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26951-E17D-4310-B325-27709D0DD2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B3F9C7-2427-4ED4-BEAB-A7421F01095E}">
      <dgm:prSet/>
      <dgm:spPr/>
      <dgm:t>
        <a:bodyPr/>
        <a:lstStyle/>
        <a:p>
          <a:r>
            <a:rPr lang="en-US" b="0" i="0" dirty="0"/>
            <a:t>AI security tools are designed to protect AI systems from various types of threats and attacks. Some common AI security tools include</a:t>
          </a:r>
          <a:endParaRPr lang="en-US" dirty="0"/>
        </a:p>
      </dgm:t>
    </dgm:pt>
    <dgm:pt modelId="{5EF01935-F4D4-425E-B019-5F90072E355E}" type="parTrans" cxnId="{C8A07559-2CBA-497F-994D-D41CB2A67119}">
      <dgm:prSet/>
      <dgm:spPr/>
      <dgm:t>
        <a:bodyPr/>
        <a:lstStyle/>
        <a:p>
          <a:endParaRPr lang="en-US"/>
        </a:p>
      </dgm:t>
    </dgm:pt>
    <dgm:pt modelId="{CAE26EE5-7E42-4EFB-A85D-E50133D0001E}" type="sibTrans" cxnId="{C8A07559-2CBA-497F-994D-D41CB2A67119}">
      <dgm:prSet/>
      <dgm:spPr/>
      <dgm:t>
        <a:bodyPr/>
        <a:lstStyle/>
        <a:p>
          <a:endParaRPr lang="en-US"/>
        </a:p>
      </dgm:t>
    </dgm:pt>
    <dgm:pt modelId="{46BC0DA5-38E5-4D5A-89D8-2A1161E54D21}">
      <dgm:prSet/>
      <dgm:spPr/>
      <dgm:t>
        <a:bodyPr/>
        <a:lstStyle/>
        <a:p>
          <a:r>
            <a:rPr lang="en-US" b="1" i="0" dirty="0"/>
            <a:t>Anomaly detection tools</a:t>
          </a:r>
          <a:r>
            <a:rPr lang="en-US" b="0" i="0" dirty="0"/>
            <a:t>: These tools use machine learning algorithms to identify unusual patterns in data that may indicate a security threat.</a:t>
          </a:r>
          <a:endParaRPr lang="en-US" dirty="0"/>
        </a:p>
      </dgm:t>
    </dgm:pt>
    <dgm:pt modelId="{280B1CCF-E17C-4CF2-A61A-CBB175774C6C}" type="parTrans" cxnId="{C03B2332-FB41-498B-A3F5-65F927289EDA}">
      <dgm:prSet/>
      <dgm:spPr/>
      <dgm:t>
        <a:bodyPr/>
        <a:lstStyle/>
        <a:p>
          <a:endParaRPr lang="en-US"/>
        </a:p>
      </dgm:t>
    </dgm:pt>
    <dgm:pt modelId="{CF5D62AB-E975-4EDC-8AF5-B2E647C6D564}" type="sibTrans" cxnId="{C03B2332-FB41-498B-A3F5-65F927289EDA}">
      <dgm:prSet/>
      <dgm:spPr/>
      <dgm:t>
        <a:bodyPr/>
        <a:lstStyle/>
        <a:p>
          <a:endParaRPr lang="en-US"/>
        </a:p>
      </dgm:t>
    </dgm:pt>
    <dgm:pt modelId="{3001462C-4BC0-4568-BC48-776550836FC3}">
      <dgm:prSet/>
      <dgm:spPr/>
      <dgm:t>
        <a:bodyPr/>
        <a:lstStyle/>
        <a:p>
          <a:r>
            <a:rPr lang="en-US" b="1" i="0" dirty="0"/>
            <a:t>Adversarial attack detection tools</a:t>
          </a:r>
          <a:r>
            <a:rPr lang="en-US" b="0" i="0" dirty="0"/>
            <a:t>: These tools are designed to detect and prevent attacks that are specifically designed to evade or manipulate AI systems.</a:t>
          </a:r>
          <a:endParaRPr lang="en-US" dirty="0"/>
        </a:p>
      </dgm:t>
    </dgm:pt>
    <dgm:pt modelId="{4D5BC47A-88E3-4C6D-ACD3-5BFBC05879F3}" type="parTrans" cxnId="{D02F20E6-AB7E-49E5-B78E-3D777A59CFB1}">
      <dgm:prSet/>
      <dgm:spPr/>
      <dgm:t>
        <a:bodyPr/>
        <a:lstStyle/>
        <a:p>
          <a:endParaRPr lang="en-US"/>
        </a:p>
      </dgm:t>
    </dgm:pt>
    <dgm:pt modelId="{51D30001-41FE-49B6-9A52-416D81149DB2}" type="sibTrans" cxnId="{D02F20E6-AB7E-49E5-B78E-3D777A59CFB1}">
      <dgm:prSet/>
      <dgm:spPr/>
      <dgm:t>
        <a:bodyPr/>
        <a:lstStyle/>
        <a:p>
          <a:endParaRPr lang="en-US"/>
        </a:p>
      </dgm:t>
    </dgm:pt>
    <dgm:pt modelId="{39ABCD8C-3DF6-429B-8DF4-849FC66ABBC3}">
      <dgm:prSet/>
      <dgm:spPr/>
      <dgm:t>
        <a:bodyPr/>
        <a:lstStyle/>
        <a:p>
          <a:r>
            <a:rPr lang="en-US" b="1" i="0" dirty="0"/>
            <a:t>Data encryption tools</a:t>
          </a:r>
          <a:r>
            <a:rPr lang="en-US" b="0" i="0" dirty="0"/>
            <a:t>: These tools use encryption algorithms to protect sensitive data used in AI systems.</a:t>
          </a:r>
          <a:endParaRPr lang="en-US" dirty="0"/>
        </a:p>
      </dgm:t>
    </dgm:pt>
    <dgm:pt modelId="{E8DF0B83-E198-4E0D-B7FF-C38CFFD1E7C1}" type="parTrans" cxnId="{1FF28CAE-3A16-41E2-AB0D-D18F4E2CB04F}">
      <dgm:prSet/>
      <dgm:spPr/>
      <dgm:t>
        <a:bodyPr/>
        <a:lstStyle/>
        <a:p>
          <a:endParaRPr lang="en-US"/>
        </a:p>
      </dgm:t>
    </dgm:pt>
    <dgm:pt modelId="{98CC3AA8-08E6-4B91-AE48-17AFEFB980E0}" type="sibTrans" cxnId="{1FF28CAE-3A16-41E2-AB0D-D18F4E2CB04F}">
      <dgm:prSet/>
      <dgm:spPr/>
      <dgm:t>
        <a:bodyPr/>
        <a:lstStyle/>
        <a:p>
          <a:endParaRPr lang="en-US"/>
        </a:p>
      </dgm:t>
    </dgm:pt>
    <dgm:pt modelId="{84FCB3A9-8070-4056-B7E6-B485D62BC713}">
      <dgm:prSet/>
      <dgm:spPr/>
      <dgm:t>
        <a:bodyPr/>
        <a:lstStyle/>
        <a:p>
          <a:r>
            <a:rPr lang="en-US" b="1" i="0" dirty="0"/>
            <a:t>Model validation tools</a:t>
          </a:r>
          <a:r>
            <a:rPr lang="en-US" b="0" i="0" dirty="0"/>
            <a:t>: These tools validate the performance and accuracy of AI models to ensure they are functioning as intended.</a:t>
          </a:r>
          <a:endParaRPr lang="en-US" dirty="0"/>
        </a:p>
      </dgm:t>
    </dgm:pt>
    <dgm:pt modelId="{BB8DCAAE-460A-4D06-8577-D397A72548A9}" type="parTrans" cxnId="{1F626DDD-A33B-423D-81EC-CC5F467D9837}">
      <dgm:prSet/>
      <dgm:spPr/>
      <dgm:t>
        <a:bodyPr/>
        <a:lstStyle/>
        <a:p>
          <a:endParaRPr lang="en-US"/>
        </a:p>
      </dgm:t>
    </dgm:pt>
    <dgm:pt modelId="{C060CBF7-85D4-4CAA-9BF6-D1E31CBB8693}" type="sibTrans" cxnId="{1F626DDD-A33B-423D-81EC-CC5F467D9837}">
      <dgm:prSet/>
      <dgm:spPr/>
      <dgm:t>
        <a:bodyPr/>
        <a:lstStyle/>
        <a:p>
          <a:endParaRPr lang="en-US"/>
        </a:p>
      </dgm:t>
    </dgm:pt>
    <dgm:pt modelId="{D73FE9D3-5C41-41BF-A691-590E7BFC732E}">
      <dgm:prSet/>
      <dgm:spPr/>
      <dgm:t>
        <a:bodyPr/>
        <a:lstStyle/>
        <a:p>
          <a:r>
            <a:rPr lang="en-US" b="1" i="0" dirty="0"/>
            <a:t>Explainability tools</a:t>
          </a:r>
          <a:r>
            <a:rPr lang="en-US" b="0" i="0" dirty="0"/>
            <a:t>: These tools provide insights into how AI models make decisions, helping to identify potential security vulnerabilities.</a:t>
          </a:r>
          <a:endParaRPr lang="en-US" dirty="0"/>
        </a:p>
      </dgm:t>
    </dgm:pt>
    <dgm:pt modelId="{9F0145DB-7AD4-43E2-9F7A-656FFFAE5F65}" type="parTrans" cxnId="{65FBACD9-11F9-4237-AA5B-D798DBD5D6B4}">
      <dgm:prSet/>
      <dgm:spPr/>
      <dgm:t>
        <a:bodyPr/>
        <a:lstStyle/>
        <a:p>
          <a:endParaRPr lang="en-US"/>
        </a:p>
      </dgm:t>
    </dgm:pt>
    <dgm:pt modelId="{02AFC60F-8FE6-4A0E-A197-8048D7975BBF}" type="sibTrans" cxnId="{65FBACD9-11F9-4237-AA5B-D798DBD5D6B4}">
      <dgm:prSet/>
      <dgm:spPr/>
      <dgm:t>
        <a:bodyPr/>
        <a:lstStyle/>
        <a:p>
          <a:endParaRPr lang="en-US"/>
        </a:p>
      </dgm:t>
    </dgm:pt>
    <dgm:pt modelId="{3E5B7521-0127-40D1-8266-8F3F46820A83}" type="pres">
      <dgm:prSet presAssocID="{45126951-E17D-4310-B325-27709D0DD20E}" presName="linear" presStyleCnt="0">
        <dgm:presLayoutVars>
          <dgm:animLvl val="lvl"/>
          <dgm:resizeHandles val="exact"/>
        </dgm:presLayoutVars>
      </dgm:prSet>
      <dgm:spPr/>
    </dgm:pt>
    <dgm:pt modelId="{42B5B436-E2D6-4DB0-9BF2-878240CDA9BA}" type="pres">
      <dgm:prSet presAssocID="{59B3F9C7-2427-4ED4-BEAB-A7421F01095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37496C-C9D2-411D-B187-B63E1DE8E5EB}" type="pres">
      <dgm:prSet presAssocID="{CAE26EE5-7E42-4EFB-A85D-E50133D0001E}" presName="spacer" presStyleCnt="0"/>
      <dgm:spPr/>
    </dgm:pt>
    <dgm:pt modelId="{B8CBF7D0-2469-410F-BCA1-9D887A69ADF7}" type="pres">
      <dgm:prSet presAssocID="{46BC0DA5-38E5-4D5A-89D8-2A1161E54D2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F4B90A2-AA4A-4C29-9EBD-B1ECCF555960}" type="pres">
      <dgm:prSet presAssocID="{CF5D62AB-E975-4EDC-8AF5-B2E647C6D564}" presName="spacer" presStyleCnt="0"/>
      <dgm:spPr/>
    </dgm:pt>
    <dgm:pt modelId="{F52E1815-DB1C-470D-A542-607DF76208E7}" type="pres">
      <dgm:prSet presAssocID="{3001462C-4BC0-4568-BC48-776550836FC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5260679-12A6-4E0B-9212-02F284D742C2}" type="pres">
      <dgm:prSet presAssocID="{51D30001-41FE-49B6-9A52-416D81149DB2}" presName="spacer" presStyleCnt="0"/>
      <dgm:spPr/>
    </dgm:pt>
    <dgm:pt modelId="{B1AB309E-24BD-4FD7-BFBC-0E700B1C646D}" type="pres">
      <dgm:prSet presAssocID="{39ABCD8C-3DF6-429B-8DF4-849FC66ABBC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4EA0A6C-041E-469F-A13B-DDB7A91942E5}" type="pres">
      <dgm:prSet presAssocID="{98CC3AA8-08E6-4B91-AE48-17AFEFB980E0}" presName="spacer" presStyleCnt="0"/>
      <dgm:spPr/>
    </dgm:pt>
    <dgm:pt modelId="{E60B31E1-1AF8-4B44-A91B-9BB717AC6081}" type="pres">
      <dgm:prSet presAssocID="{84FCB3A9-8070-4056-B7E6-B485D62BC71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4C1A982-B37B-4422-BA01-DCEB82586F0E}" type="pres">
      <dgm:prSet presAssocID="{C060CBF7-85D4-4CAA-9BF6-D1E31CBB8693}" presName="spacer" presStyleCnt="0"/>
      <dgm:spPr/>
    </dgm:pt>
    <dgm:pt modelId="{C4743144-453A-4CC2-9A26-DD5224521488}" type="pres">
      <dgm:prSet presAssocID="{D73FE9D3-5C41-41BF-A691-590E7BFC73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ED46414-2A28-4175-9831-4EA52C8A379F}" type="presOf" srcId="{45126951-E17D-4310-B325-27709D0DD20E}" destId="{3E5B7521-0127-40D1-8266-8F3F46820A83}" srcOrd="0" destOrd="0" presId="urn:microsoft.com/office/officeart/2005/8/layout/vList2"/>
    <dgm:cxn modelId="{5F552D26-F05B-435F-B995-682E625374EF}" type="presOf" srcId="{3001462C-4BC0-4568-BC48-776550836FC3}" destId="{F52E1815-DB1C-470D-A542-607DF76208E7}" srcOrd="0" destOrd="0" presId="urn:microsoft.com/office/officeart/2005/8/layout/vList2"/>
    <dgm:cxn modelId="{7EF9022A-A61F-41C3-8331-738117B3A9B0}" type="presOf" srcId="{84FCB3A9-8070-4056-B7E6-B485D62BC713}" destId="{E60B31E1-1AF8-4B44-A91B-9BB717AC6081}" srcOrd="0" destOrd="0" presId="urn:microsoft.com/office/officeart/2005/8/layout/vList2"/>
    <dgm:cxn modelId="{9520A12D-9B81-48FD-9838-A400BB530D77}" type="presOf" srcId="{D73FE9D3-5C41-41BF-A691-590E7BFC732E}" destId="{C4743144-453A-4CC2-9A26-DD5224521488}" srcOrd="0" destOrd="0" presId="urn:microsoft.com/office/officeart/2005/8/layout/vList2"/>
    <dgm:cxn modelId="{C03B2332-FB41-498B-A3F5-65F927289EDA}" srcId="{45126951-E17D-4310-B325-27709D0DD20E}" destId="{46BC0DA5-38E5-4D5A-89D8-2A1161E54D21}" srcOrd="1" destOrd="0" parTransId="{280B1CCF-E17C-4CF2-A61A-CBB175774C6C}" sibTransId="{CF5D62AB-E975-4EDC-8AF5-B2E647C6D564}"/>
    <dgm:cxn modelId="{C1422758-6DB9-49EC-9035-02DFBFABCA3E}" type="presOf" srcId="{46BC0DA5-38E5-4D5A-89D8-2A1161E54D21}" destId="{B8CBF7D0-2469-410F-BCA1-9D887A69ADF7}" srcOrd="0" destOrd="0" presId="urn:microsoft.com/office/officeart/2005/8/layout/vList2"/>
    <dgm:cxn modelId="{C8A07559-2CBA-497F-994D-D41CB2A67119}" srcId="{45126951-E17D-4310-B325-27709D0DD20E}" destId="{59B3F9C7-2427-4ED4-BEAB-A7421F01095E}" srcOrd="0" destOrd="0" parTransId="{5EF01935-F4D4-425E-B019-5F90072E355E}" sibTransId="{CAE26EE5-7E42-4EFB-A85D-E50133D0001E}"/>
    <dgm:cxn modelId="{1FF28CAE-3A16-41E2-AB0D-D18F4E2CB04F}" srcId="{45126951-E17D-4310-B325-27709D0DD20E}" destId="{39ABCD8C-3DF6-429B-8DF4-849FC66ABBC3}" srcOrd="3" destOrd="0" parTransId="{E8DF0B83-E198-4E0D-B7FF-C38CFFD1E7C1}" sibTransId="{98CC3AA8-08E6-4B91-AE48-17AFEFB980E0}"/>
    <dgm:cxn modelId="{65FBACD9-11F9-4237-AA5B-D798DBD5D6B4}" srcId="{45126951-E17D-4310-B325-27709D0DD20E}" destId="{D73FE9D3-5C41-41BF-A691-590E7BFC732E}" srcOrd="5" destOrd="0" parTransId="{9F0145DB-7AD4-43E2-9F7A-656FFFAE5F65}" sibTransId="{02AFC60F-8FE6-4A0E-A197-8048D7975BBF}"/>
    <dgm:cxn modelId="{1F626DDD-A33B-423D-81EC-CC5F467D9837}" srcId="{45126951-E17D-4310-B325-27709D0DD20E}" destId="{84FCB3A9-8070-4056-B7E6-B485D62BC713}" srcOrd="4" destOrd="0" parTransId="{BB8DCAAE-460A-4D06-8577-D397A72548A9}" sibTransId="{C060CBF7-85D4-4CAA-9BF6-D1E31CBB8693}"/>
    <dgm:cxn modelId="{693002E6-F97E-4AB8-8656-7823D5C01CC1}" type="presOf" srcId="{59B3F9C7-2427-4ED4-BEAB-A7421F01095E}" destId="{42B5B436-E2D6-4DB0-9BF2-878240CDA9BA}" srcOrd="0" destOrd="0" presId="urn:microsoft.com/office/officeart/2005/8/layout/vList2"/>
    <dgm:cxn modelId="{D02F20E6-AB7E-49E5-B78E-3D777A59CFB1}" srcId="{45126951-E17D-4310-B325-27709D0DD20E}" destId="{3001462C-4BC0-4568-BC48-776550836FC3}" srcOrd="2" destOrd="0" parTransId="{4D5BC47A-88E3-4C6D-ACD3-5BFBC05879F3}" sibTransId="{51D30001-41FE-49B6-9A52-416D81149DB2}"/>
    <dgm:cxn modelId="{7405FDED-6D5C-484B-8945-A195EDA15671}" type="presOf" srcId="{39ABCD8C-3DF6-429B-8DF4-849FC66ABBC3}" destId="{B1AB309E-24BD-4FD7-BFBC-0E700B1C646D}" srcOrd="0" destOrd="0" presId="urn:microsoft.com/office/officeart/2005/8/layout/vList2"/>
    <dgm:cxn modelId="{C2897046-F8A2-41EA-A81D-FDD7C60884FC}" type="presParOf" srcId="{3E5B7521-0127-40D1-8266-8F3F46820A83}" destId="{42B5B436-E2D6-4DB0-9BF2-878240CDA9BA}" srcOrd="0" destOrd="0" presId="urn:microsoft.com/office/officeart/2005/8/layout/vList2"/>
    <dgm:cxn modelId="{60241113-3F1F-4678-B8BE-8D111BBE60CC}" type="presParOf" srcId="{3E5B7521-0127-40D1-8266-8F3F46820A83}" destId="{DC37496C-C9D2-411D-B187-B63E1DE8E5EB}" srcOrd="1" destOrd="0" presId="urn:microsoft.com/office/officeart/2005/8/layout/vList2"/>
    <dgm:cxn modelId="{17F2D1B4-0D7D-4697-B18E-186F896810EB}" type="presParOf" srcId="{3E5B7521-0127-40D1-8266-8F3F46820A83}" destId="{B8CBF7D0-2469-410F-BCA1-9D887A69ADF7}" srcOrd="2" destOrd="0" presId="urn:microsoft.com/office/officeart/2005/8/layout/vList2"/>
    <dgm:cxn modelId="{84F675CF-38FA-4A24-8C31-8F56B3CD2E20}" type="presParOf" srcId="{3E5B7521-0127-40D1-8266-8F3F46820A83}" destId="{AF4B90A2-AA4A-4C29-9EBD-B1ECCF555960}" srcOrd="3" destOrd="0" presId="urn:microsoft.com/office/officeart/2005/8/layout/vList2"/>
    <dgm:cxn modelId="{6730E68D-4183-4840-A969-FA9A50B3A211}" type="presParOf" srcId="{3E5B7521-0127-40D1-8266-8F3F46820A83}" destId="{F52E1815-DB1C-470D-A542-607DF76208E7}" srcOrd="4" destOrd="0" presId="urn:microsoft.com/office/officeart/2005/8/layout/vList2"/>
    <dgm:cxn modelId="{B0A751D0-836B-4797-A95E-062A7D7D82F0}" type="presParOf" srcId="{3E5B7521-0127-40D1-8266-8F3F46820A83}" destId="{85260679-12A6-4E0B-9212-02F284D742C2}" srcOrd="5" destOrd="0" presId="urn:microsoft.com/office/officeart/2005/8/layout/vList2"/>
    <dgm:cxn modelId="{105A9584-026E-4523-BA93-FBAEABD6126D}" type="presParOf" srcId="{3E5B7521-0127-40D1-8266-8F3F46820A83}" destId="{B1AB309E-24BD-4FD7-BFBC-0E700B1C646D}" srcOrd="6" destOrd="0" presId="urn:microsoft.com/office/officeart/2005/8/layout/vList2"/>
    <dgm:cxn modelId="{9B073CD0-6008-4866-8B28-FD682C981497}" type="presParOf" srcId="{3E5B7521-0127-40D1-8266-8F3F46820A83}" destId="{D4EA0A6C-041E-469F-A13B-DDB7A91942E5}" srcOrd="7" destOrd="0" presId="urn:microsoft.com/office/officeart/2005/8/layout/vList2"/>
    <dgm:cxn modelId="{2402500D-163B-4BBF-A13E-F321A7FE244E}" type="presParOf" srcId="{3E5B7521-0127-40D1-8266-8F3F46820A83}" destId="{E60B31E1-1AF8-4B44-A91B-9BB717AC6081}" srcOrd="8" destOrd="0" presId="urn:microsoft.com/office/officeart/2005/8/layout/vList2"/>
    <dgm:cxn modelId="{5F166776-7877-49B4-9C96-13C65FF74D6E}" type="presParOf" srcId="{3E5B7521-0127-40D1-8266-8F3F46820A83}" destId="{14C1A982-B37B-4422-BA01-DCEB82586F0E}" srcOrd="9" destOrd="0" presId="urn:microsoft.com/office/officeart/2005/8/layout/vList2"/>
    <dgm:cxn modelId="{34531256-F724-4BFC-81CB-E5C6E2B89E32}" type="presParOf" srcId="{3E5B7521-0127-40D1-8266-8F3F46820A83}" destId="{C4743144-453A-4CC2-9A26-DD522452148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E462A-37B5-4F2D-B804-B79B2B8605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264EF-3F02-441F-A7DA-05CF67E5DCF3}">
      <dgm:prSet/>
      <dgm:spPr/>
      <dgm:t>
        <a:bodyPr/>
        <a:lstStyle/>
        <a:p>
          <a:r>
            <a:rPr lang="en-US" b="0" i="0" dirty="0"/>
            <a:t>Some popular AI security tools include:</a:t>
          </a:r>
          <a:endParaRPr lang="en-US" dirty="0"/>
        </a:p>
      </dgm:t>
    </dgm:pt>
    <dgm:pt modelId="{FAFA6F42-B1AD-47D1-92F9-D43CA1B1683A}" type="parTrans" cxnId="{3EE607CD-0B49-448C-A2E7-56DD26FA025A}">
      <dgm:prSet/>
      <dgm:spPr/>
      <dgm:t>
        <a:bodyPr/>
        <a:lstStyle/>
        <a:p>
          <a:endParaRPr lang="en-US"/>
        </a:p>
      </dgm:t>
    </dgm:pt>
    <dgm:pt modelId="{3FE86884-E726-4B74-B270-88C1BD859B9C}" type="sibTrans" cxnId="{3EE607CD-0B49-448C-A2E7-56DD26FA025A}">
      <dgm:prSet/>
      <dgm:spPr/>
      <dgm:t>
        <a:bodyPr/>
        <a:lstStyle/>
        <a:p>
          <a:endParaRPr lang="en-US"/>
        </a:p>
      </dgm:t>
    </dgm:pt>
    <dgm:pt modelId="{A7EDA95A-01AC-480A-B71C-4558D9C1D1C2}">
      <dgm:prSet/>
      <dgm:spPr/>
      <dgm:t>
        <a:bodyPr/>
        <a:lstStyle/>
        <a:p>
          <a:r>
            <a:rPr lang="en-US" b="1" i="0" dirty="0"/>
            <a:t>Google's TensorFlow Security</a:t>
          </a:r>
          <a:r>
            <a:rPr lang="en-US" b="0" i="0" dirty="0"/>
            <a:t>: A set of tools for securing TensorFlow models and data.</a:t>
          </a:r>
          <a:endParaRPr lang="en-US" dirty="0"/>
        </a:p>
      </dgm:t>
    </dgm:pt>
    <dgm:pt modelId="{16D8A252-77A0-4126-8FAC-7468E06F1EB4}" type="parTrans" cxnId="{27C22E3A-FC29-45F0-99B7-8934979AB16C}">
      <dgm:prSet/>
      <dgm:spPr/>
      <dgm:t>
        <a:bodyPr/>
        <a:lstStyle/>
        <a:p>
          <a:endParaRPr lang="en-US"/>
        </a:p>
      </dgm:t>
    </dgm:pt>
    <dgm:pt modelId="{78D974F1-14BD-49E1-B39A-E9352A3BBBB4}" type="sibTrans" cxnId="{27C22E3A-FC29-45F0-99B7-8934979AB16C}">
      <dgm:prSet/>
      <dgm:spPr/>
      <dgm:t>
        <a:bodyPr/>
        <a:lstStyle/>
        <a:p>
          <a:endParaRPr lang="en-US"/>
        </a:p>
      </dgm:t>
    </dgm:pt>
    <dgm:pt modelId="{09943852-BC30-4047-B96F-574D10506FE7}">
      <dgm:prSet/>
      <dgm:spPr/>
      <dgm:t>
        <a:bodyPr/>
        <a:lstStyle/>
        <a:p>
          <a:r>
            <a:rPr lang="en-US" b="1" i="0" dirty="0"/>
            <a:t>Microsoft's Azure Security Center</a:t>
          </a:r>
          <a:r>
            <a:rPr lang="en-US" b="0" i="0" dirty="0"/>
            <a:t>: A cloud-based security platform that includes AI-powered threat detection and prevention.</a:t>
          </a:r>
          <a:endParaRPr lang="en-US" dirty="0"/>
        </a:p>
      </dgm:t>
    </dgm:pt>
    <dgm:pt modelId="{E1BDEE47-93EB-4434-BE9F-D1022600D13F}" type="parTrans" cxnId="{0082B7A4-5903-40EB-8385-F7E2B6C7CC6B}">
      <dgm:prSet/>
      <dgm:spPr/>
      <dgm:t>
        <a:bodyPr/>
        <a:lstStyle/>
        <a:p>
          <a:endParaRPr lang="en-US"/>
        </a:p>
      </dgm:t>
    </dgm:pt>
    <dgm:pt modelId="{8475167F-3DDD-41CC-97A2-6E824FC5A594}" type="sibTrans" cxnId="{0082B7A4-5903-40EB-8385-F7E2B6C7CC6B}">
      <dgm:prSet/>
      <dgm:spPr/>
      <dgm:t>
        <a:bodyPr/>
        <a:lstStyle/>
        <a:p>
          <a:endParaRPr lang="en-US"/>
        </a:p>
      </dgm:t>
    </dgm:pt>
    <dgm:pt modelId="{1F659AD6-9231-46DD-8005-6FDC54A35FFD}">
      <dgm:prSet/>
      <dgm:spPr/>
      <dgm:t>
        <a:bodyPr/>
        <a:lstStyle/>
        <a:p>
          <a:r>
            <a:rPr lang="en-US" b="1" i="0" dirty="0"/>
            <a:t>IBM's Watson for Cyber Security</a:t>
          </a:r>
          <a:r>
            <a:rPr lang="en-US" b="0" i="0" dirty="0"/>
            <a:t>: A cloud-based AI platform for security threat detection and incident response.</a:t>
          </a:r>
          <a:endParaRPr lang="en-US" dirty="0"/>
        </a:p>
      </dgm:t>
    </dgm:pt>
    <dgm:pt modelId="{F00B58D2-ECDB-4394-9094-94479C99E143}" type="parTrans" cxnId="{964744D1-B5A1-4E9C-999D-8E0976DDEBD8}">
      <dgm:prSet/>
      <dgm:spPr/>
      <dgm:t>
        <a:bodyPr/>
        <a:lstStyle/>
        <a:p>
          <a:endParaRPr lang="en-US"/>
        </a:p>
      </dgm:t>
    </dgm:pt>
    <dgm:pt modelId="{D7AF9146-7BE0-4816-8B4C-62F92DE3A905}" type="sibTrans" cxnId="{964744D1-B5A1-4E9C-999D-8E0976DDEBD8}">
      <dgm:prSet/>
      <dgm:spPr/>
      <dgm:t>
        <a:bodyPr/>
        <a:lstStyle/>
        <a:p>
          <a:endParaRPr lang="en-US"/>
        </a:p>
      </dgm:t>
    </dgm:pt>
    <dgm:pt modelId="{3D48EC1D-9819-48D2-AA71-C52773CC5015}" type="pres">
      <dgm:prSet presAssocID="{10EE462A-37B5-4F2D-B804-B79B2B8605BC}" presName="linear" presStyleCnt="0">
        <dgm:presLayoutVars>
          <dgm:animLvl val="lvl"/>
          <dgm:resizeHandles val="exact"/>
        </dgm:presLayoutVars>
      </dgm:prSet>
      <dgm:spPr/>
    </dgm:pt>
    <dgm:pt modelId="{55BE55EA-1DB8-4CFC-AD26-A0D1EB39CC7B}" type="pres">
      <dgm:prSet presAssocID="{9A1264EF-3F02-441F-A7DA-05CF67E5DC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68A414-392E-4F8F-B2BB-E37DCBD94D4A}" type="pres">
      <dgm:prSet presAssocID="{3FE86884-E726-4B74-B270-88C1BD859B9C}" presName="spacer" presStyleCnt="0"/>
      <dgm:spPr/>
    </dgm:pt>
    <dgm:pt modelId="{3D9C0232-3741-492C-9ABF-0B55FCA8F8B7}" type="pres">
      <dgm:prSet presAssocID="{A7EDA95A-01AC-480A-B71C-4558D9C1D1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EDF8CC-FAD7-4B85-A30E-09B9E843D5CF}" type="pres">
      <dgm:prSet presAssocID="{78D974F1-14BD-49E1-B39A-E9352A3BBBB4}" presName="spacer" presStyleCnt="0"/>
      <dgm:spPr/>
    </dgm:pt>
    <dgm:pt modelId="{3B9E8148-E237-47DD-B5AE-783E40EFB1A2}" type="pres">
      <dgm:prSet presAssocID="{09943852-BC30-4047-B96F-574D10506F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C23654-617B-4D43-A177-6851E9B07B93}" type="pres">
      <dgm:prSet presAssocID="{8475167F-3DDD-41CC-97A2-6E824FC5A594}" presName="spacer" presStyleCnt="0"/>
      <dgm:spPr/>
    </dgm:pt>
    <dgm:pt modelId="{A0C4E707-463C-41F7-B119-D481DEB1AB5C}" type="pres">
      <dgm:prSet presAssocID="{1F659AD6-9231-46DD-8005-6FDC54A35F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FC3D16-4097-4A3F-8F7D-D9698BC3E7D0}" type="presOf" srcId="{A7EDA95A-01AC-480A-B71C-4558D9C1D1C2}" destId="{3D9C0232-3741-492C-9ABF-0B55FCA8F8B7}" srcOrd="0" destOrd="0" presId="urn:microsoft.com/office/officeart/2005/8/layout/vList2"/>
    <dgm:cxn modelId="{30488D27-BCE8-40A4-BC71-35623F99380E}" type="presOf" srcId="{1F659AD6-9231-46DD-8005-6FDC54A35FFD}" destId="{A0C4E707-463C-41F7-B119-D481DEB1AB5C}" srcOrd="0" destOrd="0" presId="urn:microsoft.com/office/officeart/2005/8/layout/vList2"/>
    <dgm:cxn modelId="{27C22E3A-FC29-45F0-99B7-8934979AB16C}" srcId="{10EE462A-37B5-4F2D-B804-B79B2B8605BC}" destId="{A7EDA95A-01AC-480A-B71C-4558D9C1D1C2}" srcOrd="1" destOrd="0" parTransId="{16D8A252-77A0-4126-8FAC-7468E06F1EB4}" sibTransId="{78D974F1-14BD-49E1-B39A-E9352A3BBBB4}"/>
    <dgm:cxn modelId="{F3C0B655-E7F4-49D4-B316-E7711E32686E}" type="presOf" srcId="{09943852-BC30-4047-B96F-574D10506FE7}" destId="{3B9E8148-E237-47DD-B5AE-783E40EFB1A2}" srcOrd="0" destOrd="0" presId="urn:microsoft.com/office/officeart/2005/8/layout/vList2"/>
    <dgm:cxn modelId="{0082B7A4-5903-40EB-8385-F7E2B6C7CC6B}" srcId="{10EE462A-37B5-4F2D-B804-B79B2B8605BC}" destId="{09943852-BC30-4047-B96F-574D10506FE7}" srcOrd="2" destOrd="0" parTransId="{E1BDEE47-93EB-4434-BE9F-D1022600D13F}" sibTransId="{8475167F-3DDD-41CC-97A2-6E824FC5A594}"/>
    <dgm:cxn modelId="{18E776B4-F1DE-4DC2-8207-7962EAE47A96}" type="presOf" srcId="{10EE462A-37B5-4F2D-B804-B79B2B8605BC}" destId="{3D48EC1D-9819-48D2-AA71-C52773CC5015}" srcOrd="0" destOrd="0" presId="urn:microsoft.com/office/officeart/2005/8/layout/vList2"/>
    <dgm:cxn modelId="{3EE607CD-0B49-448C-A2E7-56DD26FA025A}" srcId="{10EE462A-37B5-4F2D-B804-B79B2B8605BC}" destId="{9A1264EF-3F02-441F-A7DA-05CF67E5DCF3}" srcOrd="0" destOrd="0" parTransId="{FAFA6F42-B1AD-47D1-92F9-D43CA1B1683A}" sibTransId="{3FE86884-E726-4B74-B270-88C1BD859B9C}"/>
    <dgm:cxn modelId="{964744D1-B5A1-4E9C-999D-8E0976DDEBD8}" srcId="{10EE462A-37B5-4F2D-B804-B79B2B8605BC}" destId="{1F659AD6-9231-46DD-8005-6FDC54A35FFD}" srcOrd="3" destOrd="0" parTransId="{F00B58D2-ECDB-4394-9094-94479C99E143}" sibTransId="{D7AF9146-7BE0-4816-8B4C-62F92DE3A905}"/>
    <dgm:cxn modelId="{92C6AED4-6AE1-46AF-8D07-3563E6DDCA75}" type="presOf" srcId="{9A1264EF-3F02-441F-A7DA-05CF67E5DCF3}" destId="{55BE55EA-1DB8-4CFC-AD26-A0D1EB39CC7B}" srcOrd="0" destOrd="0" presId="urn:microsoft.com/office/officeart/2005/8/layout/vList2"/>
    <dgm:cxn modelId="{42281A31-337B-45CD-B920-FE95715CBEDE}" type="presParOf" srcId="{3D48EC1D-9819-48D2-AA71-C52773CC5015}" destId="{55BE55EA-1DB8-4CFC-AD26-A0D1EB39CC7B}" srcOrd="0" destOrd="0" presId="urn:microsoft.com/office/officeart/2005/8/layout/vList2"/>
    <dgm:cxn modelId="{4033FB2C-FEB3-4D79-AF21-C6E48829BED6}" type="presParOf" srcId="{3D48EC1D-9819-48D2-AA71-C52773CC5015}" destId="{A568A414-392E-4F8F-B2BB-E37DCBD94D4A}" srcOrd="1" destOrd="0" presId="urn:microsoft.com/office/officeart/2005/8/layout/vList2"/>
    <dgm:cxn modelId="{6E071490-8CEE-4CF0-93F9-C29D3661FA54}" type="presParOf" srcId="{3D48EC1D-9819-48D2-AA71-C52773CC5015}" destId="{3D9C0232-3741-492C-9ABF-0B55FCA8F8B7}" srcOrd="2" destOrd="0" presId="urn:microsoft.com/office/officeart/2005/8/layout/vList2"/>
    <dgm:cxn modelId="{3722D841-DE88-4B8C-B1F5-AD3B8153D855}" type="presParOf" srcId="{3D48EC1D-9819-48D2-AA71-C52773CC5015}" destId="{B4EDF8CC-FAD7-4B85-A30E-09B9E843D5CF}" srcOrd="3" destOrd="0" presId="urn:microsoft.com/office/officeart/2005/8/layout/vList2"/>
    <dgm:cxn modelId="{729091D4-02FE-4ECB-9B3D-CB4732182798}" type="presParOf" srcId="{3D48EC1D-9819-48D2-AA71-C52773CC5015}" destId="{3B9E8148-E237-47DD-B5AE-783E40EFB1A2}" srcOrd="4" destOrd="0" presId="urn:microsoft.com/office/officeart/2005/8/layout/vList2"/>
    <dgm:cxn modelId="{C45ECFFE-3DB7-40A7-8C47-F1FA19C9EADD}" type="presParOf" srcId="{3D48EC1D-9819-48D2-AA71-C52773CC5015}" destId="{71C23654-617B-4D43-A177-6851E9B07B93}" srcOrd="5" destOrd="0" presId="urn:microsoft.com/office/officeart/2005/8/layout/vList2"/>
    <dgm:cxn modelId="{0CCB0812-0AB6-49E9-91C6-C2AD4C70C41D}" type="presParOf" srcId="{3D48EC1D-9819-48D2-AA71-C52773CC5015}" destId="{A0C4E707-463C-41F7-B119-D481DEB1AB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F0E785-13B9-468C-A2C6-5A533D71915A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0C8178-58DB-4A6C-A3BB-038D674DB9F0}">
      <dgm:prSet/>
      <dgm:spPr/>
      <dgm:t>
        <a:bodyPr/>
        <a:lstStyle/>
        <a:p>
          <a:r>
            <a:rPr lang="en-US" b="0" i="0"/>
            <a:t>ML.NET is a cross-platform, open-source machine learning library for .NET. It can be used to build AI-powered security applications such as anomaly detection and threat classification.</a:t>
          </a:r>
          <a:endParaRPr lang="en-US"/>
        </a:p>
      </dgm:t>
    </dgm:pt>
    <dgm:pt modelId="{5FA7049B-C505-4AFC-AF56-B890BDA264FB}" type="parTrans" cxnId="{E10C3670-093D-472B-BF9A-131D19FE2A39}">
      <dgm:prSet/>
      <dgm:spPr/>
      <dgm:t>
        <a:bodyPr/>
        <a:lstStyle/>
        <a:p>
          <a:endParaRPr lang="en-US"/>
        </a:p>
      </dgm:t>
    </dgm:pt>
    <dgm:pt modelId="{AD66730C-B4D8-4AA3-A5E1-E6D9E2A4EF7D}" type="sibTrans" cxnId="{E10C3670-093D-472B-BF9A-131D19FE2A39}">
      <dgm:prSet/>
      <dgm:spPr/>
      <dgm:t>
        <a:bodyPr/>
        <a:lstStyle/>
        <a:p>
          <a:endParaRPr lang="en-US"/>
        </a:p>
      </dgm:t>
    </dgm:pt>
    <dgm:pt modelId="{7C5A6039-AA81-4B0F-8714-5D7ECF173C8A}">
      <dgm:prSet/>
      <dgm:spPr/>
      <dgm:t>
        <a:bodyPr/>
        <a:lstStyle/>
        <a:p>
          <a:r>
            <a:rPr lang="en-US"/>
            <a:t>Lets see</a:t>
          </a:r>
          <a:r>
            <a:rPr lang="en-US" b="0" i="0"/>
            <a:t> an example of how to use ML.NET with .NET to train a machine learning model to detect anomalies in data:</a:t>
          </a:r>
          <a:endParaRPr lang="en-US"/>
        </a:p>
      </dgm:t>
    </dgm:pt>
    <dgm:pt modelId="{24F56A3E-22C9-4145-8BA9-5696E4C7E5AA}" type="parTrans" cxnId="{2BC64C56-6DFE-4C42-A1E8-D839223BC7B3}">
      <dgm:prSet/>
      <dgm:spPr/>
      <dgm:t>
        <a:bodyPr/>
        <a:lstStyle/>
        <a:p>
          <a:endParaRPr lang="en-US"/>
        </a:p>
      </dgm:t>
    </dgm:pt>
    <dgm:pt modelId="{2809A678-90BB-48B2-8DB2-A188F565ACE9}" type="sibTrans" cxnId="{2BC64C56-6DFE-4C42-A1E8-D839223BC7B3}">
      <dgm:prSet/>
      <dgm:spPr/>
      <dgm:t>
        <a:bodyPr/>
        <a:lstStyle/>
        <a:p>
          <a:endParaRPr lang="en-US"/>
        </a:p>
      </dgm:t>
    </dgm:pt>
    <dgm:pt modelId="{EADFCF4F-DC57-4636-B4EA-64C81FF044F9}" type="pres">
      <dgm:prSet presAssocID="{77F0E785-13B9-468C-A2C6-5A533D7191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BFBBAB-8EB3-4BD0-99CB-9194AD845ABA}" type="pres">
      <dgm:prSet presAssocID="{1A0C8178-58DB-4A6C-A3BB-038D674DB9F0}" presName="hierRoot1" presStyleCnt="0"/>
      <dgm:spPr/>
    </dgm:pt>
    <dgm:pt modelId="{CFAA24C7-E434-4666-AECD-08292AC4E571}" type="pres">
      <dgm:prSet presAssocID="{1A0C8178-58DB-4A6C-A3BB-038D674DB9F0}" presName="composite" presStyleCnt="0"/>
      <dgm:spPr/>
    </dgm:pt>
    <dgm:pt modelId="{0F155D56-6009-4ECF-A858-AD2C54908D0D}" type="pres">
      <dgm:prSet presAssocID="{1A0C8178-58DB-4A6C-A3BB-038D674DB9F0}" presName="background" presStyleLbl="node0" presStyleIdx="0" presStyleCnt="2"/>
      <dgm:spPr/>
    </dgm:pt>
    <dgm:pt modelId="{4F6A704C-7E29-47FE-A282-C273E8E7D71F}" type="pres">
      <dgm:prSet presAssocID="{1A0C8178-58DB-4A6C-A3BB-038D674DB9F0}" presName="text" presStyleLbl="fgAcc0" presStyleIdx="0" presStyleCnt="2">
        <dgm:presLayoutVars>
          <dgm:chPref val="3"/>
        </dgm:presLayoutVars>
      </dgm:prSet>
      <dgm:spPr/>
    </dgm:pt>
    <dgm:pt modelId="{62E0D6C1-F8C1-4A6C-825C-766932C95F17}" type="pres">
      <dgm:prSet presAssocID="{1A0C8178-58DB-4A6C-A3BB-038D674DB9F0}" presName="hierChild2" presStyleCnt="0"/>
      <dgm:spPr/>
    </dgm:pt>
    <dgm:pt modelId="{824729AF-308A-4CA9-812A-CD6B4A58107B}" type="pres">
      <dgm:prSet presAssocID="{7C5A6039-AA81-4B0F-8714-5D7ECF173C8A}" presName="hierRoot1" presStyleCnt="0"/>
      <dgm:spPr/>
    </dgm:pt>
    <dgm:pt modelId="{C7C1503A-6A04-4E2D-BBB3-3B785AC10482}" type="pres">
      <dgm:prSet presAssocID="{7C5A6039-AA81-4B0F-8714-5D7ECF173C8A}" presName="composite" presStyleCnt="0"/>
      <dgm:spPr/>
    </dgm:pt>
    <dgm:pt modelId="{AE1682EB-8F02-498B-9752-88A7F97F82A0}" type="pres">
      <dgm:prSet presAssocID="{7C5A6039-AA81-4B0F-8714-5D7ECF173C8A}" presName="background" presStyleLbl="node0" presStyleIdx="1" presStyleCnt="2"/>
      <dgm:spPr/>
    </dgm:pt>
    <dgm:pt modelId="{00A052DA-8A93-44AD-BDBB-305BB205B2D7}" type="pres">
      <dgm:prSet presAssocID="{7C5A6039-AA81-4B0F-8714-5D7ECF173C8A}" presName="text" presStyleLbl="fgAcc0" presStyleIdx="1" presStyleCnt="2">
        <dgm:presLayoutVars>
          <dgm:chPref val="3"/>
        </dgm:presLayoutVars>
      </dgm:prSet>
      <dgm:spPr/>
    </dgm:pt>
    <dgm:pt modelId="{B72A92E5-7888-4EB7-8583-22312B744FF4}" type="pres">
      <dgm:prSet presAssocID="{7C5A6039-AA81-4B0F-8714-5D7ECF173C8A}" presName="hierChild2" presStyleCnt="0"/>
      <dgm:spPr/>
    </dgm:pt>
  </dgm:ptLst>
  <dgm:cxnLst>
    <dgm:cxn modelId="{0133D74F-17C6-4AE0-91EC-9B5EAAA80394}" type="presOf" srcId="{77F0E785-13B9-468C-A2C6-5A533D71915A}" destId="{EADFCF4F-DC57-4636-B4EA-64C81FF044F9}" srcOrd="0" destOrd="0" presId="urn:microsoft.com/office/officeart/2005/8/layout/hierarchy1"/>
    <dgm:cxn modelId="{E10C3670-093D-472B-BF9A-131D19FE2A39}" srcId="{77F0E785-13B9-468C-A2C6-5A533D71915A}" destId="{1A0C8178-58DB-4A6C-A3BB-038D674DB9F0}" srcOrd="0" destOrd="0" parTransId="{5FA7049B-C505-4AFC-AF56-B890BDA264FB}" sibTransId="{AD66730C-B4D8-4AA3-A5E1-E6D9E2A4EF7D}"/>
    <dgm:cxn modelId="{2BC64C56-6DFE-4C42-A1E8-D839223BC7B3}" srcId="{77F0E785-13B9-468C-A2C6-5A533D71915A}" destId="{7C5A6039-AA81-4B0F-8714-5D7ECF173C8A}" srcOrd="1" destOrd="0" parTransId="{24F56A3E-22C9-4145-8BA9-5696E4C7E5AA}" sibTransId="{2809A678-90BB-48B2-8DB2-A188F565ACE9}"/>
    <dgm:cxn modelId="{96436AB3-35AF-4BC3-A21C-30B1F5E96410}" type="presOf" srcId="{7C5A6039-AA81-4B0F-8714-5D7ECF173C8A}" destId="{00A052DA-8A93-44AD-BDBB-305BB205B2D7}" srcOrd="0" destOrd="0" presId="urn:microsoft.com/office/officeart/2005/8/layout/hierarchy1"/>
    <dgm:cxn modelId="{AAE20FC1-B649-40C2-9CD8-51CC4A7E7D2A}" type="presOf" srcId="{1A0C8178-58DB-4A6C-A3BB-038D674DB9F0}" destId="{4F6A704C-7E29-47FE-A282-C273E8E7D71F}" srcOrd="0" destOrd="0" presId="urn:microsoft.com/office/officeart/2005/8/layout/hierarchy1"/>
    <dgm:cxn modelId="{12DFBE92-32FE-4801-9657-1D0D450E34FD}" type="presParOf" srcId="{EADFCF4F-DC57-4636-B4EA-64C81FF044F9}" destId="{3FBFBBAB-8EB3-4BD0-99CB-9194AD845ABA}" srcOrd="0" destOrd="0" presId="urn:microsoft.com/office/officeart/2005/8/layout/hierarchy1"/>
    <dgm:cxn modelId="{A78CB323-60C8-4E41-ADDF-502B37746012}" type="presParOf" srcId="{3FBFBBAB-8EB3-4BD0-99CB-9194AD845ABA}" destId="{CFAA24C7-E434-4666-AECD-08292AC4E571}" srcOrd="0" destOrd="0" presId="urn:microsoft.com/office/officeart/2005/8/layout/hierarchy1"/>
    <dgm:cxn modelId="{2E4B375D-1A59-45E7-ACCA-8B82A5C35716}" type="presParOf" srcId="{CFAA24C7-E434-4666-AECD-08292AC4E571}" destId="{0F155D56-6009-4ECF-A858-AD2C54908D0D}" srcOrd="0" destOrd="0" presId="urn:microsoft.com/office/officeart/2005/8/layout/hierarchy1"/>
    <dgm:cxn modelId="{19524278-404E-4517-B54C-195BAEDBEE85}" type="presParOf" srcId="{CFAA24C7-E434-4666-AECD-08292AC4E571}" destId="{4F6A704C-7E29-47FE-A282-C273E8E7D71F}" srcOrd="1" destOrd="0" presId="urn:microsoft.com/office/officeart/2005/8/layout/hierarchy1"/>
    <dgm:cxn modelId="{0F89604B-6BEB-4114-A482-EEFD5C791102}" type="presParOf" srcId="{3FBFBBAB-8EB3-4BD0-99CB-9194AD845ABA}" destId="{62E0D6C1-F8C1-4A6C-825C-766932C95F17}" srcOrd="1" destOrd="0" presId="urn:microsoft.com/office/officeart/2005/8/layout/hierarchy1"/>
    <dgm:cxn modelId="{3DFA40BC-7760-4794-8ED8-6CE92E0F600F}" type="presParOf" srcId="{EADFCF4F-DC57-4636-B4EA-64C81FF044F9}" destId="{824729AF-308A-4CA9-812A-CD6B4A58107B}" srcOrd="1" destOrd="0" presId="urn:microsoft.com/office/officeart/2005/8/layout/hierarchy1"/>
    <dgm:cxn modelId="{FEB6A1A4-F1A1-492B-BA87-30B24511C8BE}" type="presParOf" srcId="{824729AF-308A-4CA9-812A-CD6B4A58107B}" destId="{C7C1503A-6A04-4E2D-BBB3-3B785AC10482}" srcOrd="0" destOrd="0" presId="urn:microsoft.com/office/officeart/2005/8/layout/hierarchy1"/>
    <dgm:cxn modelId="{D873D35B-265B-4D44-A1BC-B765A9640611}" type="presParOf" srcId="{C7C1503A-6A04-4E2D-BBB3-3B785AC10482}" destId="{AE1682EB-8F02-498B-9752-88A7F97F82A0}" srcOrd="0" destOrd="0" presId="urn:microsoft.com/office/officeart/2005/8/layout/hierarchy1"/>
    <dgm:cxn modelId="{A054986D-3A19-496E-B148-D4CD25BF2478}" type="presParOf" srcId="{C7C1503A-6A04-4E2D-BBB3-3B785AC10482}" destId="{00A052DA-8A93-44AD-BDBB-305BB205B2D7}" srcOrd="1" destOrd="0" presId="urn:microsoft.com/office/officeart/2005/8/layout/hierarchy1"/>
    <dgm:cxn modelId="{B1575198-BC30-4979-8EF7-9695B1D29E15}" type="presParOf" srcId="{824729AF-308A-4CA9-812A-CD6B4A58107B}" destId="{B72A92E5-7888-4EB7-8583-22312B744F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90C0A0-45B1-4281-AFB4-EA7B731AD8C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37A5E-D6C3-4B4D-9222-B7F9596688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OWASP .NET Security is a set of security guidelines and tools for .NET developers. It includes a set of security libraries and frameworks that can be used to build secure .NET applications.</a:t>
          </a:r>
          <a:endParaRPr lang="en-US" dirty="0"/>
        </a:p>
      </dgm:t>
    </dgm:pt>
    <dgm:pt modelId="{8A976992-959A-4650-BE8A-8B6749CF461E}" type="parTrans" cxnId="{FF12D48E-BEFE-4834-BE66-0BA1F27B2822}">
      <dgm:prSet/>
      <dgm:spPr/>
      <dgm:t>
        <a:bodyPr/>
        <a:lstStyle/>
        <a:p>
          <a:endParaRPr lang="en-US"/>
        </a:p>
      </dgm:t>
    </dgm:pt>
    <dgm:pt modelId="{00CD63A6-5701-43BE-B8F7-2303AE9017AB}" type="sibTrans" cxnId="{FF12D48E-BEFE-4834-BE66-0BA1F27B28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C5109D-1736-4856-BD15-ED93140D1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Here's an example of how to use OWASP .NET Security with .NET to validate user input:</a:t>
          </a:r>
          <a:endParaRPr lang="en-US" dirty="0"/>
        </a:p>
      </dgm:t>
    </dgm:pt>
    <dgm:pt modelId="{13A78136-C35C-465E-847F-1AA0D0D6E17B}" type="parTrans" cxnId="{16B52CE9-ACFD-4D76-8C69-468671CA3310}">
      <dgm:prSet/>
      <dgm:spPr/>
      <dgm:t>
        <a:bodyPr/>
        <a:lstStyle/>
        <a:p>
          <a:endParaRPr lang="en-US"/>
        </a:p>
      </dgm:t>
    </dgm:pt>
    <dgm:pt modelId="{53C43912-C5DF-4CE9-8A97-C5AD3C60B6FB}" type="sibTrans" cxnId="{16B52CE9-ACFD-4D76-8C69-468671CA3310}">
      <dgm:prSet/>
      <dgm:spPr/>
      <dgm:t>
        <a:bodyPr/>
        <a:lstStyle/>
        <a:p>
          <a:endParaRPr lang="en-US"/>
        </a:p>
      </dgm:t>
    </dgm:pt>
    <dgm:pt modelId="{A405C311-BCF4-4C92-86AE-7BF1E96ABD7B}" type="pres">
      <dgm:prSet presAssocID="{D590C0A0-45B1-4281-AFB4-EA7B731AD8C4}" presName="root" presStyleCnt="0">
        <dgm:presLayoutVars>
          <dgm:dir/>
          <dgm:resizeHandles val="exact"/>
        </dgm:presLayoutVars>
      </dgm:prSet>
      <dgm:spPr/>
    </dgm:pt>
    <dgm:pt modelId="{C68DD295-89FC-4A0A-8C0A-28DCD72A4BEE}" type="pres">
      <dgm:prSet presAssocID="{D590C0A0-45B1-4281-AFB4-EA7B731AD8C4}" presName="container" presStyleCnt="0">
        <dgm:presLayoutVars>
          <dgm:dir/>
          <dgm:resizeHandles val="exact"/>
        </dgm:presLayoutVars>
      </dgm:prSet>
      <dgm:spPr/>
    </dgm:pt>
    <dgm:pt modelId="{5AB64B57-6E5E-4A7A-BA93-617A47250162}" type="pres">
      <dgm:prSet presAssocID="{42137A5E-D6C3-4B4D-9222-B7F959668814}" presName="compNode" presStyleCnt="0"/>
      <dgm:spPr/>
    </dgm:pt>
    <dgm:pt modelId="{97BFEB38-A101-495F-A7FA-B798EEFE82B0}" type="pres">
      <dgm:prSet presAssocID="{42137A5E-D6C3-4B4D-9222-B7F959668814}" presName="iconBgRect" presStyleLbl="bgShp" presStyleIdx="0" presStyleCnt="2"/>
      <dgm:spPr/>
    </dgm:pt>
    <dgm:pt modelId="{97797A1D-5E38-43F1-902C-8F5DB51B9D00}" type="pres">
      <dgm:prSet presAssocID="{42137A5E-D6C3-4B4D-9222-B7F9596688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57EF70F-72C9-45E7-B6D9-3D879EB1F021}" type="pres">
      <dgm:prSet presAssocID="{42137A5E-D6C3-4B4D-9222-B7F959668814}" presName="spaceRect" presStyleCnt="0"/>
      <dgm:spPr/>
    </dgm:pt>
    <dgm:pt modelId="{CA740A7E-A049-4AB9-B79C-2855B45D8732}" type="pres">
      <dgm:prSet presAssocID="{42137A5E-D6C3-4B4D-9222-B7F959668814}" presName="textRect" presStyleLbl="revTx" presStyleIdx="0" presStyleCnt="2">
        <dgm:presLayoutVars>
          <dgm:chMax val="1"/>
          <dgm:chPref val="1"/>
        </dgm:presLayoutVars>
      </dgm:prSet>
      <dgm:spPr/>
    </dgm:pt>
    <dgm:pt modelId="{794FA773-430B-4A32-9213-00062FC54E2E}" type="pres">
      <dgm:prSet presAssocID="{00CD63A6-5701-43BE-B8F7-2303AE9017AB}" presName="sibTrans" presStyleLbl="sibTrans2D1" presStyleIdx="0" presStyleCnt="0"/>
      <dgm:spPr/>
    </dgm:pt>
    <dgm:pt modelId="{EC50113A-323A-4715-AB48-F89331F3950F}" type="pres">
      <dgm:prSet presAssocID="{47C5109D-1736-4856-BD15-ED93140D10DA}" presName="compNode" presStyleCnt="0"/>
      <dgm:spPr/>
    </dgm:pt>
    <dgm:pt modelId="{8C76CDAE-F101-4E4B-9319-C56588ADCC75}" type="pres">
      <dgm:prSet presAssocID="{47C5109D-1736-4856-BD15-ED93140D10DA}" presName="iconBgRect" presStyleLbl="bgShp" presStyleIdx="1" presStyleCnt="2"/>
      <dgm:spPr/>
    </dgm:pt>
    <dgm:pt modelId="{43057F7A-BC4C-490E-BE4E-A9C19EDA2D91}" type="pres">
      <dgm:prSet presAssocID="{47C5109D-1736-4856-BD15-ED93140D10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5C6584-63B1-4D73-AA92-9305330D3E68}" type="pres">
      <dgm:prSet presAssocID="{47C5109D-1736-4856-BD15-ED93140D10DA}" presName="spaceRect" presStyleCnt="0"/>
      <dgm:spPr/>
    </dgm:pt>
    <dgm:pt modelId="{4BB76FF5-8E6F-411F-8B28-E00438FD27F6}" type="pres">
      <dgm:prSet presAssocID="{47C5109D-1736-4856-BD15-ED93140D10D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F432752-28B1-43C4-AE1C-963395362078}" type="presOf" srcId="{D590C0A0-45B1-4281-AFB4-EA7B731AD8C4}" destId="{A405C311-BCF4-4C92-86AE-7BF1E96ABD7B}" srcOrd="0" destOrd="0" presId="urn:microsoft.com/office/officeart/2018/2/layout/IconCircleList"/>
    <dgm:cxn modelId="{23D8DB72-CFB3-4963-93F0-D277CF4002A8}" type="presOf" srcId="{42137A5E-D6C3-4B4D-9222-B7F959668814}" destId="{CA740A7E-A049-4AB9-B79C-2855B45D8732}" srcOrd="0" destOrd="0" presId="urn:microsoft.com/office/officeart/2018/2/layout/IconCircleList"/>
    <dgm:cxn modelId="{A01B6785-DB7A-4CB0-A852-030F26085D00}" type="presOf" srcId="{47C5109D-1736-4856-BD15-ED93140D10DA}" destId="{4BB76FF5-8E6F-411F-8B28-E00438FD27F6}" srcOrd="0" destOrd="0" presId="urn:microsoft.com/office/officeart/2018/2/layout/IconCircleList"/>
    <dgm:cxn modelId="{FF12D48E-BEFE-4834-BE66-0BA1F27B2822}" srcId="{D590C0A0-45B1-4281-AFB4-EA7B731AD8C4}" destId="{42137A5E-D6C3-4B4D-9222-B7F959668814}" srcOrd="0" destOrd="0" parTransId="{8A976992-959A-4650-BE8A-8B6749CF461E}" sibTransId="{00CD63A6-5701-43BE-B8F7-2303AE9017AB}"/>
    <dgm:cxn modelId="{16B52CE9-ACFD-4D76-8C69-468671CA3310}" srcId="{D590C0A0-45B1-4281-AFB4-EA7B731AD8C4}" destId="{47C5109D-1736-4856-BD15-ED93140D10DA}" srcOrd="1" destOrd="0" parTransId="{13A78136-C35C-465E-847F-1AA0D0D6E17B}" sibTransId="{53C43912-C5DF-4CE9-8A97-C5AD3C60B6FB}"/>
    <dgm:cxn modelId="{91F8D9EC-7339-4548-B372-A3006013ECF6}" type="presOf" srcId="{00CD63A6-5701-43BE-B8F7-2303AE9017AB}" destId="{794FA773-430B-4A32-9213-00062FC54E2E}" srcOrd="0" destOrd="0" presId="urn:microsoft.com/office/officeart/2018/2/layout/IconCircleList"/>
    <dgm:cxn modelId="{BB104E57-7EAB-4DB9-9E50-D2586808FC08}" type="presParOf" srcId="{A405C311-BCF4-4C92-86AE-7BF1E96ABD7B}" destId="{C68DD295-89FC-4A0A-8C0A-28DCD72A4BEE}" srcOrd="0" destOrd="0" presId="urn:microsoft.com/office/officeart/2018/2/layout/IconCircleList"/>
    <dgm:cxn modelId="{16930108-986F-4979-8FDD-DEA712761618}" type="presParOf" srcId="{C68DD295-89FC-4A0A-8C0A-28DCD72A4BEE}" destId="{5AB64B57-6E5E-4A7A-BA93-617A47250162}" srcOrd="0" destOrd="0" presId="urn:microsoft.com/office/officeart/2018/2/layout/IconCircleList"/>
    <dgm:cxn modelId="{6C029E58-F567-4038-89C9-FE1EA4B70891}" type="presParOf" srcId="{5AB64B57-6E5E-4A7A-BA93-617A47250162}" destId="{97BFEB38-A101-495F-A7FA-B798EEFE82B0}" srcOrd="0" destOrd="0" presId="urn:microsoft.com/office/officeart/2018/2/layout/IconCircleList"/>
    <dgm:cxn modelId="{0D6391B4-8568-483B-8867-6D820A66EE2A}" type="presParOf" srcId="{5AB64B57-6E5E-4A7A-BA93-617A47250162}" destId="{97797A1D-5E38-43F1-902C-8F5DB51B9D00}" srcOrd="1" destOrd="0" presId="urn:microsoft.com/office/officeart/2018/2/layout/IconCircleList"/>
    <dgm:cxn modelId="{BE5E7248-7108-4212-9C85-F1C8480E7D7D}" type="presParOf" srcId="{5AB64B57-6E5E-4A7A-BA93-617A47250162}" destId="{157EF70F-72C9-45E7-B6D9-3D879EB1F021}" srcOrd="2" destOrd="0" presId="urn:microsoft.com/office/officeart/2018/2/layout/IconCircleList"/>
    <dgm:cxn modelId="{E592EEE1-DD2A-4252-AF3A-F265E3AAB123}" type="presParOf" srcId="{5AB64B57-6E5E-4A7A-BA93-617A47250162}" destId="{CA740A7E-A049-4AB9-B79C-2855B45D8732}" srcOrd="3" destOrd="0" presId="urn:microsoft.com/office/officeart/2018/2/layout/IconCircleList"/>
    <dgm:cxn modelId="{1C679DBE-DC0A-4D77-97B3-243FDC035534}" type="presParOf" srcId="{C68DD295-89FC-4A0A-8C0A-28DCD72A4BEE}" destId="{794FA773-430B-4A32-9213-00062FC54E2E}" srcOrd="1" destOrd="0" presId="urn:microsoft.com/office/officeart/2018/2/layout/IconCircleList"/>
    <dgm:cxn modelId="{D3AE0ABD-A1A9-44F9-8A22-3B7CF8E49145}" type="presParOf" srcId="{C68DD295-89FC-4A0A-8C0A-28DCD72A4BEE}" destId="{EC50113A-323A-4715-AB48-F89331F3950F}" srcOrd="2" destOrd="0" presId="urn:microsoft.com/office/officeart/2018/2/layout/IconCircleList"/>
    <dgm:cxn modelId="{D9AB5509-A611-421F-925B-F5FD57AEDBC0}" type="presParOf" srcId="{EC50113A-323A-4715-AB48-F89331F3950F}" destId="{8C76CDAE-F101-4E4B-9319-C56588ADCC75}" srcOrd="0" destOrd="0" presId="urn:microsoft.com/office/officeart/2018/2/layout/IconCircleList"/>
    <dgm:cxn modelId="{FFB89AD9-370E-4463-80D1-4CB7D5E0231B}" type="presParOf" srcId="{EC50113A-323A-4715-AB48-F89331F3950F}" destId="{43057F7A-BC4C-490E-BE4E-A9C19EDA2D91}" srcOrd="1" destOrd="0" presId="urn:microsoft.com/office/officeart/2018/2/layout/IconCircleList"/>
    <dgm:cxn modelId="{E1B91C5B-9B3D-4F4A-902A-B36236D93EE4}" type="presParOf" srcId="{EC50113A-323A-4715-AB48-F89331F3950F}" destId="{795C6584-63B1-4D73-AA92-9305330D3E68}" srcOrd="2" destOrd="0" presId="urn:microsoft.com/office/officeart/2018/2/layout/IconCircleList"/>
    <dgm:cxn modelId="{8A6FA199-ED0D-48F4-94B7-EDF343D90294}" type="presParOf" srcId="{EC50113A-323A-4715-AB48-F89331F3950F}" destId="{4BB76FF5-8E6F-411F-8B28-E00438FD27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5B436-E2D6-4DB0-9BF2-878240CDA9BA}">
      <dsp:nvSpPr>
        <dsp:cNvPr id="0" name=""/>
        <dsp:cNvSpPr/>
      </dsp:nvSpPr>
      <dsp:spPr>
        <a:xfrm>
          <a:off x="0" y="219496"/>
          <a:ext cx="6002110" cy="5171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AI security tools are designed to protect AI systems from various types of threats and attacks. Some common AI security tools include</a:t>
          </a:r>
          <a:endParaRPr lang="en-US" sz="1300" kern="1200" dirty="0"/>
        </a:p>
      </dsp:txBody>
      <dsp:txXfrm>
        <a:off x="25245" y="244741"/>
        <a:ext cx="5951620" cy="466650"/>
      </dsp:txXfrm>
    </dsp:sp>
    <dsp:sp modelId="{B8CBF7D0-2469-410F-BCA1-9D887A69ADF7}">
      <dsp:nvSpPr>
        <dsp:cNvPr id="0" name=""/>
        <dsp:cNvSpPr/>
      </dsp:nvSpPr>
      <dsp:spPr>
        <a:xfrm>
          <a:off x="0" y="774076"/>
          <a:ext cx="6002110" cy="51714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Anomaly detection tools</a:t>
          </a:r>
          <a:r>
            <a:rPr lang="en-US" sz="1300" b="0" i="0" kern="1200" dirty="0"/>
            <a:t>: These tools use machine learning algorithms to identify unusual patterns in data that may indicate a security threat.</a:t>
          </a:r>
          <a:endParaRPr lang="en-US" sz="1300" kern="1200" dirty="0"/>
        </a:p>
      </dsp:txBody>
      <dsp:txXfrm>
        <a:off x="25245" y="799321"/>
        <a:ext cx="5951620" cy="466650"/>
      </dsp:txXfrm>
    </dsp:sp>
    <dsp:sp modelId="{F52E1815-DB1C-470D-A542-607DF76208E7}">
      <dsp:nvSpPr>
        <dsp:cNvPr id="0" name=""/>
        <dsp:cNvSpPr/>
      </dsp:nvSpPr>
      <dsp:spPr>
        <a:xfrm>
          <a:off x="0" y="1328656"/>
          <a:ext cx="6002110" cy="51714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Adversarial attack detection tools</a:t>
          </a:r>
          <a:r>
            <a:rPr lang="en-US" sz="1300" b="0" i="0" kern="1200" dirty="0"/>
            <a:t>: These tools are designed to detect and prevent attacks that are specifically designed to evade or manipulate AI systems.</a:t>
          </a:r>
          <a:endParaRPr lang="en-US" sz="1300" kern="1200" dirty="0"/>
        </a:p>
      </dsp:txBody>
      <dsp:txXfrm>
        <a:off x="25245" y="1353901"/>
        <a:ext cx="5951620" cy="466650"/>
      </dsp:txXfrm>
    </dsp:sp>
    <dsp:sp modelId="{B1AB309E-24BD-4FD7-BFBC-0E700B1C646D}">
      <dsp:nvSpPr>
        <dsp:cNvPr id="0" name=""/>
        <dsp:cNvSpPr/>
      </dsp:nvSpPr>
      <dsp:spPr>
        <a:xfrm>
          <a:off x="0" y="1883236"/>
          <a:ext cx="6002110" cy="51714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Data encryption tools</a:t>
          </a:r>
          <a:r>
            <a:rPr lang="en-US" sz="1300" b="0" i="0" kern="1200" dirty="0"/>
            <a:t>: These tools use encryption algorithms to protect sensitive data used in AI systems.</a:t>
          </a:r>
          <a:endParaRPr lang="en-US" sz="1300" kern="1200" dirty="0"/>
        </a:p>
      </dsp:txBody>
      <dsp:txXfrm>
        <a:off x="25245" y="1908481"/>
        <a:ext cx="5951620" cy="466650"/>
      </dsp:txXfrm>
    </dsp:sp>
    <dsp:sp modelId="{E60B31E1-1AF8-4B44-A91B-9BB717AC6081}">
      <dsp:nvSpPr>
        <dsp:cNvPr id="0" name=""/>
        <dsp:cNvSpPr/>
      </dsp:nvSpPr>
      <dsp:spPr>
        <a:xfrm>
          <a:off x="0" y="2437816"/>
          <a:ext cx="6002110" cy="51714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Model validation tools</a:t>
          </a:r>
          <a:r>
            <a:rPr lang="en-US" sz="1300" b="0" i="0" kern="1200" dirty="0"/>
            <a:t>: These tools validate the performance and accuracy of AI models to ensure they are functioning as intended.</a:t>
          </a:r>
          <a:endParaRPr lang="en-US" sz="1300" kern="1200" dirty="0"/>
        </a:p>
      </dsp:txBody>
      <dsp:txXfrm>
        <a:off x="25245" y="2463061"/>
        <a:ext cx="5951620" cy="466650"/>
      </dsp:txXfrm>
    </dsp:sp>
    <dsp:sp modelId="{C4743144-453A-4CC2-9A26-DD5224521488}">
      <dsp:nvSpPr>
        <dsp:cNvPr id="0" name=""/>
        <dsp:cNvSpPr/>
      </dsp:nvSpPr>
      <dsp:spPr>
        <a:xfrm>
          <a:off x="0" y="2992397"/>
          <a:ext cx="6002110" cy="5171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Explainability tools</a:t>
          </a:r>
          <a:r>
            <a:rPr lang="en-US" sz="1300" b="0" i="0" kern="1200" dirty="0"/>
            <a:t>: These tools provide insights into how AI models make decisions, helping to identify potential security vulnerabilities.</a:t>
          </a:r>
          <a:endParaRPr lang="en-US" sz="1300" kern="1200" dirty="0"/>
        </a:p>
      </dsp:txBody>
      <dsp:txXfrm>
        <a:off x="25245" y="3017642"/>
        <a:ext cx="5951620" cy="466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E55EA-1DB8-4CFC-AD26-A0D1EB39CC7B}">
      <dsp:nvSpPr>
        <dsp:cNvPr id="0" name=""/>
        <dsp:cNvSpPr/>
      </dsp:nvSpPr>
      <dsp:spPr>
        <a:xfrm>
          <a:off x="0" y="601929"/>
          <a:ext cx="6002110" cy="5988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Some popular AI security tools include:</a:t>
          </a:r>
          <a:endParaRPr lang="en-US" sz="1500" kern="1200" dirty="0"/>
        </a:p>
      </dsp:txBody>
      <dsp:txXfrm>
        <a:off x="29236" y="631165"/>
        <a:ext cx="5943638" cy="540421"/>
      </dsp:txXfrm>
    </dsp:sp>
    <dsp:sp modelId="{3D9C0232-3741-492C-9ABF-0B55FCA8F8B7}">
      <dsp:nvSpPr>
        <dsp:cNvPr id="0" name=""/>
        <dsp:cNvSpPr/>
      </dsp:nvSpPr>
      <dsp:spPr>
        <a:xfrm>
          <a:off x="0" y="1244023"/>
          <a:ext cx="6002110" cy="598893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Google's TensorFlow Security</a:t>
          </a:r>
          <a:r>
            <a:rPr lang="en-US" sz="1500" b="0" i="0" kern="1200" dirty="0"/>
            <a:t>: A set of tools for securing TensorFlow models and data.</a:t>
          </a:r>
          <a:endParaRPr lang="en-US" sz="1500" kern="1200" dirty="0"/>
        </a:p>
      </dsp:txBody>
      <dsp:txXfrm>
        <a:off x="29236" y="1273259"/>
        <a:ext cx="5943638" cy="540421"/>
      </dsp:txXfrm>
    </dsp:sp>
    <dsp:sp modelId="{3B9E8148-E237-47DD-B5AE-783E40EFB1A2}">
      <dsp:nvSpPr>
        <dsp:cNvPr id="0" name=""/>
        <dsp:cNvSpPr/>
      </dsp:nvSpPr>
      <dsp:spPr>
        <a:xfrm>
          <a:off x="0" y="1886117"/>
          <a:ext cx="6002110" cy="598893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Microsoft's Azure Security Center</a:t>
          </a:r>
          <a:r>
            <a:rPr lang="en-US" sz="1500" b="0" i="0" kern="1200" dirty="0"/>
            <a:t>: A cloud-based security platform that includes AI-powered threat detection and prevention.</a:t>
          </a:r>
          <a:endParaRPr lang="en-US" sz="1500" kern="1200" dirty="0"/>
        </a:p>
      </dsp:txBody>
      <dsp:txXfrm>
        <a:off x="29236" y="1915353"/>
        <a:ext cx="5943638" cy="540421"/>
      </dsp:txXfrm>
    </dsp:sp>
    <dsp:sp modelId="{A0C4E707-463C-41F7-B119-D481DEB1AB5C}">
      <dsp:nvSpPr>
        <dsp:cNvPr id="0" name=""/>
        <dsp:cNvSpPr/>
      </dsp:nvSpPr>
      <dsp:spPr>
        <a:xfrm>
          <a:off x="0" y="2528210"/>
          <a:ext cx="6002110" cy="59889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IBM's Watson for Cyber Security</a:t>
          </a:r>
          <a:r>
            <a:rPr lang="en-US" sz="1500" b="0" i="0" kern="1200" dirty="0"/>
            <a:t>: A cloud-based AI platform for security threat detection and incident response.</a:t>
          </a:r>
          <a:endParaRPr lang="en-US" sz="1500" kern="1200" dirty="0"/>
        </a:p>
      </dsp:txBody>
      <dsp:txXfrm>
        <a:off x="29236" y="2557446"/>
        <a:ext cx="5943638" cy="540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55D56-6009-4ECF-A858-AD2C54908D0D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6A704C-7E29-47FE-A282-C273E8E7D71F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ML.NET is a cross-platform, open-source machine learning library for .NET. It can be used to build AI-powered security applications such as anomaly detection and threat classification.</a:t>
          </a:r>
          <a:endParaRPr lang="en-US" sz="2500" kern="1200"/>
        </a:p>
      </dsp:txBody>
      <dsp:txXfrm>
        <a:off x="585701" y="1066737"/>
        <a:ext cx="4337991" cy="2693452"/>
      </dsp:txXfrm>
    </dsp:sp>
    <dsp:sp modelId="{AE1682EB-8F02-498B-9752-88A7F97F82A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A052DA-8A93-44AD-BDBB-305BB205B2D7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Lets see</a:t>
          </a:r>
          <a:r>
            <a:rPr lang="en-US" sz="2500" b="0" i="0" kern="1200"/>
            <a:t> an example of how to use ML.NET with .NET to train a machine learning model to detect anomalies in data:</a:t>
          </a:r>
          <a:endParaRPr lang="en-US" sz="2500" kern="1200"/>
        </a:p>
      </dsp:txBody>
      <dsp:txXfrm>
        <a:off x="6092527" y="1066737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EB38-A101-495F-A7FA-B798EEFE82B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97A1D-5E38-43F1-902C-8F5DB51B9D0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40A7E-A049-4AB9-B79C-2855B45D8732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OWASP .NET Security is a set of security guidelines and tools for .NET developers. It includes a set of security libraries and frameworks that can be used to build secure .NET applications.</a:t>
          </a:r>
          <a:endParaRPr lang="en-US" sz="1400" kern="1200" dirty="0"/>
        </a:p>
      </dsp:txBody>
      <dsp:txXfrm>
        <a:off x="1834517" y="1507711"/>
        <a:ext cx="3148942" cy="1335915"/>
      </dsp:txXfrm>
    </dsp:sp>
    <dsp:sp modelId="{8C76CDAE-F101-4E4B-9319-C56588ADCC75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57F7A-BC4C-490E-BE4E-A9C19EDA2D91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6FF5-8E6F-411F-8B28-E00438FD27F6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Here's an example of how to use OWASP .NET Security with .NET to validate user input:</a:t>
          </a:r>
          <a:endParaRPr lang="en-US" sz="1400" kern="1200" dirty="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59EC-F734-4F20-9BEF-79A0A1E7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64164-B20F-4FF3-1D23-571577046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1C7E-B16B-6272-4D43-CF323CAB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5788-7DD3-502C-5BD3-784D0860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E6C6-6796-6A1F-14EF-56BFBEC4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3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6F25-4326-1D68-B061-A2884F64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C9A9-0504-10C6-F378-AC1ACC1E6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4F9C-B217-3D1B-ABA4-074CE454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4E057-BEF5-E218-9F89-48E276C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4EE0-41C7-86D9-5328-7EBCB535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4B5B7-D269-A5EC-83B2-F598F40E9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554E9-1FBB-B8E0-8C73-01E96335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DB4D-A683-0A0A-ADEA-D800C712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705F-FEDE-B07F-0C4E-C119FC9F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5C12-83E6-B07C-7C56-A582A1FD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0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9E8-44DB-93F5-677B-CD54459C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D015-79FD-FE2F-7D04-FD8D9D57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101E-3BD3-6B8B-E56C-9D87B76D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6164-F68E-7D5C-EA3E-C3572478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B77B-8979-5AF3-A2D1-81209AB0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8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D792-BDC0-A65B-C946-9034E34F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7567-6E67-6789-21BB-B1F6EB2D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C300-6A83-59D2-1044-3296DE3D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D857-EE6D-6BA2-736C-DCA4295E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FFAA-13A5-9A64-A561-FC8145BC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4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711A-1C98-75BC-4C5D-6DA2979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5A61-ACDE-A518-9404-1C4260D96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CB8B-224C-2F6D-6683-A7DB7A08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AB3C-EF16-507E-4493-6440A240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8DC0B-1A19-9683-E2A7-63CE4EE0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71AE-F69C-9B70-3680-E6B3DFC2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A4A7-146A-1F5C-3B01-2A94BED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4B58B-F6BA-6062-7F26-1EC73E2F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E5020-01D7-7BEA-85C4-98F9772BA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21183-548F-E16C-1497-8DCD39C61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833E5-457A-3959-31FE-2C8B59CEA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B9216-0CA2-A3E6-B405-A3E6C4E7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7E708-8404-02FA-3E94-DDC4684D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0744-CB24-09C9-F09D-12A62EB5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E898-98DF-AA3B-7976-FCD63F12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6C89E-A4A8-77D0-D9C4-7E426EF6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7BB67-7266-1415-3EAF-5FFB9680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162C-C7D2-7F76-8FB8-2EDEE30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99284-6E6B-840C-ECCA-F7F5734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D60EE-3E5D-9251-85AE-22AAB7D2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053D8-1ABD-4A76-BF7A-F7B75667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3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E03E-5CBB-B0BF-D4FE-E85F811E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C969-F6CD-FF52-D2AA-B50F63B1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FFC8-1C5E-D54B-85A7-BC3606DD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E728-0007-FF91-2909-9940BDB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D6507-8353-15BB-FE2D-64FEA2F8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D9B9A-6D6E-D940-6FA7-3297E90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9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3D57-8D24-2660-DD35-1AF6D6BE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1CA73-0186-8864-1FC2-2914E5AB2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A5C3-8B82-9745-5552-8847BED8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3F76-2C23-716C-1FF5-9E8357F1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E6CBF-9D68-6DB5-5855-75C8F536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DA0E-9917-FEA0-0A92-1C205E0C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2E060-D58C-B62E-8B42-CDAE9786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7367-E16F-7827-32D8-204019D3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660D-C8A5-F5C7-8B4A-EEF0D334B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73C44-035A-4982-A5FC-7A5951A1633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4D04-BF34-5469-4B5F-BFDF5DAE4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1764-47F9-ADF5-B2B3-9E5447878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2CC83-2249-4FA4-A064-03FADDBEF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8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80A31-5ACA-1432-0BE0-AEF403E09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IN" sz="5600" b="0" i="0" dirty="0">
                <a:solidFill>
                  <a:srgbClr val="FFFFFF"/>
                </a:solidFill>
                <a:effectLst/>
                <a:latin typeface="Segoe WPC"/>
              </a:rPr>
              <a:t>AI security tools </a:t>
            </a:r>
            <a:endParaRPr lang="en-IN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CD2F9-E507-DBDF-FCD6-C40DB510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6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B273-60D1-501F-49C0-7FDF4B5D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CCCCC"/>
                </a:solidFill>
                <a:effectLst/>
                <a:latin typeface="Segoe WPC"/>
              </a:rPr>
              <a:t>OWASP .NET Security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32C28-1F76-BDB5-5B9E-E93AC6F9B3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23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91DC-0897-6A0A-1B75-5C5C7DDB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BEE5-E40F-71C1-0794-11A90410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using </a:t>
            </a:r>
            <a:r>
              <a:rPr lang="en-IN" dirty="0" err="1"/>
              <a:t>OWASP.Security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Validate user input</a:t>
            </a:r>
          </a:p>
          <a:p>
            <a:pPr marL="0" indent="0">
              <a:buNone/>
            </a:pPr>
            <a:r>
              <a:rPr lang="en-IN" dirty="0"/>
              <a:t>var validator = new Validator();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isValid</a:t>
            </a:r>
            <a:r>
              <a:rPr lang="en-IN" dirty="0"/>
              <a:t> = </a:t>
            </a:r>
            <a:r>
              <a:rPr lang="en-IN" dirty="0" err="1"/>
              <a:t>validator.IsValid</a:t>
            </a:r>
            <a:r>
              <a:rPr lang="en-IN" dirty="0"/>
              <a:t>("</a:t>
            </a:r>
            <a:r>
              <a:rPr lang="en-IN" dirty="0" err="1"/>
              <a:t>myInput</a:t>
            </a:r>
            <a:r>
              <a:rPr lang="en-IN" dirty="0"/>
              <a:t>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Print the result</a:t>
            </a:r>
          </a:p>
          <a:p>
            <a:pPr marL="0" indent="0">
              <a:buNone/>
            </a:pP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isValid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446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9E50-B23D-8B82-A9C3-D6DA723E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3056625" cy="2909296"/>
          </a:xfrm>
        </p:spPr>
        <p:txBody>
          <a:bodyPr anchor="t">
            <a:normAutofit/>
          </a:bodyPr>
          <a:lstStyle/>
          <a:p>
            <a:r>
              <a:rPr lang="en-IN" sz="3200"/>
              <a:t>End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7889-50D1-30CB-8289-1D55208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755" y="753376"/>
            <a:ext cx="6661029" cy="5434637"/>
          </a:xfrm>
        </p:spPr>
        <p:txBody>
          <a:bodyPr>
            <a:normAutofit/>
          </a:bodyPr>
          <a:lstStyle/>
          <a:p>
            <a:r>
              <a:rPr lang="en-IN" sz="2000"/>
              <a:t>This are a very few tools which can be used by developers to protect their code and find out security challenges from their code</a:t>
            </a:r>
          </a:p>
          <a:p>
            <a:r>
              <a:rPr lang="en-IN" sz="2000"/>
              <a:t>However, security is a very wide adoption in every area of software, right from code, to database security, network security, data security etc.</a:t>
            </a:r>
          </a:p>
          <a:p>
            <a:r>
              <a:rPr lang="en-IN" sz="2000"/>
              <a:t>AI provides various tools and framworks to implement security for every area</a:t>
            </a:r>
          </a:p>
          <a:p>
            <a:endParaRPr lang="en-IN" sz="2000"/>
          </a:p>
          <a:p>
            <a:pPr marL="3657600" lvl="8" indent="0">
              <a:buNone/>
            </a:pPr>
            <a:r>
              <a:rPr lang="en-IN" sz="200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430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DA156-15C6-42C0-167A-5CBB2BE6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 dirty="0"/>
              <a:t>About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90892-9C8F-E05A-C3CF-BE079F32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57" r="2934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228B44-915D-9F29-1740-1938E357E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26603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6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BFDF-7C48-5E68-E854-14320AA4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FD0A6-1B60-384B-D4DC-00C1C82D6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82" r="1872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E309E-2236-BA55-88F9-C1D6B74D4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01702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153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A25E2-1762-0BC8-A3C0-2863D9BA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3700" b="1" i="0" dirty="0">
                <a:effectLst/>
                <a:latin typeface="Segoe WPC"/>
              </a:rPr>
              <a:t>Microsoft Azure Security</a:t>
            </a:r>
            <a:br>
              <a:rPr lang="en-US" sz="3700" b="0" i="0" dirty="0">
                <a:effectLst/>
                <a:latin typeface="Segoe WPC"/>
              </a:rPr>
            </a:b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521C-29D7-2D57-6237-12EB0FB5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effectLst/>
              <a:latin typeface="Segoe WPC"/>
            </a:endParaRPr>
          </a:p>
          <a:p>
            <a:pPr marL="0" indent="0">
              <a:buNone/>
            </a:pPr>
            <a:endParaRPr lang="en-US" sz="2000" dirty="0">
              <a:latin typeface="Segoe WPC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egoe WPC"/>
              </a:rPr>
              <a:t>Azure Security is a cloud-based security platform that includes AI-powered threat detection and prevention. It can be used with .NET to secure Azure resources and detect security threats.</a:t>
            </a:r>
          </a:p>
          <a:p>
            <a:endParaRPr lang="en-IN" sz="2000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7DA2F03D-8219-208E-2DC1-FA884D56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64" r="45887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609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A797-DD41-9E4E-57E8-3A9E8701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77"/>
            <a:ext cx="10515600" cy="59193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using </a:t>
            </a:r>
            <a:r>
              <a:rPr lang="en-IN" dirty="0" err="1"/>
              <a:t>Microsoft.Azure.Management.Security</a:t>
            </a:r>
            <a:r>
              <a:rPr lang="en-IN"/>
              <a:t>;</a:t>
            </a:r>
          </a:p>
          <a:p>
            <a:pPr marL="0" indent="0">
              <a:buNone/>
            </a:pPr>
            <a:r>
              <a:rPr lang="en-IN"/>
              <a:t>using Microsoft.Azure.Management.Security.Models;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// Create a Security Center client</a:t>
            </a:r>
          </a:p>
          <a:p>
            <a:pPr marL="0" indent="0">
              <a:buNone/>
            </a:pPr>
            <a:r>
              <a:rPr lang="en-IN"/>
              <a:t>var securityCenterClient = new SecurityCenterClient(new DefaultAzureCredential());</a:t>
            </a:r>
          </a:p>
          <a:p>
            <a:endParaRPr lang="en-IN"/>
          </a:p>
          <a:p>
            <a:pPr marL="0" indent="0">
              <a:buNone/>
            </a:pPr>
            <a:r>
              <a:rPr lang="en-IN"/>
              <a:t>// Detect anomalies in the data</a:t>
            </a:r>
          </a:p>
          <a:p>
            <a:pPr marL="0" indent="0">
              <a:buNone/>
            </a:pPr>
            <a:r>
              <a:rPr lang="en-IN"/>
              <a:t>var anomalies = securityCenterClient.Anomalies.ListAsync("myResourceGroup", "myWorkspaceName").Result;</a:t>
            </a:r>
          </a:p>
          <a:p>
            <a:endParaRPr lang="en-IN"/>
          </a:p>
          <a:p>
            <a:pPr marL="0" indent="0">
              <a:buNone/>
            </a:pPr>
            <a:r>
              <a:rPr lang="en-IN"/>
              <a:t>// Print the anomalies</a:t>
            </a:r>
          </a:p>
          <a:p>
            <a:pPr marL="0" indent="0">
              <a:buNone/>
            </a:pPr>
            <a:r>
              <a:rPr lang="en-IN"/>
              <a:t>foreach (var anomaly in anomalies)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    Console.WriteLine(anomaly.Name);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13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AC01C-8792-A833-D52C-D9AE139A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 b="1" i="0">
                <a:effectLst/>
                <a:latin typeface="Segoe WPC"/>
              </a:rPr>
              <a:t>Microsoft Cognitive Services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3000-74EC-59D7-727A-E344BC2C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egoe WPC"/>
              </a:rPr>
              <a:t>Microsoft Cognitive Services is a set of cloud-based APIs that provide AI-powered services such as computer vision, natural language processing, and speech recognition. It can be used with .NET to build AI-powered security applications.</a:t>
            </a:r>
          </a:p>
          <a:p>
            <a:endParaRPr lang="en-US" sz="2000" b="0" i="0" dirty="0">
              <a:effectLst/>
              <a:latin typeface="Segoe WPC"/>
            </a:endParaRPr>
          </a:p>
          <a:p>
            <a:r>
              <a:rPr lang="en-US" sz="2000" b="0" i="0" dirty="0">
                <a:effectLst/>
                <a:latin typeface="Segoe WPC"/>
              </a:rPr>
              <a:t>Here's an example of how to use Microsoft Cognitive Services with .NET to detect faces in an image:</a:t>
            </a:r>
          </a:p>
          <a:p>
            <a:endParaRPr lang="en-IN" sz="2000" dirty="0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087D1513-9995-3BCB-AA1B-D0EDD955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86" r="35437" b="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630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1066-9CA2-7A0B-2F0F-841E5FEB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4F84-95E2-5870-604C-D1A7FC08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using </a:t>
            </a:r>
            <a:r>
              <a:rPr lang="en-IN" dirty="0" err="1"/>
              <a:t>Microsoft.Azure.CognitiveServices.Vision.Face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using </a:t>
            </a:r>
            <a:r>
              <a:rPr lang="en-IN" dirty="0" err="1"/>
              <a:t>Microsoft.Azure.CognitiveServices.Vision.Face.Models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Create a Face client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faceClient</a:t>
            </a:r>
            <a:r>
              <a:rPr lang="en-IN" dirty="0"/>
              <a:t> = new </a:t>
            </a:r>
            <a:r>
              <a:rPr lang="en-IN" dirty="0" err="1"/>
              <a:t>FaceClient</a:t>
            </a:r>
            <a:r>
              <a:rPr lang="en-IN" dirty="0"/>
              <a:t>(new </a:t>
            </a:r>
            <a:r>
              <a:rPr lang="en-IN" dirty="0" err="1"/>
              <a:t>ApiKeyServiceClientCredentials</a:t>
            </a:r>
            <a:r>
              <a:rPr lang="en-IN" dirty="0"/>
              <a:t>("</a:t>
            </a:r>
            <a:r>
              <a:rPr lang="en-IN" dirty="0" err="1"/>
              <a:t>myApiKey</a:t>
            </a:r>
            <a:r>
              <a:rPr lang="en-IN" dirty="0"/>
              <a:t>"));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Detect faces in the image</a:t>
            </a:r>
          </a:p>
          <a:p>
            <a:pPr marL="0" indent="0">
              <a:buNone/>
            </a:pPr>
            <a:r>
              <a:rPr lang="en-IN" dirty="0"/>
              <a:t>var faces = </a:t>
            </a:r>
            <a:r>
              <a:rPr lang="en-IN" dirty="0" err="1"/>
              <a:t>faceClient.Face.DetectAsync</a:t>
            </a:r>
            <a:r>
              <a:rPr lang="en-IN" dirty="0"/>
              <a:t>("myImage.jpg").Result;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Print the faces</a:t>
            </a:r>
          </a:p>
          <a:p>
            <a:pPr marL="0" indent="0">
              <a:buNone/>
            </a:pPr>
            <a:r>
              <a:rPr lang="en-IN" dirty="0"/>
              <a:t>foreach (var face in faces)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face.FaceId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72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6570D2-890F-01EA-517C-FF9DFED3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366FD-C828-3DA3-1906-95C72655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Segoe WPC"/>
              </a:rPr>
              <a:t>ML.NET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CDB3D-A8DD-64DC-FC09-631A0BA54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9142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90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FF9-C4E0-0ED5-12F5-3C2A73C8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EF1-9FD9-B008-F286-77476913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using Microsoft.ML;</a:t>
            </a:r>
          </a:p>
          <a:p>
            <a:pPr marL="0" indent="0">
              <a:buNone/>
            </a:pPr>
            <a:r>
              <a:rPr lang="en-IN" dirty="0"/>
              <a:t>using </a:t>
            </a:r>
            <a:r>
              <a:rPr lang="en-IN" dirty="0" err="1"/>
              <a:t>Microsoft.ML.Data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Load the data</a:t>
            </a:r>
          </a:p>
          <a:p>
            <a:pPr marL="0" indent="0">
              <a:buNone/>
            </a:pPr>
            <a:r>
              <a:rPr lang="en-IN" dirty="0"/>
              <a:t>var data = new[] { new { Features = new[] { 1.0f, 2.0f, 3.0f } } 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Create a machine learning model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mlContext</a:t>
            </a:r>
            <a:r>
              <a:rPr lang="en-IN" dirty="0"/>
              <a:t> = new </a:t>
            </a:r>
            <a:r>
              <a:rPr lang="en-IN" dirty="0" err="1"/>
              <a:t>MLContext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var pipeline = </a:t>
            </a:r>
            <a:r>
              <a:rPr lang="en-IN" dirty="0" err="1"/>
              <a:t>mlContext.Transforms.Concatenate</a:t>
            </a:r>
            <a:r>
              <a:rPr lang="en-IN" dirty="0"/>
              <a:t>("Features", </a:t>
            </a:r>
            <a:r>
              <a:rPr lang="en-IN" dirty="0" err="1"/>
              <a:t>nameof</a:t>
            </a:r>
            <a:r>
              <a:rPr lang="en-IN" dirty="0"/>
              <a:t>(</a:t>
            </a:r>
            <a:r>
              <a:rPr lang="en-IN" dirty="0" err="1"/>
              <a:t>DataPoint.Features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    .Append(</a:t>
            </a:r>
            <a:r>
              <a:rPr lang="en-IN" dirty="0" err="1"/>
              <a:t>mlContext.Clustering.Trainers.KMeans</a:t>
            </a:r>
            <a:r>
              <a:rPr lang="en-IN" dirty="0"/>
              <a:t>());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Train the model</a:t>
            </a:r>
          </a:p>
          <a:p>
            <a:pPr marL="0" indent="0">
              <a:buNone/>
            </a:pPr>
            <a:r>
              <a:rPr lang="en-IN" dirty="0"/>
              <a:t>var model = </a:t>
            </a:r>
            <a:r>
              <a:rPr lang="en-IN" dirty="0" err="1"/>
              <a:t>pipeline.Fit</a:t>
            </a:r>
            <a:r>
              <a:rPr lang="en-IN" dirty="0"/>
              <a:t>(data);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Use the model to detect anomalies</a:t>
            </a:r>
          </a:p>
          <a:p>
            <a:pPr marL="0" indent="0">
              <a:buNone/>
            </a:pPr>
            <a:r>
              <a:rPr lang="en-IN" dirty="0"/>
              <a:t>var prediction = </a:t>
            </a:r>
            <a:r>
              <a:rPr lang="en-IN" dirty="0" err="1"/>
              <a:t>model.Predict</a:t>
            </a:r>
            <a:r>
              <a:rPr lang="en-IN" dirty="0"/>
              <a:t>(new </a:t>
            </a:r>
            <a:r>
              <a:rPr lang="en-IN" dirty="0" err="1"/>
              <a:t>DataPoint</a:t>
            </a:r>
            <a:r>
              <a:rPr lang="en-IN" dirty="0"/>
              <a:t> { Features = new[] { 4.0f, 5.0f, 6.0f } });</a:t>
            </a:r>
          </a:p>
        </p:txBody>
      </p:sp>
    </p:spTree>
    <p:extLst>
      <p:ext uri="{BB962C8B-B14F-4D97-AF65-F5344CB8AC3E}">
        <p14:creationId xmlns:p14="http://schemas.microsoft.com/office/powerpoint/2010/main" val="372385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796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 WPC</vt:lpstr>
      <vt:lpstr>Office Theme</vt:lpstr>
      <vt:lpstr>AI security tools </vt:lpstr>
      <vt:lpstr>About</vt:lpstr>
      <vt:lpstr>PowerPoint Presentation</vt:lpstr>
      <vt:lpstr>Microsoft Azure Security </vt:lpstr>
      <vt:lpstr>PowerPoint Presentation</vt:lpstr>
      <vt:lpstr>Microsoft Cognitive Services</vt:lpstr>
      <vt:lpstr>PowerPoint Presentation</vt:lpstr>
      <vt:lpstr>ML.NET</vt:lpstr>
      <vt:lpstr>PowerPoint Presentation</vt:lpstr>
      <vt:lpstr>OWASP .NET Security</vt:lpstr>
      <vt:lpstr>PowerPoint Presentation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4</cp:revision>
  <dcterms:created xsi:type="dcterms:W3CDTF">2024-10-02T12:47:43Z</dcterms:created>
  <dcterms:modified xsi:type="dcterms:W3CDTF">2024-10-02T13:03:17Z</dcterms:modified>
</cp:coreProperties>
</file>