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5" r:id="rId3"/>
    <p:sldId id="267" r:id="rId4"/>
    <p:sldId id="268" r:id="rId5"/>
    <p:sldId id="26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6" d="100"/>
          <a:sy n="76" d="100"/>
        </p:scale>
        <p:origin x="55" y="2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0F1F6-BE81-4836-B2F4-817FC766B2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F18B44-4AC3-4A2B-B5D7-82EE3D728211}">
      <dgm:prSet/>
      <dgm:spPr/>
      <dgm:t>
        <a:bodyPr/>
        <a:lstStyle/>
        <a:p>
          <a:pPr>
            <a:lnSpc>
              <a:spcPct val="100000"/>
            </a:lnSpc>
          </a:pPr>
          <a:r>
            <a:rPr lang="en-US" b="0" i="0"/>
            <a:t>Git is a version control system.</a:t>
          </a:r>
          <a:endParaRPr lang="en-US"/>
        </a:p>
      </dgm:t>
    </dgm:pt>
    <dgm:pt modelId="{2BE44DE4-CCE2-4966-AE8D-AAC18768B9CD}" type="parTrans" cxnId="{184E1A3A-E320-47EF-9042-81245F97AA61}">
      <dgm:prSet/>
      <dgm:spPr/>
      <dgm:t>
        <a:bodyPr/>
        <a:lstStyle/>
        <a:p>
          <a:endParaRPr lang="en-US"/>
        </a:p>
      </dgm:t>
    </dgm:pt>
    <dgm:pt modelId="{42125F40-2262-49DA-AF71-62D3BEF2A2D0}" type="sibTrans" cxnId="{184E1A3A-E320-47EF-9042-81245F97AA61}">
      <dgm:prSet/>
      <dgm:spPr/>
      <dgm:t>
        <a:bodyPr/>
        <a:lstStyle/>
        <a:p>
          <a:endParaRPr lang="en-US"/>
        </a:p>
      </dgm:t>
    </dgm:pt>
    <dgm:pt modelId="{9770B4CB-D1DB-4956-B691-0AE09419C9EF}">
      <dgm:prSet/>
      <dgm:spPr/>
      <dgm:t>
        <a:bodyPr/>
        <a:lstStyle/>
        <a:p>
          <a:pPr>
            <a:lnSpc>
              <a:spcPct val="100000"/>
            </a:lnSpc>
          </a:pPr>
          <a:r>
            <a:rPr lang="en-US" b="0" i="0"/>
            <a:t>Git helps you keep track of code changes.</a:t>
          </a:r>
          <a:endParaRPr lang="en-US"/>
        </a:p>
      </dgm:t>
    </dgm:pt>
    <dgm:pt modelId="{6BEF3F67-C957-42A5-99B1-0B16592B5FD7}" type="parTrans" cxnId="{E3B1A38C-80E0-4106-8FF9-28BAF9101F4B}">
      <dgm:prSet/>
      <dgm:spPr/>
      <dgm:t>
        <a:bodyPr/>
        <a:lstStyle/>
        <a:p>
          <a:endParaRPr lang="en-US"/>
        </a:p>
      </dgm:t>
    </dgm:pt>
    <dgm:pt modelId="{B84696F6-0F41-4E24-8448-F513DE95319E}" type="sibTrans" cxnId="{E3B1A38C-80E0-4106-8FF9-28BAF9101F4B}">
      <dgm:prSet/>
      <dgm:spPr/>
      <dgm:t>
        <a:bodyPr/>
        <a:lstStyle/>
        <a:p>
          <a:endParaRPr lang="en-US"/>
        </a:p>
      </dgm:t>
    </dgm:pt>
    <dgm:pt modelId="{83628895-CD14-48C5-B9F1-CB9A523BFAF1}">
      <dgm:prSet/>
      <dgm:spPr/>
      <dgm:t>
        <a:bodyPr/>
        <a:lstStyle/>
        <a:p>
          <a:pPr>
            <a:lnSpc>
              <a:spcPct val="100000"/>
            </a:lnSpc>
          </a:pPr>
          <a:r>
            <a:rPr lang="en-US" b="0" i="0"/>
            <a:t>Git is used to collaborate on code.</a:t>
          </a:r>
          <a:endParaRPr lang="en-US"/>
        </a:p>
      </dgm:t>
    </dgm:pt>
    <dgm:pt modelId="{83F36D7E-F381-4C83-9371-D48A3421C19A}" type="parTrans" cxnId="{9DCBF8DE-C554-4242-8C1E-6F8F34A29285}">
      <dgm:prSet/>
      <dgm:spPr/>
      <dgm:t>
        <a:bodyPr/>
        <a:lstStyle/>
        <a:p>
          <a:endParaRPr lang="en-US"/>
        </a:p>
      </dgm:t>
    </dgm:pt>
    <dgm:pt modelId="{23117FA5-6023-44C1-B4E4-D3C2A6C398A3}" type="sibTrans" cxnId="{9DCBF8DE-C554-4242-8C1E-6F8F34A29285}">
      <dgm:prSet/>
      <dgm:spPr/>
      <dgm:t>
        <a:bodyPr/>
        <a:lstStyle/>
        <a:p>
          <a:endParaRPr lang="en-US"/>
        </a:p>
      </dgm:t>
    </dgm:pt>
    <dgm:pt modelId="{0FA55CFC-20C3-4B6E-BEC5-3B4643BA7203}" type="pres">
      <dgm:prSet presAssocID="{ED80F1F6-BE81-4836-B2F4-817FC766B280}" presName="root" presStyleCnt="0">
        <dgm:presLayoutVars>
          <dgm:dir/>
          <dgm:resizeHandles val="exact"/>
        </dgm:presLayoutVars>
      </dgm:prSet>
      <dgm:spPr/>
    </dgm:pt>
    <dgm:pt modelId="{79A08476-C710-4204-8CB1-91C49B19B696}" type="pres">
      <dgm:prSet presAssocID="{21F18B44-4AC3-4A2B-B5D7-82EE3D728211}" presName="compNode" presStyleCnt="0"/>
      <dgm:spPr/>
    </dgm:pt>
    <dgm:pt modelId="{B81D8649-9356-4172-9277-1423CF19544B}" type="pres">
      <dgm:prSet presAssocID="{21F18B44-4AC3-4A2B-B5D7-82EE3D728211}" presName="bgRect" presStyleLbl="bgShp" presStyleIdx="0" presStyleCnt="3"/>
      <dgm:spPr/>
    </dgm:pt>
    <dgm:pt modelId="{6BF3B132-2C60-49A6-A7F1-8FD1EEB0B685}" type="pres">
      <dgm:prSet presAssocID="{21F18B44-4AC3-4A2B-B5D7-82EE3D7282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13454D16-8CD0-4927-8941-D181F2EAA58A}" type="pres">
      <dgm:prSet presAssocID="{21F18B44-4AC3-4A2B-B5D7-82EE3D728211}" presName="spaceRect" presStyleCnt="0"/>
      <dgm:spPr/>
    </dgm:pt>
    <dgm:pt modelId="{4C39B596-3A86-4D03-B9F3-00F355BFE6F9}" type="pres">
      <dgm:prSet presAssocID="{21F18B44-4AC3-4A2B-B5D7-82EE3D728211}" presName="parTx" presStyleLbl="revTx" presStyleIdx="0" presStyleCnt="3">
        <dgm:presLayoutVars>
          <dgm:chMax val="0"/>
          <dgm:chPref val="0"/>
        </dgm:presLayoutVars>
      </dgm:prSet>
      <dgm:spPr/>
    </dgm:pt>
    <dgm:pt modelId="{0C1CC049-0F65-47D5-B072-757F57CB6A38}" type="pres">
      <dgm:prSet presAssocID="{42125F40-2262-49DA-AF71-62D3BEF2A2D0}" presName="sibTrans" presStyleCnt="0"/>
      <dgm:spPr/>
    </dgm:pt>
    <dgm:pt modelId="{7ACA5753-4C48-48C0-9E47-45C9DDF7035A}" type="pres">
      <dgm:prSet presAssocID="{9770B4CB-D1DB-4956-B691-0AE09419C9EF}" presName="compNode" presStyleCnt="0"/>
      <dgm:spPr/>
    </dgm:pt>
    <dgm:pt modelId="{6F82D9FC-93C9-49D4-A8FA-534D04C24253}" type="pres">
      <dgm:prSet presAssocID="{9770B4CB-D1DB-4956-B691-0AE09419C9EF}" presName="bgRect" presStyleLbl="bgShp" presStyleIdx="1" presStyleCnt="3"/>
      <dgm:spPr/>
    </dgm:pt>
    <dgm:pt modelId="{E5921BFA-F16E-412E-969E-613E7C68EE6F}" type="pres">
      <dgm:prSet presAssocID="{9770B4CB-D1DB-4956-B691-0AE09419C9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p with pin"/>
        </a:ext>
      </dgm:extLst>
    </dgm:pt>
    <dgm:pt modelId="{1011D549-E8D0-4C4B-A57E-AE94D2C8246A}" type="pres">
      <dgm:prSet presAssocID="{9770B4CB-D1DB-4956-B691-0AE09419C9EF}" presName="spaceRect" presStyleCnt="0"/>
      <dgm:spPr/>
    </dgm:pt>
    <dgm:pt modelId="{7790498E-684D-4D0C-939C-EEE3A54200BD}" type="pres">
      <dgm:prSet presAssocID="{9770B4CB-D1DB-4956-B691-0AE09419C9EF}" presName="parTx" presStyleLbl="revTx" presStyleIdx="1" presStyleCnt="3">
        <dgm:presLayoutVars>
          <dgm:chMax val="0"/>
          <dgm:chPref val="0"/>
        </dgm:presLayoutVars>
      </dgm:prSet>
      <dgm:spPr/>
    </dgm:pt>
    <dgm:pt modelId="{A6694073-1433-4265-A0B7-2C50B3040224}" type="pres">
      <dgm:prSet presAssocID="{B84696F6-0F41-4E24-8448-F513DE95319E}" presName="sibTrans" presStyleCnt="0"/>
      <dgm:spPr/>
    </dgm:pt>
    <dgm:pt modelId="{5DCC8029-A9C9-4E44-8FEC-B27CA4B7C592}" type="pres">
      <dgm:prSet presAssocID="{83628895-CD14-48C5-B9F1-CB9A523BFAF1}" presName="compNode" presStyleCnt="0"/>
      <dgm:spPr/>
    </dgm:pt>
    <dgm:pt modelId="{96A0FB5E-C75C-4206-A229-D779A07AC06C}" type="pres">
      <dgm:prSet presAssocID="{83628895-CD14-48C5-B9F1-CB9A523BFAF1}" presName="bgRect" presStyleLbl="bgShp" presStyleIdx="2" presStyleCnt="3"/>
      <dgm:spPr/>
    </dgm:pt>
    <dgm:pt modelId="{073C36DE-DD56-4159-8FE4-DED1A356CCBB}" type="pres">
      <dgm:prSet presAssocID="{83628895-CD14-48C5-B9F1-CB9A523BFA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735A3B83-0D6C-44DC-B013-07CF50EDD61F}" type="pres">
      <dgm:prSet presAssocID="{83628895-CD14-48C5-B9F1-CB9A523BFAF1}" presName="spaceRect" presStyleCnt="0"/>
      <dgm:spPr/>
    </dgm:pt>
    <dgm:pt modelId="{D615DAD5-486C-43D1-9776-138B500E1EE4}" type="pres">
      <dgm:prSet presAssocID="{83628895-CD14-48C5-B9F1-CB9A523BFAF1}" presName="parTx" presStyleLbl="revTx" presStyleIdx="2" presStyleCnt="3">
        <dgm:presLayoutVars>
          <dgm:chMax val="0"/>
          <dgm:chPref val="0"/>
        </dgm:presLayoutVars>
      </dgm:prSet>
      <dgm:spPr/>
    </dgm:pt>
  </dgm:ptLst>
  <dgm:cxnLst>
    <dgm:cxn modelId="{84CFD815-2B7F-4CA5-819D-E1AFD1CCA95A}" type="presOf" srcId="{83628895-CD14-48C5-B9F1-CB9A523BFAF1}" destId="{D615DAD5-486C-43D1-9776-138B500E1EE4}" srcOrd="0" destOrd="0" presId="urn:microsoft.com/office/officeart/2018/2/layout/IconVerticalSolidList"/>
    <dgm:cxn modelId="{184E1A3A-E320-47EF-9042-81245F97AA61}" srcId="{ED80F1F6-BE81-4836-B2F4-817FC766B280}" destId="{21F18B44-4AC3-4A2B-B5D7-82EE3D728211}" srcOrd="0" destOrd="0" parTransId="{2BE44DE4-CCE2-4966-AE8D-AAC18768B9CD}" sibTransId="{42125F40-2262-49DA-AF71-62D3BEF2A2D0}"/>
    <dgm:cxn modelId="{E3B1A38C-80E0-4106-8FF9-28BAF9101F4B}" srcId="{ED80F1F6-BE81-4836-B2F4-817FC766B280}" destId="{9770B4CB-D1DB-4956-B691-0AE09419C9EF}" srcOrd="1" destOrd="0" parTransId="{6BEF3F67-C957-42A5-99B1-0B16592B5FD7}" sibTransId="{B84696F6-0F41-4E24-8448-F513DE95319E}"/>
    <dgm:cxn modelId="{66CDC792-FC6E-4EB1-8037-9BF92AD093B8}" type="presOf" srcId="{9770B4CB-D1DB-4956-B691-0AE09419C9EF}" destId="{7790498E-684D-4D0C-939C-EEE3A54200BD}" srcOrd="0" destOrd="0" presId="urn:microsoft.com/office/officeart/2018/2/layout/IconVerticalSolidList"/>
    <dgm:cxn modelId="{429115B5-1455-4EDD-832E-C945606D00A3}" type="presOf" srcId="{21F18B44-4AC3-4A2B-B5D7-82EE3D728211}" destId="{4C39B596-3A86-4D03-B9F3-00F355BFE6F9}" srcOrd="0" destOrd="0" presId="urn:microsoft.com/office/officeart/2018/2/layout/IconVerticalSolidList"/>
    <dgm:cxn modelId="{D0A7F2C2-A3A7-4A00-87B7-A8AD811DB592}" type="presOf" srcId="{ED80F1F6-BE81-4836-B2F4-817FC766B280}" destId="{0FA55CFC-20C3-4B6E-BEC5-3B4643BA7203}" srcOrd="0" destOrd="0" presId="urn:microsoft.com/office/officeart/2018/2/layout/IconVerticalSolidList"/>
    <dgm:cxn modelId="{9DCBF8DE-C554-4242-8C1E-6F8F34A29285}" srcId="{ED80F1F6-BE81-4836-B2F4-817FC766B280}" destId="{83628895-CD14-48C5-B9F1-CB9A523BFAF1}" srcOrd="2" destOrd="0" parTransId="{83F36D7E-F381-4C83-9371-D48A3421C19A}" sibTransId="{23117FA5-6023-44C1-B4E4-D3C2A6C398A3}"/>
    <dgm:cxn modelId="{361E65F5-A329-4221-9A8C-46DA294371FF}" type="presParOf" srcId="{0FA55CFC-20C3-4B6E-BEC5-3B4643BA7203}" destId="{79A08476-C710-4204-8CB1-91C49B19B696}" srcOrd="0" destOrd="0" presId="urn:microsoft.com/office/officeart/2018/2/layout/IconVerticalSolidList"/>
    <dgm:cxn modelId="{EB4486C8-E671-49D9-8704-892EBCCEE571}" type="presParOf" srcId="{79A08476-C710-4204-8CB1-91C49B19B696}" destId="{B81D8649-9356-4172-9277-1423CF19544B}" srcOrd="0" destOrd="0" presId="urn:microsoft.com/office/officeart/2018/2/layout/IconVerticalSolidList"/>
    <dgm:cxn modelId="{44782376-F24F-45D3-83BE-EF0B1483DA31}" type="presParOf" srcId="{79A08476-C710-4204-8CB1-91C49B19B696}" destId="{6BF3B132-2C60-49A6-A7F1-8FD1EEB0B685}" srcOrd="1" destOrd="0" presId="urn:microsoft.com/office/officeart/2018/2/layout/IconVerticalSolidList"/>
    <dgm:cxn modelId="{C6334692-3208-41F6-B544-46C8C1860604}" type="presParOf" srcId="{79A08476-C710-4204-8CB1-91C49B19B696}" destId="{13454D16-8CD0-4927-8941-D181F2EAA58A}" srcOrd="2" destOrd="0" presId="urn:microsoft.com/office/officeart/2018/2/layout/IconVerticalSolidList"/>
    <dgm:cxn modelId="{0ACBAD41-9FE5-4193-8656-A2B438A4CB2B}" type="presParOf" srcId="{79A08476-C710-4204-8CB1-91C49B19B696}" destId="{4C39B596-3A86-4D03-B9F3-00F355BFE6F9}" srcOrd="3" destOrd="0" presId="urn:microsoft.com/office/officeart/2018/2/layout/IconVerticalSolidList"/>
    <dgm:cxn modelId="{35FA41C7-ED6E-4C45-9558-7301AB698769}" type="presParOf" srcId="{0FA55CFC-20C3-4B6E-BEC5-3B4643BA7203}" destId="{0C1CC049-0F65-47D5-B072-757F57CB6A38}" srcOrd="1" destOrd="0" presId="urn:microsoft.com/office/officeart/2018/2/layout/IconVerticalSolidList"/>
    <dgm:cxn modelId="{8DC136FB-71BE-4973-B0D6-D1076FFF1585}" type="presParOf" srcId="{0FA55CFC-20C3-4B6E-BEC5-3B4643BA7203}" destId="{7ACA5753-4C48-48C0-9E47-45C9DDF7035A}" srcOrd="2" destOrd="0" presId="urn:microsoft.com/office/officeart/2018/2/layout/IconVerticalSolidList"/>
    <dgm:cxn modelId="{0A393CC0-5E6D-4372-B6FF-59DB87FCED28}" type="presParOf" srcId="{7ACA5753-4C48-48C0-9E47-45C9DDF7035A}" destId="{6F82D9FC-93C9-49D4-A8FA-534D04C24253}" srcOrd="0" destOrd="0" presId="urn:microsoft.com/office/officeart/2018/2/layout/IconVerticalSolidList"/>
    <dgm:cxn modelId="{1C9D9A72-95D7-4068-8FC3-991F84D4EBC6}" type="presParOf" srcId="{7ACA5753-4C48-48C0-9E47-45C9DDF7035A}" destId="{E5921BFA-F16E-412E-969E-613E7C68EE6F}" srcOrd="1" destOrd="0" presId="urn:microsoft.com/office/officeart/2018/2/layout/IconVerticalSolidList"/>
    <dgm:cxn modelId="{3C3C3E3B-32E8-45E7-9D88-5251AEE2D03A}" type="presParOf" srcId="{7ACA5753-4C48-48C0-9E47-45C9DDF7035A}" destId="{1011D549-E8D0-4C4B-A57E-AE94D2C8246A}" srcOrd="2" destOrd="0" presId="urn:microsoft.com/office/officeart/2018/2/layout/IconVerticalSolidList"/>
    <dgm:cxn modelId="{96D9053D-5661-43DC-92AF-180BC0D5EF89}" type="presParOf" srcId="{7ACA5753-4C48-48C0-9E47-45C9DDF7035A}" destId="{7790498E-684D-4D0C-939C-EEE3A54200BD}" srcOrd="3" destOrd="0" presId="urn:microsoft.com/office/officeart/2018/2/layout/IconVerticalSolidList"/>
    <dgm:cxn modelId="{97AF798F-3080-4BE5-9A1B-A92320D7A481}" type="presParOf" srcId="{0FA55CFC-20C3-4B6E-BEC5-3B4643BA7203}" destId="{A6694073-1433-4265-A0B7-2C50B3040224}" srcOrd="3" destOrd="0" presId="urn:microsoft.com/office/officeart/2018/2/layout/IconVerticalSolidList"/>
    <dgm:cxn modelId="{71FEA201-B43C-49D1-A338-3F81606FF0D2}" type="presParOf" srcId="{0FA55CFC-20C3-4B6E-BEC5-3B4643BA7203}" destId="{5DCC8029-A9C9-4E44-8FEC-B27CA4B7C592}" srcOrd="4" destOrd="0" presId="urn:microsoft.com/office/officeart/2018/2/layout/IconVerticalSolidList"/>
    <dgm:cxn modelId="{E96DC5DC-C63F-47C0-8A56-7002CAC005A3}" type="presParOf" srcId="{5DCC8029-A9C9-4E44-8FEC-B27CA4B7C592}" destId="{96A0FB5E-C75C-4206-A229-D779A07AC06C}" srcOrd="0" destOrd="0" presId="urn:microsoft.com/office/officeart/2018/2/layout/IconVerticalSolidList"/>
    <dgm:cxn modelId="{04BAEDFE-2A6E-434E-B304-CFC354C0A751}" type="presParOf" srcId="{5DCC8029-A9C9-4E44-8FEC-B27CA4B7C592}" destId="{073C36DE-DD56-4159-8FE4-DED1A356CCBB}" srcOrd="1" destOrd="0" presId="urn:microsoft.com/office/officeart/2018/2/layout/IconVerticalSolidList"/>
    <dgm:cxn modelId="{C0A67289-3090-4230-91E7-93801B2498F9}" type="presParOf" srcId="{5DCC8029-A9C9-4E44-8FEC-B27CA4B7C592}" destId="{735A3B83-0D6C-44DC-B013-07CF50EDD61F}" srcOrd="2" destOrd="0" presId="urn:microsoft.com/office/officeart/2018/2/layout/IconVerticalSolidList"/>
    <dgm:cxn modelId="{3767030F-2B42-4228-B0EF-2C9177F19246}" type="presParOf" srcId="{5DCC8029-A9C9-4E44-8FEC-B27CA4B7C592}" destId="{D615DAD5-486C-43D1-9776-138B500E1E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D8649-9356-4172-9277-1423CF19544B}">
      <dsp:nvSpPr>
        <dsp:cNvPr id="0" name=""/>
        <dsp:cNvSpPr/>
      </dsp:nvSpPr>
      <dsp:spPr>
        <a:xfrm>
          <a:off x="0" y="594"/>
          <a:ext cx="6172199" cy="13921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3B132-2C60-49A6-A7F1-8FD1EEB0B685}">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9B596-3A86-4D03-B9F3-00F355BFE6F9}">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100000"/>
            </a:lnSpc>
            <a:spcBef>
              <a:spcPct val="0"/>
            </a:spcBef>
            <a:spcAft>
              <a:spcPct val="35000"/>
            </a:spcAft>
            <a:buNone/>
          </a:pPr>
          <a:r>
            <a:rPr lang="en-US" sz="2500" b="0" i="0" kern="1200"/>
            <a:t>Git is a version control system.</a:t>
          </a:r>
          <a:endParaRPr lang="en-US" sz="2500" kern="1200"/>
        </a:p>
      </dsp:txBody>
      <dsp:txXfrm>
        <a:off x="1607903" y="594"/>
        <a:ext cx="4564296" cy="1392124"/>
      </dsp:txXfrm>
    </dsp:sp>
    <dsp:sp modelId="{6F82D9FC-93C9-49D4-A8FA-534D04C24253}">
      <dsp:nvSpPr>
        <dsp:cNvPr id="0" name=""/>
        <dsp:cNvSpPr/>
      </dsp:nvSpPr>
      <dsp:spPr>
        <a:xfrm>
          <a:off x="0" y="1740750"/>
          <a:ext cx="6172199" cy="13921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21BFA-F16E-412E-969E-613E7C68EE6F}">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0498E-684D-4D0C-939C-EEE3A54200BD}">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100000"/>
            </a:lnSpc>
            <a:spcBef>
              <a:spcPct val="0"/>
            </a:spcBef>
            <a:spcAft>
              <a:spcPct val="35000"/>
            </a:spcAft>
            <a:buNone/>
          </a:pPr>
          <a:r>
            <a:rPr lang="en-US" sz="2500" b="0" i="0" kern="1200"/>
            <a:t>Git helps you keep track of code changes.</a:t>
          </a:r>
          <a:endParaRPr lang="en-US" sz="2500" kern="1200"/>
        </a:p>
      </dsp:txBody>
      <dsp:txXfrm>
        <a:off x="1607903" y="1740750"/>
        <a:ext cx="4564296" cy="1392124"/>
      </dsp:txXfrm>
    </dsp:sp>
    <dsp:sp modelId="{96A0FB5E-C75C-4206-A229-D779A07AC06C}">
      <dsp:nvSpPr>
        <dsp:cNvPr id="0" name=""/>
        <dsp:cNvSpPr/>
      </dsp:nvSpPr>
      <dsp:spPr>
        <a:xfrm>
          <a:off x="0" y="3480905"/>
          <a:ext cx="6172199" cy="13921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C36DE-DD56-4159-8FE4-DED1A356CCBB}">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15DAD5-486C-43D1-9776-138B500E1EE4}">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100000"/>
            </a:lnSpc>
            <a:spcBef>
              <a:spcPct val="0"/>
            </a:spcBef>
            <a:spcAft>
              <a:spcPct val="35000"/>
            </a:spcAft>
            <a:buNone/>
          </a:pPr>
          <a:r>
            <a:rPr lang="en-US" sz="2500" b="0" i="0" kern="1200"/>
            <a:t>Git is used to collaborate on code.</a:t>
          </a:r>
          <a:endParaRPr lang="en-US" sz="2500" kern="1200"/>
        </a:p>
      </dsp:txBody>
      <dsp:txXfrm>
        <a:off x="1607903" y="3480905"/>
        <a:ext cx="4564296" cy="13921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D249-212D-4D62-A963-D279F237DF75}" type="datetimeFigureOut">
              <a:rPr lang="en-US" smtClean="0"/>
              <a:pPr/>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311D-B709-4885-A59A-FFD836A8A659}" type="slidenum">
              <a:rPr lang="en-US" smtClean="0"/>
              <a:pPr/>
              <a:t>‹#›</a:t>
            </a:fld>
            <a:endParaRPr lang="en-US"/>
          </a:p>
        </p:txBody>
      </p:sp>
    </p:spTree>
    <p:extLst>
      <p:ext uri="{BB962C8B-B14F-4D97-AF65-F5344CB8AC3E}">
        <p14:creationId xmlns:p14="http://schemas.microsoft.com/office/powerpoint/2010/main" val="31604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pPr/>
              <a:t>1</a:t>
            </a:fld>
            <a:endParaRPr lang="en-US" dirty="0"/>
          </a:p>
        </p:txBody>
      </p:sp>
    </p:spTree>
    <p:extLst>
      <p:ext uri="{BB962C8B-B14F-4D97-AF65-F5344CB8AC3E}">
        <p14:creationId xmlns:p14="http://schemas.microsoft.com/office/powerpoint/2010/main" val="13537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298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78321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17433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017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522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25833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84658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437C50-9763-4A84-879B-C651B2DD7387}"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41216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37C50-9763-4A84-879B-C651B2DD7387}"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53804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7C50-9763-4A84-879B-C651B2DD7387}"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76736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08734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30355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7C50-9763-4A84-879B-C651B2DD7387}" type="datetimeFigureOut">
              <a:rPr lang="en-US" smtClean="0"/>
              <a:pPr/>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137F3-A731-4FBE-8A3D-39DAEAAE7E7E}" type="slidenum">
              <a:rPr lang="en-US" smtClean="0"/>
              <a:pPr/>
              <a:t>‹#›</a:t>
            </a:fld>
            <a:endParaRPr lang="en-US"/>
          </a:p>
        </p:txBody>
      </p:sp>
    </p:spTree>
    <p:extLst>
      <p:ext uri="{BB962C8B-B14F-4D97-AF65-F5344CB8AC3E}">
        <p14:creationId xmlns:p14="http://schemas.microsoft.com/office/powerpoint/2010/main" val="177873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4.jpeg"/><Relationship Id="rId1" Type="http://schemas.openxmlformats.org/officeDocument/2006/relationships/slideLayout" Target="../slideLayouts/slideLayout9.xml"/><Relationship Id="rId4" Type="http://schemas.openxmlformats.org/officeDocument/2006/relationships/hyperlink" Target="https://git-scm.com/download/w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20418" y="2195583"/>
            <a:ext cx="4828417" cy="1128068"/>
          </a:xfrm>
        </p:spPr>
        <p:txBody>
          <a:bodyPr vert="horz" lIns="91440" tIns="45720" rIns="91440" bIns="45720" rtlCol="0" anchor="ctr">
            <a:normAutofit fontScale="90000"/>
          </a:bodyPr>
          <a:lstStyle/>
          <a:p>
            <a:br>
              <a:rPr lang="en-US" sz="4000" dirty="0"/>
            </a:br>
            <a:r>
              <a:rPr lang="en-US" sz="4000" dirty="0"/>
              <a:t>GIT</a:t>
            </a:r>
            <a:br>
              <a:rPr lang="en-US" sz="1300" dirty="0"/>
            </a:br>
            <a:br>
              <a:rPr lang="en-US" sz="1300" dirty="0"/>
            </a:br>
            <a:br>
              <a:rPr lang="en-US" sz="1300" b="1" dirty="0"/>
            </a:br>
            <a:endParaRPr lang="en-US" sz="1300" dirty="0"/>
          </a:p>
        </p:txBody>
      </p:sp>
      <p:grpSp>
        <p:nvGrpSpPr>
          <p:cNvPr id="1042" name="Group 10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43" name="Rectangle 10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6" name="Rectangle 10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half" idx="2"/>
          </p:nvPr>
        </p:nvSpPr>
        <p:spPr>
          <a:xfrm>
            <a:off x="563193" y="3144077"/>
            <a:ext cx="4559425" cy="681058"/>
          </a:xfrm>
        </p:spPr>
        <p:txBody>
          <a:bodyPr vert="horz" lIns="91440" tIns="45720" rIns="91440" bIns="45720" rtlCol="0" anchor="ctr">
            <a:normAutofit/>
          </a:bodyPr>
          <a:lstStyle/>
          <a:p>
            <a:r>
              <a:rPr lang="en-US" sz="2000" dirty="0"/>
              <a:t>Trainer: Nikhil Shah</a:t>
            </a:r>
          </a:p>
        </p:txBody>
      </p:sp>
      <p:sp>
        <p:nvSpPr>
          <p:cNvPr id="1048" name="Rectangle 10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vature | LinkedIn">
            <a:extLst>
              <a:ext uri="{FF2B5EF4-FFF2-40B4-BE49-F238E27FC236}">
                <a16:creationId xmlns:a16="http://schemas.microsoft.com/office/drawing/2014/main" id="{BAAEE846-B764-BE66-C022-42E59FE19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062"/>
          <a:stretch/>
        </p:blipFill>
        <p:spPr bwMode="auto">
          <a:xfrm>
            <a:off x="5977788" y="799352"/>
            <a:ext cx="5425410" cy="5259296"/>
          </a:xfrm>
          <a:prstGeom prst="rect">
            <a:avLst/>
          </a:prstGeom>
          <a:solidFill>
            <a:srgbClr val="FFFFFF"/>
          </a:solidFill>
        </p:spPr>
      </p:pic>
    </p:spTree>
    <p:custDataLst>
      <p:tags r:id="rId1"/>
    </p:custDataLst>
    <p:extLst>
      <p:ext uri="{BB962C8B-B14F-4D97-AF65-F5344CB8AC3E}">
        <p14:creationId xmlns:p14="http://schemas.microsoft.com/office/powerpoint/2010/main" val="382957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F4A-63E6-0A65-79F4-A33B8152AAF4}"/>
              </a:ext>
            </a:extLst>
          </p:cNvPr>
          <p:cNvSpPr>
            <a:spLocks noGrp="1"/>
          </p:cNvSpPr>
          <p:nvPr>
            <p:ph type="title"/>
          </p:nvPr>
        </p:nvSpPr>
        <p:spPr/>
        <p:txBody>
          <a:bodyPr/>
          <a:lstStyle/>
          <a:p>
            <a:r>
              <a:rPr lang="en-US" dirty="0"/>
              <a:t>What is GIT</a:t>
            </a:r>
            <a:endParaRPr lang="en-IN" dirty="0"/>
          </a:p>
        </p:txBody>
      </p:sp>
      <p:sp>
        <p:nvSpPr>
          <p:cNvPr id="4" name="Text Placeholder 3">
            <a:extLst>
              <a:ext uri="{FF2B5EF4-FFF2-40B4-BE49-F238E27FC236}">
                <a16:creationId xmlns:a16="http://schemas.microsoft.com/office/drawing/2014/main" id="{C7F2BA94-402D-B6B3-125A-A8091982615B}"/>
              </a:ext>
            </a:extLst>
          </p:cNvPr>
          <p:cNvSpPr>
            <a:spLocks noGrp="1"/>
          </p:cNvSpPr>
          <p:nvPr>
            <p:ph type="body" sz="half" idx="2"/>
          </p:nvPr>
        </p:nvSpPr>
        <p:spPr>
          <a:xfrm>
            <a:off x="782188" y="2215800"/>
            <a:ext cx="3932237" cy="3811588"/>
          </a:xfrm>
        </p:spPr>
        <p:txBody>
          <a:bodyPr/>
          <a:lstStyle/>
          <a:p>
            <a:endParaRPr lang="en-IN" dirty="0"/>
          </a:p>
        </p:txBody>
      </p:sp>
      <p:graphicFrame>
        <p:nvGraphicFramePr>
          <p:cNvPr id="6" name="Picture Placeholder 2">
            <a:extLst>
              <a:ext uri="{FF2B5EF4-FFF2-40B4-BE49-F238E27FC236}">
                <a16:creationId xmlns:a16="http://schemas.microsoft.com/office/drawing/2014/main" id="{59DF36C2-31D3-7B79-6EB3-D02BD8A372A5}"/>
              </a:ext>
            </a:extLst>
          </p:cNvPr>
          <p:cNvGraphicFramePr/>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Git · GitHub">
            <a:extLst>
              <a:ext uri="{FF2B5EF4-FFF2-40B4-BE49-F238E27FC236}">
                <a16:creationId xmlns:a16="http://schemas.microsoft.com/office/drawing/2014/main" id="{9D54E999-3465-63E3-D02D-E0B913ED11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200" y="2307037"/>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2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D67BF-A465-70A4-4BEF-DE8FF7216596}"/>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0" i="0" kern="1200">
                <a:solidFill>
                  <a:schemeClr val="tx2"/>
                </a:solidFill>
                <a:effectLst/>
                <a:highlight>
                  <a:srgbClr val="FFFFFF"/>
                </a:highlight>
                <a:latin typeface="+mj-lt"/>
                <a:ea typeface="+mj-ea"/>
                <a:cs typeface="+mj-cs"/>
              </a:rPr>
              <a:t>Git basics</a:t>
            </a:r>
            <a:br>
              <a:rPr lang="en-US" sz="3600" b="0" i="0" kern="1200">
                <a:solidFill>
                  <a:schemeClr val="tx2"/>
                </a:solidFill>
                <a:effectLst/>
                <a:highlight>
                  <a:srgbClr val="FFFFFF"/>
                </a:highlight>
                <a:latin typeface="+mj-lt"/>
                <a:ea typeface="+mj-ea"/>
                <a:cs typeface="+mj-cs"/>
              </a:rPr>
            </a:br>
            <a:endParaRPr lang="en-US" sz="3600" kern="120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8D52D1CF-4E42-91A5-9F12-C4EB1A58FE8F}"/>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marL="285750" indent="-228600">
              <a:buFont typeface="Arial" panose="020B0604020202020204" pitchFamily="34" charset="0"/>
              <a:buChar char="•"/>
            </a:pPr>
            <a:r>
              <a:rPr lang="en-US" sz="1400" b="0" i="0">
                <a:solidFill>
                  <a:schemeClr val="tx2"/>
                </a:solidFill>
                <a:effectLst/>
                <a:highlight>
                  <a:srgbClr val="FFFFFF"/>
                </a:highlight>
              </a:rPr>
              <a:t>Git is a free and open-source version control system, originally created by Linus Torvalds in 2005. Unlike older centralized version control systems such as SVN and CVS, Git is distributed: every developer has the full history of their code repository locally. This makes the initial clone of the repository slower, but subsequent operations such as commit, blame, diff, merge, and log dramatically faster.</a:t>
            </a:r>
          </a:p>
          <a:p>
            <a:pPr marL="285750" indent="-228600">
              <a:buFont typeface="Arial" panose="020B0604020202020204" pitchFamily="34" charset="0"/>
              <a:buChar char="•"/>
            </a:pPr>
            <a:r>
              <a:rPr lang="en-US" sz="1400" b="0" i="0">
                <a:solidFill>
                  <a:schemeClr val="tx2"/>
                </a:solidFill>
                <a:effectLst/>
                <a:highlight>
                  <a:srgbClr val="FFFFFF"/>
                </a:highlight>
              </a:rPr>
              <a:t>Git also has excellent support for branching, merging, and rewriting repository history, which has led to many innovative and powerful workflows and tools. Pull requests are one such popular tool that allows teams to collaborate on Git branches and efficiently review each other's code. Git is the most widely used version control system in the world today and is considered the modern standard for software development.</a:t>
            </a:r>
            <a:endParaRPr lang="en-US" sz="1400">
              <a:solidFill>
                <a:schemeClr val="tx2"/>
              </a:solidFill>
            </a:endParaRPr>
          </a:p>
        </p:txBody>
      </p:sp>
      <p:grpSp>
        <p:nvGrpSpPr>
          <p:cNvPr id="42" name="Group 4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9" name="Freeform: Shape 2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Flowchart">
            <a:extLst>
              <a:ext uri="{FF2B5EF4-FFF2-40B4-BE49-F238E27FC236}">
                <a16:creationId xmlns:a16="http://schemas.microsoft.com/office/drawing/2014/main" id="{54C36204-9549-9F03-C74F-19A6BA70EB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219845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71065-2DC9-6D5C-DBA8-A09B141D614A}"/>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0" i="0" kern="1200" dirty="0">
                <a:solidFill>
                  <a:schemeClr val="tx2"/>
                </a:solidFill>
                <a:effectLst/>
                <a:highlight>
                  <a:srgbClr val="FFFFFF"/>
                </a:highlight>
                <a:latin typeface="+mj-lt"/>
                <a:ea typeface="+mj-ea"/>
                <a:cs typeface="+mj-cs"/>
              </a:rPr>
              <a:t>How Git works</a:t>
            </a:r>
            <a:br>
              <a:rPr lang="en-US" sz="3600" b="0" i="0" kern="1200" dirty="0">
                <a:solidFill>
                  <a:schemeClr val="tx2"/>
                </a:solidFill>
                <a:effectLst/>
                <a:highlight>
                  <a:srgbClr val="FFFFFF"/>
                </a:highlight>
                <a:latin typeface="+mj-lt"/>
                <a:ea typeface="+mj-ea"/>
                <a:cs typeface="+mj-cs"/>
              </a:rPr>
            </a:br>
            <a:r>
              <a:rPr lang="en-US" sz="2000" b="1" i="0" dirty="0">
                <a:solidFill>
                  <a:srgbClr val="091E42"/>
                </a:solidFill>
                <a:effectLst/>
                <a:highlight>
                  <a:srgbClr val="FFFFFF"/>
                </a:highlight>
                <a:latin typeface="Charlie Text"/>
              </a:rPr>
              <a:t>Here is a basic overview of how Git works:</a:t>
            </a:r>
            <a:br>
              <a:rPr lang="en-US" sz="3600" b="0" i="0" kern="1200" dirty="0">
                <a:solidFill>
                  <a:schemeClr val="tx2"/>
                </a:solidFill>
                <a:effectLst/>
                <a:highlight>
                  <a:srgbClr val="FFFFFF"/>
                </a:highlight>
                <a:latin typeface="+mj-lt"/>
                <a:ea typeface="+mj-ea"/>
                <a:cs typeface="+mj-cs"/>
              </a:rPr>
            </a:br>
            <a:endParaRPr lang="en-US" sz="3600" kern="1200" dirty="0">
              <a:solidFill>
                <a:schemeClr val="tx2"/>
              </a:solidFill>
              <a:latin typeface="+mj-lt"/>
              <a:ea typeface="+mj-ea"/>
              <a:cs typeface="+mj-cs"/>
            </a:endParaRPr>
          </a:p>
        </p:txBody>
      </p:sp>
      <p:sp>
        <p:nvSpPr>
          <p:cNvPr id="9" name="Text Placeholder 3">
            <a:extLst>
              <a:ext uri="{FF2B5EF4-FFF2-40B4-BE49-F238E27FC236}">
                <a16:creationId xmlns:a16="http://schemas.microsoft.com/office/drawing/2014/main" id="{AC71DAC0-28FA-53B1-5CAE-D34EB3DB5F05}"/>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marL="114300" indent="-342900" fontAlgn="base">
              <a:buFont typeface="+mj-lt"/>
              <a:buAutoNum type="arabicPeriod"/>
            </a:pPr>
            <a:r>
              <a:rPr lang="en-US" sz="1300" b="0" i="0" dirty="0">
                <a:solidFill>
                  <a:schemeClr val="tx2"/>
                </a:solidFill>
                <a:effectLst/>
                <a:highlight>
                  <a:srgbClr val="FFFFFF"/>
                </a:highlight>
              </a:rPr>
              <a:t>Create a "repository" (project) with a git hosting tool (like Bitbucket)</a:t>
            </a:r>
          </a:p>
          <a:p>
            <a:pPr marL="114300" indent="-342900" fontAlgn="base">
              <a:buFont typeface="+mj-lt"/>
              <a:buAutoNum type="arabicPeriod"/>
            </a:pPr>
            <a:r>
              <a:rPr lang="en-US" sz="1300" b="0" i="0" dirty="0">
                <a:solidFill>
                  <a:schemeClr val="tx2"/>
                </a:solidFill>
                <a:effectLst/>
                <a:highlight>
                  <a:srgbClr val="FFFFFF"/>
                </a:highlight>
              </a:rPr>
              <a:t>Copy (or clone) the repository to your local machine</a:t>
            </a:r>
          </a:p>
          <a:p>
            <a:pPr marL="114300" indent="-342900" fontAlgn="base">
              <a:buFont typeface="+mj-lt"/>
              <a:buAutoNum type="arabicPeriod"/>
            </a:pPr>
            <a:r>
              <a:rPr lang="en-US" sz="1300" b="0" i="0" dirty="0">
                <a:solidFill>
                  <a:schemeClr val="tx2"/>
                </a:solidFill>
                <a:effectLst/>
                <a:highlight>
                  <a:srgbClr val="FFFFFF"/>
                </a:highlight>
              </a:rPr>
              <a:t>Add a file to your local repo and "commit" (save) the changes</a:t>
            </a:r>
          </a:p>
          <a:p>
            <a:pPr marL="114300" indent="-342900" fontAlgn="base">
              <a:buFont typeface="+mj-lt"/>
              <a:buAutoNum type="arabicPeriod"/>
            </a:pPr>
            <a:r>
              <a:rPr lang="en-US" sz="1300" b="0" i="0" dirty="0">
                <a:solidFill>
                  <a:schemeClr val="tx2"/>
                </a:solidFill>
                <a:effectLst/>
                <a:highlight>
                  <a:srgbClr val="FFFFFF"/>
                </a:highlight>
              </a:rPr>
              <a:t>"Push" your changes to your main branch</a:t>
            </a:r>
          </a:p>
          <a:p>
            <a:pPr marL="114300" indent="-342900" fontAlgn="base">
              <a:buFont typeface="+mj-lt"/>
              <a:buAutoNum type="arabicPeriod"/>
            </a:pPr>
            <a:r>
              <a:rPr lang="en-US" sz="1300" b="0" i="0" dirty="0">
                <a:solidFill>
                  <a:schemeClr val="tx2"/>
                </a:solidFill>
                <a:effectLst/>
                <a:highlight>
                  <a:srgbClr val="FFFFFF"/>
                </a:highlight>
              </a:rPr>
              <a:t>Make a change to your file with a git hosting tool and commit</a:t>
            </a:r>
          </a:p>
          <a:p>
            <a:pPr marL="114300" indent="-342900" fontAlgn="base">
              <a:buFont typeface="+mj-lt"/>
              <a:buAutoNum type="arabicPeriod"/>
            </a:pPr>
            <a:r>
              <a:rPr lang="en-US" sz="1300" b="0" i="0" dirty="0">
                <a:solidFill>
                  <a:schemeClr val="tx2"/>
                </a:solidFill>
                <a:effectLst/>
                <a:highlight>
                  <a:srgbClr val="FFFFFF"/>
                </a:highlight>
              </a:rPr>
              <a:t>"Pull" the changes to your local machine</a:t>
            </a:r>
          </a:p>
          <a:p>
            <a:pPr marL="114300" indent="-342900" fontAlgn="base">
              <a:buFont typeface="+mj-lt"/>
              <a:buAutoNum type="arabicPeriod"/>
            </a:pPr>
            <a:r>
              <a:rPr lang="en-US" sz="1300" b="0" i="0" dirty="0">
                <a:solidFill>
                  <a:schemeClr val="tx2"/>
                </a:solidFill>
                <a:effectLst/>
                <a:highlight>
                  <a:srgbClr val="FFFFFF"/>
                </a:highlight>
              </a:rPr>
              <a:t>Create a "branch" (version), make a change, commit the change</a:t>
            </a:r>
          </a:p>
          <a:p>
            <a:pPr marL="114300" indent="-342900" fontAlgn="base">
              <a:buFont typeface="+mj-lt"/>
              <a:buAutoNum type="arabicPeriod"/>
            </a:pPr>
            <a:r>
              <a:rPr lang="en-US" sz="1300" b="0" i="0" dirty="0">
                <a:solidFill>
                  <a:schemeClr val="tx2"/>
                </a:solidFill>
                <a:effectLst/>
                <a:highlight>
                  <a:srgbClr val="FFFFFF"/>
                </a:highlight>
              </a:rPr>
              <a:t>Open a "pull request" (propose changes to the main branch)</a:t>
            </a:r>
          </a:p>
          <a:p>
            <a:pPr marL="114300" indent="-342900" fontAlgn="base">
              <a:buFont typeface="+mj-lt"/>
              <a:buAutoNum type="arabicPeriod"/>
            </a:pPr>
            <a:r>
              <a:rPr lang="en-US" sz="1300" b="0" i="0" dirty="0">
                <a:solidFill>
                  <a:schemeClr val="tx2"/>
                </a:solidFill>
                <a:effectLst/>
                <a:highlight>
                  <a:srgbClr val="FFFFFF"/>
                </a:highlight>
              </a:rPr>
              <a:t>"Merge" your branch to the main branch</a:t>
            </a:r>
          </a:p>
          <a:p>
            <a:pPr indent="-228600">
              <a:buFont typeface="Arial" panose="020B0604020202020204" pitchFamily="34" charset="0"/>
              <a:buChar char="•"/>
            </a:pPr>
            <a:endParaRPr lang="en-US" sz="1300" dirty="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Table">
            <a:extLst>
              <a:ext uri="{FF2B5EF4-FFF2-40B4-BE49-F238E27FC236}">
                <a16:creationId xmlns:a16="http://schemas.microsoft.com/office/drawing/2014/main" id="{C4F5629B-BE64-371F-B746-C6C69C28C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43703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FA213-53CA-73AE-2F3A-6F704CCE04DC}"/>
              </a:ext>
            </a:extLst>
          </p:cNvPr>
          <p:cNvSpPr>
            <a:spLocks noGrp="1"/>
          </p:cNvSpPr>
          <p:nvPr>
            <p:ph type="title"/>
          </p:nvPr>
        </p:nvSpPr>
        <p:spPr>
          <a:xfrm>
            <a:off x="4553733" y="548464"/>
            <a:ext cx="6798541" cy="1675623"/>
          </a:xfrm>
        </p:spPr>
        <p:txBody>
          <a:bodyPr vert="horz" lIns="91440" tIns="45720" rIns="91440" bIns="45720" rtlCol="0" anchor="b">
            <a:normAutofit/>
          </a:bodyPr>
          <a:lstStyle/>
          <a:p>
            <a:r>
              <a:rPr lang="en-US" sz="4000"/>
              <a:t>Demo  - Steps</a:t>
            </a:r>
          </a:p>
        </p:txBody>
      </p:sp>
      <p:pic>
        <p:nvPicPr>
          <p:cNvPr id="15" name="Picture 14" descr="Files">
            <a:extLst>
              <a:ext uri="{FF2B5EF4-FFF2-40B4-BE49-F238E27FC236}">
                <a16:creationId xmlns:a16="http://schemas.microsoft.com/office/drawing/2014/main" id="{D3989867-0CEB-BA6A-7AC1-D247162B92BD}"/>
              </a:ext>
            </a:extLst>
          </p:cNvPr>
          <p:cNvPicPr>
            <a:picLocks noChangeAspect="1"/>
          </p:cNvPicPr>
          <p:nvPr/>
        </p:nvPicPr>
        <p:blipFill>
          <a:blip r:embed="rId2"/>
          <a:srcRect l="19439" r="39716" b="-1"/>
          <a:stretch/>
        </p:blipFill>
        <p:spPr>
          <a:xfrm>
            <a:off x="1" y="10"/>
            <a:ext cx="4196496" cy="6857990"/>
          </a:xfrm>
          <a:prstGeom prst="rect">
            <a:avLst/>
          </a:prstGeom>
          <a:effectLst/>
        </p:spPr>
      </p:pic>
      <p:sp>
        <p:nvSpPr>
          <p:cNvPr id="4" name="Text Placeholder 3">
            <a:extLst>
              <a:ext uri="{FF2B5EF4-FFF2-40B4-BE49-F238E27FC236}">
                <a16:creationId xmlns:a16="http://schemas.microsoft.com/office/drawing/2014/main" id="{4B4E74FA-6408-3313-1BE6-91383040D1E8}"/>
              </a:ext>
            </a:extLst>
          </p:cNvPr>
          <p:cNvSpPr>
            <a:spLocks noGrp="1"/>
          </p:cNvSpPr>
          <p:nvPr>
            <p:ph type="body" sz="half" idx="2"/>
          </p:nvPr>
        </p:nvSpPr>
        <p:spPr>
          <a:xfrm>
            <a:off x="4553734" y="2409830"/>
            <a:ext cx="6798539" cy="3705217"/>
          </a:xfrm>
        </p:spPr>
        <p:txBody>
          <a:bodyPr vert="horz" lIns="91440" tIns="45720" rIns="91440" bIns="45720" rtlCol="0">
            <a:normAutofit/>
          </a:bodyPr>
          <a:lstStyle/>
          <a:p>
            <a:pPr marL="342900" indent="-228600">
              <a:buFont typeface="Arial" panose="020B0604020202020204" pitchFamily="34" charset="0"/>
              <a:buChar char="•"/>
            </a:pPr>
            <a:r>
              <a:rPr lang="en-US" sz="1900"/>
              <a:t>Create a github account</a:t>
            </a:r>
          </a:p>
          <a:p>
            <a:pPr lvl="1" indent="-228600">
              <a:buFont typeface="Arial" panose="020B0604020202020204" pitchFamily="34" charset="0"/>
              <a:buChar char="•"/>
            </a:pPr>
            <a:r>
              <a:rPr lang="en-US" sz="1900">
                <a:hlinkClick r:id="rId3"/>
              </a:rPr>
              <a:t>https://github.com/</a:t>
            </a:r>
            <a:endParaRPr lang="en-US" sz="1900"/>
          </a:p>
          <a:p>
            <a:pPr marL="342900" indent="-228600">
              <a:buFont typeface="Arial" panose="020B0604020202020204" pitchFamily="34" charset="0"/>
              <a:buChar char="•"/>
            </a:pPr>
            <a:r>
              <a:rPr lang="en-US" sz="1900"/>
              <a:t>Download and Install git </a:t>
            </a:r>
          </a:p>
          <a:p>
            <a:pPr marL="800100" lvl="1" indent="-228600">
              <a:buFont typeface="Arial" panose="020B0604020202020204" pitchFamily="34" charset="0"/>
              <a:buChar char="•"/>
            </a:pPr>
            <a:r>
              <a:rPr lang="en-US" sz="1900">
                <a:hlinkClick r:id="rId4"/>
              </a:rPr>
              <a:t>https://git-scm.com/download/win</a:t>
            </a:r>
            <a:endParaRPr lang="en-US" sz="1900"/>
          </a:p>
          <a:p>
            <a:pPr marL="342900" indent="-228600">
              <a:buFont typeface="Arial" panose="020B0604020202020204" pitchFamily="34" charset="0"/>
              <a:buChar char="•"/>
            </a:pPr>
            <a:r>
              <a:rPr lang="en-US" sz="1900"/>
              <a:t>Create a new repository from browser</a:t>
            </a:r>
          </a:p>
          <a:p>
            <a:pPr marL="342900" indent="-228600">
              <a:buFont typeface="Arial" panose="020B0604020202020204" pitchFamily="34" charset="0"/>
              <a:buChar char="•"/>
            </a:pPr>
            <a:r>
              <a:rPr lang="en-US" sz="1900"/>
              <a:t>Clone the repository</a:t>
            </a:r>
          </a:p>
          <a:p>
            <a:pPr marL="800100" lvl="1" indent="-228600">
              <a:buFont typeface="Arial" panose="020B0604020202020204" pitchFamily="34" charset="0"/>
              <a:buChar char="•"/>
            </a:pPr>
            <a:r>
              <a:rPr lang="en-US" sz="1900"/>
              <a:t>Git clone url</a:t>
            </a:r>
          </a:p>
          <a:p>
            <a:pPr marL="342900" indent="-228600">
              <a:buFont typeface="Arial" panose="020B0604020202020204" pitchFamily="34" charset="0"/>
              <a:buChar char="•"/>
            </a:pPr>
            <a:r>
              <a:rPr lang="en-US" sz="1900"/>
              <a:t>Add new files and folder to cloned repository</a:t>
            </a:r>
          </a:p>
          <a:p>
            <a:pPr marL="342900" indent="-228600">
              <a:buFont typeface="Arial" panose="020B0604020202020204" pitchFamily="34" charset="0"/>
              <a:buChar char="•"/>
            </a:pPr>
            <a:r>
              <a:rPr lang="en-US" sz="1900"/>
              <a:t>Git commit –m “meaningful message ”</a:t>
            </a:r>
          </a:p>
          <a:p>
            <a:pPr marL="342900" indent="-228600">
              <a:buFont typeface="Arial" panose="020B0604020202020204" pitchFamily="34" charset="0"/>
              <a:buChar char="•"/>
            </a:pPr>
            <a:r>
              <a:rPr lang="en-US" sz="1900"/>
              <a:t>Git push</a:t>
            </a:r>
          </a:p>
          <a:p>
            <a:pPr marL="342900" indent="-228600">
              <a:buFont typeface="Arial" panose="020B0604020202020204" pitchFamily="34" charset="0"/>
              <a:buChar char="•"/>
            </a:pPr>
            <a:endParaRPr lang="en-US" sz="1900"/>
          </a:p>
          <a:p>
            <a:pPr marL="342900" indent="-228600">
              <a:buFont typeface="Arial" panose="020B0604020202020204" pitchFamily="34" charset="0"/>
              <a:buChar char="•"/>
            </a:pPr>
            <a:endParaRPr lang="en-US" sz="1900"/>
          </a:p>
        </p:txBody>
      </p:sp>
    </p:spTree>
    <p:extLst>
      <p:ext uri="{BB962C8B-B14F-4D97-AF65-F5344CB8AC3E}">
        <p14:creationId xmlns:p14="http://schemas.microsoft.com/office/powerpoint/2010/main" val="394861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6BAF70-531E-E54F-2FBA-F0EFB36EFF14}"/>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Steps </a:t>
            </a:r>
          </a:p>
        </p:txBody>
      </p:sp>
      <p:sp>
        <p:nvSpPr>
          <p:cNvPr id="4" name="Text Placeholder 3">
            <a:extLst>
              <a:ext uri="{FF2B5EF4-FFF2-40B4-BE49-F238E27FC236}">
                <a16:creationId xmlns:a16="http://schemas.microsoft.com/office/drawing/2014/main" id="{6D7585EB-DF22-CA36-A5F1-3984FD8D96F1}"/>
              </a:ext>
            </a:extLst>
          </p:cNvPr>
          <p:cNvSpPr>
            <a:spLocks noGrp="1"/>
          </p:cNvSpPr>
          <p:nvPr>
            <p:ph type="body" sz="half" idx="2"/>
          </p:nvPr>
        </p:nvSpPr>
        <p:spPr>
          <a:xfrm>
            <a:off x="2448000" y="4809479"/>
            <a:ext cx="9609627" cy="1329443"/>
          </a:xfrm>
        </p:spPr>
        <p:txBody>
          <a:bodyPr vert="horz" lIns="91440" tIns="45720" rIns="91440" bIns="45720" rtlCol="0">
            <a:normAutofit/>
          </a:bodyPr>
          <a:lstStyle/>
          <a:p>
            <a:pPr algn="r"/>
            <a:r>
              <a:rPr lang="en-US" sz="2400" kern="1200" dirty="0">
                <a:solidFill>
                  <a:schemeClr val="tx1"/>
                </a:solidFill>
                <a:latin typeface="+mn-lt"/>
                <a:ea typeface="+mn-ea"/>
                <a:cs typeface="+mn-cs"/>
              </a:rPr>
              <a:t>https://docs.github.com/en/get-started/start-your-journey/hello-world</a:t>
            </a:r>
          </a:p>
        </p:txBody>
      </p:sp>
    </p:spTree>
    <p:extLst>
      <p:ext uri="{BB962C8B-B14F-4D97-AF65-F5344CB8AC3E}">
        <p14:creationId xmlns:p14="http://schemas.microsoft.com/office/powerpoint/2010/main" val="11319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386</Words>
  <Application>Microsoft Office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Charlie Text</vt:lpstr>
      <vt:lpstr>Segoe UI</vt:lpstr>
      <vt:lpstr>Office Theme</vt:lpstr>
      <vt:lpstr> GIT   </vt:lpstr>
      <vt:lpstr>What is GIT</vt:lpstr>
      <vt:lpstr>Git basics </vt:lpstr>
      <vt:lpstr>How Git works Here is a basic overview of how Git works: </vt:lpstr>
      <vt:lpstr>Demo  - Steps</vt:lpstr>
      <vt:lpstr>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DP-200 Implementing an Azure Data Solution </dc:title>
  <dc:creator>Nikhil</dc:creator>
  <cp:lastModifiedBy>Nikhil Shah</cp:lastModifiedBy>
  <cp:revision>85</cp:revision>
  <dcterms:created xsi:type="dcterms:W3CDTF">2020-06-05T14:30:05Z</dcterms:created>
  <dcterms:modified xsi:type="dcterms:W3CDTF">2024-08-05T17:12:46Z</dcterms:modified>
</cp:coreProperties>
</file>