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303" r:id="rId3"/>
    <p:sldId id="264" r:id="rId4"/>
    <p:sldId id="262" r:id="rId5"/>
    <p:sldId id="266" r:id="rId6"/>
    <p:sldId id="267" r:id="rId7"/>
    <p:sldId id="268" r:id="rId8"/>
    <p:sldId id="269" r:id="rId9"/>
    <p:sldId id="270" r:id="rId10"/>
    <p:sldId id="272" r:id="rId11"/>
    <p:sldId id="273" r:id="rId12"/>
    <p:sldId id="265" r:id="rId13"/>
    <p:sldId id="274" r:id="rId14"/>
    <p:sldId id="275" r:id="rId15"/>
    <p:sldId id="302" r:id="rId16"/>
    <p:sldId id="276" r:id="rId17"/>
    <p:sldId id="277" r:id="rId18"/>
    <p:sldId id="278" r:id="rId19"/>
    <p:sldId id="279" r:id="rId20"/>
    <p:sldId id="280" r:id="rId21"/>
    <p:sldId id="281" r:id="rId22"/>
    <p:sldId id="284" r:id="rId23"/>
    <p:sldId id="283" r:id="rId24"/>
    <p:sldId id="285" r:id="rId25"/>
    <p:sldId id="286" r:id="rId26"/>
    <p:sldId id="287" r:id="rId27"/>
    <p:sldId id="282"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261" r:id="rId41"/>
    <p:sldId id="271" r:id="rId42"/>
    <p:sldId id="300" r:id="rId43"/>
    <p:sldId id="301" r:id="rId44"/>
    <p:sldId id="259" r:id="rId45"/>
    <p:sldId id="26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8AD1508-C95F-43BB-BB2E-723EB008762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CA60171-EF08-4320-B153-7E4462C06685}">
      <dgm:prSet/>
      <dgm:spPr/>
      <dgm:t>
        <a:bodyPr/>
        <a:lstStyle/>
        <a:p>
          <a:r>
            <a:rPr lang="en-US" b="1"/>
            <a:t>Development</a:t>
          </a:r>
          <a:endParaRPr lang="en-US"/>
        </a:p>
      </dgm:t>
    </dgm:pt>
    <dgm:pt modelId="{D8124C07-94EF-4951-BCE1-CC407B9CD2A8}" type="parTrans" cxnId="{1D023A4D-6E7B-4BCE-B00F-D4876C08CF58}">
      <dgm:prSet/>
      <dgm:spPr/>
      <dgm:t>
        <a:bodyPr/>
        <a:lstStyle/>
        <a:p>
          <a:endParaRPr lang="en-US"/>
        </a:p>
      </dgm:t>
    </dgm:pt>
    <dgm:pt modelId="{180F55DF-2AB8-4A06-90A6-7729A9C6F50E}" type="sibTrans" cxnId="{1D023A4D-6E7B-4BCE-B00F-D4876C08CF58}">
      <dgm:prSet/>
      <dgm:spPr/>
      <dgm:t>
        <a:bodyPr/>
        <a:lstStyle/>
        <a:p>
          <a:endParaRPr lang="en-US"/>
        </a:p>
      </dgm:t>
    </dgm:pt>
    <dgm:pt modelId="{882BE2A4-908E-435B-938C-93A7E1B1D9CF}">
      <dgm:prSet/>
      <dgm:spPr/>
      <dgm:t>
        <a:bodyPr/>
        <a:lstStyle/>
        <a:p>
          <a:r>
            <a:rPr lang="en-US" dirty="0"/>
            <a:t>In this DevOps stage the development of software takes place constantly. In this phase, the entire development process is separated into small development cycles. This benefits DevOps team to speed up software development and delivery process.</a:t>
          </a:r>
        </a:p>
      </dgm:t>
    </dgm:pt>
    <dgm:pt modelId="{0D925DB1-2A07-404D-85EB-839DCA0CA03D}" type="parTrans" cxnId="{73287E47-AD52-4C04-8D8F-C88F21D4DAFC}">
      <dgm:prSet/>
      <dgm:spPr/>
      <dgm:t>
        <a:bodyPr/>
        <a:lstStyle/>
        <a:p>
          <a:endParaRPr lang="en-US"/>
        </a:p>
      </dgm:t>
    </dgm:pt>
    <dgm:pt modelId="{B26E515D-DB3B-47B6-8BFC-A4DEDF13CBDF}" type="sibTrans" cxnId="{73287E47-AD52-4C04-8D8F-C88F21D4DAFC}">
      <dgm:prSet/>
      <dgm:spPr/>
      <dgm:t>
        <a:bodyPr/>
        <a:lstStyle/>
        <a:p>
          <a:endParaRPr lang="en-US"/>
        </a:p>
      </dgm:t>
    </dgm:pt>
    <dgm:pt modelId="{2E2539D4-BFAB-4B62-BE05-34D925DB9C98}" type="pres">
      <dgm:prSet presAssocID="{58AD1508-C95F-43BB-BB2E-723EB0087625}" presName="root" presStyleCnt="0">
        <dgm:presLayoutVars>
          <dgm:dir/>
          <dgm:resizeHandles val="exact"/>
        </dgm:presLayoutVars>
      </dgm:prSet>
      <dgm:spPr/>
    </dgm:pt>
    <dgm:pt modelId="{D6E4C37C-2A6B-406B-830F-10DF09307388}" type="pres">
      <dgm:prSet presAssocID="{8CA60171-EF08-4320-B153-7E4462C06685}" presName="compNode" presStyleCnt="0"/>
      <dgm:spPr/>
    </dgm:pt>
    <dgm:pt modelId="{34821F03-E66E-4BCA-937E-D54B8FEE825C}" type="pres">
      <dgm:prSet presAssocID="{8CA60171-EF08-4320-B153-7E4462C06685}" presName="bgRect" presStyleLbl="bgShp" presStyleIdx="0" presStyleCnt="2"/>
      <dgm:spPr/>
    </dgm:pt>
    <dgm:pt modelId="{814822A9-BAE6-42DA-9765-AD90AACB563A}" type="pres">
      <dgm:prSet presAssocID="{8CA60171-EF08-4320-B153-7E4462C066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4C086753-3FFC-4F2C-A311-D8D98F8230B4}" type="pres">
      <dgm:prSet presAssocID="{8CA60171-EF08-4320-B153-7E4462C06685}" presName="spaceRect" presStyleCnt="0"/>
      <dgm:spPr/>
    </dgm:pt>
    <dgm:pt modelId="{2A076B07-54E1-4C8C-A2F1-E2EDEA6561D6}" type="pres">
      <dgm:prSet presAssocID="{8CA60171-EF08-4320-B153-7E4462C06685}" presName="parTx" presStyleLbl="revTx" presStyleIdx="0" presStyleCnt="2">
        <dgm:presLayoutVars>
          <dgm:chMax val="0"/>
          <dgm:chPref val="0"/>
        </dgm:presLayoutVars>
      </dgm:prSet>
      <dgm:spPr/>
    </dgm:pt>
    <dgm:pt modelId="{2FE95C19-988E-4BA5-9419-12CCC81B0DD8}" type="pres">
      <dgm:prSet presAssocID="{180F55DF-2AB8-4A06-90A6-7729A9C6F50E}" presName="sibTrans" presStyleCnt="0"/>
      <dgm:spPr/>
    </dgm:pt>
    <dgm:pt modelId="{0F7F88D4-D8F5-49F4-9ABC-72F0DC021285}" type="pres">
      <dgm:prSet presAssocID="{882BE2A4-908E-435B-938C-93A7E1B1D9CF}" presName="compNode" presStyleCnt="0"/>
      <dgm:spPr/>
    </dgm:pt>
    <dgm:pt modelId="{2A6CB964-02C2-44FF-8113-9224378E6115}" type="pres">
      <dgm:prSet presAssocID="{882BE2A4-908E-435B-938C-93A7E1B1D9CF}" presName="bgRect" presStyleLbl="bgShp" presStyleIdx="1" presStyleCnt="2"/>
      <dgm:spPr/>
    </dgm:pt>
    <dgm:pt modelId="{3E6D2E70-AE84-4DB8-830B-73E814226C0B}" type="pres">
      <dgm:prSet presAssocID="{882BE2A4-908E-435B-938C-93A7E1B1D9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0B84FA7A-C571-4C74-8151-AEC1986090E6}" type="pres">
      <dgm:prSet presAssocID="{882BE2A4-908E-435B-938C-93A7E1B1D9CF}" presName="spaceRect" presStyleCnt="0"/>
      <dgm:spPr/>
    </dgm:pt>
    <dgm:pt modelId="{B225B963-8DAC-42F1-A2B5-619AFDA49661}" type="pres">
      <dgm:prSet presAssocID="{882BE2A4-908E-435B-938C-93A7E1B1D9CF}" presName="parTx" presStyleLbl="revTx" presStyleIdx="1" presStyleCnt="2">
        <dgm:presLayoutVars>
          <dgm:chMax val="0"/>
          <dgm:chPref val="0"/>
        </dgm:presLayoutVars>
      </dgm:prSet>
      <dgm:spPr/>
    </dgm:pt>
  </dgm:ptLst>
  <dgm:cxnLst>
    <dgm:cxn modelId="{73287E47-AD52-4C04-8D8F-C88F21D4DAFC}" srcId="{58AD1508-C95F-43BB-BB2E-723EB0087625}" destId="{882BE2A4-908E-435B-938C-93A7E1B1D9CF}" srcOrd="1" destOrd="0" parTransId="{0D925DB1-2A07-404D-85EB-839DCA0CA03D}" sibTransId="{B26E515D-DB3B-47B6-8BFC-A4DEDF13CBDF}"/>
    <dgm:cxn modelId="{B6A59068-A276-46CE-BCF9-35BA23F4E2A8}" type="presOf" srcId="{882BE2A4-908E-435B-938C-93A7E1B1D9CF}" destId="{B225B963-8DAC-42F1-A2B5-619AFDA49661}" srcOrd="0" destOrd="0" presId="urn:microsoft.com/office/officeart/2018/2/layout/IconVerticalSolidList"/>
    <dgm:cxn modelId="{1D023A4D-6E7B-4BCE-B00F-D4876C08CF58}" srcId="{58AD1508-C95F-43BB-BB2E-723EB0087625}" destId="{8CA60171-EF08-4320-B153-7E4462C06685}" srcOrd="0" destOrd="0" parTransId="{D8124C07-94EF-4951-BCE1-CC407B9CD2A8}" sibTransId="{180F55DF-2AB8-4A06-90A6-7729A9C6F50E}"/>
    <dgm:cxn modelId="{AB166F80-0550-406F-9646-365E6F4020C2}" type="presOf" srcId="{58AD1508-C95F-43BB-BB2E-723EB0087625}" destId="{2E2539D4-BFAB-4B62-BE05-34D925DB9C98}" srcOrd="0" destOrd="0" presId="urn:microsoft.com/office/officeart/2018/2/layout/IconVerticalSolidList"/>
    <dgm:cxn modelId="{4AA30FE7-AEDD-4F34-AD36-EEFE4EABC309}" type="presOf" srcId="{8CA60171-EF08-4320-B153-7E4462C06685}" destId="{2A076B07-54E1-4C8C-A2F1-E2EDEA6561D6}" srcOrd="0" destOrd="0" presId="urn:microsoft.com/office/officeart/2018/2/layout/IconVerticalSolidList"/>
    <dgm:cxn modelId="{D87B598A-047D-4786-9C27-7D71B397FDCD}" type="presParOf" srcId="{2E2539D4-BFAB-4B62-BE05-34D925DB9C98}" destId="{D6E4C37C-2A6B-406B-830F-10DF09307388}" srcOrd="0" destOrd="0" presId="urn:microsoft.com/office/officeart/2018/2/layout/IconVerticalSolidList"/>
    <dgm:cxn modelId="{03C9A39B-C75C-4765-9E91-364C94504B1D}" type="presParOf" srcId="{D6E4C37C-2A6B-406B-830F-10DF09307388}" destId="{34821F03-E66E-4BCA-937E-D54B8FEE825C}" srcOrd="0" destOrd="0" presId="urn:microsoft.com/office/officeart/2018/2/layout/IconVerticalSolidList"/>
    <dgm:cxn modelId="{F12295BA-2EAC-41CF-8142-67284906CEEC}" type="presParOf" srcId="{D6E4C37C-2A6B-406B-830F-10DF09307388}" destId="{814822A9-BAE6-42DA-9765-AD90AACB563A}" srcOrd="1" destOrd="0" presId="urn:microsoft.com/office/officeart/2018/2/layout/IconVerticalSolidList"/>
    <dgm:cxn modelId="{39B1B667-7263-4DB8-85A5-3D93DF191339}" type="presParOf" srcId="{D6E4C37C-2A6B-406B-830F-10DF09307388}" destId="{4C086753-3FFC-4F2C-A311-D8D98F8230B4}" srcOrd="2" destOrd="0" presId="urn:microsoft.com/office/officeart/2018/2/layout/IconVerticalSolidList"/>
    <dgm:cxn modelId="{046205DD-FC81-4EFB-864B-9C4CB9E9097C}" type="presParOf" srcId="{D6E4C37C-2A6B-406B-830F-10DF09307388}" destId="{2A076B07-54E1-4C8C-A2F1-E2EDEA6561D6}" srcOrd="3" destOrd="0" presId="urn:microsoft.com/office/officeart/2018/2/layout/IconVerticalSolidList"/>
    <dgm:cxn modelId="{483CDE5F-1669-4456-9BD6-E226314D6655}" type="presParOf" srcId="{2E2539D4-BFAB-4B62-BE05-34D925DB9C98}" destId="{2FE95C19-988E-4BA5-9419-12CCC81B0DD8}" srcOrd="1" destOrd="0" presId="urn:microsoft.com/office/officeart/2018/2/layout/IconVerticalSolidList"/>
    <dgm:cxn modelId="{889CBBF0-D88E-4DEB-8F39-B5672DB3D8E3}" type="presParOf" srcId="{2E2539D4-BFAB-4B62-BE05-34D925DB9C98}" destId="{0F7F88D4-D8F5-49F4-9ABC-72F0DC021285}" srcOrd="2" destOrd="0" presId="urn:microsoft.com/office/officeart/2018/2/layout/IconVerticalSolidList"/>
    <dgm:cxn modelId="{EE2DF0EF-53AA-4A9A-8773-1C3B26643959}" type="presParOf" srcId="{0F7F88D4-D8F5-49F4-9ABC-72F0DC021285}" destId="{2A6CB964-02C2-44FF-8113-9224378E6115}" srcOrd="0" destOrd="0" presId="urn:microsoft.com/office/officeart/2018/2/layout/IconVerticalSolidList"/>
    <dgm:cxn modelId="{8866D3BC-51D3-4875-8890-8DFEBDA7B11B}" type="presParOf" srcId="{0F7F88D4-D8F5-49F4-9ABC-72F0DC021285}" destId="{3E6D2E70-AE84-4DB8-830B-73E814226C0B}" srcOrd="1" destOrd="0" presId="urn:microsoft.com/office/officeart/2018/2/layout/IconVerticalSolidList"/>
    <dgm:cxn modelId="{BFD7888D-A75D-41DB-8E2C-E1C571F251C3}" type="presParOf" srcId="{0F7F88D4-D8F5-49F4-9ABC-72F0DC021285}" destId="{0B84FA7A-C571-4C74-8151-AEC1986090E6}" srcOrd="2" destOrd="0" presId="urn:microsoft.com/office/officeart/2018/2/layout/IconVerticalSolidList"/>
    <dgm:cxn modelId="{E250EE8F-3022-4B06-95B7-8B38AF602527}" type="presParOf" srcId="{0F7F88D4-D8F5-49F4-9ABC-72F0DC021285}" destId="{B225B963-8DAC-42F1-A2B5-619AFDA496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15AB9-8962-4A72-A18D-33DD4760F3D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1C49F20-7D17-4966-832C-889A845C5ACA}">
      <dgm:prSet/>
      <dgm:spPr/>
      <dgm:t>
        <a:bodyPr/>
        <a:lstStyle/>
        <a:p>
          <a:r>
            <a:rPr lang="en-US" b="1"/>
            <a:t>Testing</a:t>
          </a:r>
          <a:endParaRPr lang="en-US"/>
        </a:p>
      </dgm:t>
    </dgm:pt>
    <dgm:pt modelId="{8AC02CBF-C09E-4232-870E-EC35DCF402BB}" type="parTrans" cxnId="{CAB1EE48-3612-4EDA-A850-03250FE759B4}">
      <dgm:prSet/>
      <dgm:spPr/>
      <dgm:t>
        <a:bodyPr/>
        <a:lstStyle/>
        <a:p>
          <a:endParaRPr lang="en-US"/>
        </a:p>
      </dgm:t>
    </dgm:pt>
    <dgm:pt modelId="{50660BEA-2D27-4D0D-A417-2CBEA054D531}" type="sibTrans" cxnId="{CAB1EE48-3612-4EDA-A850-03250FE759B4}">
      <dgm:prSet/>
      <dgm:spPr/>
      <dgm:t>
        <a:bodyPr/>
        <a:lstStyle/>
        <a:p>
          <a:endParaRPr lang="en-US"/>
        </a:p>
      </dgm:t>
    </dgm:pt>
    <dgm:pt modelId="{717C47CD-FAB9-4B7F-9D17-12B19D91BDBD}">
      <dgm:prSet/>
      <dgm:spPr/>
      <dgm:t>
        <a:bodyPr/>
        <a:lstStyle/>
        <a:p>
          <a:r>
            <a:rPr lang="en-US"/>
            <a:t>QA team use tools like Selenium to identify and fix bugs in the new piece of code.</a:t>
          </a:r>
        </a:p>
      </dgm:t>
    </dgm:pt>
    <dgm:pt modelId="{317E92D8-71DC-48C4-A9C1-E8E9BFD69F2A}" type="parTrans" cxnId="{25610A32-2902-450B-BD3B-8D6BBE935AAF}">
      <dgm:prSet/>
      <dgm:spPr/>
      <dgm:t>
        <a:bodyPr/>
        <a:lstStyle/>
        <a:p>
          <a:endParaRPr lang="en-US"/>
        </a:p>
      </dgm:t>
    </dgm:pt>
    <dgm:pt modelId="{4AD57ADB-00F8-422A-BFE7-1BD4AB454FC7}" type="sibTrans" cxnId="{25610A32-2902-450B-BD3B-8D6BBE935AAF}">
      <dgm:prSet/>
      <dgm:spPr/>
      <dgm:t>
        <a:bodyPr/>
        <a:lstStyle/>
        <a:p>
          <a:endParaRPr lang="en-US"/>
        </a:p>
      </dgm:t>
    </dgm:pt>
    <dgm:pt modelId="{3FD51F19-9FDB-48D5-B871-1474E51570CA}" type="pres">
      <dgm:prSet presAssocID="{05F15AB9-8962-4A72-A18D-33DD4760F3D5}" presName="root" presStyleCnt="0">
        <dgm:presLayoutVars>
          <dgm:dir/>
          <dgm:resizeHandles val="exact"/>
        </dgm:presLayoutVars>
      </dgm:prSet>
      <dgm:spPr/>
    </dgm:pt>
    <dgm:pt modelId="{0A3E5503-D1FF-4DFA-9753-9FD5F7021139}" type="pres">
      <dgm:prSet presAssocID="{A1C49F20-7D17-4966-832C-889A845C5ACA}" presName="compNode" presStyleCnt="0"/>
      <dgm:spPr/>
    </dgm:pt>
    <dgm:pt modelId="{B58E31FC-A7DC-4C04-924F-BB18127E8A0F}" type="pres">
      <dgm:prSet presAssocID="{A1C49F20-7D17-4966-832C-889A845C5ACA}" presName="bgRect" presStyleLbl="bgShp" presStyleIdx="0" presStyleCnt="2"/>
      <dgm:spPr/>
    </dgm:pt>
    <dgm:pt modelId="{BE193D48-FF1C-4854-B5DB-281AFF1B6275}" type="pres">
      <dgm:prSet presAssocID="{A1C49F20-7D17-4966-832C-889A845C5AC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A114CB08-9695-4B20-83F8-537EAEA6E38A}" type="pres">
      <dgm:prSet presAssocID="{A1C49F20-7D17-4966-832C-889A845C5ACA}" presName="spaceRect" presStyleCnt="0"/>
      <dgm:spPr/>
    </dgm:pt>
    <dgm:pt modelId="{96775238-017F-40D5-8641-C8776D24B91F}" type="pres">
      <dgm:prSet presAssocID="{A1C49F20-7D17-4966-832C-889A845C5ACA}" presName="parTx" presStyleLbl="revTx" presStyleIdx="0" presStyleCnt="2">
        <dgm:presLayoutVars>
          <dgm:chMax val="0"/>
          <dgm:chPref val="0"/>
        </dgm:presLayoutVars>
      </dgm:prSet>
      <dgm:spPr/>
    </dgm:pt>
    <dgm:pt modelId="{B1F5861E-F0A5-48B0-85C0-51B4AFB279F0}" type="pres">
      <dgm:prSet presAssocID="{50660BEA-2D27-4D0D-A417-2CBEA054D531}" presName="sibTrans" presStyleCnt="0"/>
      <dgm:spPr/>
    </dgm:pt>
    <dgm:pt modelId="{83FE549F-9699-4603-8C70-01FF29E56C8F}" type="pres">
      <dgm:prSet presAssocID="{717C47CD-FAB9-4B7F-9D17-12B19D91BDBD}" presName="compNode" presStyleCnt="0"/>
      <dgm:spPr/>
    </dgm:pt>
    <dgm:pt modelId="{1EF19E26-1EDD-4ABB-8B61-3853DDA63B1A}" type="pres">
      <dgm:prSet presAssocID="{717C47CD-FAB9-4B7F-9D17-12B19D91BDBD}" presName="bgRect" presStyleLbl="bgShp" presStyleIdx="1" presStyleCnt="2"/>
      <dgm:spPr/>
    </dgm:pt>
    <dgm:pt modelId="{8F31B297-D401-415A-B421-A2AA473A9078}" type="pres">
      <dgm:prSet presAssocID="{717C47CD-FAB9-4B7F-9D17-12B19D91BD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a:ext>
      </dgm:extLst>
    </dgm:pt>
    <dgm:pt modelId="{967BF088-0C59-4345-841C-77A8BBE885AE}" type="pres">
      <dgm:prSet presAssocID="{717C47CD-FAB9-4B7F-9D17-12B19D91BDBD}" presName="spaceRect" presStyleCnt="0"/>
      <dgm:spPr/>
    </dgm:pt>
    <dgm:pt modelId="{36D84C14-D8AA-4434-BB08-8DEA2E8D25E0}" type="pres">
      <dgm:prSet presAssocID="{717C47CD-FAB9-4B7F-9D17-12B19D91BDBD}" presName="parTx" presStyleLbl="revTx" presStyleIdx="1" presStyleCnt="2">
        <dgm:presLayoutVars>
          <dgm:chMax val="0"/>
          <dgm:chPref val="0"/>
        </dgm:presLayoutVars>
      </dgm:prSet>
      <dgm:spPr/>
    </dgm:pt>
  </dgm:ptLst>
  <dgm:cxnLst>
    <dgm:cxn modelId="{25610A32-2902-450B-BD3B-8D6BBE935AAF}" srcId="{05F15AB9-8962-4A72-A18D-33DD4760F3D5}" destId="{717C47CD-FAB9-4B7F-9D17-12B19D91BDBD}" srcOrd="1" destOrd="0" parTransId="{317E92D8-71DC-48C4-A9C1-E8E9BFD69F2A}" sibTransId="{4AD57ADB-00F8-422A-BFE7-1BD4AB454FC7}"/>
    <dgm:cxn modelId="{E380B043-CD00-4B4F-87F5-32DA353A098D}" type="presOf" srcId="{717C47CD-FAB9-4B7F-9D17-12B19D91BDBD}" destId="{36D84C14-D8AA-4434-BB08-8DEA2E8D25E0}" srcOrd="0" destOrd="0" presId="urn:microsoft.com/office/officeart/2018/2/layout/IconVerticalSolidList"/>
    <dgm:cxn modelId="{CAB1EE48-3612-4EDA-A850-03250FE759B4}" srcId="{05F15AB9-8962-4A72-A18D-33DD4760F3D5}" destId="{A1C49F20-7D17-4966-832C-889A845C5ACA}" srcOrd="0" destOrd="0" parTransId="{8AC02CBF-C09E-4232-870E-EC35DCF402BB}" sibTransId="{50660BEA-2D27-4D0D-A417-2CBEA054D531}"/>
    <dgm:cxn modelId="{13BE0559-B1F2-4C25-AF23-EE27DA786A7A}" type="presOf" srcId="{A1C49F20-7D17-4966-832C-889A845C5ACA}" destId="{96775238-017F-40D5-8641-C8776D24B91F}" srcOrd="0" destOrd="0" presId="urn:microsoft.com/office/officeart/2018/2/layout/IconVerticalSolidList"/>
    <dgm:cxn modelId="{7345EF8D-2802-4B46-88D8-EB498C63A293}" type="presOf" srcId="{05F15AB9-8962-4A72-A18D-33DD4760F3D5}" destId="{3FD51F19-9FDB-48D5-B871-1474E51570CA}" srcOrd="0" destOrd="0" presId="urn:microsoft.com/office/officeart/2018/2/layout/IconVerticalSolidList"/>
    <dgm:cxn modelId="{402A873B-4BFA-4B55-BFC3-4CE5240CE45B}" type="presParOf" srcId="{3FD51F19-9FDB-48D5-B871-1474E51570CA}" destId="{0A3E5503-D1FF-4DFA-9753-9FD5F7021139}" srcOrd="0" destOrd="0" presId="urn:microsoft.com/office/officeart/2018/2/layout/IconVerticalSolidList"/>
    <dgm:cxn modelId="{49199226-B02B-41FE-A220-8742018C3AFF}" type="presParOf" srcId="{0A3E5503-D1FF-4DFA-9753-9FD5F7021139}" destId="{B58E31FC-A7DC-4C04-924F-BB18127E8A0F}" srcOrd="0" destOrd="0" presId="urn:microsoft.com/office/officeart/2018/2/layout/IconVerticalSolidList"/>
    <dgm:cxn modelId="{82A01DCF-1AF8-41EC-B40A-2AEAAB128077}" type="presParOf" srcId="{0A3E5503-D1FF-4DFA-9753-9FD5F7021139}" destId="{BE193D48-FF1C-4854-B5DB-281AFF1B6275}" srcOrd="1" destOrd="0" presId="urn:microsoft.com/office/officeart/2018/2/layout/IconVerticalSolidList"/>
    <dgm:cxn modelId="{DEAB3B08-B28F-4D77-B5B4-347ACDF24964}" type="presParOf" srcId="{0A3E5503-D1FF-4DFA-9753-9FD5F7021139}" destId="{A114CB08-9695-4B20-83F8-537EAEA6E38A}" srcOrd="2" destOrd="0" presId="urn:microsoft.com/office/officeart/2018/2/layout/IconVerticalSolidList"/>
    <dgm:cxn modelId="{CF886AAF-E039-4C67-B71A-73E67ABA3D49}" type="presParOf" srcId="{0A3E5503-D1FF-4DFA-9753-9FD5F7021139}" destId="{96775238-017F-40D5-8641-C8776D24B91F}" srcOrd="3" destOrd="0" presId="urn:microsoft.com/office/officeart/2018/2/layout/IconVerticalSolidList"/>
    <dgm:cxn modelId="{DD98F011-A2EF-49AD-A44D-E13915CDF947}" type="presParOf" srcId="{3FD51F19-9FDB-48D5-B871-1474E51570CA}" destId="{B1F5861E-F0A5-48B0-85C0-51B4AFB279F0}" srcOrd="1" destOrd="0" presId="urn:microsoft.com/office/officeart/2018/2/layout/IconVerticalSolidList"/>
    <dgm:cxn modelId="{42784E10-D36A-42A3-A8DC-8EA9A368EDAF}" type="presParOf" srcId="{3FD51F19-9FDB-48D5-B871-1474E51570CA}" destId="{83FE549F-9699-4603-8C70-01FF29E56C8F}" srcOrd="2" destOrd="0" presId="urn:microsoft.com/office/officeart/2018/2/layout/IconVerticalSolidList"/>
    <dgm:cxn modelId="{AC87141E-5583-45BC-BA14-69A559739823}" type="presParOf" srcId="{83FE549F-9699-4603-8C70-01FF29E56C8F}" destId="{1EF19E26-1EDD-4ABB-8B61-3853DDA63B1A}" srcOrd="0" destOrd="0" presId="urn:microsoft.com/office/officeart/2018/2/layout/IconVerticalSolidList"/>
    <dgm:cxn modelId="{BC37622F-E7EF-4DC5-B9B9-ECAB2FB1CACE}" type="presParOf" srcId="{83FE549F-9699-4603-8C70-01FF29E56C8F}" destId="{8F31B297-D401-415A-B421-A2AA473A9078}" srcOrd="1" destOrd="0" presId="urn:microsoft.com/office/officeart/2018/2/layout/IconVerticalSolidList"/>
    <dgm:cxn modelId="{393ABE07-D8CB-47E9-8CB8-B51253C6A50B}" type="presParOf" srcId="{83FE549F-9699-4603-8C70-01FF29E56C8F}" destId="{967BF088-0C59-4345-841C-77A8BBE885AE}" srcOrd="2" destOrd="0" presId="urn:microsoft.com/office/officeart/2018/2/layout/IconVerticalSolidList"/>
    <dgm:cxn modelId="{A6E3074E-1B58-4E31-A8AC-3EEA5DAFE2E4}" type="presParOf" srcId="{83FE549F-9699-4603-8C70-01FF29E56C8F}" destId="{36D84C14-D8AA-4434-BB08-8DEA2E8D25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41E623-28CC-436A-9BA7-2C859D8F15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5976EF-ACD9-4E19-A84E-767E0C6D8465}">
      <dgm:prSet/>
      <dgm:spPr/>
      <dgm:t>
        <a:bodyPr/>
        <a:lstStyle/>
        <a:p>
          <a:r>
            <a:rPr lang="en-US" b="1"/>
            <a:t>Integration</a:t>
          </a:r>
          <a:endParaRPr lang="en-US"/>
        </a:p>
      </dgm:t>
    </dgm:pt>
    <dgm:pt modelId="{0FB82DD3-CC3E-4224-B5F5-B365DE36B762}" type="parTrans" cxnId="{083C60EB-AF7F-4A64-AFA4-206CB666E0EE}">
      <dgm:prSet/>
      <dgm:spPr/>
      <dgm:t>
        <a:bodyPr/>
        <a:lstStyle/>
        <a:p>
          <a:endParaRPr lang="en-US"/>
        </a:p>
      </dgm:t>
    </dgm:pt>
    <dgm:pt modelId="{4673C868-9E4F-4143-9F3B-A20DF4DD6E47}" type="sibTrans" cxnId="{083C60EB-AF7F-4A64-AFA4-206CB666E0EE}">
      <dgm:prSet/>
      <dgm:spPr/>
      <dgm:t>
        <a:bodyPr/>
        <a:lstStyle/>
        <a:p>
          <a:endParaRPr lang="en-US"/>
        </a:p>
      </dgm:t>
    </dgm:pt>
    <dgm:pt modelId="{1E04A7C5-F5D7-49CE-B05D-967773D6B887}">
      <dgm:prSet/>
      <dgm:spPr/>
      <dgm:t>
        <a:bodyPr/>
        <a:lstStyle/>
        <a:p>
          <a:r>
            <a:rPr lang="en-US"/>
            <a:t>In this stage, new functionality is integrated with the prevailing code, and testing takes place. Continuous development is only possible due to continuous integration and testing.</a:t>
          </a:r>
        </a:p>
      </dgm:t>
    </dgm:pt>
    <dgm:pt modelId="{994BA9FE-2DDF-47D6-9CC7-4803F4002814}" type="parTrans" cxnId="{2238A603-466D-4855-8FF2-09F98B493A3B}">
      <dgm:prSet/>
      <dgm:spPr/>
      <dgm:t>
        <a:bodyPr/>
        <a:lstStyle/>
        <a:p>
          <a:endParaRPr lang="en-US"/>
        </a:p>
      </dgm:t>
    </dgm:pt>
    <dgm:pt modelId="{F10D8D88-2267-447C-9C3E-96CFE58DC7BC}" type="sibTrans" cxnId="{2238A603-466D-4855-8FF2-09F98B493A3B}">
      <dgm:prSet/>
      <dgm:spPr/>
      <dgm:t>
        <a:bodyPr/>
        <a:lstStyle/>
        <a:p>
          <a:endParaRPr lang="en-US"/>
        </a:p>
      </dgm:t>
    </dgm:pt>
    <dgm:pt modelId="{109D7E90-5601-4E7C-9237-DD57F1F29B35}" type="pres">
      <dgm:prSet presAssocID="{9941E623-28CC-436A-9BA7-2C859D8F1521}" presName="root" presStyleCnt="0">
        <dgm:presLayoutVars>
          <dgm:dir/>
          <dgm:resizeHandles val="exact"/>
        </dgm:presLayoutVars>
      </dgm:prSet>
      <dgm:spPr/>
    </dgm:pt>
    <dgm:pt modelId="{D60F9CA9-A945-41FD-96D7-87737129ACA3}" type="pres">
      <dgm:prSet presAssocID="{7D5976EF-ACD9-4E19-A84E-767E0C6D8465}" presName="compNode" presStyleCnt="0"/>
      <dgm:spPr/>
    </dgm:pt>
    <dgm:pt modelId="{481767C3-F330-40AA-BEB7-9F1699FAFC28}" type="pres">
      <dgm:prSet presAssocID="{7D5976EF-ACD9-4E19-A84E-767E0C6D8465}" presName="bgRect" presStyleLbl="bgShp" presStyleIdx="0" presStyleCnt="2"/>
      <dgm:spPr/>
    </dgm:pt>
    <dgm:pt modelId="{D9EB97AD-1CE9-4680-AB9B-92470C532089}" type="pres">
      <dgm:prSet presAssocID="{7D5976EF-ACD9-4E19-A84E-767E0C6D84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4B77695-A473-4DFB-A865-E9759E8192E5}" type="pres">
      <dgm:prSet presAssocID="{7D5976EF-ACD9-4E19-A84E-767E0C6D8465}" presName="spaceRect" presStyleCnt="0"/>
      <dgm:spPr/>
    </dgm:pt>
    <dgm:pt modelId="{06E6A28B-9260-43F0-84F2-0353BA0DA8D1}" type="pres">
      <dgm:prSet presAssocID="{7D5976EF-ACD9-4E19-A84E-767E0C6D8465}" presName="parTx" presStyleLbl="revTx" presStyleIdx="0" presStyleCnt="2">
        <dgm:presLayoutVars>
          <dgm:chMax val="0"/>
          <dgm:chPref val="0"/>
        </dgm:presLayoutVars>
      </dgm:prSet>
      <dgm:spPr/>
    </dgm:pt>
    <dgm:pt modelId="{7F488257-2419-4EE1-94D1-5B1238C2BBB0}" type="pres">
      <dgm:prSet presAssocID="{4673C868-9E4F-4143-9F3B-A20DF4DD6E47}" presName="sibTrans" presStyleCnt="0"/>
      <dgm:spPr/>
    </dgm:pt>
    <dgm:pt modelId="{D52E7756-7EF0-45D8-9FC2-1D88D0F46710}" type="pres">
      <dgm:prSet presAssocID="{1E04A7C5-F5D7-49CE-B05D-967773D6B887}" presName="compNode" presStyleCnt="0"/>
      <dgm:spPr/>
    </dgm:pt>
    <dgm:pt modelId="{20D87698-D4C9-4D63-8EE1-742C8AD3E42C}" type="pres">
      <dgm:prSet presAssocID="{1E04A7C5-F5D7-49CE-B05D-967773D6B887}" presName="bgRect" presStyleLbl="bgShp" presStyleIdx="1" presStyleCnt="2"/>
      <dgm:spPr/>
    </dgm:pt>
    <dgm:pt modelId="{4691622D-F849-4123-9737-6DCB3CF17801}" type="pres">
      <dgm:prSet presAssocID="{1E04A7C5-F5D7-49CE-B05D-967773D6B88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14198BC8-DB10-4592-98A1-8D86ACE6D54D}" type="pres">
      <dgm:prSet presAssocID="{1E04A7C5-F5D7-49CE-B05D-967773D6B887}" presName="spaceRect" presStyleCnt="0"/>
      <dgm:spPr/>
    </dgm:pt>
    <dgm:pt modelId="{2D9717E9-4741-457B-8E9A-2248786B0AF1}" type="pres">
      <dgm:prSet presAssocID="{1E04A7C5-F5D7-49CE-B05D-967773D6B887}" presName="parTx" presStyleLbl="revTx" presStyleIdx="1" presStyleCnt="2">
        <dgm:presLayoutVars>
          <dgm:chMax val="0"/>
          <dgm:chPref val="0"/>
        </dgm:presLayoutVars>
      </dgm:prSet>
      <dgm:spPr/>
    </dgm:pt>
  </dgm:ptLst>
  <dgm:cxnLst>
    <dgm:cxn modelId="{2238A603-466D-4855-8FF2-09F98B493A3B}" srcId="{9941E623-28CC-436A-9BA7-2C859D8F1521}" destId="{1E04A7C5-F5D7-49CE-B05D-967773D6B887}" srcOrd="1" destOrd="0" parTransId="{994BA9FE-2DDF-47D6-9CC7-4803F4002814}" sibTransId="{F10D8D88-2267-447C-9C3E-96CFE58DC7BC}"/>
    <dgm:cxn modelId="{67935726-277F-4F3F-AFA2-9209D4D3971E}" type="presOf" srcId="{9941E623-28CC-436A-9BA7-2C859D8F1521}" destId="{109D7E90-5601-4E7C-9237-DD57F1F29B35}" srcOrd="0" destOrd="0" presId="urn:microsoft.com/office/officeart/2018/2/layout/IconVerticalSolidList"/>
    <dgm:cxn modelId="{C724DBB5-C3F3-41D0-B395-EC44CB7FDD22}" type="presOf" srcId="{1E04A7C5-F5D7-49CE-B05D-967773D6B887}" destId="{2D9717E9-4741-457B-8E9A-2248786B0AF1}" srcOrd="0" destOrd="0" presId="urn:microsoft.com/office/officeart/2018/2/layout/IconVerticalSolidList"/>
    <dgm:cxn modelId="{E6A486CE-DC5F-4737-8621-D2E1091507B9}" type="presOf" srcId="{7D5976EF-ACD9-4E19-A84E-767E0C6D8465}" destId="{06E6A28B-9260-43F0-84F2-0353BA0DA8D1}" srcOrd="0" destOrd="0" presId="urn:microsoft.com/office/officeart/2018/2/layout/IconVerticalSolidList"/>
    <dgm:cxn modelId="{083C60EB-AF7F-4A64-AFA4-206CB666E0EE}" srcId="{9941E623-28CC-436A-9BA7-2C859D8F1521}" destId="{7D5976EF-ACD9-4E19-A84E-767E0C6D8465}" srcOrd="0" destOrd="0" parTransId="{0FB82DD3-CC3E-4224-B5F5-B365DE36B762}" sibTransId="{4673C868-9E4F-4143-9F3B-A20DF4DD6E47}"/>
    <dgm:cxn modelId="{6071AF7F-E195-47F3-AD97-CEDF12673854}" type="presParOf" srcId="{109D7E90-5601-4E7C-9237-DD57F1F29B35}" destId="{D60F9CA9-A945-41FD-96D7-87737129ACA3}" srcOrd="0" destOrd="0" presId="urn:microsoft.com/office/officeart/2018/2/layout/IconVerticalSolidList"/>
    <dgm:cxn modelId="{8B8A3AE4-7B44-45DB-A6D2-9BBE6CEFDD59}" type="presParOf" srcId="{D60F9CA9-A945-41FD-96D7-87737129ACA3}" destId="{481767C3-F330-40AA-BEB7-9F1699FAFC28}" srcOrd="0" destOrd="0" presId="urn:microsoft.com/office/officeart/2018/2/layout/IconVerticalSolidList"/>
    <dgm:cxn modelId="{E869CF99-7025-458B-9BC5-F25585CD95CD}" type="presParOf" srcId="{D60F9CA9-A945-41FD-96D7-87737129ACA3}" destId="{D9EB97AD-1CE9-4680-AB9B-92470C532089}" srcOrd="1" destOrd="0" presId="urn:microsoft.com/office/officeart/2018/2/layout/IconVerticalSolidList"/>
    <dgm:cxn modelId="{FF4D614B-F123-4DAD-AEA5-F66255A9F85E}" type="presParOf" srcId="{D60F9CA9-A945-41FD-96D7-87737129ACA3}" destId="{14B77695-A473-4DFB-A865-E9759E8192E5}" srcOrd="2" destOrd="0" presId="urn:microsoft.com/office/officeart/2018/2/layout/IconVerticalSolidList"/>
    <dgm:cxn modelId="{20E15742-91A2-4C0C-886E-1B781E7D2B6A}" type="presParOf" srcId="{D60F9CA9-A945-41FD-96D7-87737129ACA3}" destId="{06E6A28B-9260-43F0-84F2-0353BA0DA8D1}" srcOrd="3" destOrd="0" presId="urn:microsoft.com/office/officeart/2018/2/layout/IconVerticalSolidList"/>
    <dgm:cxn modelId="{CBF4794F-7B9E-4AAA-9953-C329FBAE48CB}" type="presParOf" srcId="{109D7E90-5601-4E7C-9237-DD57F1F29B35}" destId="{7F488257-2419-4EE1-94D1-5B1238C2BBB0}" srcOrd="1" destOrd="0" presId="urn:microsoft.com/office/officeart/2018/2/layout/IconVerticalSolidList"/>
    <dgm:cxn modelId="{D20B8C36-577F-4D09-B008-084D606D385A}" type="presParOf" srcId="{109D7E90-5601-4E7C-9237-DD57F1F29B35}" destId="{D52E7756-7EF0-45D8-9FC2-1D88D0F46710}" srcOrd="2" destOrd="0" presId="urn:microsoft.com/office/officeart/2018/2/layout/IconVerticalSolidList"/>
    <dgm:cxn modelId="{B600EC64-05B4-4A15-A1AB-A3E4004534D7}" type="presParOf" srcId="{D52E7756-7EF0-45D8-9FC2-1D88D0F46710}" destId="{20D87698-D4C9-4D63-8EE1-742C8AD3E42C}" srcOrd="0" destOrd="0" presId="urn:microsoft.com/office/officeart/2018/2/layout/IconVerticalSolidList"/>
    <dgm:cxn modelId="{4BB52825-0F70-4874-85D1-4F758670DC13}" type="presParOf" srcId="{D52E7756-7EF0-45D8-9FC2-1D88D0F46710}" destId="{4691622D-F849-4123-9737-6DCB3CF17801}" srcOrd="1" destOrd="0" presId="urn:microsoft.com/office/officeart/2018/2/layout/IconVerticalSolidList"/>
    <dgm:cxn modelId="{1B66F579-66E5-4EAD-9C4A-15FCBF88CD7A}" type="presParOf" srcId="{D52E7756-7EF0-45D8-9FC2-1D88D0F46710}" destId="{14198BC8-DB10-4592-98A1-8D86ACE6D54D}" srcOrd="2" destOrd="0" presId="urn:microsoft.com/office/officeart/2018/2/layout/IconVerticalSolidList"/>
    <dgm:cxn modelId="{DE9767EF-5E33-44BC-A7E0-07C9C421FC8C}" type="presParOf" srcId="{D52E7756-7EF0-45D8-9FC2-1D88D0F46710}" destId="{2D9717E9-4741-457B-8E9A-2248786B0A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890BBF-952A-45EB-9AF0-BC76F8F99D3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63CCEEE-078A-4AC2-B550-990935DC6319}">
      <dgm:prSet/>
      <dgm:spPr/>
      <dgm:t>
        <a:bodyPr/>
        <a:lstStyle/>
        <a:p>
          <a:r>
            <a:rPr lang="en-US" b="1"/>
            <a:t>Deployment</a:t>
          </a:r>
          <a:endParaRPr lang="en-US"/>
        </a:p>
      </dgm:t>
    </dgm:pt>
    <dgm:pt modelId="{07C775EE-A1A3-46D2-AEF5-BDF8CD1B4F5B}" type="parTrans" cxnId="{19D00396-B342-4D18-848D-EBA7B1F5044F}">
      <dgm:prSet/>
      <dgm:spPr/>
      <dgm:t>
        <a:bodyPr/>
        <a:lstStyle/>
        <a:p>
          <a:endParaRPr lang="en-US"/>
        </a:p>
      </dgm:t>
    </dgm:pt>
    <dgm:pt modelId="{682EBA8B-28AF-49A8-9694-C37C816AEEF5}" type="sibTrans" cxnId="{19D00396-B342-4D18-848D-EBA7B1F5044F}">
      <dgm:prSet/>
      <dgm:spPr/>
      <dgm:t>
        <a:bodyPr/>
        <a:lstStyle/>
        <a:p>
          <a:endParaRPr lang="en-US"/>
        </a:p>
      </dgm:t>
    </dgm:pt>
    <dgm:pt modelId="{A8E80098-DE76-48F4-AAFF-E4C229D4156A}">
      <dgm:prSet/>
      <dgm:spPr/>
      <dgm:t>
        <a:bodyPr/>
        <a:lstStyle/>
        <a:p>
          <a:r>
            <a:rPr lang="en-US"/>
            <a:t>In this phase, the deployment process takes place continuously. It is performed in such a manner that any changes made any time in the code, should not affect the functioning of high traffic website.</a:t>
          </a:r>
        </a:p>
      </dgm:t>
    </dgm:pt>
    <dgm:pt modelId="{CC22953A-DC56-4043-B868-B15082C42D79}" type="parTrans" cxnId="{391A87D6-526B-4D04-A59B-F81C0837BF86}">
      <dgm:prSet/>
      <dgm:spPr/>
      <dgm:t>
        <a:bodyPr/>
        <a:lstStyle/>
        <a:p>
          <a:endParaRPr lang="en-US"/>
        </a:p>
      </dgm:t>
    </dgm:pt>
    <dgm:pt modelId="{DD5E9DA6-93EF-40BD-9D81-E0AC1EF5020A}" type="sibTrans" cxnId="{391A87D6-526B-4D04-A59B-F81C0837BF86}">
      <dgm:prSet/>
      <dgm:spPr/>
      <dgm:t>
        <a:bodyPr/>
        <a:lstStyle/>
        <a:p>
          <a:endParaRPr lang="en-US"/>
        </a:p>
      </dgm:t>
    </dgm:pt>
    <dgm:pt modelId="{18789901-0B8C-4BA0-BB64-FEBEDE9A18A2}" type="pres">
      <dgm:prSet presAssocID="{60890BBF-952A-45EB-9AF0-BC76F8F99D34}" presName="root" presStyleCnt="0">
        <dgm:presLayoutVars>
          <dgm:dir/>
          <dgm:resizeHandles val="exact"/>
        </dgm:presLayoutVars>
      </dgm:prSet>
      <dgm:spPr/>
    </dgm:pt>
    <dgm:pt modelId="{A6FC7A95-6592-4528-AA84-316832114433}" type="pres">
      <dgm:prSet presAssocID="{963CCEEE-078A-4AC2-B550-990935DC6319}" presName="compNode" presStyleCnt="0"/>
      <dgm:spPr/>
    </dgm:pt>
    <dgm:pt modelId="{2D277BF1-DD31-48C1-8569-F25A635ECC6A}" type="pres">
      <dgm:prSet presAssocID="{963CCEEE-078A-4AC2-B550-990935DC6319}" presName="bgRect" presStyleLbl="bgShp" presStyleIdx="0" presStyleCnt="2"/>
      <dgm:spPr/>
    </dgm:pt>
    <dgm:pt modelId="{B7BBC5B4-AF0B-419E-BA90-7BAB8EE2712B}" type="pres">
      <dgm:prSet presAssocID="{963CCEEE-078A-4AC2-B550-990935DC631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F885BBE-8DDB-479A-AF30-3E75A0C6DBF2}" type="pres">
      <dgm:prSet presAssocID="{963CCEEE-078A-4AC2-B550-990935DC6319}" presName="spaceRect" presStyleCnt="0"/>
      <dgm:spPr/>
    </dgm:pt>
    <dgm:pt modelId="{A61FE911-9EBC-4EB8-9CFD-78C84B1C0E2B}" type="pres">
      <dgm:prSet presAssocID="{963CCEEE-078A-4AC2-B550-990935DC6319}" presName="parTx" presStyleLbl="revTx" presStyleIdx="0" presStyleCnt="2">
        <dgm:presLayoutVars>
          <dgm:chMax val="0"/>
          <dgm:chPref val="0"/>
        </dgm:presLayoutVars>
      </dgm:prSet>
      <dgm:spPr/>
    </dgm:pt>
    <dgm:pt modelId="{7774DDC1-43D1-4419-8AAA-2BB249E2C58A}" type="pres">
      <dgm:prSet presAssocID="{682EBA8B-28AF-49A8-9694-C37C816AEEF5}" presName="sibTrans" presStyleCnt="0"/>
      <dgm:spPr/>
    </dgm:pt>
    <dgm:pt modelId="{02AAF56E-6082-4054-896A-630321AA2539}" type="pres">
      <dgm:prSet presAssocID="{A8E80098-DE76-48F4-AAFF-E4C229D4156A}" presName="compNode" presStyleCnt="0"/>
      <dgm:spPr/>
    </dgm:pt>
    <dgm:pt modelId="{2CE38A6D-7038-4549-88CB-B6DB3E680737}" type="pres">
      <dgm:prSet presAssocID="{A8E80098-DE76-48F4-AAFF-E4C229D4156A}" presName="bgRect" presStyleLbl="bgShp" presStyleIdx="1" presStyleCnt="2"/>
      <dgm:spPr/>
    </dgm:pt>
    <dgm:pt modelId="{CA3CCD90-FB15-4048-8A81-B4A0143E92C1}" type="pres">
      <dgm:prSet presAssocID="{A8E80098-DE76-48F4-AAFF-E4C229D4156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1E4BBA2C-9769-4640-8B6A-EA3FBE12DDD9}" type="pres">
      <dgm:prSet presAssocID="{A8E80098-DE76-48F4-AAFF-E4C229D4156A}" presName="spaceRect" presStyleCnt="0"/>
      <dgm:spPr/>
    </dgm:pt>
    <dgm:pt modelId="{C953E8BD-9011-431D-A2B8-49150A1DCA6F}" type="pres">
      <dgm:prSet presAssocID="{A8E80098-DE76-48F4-AAFF-E4C229D4156A}" presName="parTx" presStyleLbl="revTx" presStyleIdx="1" presStyleCnt="2">
        <dgm:presLayoutVars>
          <dgm:chMax val="0"/>
          <dgm:chPref val="0"/>
        </dgm:presLayoutVars>
      </dgm:prSet>
      <dgm:spPr/>
    </dgm:pt>
  </dgm:ptLst>
  <dgm:cxnLst>
    <dgm:cxn modelId="{39222E39-6A4C-4929-BB1C-653D3C2B7A3D}" type="presOf" srcId="{60890BBF-952A-45EB-9AF0-BC76F8F99D34}" destId="{18789901-0B8C-4BA0-BB64-FEBEDE9A18A2}" srcOrd="0" destOrd="0" presId="urn:microsoft.com/office/officeart/2018/2/layout/IconVerticalSolidList"/>
    <dgm:cxn modelId="{1DC00B7C-3BF2-4937-8F60-1A5E4EDE0FC0}" type="presOf" srcId="{963CCEEE-078A-4AC2-B550-990935DC6319}" destId="{A61FE911-9EBC-4EB8-9CFD-78C84B1C0E2B}" srcOrd="0" destOrd="0" presId="urn:microsoft.com/office/officeart/2018/2/layout/IconVerticalSolidList"/>
    <dgm:cxn modelId="{19D00396-B342-4D18-848D-EBA7B1F5044F}" srcId="{60890BBF-952A-45EB-9AF0-BC76F8F99D34}" destId="{963CCEEE-078A-4AC2-B550-990935DC6319}" srcOrd="0" destOrd="0" parTransId="{07C775EE-A1A3-46D2-AEF5-BDF8CD1B4F5B}" sibTransId="{682EBA8B-28AF-49A8-9694-C37C816AEEF5}"/>
    <dgm:cxn modelId="{BF7942B4-7974-4895-B37A-89E67F550E46}" type="presOf" srcId="{A8E80098-DE76-48F4-AAFF-E4C229D4156A}" destId="{C953E8BD-9011-431D-A2B8-49150A1DCA6F}" srcOrd="0" destOrd="0" presId="urn:microsoft.com/office/officeart/2018/2/layout/IconVerticalSolidList"/>
    <dgm:cxn modelId="{391A87D6-526B-4D04-A59B-F81C0837BF86}" srcId="{60890BBF-952A-45EB-9AF0-BC76F8F99D34}" destId="{A8E80098-DE76-48F4-AAFF-E4C229D4156A}" srcOrd="1" destOrd="0" parTransId="{CC22953A-DC56-4043-B868-B15082C42D79}" sibTransId="{DD5E9DA6-93EF-40BD-9D81-E0AC1EF5020A}"/>
    <dgm:cxn modelId="{D3067CC0-C205-4412-B2C3-50C7B206DE38}" type="presParOf" srcId="{18789901-0B8C-4BA0-BB64-FEBEDE9A18A2}" destId="{A6FC7A95-6592-4528-AA84-316832114433}" srcOrd="0" destOrd="0" presId="urn:microsoft.com/office/officeart/2018/2/layout/IconVerticalSolidList"/>
    <dgm:cxn modelId="{425E04DE-DE6C-4356-9042-28C06AEC691B}" type="presParOf" srcId="{A6FC7A95-6592-4528-AA84-316832114433}" destId="{2D277BF1-DD31-48C1-8569-F25A635ECC6A}" srcOrd="0" destOrd="0" presId="urn:microsoft.com/office/officeart/2018/2/layout/IconVerticalSolidList"/>
    <dgm:cxn modelId="{EEF676BA-B80F-400F-B6B9-58765DE7A1A3}" type="presParOf" srcId="{A6FC7A95-6592-4528-AA84-316832114433}" destId="{B7BBC5B4-AF0B-419E-BA90-7BAB8EE2712B}" srcOrd="1" destOrd="0" presId="urn:microsoft.com/office/officeart/2018/2/layout/IconVerticalSolidList"/>
    <dgm:cxn modelId="{C470F820-873B-427A-9010-B19CFDE2B681}" type="presParOf" srcId="{A6FC7A95-6592-4528-AA84-316832114433}" destId="{AF885BBE-8DDB-479A-AF30-3E75A0C6DBF2}" srcOrd="2" destOrd="0" presId="urn:microsoft.com/office/officeart/2018/2/layout/IconVerticalSolidList"/>
    <dgm:cxn modelId="{DB0C21DB-4CEE-4373-B4D4-DEC0DCD739E4}" type="presParOf" srcId="{A6FC7A95-6592-4528-AA84-316832114433}" destId="{A61FE911-9EBC-4EB8-9CFD-78C84B1C0E2B}" srcOrd="3" destOrd="0" presId="urn:microsoft.com/office/officeart/2018/2/layout/IconVerticalSolidList"/>
    <dgm:cxn modelId="{6ED34C8B-BAEC-4EE1-B883-01A3080D01DA}" type="presParOf" srcId="{18789901-0B8C-4BA0-BB64-FEBEDE9A18A2}" destId="{7774DDC1-43D1-4419-8AAA-2BB249E2C58A}" srcOrd="1" destOrd="0" presId="urn:microsoft.com/office/officeart/2018/2/layout/IconVerticalSolidList"/>
    <dgm:cxn modelId="{936534DB-7D21-438B-BE30-C0CF79D29C3B}" type="presParOf" srcId="{18789901-0B8C-4BA0-BB64-FEBEDE9A18A2}" destId="{02AAF56E-6082-4054-896A-630321AA2539}" srcOrd="2" destOrd="0" presId="urn:microsoft.com/office/officeart/2018/2/layout/IconVerticalSolidList"/>
    <dgm:cxn modelId="{AAD5CED2-FBF9-4B30-8066-77D15F2D7DF9}" type="presParOf" srcId="{02AAF56E-6082-4054-896A-630321AA2539}" destId="{2CE38A6D-7038-4549-88CB-B6DB3E680737}" srcOrd="0" destOrd="0" presId="urn:microsoft.com/office/officeart/2018/2/layout/IconVerticalSolidList"/>
    <dgm:cxn modelId="{0A2850F5-D67D-4FFF-B6EA-23AD5FFFEB05}" type="presParOf" srcId="{02AAF56E-6082-4054-896A-630321AA2539}" destId="{CA3CCD90-FB15-4048-8A81-B4A0143E92C1}" srcOrd="1" destOrd="0" presId="urn:microsoft.com/office/officeart/2018/2/layout/IconVerticalSolidList"/>
    <dgm:cxn modelId="{AC21D4DA-222C-4EEC-9051-F016D41AF1E0}" type="presParOf" srcId="{02AAF56E-6082-4054-896A-630321AA2539}" destId="{1E4BBA2C-9769-4640-8B6A-EA3FBE12DDD9}" srcOrd="2" destOrd="0" presId="urn:microsoft.com/office/officeart/2018/2/layout/IconVerticalSolidList"/>
    <dgm:cxn modelId="{14D49F1A-1D09-4F21-A431-6454312626FD}" type="presParOf" srcId="{02AAF56E-6082-4054-896A-630321AA2539}" destId="{C953E8BD-9011-431D-A2B8-49150A1DCA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838BFA-B733-47B7-9EAF-AB743F57A78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D025263-F5F0-4E53-9FA0-7EE6D20E5C0A}">
      <dgm:prSet/>
      <dgm:spPr/>
      <dgm:t>
        <a:bodyPr/>
        <a:lstStyle/>
        <a:p>
          <a:r>
            <a:rPr lang="en-US" b="1"/>
            <a:t>Monitoring</a:t>
          </a:r>
          <a:endParaRPr lang="en-US"/>
        </a:p>
      </dgm:t>
    </dgm:pt>
    <dgm:pt modelId="{C8AAF313-0274-4FB9-8CC1-D63407A8F0FE}" type="parTrans" cxnId="{1B050CE0-9992-4FA6-BE98-ADD4076CFB03}">
      <dgm:prSet/>
      <dgm:spPr/>
      <dgm:t>
        <a:bodyPr/>
        <a:lstStyle/>
        <a:p>
          <a:endParaRPr lang="en-US"/>
        </a:p>
      </dgm:t>
    </dgm:pt>
    <dgm:pt modelId="{4F1AB6C5-1A3B-4F6C-85DE-E9C1C82B4F70}" type="sibTrans" cxnId="{1B050CE0-9992-4FA6-BE98-ADD4076CFB03}">
      <dgm:prSet/>
      <dgm:spPr/>
      <dgm:t>
        <a:bodyPr/>
        <a:lstStyle/>
        <a:p>
          <a:endParaRPr lang="en-US"/>
        </a:p>
      </dgm:t>
    </dgm:pt>
    <dgm:pt modelId="{79A34BD4-4E94-47C9-A6E1-898CDEABE19F}">
      <dgm:prSet/>
      <dgm:spPr/>
      <dgm:t>
        <a:bodyPr/>
        <a:lstStyle/>
        <a:p>
          <a:r>
            <a:rPr lang="en-US"/>
            <a:t>In this phase, operation team will take care of the inappropriate system behavior or bugs which are found in production.</a:t>
          </a:r>
        </a:p>
      </dgm:t>
    </dgm:pt>
    <dgm:pt modelId="{8FDB41D5-FBDC-4484-93AF-6305EF761E30}" type="parTrans" cxnId="{EE6B58A6-15E5-4AFB-9F72-19794D85AC8A}">
      <dgm:prSet/>
      <dgm:spPr/>
      <dgm:t>
        <a:bodyPr/>
        <a:lstStyle/>
        <a:p>
          <a:endParaRPr lang="en-US"/>
        </a:p>
      </dgm:t>
    </dgm:pt>
    <dgm:pt modelId="{B477EB63-0E46-408A-A0AF-C8465C0279F4}" type="sibTrans" cxnId="{EE6B58A6-15E5-4AFB-9F72-19794D85AC8A}">
      <dgm:prSet/>
      <dgm:spPr/>
      <dgm:t>
        <a:bodyPr/>
        <a:lstStyle/>
        <a:p>
          <a:endParaRPr lang="en-US"/>
        </a:p>
      </dgm:t>
    </dgm:pt>
    <dgm:pt modelId="{5896E2E5-13D8-49C4-863D-9F4560D95AE2}" type="pres">
      <dgm:prSet presAssocID="{BC838BFA-B733-47B7-9EAF-AB743F57A788}" presName="root" presStyleCnt="0">
        <dgm:presLayoutVars>
          <dgm:dir/>
          <dgm:resizeHandles val="exact"/>
        </dgm:presLayoutVars>
      </dgm:prSet>
      <dgm:spPr/>
    </dgm:pt>
    <dgm:pt modelId="{1C491DF6-23CA-4200-88F4-84E5133449B3}" type="pres">
      <dgm:prSet presAssocID="{BD025263-F5F0-4E53-9FA0-7EE6D20E5C0A}" presName="compNode" presStyleCnt="0"/>
      <dgm:spPr/>
    </dgm:pt>
    <dgm:pt modelId="{961D3E69-E430-4ECE-A9CE-6419D0720192}" type="pres">
      <dgm:prSet presAssocID="{BD025263-F5F0-4E53-9FA0-7EE6D20E5C0A}" presName="bgRect" presStyleLbl="bgShp" presStyleIdx="0" presStyleCnt="2"/>
      <dgm:spPr/>
    </dgm:pt>
    <dgm:pt modelId="{6B9BBED0-A7C2-4292-A358-59A93D19F2FB}" type="pres">
      <dgm:prSet presAssocID="{BD025263-F5F0-4E53-9FA0-7EE6D20E5C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6371C8B0-2F1D-40E9-988A-3B2C5AA7AE0E}" type="pres">
      <dgm:prSet presAssocID="{BD025263-F5F0-4E53-9FA0-7EE6D20E5C0A}" presName="spaceRect" presStyleCnt="0"/>
      <dgm:spPr/>
    </dgm:pt>
    <dgm:pt modelId="{4550947D-A042-466D-8C42-62090ECB921F}" type="pres">
      <dgm:prSet presAssocID="{BD025263-F5F0-4E53-9FA0-7EE6D20E5C0A}" presName="parTx" presStyleLbl="revTx" presStyleIdx="0" presStyleCnt="2">
        <dgm:presLayoutVars>
          <dgm:chMax val="0"/>
          <dgm:chPref val="0"/>
        </dgm:presLayoutVars>
      </dgm:prSet>
      <dgm:spPr/>
    </dgm:pt>
    <dgm:pt modelId="{F74A2480-4A7F-4BCB-BFA3-1373ED38C1E2}" type="pres">
      <dgm:prSet presAssocID="{4F1AB6C5-1A3B-4F6C-85DE-E9C1C82B4F70}" presName="sibTrans" presStyleCnt="0"/>
      <dgm:spPr/>
    </dgm:pt>
    <dgm:pt modelId="{B26809B9-89CB-4124-8719-5E1A825EFC2A}" type="pres">
      <dgm:prSet presAssocID="{79A34BD4-4E94-47C9-A6E1-898CDEABE19F}" presName="compNode" presStyleCnt="0"/>
      <dgm:spPr/>
    </dgm:pt>
    <dgm:pt modelId="{886EBE2B-97B7-4573-904E-C8ABF43DE279}" type="pres">
      <dgm:prSet presAssocID="{79A34BD4-4E94-47C9-A6E1-898CDEABE19F}" presName="bgRect" presStyleLbl="bgShp" presStyleIdx="1" presStyleCnt="2"/>
      <dgm:spPr/>
    </dgm:pt>
    <dgm:pt modelId="{4296782A-2B8F-41FD-8477-32597FBE4110}" type="pres">
      <dgm:prSet presAssocID="{79A34BD4-4E94-47C9-A6E1-898CDEABE1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F9E55120-64C3-44B0-94BE-FF5392EF82FD}" type="pres">
      <dgm:prSet presAssocID="{79A34BD4-4E94-47C9-A6E1-898CDEABE19F}" presName="spaceRect" presStyleCnt="0"/>
      <dgm:spPr/>
    </dgm:pt>
    <dgm:pt modelId="{6FCD2561-6138-481B-93AA-89244C38D678}" type="pres">
      <dgm:prSet presAssocID="{79A34BD4-4E94-47C9-A6E1-898CDEABE19F}" presName="parTx" presStyleLbl="revTx" presStyleIdx="1" presStyleCnt="2">
        <dgm:presLayoutVars>
          <dgm:chMax val="0"/>
          <dgm:chPref val="0"/>
        </dgm:presLayoutVars>
      </dgm:prSet>
      <dgm:spPr/>
    </dgm:pt>
  </dgm:ptLst>
  <dgm:cxnLst>
    <dgm:cxn modelId="{76D3376C-C182-49B5-B65D-B0798B8455F5}" type="presOf" srcId="{BC838BFA-B733-47B7-9EAF-AB743F57A788}" destId="{5896E2E5-13D8-49C4-863D-9F4560D95AE2}" srcOrd="0" destOrd="0" presId="urn:microsoft.com/office/officeart/2018/2/layout/IconVerticalSolidList"/>
    <dgm:cxn modelId="{447F907E-2C40-4039-81CA-F0186B64116F}" type="presOf" srcId="{BD025263-F5F0-4E53-9FA0-7EE6D20E5C0A}" destId="{4550947D-A042-466D-8C42-62090ECB921F}" srcOrd="0" destOrd="0" presId="urn:microsoft.com/office/officeart/2018/2/layout/IconVerticalSolidList"/>
    <dgm:cxn modelId="{EE6B58A6-15E5-4AFB-9F72-19794D85AC8A}" srcId="{BC838BFA-B733-47B7-9EAF-AB743F57A788}" destId="{79A34BD4-4E94-47C9-A6E1-898CDEABE19F}" srcOrd="1" destOrd="0" parTransId="{8FDB41D5-FBDC-4484-93AF-6305EF761E30}" sibTransId="{B477EB63-0E46-408A-A0AF-C8465C0279F4}"/>
    <dgm:cxn modelId="{1A878FDA-93E2-437B-AAEC-96F7FE213B3B}" type="presOf" srcId="{79A34BD4-4E94-47C9-A6E1-898CDEABE19F}" destId="{6FCD2561-6138-481B-93AA-89244C38D678}" srcOrd="0" destOrd="0" presId="urn:microsoft.com/office/officeart/2018/2/layout/IconVerticalSolidList"/>
    <dgm:cxn modelId="{1B050CE0-9992-4FA6-BE98-ADD4076CFB03}" srcId="{BC838BFA-B733-47B7-9EAF-AB743F57A788}" destId="{BD025263-F5F0-4E53-9FA0-7EE6D20E5C0A}" srcOrd="0" destOrd="0" parTransId="{C8AAF313-0274-4FB9-8CC1-D63407A8F0FE}" sibTransId="{4F1AB6C5-1A3B-4F6C-85DE-E9C1C82B4F70}"/>
    <dgm:cxn modelId="{F0FED8DF-163D-4661-9662-224DFD9AEE8E}" type="presParOf" srcId="{5896E2E5-13D8-49C4-863D-9F4560D95AE2}" destId="{1C491DF6-23CA-4200-88F4-84E5133449B3}" srcOrd="0" destOrd="0" presId="urn:microsoft.com/office/officeart/2018/2/layout/IconVerticalSolidList"/>
    <dgm:cxn modelId="{C603A3B4-19B0-46C5-9745-F1636149739E}" type="presParOf" srcId="{1C491DF6-23CA-4200-88F4-84E5133449B3}" destId="{961D3E69-E430-4ECE-A9CE-6419D0720192}" srcOrd="0" destOrd="0" presId="urn:microsoft.com/office/officeart/2018/2/layout/IconVerticalSolidList"/>
    <dgm:cxn modelId="{1D7AFE01-D577-4EDF-B8B8-A5449300EC07}" type="presParOf" srcId="{1C491DF6-23CA-4200-88F4-84E5133449B3}" destId="{6B9BBED0-A7C2-4292-A358-59A93D19F2FB}" srcOrd="1" destOrd="0" presId="urn:microsoft.com/office/officeart/2018/2/layout/IconVerticalSolidList"/>
    <dgm:cxn modelId="{78A66561-D5B1-4CDB-A616-FD0E1B825BFC}" type="presParOf" srcId="{1C491DF6-23CA-4200-88F4-84E5133449B3}" destId="{6371C8B0-2F1D-40E9-988A-3B2C5AA7AE0E}" srcOrd="2" destOrd="0" presId="urn:microsoft.com/office/officeart/2018/2/layout/IconVerticalSolidList"/>
    <dgm:cxn modelId="{71E25294-4659-4D39-9214-F28DF46E3209}" type="presParOf" srcId="{1C491DF6-23CA-4200-88F4-84E5133449B3}" destId="{4550947D-A042-466D-8C42-62090ECB921F}" srcOrd="3" destOrd="0" presId="urn:microsoft.com/office/officeart/2018/2/layout/IconVerticalSolidList"/>
    <dgm:cxn modelId="{653301B6-2B66-48E2-BABC-7EE6805C03C0}" type="presParOf" srcId="{5896E2E5-13D8-49C4-863D-9F4560D95AE2}" destId="{F74A2480-4A7F-4BCB-BFA3-1373ED38C1E2}" srcOrd="1" destOrd="0" presId="urn:microsoft.com/office/officeart/2018/2/layout/IconVerticalSolidList"/>
    <dgm:cxn modelId="{F5D88411-B034-4F33-80C9-6B29361A5A2A}" type="presParOf" srcId="{5896E2E5-13D8-49C4-863D-9F4560D95AE2}" destId="{B26809B9-89CB-4124-8719-5E1A825EFC2A}" srcOrd="2" destOrd="0" presId="urn:microsoft.com/office/officeart/2018/2/layout/IconVerticalSolidList"/>
    <dgm:cxn modelId="{6018DE18-2EE0-4B03-B14B-C33F3AACF457}" type="presParOf" srcId="{B26809B9-89CB-4124-8719-5E1A825EFC2A}" destId="{886EBE2B-97B7-4573-904E-C8ABF43DE279}" srcOrd="0" destOrd="0" presId="urn:microsoft.com/office/officeart/2018/2/layout/IconVerticalSolidList"/>
    <dgm:cxn modelId="{0ADB77EA-87FB-4A30-81EF-FB74995A8002}" type="presParOf" srcId="{B26809B9-89CB-4124-8719-5E1A825EFC2A}" destId="{4296782A-2B8F-41FD-8477-32597FBE4110}" srcOrd="1" destOrd="0" presId="urn:microsoft.com/office/officeart/2018/2/layout/IconVerticalSolidList"/>
    <dgm:cxn modelId="{9D7F29E3-A468-49B4-92A8-9B63BB550888}" type="presParOf" srcId="{B26809B9-89CB-4124-8719-5E1A825EFC2A}" destId="{F9E55120-64C3-44B0-94BE-FF5392EF82FD}" srcOrd="2" destOrd="0" presId="urn:microsoft.com/office/officeart/2018/2/layout/IconVerticalSolidList"/>
    <dgm:cxn modelId="{3020C48F-2B7E-4016-90F7-1973375B4789}" type="presParOf" srcId="{B26809B9-89CB-4124-8719-5E1A825EFC2A}" destId="{6FCD2561-6138-481B-93AA-89244C38D6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21F03-E66E-4BCA-937E-D54B8FEE825C}">
      <dsp:nvSpPr>
        <dsp:cNvPr id="0" name=""/>
        <dsp:cNvSpPr/>
      </dsp:nvSpPr>
      <dsp:spPr>
        <a:xfrm>
          <a:off x="0" y="855526"/>
          <a:ext cx="6832212" cy="15794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4822A9-BAE6-42DA-9765-AD90AACB563A}">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076B07-54E1-4C8C-A2F1-E2EDEA6561D6}">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622300">
            <a:lnSpc>
              <a:spcPct val="90000"/>
            </a:lnSpc>
            <a:spcBef>
              <a:spcPct val="0"/>
            </a:spcBef>
            <a:spcAft>
              <a:spcPct val="35000"/>
            </a:spcAft>
            <a:buNone/>
          </a:pPr>
          <a:r>
            <a:rPr lang="en-US" sz="1400" b="1" kern="1200"/>
            <a:t>Development</a:t>
          </a:r>
          <a:endParaRPr lang="en-US" sz="1400" kern="1200"/>
        </a:p>
      </dsp:txBody>
      <dsp:txXfrm>
        <a:off x="1824245" y="855526"/>
        <a:ext cx="5007966" cy="1579433"/>
      </dsp:txXfrm>
    </dsp:sp>
    <dsp:sp modelId="{2A6CB964-02C2-44FF-8113-9224378E6115}">
      <dsp:nvSpPr>
        <dsp:cNvPr id="0" name=""/>
        <dsp:cNvSpPr/>
      </dsp:nvSpPr>
      <dsp:spPr>
        <a:xfrm>
          <a:off x="0" y="2829818"/>
          <a:ext cx="6832212" cy="15794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6D2E70-AE84-4DB8-830B-73E814226C0B}">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25B963-8DAC-42F1-A2B5-619AFDA49661}">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622300">
            <a:lnSpc>
              <a:spcPct val="90000"/>
            </a:lnSpc>
            <a:spcBef>
              <a:spcPct val="0"/>
            </a:spcBef>
            <a:spcAft>
              <a:spcPct val="35000"/>
            </a:spcAft>
            <a:buNone/>
          </a:pPr>
          <a:r>
            <a:rPr lang="en-US" sz="1400" kern="1200" dirty="0"/>
            <a:t>In this DevOps stage the development of software takes place constantly. In this phase, the entire development process is separated into small development cycles. This benefits DevOps team to speed up software development and delivery process.</a:t>
          </a:r>
        </a:p>
      </dsp:txBody>
      <dsp:txXfrm>
        <a:off x="1824245" y="2829818"/>
        <a:ext cx="5007966" cy="1579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E31FC-A7DC-4C04-924F-BB18127E8A0F}">
      <dsp:nvSpPr>
        <dsp:cNvPr id="0" name=""/>
        <dsp:cNvSpPr/>
      </dsp:nvSpPr>
      <dsp:spPr>
        <a:xfrm>
          <a:off x="0" y="855526"/>
          <a:ext cx="6832212" cy="15794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193D48-FF1C-4854-B5DB-281AFF1B6275}">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775238-017F-40D5-8641-C8776D24B91F}">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066800">
            <a:lnSpc>
              <a:spcPct val="90000"/>
            </a:lnSpc>
            <a:spcBef>
              <a:spcPct val="0"/>
            </a:spcBef>
            <a:spcAft>
              <a:spcPct val="35000"/>
            </a:spcAft>
            <a:buNone/>
          </a:pPr>
          <a:r>
            <a:rPr lang="en-US" sz="2400" b="1" kern="1200"/>
            <a:t>Testing</a:t>
          </a:r>
          <a:endParaRPr lang="en-US" sz="2400" kern="1200"/>
        </a:p>
      </dsp:txBody>
      <dsp:txXfrm>
        <a:off x="1824245" y="855526"/>
        <a:ext cx="5007966" cy="1579433"/>
      </dsp:txXfrm>
    </dsp:sp>
    <dsp:sp modelId="{1EF19E26-1EDD-4ABB-8B61-3853DDA63B1A}">
      <dsp:nvSpPr>
        <dsp:cNvPr id="0" name=""/>
        <dsp:cNvSpPr/>
      </dsp:nvSpPr>
      <dsp:spPr>
        <a:xfrm>
          <a:off x="0" y="2829818"/>
          <a:ext cx="6832212" cy="15794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31B297-D401-415A-B421-A2AA473A9078}">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D84C14-D8AA-4434-BB08-8DEA2E8D25E0}">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066800">
            <a:lnSpc>
              <a:spcPct val="90000"/>
            </a:lnSpc>
            <a:spcBef>
              <a:spcPct val="0"/>
            </a:spcBef>
            <a:spcAft>
              <a:spcPct val="35000"/>
            </a:spcAft>
            <a:buNone/>
          </a:pPr>
          <a:r>
            <a:rPr lang="en-US" sz="2400" kern="1200"/>
            <a:t>QA team use tools like Selenium to identify and fix bugs in the new piece of code.</a:t>
          </a:r>
        </a:p>
      </dsp:txBody>
      <dsp:txXfrm>
        <a:off x="1824245" y="2829818"/>
        <a:ext cx="5007966" cy="1579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1767C3-F330-40AA-BEB7-9F1699FAFC28}">
      <dsp:nvSpPr>
        <dsp:cNvPr id="0" name=""/>
        <dsp:cNvSpPr/>
      </dsp:nvSpPr>
      <dsp:spPr>
        <a:xfrm>
          <a:off x="0" y="855526"/>
          <a:ext cx="6832212" cy="15794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EB97AD-1CE9-4680-AB9B-92470C532089}">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E6A28B-9260-43F0-84F2-0353BA0DA8D1}">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755650">
            <a:lnSpc>
              <a:spcPct val="90000"/>
            </a:lnSpc>
            <a:spcBef>
              <a:spcPct val="0"/>
            </a:spcBef>
            <a:spcAft>
              <a:spcPct val="35000"/>
            </a:spcAft>
            <a:buNone/>
          </a:pPr>
          <a:r>
            <a:rPr lang="en-US" sz="1700" b="1" kern="1200"/>
            <a:t>Integration</a:t>
          </a:r>
          <a:endParaRPr lang="en-US" sz="1700" kern="1200"/>
        </a:p>
      </dsp:txBody>
      <dsp:txXfrm>
        <a:off x="1824245" y="855526"/>
        <a:ext cx="5007966" cy="1579433"/>
      </dsp:txXfrm>
    </dsp:sp>
    <dsp:sp modelId="{20D87698-D4C9-4D63-8EE1-742C8AD3E42C}">
      <dsp:nvSpPr>
        <dsp:cNvPr id="0" name=""/>
        <dsp:cNvSpPr/>
      </dsp:nvSpPr>
      <dsp:spPr>
        <a:xfrm>
          <a:off x="0" y="2829818"/>
          <a:ext cx="6832212" cy="15794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1622D-F849-4123-9737-6DCB3CF17801}">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9717E9-4741-457B-8E9A-2248786B0AF1}">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755650">
            <a:lnSpc>
              <a:spcPct val="90000"/>
            </a:lnSpc>
            <a:spcBef>
              <a:spcPct val="0"/>
            </a:spcBef>
            <a:spcAft>
              <a:spcPct val="35000"/>
            </a:spcAft>
            <a:buNone/>
          </a:pPr>
          <a:r>
            <a:rPr lang="en-US" sz="1700" kern="1200"/>
            <a:t>In this stage, new functionality is integrated with the prevailing code, and testing takes place. Continuous development is only possible due to continuous integration and testing.</a:t>
          </a:r>
        </a:p>
      </dsp:txBody>
      <dsp:txXfrm>
        <a:off x="1824245" y="2829818"/>
        <a:ext cx="5007966" cy="1579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77BF1-DD31-48C1-8569-F25A635ECC6A}">
      <dsp:nvSpPr>
        <dsp:cNvPr id="0" name=""/>
        <dsp:cNvSpPr/>
      </dsp:nvSpPr>
      <dsp:spPr>
        <a:xfrm>
          <a:off x="0" y="855526"/>
          <a:ext cx="6832212" cy="15794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BBC5B4-AF0B-419E-BA90-7BAB8EE2712B}">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1FE911-9EBC-4EB8-9CFD-78C84B1C0E2B}">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755650">
            <a:lnSpc>
              <a:spcPct val="90000"/>
            </a:lnSpc>
            <a:spcBef>
              <a:spcPct val="0"/>
            </a:spcBef>
            <a:spcAft>
              <a:spcPct val="35000"/>
            </a:spcAft>
            <a:buNone/>
          </a:pPr>
          <a:r>
            <a:rPr lang="en-US" sz="1700" b="1" kern="1200"/>
            <a:t>Deployment</a:t>
          </a:r>
          <a:endParaRPr lang="en-US" sz="1700" kern="1200"/>
        </a:p>
      </dsp:txBody>
      <dsp:txXfrm>
        <a:off x="1824245" y="855526"/>
        <a:ext cx="5007966" cy="1579433"/>
      </dsp:txXfrm>
    </dsp:sp>
    <dsp:sp modelId="{2CE38A6D-7038-4549-88CB-B6DB3E680737}">
      <dsp:nvSpPr>
        <dsp:cNvPr id="0" name=""/>
        <dsp:cNvSpPr/>
      </dsp:nvSpPr>
      <dsp:spPr>
        <a:xfrm>
          <a:off x="0" y="2829818"/>
          <a:ext cx="6832212" cy="15794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3CCD90-FB15-4048-8A81-B4A0143E92C1}">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53E8BD-9011-431D-A2B8-49150A1DCA6F}">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755650">
            <a:lnSpc>
              <a:spcPct val="90000"/>
            </a:lnSpc>
            <a:spcBef>
              <a:spcPct val="0"/>
            </a:spcBef>
            <a:spcAft>
              <a:spcPct val="35000"/>
            </a:spcAft>
            <a:buNone/>
          </a:pPr>
          <a:r>
            <a:rPr lang="en-US" sz="1700" kern="1200"/>
            <a:t>In this phase, the deployment process takes place continuously. It is performed in such a manner that any changes made any time in the code, should not affect the functioning of high traffic website.</a:t>
          </a:r>
        </a:p>
      </dsp:txBody>
      <dsp:txXfrm>
        <a:off x="1824245" y="2829818"/>
        <a:ext cx="5007966" cy="15794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D3E69-E430-4ECE-A9CE-6419D0720192}">
      <dsp:nvSpPr>
        <dsp:cNvPr id="0" name=""/>
        <dsp:cNvSpPr/>
      </dsp:nvSpPr>
      <dsp:spPr>
        <a:xfrm>
          <a:off x="0" y="855526"/>
          <a:ext cx="6832212" cy="157943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BBED0-A7C2-4292-A358-59A93D19F2FB}">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50947D-A042-466D-8C42-62090ECB921F}">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977900">
            <a:lnSpc>
              <a:spcPct val="90000"/>
            </a:lnSpc>
            <a:spcBef>
              <a:spcPct val="0"/>
            </a:spcBef>
            <a:spcAft>
              <a:spcPct val="35000"/>
            </a:spcAft>
            <a:buNone/>
          </a:pPr>
          <a:r>
            <a:rPr lang="en-US" sz="2200" b="1" kern="1200"/>
            <a:t>Monitoring</a:t>
          </a:r>
          <a:endParaRPr lang="en-US" sz="2200" kern="1200"/>
        </a:p>
      </dsp:txBody>
      <dsp:txXfrm>
        <a:off x="1824245" y="855526"/>
        <a:ext cx="5007966" cy="1579433"/>
      </dsp:txXfrm>
    </dsp:sp>
    <dsp:sp modelId="{886EBE2B-97B7-4573-904E-C8ABF43DE279}">
      <dsp:nvSpPr>
        <dsp:cNvPr id="0" name=""/>
        <dsp:cNvSpPr/>
      </dsp:nvSpPr>
      <dsp:spPr>
        <a:xfrm>
          <a:off x="0" y="2829818"/>
          <a:ext cx="6832212" cy="157943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6782A-2B8F-41FD-8477-32597FBE4110}">
      <dsp:nvSpPr>
        <dsp:cNvPr id="0" name=""/>
        <dsp:cNvSpPr/>
      </dsp:nvSpPr>
      <dsp:spPr>
        <a:xfrm>
          <a:off x="477778" y="3185191"/>
          <a:ext cx="868688" cy="868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CD2561-6138-481B-93AA-89244C38D678}">
      <dsp:nvSpPr>
        <dsp:cNvPr id="0" name=""/>
        <dsp:cNvSpPr/>
      </dsp:nvSpPr>
      <dsp:spPr>
        <a:xfrm>
          <a:off x="1824245" y="2829818"/>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977900">
            <a:lnSpc>
              <a:spcPct val="90000"/>
            </a:lnSpc>
            <a:spcBef>
              <a:spcPct val="0"/>
            </a:spcBef>
            <a:spcAft>
              <a:spcPct val="35000"/>
            </a:spcAft>
            <a:buNone/>
          </a:pPr>
          <a:r>
            <a:rPr lang="en-US" sz="2200" kern="1200"/>
            <a:t>In this phase, operation team will take care of the inappropriate system behavior or bugs which are found in production.</a:t>
          </a:r>
        </a:p>
      </dsp:txBody>
      <dsp:txXfrm>
        <a:off x="1824245" y="2829818"/>
        <a:ext cx="5007966" cy="1579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05/30/19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1646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05/30/19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01510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05/30/19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34256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05/30/19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54794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05/30/19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1484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05/30/19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682567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05/30/19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97911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05/30/19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34056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05/30/19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50225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05/30/19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64987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05/30/19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83954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05/30/19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08179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05/30/19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78429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05/30/19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5881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05/30/19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98964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05/30/19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98481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05/30/19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29004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mailto:nikhilshah.net@hotmail.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7426" y="1542429"/>
            <a:ext cx="9872870" cy="2387600"/>
          </a:xfrm>
        </p:spPr>
        <p:txBody>
          <a:bodyPr/>
          <a:lstStyle/>
          <a:p>
            <a:r>
              <a:rPr lang="en-IN" dirty="0"/>
              <a:t>DevOps</a:t>
            </a:r>
          </a:p>
        </p:txBody>
      </p:sp>
      <p:sp>
        <p:nvSpPr>
          <p:cNvPr id="3" name="Subtitle 2"/>
          <p:cNvSpPr>
            <a:spLocks noGrp="1"/>
          </p:cNvSpPr>
          <p:nvPr>
            <p:ph type="subTitle" idx="1"/>
          </p:nvPr>
        </p:nvSpPr>
        <p:spPr>
          <a:xfrm>
            <a:off x="2716695" y="3930029"/>
            <a:ext cx="8791575" cy="1655762"/>
          </a:xfrm>
        </p:spPr>
        <p:txBody>
          <a:bodyPr>
            <a:normAutofit/>
          </a:bodyPr>
          <a:lstStyle/>
          <a:p>
            <a:r>
              <a:rPr lang="en-IN" sz="3200" b="1" dirty="0"/>
              <a:t>Trainer</a:t>
            </a:r>
          </a:p>
          <a:p>
            <a:r>
              <a:rPr lang="en-IN" sz="3200" b="1" dirty="0"/>
              <a:t>Nikhil shah</a:t>
            </a:r>
          </a:p>
        </p:txBody>
      </p:sp>
    </p:spTree>
    <p:extLst>
      <p:ext uri="{BB962C8B-B14F-4D97-AF65-F5344CB8AC3E}">
        <p14:creationId xmlns:p14="http://schemas.microsoft.com/office/powerpoint/2010/main" val="33228785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309C-D941-4855-B994-97E88E4D2FFF}"/>
              </a:ext>
            </a:extLst>
          </p:cNvPr>
          <p:cNvSpPr>
            <a:spLocks noGrp="1"/>
          </p:cNvSpPr>
          <p:nvPr>
            <p:ph type="title"/>
          </p:nvPr>
        </p:nvSpPr>
        <p:spPr/>
        <p:txBody>
          <a:bodyPr/>
          <a:lstStyle/>
          <a:p>
            <a:r>
              <a:rPr lang="en-US" dirty="0"/>
              <a:t>Advantages of DevOps in hand</a:t>
            </a:r>
          </a:p>
        </p:txBody>
      </p:sp>
      <p:sp>
        <p:nvSpPr>
          <p:cNvPr id="3" name="Content Placeholder 2">
            <a:extLst>
              <a:ext uri="{FF2B5EF4-FFF2-40B4-BE49-F238E27FC236}">
                <a16:creationId xmlns:a16="http://schemas.microsoft.com/office/drawing/2014/main" id="{382823D2-84BC-4CD1-938A-F7A6CD86DC5D}"/>
              </a:ext>
            </a:extLst>
          </p:cNvPr>
          <p:cNvSpPr>
            <a:spLocks noGrp="1"/>
          </p:cNvSpPr>
          <p:nvPr>
            <p:ph idx="1"/>
          </p:nvPr>
        </p:nvSpPr>
        <p:spPr>
          <a:xfrm>
            <a:off x="2589212" y="2133599"/>
            <a:ext cx="8915400" cy="3882887"/>
          </a:xfrm>
        </p:spPr>
        <p:txBody>
          <a:bodyPr>
            <a:normAutofit fontScale="85000" lnSpcReduction="20000"/>
          </a:bodyPr>
          <a:lstStyle/>
          <a:p>
            <a:pPr marL="457200" indent="-457200">
              <a:buFont typeface="+mj-lt"/>
              <a:buAutoNum type="arabicPeriod"/>
            </a:pPr>
            <a:r>
              <a:rPr lang="en-US" sz="2400" b="1" dirty="0"/>
              <a:t>Predictability: </a:t>
            </a:r>
            <a:r>
              <a:rPr lang="en-US" sz="2400" dirty="0"/>
              <a:t>DevOps offers significantly lower failure rate of new releases</a:t>
            </a:r>
          </a:p>
          <a:p>
            <a:pPr marL="457200" indent="-457200">
              <a:buFont typeface="+mj-lt"/>
              <a:buAutoNum type="arabicPeriod"/>
            </a:pPr>
            <a:endParaRPr lang="en-US" sz="2400" dirty="0"/>
          </a:p>
          <a:p>
            <a:pPr marL="457200" indent="-457200">
              <a:buFont typeface="+mj-lt"/>
              <a:buAutoNum type="arabicPeriod"/>
            </a:pPr>
            <a:r>
              <a:rPr lang="en-US" sz="2400" b="1" dirty="0"/>
              <a:t>Reproducibility: </a:t>
            </a:r>
            <a:r>
              <a:rPr lang="en-US" sz="2400" dirty="0"/>
              <a:t>Version everything so that earlier version can be restored anytime.</a:t>
            </a:r>
          </a:p>
          <a:p>
            <a:pPr marL="457200" indent="-457200">
              <a:buFont typeface="+mj-lt"/>
              <a:buAutoNum type="arabicPeriod"/>
            </a:pPr>
            <a:endParaRPr lang="en-US" sz="2400" dirty="0"/>
          </a:p>
          <a:p>
            <a:pPr marL="457200" indent="-457200">
              <a:buFont typeface="+mj-lt"/>
              <a:buAutoNum type="arabicPeriod"/>
            </a:pPr>
            <a:r>
              <a:rPr lang="en-US" sz="2400" b="1" dirty="0"/>
              <a:t>Maintainability: </a:t>
            </a:r>
            <a:r>
              <a:rPr lang="en-US" sz="2400" dirty="0"/>
              <a:t>Effortless process of recovery in the event of a new release crashing or disabling the current system.</a:t>
            </a:r>
          </a:p>
          <a:p>
            <a:pPr marL="457200" indent="-457200">
              <a:buFont typeface="+mj-lt"/>
              <a:buAutoNum type="arabicPeriod"/>
            </a:pPr>
            <a:endParaRPr lang="en-US" sz="2400" dirty="0"/>
          </a:p>
          <a:p>
            <a:pPr marL="457200" indent="-457200">
              <a:buFont typeface="+mj-lt"/>
              <a:buAutoNum type="arabicPeriod"/>
            </a:pPr>
            <a:r>
              <a:rPr lang="en-US" sz="2400" b="1" dirty="0"/>
              <a:t>Time to market: </a:t>
            </a:r>
            <a:r>
              <a:rPr lang="en-US" sz="2400" dirty="0"/>
              <a:t>DevOps reduces the time to market up to 50% through streamlined software delivery. This is particularly the case for digital and mobile applications.</a:t>
            </a:r>
          </a:p>
          <a:p>
            <a:endParaRPr lang="en-US" dirty="0"/>
          </a:p>
        </p:txBody>
      </p:sp>
    </p:spTree>
    <p:extLst>
      <p:ext uri="{BB962C8B-B14F-4D97-AF65-F5344CB8AC3E}">
        <p14:creationId xmlns:p14="http://schemas.microsoft.com/office/powerpoint/2010/main" val="5759160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22417-1D8F-4AF8-9D4A-6D00893813D5}"/>
              </a:ext>
            </a:extLst>
          </p:cNvPr>
          <p:cNvSpPr>
            <a:spLocks noGrp="1"/>
          </p:cNvSpPr>
          <p:nvPr>
            <p:ph idx="1"/>
          </p:nvPr>
        </p:nvSpPr>
        <p:spPr>
          <a:xfrm>
            <a:off x="2589212" y="1550505"/>
            <a:ext cx="8915400" cy="4929808"/>
          </a:xfrm>
        </p:spPr>
        <p:txBody>
          <a:bodyPr>
            <a:normAutofit fontScale="92500"/>
          </a:bodyPr>
          <a:lstStyle/>
          <a:p>
            <a:pPr marL="457200" indent="-457200">
              <a:lnSpc>
                <a:spcPct val="80000"/>
              </a:lnSpc>
              <a:buFont typeface="+mj-lt"/>
              <a:buAutoNum type="arabicPeriod" startAt="5"/>
            </a:pPr>
            <a:r>
              <a:rPr lang="en-US" sz="2000" b="1" dirty="0"/>
              <a:t>Greater Quality: DevOps helps the team to provide improved quality of application development as it incorporates infrastructure issues.</a:t>
            </a:r>
          </a:p>
          <a:p>
            <a:pPr marL="457200" indent="-457200">
              <a:lnSpc>
                <a:spcPct val="80000"/>
              </a:lnSpc>
              <a:buFont typeface="+mj-lt"/>
              <a:buAutoNum type="arabicPeriod" startAt="5"/>
            </a:pPr>
            <a:endParaRPr lang="en-US" sz="2000" b="1" dirty="0"/>
          </a:p>
          <a:p>
            <a:pPr marL="457200" indent="-457200">
              <a:lnSpc>
                <a:spcPct val="80000"/>
              </a:lnSpc>
              <a:buFont typeface="+mj-lt"/>
              <a:buAutoNum type="arabicPeriod" startAt="5"/>
            </a:pPr>
            <a:r>
              <a:rPr lang="en-US" sz="2000" b="1" dirty="0"/>
              <a:t>Reduced Risk: DevOps incorporates security aspects in the software delivery lifecycle. It helps in reduction of defects across the lifecycle.</a:t>
            </a:r>
          </a:p>
          <a:p>
            <a:pPr marL="457200" indent="-457200">
              <a:lnSpc>
                <a:spcPct val="80000"/>
              </a:lnSpc>
              <a:buFont typeface="+mj-lt"/>
              <a:buAutoNum type="arabicPeriod" startAt="5"/>
            </a:pPr>
            <a:endParaRPr lang="en-US" sz="2000" b="1" dirty="0"/>
          </a:p>
          <a:p>
            <a:pPr marL="457200" indent="-457200">
              <a:lnSpc>
                <a:spcPct val="80000"/>
              </a:lnSpc>
              <a:buFont typeface="+mj-lt"/>
              <a:buAutoNum type="arabicPeriod" startAt="5"/>
            </a:pPr>
            <a:r>
              <a:rPr lang="en-US" sz="2000" b="1" dirty="0"/>
              <a:t>Resiliency: The Operational state of the software system is more stable, secure, and changes are auditable.</a:t>
            </a:r>
          </a:p>
          <a:p>
            <a:pPr marL="457200" indent="-457200">
              <a:lnSpc>
                <a:spcPct val="80000"/>
              </a:lnSpc>
              <a:buFont typeface="+mj-lt"/>
              <a:buAutoNum type="arabicPeriod" startAt="5"/>
            </a:pPr>
            <a:endParaRPr lang="en-US" sz="2000" b="1" dirty="0"/>
          </a:p>
          <a:p>
            <a:pPr marL="457200" indent="-457200">
              <a:lnSpc>
                <a:spcPct val="80000"/>
              </a:lnSpc>
              <a:buFont typeface="+mj-lt"/>
              <a:buAutoNum type="arabicPeriod" startAt="5"/>
            </a:pPr>
            <a:r>
              <a:rPr lang="en-US" sz="2000" b="1" dirty="0"/>
              <a:t>Cost Efficiency: DevOps offers cost efficiency in the software development process which is always an aspiration of IT companies' management.</a:t>
            </a:r>
          </a:p>
          <a:p>
            <a:pPr marL="457200" indent="-457200">
              <a:lnSpc>
                <a:spcPct val="80000"/>
              </a:lnSpc>
              <a:buFont typeface="+mj-lt"/>
              <a:buAutoNum type="arabicPeriod" startAt="5"/>
            </a:pPr>
            <a:endParaRPr lang="en-US" sz="2000" b="1" dirty="0"/>
          </a:p>
          <a:p>
            <a:pPr marL="457200" indent="-457200">
              <a:lnSpc>
                <a:spcPct val="80000"/>
              </a:lnSpc>
              <a:buFont typeface="+mj-lt"/>
              <a:buAutoNum type="arabicPeriod" startAt="5"/>
            </a:pPr>
            <a:r>
              <a:rPr lang="en-US" sz="2000" b="1" dirty="0"/>
              <a:t>Breaks larger code base into small pieces: DevOps is based on the agile programming method. Therefore, it allows breaking larger code bases into smaller and manageable chunks.</a:t>
            </a:r>
          </a:p>
          <a:p>
            <a:endParaRPr lang="en-US" dirty="0"/>
          </a:p>
        </p:txBody>
      </p:sp>
    </p:spTree>
    <p:extLst>
      <p:ext uri="{BB962C8B-B14F-4D97-AF65-F5344CB8AC3E}">
        <p14:creationId xmlns:p14="http://schemas.microsoft.com/office/powerpoint/2010/main" val="36066718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DBF0-B44A-442D-9791-C59AC16FC6FB}"/>
              </a:ext>
            </a:extLst>
          </p:cNvPr>
          <p:cNvSpPr>
            <a:spLocks noGrp="1"/>
          </p:cNvSpPr>
          <p:nvPr>
            <p:ph type="title"/>
          </p:nvPr>
        </p:nvSpPr>
        <p:spPr/>
        <p:txBody>
          <a:bodyPr/>
          <a:lstStyle/>
          <a:p>
            <a:endParaRPr lang="en-US"/>
          </a:p>
        </p:txBody>
      </p:sp>
      <p:pic>
        <p:nvPicPr>
          <p:cNvPr id="1026" name="Picture 2" descr="https://www.guru99.com/images/2-2017/092917_0812_DevOpsTrain1.png">
            <a:extLst>
              <a:ext uri="{FF2B5EF4-FFF2-40B4-BE49-F238E27FC236}">
                <a16:creationId xmlns:a16="http://schemas.microsoft.com/office/drawing/2014/main" id="{14D4F787-0FCB-412B-841F-8C587F2566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7799" y="878046"/>
            <a:ext cx="9221937" cy="5101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3659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FBEF-7B37-43BB-98C3-FC06BFF92F2A}"/>
              </a:ext>
            </a:extLst>
          </p:cNvPr>
          <p:cNvSpPr>
            <a:spLocks noGrp="1"/>
          </p:cNvSpPr>
          <p:nvPr>
            <p:ph type="title"/>
          </p:nvPr>
        </p:nvSpPr>
        <p:spPr/>
        <p:txBody>
          <a:bodyPr/>
          <a:lstStyle/>
          <a:p>
            <a:r>
              <a:rPr lang="en-US" b="1" dirty="0"/>
              <a:t>When to adopt DevOps?</a:t>
            </a:r>
            <a:br>
              <a:rPr lang="en-US" b="1" dirty="0"/>
            </a:br>
            <a:endParaRPr lang="en-US" dirty="0"/>
          </a:p>
        </p:txBody>
      </p:sp>
      <p:sp>
        <p:nvSpPr>
          <p:cNvPr id="3" name="Content Placeholder 2">
            <a:extLst>
              <a:ext uri="{FF2B5EF4-FFF2-40B4-BE49-F238E27FC236}">
                <a16:creationId xmlns:a16="http://schemas.microsoft.com/office/drawing/2014/main" id="{E80A6AE0-014E-4398-B114-C2C39ED1329C}"/>
              </a:ext>
            </a:extLst>
          </p:cNvPr>
          <p:cNvSpPr>
            <a:spLocks noGrp="1"/>
          </p:cNvSpPr>
          <p:nvPr>
            <p:ph idx="1"/>
          </p:nvPr>
        </p:nvSpPr>
        <p:spPr/>
        <p:txBody>
          <a:bodyPr/>
          <a:lstStyle/>
          <a:p>
            <a:endParaRPr lang="en-US" dirty="0"/>
          </a:p>
          <a:p>
            <a:r>
              <a:rPr lang="en-US" dirty="0"/>
              <a:t>DevOps should be used for large distributed applications such as eCommerce sites or applications hosted on a cloud platform.</a:t>
            </a:r>
          </a:p>
          <a:p>
            <a:endParaRPr lang="en-US" dirty="0"/>
          </a:p>
          <a:p>
            <a:r>
              <a:rPr lang="en-US" dirty="0"/>
              <a:t>It should not be used in a mission-critical application like bank, power and other sensitive data sites. Such applications need strict access controls on the production environment, a detailed change management policy, access control policy to the data centers.</a:t>
            </a:r>
          </a:p>
        </p:txBody>
      </p:sp>
    </p:spTree>
    <p:extLst>
      <p:ext uri="{BB962C8B-B14F-4D97-AF65-F5344CB8AC3E}">
        <p14:creationId xmlns:p14="http://schemas.microsoft.com/office/powerpoint/2010/main" val="8558184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11DF8-5136-4F2E-879A-E482E867D2D5}"/>
              </a:ext>
            </a:extLst>
          </p:cNvPr>
          <p:cNvSpPr>
            <a:spLocks noGrp="1"/>
          </p:cNvSpPr>
          <p:nvPr>
            <p:ph type="title"/>
          </p:nvPr>
        </p:nvSpPr>
        <p:spPr>
          <a:xfrm>
            <a:off x="649224" y="645106"/>
            <a:ext cx="3650279" cy="1259894"/>
          </a:xfrm>
        </p:spPr>
        <p:txBody>
          <a:bodyPr>
            <a:normAutofit/>
          </a:bodyPr>
          <a:lstStyle/>
          <a:p>
            <a:pPr>
              <a:lnSpc>
                <a:spcPct val="90000"/>
              </a:lnSpc>
            </a:pPr>
            <a:r>
              <a:rPr lang="en-US" sz="3100" b="1" dirty="0"/>
              <a:t>DevOps Lifecycle</a:t>
            </a:r>
            <a:br>
              <a:rPr lang="en-US" sz="3100" b="1" dirty="0"/>
            </a:br>
            <a:endParaRPr lang="en-US" sz="3100" dirty="0"/>
          </a:p>
        </p:txBody>
      </p:sp>
      <p:sp>
        <p:nvSpPr>
          <p:cNvPr id="193" name="Rectangle 19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079" name="Content Placeholder 3078">
            <a:extLst>
              <a:ext uri="{FF2B5EF4-FFF2-40B4-BE49-F238E27FC236}">
                <a16:creationId xmlns:a16="http://schemas.microsoft.com/office/drawing/2014/main" id="{589B3939-9CF0-483B-A0BB-D5B1F7E44A4E}"/>
              </a:ext>
            </a:extLst>
          </p:cNvPr>
          <p:cNvSpPr>
            <a:spLocks noGrp="1"/>
          </p:cNvSpPr>
          <p:nvPr>
            <p:ph idx="1"/>
          </p:nvPr>
        </p:nvSpPr>
        <p:spPr>
          <a:xfrm>
            <a:off x="649225" y="2133600"/>
            <a:ext cx="3650278" cy="3759253"/>
          </a:xfrm>
        </p:spPr>
        <p:txBody>
          <a:bodyPr>
            <a:normAutofit/>
          </a:bodyPr>
          <a:lstStyle/>
          <a:p>
            <a:r>
              <a:rPr lang="en-US" sz="2000" b="1" dirty="0"/>
              <a:t>DevOps is deep integration between development and operations. Understanding DevOps is not possible without knowing DevOps lifecycle.</a:t>
            </a:r>
          </a:p>
        </p:txBody>
      </p:sp>
      <p:pic>
        <p:nvPicPr>
          <p:cNvPr id="3077" name="Picture 2" descr="https://www.guru99.com/images/2-2017/092917_0812_DevOpsTrain2.png">
            <a:extLst>
              <a:ext uri="{FF2B5EF4-FFF2-40B4-BE49-F238E27FC236}">
                <a16:creationId xmlns:a16="http://schemas.microsoft.com/office/drawing/2014/main" id="{4CF8934B-B899-4267-A2B8-38755A883D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17375" y="1599173"/>
            <a:ext cx="7656752" cy="4098241"/>
          </a:xfrm>
          <a:prstGeom prst="rect">
            <a:avLst/>
          </a:prstGeom>
          <a:noFill/>
          <a:extLst>
            <a:ext uri="{909E8E84-426E-40DD-AFC4-6F175D3DCCD1}">
              <a14:hiddenFill xmlns:a14="http://schemas.microsoft.com/office/drawing/2010/main">
                <a:solidFill>
                  <a:srgbClr val="FFFFFF"/>
                </a:solidFill>
              </a14:hiddenFill>
            </a:ext>
          </a:extLst>
        </p:spPr>
      </p:pic>
      <p:sp>
        <p:nvSpPr>
          <p:cNvPr id="19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8410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9">
                                            <p:txEl>
                                              <p:pRg st="0" end="0"/>
                                            </p:txEl>
                                          </p:spTgt>
                                        </p:tgtEl>
                                        <p:attrNameLst>
                                          <p:attrName>style.visibility</p:attrName>
                                        </p:attrNameLst>
                                      </p:cBhvr>
                                      <p:to>
                                        <p:strVal val="visible"/>
                                      </p:to>
                                    </p:set>
                                    <p:animEffect transition="in" filter="fade">
                                      <p:cBhvr>
                                        <p:cTn id="7" dur="1000"/>
                                        <p:tgtEl>
                                          <p:spTgt spid="3079">
                                            <p:txEl>
                                              <p:pRg st="0" end="0"/>
                                            </p:txEl>
                                          </p:spTgt>
                                        </p:tgtEl>
                                      </p:cBhvr>
                                    </p:animEffect>
                                    <p:anim calcmode="lin" valueType="num">
                                      <p:cBhvr>
                                        <p:cTn id="8" dur="1000" fill="hold"/>
                                        <p:tgtEl>
                                          <p:spTgt spid="30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7"/>
                                        </p:tgtEl>
                                        <p:attrNameLst>
                                          <p:attrName>style.visibility</p:attrName>
                                        </p:attrNameLst>
                                      </p:cBhvr>
                                      <p:to>
                                        <p:strVal val="visible"/>
                                      </p:to>
                                    </p:set>
                                    <p:animEffect transition="in" filter="fade">
                                      <p:cBhvr>
                                        <p:cTn id="14" dur="1000"/>
                                        <p:tgtEl>
                                          <p:spTgt spid="3077"/>
                                        </p:tgtEl>
                                      </p:cBhvr>
                                    </p:animEffect>
                                    <p:anim calcmode="lin" valueType="num">
                                      <p:cBhvr>
                                        <p:cTn id="15" dur="1000" fill="hold"/>
                                        <p:tgtEl>
                                          <p:spTgt spid="3077"/>
                                        </p:tgtEl>
                                        <p:attrNameLst>
                                          <p:attrName>ppt_x</p:attrName>
                                        </p:attrNameLst>
                                      </p:cBhvr>
                                      <p:tavLst>
                                        <p:tav tm="0">
                                          <p:val>
                                            <p:strVal val="#ppt_x"/>
                                          </p:val>
                                        </p:tav>
                                        <p:tav tm="100000">
                                          <p:val>
                                            <p:strVal val="#ppt_x"/>
                                          </p:val>
                                        </p:tav>
                                      </p:tavLst>
                                    </p:anim>
                                    <p:anim calcmode="lin" valueType="num">
                                      <p:cBhvr>
                                        <p:cTn id="16" dur="1000" fill="hold"/>
                                        <p:tgtEl>
                                          <p:spTgt spid="30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8C00-5831-4929-BB47-26AAA7427BA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A18EE80-778A-43B7-95AB-9E28688D098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92015" y="624110"/>
            <a:ext cx="9807969" cy="5287740"/>
          </a:xfrm>
          <a:prstGeom prst="rect">
            <a:avLst/>
          </a:prstGeom>
        </p:spPr>
      </p:pic>
    </p:spTree>
    <p:extLst>
      <p:ext uri="{BB962C8B-B14F-4D97-AF65-F5344CB8AC3E}">
        <p14:creationId xmlns:p14="http://schemas.microsoft.com/office/powerpoint/2010/main" val="21390186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B734D-8975-4BF1-A239-F6748E7F66DA}"/>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DevOps life-cycle</a:t>
            </a: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7E73AED-BD8A-41E1-BCA4-72968B0D73AD}"/>
              </a:ext>
            </a:extLst>
          </p:cNvPr>
          <p:cNvGraphicFramePr>
            <a:graphicFrameLocks noGrp="1"/>
          </p:cNvGraphicFramePr>
          <p:nvPr>
            <p:ph idx="1"/>
            <p:extLst>
              <p:ext uri="{D42A27DB-BD31-4B8C-83A1-F6EECF244321}">
                <p14:modId xmlns:p14="http://schemas.microsoft.com/office/powerpoint/2010/main" val="47641126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59124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C8FD4-25AF-474A-A673-59F550F800D3}"/>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DevOps life-cycle</a:t>
            </a: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EB8089D-0FB2-4777-BF7A-A4F03E88AC7F}"/>
              </a:ext>
            </a:extLst>
          </p:cNvPr>
          <p:cNvGraphicFramePr>
            <a:graphicFrameLocks noGrp="1"/>
          </p:cNvGraphicFramePr>
          <p:nvPr>
            <p:ph idx="1"/>
            <p:extLst>
              <p:ext uri="{D42A27DB-BD31-4B8C-83A1-F6EECF244321}">
                <p14:modId xmlns:p14="http://schemas.microsoft.com/office/powerpoint/2010/main" val="2918423000"/>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70476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26408-399D-4E45-9A7F-60F1F53364A0}"/>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DevOps life-cycle</a:t>
            </a: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6DAD9A-D3EC-439A-A90E-79655DB0D660}"/>
              </a:ext>
            </a:extLst>
          </p:cNvPr>
          <p:cNvGraphicFramePr>
            <a:graphicFrameLocks noGrp="1"/>
          </p:cNvGraphicFramePr>
          <p:nvPr>
            <p:ph idx="1"/>
            <p:extLst>
              <p:ext uri="{D42A27DB-BD31-4B8C-83A1-F6EECF244321}">
                <p14:modId xmlns:p14="http://schemas.microsoft.com/office/powerpoint/2010/main" val="639017898"/>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89364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E9AA83-162C-49C4-A2F2-C2F7F33EBEC8}"/>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DevOps life-cycle</a:t>
            </a: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C55B194-A429-4238-9E6D-767A470FBF17}"/>
              </a:ext>
            </a:extLst>
          </p:cNvPr>
          <p:cNvGraphicFramePr>
            <a:graphicFrameLocks noGrp="1"/>
          </p:cNvGraphicFramePr>
          <p:nvPr>
            <p:ph idx="1"/>
            <p:extLst>
              <p:ext uri="{D42A27DB-BD31-4B8C-83A1-F6EECF244321}">
                <p14:modId xmlns:p14="http://schemas.microsoft.com/office/powerpoint/2010/main" val="4230285461"/>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50211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8C74-FE75-46E6-9190-D43A1EC1E29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5EB2661-77C7-4A62-9BA3-7F19E1486DF7}"/>
              </a:ext>
            </a:extLst>
          </p:cNvPr>
          <p:cNvSpPr>
            <a:spLocks noGrp="1"/>
          </p:cNvSpPr>
          <p:nvPr>
            <p:ph idx="1"/>
          </p:nvPr>
        </p:nvSpPr>
        <p:spPr>
          <a:xfrm>
            <a:off x="2589212" y="1540188"/>
            <a:ext cx="8915400" cy="4693702"/>
          </a:xfrm>
        </p:spPr>
        <p:txBody>
          <a:bodyPr>
            <a:normAutofit lnSpcReduction="10000"/>
          </a:bodyPr>
          <a:lstStyle/>
          <a:p>
            <a:r>
              <a:rPr lang="en-US" sz="2400" dirty="0"/>
              <a:t>About the Training</a:t>
            </a:r>
          </a:p>
          <a:p>
            <a:r>
              <a:rPr lang="en-US" sz="2400" dirty="0"/>
              <a:t>Trainer</a:t>
            </a:r>
          </a:p>
          <a:p>
            <a:r>
              <a:rPr lang="en-US" sz="2400" dirty="0"/>
              <a:t>Audience </a:t>
            </a:r>
          </a:p>
          <a:p>
            <a:r>
              <a:rPr lang="en-US" sz="2400" dirty="0"/>
              <a:t>Pre-Requisite</a:t>
            </a:r>
          </a:p>
          <a:p>
            <a:pPr lvl="1"/>
            <a:r>
              <a:rPr lang="en-US" sz="2000" dirty="0"/>
              <a:t>Current Knowledge and Comfort</a:t>
            </a:r>
          </a:p>
          <a:p>
            <a:pPr lvl="1"/>
            <a:r>
              <a:rPr lang="en-US" sz="2000" dirty="0"/>
              <a:t>Software and Hardware requirements</a:t>
            </a:r>
          </a:p>
          <a:p>
            <a:r>
              <a:rPr lang="en-US" sz="2400" dirty="0"/>
              <a:t>Course Agenda</a:t>
            </a:r>
          </a:p>
          <a:p>
            <a:r>
              <a:rPr lang="en-US" sz="2400" dirty="0"/>
              <a:t>Training Methodology</a:t>
            </a:r>
          </a:p>
          <a:p>
            <a:r>
              <a:rPr lang="en-US" sz="2400" dirty="0"/>
              <a:t>Reference material</a:t>
            </a:r>
          </a:p>
          <a:p>
            <a:r>
              <a:rPr lang="en-US" sz="2400" dirty="0"/>
              <a:t>Timings</a:t>
            </a:r>
          </a:p>
          <a:p>
            <a:endParaRPr lang="en-US" dirty="0"/>
          </a:p>
          <a:p>
            <a:pPr lvl="1"/>
            <a:endParaRPr lang="en-US" dirty="0"/>
          </a:p>
        </p:txBody>
      </p:sp>
    </p:spTree>
    <p:extLst>
      <p:ext uri="{BB962C8B-B14F-4D97-AF65-F5344CB8AC3E}">
        <p14:creationId xmlns:p14="http://schemas.microsoft.com/office/powerpoint/2010/main" val="16367163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1000"/>
                                        <p:tgtEl>
                                          <p:spTgt spid="3">
                                            <p:txEl>
                                              <p:pRg st="9" end="9"/>
                                            </p:txEl>
                                          </p:spTgt>
                                        </p:tgtEl>
                                      </p:cBhvr>
                                    </p:animEffect>
                                    <p:anim calcmode="lin" valueType="num">
                                      <p:cBhvr>
                                        <p:cTn id="6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FFF501-36BC-4B75-A05D-CA156E9ED7CF}"/>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DevOps life-cycle</a:t>
            </a: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67A4584-41B2-4E23-BF61-E97044BBE27E}"/>
              </a:ext>
            </a:extLst>
          </p:cNvPr>
          <p:cNvGraphicFramePr>
            <a:graphicFrameLocks noGrp="1"/>
          </p:cNvGraphicFramePr>
          <p:nvPr>
            <p:ph idx="1"/>
            <p:extLst>
              <p:ext uri="{D42A27DB-BD31-4B8C-83A1-F6EECF244321}">
                <p14:modId xmlns:p14="http://schemas.microsoft.com/office/powerpoint/2010/main" val="14833721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97412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105" name="Rectangle 73">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DE76D-E694-49E2-8DC6-333A01BC9A81}"/>
              </a:ext>
            </a:extLst>
          </p:cNvPr>
          <p:cNvSpPr>
            <a:spLocks noGrp="1"/>
          </p:cNvSpPr>
          <p:nvPr>
            <p:ph type="title"/>
          </p:nvPr>
        </p:nvSpPr>
        <p:spPr>
          <a:xfrm>
            <a:off x="649224" y="645106"/>
            <a:ext cx="3650279" cy="1259894"/>
          </a:xfrm>
        </p:spPr>
        <p:txBody>
          <a:bodyPr>
            <a:normAutofit/>
          </a:bodyPr>
          <a:lstStyle/>
          <a:p>
            <a:pPr>
              <a:lnSpc>
                <a:spcPct val="90000"/>
              </a:lnSpc>
            </a:pPr>
            <a:r>
              <a:rPr lang="en-US" sz="2800" b="1"/>
              <a:t>DevOps Work Flow</a:t>
            </a:r>
            <a:br>
              <a:rPr lang="en-US" sz="2800" b="1"/>
            </a:br>
            <a:endParaRPr lang="en-US" sz="2800"/>
          </a:p>
        </p:txBody>
      </p:sp>
      <p:sp>
        <p:nvSpPr>
          <p:cNvPr id="4106" name="Content Placeholder 4102">
            <a:extLst>
              <a:ext uri="{FF2B5EF4-FFF2-40B4-BE49-F238E27FC236}">
                <a16:creationId xmlns:a16="http://schemas.microsoft.com/office/drawing/2014/main" id="{5E4BFC52-9352-4EC7-816E-C2275AF7184A}"/>
              </a:ext>
            </a:extLst>
          </p:cNvPr>
          <p:cNvSpPr>
            <a:spLocks noGrp="1"/>
          </p:cNvSpPr>
          <p:nvPr>
            <p:ph idx="1"/>
          </p:nvPr>
        </p:nvSpPr>
        <p:spPr>
          <a:xfrm>
            <a:off x="649225" y="2133600"/>
            <a:ext cx="3650278" cy="3759253"/>
          </a:xfrm>
        </p:spPr>
        <p:txBody>
          <a:bodyPr>
            <a:normAutofit/>
          </a:bodyPr>
          <a:lstStyle/>
          <a:p>
            <a:r>
              <a:rPr lang="en-US" dirty="0"/>
              <a:t>Workflow allows the ability to separate and arrange jobs which are top-requested by the users.</a:t>
            </a:r>
          </a:p>
          <a:p>
            <a:r>
              <a:rPr lang="en-US" dirty="0"/>
              <a:t> It also gives the ability to mirror their ideal process in the configuration jobs.</a:t>
            </a:r>
          </a:p>
        </p:txBody>
      </p:sp>
      <p:pic>
        <p:nvPicPr>
          <p:cNvPr id="4107" name="Picture 2" descr="https://www.guru99.com/images/2-2017/092917_0812_DevOpsTrain3.png">
            <a:extLst>
              <a:ext uri="{FF2B5EF4-FFF2-40B4-BE49-F238E27FC236}">
                <a16:creationId xmlns:a16="http://schemas.microsoft.com/office/drawing/2014/main" id="{B21F1056-5A49-4615-9322-7299DB74F2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40" r="16174"/>
          <a:stretch/>
        </p:blipFill>
        <p:spPr bwMode="auto">
          <a:xfrm>
            <a:off x="4619543" y="10"/>
            <a:ext cx="757245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8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06">
                                            <p:txEl>
                                              <p:pRg st="0" end="0"/>
                                            </p:txEl>
                                          </p:spTgt>
                                        </p:tgtEl>
                                        <p:attrNameLst>
                                          <p:attrName>style.visibility</p:attrName>
                                        </p:attrNameLst>
                                      </p:cBhvr>
                                      <p:to>
                                        <p:strVal val="visible"/>
                                      </p:to>
                                    </p:set>
                                    <p:animEffect transition="in" filter="fade">
                                      <p:cBhvr>
                                        <p:cTn id="7" dur="1000"/>
                                        <p:tgtEl>
                                          <p:spTgt spid="4106">
                                            <p:txEl>
                                              <p:pRg st="0" end="0"/>
                                            </p:txEl>
                                          </p:spTgt>
                                        </p:tgtEl>
                                      </p:cBhvr>
                                    </p:animEffect>
                                    <p:anim calcmode="lin" valueType="num">
                                      <p:cBhvr>
                                        <p:cTn id="8" dur="1000" fill="hold"/>
                                        <p:tgtEl>
                                          <p:spTgt spid="410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0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06">
                                            <p:txEl>
                                              <p:pRg st="1" end="1"/>
                                            </p:txEl>
                                          </p:spTgt>
                                        </p:tgtEl>
                                        <p:attrNameLst>
                                          <p:attrName>style.visibility</p:attrName>
                                        </p:attrNameLst>
                                      </p:cBhvr>
                                      <p:to>
                                        <p:strVal val="visible"/>
                                      </p:to>
                                    </p:set>
                                    <p:animEffect transition="in" filter="fade">
                                      <p:cBhvr>
                                        <p:cTn id="14" dur="1000"/>
                                        <p:tgtEl>
                                          <p:spTgt spid="4106">
                                            <p:txEl>
                                              <p:pRg st="1" end="1"/>
                                            </p:txEl>
                                          </p:spTgt>
                                        </p:tgtEl>
                                      </p:cBhvr>
                                    </p:animEffect>
                                    <p:anim calcmode="lin" valueType="num">
                                      <p:cBhvr>
                                        <p:cTn id="15" dur="1000" fill="hold"/>
                                        <p:tgtEl>
                                          <p:spTgt spid="410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10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07"/>
                                        </p:tgtEl>
                                        <p:attrNameLst>
                                          <p:attrName>style.visibility</p:attrName>
                                        </p:attrNameLst>
                                      </p:cBhvr>
                                      <p:to>
                                        <p:strVal val="visible"/>
                                      </p:to>
                                    </p:set>
                                    <p:animEffect transition="in" filter="fade">
                                      <p:cBhvr>
                                        <p:cTn id="21" dur="1000"/>
                                        <p:tgtEl>
                                          <p:spTgt spid="4107"/>
                                        </p:tgtEl>
                                      </p:cBhvr>
                                    </p:animEffect>
                                    <p:anim calcmode="lin" valueType="num">
                                      <p:cBhvr>
                                        <p:cTn id="22" dur="1000" fill="hold"/>
                                        <p:tgtEl>
                                          <p:spTgt spid="4107"/>
                                        </p:tgtEl>
                                        <p:attrNameLst>
                                          <p:attrName>ppt_x</p:attrName>
                                        </p:attrNameLst>
                                      </p:cBhvr>
                                      <p:tavLst>
                                        <p:tav tm="0">
                                          <p:val>
                                            <p:strVal val="#ppt_x"/>
                                          </p:val>
                                        </p:tav>
                                        <p:tav tm="100000">
                                          <p:val>
                                            <p:strVal val="#ppt_x"/>
                                          </p:val>
                                        </p:tav>
                                      </p:tavLst>
                                    </p:anim>
                                    <p:anim calcmode="lin" valueType="num">
                                      <p:cBhvr>
                                        <p:cTn id="23" dur="1000" fill="hold"/>
                                        <p:tgtEl>
                                          <p:spTgt spid="4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FCB0C-CC55-43FD-A113-3F9BAEFFCE92}"/>
              </a:ext>
            </a:extLst>
          </p:cNvPr>
          <p:cNvSpPr>
            <a:spLocks noGrp="1"/>
          </p:cNvSpPr>
          <p:nvPr>
            <p:ph type="title"/>
          </p:nvPr>
        </p:nvSpPr>
        <p:spPr>
          <a:xfrm>
            <a:off x="3373062" y="624110"/>
            <a:ext cx="8131550" cy="1280890"/>
          </a:xfrm>
        </p:spPr>
        <p:txBody>
          <a:bodyPr>
            <a:normAutofit/>
          </a:bodyPr>
          <a:lstStyle/>
          <a:p>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BE42AE88-5E2F-45B6-B9C0-1759467EE533}"/>
              </a:ext>
            </a:extLst>
          </p:cNvPr>
          <p:cNvSpPr>
            <a:spLocks noGrp="1"/>
          </p:cNvSpPr>
          <p:nvPr>
            <p:ph idx="1"/>
          </p:nvPr>
        </p:nvSpPr>
        <p:spPr>
          <a:xfrm>
            <a:off x="3373062" y="2133600"/>
            <a:ext cx="8131550" cy="3777622"/>
          </a:xfrm>
        </p:spPr>
        <p:txBody>
          <a:bodyPr>
            <a:normAutofit/>
          </a:bodyPr>
          <a:lstStyle/>
          <a:p>
            <a:pPr marL="0" indent="0">
              <a:buNone/>
            </a:pPr>
            <a:r>
              <a:rPr lang="en-US" sz="7200" b="1" dirty="0"/>
              <a:t>DevOps Vs Agile</a:t>
            </a:r>
            <a:endParaRPr lang="en-US" sz="7200" dirty="0"/>
          </a:p>
        </p:txBody>
      </p:sp>
    </p:spTree>
    <p:extLst>
      <p:ext uri="{BB962C8B-B14F-4D97-AF65-F5344CB8AC3E}">
        <p14:creationId xmlns:p14="http://schemas.microsoft.com/office/powerpoint/2010/main" val="16036244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00C7-BDB5-4A59-8E53-40253C89CD9D}"/>
              </a:ext>
            </a:extLst>
          </p:cNvPr>
          <p:cNvSpPr>
            <a:spLocks noGrp="1"/>
          </p:cNvSpPr>
          <p:nvPr>
            <p:ph type="title"/>
          </p:nvPr>
        </p:nvSpPr>
        <p:spPr/>
        <p:txBody>
          <a:bodyPr/>
          <a:lstStyle/>
          <a:p>
            <a:br>
              <a:rPr lang="en-US" b="1" dirty="0"/>
            </a:br>
            <a:endParaRPr lang="en-US" dirty="0"/>
          </a:p>
        </p:txBody>
      </p:sp>
      <p:pic>
        <p:nvPicPr>
          <p:cNvPr id="5122" name="Picture 2" descr="https://www.guru99.com/images/2-2017/092917_0812_DevOpsTrain4.png">
            <a:extLst>
              <a:ext uri="{FF2B5EF4-FFF2-40B4-BE49-F238E27FC236}">
                <a16:creationId xmlns:a16="http://schemas.microsoft.com/office/drawing/2014/main" id="{DA2FD73E-BC0F-4E07-8CDB-18ED205F00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9738" y="3013075"/>
            <a:ext cx="8134350" cy="2019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D5DEC79-1396-4EE9-BEF6-C48DBCDF710F}"/>
              </a:ext>
            </a:extLst>
          </p:cNvPr>
          <p:cNvSpPr/>
          <p:nvPr/>
        </p:nvSpPr>
        <p:spPr>
          <a:xfrm>
            <a:off x="4649281" y="1751151"/>
            <a:ext cx="4795263" cy="707886"/>
          </a:xfrm>
          <a:prstGeom prst="rect">
            <a:avLst/>
          </a:prstGeom>
        </p:spPr>
        <p:txBody>
          <a:bodyPr wrap="square">
            <a:spAutoFit/>
          </a:bodyPr>
          <a:lstStyle/>
          <a:p>
            <a:r>
              <a:rPr lang="en-US" sz="4000" b="1" dirty="0">
                <a:solidFill>
                  <a:srgbClr val="222222"/>
                </a:solidFill>
                <a:latin typeface="Source Sans Pro" panose="020B0503030403020204" pitchFamily="34" charset="0"/>
              </a:rPr>
              <a:t>Typical IT process</a:t>
            </a:r>
            <a:endParaRPr lang="en-US" sz="4000" b="1" dirty="0"/>
          </a:p>
        </p:txBody>
      </p:sp>
    </p:spTree>
    <p:extLst>
      <p:ext uri="{BB962C8B-B14F-4D97-AF65-F5344CB8AC3E}">
        <p14:creationId xmlns:p14="http://schemas.microsoft.com/office/powerpoint/2010/main" val="32500188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4EABA-F739-4BED-BCDE-3387681595F8}"/>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BA67B4D5-49CC-4A3A-A390-FB1639F36436}"/>
              </a:ext>
            </a:extLst>
          </p:cNvPr>
          <p:cNvSpPr>
            <a:spLocks noGrp="1"/>
          </p:cNvSpPr>
          <p:nvPr>
            <p:ph idx="1"/>
          </p:nvPr>
        </p:nvSpPr>
        <p:spPr>
          <a:xfrm>
            <a:off x="4277336" y="2091397"/>
            <a:ext cx="4142891" cy="707886"/>
          </a:xfrm>
          <a:prstGeom prst="rect">
            <a:avLst/>
          </a:prstGeom>
        </p:spPr>
        <p:txBody>
          <a:bodyPr wrap="square">
            <a:spAutoFit/>
          </a:bodyPr>
          <a:lstStyle/>
          <a:p>
            <a:pPr marL="0" indent="0">
              <a:buNone/>
            </a:pPr>
            <a:r>
              <a:rPr lang="en-US" sz="4000" b="1" dirty="0">
                <a:solidFill>
                  <a:srgbClr val="222222"/>
                </a:solidFill>
                <a:latin typeface="Source Sans Pro" panose="020B0503030403020204" pitchFamily="34" charset="0"/>
              </a:rPr>
              <a:t>Agile in Action </a:t>
            </a:r>
            <a:endParaRPr lang="en-US" sz="4000" b="1" dirty="0"/>
          </a:p>
        </p:txBody>
      </p:sp>
      <p:pic>
        <p:nvPicPr>
          <p:cNvPr id="6146" name="Picture 2" descr="https://www.guru99.com/images/2-2017/092917_0812_DevOpsTrain5.png">
            <a:extLst>
              <a:ext uri="{FF2B5EF4-FFF2-40B4-BE49-F238E27FC236}">
                <a16:creationId xmlns:a16="http://schemas.microsoft.com/office/drawing/2014/main" id="{A163274B-9F80-48A0-A675-8C77BED6B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014" y="3224831"/>
            <a:ext cx="10420179" cy="2519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846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fade">
                                      <p:cBhvr>
                                        <p:cTn id="14" dur="1000"/>
                                        <p:tgtEl>
                                          <p:spTgt spid="6146"/>
                                        </p:tgtEl>
                                      </p:cBhvr>
                                    </p:animEffect>
                                    <p:anim calcmode="lin" valueType="num">
                                      <p:cBhvr>
                                        <p:cTn id="15" dur="1000" fill="hold"/>
                                        <p:tgtEl>
                                          <p:spTgt spid="6146"/>
                                        </p:tgtEl>
                                        <p:attrNameLst>
                                          <p:attrName>ppt_x</p:attrName>
                                        </p:attrNameLst>
                                      </p:cBhvr>
                                      <p:tavLst>
                                        <p:tav tm="0">
                                          <p:val>
                                            <p:strVal val="#ppt_x"/>
                                          </p:val>
                                        </p:tav>
                                        <p:tav tm="100000">
                                          <p:val>
                                            <p:strVal val="#ppt_x"/>
                                          </p:val>
                                        </p:tav>
                                      </p:tavLst>
                                    </p:anim>
                                    <p:anim calcmode="lin" valueType="num">
                                      <p:cBhvr>
                                        <p:cTn id="16"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C91A-8019-4FC9-AA75-2D140BA19E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5B2060-40C3-45C7-8742-5C544A67E1C7}"/>
              </a:ext>
            </a:extLst>
          </p:cNvPr>
          <p:cNvSpPr>
            <a:spLocks noGrp="1"/>
          </p:cNvSpPr>
          <p:nvPr>
            <p:ph idx="1"/>
          </p:nvPr>
        </p:nvSpPr>
        <p:spPr>
          <a:xfrm>
            <a:off x="2589212" y="2133599"/>
            <a:ext cx="8915400" cy="3777622"/>
          </a:xfrm>
        </p:spPr>
        <p:txBody>
          <a:bodyPr/>
          <a:lstStyle/>
          <a:p>
            <a:pPr marL="0" indent="0" algn="ctr">
              <a:buNone/>
            </a:pPr>
            <a:r>
              <a:rPr lang="en-US" sz="4000" b="1" dirty="0" err="1">
                <a:solidFill>
                  <a:srgbClr val="222222"/>
                </a:solidFill>
                <a:latin typeface="Source Sans Pro" panose="020B0503030403020204" pitchFamily="34" charset="0"/>
              </a:rPr>
              <a:t>Devops</a:t>
            </a:r>
            <a:r>
              <a:rPr lang="en-US" sz="4000" b="1" dirty="0">
                <a:solidFill>
                  <a:srgbClr val="222222"/>
                </a:solidFill>
                <a:latin typeface="Source Sans Pro" panose="020B0503030403020204" pitchFamily="34" charset="0"/>
              </a:rPr>
              <a:t> Approach</a:t>
            </a:r>
            <a:endParaRPr lang="en-US" dirty="0"/>
          </a:p>
        </p:txBody>
      </p:sp>
      <p:pic>
        <p:nvPicPr>
          <p:cNvPr id="7170" name="Picture 2" descr="https://www.guru99.com/images/2-2017/092917_0812_DevOpsTrain6.png">
            <a:extLst>
              <a:ext uri="{FF2B5EF4-FFF2-40B4-BE49-F238E27FC236}">
                <a16:creationId xmlns:a16="http://schemas.microsoft.com/office/drawing/2014/main" id="{0BDC806D-0026-4747-B0AD-778637802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763" y="3310377"/>
            <a:ext cx="9123849" cy="224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9198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0"/>
                                        </p:tgtEl>
                                        <p:attrNameLst>
                                          <p:attrName>style.visibility</p:attrName>
                                        </p:attrNameLst>
                                      </p:cBhvr>
                                      <p:to>
                                        <p:strVal val="visible"/>
                                      </p:to>
                                    </p:set>
                                    <p:animEffect transition="in" filter="fade">
                                      <p:cBhvr>
                                        <p:cTn id="14" dur="1000"/>
                                        <p:tgtEl>
                                          <p:spTgt spid="7170"/>
                                        </p:tgtEl>
                                      </p:cBhvr>
                                    </p:animEffect>
                                    <p:anim calcmode="lin" valueType="num">
                                      <p:cBhvr>
                                        <p:cTn id="15" dur="1000" fill="hold"/>
                                        <p:tgtEl>
                                          <p:spTgt spid="7170"/>
                                        </p:tgtEl>
                                        <p:attrNameLst>
                                          <p:attrName>ppt_x</p:attrName>
                                        </p:attrNameLst>
                                      </p:cBhvr>
                                      <p:tavLst>
                                        <p:tav tm="0">
                                          <p:val>
                                            <p:strVal val="#ppt_x"/>
                                          </p:val>
                                        </p:tav>
                                        <p:tav tm="100000">
                                          <p:val>
                                            <p:strVal val="#ppt_x"/>
                                          </p:val>
                                        </p:tav>
                                      </p:tavLst>
                                    </p:anim>
                                    <p:anim calcmode="lin" valueType="num">
                                      <p:cBhvr>
                                        <p:cTn id="16"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0"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4">
            <a:extLst>
              <a:ext uri="{FF2B5EF4-FFF2-40B4-BE49-F238E27FC236}">
                <a16:creationId xmlns:a16="http://schemas.microsoft.com/office/drawing/2014/main" id="{64F1F732-AAC2-4874-9BF5-DB10B48A28B7}"/>
              </a:ext>
            </a:extLst>
          </p:cNvPr>
          <p:cNvGraphicFramePr>
            <a:graphicFrameLocks noGrp="1"/>
          </p:cNvGraphicFramePr>
          <p:nvPr>
            <p:ph idx="1"/>
            <p:extLst>
              <p:ext uri="{D42A27DB-BD31-4B8C-83A1-F6EECF244321}">
                <p14:modId xmlns:p14="http://schemas.microsoft.com/office/powerpoint/2010/main" val="944108139"/>
              </p:ext>
            </p:extLst>
          </p:nvPr>
        </p:nvGraphicFramePr>
        <p:xfrm>
          <a:off x="1794897" y="140676"/>
          <a:ext cx="10106371" cy="6717324"/>
        </p:xfrm>
        <a:graphic>
          <a:graphicData uri="http://schemas.openxmlformats.org/drawingml/2006/table">
            <a:tbl>
              <a:tblPr firstRow="1" bandRow="1">
                <a:tableStyleId>{69012ECD-51FC-41F1-AA8D-1B2483CD663E}</a:tableStyleId>
              </a:tblPr>
              <a:tblGrid>
                <a:gridCol w="5109897">
                  <a:extLst>
                    <a:ext uri="{9D8B030D-6E8A-4147-A177-3AD203B41FA5}">
                      <a16:colId xmlns:a16="http://schemas.microsoft.com/office/drawing/2014/main" val="1213249540"/>
                    </a:ext>
                  </a:extLst>
                </a:gridCol>
                <a:gridCol w="4996474">
                  <a:extLst>
                    <a:ext uri="{9D8B030D-6E8A-4147-A177-3AD203B41FA5}">
                      <a16:colId xmlns:a16="http://schemas.microsoft.com/office/drawing/2014/main" val="2283644523"/>
                    </a:ext>
                  </a:extLst>
                </a:gridCol>
              </a:tblGrid>
              <a:tr h="521846">
                <a:tc>
                  <a:txBody>
                    <a:bodyPr/>
                    <a:lstStyle/>
                    <a:p>
                      <a:pPr algn="ctr" fontAlgn="t"/>
                      <a:r>
                        <a:rPr lang="en-US" sz="1400" dirty="0">
                          <a:effectLst/>
                        </a:rPr>
                        <a:t>Agile</a:t>
                      </a:r>
                    </a:p>
                  </a:txBody>
                  <a:tcPr marL="38204" marR="38204" marT="38204" marB="38204"/>
                </a:tc>
                <a:tc>
                  <a:txBody>
                    <a:bodyPr/>
                    <a:lstStyle/>
                    <a:p>
                      <a:pPr algn="ctr" fontAlgn="t"/>
                      <a:r>
                        <a:rPr lang="en-US" sz="1400">
                          <a:effectLst/>
                        </a:rPr>
                        <a:t>DevOps</a:t>
                      </a:r>
                    </a:p>
                  </a:txBody>
                  <a:tcPr marL="38204" marR="38204" marT="38204" marB="38204"/>
                </a:tc>
                <a:extLst>
                  <a:ext uri="{0D108BD9-81ED-4DB2-BD59-A6C34878D82A}">
                    <a16:rowId xmlns:a16="http://schemas.microsoft.com/office/drawing/2014/main" val="2264496873"/>
                  </a:ext>
                </a:extLst>
              </a:tr>
              <a:tr h="833579">
                <a:tc>
                  <a:txBody>
                    <a:bodyPr/>
                    <a:lstStyle/>
                    <a:p>
                      <a:pPr algn="ctr" fontAlgn="t"/>
                      <a:r>
                        <a:rPr lang="en-US" sz="1400" dirty="0">
                          <a:effectLst/>
                        </a:rPr>
                        <a:t>Emphasize breaking down barriers between developers and management.</a:t>
                      </a:r>
                    </a:p>
                  </a:txBody>
                  <a:tcPr marL="38204" marR="38204" marT="38204" marB="38204"/>
                </a:tc>
                <a:tc>
                  <a:txBody>
                    <a:bodyPr/>
                    <a:lstStyle/>
                    <a:p>
                      <a:pPr algn="ctr" fontAlgn="t"/>
                      <a:r>
                        <a:rPr lang="en-US" sz="1400">
                          <a:effectLst/>
                        </a:rPr>
                        <a:t>DevOps is about software deployment and operation teams.</a:t>
                      </a:r>
                    </a:p>
                  </a:txBody>
                  <a:tcPr marL="38204" marR="38204" marT="38204" marB="38204"/>
                </a:tc>
                <a:extLst>
                  <a:ext uri="{0D108BD9-81ED-4DB2-BD59-A6C34878D82A}">
                    <a16:rowId xmlns:a16="http://schemas.microsoft.com/office/drawing/2014/main" val="590714640"/>
                  </a:ext>
                </a:extLst>
              </a:tr>
              <a:tr h="833579">
                <a:tc>
                  <a:txBody>
                    <a:bodyPr/>
                    <a:lstStyle/>
                    <a:p>
                      <a:pPr algn="ctr" fontAlgn="t"/>
                      <a:r>
                        <a:rPr lang="en-US" sz="1400" dirty="0">
                          <a:effectLst/>
                        </a:rPr>
                        <a:t>Addresses gap between customer requirements and development teams.</a:t>
                      </a:r>
                    </a:p>
                  </a:txBody>
                  <a:tcPr marL="38204" marR="38204" marT="38204" marB="38204"/>
                </a:tc>
                <a:tc>
                  <a:txBody>
                    <a:bodyPr/>
                    <a:lstStyle/>
                    <a:p>
                      <a:pPr algn="ctr" fontAlgn="t"/>
                      <a:r>
                        <a:rPr lang="en-US" sz="1400" dirty="0">
                          <a:effectLst/>
                        </a:rPr>
                        <a:t>Addresses the gap between development and Operation team</a:t>
                      </a:r>
                    </a:p>
                  </a:txBody>
                  <a:tcPr marL="38204" marR="38204" marT="38204" marB="38204"/>
                </a:tc>
                <a:extLst>
                  <a:ext uri="{0D108BD9-81ED-4DB2-BD59-A6C34878D82A}">
                    <a16:rowId xmlns:a16="http://schemas.microsoft.com/office/drawing/2014/main" val="3624601058"/>
                  </a:ext>
                </a:extLst>
              </a:tr>
              <a:tr h="521846">
                <a:tc>
                  <a:txBody>
                    <a:bodyPr/>
                    <a:lstStyle/>
                    <a:p>
                      <a:pPr algn="ctr" fontAlgn="t"/>
                      <a:r>
                        <a:rPr lang="en-US" sz="1400" dirty="0">
                          <a:effectLst/>
                        </a:rPr>
                        <a:t>Focuses more on functional and non-functional readiness</a:t>
                      </a:r>
                    </a:p>
                  </a:txBody>
                  <a:tcPr marL="38204" marR="38204" marT="38204" marB="38204"/>
                </a:tc>
                <a:tc>
                  <a:txBody>
                    <a:bodyPr/>
                    <a:lstStyle/>
                    <a:p>
                      <a:pPr algn="ctr" fontAlgn="t"/>
                      <a:r>
                        <a:rPr lang="en-US" sz="1400" dirty="0">
                          <a:effectLst/>
                        </a:rPr>
                        <a:t>It focuses operational and business readiness.</a:t>
                      </a:r>
                    </a:p>
                  </a:txBody>
                  <a:tcPr marL="38204" marR="38204" marT="38204" marB="38204"/>
                </a:tc>
                <a:extLst>
                  <a:ext uri="{0D108BD9-81ED-4DB2-BD59-A6C34878D82A}">
                    <a16:rowId xmlns:a16="http://schemas.microsoft.com/office/drawing/2014/main" val="2357439368"/>
                  </a:ext>
                </a:extLst>
              </a:tr>
              <a:tr h="1106758">
                <a:tc>
                  <a:txBody>
                    <a:bodyPr/>
                    <a:lstStyle/>
                    <a:p>
                      <a:pPr algn="ctr" fontAlgn="t"/>
                      <a:r>
                        <a:rPr lang="en-US" sz="1400">
                          <a:effectLst/>
                        </a:rPr>
                        <a:t>Agile development pertains mainly to the way development is thought out by the company.</a:t>
                      </a:r>
                    </a:p>
                  </a:txBody>
                  <a:tcPr marL="38204" marR="38204" marT="38204" marB="38204"/>
                </a:tc>
                <a:tc>
                  <a:txBody>
                    <a:bodyPr/>
                    <a:lstStyle/>
                    <a:p>
                      <a:pPr algn="ctr" fontAlgn="t"/>
                      <a:r>
                        <a:rPr lang="en-US" sz="1400" dirty="0">
                          <a:effectLst/>
                        </a:rPr>
                        <a:t>DevOps emphases on deploying software in the most reliable and safest ways which aren't necessarily always the fastest.</a:t>
                      </a:r>
                    </a:p>
                  </a:txBody>
                  <a:tcPr marL="38204" marR="38204" marT="38204" marB="38204"/>
                </a:tc>
                <a:extLst>
                  <a:ext uri="{0D108BD9-81ED-4DB2-BD59-A6C34878D82A}">
                    <a16:rowId xmlns:a16="http://schemas.microsoft.com/office/drawing/2014/main" val="836843418"/>
                  </a:ext>
                </a:extLst>
              </a:tr>
              <a:tr h="1754402">
                <a:tc>
                  <a:txBody>
                    <a:bodyPr/>
                    <a:lstStyle/>
                    <a:p>
                      <a:pPr algn="ctr" fontAlgn="t"/>
                      <a:r>
                        <a:rPr lang="en-US" sz="1400" dirty="0">
                          <a:effectLst/>
                        </a:rPr>
                        <a:t>Agile development puts a huge emphasis on training all team members to have varieties of similar and equal skills. So that, when something goes wrong, any team member can get assistance from any member in the absence of the team leader.</a:t>
                      </a:r>
                    </a:p>
                  </a:txBody>
                  <a:tcPr marL="38204" marR="38204" marT="38204" marB="38204"/>
                </a:tc>
                <a:tc>
                  <a:txBody>
                    <a:bodyPr/>
                    <a:lstStyle/>
                    <a:p>
                      <a:pPr algn="ctr" fontAlgn="t"/>
                      <a:r>
                        <a:rPr lang="en-US" sz="1400" dirty="0">
                          <a:effectLst/>
                        </a:rPr>
                        <a:t>DevOps, likes to divide and conquer, spreading the skill set between the development and operation teams. It also maintains consistent communication.</a:t>
                      </a:r>
                    </a:p>
                  </a:txBody>
                  <a:tcPr marL="38204" marR="38204" marT="38204" marB="38204"/>
                </a:tc>
                <a:extLst>
                  <a:ext uri="{0D108BD9-81ED-4DB2-BD59-A6C34878D82A}">
                    <a16:rowId xmlns:a16="http://schemas.microsoft.com/office/drawing/2014/main" val="1515685647"/>
                  </a:ext>
                </a:extLst>
              </a:tr>
              <a:tr h="1145314">
                <a:tc>
                  <a:txBody>
                    <a:bodyPr/>
                    <a:lstStyle/>
                    <a:p>
                      <a:pPr algn="ctr" fontAlgn="t"/>
                      <a:r>
                        <a:rPr lang="en-US" sz="1400">
                          <a:effectLst/>
                        </a:rPr>
                        <a:t>Agile development manages on "sprints. It means that the time table is much shorter (less than a month) and several features are to be produced and released in that period.</a:t>
                      </a:r>
                    </a:p>
                  </a:txBody>
                  <a:tcPr marL="38204" marR="38204" marT="38204" marB="38204"/>
                </a:tc>
                <a:tc>
                  <a:txBody>
                    <a:bodyPr/>
                    <a:lstStyle/>
                    <a:p>
                      <a:pPr algn="ctr" fontAlgn="t"/>
                      <a:r>
                        <a:rPr lang="en-US" sz="1400" dirty="0">
                          <a:effectLst/>
                        </a:rPr>
                        <a:t>DevOps strives for consolidated deadlines and benchmarks with major releases, rather than smaller and more frequent ones.</a:t>
                      </a:r>
                    </a:p>
                  </a:txBody>
                  <a:tcPr marL="38204" marR="38204" marT="38204" marB="38204"/>
                </a:tc>
                <a:extLst>
                  <a:ext uri="{0D108BD9-81ED-4DB2-BD59-A6C34878D82A}">
                    <a16:rowId xmlns:a16="http://schemas.microsoft.com/office/drawing/2014/main" val="654128613"/>
                  </a:ext>
                </a:extLst>
              </a:tr>
            </a:tbl>
          </a:graphicData>
        </a:graphic>
      </p:graphicFrame>
    </p:spTree>
    <p:extLst>
      <p:ext uri="{BB962C8B-B14F-4D97-AF65-F5344CB8AC3E}">
        <p14:creationId xmlns:p14="http://schemas.microsoft.com/office/powerpoint/2010/main" val="37288373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2286-DCAD-4491-9279-D3C1DB186791}"/>
              </a:ext>
            </a:extLst>
          </p:cNvPr>
          <p:cNvSpPr>
            <a:spLocks noGrp="1"/>
          </p:cNvSpPr>
          <p:nvPr>
            <p:ph type="title"/>
          </p:nvPr>
        </p:nvSpPr>
        <p:spPr/>
        <p:txBody>
          <a:bodyPr/>
          <a:lstStyle/>
          <a:p>
            <a:r>
              <a:rPr lang="en-US" dirty="0"/>
              <a:t>6 principles OF </a:t>
            </a:r>
            <a:r>
              <a:rPr lang="en-US" b="1" dirty="0"/>
              <a:t>DevOps</a:t>
            </a:r>
            <a:br>
              <a:rPr lang="en-US" b="1" dirty="0"/>
            </a:br>
            <a:endParaRPr lang="en-US" dirty="0"/>
          </a:p>
        </p:txBody>
      </p:sp>
      <p:sp>
        <p:nvSpPr>
          <p:cNvPr id="3" name="Content Placeholder 2">
            <a:extLst>
              <a:ext uri="{FF2B5EF4-FFF2-40B4-BE49-F238E27FC236}">
                <a16:creationId xmlns:a16="http://schemas.microsoft.com/office/drawing/2014/main" id="{566650C3-C2B5-439D-849C-A2632B987799}"/>
              </a:ext>
            </a:extLst>
          </p:cNvPr>
          <p:cNvSpPr>
            <a:spLocks noGrp="1"/>
          </p:cNvSpPr>
          <p:nvPr>
            <p:ph idx="1"/>
          </p:nvPr>
        </p:nvSpPr>
        <p:spPr/>
        <p:txBody>
          <a:bodyPr>
            <a:normAutofit fontScale="85000" lnSpcReduction="10000"/>
          </a:bodyPr>
          <a:lstStyle/>
          <a:p>
            <a:pPr>
              <a:buFont typeface="+mj-lt"/>
              <a:buAutoNum type="arabicPeriod"/>
            </a:pPr>
            <a:r>
              <a:rPr lang="en-US" b="1" dirty="0"/>
              <a:t>Customer-Centric Action: </a:t>
            </a:r>
            <a:r>
              <a:rPr lang="en-US" dirty="0"/>
              <a:t>DevOps team must take customer-centric action for that they should constantly invest in products and services.</a:t>
            </a:r>
          </a:p>
          <a:p>
            <a:pPr>
              <a:buFont typeface="+mj-lt"/>
              <a:buAutoNum type="arabicPeriod"/>
            </a:pPr>
            <a:r>
              <a:rPr lang="en-US" b="1" dirty="0"/>
              <a:t>End-To-End Responsibility: </a:t>
            </a:r>
            <a:r>
              <a:rPr lang="en-US" dirty="0"/>
              <a:t>The DevOps team need to provide performance support until they become end-of-life. This enhances the level of responsibility and the quality of the products engineered.</a:t>
            </a:r>
          </a:p>
          <a:p>
            <a:pPr>
              <a:buFont typeface="+mj-lt"/>
              <a:buAutoNum type="arabicPeriod"/>
            </a:pPr>
            <a:r>
              <a:rPr lang="en-US" b="1" dirty="0"/>
              <a:t>Continuous Improvement: </a:t>
            </a:r>
            <a:r>
              <a:rPr lang="en-US" dirty="0"/>
              <a:t>DevOps culture focuses on continuous improvement to minimize waste. It continuously speeds up the improvement of product or services offered.</a:t>
            </a:r>
          </a:p>
          <a:p>
            <a:pPr>
              <a:buFont typeface="+mj-lt"/>
              <a:buAutoNum type="arabicPeriod"/>
            </a:pPr>
            <a:r>
              <a:rPr lang="en-US" b="1" dirty="0"/>
              <a:t>Automate everything: </a:t>
            </a:r>
            <a:r>
              <a:rPr lang="en-US" dirty="0"/>
              <a:t>Automation is a vital principle of DevOps process. This is not only for the software development but also for the entire infrastructure landscape.</a:t>
            </a:r>
          </a:p>
          <a:p>
            <a:pPr>
              <a:buFont typeface="+mj-lt"/>
              <a:buAutoNum type="arabicPeriod"/>
            </a:pPr>
            <a:r>
              <a:rPr lang="en-US" b="1" dirty="0"/>
              <a:t>Work as one team: </a:t>
            </a:r>
            <a:r>
              <a:rPr lang="en-US" dirty="0"/>
              <a:t>In the DevOps culture role of the designer, developer, and tester are already defined. All they needed to do is work as one team with complete collaboration.</a:t>
            </a:r>
          </a:p>
          <a:p>
            <a:pPr>
              <a:buFont typeface="+mj-lt"/>
              <a:buAutoNum type="arabicPeriod"/>
            </a:pPr>
            <a:r>
              <a:rPr lang="en-US" b="1" dirty="0"/>
              <a:t>Monitor and test everything: </a:t>
            </a:r>
            <a:r>
              <a:rPr lang="en-US" dirty="0"/>
              <a:t>It is very important for DevOps team to have a robust monitoring and testing procedures.</a:t>
            </a:r>
          </a:p>
          <a:p>
            <a:endParaRPr lang="en-US" dirty="0"/>
          </a:p>
        </p:txBody>
      </p:sp>
    </p:spTree>
    <p:extLst>
      <p:ext uri="{BB962C8B-B14F-4D97-AF65-F5344CB8AC3E}">
        <p14:creationId xmlns:p14="http://schemas.microsoft.com/office/powerpoint/2010/main" val="37636849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338F-9DD3-47C7-8568-6CAA710C1AF6}"/>
              </a:ext>
            </a:extLst>
          </p:cNvPr>
          <p:cNvSpPr>
            <a:spLocks noGrp="1"/>
          </p:cNvSpPr>
          <p:nvPr>
            <p:ph type="title"/>
          </p:nvPr>
        </p:nvSpPr>
        <p:spPr/>
        <p:txBody>
          <a:bodyPr/>
          <a:lstStyle/>
          <a:p>
            <a:r>
              <a:rPr lang="en-US" b="1" dirty="0"/>
              <a:t>Who is a DevOps Engineer?</a:t>
            </a:r>
            <a:br>
              <a:rPr lang="en-US" b="1" dirty="0"/>
            </a:br>
            <a:endParaRPr lang="en-US" dirty="0"/>
          </a:p>
        </p:txBody>
      </p:sp>
      <p:sp>
        <p:nvSpPr>
          <p:cNvPr id="3" name="Content Placeholder 2">
            <a:extLst>
              <a:ext uri="{FF2B5EF4-FFF2-40B4-BE49-F238E27FC236}">
                <a16:creationId xmlns:a16="http://schemas.microsoft.com/office/drawing/2014/main" id="{5866028B-F9B2-487A-BF89-EDA86183B304}"/>
              </a:ext>
            </a:extLst>
          </p:cNvPr>
          <p:cNvSpPr>
            <a:spLocks noGrp="1"/>
          </p:cNvSpPr>
          <p:nvPr>
            <p:ph idx="1"/>
          </p:nvPr>
        </p:nvSpPr>
        <p:spPr/>
        <p:txBody>
          <a:bodyPr/>
          <a:lstStyle/>
          <a:p>
            <a:r>
              <a:rPr lang="en-US" dirty="0"/>
              <a:t>A DevOps Engineer is an IT professional who works with software developers, system operators, and other production IT staff to administer code releases.</a:t>
            </a:r>
          </a:p>
          <a:p>
            <a:r>
              <a:rPr lang="en-US" dirty="0"/>
              <a:t> DevOps should have hard as well as soft skills to communicate and collaborate with development, testing, and operations teams.</a:t>
            </a:r>
          </a:p>
          <a:p>
            <a:r>
              <a:rPr lang="en-US" dirty="0"/>
              <a:t>DevOps approach needs frequent, incremental changes to code versions, which means frequent deployment and testing regimens. </a:t>
            </a:r>
          </a:p>
          <a:p>
            <a:r>
              <a:rPr lang="en-US" dirty="0"/>
              <a:t>Although DevOps engineers need to code occasionally from scratch, it is important that they should have the basics of software development languages.</a:t>
            </a:r>
          </a:p>
        </p:txBody>
      </p:sp>
    </p:spTree>
    <p:extLst>
      <p:ext uri="{BB962C8B-B14F-4D97-AF65-F5344CB8AC3E}">
        <p14:creationId xmlns:p14="http://schemas.microsoft.com/office/powerpoint/2010/main" val="17537306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2815-1B78-45FF-8D2A-684EF321A6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05B92E-769A-4D1B-9B37-8EA907E432ED}"/>
              </a:ext>
            </a:extLst>
          </p:cNvPr>
          <p:cNvSpPr>
            <a:spLocks noGrp="1"/>
          </p:cNvSpPr>
          <p:nvPr>
            <p:ph idx="1"/>
          </p:nvPr>
        </p:nvSpPr>
        <p:spPr>
          <a:xfrm>
            <a:off x="2589212" y="3429000"/>
            <a:ext cx="9483518" cy="1712843"/>
          </a:xfrm>
        </p:spPr>
        <p:txBody>
          <a:bodyPr>
            <a:normAutofit/>
          </a:bodyPr>
          <a:lstStyle/>
          <a:p>
            <a:pPr marL="0" indent="0">
              <a:buNone/>
            </a:pPr>
            <a:r>
              <a:rPr lang="en-US" sz="2400" dirty="0"/>
              <a:t>A DevOps engineer will work with development team staff to tackle the coding and scripting needed to connect elements of code, like libraries or software development kits.</a:t>
            </a:r>
          </a:p>
        </p:txBody>
      </p:sp>
    </p:spTree>
    <p:extLst>
      <p:ext uri="{BB962C8B-B14F-4D97-AF65-F5344CB8AC3E}">
        <p14:creationId xmlns:p14="http://schemas.microsoft.com/office/powerpoint/2010/main" val="14178501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8D4E-EFCF-4980-BB05-C0988E9F1125}"/>
              </a:ext>
            </a:extLst>
          </p:cNvPr>
          <p:cNvSpPr>
            <a:spLocks noGrp="1"/>
          </p:cNvSpPr>
          <p:nvPr>
            <p:ph type="title"/>
          </p:nvPr>
        </p:nvSpPr>
        <p:spPr/>
        <p:txBody>
          <a:bodyPr/>
          <a:lstStyle/>
          <a:p>
            <a:r>
              <a:rPr lang="en-US" dirty="0"/>
              <a:t>What is DevOps</a:t>
            </a:r>
          </a:p>
        </p:txBody>
      </p:sp>
      <p:sp>
        <p:nvSpPr>
          <p:cNvPr id="3" name="Content Placeholder 2">
            <a:extLst>
              <a:ext uri="{FF2B5EF4-FFF2-40B4-BE49-F238E27FC236}">
                <a16:creationId xmlns:a16="http://schemas.microsoft.com/office/drawing/2014/main" id="{C6FF0E0B-C125-4F63-BE49-38EC1A2BB726}"/>
              </a:ext>
            </a:extLst>
          </p:cNvPr>
          <p:cNvSpPr>
            <a:spLocks noGrp="1"/>
          </p:cNvSpPr>
          <p:nvPr>
            <p:ph idx="1"/>
          </p:nvPr>
        </p:nvSpPr>
        <p:spPr/>
        <p:txBody>
          <a:bodyPr>
            <a:normAutofit fontScale="92500" lnSpcReduction="10000"/>
          </a:bodyPr>
          <a:lstStyle/>
          <a:p>
            <a:r>
              <a:rPr lang="en-US" dirty="0"/>
              <a:t>DevOps is a </a:t>
            </a:r>
            <a:r>
              <a:rPr lang="en-US" dirty="0">
                <a:solidFill>
                  <a:srgbClr val="FF0000"/>
                </a:solidFill>
              </a:rPr>
              <a:t>culture</a:t>
            </a:r>
            <a:r>
              <a:rPr lang="en-US" dirty="0"/>
              <a:t> which promotes collaboration between Development and Operations Team to deploy code to production faster in an automated &amp; repeatable way. </a:t>
            </a:r>
          </a:p>
          <a:p>
            <a:r>
              <a:rPr lang="en-US" dirty="0"/>
              <a:t>The word 'DevOps' is a combination of two words</a:t>
            </a:r>
          </a:p>
          <a:p>
            <a:pPr marL="0" indent="0">
              <a:buNone/>
            </a:pPr>
            <a:r>
              <a:rPr lang="en-US" dirty="0">
                <a:solidFill>
                  <a:srgbClr val="FF0000"/>
                </a:solidFill>
              </a:rPr>
              <a:t>      'development' and 'operations.’</a:t>
            </a:r>
          </a:p>
          <a:p>
            <a:r>
              <a:rPr lang="en-US" dirty="0"/>
              <a:t>DevOps helps to increases an organization's speed to deliver applications and services. </a:t>
            </a:r>
          </a:p>
          <a:p>
            <a:r>
              <a:rPr lang="en-US" dirty="0"/>
              <a:t>It allows organizations to serve their customers better and compete more strongly in the market.</a:t>
            </a:r>
          </a:p>
          <a:p>
            <a:r>
              <a:rPr lang="en-US" dirty="0"/>
              <a:t>In simple words, DevOps can be defined as an alignment of development and IT operations with better communication and collaboration.</a:t>
            </a:r>
          </a:p>
          <a:p>
            <a:r>
              <a:rPr lang="en-IN" dirty="0"/>
              <a:t>Infrastructure As A Code </a:t>
            </a:r>
            <a:endParaRPr lang="en-US" dirty="0"/>
          </a:p>
          <a:p>
            <a:endParaRPr lang="en-US" dirty="0"/>
          </a:p>
        </p:txBody>
      </p:sp>
    </p:spTree>
    <p:extLst>
      <p:ext uri="{BB962C8B-B14F-4D97-AF65-F5344CB8AC3E}">
        <p14:creationId xmlns:p14="http://schemas.microsoft.com/office/powerpoint/2010/main" val="6842556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5570-DC5F-44DC-A3A0-0BA9750C4EEE}"/>
              </a:ext>
            </a:extLst>
          </p:cNvPr>
          <p:cNvSpPr>
            <a:spLocks noGrp="1"/>
          </p:cNvSpPr>
          <p:nvPr>
            <p:ph type="title"/>
          </p:nvPr>
        </p:nvSpPr>
        <p:spPr/>
        <p:txBody>
          <a:bodyPr>
            <a:normAutofit fontScale="90000"/>
          </a:bodyPr>
          <a:lstStyle/>
          <a:p>
            <a:r>
              <a:rPr lang="en-US" b="1" dirty="0"/>
              <a:t>Roles, Responsibilities, and Skills of a DevOps Engineer</a:t>
            </a:r>
            <a:br>
              <a:rPr lang="en-US" b="1" dirty="0"/>
            </a:br>
            <a:endParaRPr lang="en-US" dirty="0"/>
          </a:p>
        </p:txBody>
      </p:sp>
      <p:sp>
        <p:nvSpPr>
          <p:cNvPr id="3" name="Content Placeholder 2">
            <a:extLst>
              <a:ext uri="{FF2B5EF4-FFF2-40B4-BE49-F238E27FC236}">
                <a16:creationId xmlns:a16="http://schemas.microsoft.com/office/drawing/2014/main" id="{0BD0F088-B329-42ED-B290-E6ECE9F8D1BE}"/>
              </a:ext>
            </a:extLst>
          </p:cNvPr>
          <p:cNvSpPr>
            <a:spLocks noGrp="1"/>
          </p:cNvSpPr>
          <p:nvPr>
            <p:ph idx="1"/>
          </p:nvPr>
        </p:nvSpPr>
        <p:spPr/>
        <p:txBody>
          <a:bodyPr>
            <a:normAutofit/>
          </a:bodyPr>
          <a:lstStyle/>
          <a:p>
            <a:r>
              <a:rPr lang="en-US" sz="2800" dirty="0"/>
              <a:t>DevOps engineers work full-time. </a:t>
            </a:r>
          </a:p>
          <a:p>
            <a:r>
              <a:rPr lang="en-US" sz="2800" dirty="0"/>
              <a:t>They are responsible for the production and ongoing maintenance of a software application's platform.</a:t>
            </a:r>
          </a:p>
          <a:p>
            <a:r>
              <a:rPr lang="en-US" sz="2800" dirty="0"/>
              <a:t>Following are some expected Roles, Responsibilities, and Skills that is expected from DevOps engineer:</a:t>
            </a:r>
          </a:p>
        </p:txBody>
      </p:sp>
    </p:spTree>
    <p:extLst>
      <p:ext uri="{BB962C8B-B14F-4D97-AF65-F5344CB8AC3E}">
        <p14:creationId xmlns:p14="http://schemas.microsoft.com/office/powerpoint/2010/main" val="35033034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F145-8532-43BB-ABFE-A3D4C724E3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175728-3E57-44C0-A077-D6C1B8C9E8E8}"/>
              </a:ext>
            </a:extLst>
          </p:cNvPr>
          <p:cNvSpPr>
            <a:spLocks noGrp="1"/>
          </p:cNvSpPr>
          <p:nvPr>
            <p:ph idx="1"/>
          </p:nvPr>
        </p:nvSpPr>
        <p:spPr/>
        <p:txBody>
          <a:bodyPr/>
          <a:lstStyle/>
          <a:p>
            <a:r>
              <a:rPr lang="en-US" dirty="0"/>
              <a:t>Able to perform system troubleshooting and problem-solving across platform and application domains.</a:t>
            </a:r>
          </a:p>
          <a:p>
            <a:r>
              <a:rPr lang="en-US" dirty="0"/>
              <a:t>Manage project effectively through open, standards-based platforms</a:t>
            </a:r>
          </a:p>
          <a:p>
            <a:r>
              <a:rPr lang="en-US" dirty="0"/>
              <a:t>Increase project visibility thought traceability</a:t>
            </a:r>
          </a:p>
          <a:p>
            <a:r>
              <a:rPr lang="en-US" dirty="0"/>
              <a:t>Improve quality and reduce development cost with collaboration</a:t>
            </a:r>
          </a:p>
          <a:p>
            <a:r>
              <a:rPr lang="en-US" dirty="0" err="1"/>
              <a:t>Analyse</a:t>
            </a:r>
            <a:r>
              <a:rPr lang="en-US" dirty="0"/>
              <a:t>, design and evaluate automation scripts &amp; systems</a:t>
            </a:r>
          </a:p>
          <a:p>
            <a:r>
              <a:rPr lang="en-US" dirty="0"/>
              <a:t>Ensuring critical resolution of system issues by using the best cloud security solutions services</a:t>
            </a:r>
          </a:p>
          <a:p>
            <a:r>
              <a:rPr lang="en-US" dirty="0"/>
              <a:t>DevOps engineer should have the soft skill of problem-solver and quick-learner</a:t>
            </a:r>
          </a:p>
          <a:p>
            <a:endParaRPr lang="en-US" dirty="0"/>
          </a:p>
        </p:txBody>
      </p:sp>
    </p:spTree>
    <p:extLst>
      <p:ext uri="{BB962C8B-B14F-4D97-AF65-F5344CB8AC3E}">
        <p14:creationId xmlns:p14="http://schemas.microsoft.com/office/powerpoint/2010/main" val="26154090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2B5E-16B4-4302-84B9-DA6FEDC00156}"/>
              </a:ext>
            </a:extLst>
          </p:cNvPr>
          <p:cNvSpPr>
            <a:spLocks noGrp="1"/>
          </p:cNvSpPr>
          <p:nvPr>
            <p:ph type="title"/>
          </p:nvPr>
        </p:nvSpPr>
        <p:spPr/>
        <p:txBody>
          <a:bodyPr/>
          <a:lstStyle/>
          <a:p>
            <a:r>
              <a:rPr lang="en-US" b="1" dirty="0"/>
              <a:t>DevOps Automation Tools</a:t>
            </a:r>
            <a:br>
              <a:rPr lang="en-US" b="1" dirty="0"/>
            </a:br>
            <a:endParaRPr lang="en-US" dirty="0"/>
          </a:p>
        </p:txBody>
      </p:sp>
      <p:sp>
        <p:nvSpPr>
          <p:cNvPr id="3" name="Content Placeholder 2">
            <a:extLst>
              <a:ext uri="{FF2B5EF4-FFF2-40B4-BE49-F238E27FC236}">
                <a16:creationId xmlns:a16="http://schemas.microsoft.com/office/drawing/2014/main" id="{AB858265-0B26-4660-A352-926E5AF066BD}"/>
              </a:ext>
            </a:extLst>
          </p:cNvPr>
          <p:cNvSpPr>
            <a:spLocks noGrp="1"/>
          </p:cNvSpPr>
          <p:nvPr>
            <p:ph idx="1"/>
          </p:nvPr>
        </p:nvSpPr>
        <p:spPr/>
        <p:txBody>
          <a:bodyPr/>
          <a:lstStyle/>
          <a:p>
            <a:r>
              <a:rPr lang="en-US" sz="2800" dirty="0"/>
              <a:t>It is vital to automate all the testing processes and configure them to achieve speed and agility. </a:t>
            </a:r>
          </a:p>
          <a:p>
            <a:r>
              <a:rPr lang="en-US" sz="2800" dirty="0"/>
              <a:t>This process is known as DevOps automation</a:t>
            </a:r>
            <a:r>
              <a:rPr lang="en-US" dirty="0"/>
              <a:t>.</a:t>
            </a:r>
          </a:p>
        </p:txBody>
      </p:sp>
    </p:spTree>
    <p:extLst>
      <p:ext uri="{BB962C8B-B14F-4D97-AF65-F5344CB8AC3E}">
        <p14:creationId xmlns:p14="http://schemas.microsoft.com/office/powerpoint/2010/main" val="32132857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2D82-8935-435E-B227-79030B4533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EC440F-0927-42D7-AE4C-55D19351D170}"/>
              </a:ext>
            </a:extLst>
          </p:cNvPr>
          <p:cNvSpPr>
            <a:spLocks noGrp="1"/>
          </p:cNvSpPr>
          <p:nvPr>
            <p:ph idx="1"/>
          </p:nvPr>
        </p:nvSpPr>
        <p:spPr/>
        <p:txBody>
          <a:bodyPr/>
          <a:lstStyle/>
          <a:p>
            <a:r>
              <a:rPr lang="en-US" dirty="0"/>
              <a:t>The difficulty faced in large DevOps Team that maintain large huge IT infrastructure can be classified briefly into six different categories.</a:t>
            </a:r>
          </a:p>
          <a:p>
            <a:pPr lvl="1"/>
            <a:r>
              <a:rPr lang="en-US" dirty="0"/>
              <a:t>Infrastructure Automation</a:t>
            </a:r>
          </a:p>
          <a:p>
            <a:pPr lvl="1"/>
            <a:r>
              <a:rPr lang="en-US" dirty="0"/>
              <a:t>Configuration Management</a:t>
            </a:r>
          </a:p>
          <a:p>
            <a:pPr lvl="1"/>
            <a:r>
              <a:rPr lang="en-US" dirty="0"/>
              <a:t>Deployment Automation</a:t>
            </a:r>
          </a:p>
          <a:p>
            <a:pPr lvl="1"/>
            <a:r>
              <a:rPr lang="en-US" dirty="0"/>
              <a:t>Performance Management</a:t>
            </a:r>
          </a:p>
          <a:p>
            <a:pPr lvl="1"/>
            <a:r>
              <a:rPr lang="en-US" dirty="0"/>
              <a:t>Log Management</a:t>
            </a:r>
          </a:p>
          <a:p>
            <a:pPr lvl="1"/>
            <a:r>
              <a:rPr lang="en-US" dirty="0"/>
              <a:t>Monitoring.</a:t>
            </a:r>
          </a:p>
          <a:p>
            <a:r>
              <a:rPr lang="en-US" dirty="0"/>
              <a:t>Let's see a few tools in each of these categories and how they solve the pain points–</a:t>
            </a:r>
          </a:p>
          <a:p>
            <a:endParaRPr lang="en-US" dirty="0"/>
          </a:p>
        </p:txBody>
      </p:sp>
    </p:spTree>
    <p:extLst>
      <p:ext uri="{BB962C8B-B14F-4D97-AF65-F5344CB8AC3E}">
        <p14:creationId xmlns:p14="http://schemas.microsoft.com/office/powerpoint/2010/main" val="14022273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6EA7-9447-4CC6-B1FC-EA57EDF3FE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CD92F7-A3CB-47E8-AF36-F35CCB8D6F10}"/>
              </a:ext>
            </a:extLst>
          </p:cNvPr>
          <p:cNvSpPr>
            <a:spLocks noGrp="1"/>
          </p:cNvSpPr>
          <p:nvPr>
            <p:ph idx="1"/>
          </p:nvPr>
        </p:nvSpPr>
        <p:spPr/>
        <p:txBody>
          <a:bodyPr/>
          <a:lstStyle/>
          <a:p>
            <a:r>
              <a:rPr lang="en-US" b="1" dirty="0"/>
              <a:t>Infrastructure Automation</a:t>
            </a:r>
          </a:p>
          <a:p>
            <a:endParaRPr lang="en-US" b="1" dirty="0"/>
          </a:p>
          <a:p>
            <a:r>
              <a:rPr lang="en-US" b="1" dirty="0"/>
              <a:t>Microsoft Azure</a:t>
            </a:r>
            <a:r>
              <a:rPr lang="en-US" dirty="0"/>
              <a:t> Being cloud service you do not need to be physically present in the data center. Also, they are easy to scale on-demand. There are no up-front hardware costs. It can be configured to provision more servers based on traffic automatically.</a:t>
            </a:r>
          </a:p>
          <a:p>
            <a:r>
              <a:rPr lang="en-US" dirty="0"/>
              <a:t>Similar is the story for using other cloud solutions, </a:t>
            </a:r>
            <a:r>
              <a:rPr lang="en-US" dirty="0" err="1"/>
              <a:t>aks</a:t>
            </a:r>
            <a:r>
              <a:rPr lang="en-US" dirty="0"/>
              <a:t> AWS, Google cloud </a:t>
            </a:r>
            <a:r>
              <a:rPr lang="en-US" dirty="0" err="1"/>
              <a:t>etc</a:t>
            </a:r>
            <a:endParaRPr lang="en-US" dirty="0"/>
          </a:p>
        </p:txBody>
      </p:sp>
    </p:spTree>
    <p:extLst>
      <p:ext uri="{BB962C8B-B14F-4D97-AF65-F5344CB8AC3E}">
        <p14:creationId xmlns:p14="http://schemas.microsoft.com/office/powerpoint/2010/main" val="40898811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D6900-25A0-44C5-B742-715D9DA85015}"/>
              </a:ext>
            </a:extLst>
          </p:cNvPr>
          <p:cNvSpPr>
            <a:spLocks noGrp="1"/>
          </p:cNvSpPr>
          <p:nvPr>
            <p:ph type="title"/>
          </p:nvPr>
        </p:nvSpPr>
        <p:spPr/>
        <p:txBody>
          <a:bodyPr/>
          <a:lstStyle/>
          <a:p>
            <a:r>
              <a:rPr lang="en-US" b="1" dirty="0"/>
              <a:t>Configuration Management</a:t>
            </a:r>
            <a:endParaRPr lang="en-US" dirty="0"/>
          </a:p>
        </p:txBody>
      </p:sp>
      <p:sp>
        <p:nvSpPr>
          <p:cNvPr id="3" name="Content Placeholder 2">
            <a:extLst>
              <a:ext uri="{FF2B5EF4-FFF2-40B4-BE49-F238E27FC236}">
                <a16:creationId xmlns:a16="http://schemas.microsoft.com/office/drawing/2014/main" id="{6305735D-026B-4AC1-ACEA-6DC49A9B8643}"/>
              </a:ext>
            </a:extLst>
          </p:cNvPr>
          <p:cNvSpPr>
            <a:spLocks noGrp="1"/>
          </p:cNvSpPr>
          <p:nvPr>
            <p:ph idx="1"/>
          </p:nvPr>
        </p:nvSpPr>
        <p:spPr/>
        <p:txBody>
          <a:bodyPr/>
          <a:lstStyle/>
          <a:p>
            <a:r>
              <a:rPr lang="en-US" b="1" dirty="0"/>
              <a:t>Chef</a:t>
            </a:r>
          </a:p>
          <a:p>
            <a:r>
              <a:rPr lang="en-US" dirty="0"/>
              <a:t>It is a useful DevOps tool for achieving speed, scale, and consistency. </a:t>
            </a:r>
          </a:p>
          <a:p>
            <a:r>
              <a:rPr lang="en-US" dirty="0"/>
              <a:t>It can be used to ease out complex tasks and perform configuration management. </a:t>
            </a:r>
          </a:p>
          <a:p>
            <a:r>
              <a:rPr lang="en-US" dirty="0"/>
              <a:t>With this tool, DevOps team can avoid making changes across ten thousand servers. Instead, they need to make changes in one place which is automatically reflected in other servers.</a:t>
            </a:r>
          </a:p>
        </p:txBody>
      </p:sp>
    </p:spTree>
    <p:extLst>
      <p:ext uri="{BB962C8B-B14F-4D97-AF65-F5344CB8AC3E}">
        <p14:creationId xmlns:p14="http://schemas.microsoft.com/office/powerpoint/2010/main" val="19874196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54C0-C123-4E79-8416-9E5A99B574F3}"/>
              </a:ext>
            </a:extLst>
          </p:cNvPr>
          <p:cNvSpPr>
            <a:spLocks noGrp="1"/>
          </p:cNvSpPr>
          <p:nvPr>
            <p:ph type="title"/>
          </p:nvPr>
        </p:nvSpPr>
        <p:spPr/>
        <p:txBody>
          <a:bodyPr/>
          <a:lstStyle/>
          <a:p>
            <a:r>
              <a:rPr lang="en-US" b="1" dirty="0"/>
              <a:t>Deployment Automation</a:t>
            </a:r>
            <a:endParaRPr lang="en-US" dirty="0"/>
          </a:p>
        </p:txBody>
      </p:sp>
      <p:sp>
        <p:nvSpPr>
          <p:cNvPr id="3" name="Content Placeholder 2">
            <a:extLst>
              <a:ext uri="{FF2B5EF4-FFF2-40B4-BE49-F238E27FC236}">
                <a16:creationId xmlns:a16="http://schemas.microsoft.com/office/drawing/2014/main" id="{425FFC7A-EA23-4756-A1F3-0C95B391E38A}"/>
              </a:ext>
            </a:extLst>
          </p:cNvPr>
          <p:cNvSpPr>
            <a:spLocks noGrp="1"/>
          </p:cNvSpPr>
          <p:nvPr>
            <p:ph idx="1"/>
          </p:nvPr>
        </p:nvSpPr>
        <p:spPr/>
        <p:txBody>
          <a:bodyPr/>
          <a:lstStyle/>
          <a:p>
            <a:r>
              <a:rPr lang="en-US" b="1" dirty="0"/>
              <a:t>Azure </a:t>
            </a:r>
            <a:r>
              <a:rPr lang="en-US" b="1" dirty="0" err="1"/>
              <a:t>Devops</a:t>
            </a:r>
            <a:r>
              <a:rPr lang="en-US" dirty="0"/>
              <a:t>: This tool facilitates continuous integration and testing. It helps to integrate project changes more easily by quickly finding issues as soon as a built is deployed.</a:t>
            </a:r>
          </a:p>
          <a:p>
            <a:r>
              <a:rPr lang="en-US" dirty="0"/>
              <a:t>Other tools include</a:t>
            </a:r>
          </a:p>
          <a:p>
            <a:pPr lvl="1"/>
            <a:r>
              <a:rPr lang="en-US" dirty="0"/>
              <a:t>VSTS from Microsoft</a:t>
            </a:r>
          </a:p>
          <a:p>
            <a:pPr lvl="1"/>
            <a:r>
              <a:rPr lang="en-US" dirty="0"/>
              <a:t>TFS – Team Foundation Server – an integrated tool with visual studio.</a:t>
            </a:r>
          </a:p>
          <a:p>
            <a:pPr lvl="1"/>
            <a:r>
              <a:rPr lang="en-US" dirty="0" err="1"/>
              <a:t>Jetkins</a:t>
            </a:r>
            <a:endParaRPr lang="en-US" dirty="0"/>
          </a:p>
        </p:txBody>
      </p:sp>
    </p:spTree>
    <p:extLst>
      <p:ext uri="{BB962C8B-B14F-4D97-AF65-F5344CB8AC3E}">
        <p14:creationId xmlns:p14="http://schemas.microsoft.com/office/powerpoint/2010/main" val="35331892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478F-EEF1-4DCA-9837-076A581D9F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D38EC2-6570-41F4-B0B4-D4F466478D77}"/>
              </a:ext>
            </a:extLst>
          </p:cNvPr>
          <p:cNvSpPr>
            <a:spLocks noGrp="1"/>
          </p:cNvSpPr>
          <p:nvPr>
            <p:ph idx="1"/>
          </p:nvPr>
        </p:nvSpPr>
        <p:spPr/>
        <p:txBody>
          <a:bodyPr/>
          <a:lstStyle/>
          <a:p>
            <a:pPr marL="0" indent="0">
              <a:buNone/>
            </a:pPr>
            <a:r>
              <a:rPr lang="en-US" b="1" dirty="0"/>
              <a:t>Log Management</a:t>
            </a:r>
            <a:endParaRPr lang="en-US" dirty="0"/>
          </a:p>
          <a:p>
            <a:pPr marL="0" indent="0">
              <a:buNone/>
            </a:pPr>
            <a:r>
              <a:rPr lang="en-US" b="1" dirty="0"/>
              <a:t>Splunk</a:t>
            </a:r>
            <a:r>
              <a:rPr lang="en-US" dirty="0"/>
              <a:t>: This is a tool solves the issues like aggregating, storing, and analyzing all logs in one place.</a:t>
            </a:r>
          </a:p>
          <a:p>
            <a:pPr lvl="1"/>
            <a:r>
              <a:rPr lang="en-US" b="1" dirty="0" err="1"/>
              <a:t>Fluentd</a:t>
            </a:r>
            <a:r>
              <a:rPr lang="en-US" dirty="0"/>
              <a:t> </a:t>
            </a:r>
          </a:p>
          <a:p>
            <a:pPr lvl="1"/>
            <a:r>
              <a:rPr lang="en-US" b="1" dirty="0"/>
              <a:t>Kibana</a:t>
            </a:r>
            <a:r>
              <a:rPr lang="en-US" dirty="0"/>
              <a:t> </a:t>
            </a:r>
          </a:p>
          <a:p>
            <a:pPr lvl="1"/>
            <a:r>
              <a:rPr lang="en-US" b="1" dirty="0" err="1"/>
              <a:t>XpoLog</a:t>
            </a:r>
            <a:r>
              <a:rPr lang="en-US" dirty="0"/>
              <a:t> </a:t>
            </a:r>
          </a:p>
          <a:p>
            <a:endParaRPr lang="en-US" dirty="0"/>
          </a:p>
        </p:txBody>
      </p:sp>
    </p:spTree>
    <p:extLst>
      <p:ext uri="{BB962C8B-B14F-4D97-AF65-F5344CB8AC3E}">
        <p14:creationId xmlns:p14="http://schemas.microsoft.com/office/powerpoint/2010/main" val="24740939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7B43-BE94-4A4B-919F-F748E26DEA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B56FFF-CFD2-40B9-8C5F-A500C0063E71}"/>
              </a:ext>
            </a:extLst>
          </p:cNvPr>
          <p:cNvSpPr>
            <a:spLocks noGrp="1"/>
          </p:cNvSpPr>
          <p:nvPr>
            <p:ph idx="1"/>
          </p:nvPr>
        </p:nvSpPr>
        <p:spPr/>
        <p:txBody>
          <a:bodyPr/>
          <a:lstStyle/>
          <a:p>
            <a:r>
              <a:rPr lang="en-US" b="1" dirty="0"/>
              <a:t>Performance Management</a:t>
            </a:r>
            <a:endParaRPr lang="en-US" dirty="0"/>
          </a:p>
          <a:p>
            <a:pPr lvl="1"/>
            <a:r>
              <a:rPr lang="en-US" b="1" dirty="0"/>
              <a:t>App Dynamic:</a:t>
            </a:r>
            <a:r>
              <a:rPr lang="en-US" dirty="0"/>
              <a:t> It is DevOps tool which offers real-time performance monitoring. The data collected by this tool helps developers to debug when issues occur.</a:t>
            </a:r>
          </a:p>
          <a:p>
            <a:pPr lvl="2"/>
            <a:r>
              <a:rPr lang="en-US" dirty="0"/>
              <a:t>Aggregators</a:t>
            </a:r>
          </a:p>
          <a:p>
            <a:pPr lvl="2"/>
            <a:r>
              <a:rPr lang="en-US" b="1" dirty="0"/>
              <a:t>New Relic APM</a:t>
            </a:r>
          </a:p>
          <a:p>
            <a:pPr lvl="2"/>
            <a:r>
              <a:rPr lang="en-US" b="1" dirty="0" err="1"/>
              <a:t>Foglight</a:t>
            </a:r>
            <a:endParaRPr lang="en-US" b="1" dirty="0"/>
          </a:p>
          <a:p>
            <a:pPr lvl="2"/>
            <a:r>
              <a:rPr lang="en-US" b="1" dirty="0"/>
              <a:t>BMC Software APM</a:t>
            </a:r>
          </a:p>
          <a:p>
            <a:pPr lvl="2"/>
            <a:r>
              <a:rPr lang="en-US" b="1" dirty="0" err="1"/>
              <a:t>OpsView</a:t>
            </a:r>
            <a:endParaRPr lang="en-US" dirty="0"/>
          </a:p>
          <a:p>
            <a:endParaRPr lang="en-US" dirty="0"/>
          </a:p>
        </p:txBody>
      </p:sp>
    </p:spTree>
    <p:extLst>
      <p:ext uri="{BB962C8B-B14F-4D97-AF65-F5344CB8AC3E}">
        <p14:creationId xmlns:p14="http://schemas.microsoft.com/office/powerpoint/2010/main" val="11377694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A406-AA21-407A-8FC6-6B3267E2E2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5C5CA8-8BEE-4BCD-8CC6-D8F85E2CF43B}"/>
              </a:ext>
            </a:extLst>
          </p:cNvPr>
          <p:cNvSpPr>
            <a:spLocks noGrp="1"/>
          </p:cNvSpPr>
          <p:nvPr>
            <p:ph idx="1"/>
          </p:nvPr>
        </p:nvSpPr>
        <p:spPr/>
        <p:txBody>
          <a:bodyPr/>
          <a:lstStyle/>
          <a:p>
            <a:r>
              <a:rPr lang="en-US" b="1" dirty="0"/>
              <a:t>Monitoring tools</a:t>
            </a:r>
          </a:p>
          <a:p>
            <a:pPr marL="0" indent="0">
              <a:buNone/>
            </a:pPr>
            <a:endParaRPr lang="en-US" b="1" dirty="0"/>
          </a:p>
          <a:p>
            <a:pPr marL="0" indent="0">
              <a:buNone/>
            </a:pPr>
            <a:r>
              <a:rPr lang="en-US" b="1" dirty="0"/>
              <a:t>Nagios</a:t>
            </a:r>
            <a:r>
              <a:rPr lang="en-US" dirty="0"/>
              <a:t>: It is also important to make sure people are notified when infrastructure and related services go down. Nagios is one such tool for this purpose which helps DevOps teams to find and correct problems.</a:t>
            </a:r>
          </a:p>
          <a:p>
            <a:pPr marL="0" indent="0">
              <a:buNone/>
            </a:pPr>
            <a:r>
              <a:rPr lang="en-US" dirty="0"/>
              <a:t>	Zabbix</a:t>
            </a:r>
          </a:p>
        </p:txBody>
      </p:sp>
    </p:spTree>
    <p:extLst>
      <p:ext uri="{BB962C8B-B14F-4D97-AF65-F5344CB8AC3E}">
        <p14:creationId xmlns:p14="http://schemas.microsoft.com/office/powerpoint/2010/main" val="17959252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330C-298B-43FC-A1F3-F04165153FA7}"/>
              </a:ext>
            </a:extLst>
          </p:cNvPr>
          <p:cNvSpPr>
            <a:spLocks noGrp="1"/>
          </p:cNvSpPr>
          <p:nvPr>
            <p:ph type="title"/>
          </p:nvPr>
        </p:nvSpPr>
        <p:spPr/>
        <p:txBody>
          <a:bodyPr/>
          <a:lstStyle/>
          <a:p>
            <a:r>
              <a:rPr lang="en-US" dirty="0" err="1"/>
              <a:t>Devops</a:t>
            </a:r>
            <a:r>
              <a:rPr lang="en-US" dirty="0"/>
              <a:t> History</a:t>
            </a:r>
          </a:p>
        </p:txBody>
      </p:sp>
      <p:sp>
        <p:nvSpPr>
          <p:cNvPr id="3" name="Content Placeholder 2">
            <a:extLst>
              <a:ext uri="{FF2B5EF4-FFF2-40B4-BE49-F238E27FC236}">
                <a16:creationId xmlns:a16="http://schemas.microsoft.com/office/drawing/2014/main" id="{0E56BEE3-B393-418D-A6A1-809CA72B06A0}"/>
              </a:ext>
            </a:extLst>
          </p:cNvPr>
          <p:cNvSpPr>
            <a:spLocks noGrp="1"/>
          </p:cNvSpPr>
          <p:nvPr>
            <p:ph idx="1"/>
          </p:nvPr>
        </p:nvSpPr>
        <p:spPr/>
        <p:txBody>
          <a:bodyPr/>
          <a:lstStyle/>
          <a:p>
            <a:r>
              <a:rPr lang="en-US" b="1" dirty="0"/>
              <a:t>Every now and then, there arrives an idea whose time has come.</a:t>
            </a:r>
          </a:p>
          <a:p>
            <a:r>
              <a:rPr lang="en-US" b="1" dirty="0"/>
              <a:t> DevOps is such an idea. But, it didn’t look that way at first. Yet, DevOps has taken off in only a few years to become a major influence on software development and deployment. </a:t>
            </a:r>
          </a:p>
          <a:p>
            <a:r>
              <a:rPr lang="en-US" b="1" dirty="0"/>
              <a:t>And it has, through its use of infrastructure as code, greatly sped up the development cycle.</a:t>
            </a:r>
          </a:p>
          <a:p>
            <a:r>
              <a:rPr lang="en-US" b="1" dirty="0"/>
              <a:t>The idea began in 2008 with a discussion between Patrick </a:t>
            </a:r>
            <a:r>
              <a:rPr lang="en-US" b="1" dirty="0" err="1"/>
              <a:t>Debois</a:t>
            </a:r>
            <a:r>
              <a:rPr lang="en-US" b="1" dirty="0"/>
              <a:t> and Andrew Clay Shafer concerning the concept of agile infrastructure</a:t>
            </a:r>
            <a:r>
              <a:rPr lang="en-US" dirty="0"/>
              <a:t>. </a:t>
            </a:r>
          </a:p>
          <a:p>
            <a:r>
              <a:rPr lang="en-US" b="1" dirty="0"/>
              <a:t>In 2009, first DevOps Days event in Ghent, Belgium that lit the fuse.</a:t>
            </a:r>
          </a:p>
        </p:txBody>
      </p:sp>
    </p:spTree>
    <p:extLst>
      <p:ext uri="{BB962C8B-B14F-4D97-AF65-F5344CB8AC3E}">
        <p14:creationId xmlns:p14="http://schemas.microsoft.com/office/powerpoint/2010/main" val="36291128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4BAE-8781-420A-A6B5-AFE27DE0E6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2C1D9D-B25D-4806-856C-D39F52F7A849}"/>
              </a:ext>
            </a:extLst>
          </p:cNvPr>
          <p:cNvSpPr>
            <a:spLocks noGrp="1"/>
          </p:cNvSpPr>
          <p:nvPr>
            <p:ph idx="1"/>
          </p:nvPr>
        </p:nvSpPr>
        <p:spPr/>
        <p:txBody>
          <a:bodyPr>
            <a:normAutofit fontScale="92500" lnSpcReduction="10000"/>
          </a:bodyPr>
          <a:lstStyle/>
          <a:p>
            <a:r>
              <a:rPr lang="en-US" sz="2400" dirty="0"/>
              <a:t>DevOps provides developer services to support teams to </a:t>
            </a:r>
          </a:p>
          <a:p>
            <a:pPr lvl="1"/>
            <a:r>
              <a:rPr lang="en-US" sz="2000" dirty="0"/>
              <a:t>Plan work</a:t>
            </a:r>
          </a:p>
          <a:p>
            <a:pPr lvl="1"/>
            <a:r>
              <a:rPr lang="en-US" sz="2000" dirty="0"/>
              <a:t>Collaborate on code development</a:t>
            </a:r>
          </a:p>
          <a:p>
            <a:pPr lvl="1"/>
            <a:r>
              <a:rPr lang="en-US" sz="2000" dirty="0"/>
              <a:t>Build </a:t>
            </a:r>
          </a:p>
          <a:p>
            <a:pPr lvl="1"/>
            <a:r>
              <a:rPr lang="en-US" sz="2000" dirty="0"/>
              <a:t>Deploy applications.</a:t>
            </a:r>
          </a:p>
          <a:p>
            <a:r>
              <a:rPr lang="en-US" sz="2400" dirty="0"/>
              <a:t> Developers can work in the cloud using Azure DevOps Services or on-premises using Azure DevOps Server, formerly named Visual Studio Team Foundation Server (TFS).</a:t>
            </a:r>
          </a:p>
          <a:p>
            <a:r>
              <a:rPr lang="en-US" sz="2400" dirty="0"/>
              <a:t>Azure DevOps provides an integrated set of features that you can access through your web browser or IDE client.</a:t>
            </a:r>
          </a:p>
        </p:txBody>
      </p:sp>
    </p:spTree>
    <p:extLst>
      <p:ext uri="{BB962C8B-B14F-4D97-AF65-F5344CB8AC3E}">
        <p14:creationId xmlns:p14="http://schemas.microsoft.com/office/powerpoint/2010/main" val="2562380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AADA-A533-441F-84D5-7E4C18EEF468}"/>
              </a:ext>
            </a:extLst>
          </p:cNvPr>
          <p:cNvSpPr>
            <a:spLocks noGrp="1"/>
          </p:cNvSpPr>
          <p:nvPr>
            <p:ph type="title"/>
          </p:nvPr>
        </p:nvSpPr>
        <p:spPr/>
        <p:txBody>
          <a:bodyPr/>
          <a:lstStyle/>
          <a:p>
            <a:r>
              <a:rPr lang="en-US" b="1" dirty="0"/>
              <a:t> future of DevOps</a:t>
            </a:r>
            <a:br>
              <a:rPr lang="en-US" b="1" dirty="0"/>
            </a:br>
            <a:endParaRPr lang="en-US" dirty="0"/>
          </a:p>
        </p:txBody>
      </p:sp>
      <p:sp>
        <p:nvSpPr>
          <p:cNvPr id="3" name="Content Placeholder 2">
            <a:extLst>
              <a:ext uri="{FF2B5EF4-FFF2-40B4-BE49-F238E27FC236}">
                <a16:creationId xmlns:a16="http://schemas.microsoft.com/office/drawing/2014/main" id="{BF0ECE4B-BC8E-470A-B925-F209EA8A8940}"/>
              </a:ext>
            </a:extLst>
          </p:cNvPr>
          <p:cNvSpPr>
            <a:spLocks noGrp="1"/>
          </p:cNvSpPr>
          <p:nvPr>
            <p:ph idx="1"/>
          </p:nvPr>
        </p:nvSpPr>
        <p:spPr>
          <a:xfrm>
            <a:off x="2589212" y="2133599"/>
            <a:ext cx="8915400" cy="4320209"/>
          </a:xfrm>
        </p:spPr>
        <p:txBody>
          <a:bodyPr>
            <a:normAutofit/>
          </a:bodyPr>
          <a:lstStyle/>
          <a:p>
            <a:r>
              <a:rPr lang="en-US" sz="2000" dirty="0"/>
              <a:t>They are lots of Change likely to happens in the DevOps world some most prominent are:</a:t>
            </a:r>
          </a:p>
          <a:p>
            <a:pPr lvl="1"/>
            <a:r>
              <a:rPr lang="en-US" sz="1800" dirty="0"/>
              <a:t>Organizations are shifting in their needs to weeks and months instead of years.</a:t>
            </a:r>
          </a:p>
          <a:p>
            <a:pPr lvl="1"/>
            <a:r>
              <a:rPr lang="en-US" sz="1800" dirty="0"/>
              <a:t>We will see soon that DevOps engineers have more access and control of the end user than any other person in the enterprise.</a:t>
            </a:r>
          </a:p>
          <a:p>
            <a:pPr lvl="1"/>
            <a:r>
              <a:rPr lang="en-US" sz="1800" dirty="0"/>
              <a:t>DevOps is becoming a valued skill for IT people. For example, a survey conducted by Linux hiring found that 25% of respondent's job seeker is DevOps expertise.</a:t>
            </a:r>
          </a:p>
          <a:p>
            <a:pPr lvl="1"/>
            <a:r>
              <a:rPr lang="en-US" sz="1800" dirty="0"/>
              <a:t>DevOps and continuous delivery are here to stay. Therefore companies need to change as they have no choice but to evolve. However, the mainstreaming the notion of DevOps will take 5 to 10 years.</a:t>
            </a:r>
          </a:p>
          <a:p>
            <a:endParaRPr lang="en-US" dirty="0"/>
          </a:p>
        </p:txBody>
      </p:sp>
    </p:spTree>
    <p:extLst>
      <p:ext uri="{BB962C8B-B14F-4D97-AF65-F5344CB8AC3E}">
        <p14:creationId xmlns:p14="http://schemas.microsoft.com/office/powerpoint/2010/main" val="17269198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78F3-C01A-4644-AFA4-3961129F8B39}"/>
              </a:ext>
            </a:extLst>
          </p:cNvPr>
          <p:cNvSpPr>
            <a:spLocks noGrp="1"/>
          </p:cNvSpPr>
          <p:nvPr>
            <p:ph type="title"/>
          </p:nvPr>
        </p:nvSpPr>
        <p:spPr/>
        <p:txBody>
          <a:bodyPr/>
          <a:lstStyle/>
          <a:p>
            <a:r>
              <a:rPr lang="en-US" b="1" dirty="0"/>
              <a:t>Summary</a:t>
            </a:r>
            <a:br>
              <a:rPr lang="en-US" b="1" dirty="0"/>
            </a:br>
            <a:endParaRPr lang="en-US" dirty="0"/>
          </a:p>
        </p:txBody>
      </p:sp>
      <p:sp>
        <p:nvSpPr>
          <p:cNvPr id="3" name="Content Placeholder 2">
            <a:extLst>
              <a:ext uri="{FF2B5EF4-FFF2-40B4-BE49-F238E27FC236}">
                <a16:creationId xmlns:a16="http://schemas.microsoft.com/office/drawing/2014/main" id="{E8BD5355-1388-4C09-B2B9-F39FD5D67292}"/>
              </a:ext>
            </a:extLst>
          </p:cNvPr>
          <p:cNvSpPr>
            <a:spLocks noGrp="1"/>
          </p:cNvSpPr>
          <p:nvPr>
            <p:ph idx="1"/>
          </p:nvPr>
        </p:nvSpPr>
        <p:spPr>
          <a:xfrm>
            <a:off x="2589212" y="1338469"/>
            <a:ext cx="8915400" cy="5168347"/>
          </a:xfrm>
        </p:spPr>
        <p:txBody>
          <a:bodyPr>
            <a:normAutofit fontScale="77500" lnSpcReduction="20000"/>
          </a:bodyPr>
          <a:lstStyle/>
          <a:p>
            <a:r>
              <a:rPr lang="en-US" dirty="0"/>
              <a:t>DevOps is a culture which promotes collaboration between Development and Operations Team to deploy code to production faster in an automated &amp; repeatable way</a:t>
            </a:r>
          </a:p>
          <a:p>
            <a:r>
              <a:rPr lang="en-US" dirty="0"/>
              <a:t>Before DevOps operation and Development team working in completed isolation.</a:t>
            </a:r>
          </a:p>
          <a:p>
            <a:r>
              <a:rPr lang="en-US" dirty="0"/>
              <a:t>Manual code deployment leads to human errors in production</a:t>
            </a:r>
          </a:p>
          <a:p>
            <a:r>
              <a:rPr lang="en-US" dirty="0"/>
              <a:t>In the Old process, Operations team has no clue on the progress of the Development team. So, operations team developed a IT infrastructure purchase and monitoring plan as per their understanding.</a:t>
            </a:r>
          </a:p>
          <a:p>
            <a:r>
              <a:rPr lang="en-US" dirty="0"/>
              <a:t>In the DevOps process operation team fully aware of the progress of developer. The purchase and monitoring planning is accurate.</a:t>
            </a:r>
          </a:p>
          <a:p>
            <a:r>
              <a:rPr lang="en-US" dirty="0"/>
              <a:t>DevOps offers Maintainability, Predictability, Greater quality cost efficiency and time to market.</a:t>
            </a:r>
          </a:p>
          <a:p>
            <a:r>
              <a:rPr lang="en-US" dirty="0"/>
              <a:t>Agile process focuses on functional and non-functional readiness while DevOps focuses on that IT infrastructure aspects.</a:t>
            </a:r>
          </a:p>
          <a:p>
            <a:r>
              <a:rPr lang="en-US" dirty="0"/>
              <a:t>DevOps life cycle includes Development, Testing, Integration, Deployment, and Monitoring.</a:t>
            </a:r>
          </a:p>
          <a:p>
            <a:r>
              <a:rPr lang="en-US" dirty="0"/>
              <a:t>DevOps engineer will work with development team staff to tackle the coding and scripting needs.</a:t>
            </a:r>
          </a:p>
          <a:p>
            <a:r>
              <a:rPr lang="en-US" dirty="0"/>
              <a:t>DevOps engineer should have the soft skill of a problem-solver and be a quick-learner</a:t>
            </a:r>
          </a:p>
          <a:p>
            <a:r>
              <a:rPr lang="en-US" dirty="0"/>
              <a:t>DevOps Certifications are available from Amazon web services, Red Hat, Microsoft Academy, DevOps Institute</a:t>
            </a:r>
          </a:p>
          <a:p>
            <a:r>
              <a:rPr lang="en-US" dirty="0"/>
              <a:t>DevOps helps organizations in shifting their code deployment cycles to weeks and months instead of years.</a:t>
            </a:r>
          </a:p>
          <a:p>
            <a:endParaRPr lang="en-US" dirty="0"/>
          </a:p>
        </p:txBody>
      </p:sp>
    </p:spTree>
    <p:extLst>
      <p:ext uri="{BB962C8B-B14F-4D97-AF65-F5344CB8AC3E}">
        <p14:creationId xmlns:p14="http://schemas.microsoft.com/office/powerpoint/2010/main" val="13438597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67C8-59E6-47FD-BE16-CFB2097C85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7F1372-FAA4-4FA7-A67E-3A8A355917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654205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A023-3864-49D2-B822-48D0DD46599D}"/>
              </a:ext>
            </a:extLst>
          </p:cNvPr>
          <p:cNvSpPr>
            <a:spLocks noGrp="1"/>
          </p:cNvSpPr>
          <p:nvPr>
            <p:ph type="title"/>
          </p:nvPr>
        </p:nvSpPr>
        <p:spPr>
          <a:xfrm>
            <a:off x="2248369" y="2456268"/>
            <a:ext cx="8911687" cy="1280890"/>
          </a:xfrm>
        </p:spPr>
        <p:txBody>
          <a:bodyPr/>
          <a:lstStyle/>
          <a:p>
            <a:r>
              <a:rPr lang="en-US" dirty="0"/>
              <a:t>Connect</a:t>
            </a:r>
          </a:p>
        </p:txBody>
      </p:sp>
      <p:sp>
        <p:nvSpPr>
          <p:cNvPr id="3" name="Content Placeholder 2">
            <a:extLst>
              <a:ext uri="{FF2B5EF4-FFF2-40B4-BE49-F238E27FC236}">
                <a16:creationId xmlns:a16="http://schemas.microsoft.com/office/drawing/2014/main" id="{8B013033-6054-43F4-828A-67C58ABF69F1}"/>
              </a:ext>
            </a:extLst>
          </p:cNvPr>
          <p:cNvSpPr>
            <a:spLocks noGrp="1"/>
          </p:cNvSpPr>
          <p:nvPr>
            <p:ph idx="1"/>
          </p:nvPr>
        </p:nvSpPr>
        <p:spPr>
          <a:xfrm>
            <a:off x="1833838" y="2456268"/>
            <a:ext cx="8915400" cy="3777622"/>
          </a:xfrm>
        </p:spPr>
        <p:txBody>
          <a:bodyPr/>
          <a:lstStyle/>
          <a:p>
            <a:pPr marL="457200" lvl="1" indent="0">
              <a:buNone/>
            </a:pPr>
            <a:endParaRPr lang="en-US" dirty="0"/>
          </a:p>
          <a:p>
            <a:pPr marL="457200" lvl="1" indent="0">
              <a:buNone/>
            </a:pPr>
            <a:endParaRPr lang="en-US" dirty="0"/>
          </a:p>
          <a:p>
            <a:pPr marL="457200" lvl="1" indent="0">
              <a:buNone/>
            </a:pPr>
            <a:r>
              <a:rPr lang="en-US" sz="2400" b="1" dirty="0">
                <a:hlinkClick r:id="rId2"/>
              </a:rPr>
              <a:t>nikhilshah.net@hotmail.com</a:t>
            </a:r>
            <a:endParaRPr lang="en-US" sz="2400" b="1" dirty="0"/>
          </a:p>
          <a:p>
            <a:pPr marL="457200" lvl="1" indent="0">
              <a:buNone/>
            </a:pPr>
            <a:r>
              <a:rPr lang="en-US" sz="2400" b="1" dirty="0"/>
              <a:t>89750 89722</a:t>
            </a:r>
          </a:p>
        </p:txBody>
      </p:sp>
    </p:spTree>
    <p:extLst>
      <p:ext uri="{BB962C8B-B14F-4D97-AF65-F5344CB8AC3E}">
        <p14:creationId xmlns:p14="http://schemas.microsoft.com/office/powerpoint/2010/main" val="29714304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2489-FF63-4E02-8328-C30CCE2688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1CE7CE-2D8A-41D2-BD71-C76369B1F7BE}"/>
              </a:ext>
            </a:extLst>
          </p:cNvPr>
          <p:cNvSpPr>
            <a:spLocks noGrp="1"/>
          </p:cNvSpPr>
          <p:nvPr>
            <p:ph idx="1"/>
          </p:nvPr>
        </p:nvSpPr>
        <p:spPr/>
        <p:txBody>
          <a:bodyPr/>
          <a:lstStyle/>
          <a:p>
            <a:endParaRPr lang="en-US" dirty="0"/>
          </a:p>
          <a:p>
            <a:endParaRPr lang="en-US" dirty="0"/>
          </a:p>
          <a:p>
            <a:pPr algn="ctr"/>
            <a:endParaRPr lang="en-US" dirty="0"/>
          </a:p>
          <a:p>
            <a:pPr marL="0" indent="0" algn="ctr">
              <a:buNone/>
            </a:pPr>
            <a:r>
              <a:rPr lang="en-US" sz="4800" dirty="0"/>
              <a:t>Thanks You </a:t>
            </a:r>
            <a:r>
              <a:rPr lang="en-US" sz="4800" dirty="0">
                <a:sym typeface="Wingdings" panose="05000000000000000000" pitchFamily="2" charset="2"/>
              </a:rPr>
              <a:t></a:t>
            </a:r>
          </a:p>
          <a:p>
            <a:endParaRPr lang="en-US" dirty="0"/>
          </a:p>
        </p:txBody>
      </p:sp>
    </p:spTree>
    <p:extLst>
      <p:ext uri="{BB962C8B-B14F-4D97-AF65-F5344CB8AC3E}">
        <p14:creationId xmlns:p14="http://schemas.microsoft.com/office/powerpoint/2010/main" val="3442104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363E-A409-4119-9402-BEE08A3BC6AF}"/>
              </a:ext>
            </a:extLst>
          </p:cNvPr>
          <p:cNvSpPr>
            <a:spLocks noGrp="1"/>
          </p:cNvSpPr>
          <p:nvPr>
            <p:ph type="title"/>
          </p:nvPr>
        </p:nvSpPr>
        <p:spPr/>
        <p:txBody>
          <a:bodyPr/>
          <a:lstStyle/>
          <a:p>
            <a:r>
              <a:rPr lang="en-US" b="1" dirty="0"/>
              <a:t>Why DevOps ?</a:t>
            </a:r>
            <a:br>
              <a:rPr lang="en-US" b="1" dirty="0"/>
            </a:br>
            <a:endParaRPr lang="en-US" dirty="0"/>
          </a:p>
        </p:txBody>
      </p:sp>
      <p:sp>
        <p:nvSpPr>
          <p:cNvPr id="3" name="Content Placeholder 2">
            <a:extLst>
              <a:ext uri="{FF2B5EF4-FFF2-40B4-BE49-F238E27FC236}">
                <a16:creationId xmlns:a16="http://schemas.microsoft.com/office/drawing/2014/main" id="{68C600D5-6754-4E04-8669-5C73AB92A4A3}"/>
              </a:ext>
            </a:extLst>
          </p:cNvPr>
          <p:cNvSpPr>
            <a:spLocks noGrp="1"/>
          </p:cNvSpPr>
          <p:nvPr>
            <p:ph idx="1"/>
          </p:nvPr>
        </p:nvSpPr>
        <p:spPr>
          <a:xfrm>
            <a:off x="2589212" y="1325217"/>
            <a:ext cx="8915400" cy="4586005"/>
          </a:xfrm>
        </p:spPr>
        <p:txBody>
          <a:bodyPr>
            <a:normAutofit lnSpcReduction="10000"/>
          </a:bodyPr>
          <a:lstStyle/>
          <a:p>
            <a:r>
              <a:rPr lang="en-US" sz="2400" dirty="0"/>
              <a:t>Before DevOps, the development and operation team worked in complete isolation.</a:t>
            </a:r>
          </a:p>
          <a:p>
            <a:r>
              <a:rPr lang="en-US" sz="2400" dirty="0"/>
              <a:t>Testing and Deployment were isolated activities done after design-build. Hence they consumed more time than actual build cycles.</a:t>
            </a:r>
          </a:p>
          <a:p>
            <a:r>
              <a:rPr lang="en-US" sz="2400" dirty="0"/>
              <a:t>Without using DevOps, team members are spending a large amount of their time in testing, deploying, and designing instead of building the project.</a:t>
            </a:r>
          </a:p>
          <a:p>
            <a:r>
              <a:rPr lang="en-US" sz="2400" dirty="0"/>
              <a:t>Manual code deployment leads to human errors in production</a:t>
            </a:r>
          </a:p>
          <a:p>
            <a:r>
              <a:rPr lang="en-US" sz="2400" dirty="0"/>
              <a:t>Coding &amp; operation teams have their separate timelines and are not in synch causing further delays.</a:t>
            </a:r>
          </a:p>
          <a:p>
            <a:endParaRPr lang="en-US" dirty="0"/>
          </a:p>
        </p:txBody>
      </p:sp>
    </p:spTree>
    <p:extLst>
      <p:ext uri="{BB962C8B-B14F-4D97-AF65-F5344CB8AC3E}">
        <p14:creationId xmlns:p14="http://schemas.microsoft.com/office/powerpoint/2010/main" val="31462343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72E6F-7A94-455F-B393-378D82DFCF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C72637-5D69-4697-86B8-F7139CAA860E}"/>
              </a:ext>
            </a:extLst>
          </p:cNvPr>
          <p:cNvSpPr>
            <a:spLocks noGrp="1"/>
          </p:cNvSpPr>
          <p:nvPr>
            <p:ph idx="1"/>
          </p:nvPr>
        </p:nvSpPr>
        <p:spPr/>
        <p:txBody>
          <a:bodyPr/>
          <a:lstStyle/>
          <a:p>
            <a:r>
              <a:rPr lang="en-US" dirty="0"/>
              <a:t>There is a demand to increase the rate of software delivery by business stakeholders. </a:t>
            </a:r>
          </a:p>
          <a:p>
            <a:endParaRPr lang="en-US" dirty="0"/>
          </a:p>
          <a:p>
            <a:r>
              <a:rPr lang="en-US" dirty="0"/>
              <a:t>As per Forrester Consulting Study, Only 17% of teams can use delivery software fast enough. </a:t>
            </a:r>
          </a:p>
          <a:p>
            <a:pPr marL="0" indent="0">
              <a:buNone/>
            </a:pPr>
            <a:endParaRPr lang="en-US" dirty="0"/>
          </a:p>
          <a:p>
            <a:r>
              <a:rPr lang="en-US" dirty="0"/>
              <a:t>Thus, We needed a full proof system in place which will help Software industry, Organizations, team and clients to improve the current way we develop and deliver software more Effectively and ON TIME</a:t>
            </a:r>
          </a:p>
        </p:txBody>
      </p:sp>
    </p:spTree>
    <p:extLst>
      <p:ext uri="{BB962C8B-B14F-4D97-AF65-F5344CB8AC3E}">
        <p14:creationId xmlns:p14="http://schemas.microsoft.com/office/powerpoint/2010/main" val="11146181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AADD-9FF9-4FFE-BDDC-2D41FF12F681}"/>
              </a:ext>
            </a:extLst>
          </p:cNvPr>
          <p:cNvSpPr>
            <a:spLocks noGrp="1"/>
          </p:cNvSpPr>
          <p:nvPr>
            <p:ph type="title"/>
          </p:nvPr>
        </p:nvSpPr>
        <p:spPr/>
        <p:txBody>
          <a:bodyPr>
            <a:normAutofit/>
          </a:bodyPr>
          <a:lstStyle/>
          <a:p>
            <a:r>
              <a:rPr lang="en-US" b="1" dirty="0"/>
              <a:t>How is DevOps different?</a:t>
            </a:r>
            <a:br>
              <a:rPr lang="en-US" b="1" dirty="0"/>
            </a:br>
            <a:endParaRPr lang="en-US" dirty="0"/>
          </a:p>
        </p:txBody>
      </p:sp>
      <p:sp>
        <p:nvSpPr>
          <p:cNvPr id="3" name="Content Placeholder 2">
            <a:extLst>
              <a:ext uri="{FF2B5EF4-FFF2-40B4-BE49-F238E27FC236}">
                <a16:creationId xmlns:a16="http://schemas.microsoft.com/office/drawing/2014/main" id="{28D12317-AE86-4B61-822C-D5FF38640A47}"/>
              </a:ext>
            </a:extLst>
          </p:cNvPr>
          <p:cNvSpPr>
            <a:spLocks noGrp="1"/>
          </p:cNvSpPr>
          <p:nvPr>
            <p:ph idx="1"/>
          </p:nvPr>
        </p:nvSpPr>
        <p:spPr/>
        <p:txBody>
          <a:bodyPr>
            <a:normAutofit/>
          </a:bodyPr>
          <a:lstStyle/>
          <a:p>
            <a:r>
              <a:rPr lang="en-US" sz="2400" dirty="0"/>
              <a:t>Let's compare traditional software waterfall model with DevOps to understand the changes DevOps bring.</a:t>
            </a:r>
          </a:p>
          <a:p>
            <a:r>
              <a:rPr lang="en-US" sz="2400" dirty="0"/>
              <a:t>We assume the application is scheduled to go live in 2 weeks and coding is 80% done.</a:t>
            </a:r>
          </a:p>
          <a:p>
            <a:r>
              <a:rPr lang="en-US" sz="2400" dirty="0"/>
              <a:t>We assume the application is a fresh launch and the process of buying servers to ship the code has just begun</a:t>
            </a:r>
          </a:p>
        </p:txBody>
      </p:sp>
    </p:spTree>
    <p:extLst>
      <p:ext uri="{BB962C8B-B14F-4D97-AF65-F5344CB8AC3E}">
        <p14:creationId xmlns:p14="http://schemas.microsoft.com/office/powerpoint/2010/main" val="4031759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CE1A860-DEAA-41DF-ADF1-96612040D3B5}"/>
              </a:ext>
            </a:extLst>
          </p:cNvPr>
          <p:cNvGraphicFramePr>
            <a:graphicFrameLocks noGrp="1"/>
          </p:cNvGraphicFramePr>
          <p:nvPr>
            <p:ph idx="1"/>
            <p:extLst>
              <p:ext uri="{D42A27DB-BD31-4B8C-83A1-F6EECF244321}">
                <p14:modId xmlns:p14="http://schemas.microsoft.com/office/powerpoint/2010/main" val="2014277021"/>
              </p:ext>
            </p:extLst>
          </p:nvPr>
        </p:nvGraphicFramePr>
        <p:xfrm>
          <a:off x="1749286" y="92765"/>
          <a:ext cx="10442714" cy="6665843"/>
        </p:xfrm>
        <a:graphic>
          <a:graphicData uri="http://schemas.openxmlformats.org/drawingml/2006/table">
            <a:tbl>
              <a:tblPr/>
              <a:tblGrid>
                <a:gridCol w="5221357">
                  <a:extLst>
                    <a:ext uri="{9D8B030D-6E8A-4147-A177-3AD203B41FA5}">
                      <a16:colId xmlns:a16="http://schemas.microsoft.com/office/drawing/2014/main" val="3081090274"/>
                    </a:ext>
                  </a:extLst>
                </a:gridCol>
                <a:gridCol w="5221357">
                  <a:extLst>
                    <a:ext uri="{9D8B030D-6E8A-4147-A177-3AD203B41FA5}">
                      <a16:colId xmlns:a16="http://schemas.microsoft.com/office/drawing/2014/main" val="121615157"/>
                    </a:ext>
                  </a:extLst>
                </a:gridCol>
              </a:tblGrid>
              <a:tr h="526087">
                <a:tc>
                  <a:txBody>
                    <a:bodyPr/>
                    <a:lstStyle/>
                    <a:p>
                      <a:pPr algn="ctr" fontAlgn="t"/>
                      <a:r>
                        <a:rPr lang="en-US" sz="2800" b="1" dirty="0">
                          <a:effectLst/>
                        </a:rPr>
                        <a:t>Old Process</a:t>
                      </a:r>
                      <a:endParaRPr lang="en-US" sz="2800" dirty="0">
                        <a:effectLst/>
                      </a:endParaRPr>
                    </a:p>
                  </a:txBody>
                  <a:tcPr marL="30178" marR="30178" marT="30178" marB="30178">
                    <a:lnL w="12700" cap="flat" cmpd="sng" algn="ctr">
                      <a:solidFill>
                        <a:srgbClr val="4036F8"/>
                      </a:solidFill>
                      <a:prstDash val="solid"/>
                      <a:round/>
                      <a:headEnd type="none" w="med" len="med"/>
                      <a:tailEnd type="none" w="med" len="med"/>
                    </a:lnL>
                    <a:lnR w="12700" cap="flat" cmpd="sng" algn="ctr">
                      <a:solidFill>
                        <a:srgbClr val="E03F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algn="ctr" defTabSz="457200" rtl="0" eaLnBrk="1" fontAlgn="t" latinLnBrk="0" hangingPunct="1"/>
                      <a:r>
                        <a:rPr lang="en-US" sz="2800" b="1" kern="1200" dirty="0">
                          <a:solidFill>
                            <a:schemeClr val="tx1"/>
                          </a:solidFill>
                          <a:effectLst/>
                          <a:latin typeface="+mn-lt"/>
                          <a:ea typeface="+mn-ea"/>
                          <a:cs typeface="+mn-cs"/>
                        </a:rPr>
                        <a:t>DevOps</a:t>
                      </a:r>
                    </a:p>
                  </a:txBody>
                  <a:tcPr marL="30178" marR="30178" marT="30178" marB="30178">
                    <a:lnL w="12700" cap="flat" cmpd="sng" algn="ctr">
                      <a:solidFill>
                        <a:srgbClr val="E03FF8"/>
                      </a:solidFill>
                      <a:prstDash val="solid"/>
                      <a:round/>
                      <a:headEnd type="none" w="med" len="med"/>
                      <a:tailEnd type="none" w="med" len="med"/>
                    </a:lnL>
                    <a:lnR w="12700" cap="flat" cmpd="sng" algn="ctr">
                      <a:solidFill>
                        <a:srgbClr val="E039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57539112"/>
                  </a:ext>
                </a:extLst>
              </a:tr>
              <a:tr h="1396333">
                <a:tc>
                  <a:txBody>
                    <a:bodyPr/>
                    <a:lstStyle/>
                    <a:p>
                      <a:pPr marL="285750" indent="-285750" algn="ctr" fontAlgn="t">
                        <a:buFont typeface="Arial" panose="020B0604020202020204" pitchFamily="34" charset="0"/>
                        <a:buChar char="•"/>
                      </a:pPr>
                      <a:r>
                        <a:rPr lang="en-US" sz="1600" dirty="0">
                          <a:effectLst/>
                        </a:rPr>
                        <a:t>After placing an order for new servers, the Development team works on testing. The Operations team works on extensive paperwork as required in enterprises to deploy the infrastructure.</a:t>
                      </a:r>
                    </a:p>
                  </a:txBody>
                  <a:tcPr marL="30178" marR="30178" marT="30178" marB="30178">
                    <a:lnL w="12700" cap="flat" cmpd="sng" algn="ctr">
                      <a:solidFill>
                        <a:srgbClr val="A042F8"/>
                      </a:solidFill>
                      <a:prstDash val="solid"/>
                      <a:round/>
                      <a:headEnd type="none" w="med" len="med"/>
                      <a:tailEnd type="none" w="med" len="med"/>
                    </a:lnL>
                    <a:lnR w="12700" cap="flat" cmpd="sng" algn="ctr">
                      <a:solidFill>
                        <a:srgbClr val="A044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285750" indent="-285750" algn="ctr" fontAlgn="t">
                        <a:buFont typeface="Arial" panose="020B0604020202020204" pitchFamily="34" charset="0"/>
                        <a:buChar char="•"/>
                      </a:pPr>
                      <a:r>
                        <a:rPr lang="en-US" sz="1600" dirty="0">
                          <a:effectLst/>
                        </a:rPr>
                        <a:t>After placing an order for new servers Development and Operations team work together on the paperwork to set-up the new servers. This results in better visibility of infrastructure requirement.</a:t>
                      </a:r>
                    </a:p>
                  </a:txBody>
                  <a:tcPr marL="30178" marR="30178" marT="30178" marB="30178">
                    <a:lnL w="12700" cap="flat" cmpd="sng" algn="ctr">
                      <a:solidFill>
                        <a:srgbClr val="A044F8"/>
                      </a:solidFill>
                      <a:prstDash val="solid"/>
                      <a:round/>
                      <a:headEnd type="none" w="med" len="med"/>
                      <a:tailEnd type="none" w="med" len="med"/>
                    </a:lnL>
                    <a:lnR w="12700" cap="flat" cmpd="sng" algn="ctr">
                      <a:solidFill>
                        <a:srgbClr val="403F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68843976"/>
                  </a:ext>
                </a:extLst>
              </a:tr>
              <a:tr h="1396333">
                <a:tc>
                  <a:txBody>
                    <a:bodyPr/>
                    <a:lstStyle/>
                    <a:p>
                      <a:pPr marL="285750" indent="-285750" algn="ctr" fontAlgn="t">
                        <a:buFont typeface="Arial" panose="020B0604020202020204" pitchFamily="34" charset="0"/>
                        <a:buChar char="•"/>
                      </a:pPr>
                      <a:r>
                        <a:rPr lang="en-US" sz="1600" dirty="0">
                          <a:effectLst/>
                        </a:rPr>
                        <a:t>Projection about failover, redundancy, data center locations, and storage requirements are skewed as no inputs are available from developers who have deep knowledge of the application.</a:t>
                      </a:r>
                    </a:p>
                  </a:txBody>
                  <a:tcPr marL="30178" marR="30178" marT="30178" marB="30178">
                    <a:lnL w="12700" cap="flat" cmpd="sng" algn="ctr">
                      <a:solidFill>
                        <a:srgbClr val="6049F8"/>
                      </a:solidFill>
                      <a:prstDash val="solid"/>
                      <a:round/>
                      <a:headEnd type="none" w="med" len="med"/>
                      <a:tailEnd type="none" w="med" len="med"/>
                    </a:lnL>
                    <a:lnR w="12700" cap="flat" cmpd="sng" algn="ctr">
                      <a:solidFill>
                        <a:srgbClr val="C04C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285750" indent="-285750" algn="ctr" fontAlgn="t">
                        <a:buFont typeface="Arial" panose="020B0604020202020204" pitchFamily="34" charset="0"/>
                        <a:buChar char="•"/>
                      </a:pPr>
                      <a:r>
                        <a:rPr lang="en-US" sz="1600" dirty="0">
                          <a:effectLst/>
                        </a:rPr>
                        <a:t>Projection about failover, redundancy, disaster recovery, data center locations, and storage requirements are pretty accurate due to the inputs from the developers.</a:t>
                      </a:r>
                    </a:p>
                  </a:txBody>
                  <a:tcPr marL="30178" marR="30178" marT="30178" marB="30178">
                    <a:lnL w="12700" cap="flat" cmpd="sng" algn="ctr">
                      <a:solidFill>
                        <a:srgbClr val="C04CF8"/>
                      </a:solidFill>
                      <a:prstDash val="solid"/>
                      <a:round/>
                      <a:headEnd type="none" w="med" len="med"/>
                      <a:tailEnd type="none" w="med" len="med"/>
                    </a:lnL>
                    <a:lnR w="12700" cap="flat" cmpd="sng" algn="ctr">
                      <a:solidFill>
                        <a:srgbClr val="403F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78124520"/>
                  </a:ext>
                </a:extLst>
              </a:tr>
              <a:tr h="2135567">
                <a:tc>
                  <a:txBody>
                    <a:bodyPr/>
                    <a:lstStyle/>
                    <a:p>
                      <a:pPr marL="285750" indent="-285750" algn="ctr" fontAlgn="t">
                        <a:buFont typeface="Arial" panose="020B0604020202020204" pitchFamily="34" charset="0"/>
                        <a:buChar char="•"/>
                      </a:pPr>
                      <a:r>
                        <a:rPr lang="en-US" sz="1600" dirty="0">
                          <a:effectLst/>
                        </a:rPr>
                        <a:t>Operations team has no clue on the progress of the Development team. Operations team develop a monitoring plan as per their understanding.</a:t>
                      </a:r>
                    </a:p>
                  </a:txBody>
                  <a:tcPr marL="30178" marR="30178" marT="30178" marB="30178">
                    <a:lnL w="12700" cap="flat" cmpd="sng" algn="ctr">
                      <a:solidFill>
                        <a:srgbClr val="E048F8"/>
                      </a:solidFill>
                      <a:prstDash val="solid"/>
                      <a:round/>
                      <a:headEnd type="none" w="med" len="med"/>
                      <a:tailEnd type="none" w="med" len="med"/>
                    </a:lnL>
                    <a:lnR w="12700" cap="flat" cmpd="sng" algn="ctr">
                      <a:solidFill>
                        <a:srgbClr val="2052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285750" indent="-285750" algn="ctr" fontAlgn="t">
                        <a:buFont typeface="Arial" panose="020B0604020202020204" pitchFamily="34" charset="0"/>
                        <a:buChar char="•"/>
                      </a:pPr>
                      <a:r>
                        <a:rPr lang="en-US" sz="1600" dirty="0">
                          <a:effectLst/>
                        </a:rPr>
                        <a:t>In DevOps, the Operations team is completely aware of the progress the developers are making. Operations team interact with developers and jointly develop a monitoring plan that caters to the IT and business needs. They also use advance Application Performance Monitoring (APM) Tools</a:t>
                      </a:r>
                    </a:p>
                  </a:txBody>
                  <a:tcPr marL="30178" marR="30178" marT="30178" marB="30178">
                    <a:lnL w="12700" cap="flat" cmpd="sng" algn="ctr">
                      <a:solidFill>
                        <a:srgbClr val="2052F8"/>
                      </a:solidFill>
                      <a:prstDash val="solid"/>
                      <a:round/>
                      <a:headEnd type="none" w="med" len="med"/>
                      <a:tailEnd type="none" w="med" len="med"/>
                    </a:lnL>
                    <a:lnR w="12700" cap="flat" cmpd="sng" algn="ctr">
                      <a:solidFill>
                        <a:srgbClr val="003CF8"/>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71839748"/>
                  </a:ext>
                </a:extLst>
              </a:tr>
              <a:tr h="1211523">
                <a:tc>
                  <a:txBody>
                    <a:bodyPr/>
                    <a:lstStyle/>
                    <a:p>
                      <a:pPr marL="285750" indent="-285750" algn="ctr" fontAlgn="t">
                        <a:buFont typeface="Arial" panose="020B0604020202020204" pitchFamily="34" charset="0"/>
                        <a:buChar char="•"/>
                      </a:pPr>
                      <a:r>
                        <a:rPr lang="en-US" sz="1600" dirty="0">
                          <a:effectLst/>
                        </a:rPr>
                        <a:t>Before go-live, the load testing crashes the application. The release is delayed.</a:t>
                      </a:r>
                    </a:p>
                  </a:txBody>
                  <a:tcPr marL="30178" marR="30178" marT="30178" marB="30178">
                    <a:lnL w="12700" cap="flat" cmpd="sng" algn="ctr">
                      <a:solidFill>
                        <a:srgbClr val="4056F8"/>
                      </a:solidFill>
                      <a:prstDash val="solid"/>
                      <a:round/>
                      <a:headEnd type="none" w="med" len="med"/>
                      <a:tailEnd type="none" w="med" len="med"/>
                    </a:lnL>
                    <a:lnR w="12700" cap="flat" cmpd="sng" algn="ctr">
                      <a:solidFill>
                        <a:srgbClr val="8054F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45F8"/>
                      </a:solidFill>
                      <a:prstDash val="solid"/>
                      <a:round/>
                      <a:headEnd type="none" w="med" len="med"/>
                      <a:tailEnd type="none" w="med" len="med"/>
                    </a:lnB>
                    <a:solidFill>
                      <a:srgbClr val="F9F9F9"/>
                    </a:solidFill>
                  </a:tcPr>
                </a:tc>
                <a:tc>
                  <a:txBody>
                    <a:bodyPr/>
                    <a:lstStyle/>
                    <a:p>
                      <a:pPr marL="285750" indent="-285750" algn="ctr" fontAlgn="t">
                        <a:buFont typeface="Arial" panose="020B0604020202020204" pitchFamily="34" charset="0"/>
                        <a:buChar char="•"/>
                      </a:pPr>
                      <a:r>
                        <a:rPr lang="en-US" sz="1600" dirty="0">
                          <a:effectLst/>
                        </a:rPr>
                        <a:t>Before go-live, the load testing makes the application a bit slow. The development team quickly fixes the bottlenecks. The application is released on time.</a:t>
                      </a:r>
                    </a:p>
                  </a:txBody>
                  <a:tcPr marL="30178" marR="30178" marT="30178" marB="30178">
                    <a:lnL w="12700" cap="flat" cmpd="sng" algn="ctr">
                      <a:solidFill>
                        <a:srgbClr val="8054F8"/>
                      </a:solidFill>
                      <a:prstDash val="solid"/>
                      <a:round/>
                      <a:headEnd type="none" w="med" len="med"/>
                      <a:tailEnd type="none" w="med" len="med"/>
                    </a:lnL>
                    <a:lnR w="12700" cap="flat" cmpd="sng" algn="ctr">
                      <a:solidFill>
                        <a:srgbClr val="003CF8"/>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45F8"/>
                      </a:solidFill>
                      <a:prstDash val="solid"/>
                      <a:round/>
                      <a:headEnd type="none" w="med" len="med"/>
                      <a:tailEnd type="none" w="med" len="med"/>
                    </a:lnB>
                    <a:solidFill>
                      <a:srgbClr val="F9F9F9"/>
                    </a:solidFill>
                  </a:tcPr>
                </a:tc>
                <a:extLst>
                  <a:ext uri="{0D108BD9-81ED-4DB2-BD59-A6C34878D82A}">
                    <a16:rowId xmlns:a16="http://schemas.microsoft.com/office/drawing/2014/main" val="2857590156"/>
                  </a:ext>
                </a:extLst>
              </a:tr>
            </a:tbl>
          </a:graphicData>
        </a:graphic>
      </p:graphicFrame>
    </p:spTree>
    <p:extLst>
      <p:ext uri="{BB962C8B-B14F-4D97-AF65-F5344CB8AC3E}">
        <p14:creationId xmlns:p14="http://schemas.microsoft.com/office/powerpoint/2010/main" val="22812456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9CB3-F14A-4408-A174-B69065AB1B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323245-2AD3-4FEF-8BEB-8C459C9CE720}"/>
              </a:ext>
            </a:extLst>
          </p:cNvPr>
          <p:cNvSpPr>
            <a:spLocks noGrp="1"/>
          </p:cNvSpPr>
          <p:nvPr>
            <p:ph idx="1"/>
          </p:nvPr>
        </p:nvSpPr>
        <p:spPr/>
        <p:txBody>
          <a:bodyPr/>
          <a:lstStyle/>
          <a:p>
            <a:r>
              <a:rPr lang="en-US" dirty="0"/>
              <a:t>DevOps allows Agile Development Teams to implement Continuous Integration and Continuous Delivery. </a:t>
            </a:r>
          </a:p>
          <a:p>
            <a:pPr marL="0" indent="0">
              <a:buNone/>
            </a:pPr>
            <a:endParaRPr lang="en-US" dirty="0"/>
          </a:p>
          <a:p>
            <a:r>
              <a:rPr lang="en-US" dirty="0"/>
              <a:t>This helps them to launch products faster into the market.</a:t>
            </a:r>
          </a:p>
          <a:p>
            <a:r>
              <a:rPr lang="en-US" sz="2400" dirty="0"/>
              <a:t>DevOps provides developer services to support teams to </a:t>
            </a:r>
          </a:p>
          <a:p>
            <a:pPr lvl="1"/>
            <a:r>
              <a:rPr lang="en-US" sz="2000" dirty="0"/>
              <a:t>Plan work</a:t>
            </a:r>
          </a:p>
          <a:p>
            <a:pPr lvl="1"/>
            <a:r>
              <a:rPr lang="en-US" sz="2000" dirty="0"/>
              <a:t>Collaborate on code development</a:t>
            </a:r>
          </a:p>
          <a:p>
            <a:pPr lvl="1"/>
            <a:r>
              <a:rPr lang="en-US" sz="2000" dirty="0"/>
              <a:t>Build </a:t>
            </a:r>
          </a:p>
          <a:p>
            <a:pPr lvl="1"/>
            <a:r>
              <a:rPr lang="en-US" sz="2000" dirty="0"/>
              <a:t>Deploy applications.</a:t>
            </a:r>
          </a:p>
          <a:p>
            <a:endParaRPr lang="en-US" dirty="0"/>
          </a:p>
          <a:p>
            <a:endParaRPr lang="en-US" dirty="0"/>
          </a:p>
        </p:txBody>
      </p:sp>
    </p:spTree>
    <p:extLst>
      <p:ext uri="{BB962C8B-B14F-4D97-AF65-F5344CB8AC3E}">
        <p14:creationId xmlns:p14="http://schemas.microsoft.com/office/powerpoint/2010/main" val="20170388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113</TotalTime>
  <Words>2149</Words>
  <Application>Microsoft Office PowerPoint</Application>
  <PresentationFormat>Widescreen</PresentationFormat>
  <Paragraphs>223</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Century Gothic</vt:lpstr>
      <vt:lpstr>Source Sans Pro</vt:lpstr>
      <vt:lpstr>Wingdings 3</vt:lpstr>
      <vt:lpstr>Wisp</vt:lpstr>
      <vt:lpstr>DevOps</vt:lpstr>
      <vt:lpstr>Agenda</vt:lpstr>
      <vt:lpstr>What is DevOps</vt:lpstr>
      <vt:lpstr>Devops History</vt:lpstr>
      <vt:lpstr>Why DevOps ? </vt:lpstr>
      <vt:lpstr>PowerPoint Presentation</vt:lpstr>
      <vt:lpstr>How is DevOps different? </vt:lpstr>
      <vt:lpstr>PowerPoint Presentation</vt:lpstr>
      <vt:lpstr>PowerPoint Presentation</vt:lpstr>
      <vt:lpstr>Advantages of DevOps in hand</vt:lpstr>
      <vt:lpstr>PowerPoint Presentation</vt:lpstr>
      <vt:lpstr>PowerPoint Presentation</vt:lpstr>
      <vt:lpstr>When to adopt DevOps? </vt:lpstr>
      <vt:lpstr>DevOps Lifecycle </vt:lpstr>
      <vt:lpstr>PowerPoint Presentation</vt:lpstr>
      <vt:lpstr>DevOps life-cycle</vt:lpstr>
      <vt:lpstr>DevOps life-cycle</vt:lpstr>
      <vt:lpstr>DevOps life-cycle</vt:lpstr>
      <vt:lpstr>DevOps life-cycle</vt:lpstr>
      <vt:lpstr>DevOps life-cycle</vt:lpstr>
      <vt:lpstr>DevOps Work Flow </vt:lpstr>
      <vt:lpstr>PowerPoint Presentation</vt:lpstr>
      <vt:lpstr> </vt:lpstr>
      <vt:lpstr>PowerPoint Presentation</vt:lpstr>
      <vt:lpstr>PowerPoint Presentation</vt:lpstr>
      <vt:lpstr>PowerPoint Presentation</vt:lpstr>
      <vt:lpstr>6 principles OF DevOps </vt:lpstr>
      <vt:lpstr>Who is a DevOps Engineer? </vt:lpstr>
      <vt:lpstr>PowerPoint Presentation</vt:lpstr>
      <vt:lpstr>Roles, Responsibilities, and Skills of a DevOps Engineer </vt:lpstr>
      <vt:lpstr>PowerPoint Presentation</vt:lpstr>
      <vt:lpstr>DevOps Automation Tools </vt:lpstr>
      <vt:lpstr>PowerPoint Presentation</vt:lpstr>
      <vt:lpstr>PowerPoint Presentation</vt:lpstr>
      <vt:lpstr>Configuration Management</vt:lpstr>
      <vt:lpstr>Deployment Automation</vt:lpstr>
      <vt:lpstr>PowerPoint Presentation</vt:lpstr>
      <vt:lpstr>PowerPoint Presentation</vt:lpstr>
      <vt:lpstr>PowerPoint Presentation</vt:lpstr>
      <vt:lpstr>PowerPoint Presentation</vt:lpstr>
      <vt:lpstr> future of DevOps </vt:lpstr>
      <vt:lpstr>Summary </vt:lpstr>
      <vt:lpstr>PowerPoint Presentation</vt:lpstr>
      <vt:lpstr>Connect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Nikhil Shah</dc:creator>
  <cp:lastModifiedBy>Nikhil Shah</cp:lastModifiedBy>
  <cp:revision>8</cp:revision>
  <dcterms:created xsi:type="dcterms:W3CDTF">2019-05-28T01:46:32Z</dcterms:created>
  <dcterms:modified xsi:type="dcterms:W3CDTF">2019-05-30T16:46:16Z</dcterms:modified>
</cp:coreProperties>
</file>