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2"/>
  </p:notesMasterIdLst>
  <p:sldIdLst>
    <p:sldId id="256" r:id="rId2"/>
    <p:sldId id="287" r:id="rId3"/>
    <p:sldId id="288" r:id="rId4"/>
    <p:sldId id="313" r:id="rId5"/>
    <p:sldId id="314" r:id="rId6"/>
    <p:sldId id="315" r:id="rId7"/>
    <p:sldId id="316" r:id="rId8"/>
    <p:sldId id="317" r:id="rId9"/>
    <p:sldId id="318" r:id="rId10"/>
    <p:sldId id="319" r:id="rId11"/>
    <p:sldId id="289" r:id="rId12"/>
    <p:sldId id="290" r:id="rId13"/>
    <p:sldId id="293" r:id="rId14"/>
    <p:sldId id="299" r:id="rId15"/>
    <p:sldId id="302" r:id="rId16"/>
    <p:sldId id="305" r:id="rId17"/>
    <p:sldId id="306" r:id="rId18"/>
    <p:sldId id="307" r:id="rId19"/>
    <p:sldId id="308" r:id="rId20"/>
    <p:sldId id="309" r:id="rId21"/>
    <p:sldId id="310" r:id="rId22"/>
    <p:sldId id="311" r:id="rId23"/>
    <p:sldId id="312" r:id="rId24"/>
    <p:sldId id="292" r:id="rId25"/>
    <p:sldId id="294" r:id="rId26"/>
    <p:sldId id="295" r:id="rId27"/>
    <p:sldId id="296" r:id="rId28"/>
    <p:sldId id="297" r:id="rId29"/>
    <p:sldId id="304"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764" autoAdjust="0"/>
    <p:restoredTop sz="84369" autoAdjust="0"/>
  </p:normalViewPr>
  <p:slideViewPr>
    <p:cSldViewPr snapToGrid="0">
      <p:cViewPr varScale="1">
        <p:scale>
          <a:sx n="61" d="100"/>
          <a:sy n="61" d="100"/>
        </p:scale>
        <p:origin x="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1.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hyperlink" Target="https://channel9.msdn.com/" TargetMode="External"/><Relationship Id="rId7" Type="http://schemas.openxmlformats.org/officeDocument/2006/relationships/image" Target="../media/image34.png"/><Relationship Id="rId12" Type="http://schemas.openxmlformats.org/officeDocument/2006/relationships/image" Target="../media/image44.svg"/><Relationship Id="rId2" Type="http://schemas.openxmlformats.org/officeDocument/2006/relationships/hyperlink" Target="https://aka.ms/containerdocs" TargetMode="External"/><Relationship Id="rId1" Type="http://schemas.openxmlformats.org/officeDocument/2006/relationships/hyperlink" Target="https://aka.ms/containersonazure" TargetMode="External"/><Relationship Id="rId6" Type="http://schemas.openxmlformats.org/officeDocument/2006/relationships/image" Target="../media/image38.svg"/><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image" Target="../media/image42.svg"/><Relationship Id="rId4" Type="http://schemas.openxmlformats.org/officeDocument/2006/relationships/hyperlink" Target="https://mva.microsoft.com/" TargetMode="External"/><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B791D-F97D-44E8-AAD5-3ED6A5FEE9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5047E9-7026-4DAB-9F59-D2D9574E16B6}">
      <dgm:prSet/>
      <dgm:spPr/>
      <dgm:t>
        <a:bodyPr/>
        <a:lstStyle/>
        <a:p>
          <a:r>
            <a:rPr lang="en-US"/>
            <a:t>.NET Core is a great development tool for many reasons, including that it’s open source and is very helpful in developing high-performance and scalable systems. </a:t>
          </a:r>
        </a:p>
      </dgm:t>
    </dgm:pt>
    <dgm:pt modelId="{4B43764A-3BE3-40F9-9860-934477DE5DDE}" type="parTrans" cxnId="{1042DF07-C3B6-4AAD-84CC-29D814E2D4EB}">
      <dgm:prSet/>
      <dgm:spPr/>
      <dgm:t>
        <a:bodyPr/>
        <a:lstStyle/>
        <a:p>
          <a:endParaRPr lang="en-US"/>
        </a:p>
      </dgm:t>
    </dgm:pt>
    <dgm:pt modelId="{2CE62D16-C97B-4CD0-91E1-12DA72EE91DC}" type="sibTrans" cxnId="{1042DF07-C3B6-4AAD-84CC-29D814E2D4EB}">
      <dgm:prSet/>
      <dgm:spPr/>
      <dgm:t>
        <a:bodyPr/>
        <a:lstStyle/>
        <a:p>
          <a:endParaRPr lang="en-US"/>
        </a:p>
      </dgm:t>
    </dgm:pt>
    <dgm:pt modelId="{CE476B49-599B-4C50-9CDB-F6415F8C63FF}">
      <dgm:prSet/>
      <dgm:spPr/>
      <dgm:t>
        <a:bodyPr/>
        <a:lstStyle/>
        <a:p>
          <a:r>
            <a:rPr lang="en-US"/>
            <a:t>It supports cross-platform runtime, so if you create a service using .NET Core, it can be run on any platform. </a:t>
          </a:r>
        </a:p>
      </dgm:t>
    </dgm:pt>
    <dgm:pt modelId="{78BCC9FF-119E-4886-B106-3BE082EE3CDE}" type="parTrans" cxnId="{075429D5-BE13-4DAC-9779-C64783DBB158}">
      <dgm:prSet/>
      <dgm:spPr/>
      <dgm:t>
        <a:bodyPr/>
        <a:lstStyle/>
        <a:p>
          <a:endParaRPr lang="en-US"/>
        </a:p>
      </dgm:t>
    </dgm:pt>
    <dgm:pt modelId="{0C573BFF-6292-4B8D-91DE-0E6300B79368}" type="sibTrans" cxnId="{075429D5-BE13-4DAC-9779-C64783DBB158}">
      <dgm:prSet/>
      <dgm:spPr/>
      <dgm:t>
        <a:bodyPr/>
        <a:lstStyle/>
        <a:p>
          <a:endParaRPr lang="en-US"/>
        </a:p>
      </dgm:t>
    </dgm:pt>
    <dgm:pt modelId="{5A6F98F3-B203-4182-A599-B9C180C1A653}">
      <dgm:prSet/>
      <dgm:spPr/>
      <dgm:t>
        <a:bodyPr/>
        <a:lstStyle/>
        <a:p>
          <a:r>
            <a:rPr lang="en-US"/>
            <a:t>.NET Core is also helpful for faster development, as well as supporting built-in dependency injection and a cloud-based environment configuration. .</a:t>
          </a:r>
        </a:p>
      </dgm:t>
    </dgm:pt>
    <dgm:pt modelId="{D2701454-6EEA-48C2-9AE7-0A3FCA53900C}" type="parTrans" cxnId="{FE9E489B-517A-4A8C-AF12-6C492AE024E1}">
      <dgm:prSet/>
      <dgm:spPr/>
      <dgm:t>
        <a:bodyPr/>
        <a:lstStyle/>
        <a:p>
          <a:endParaRPr lang="en-US"/>
        </a:p>
      </dgm:t>
    </dgm:pt>
    <dgm:pt modelId="{3D48AAA5-E48A-4830-B513-0C480702BB49}" type="sibTrans" cxnId="{FE9E489B-517A-4A8C-AF12-6C492AE024E1}">
      <dgm:prSet/>
      <dgm:spPr/>
      <dgm:t>
        <a:bodyPr/>
        <a:lstStyle/>
        <a:p>
          <a:endParaRPr lang="en-US"/>
        </a:p>
      </dgm:t>
    </dgm:pt>
    <dgm:pt modelId="{25B32450-174E-414D-89DB-967E923C0CE3}" type="pres">
      <dgm:prSet presAssocID="{4C6B791D-F97D-44E8-AAD5-3ED6A5FEE94F}" presName="root" presStyleCnt="0">
        <dgm:presLayoutVars>
          <dgm:dir/>
          <dgm:resizeHandles val="exact"/>
        </dgm:presLayoutVars>
      </dgm:prSet>
      <dgm:spPr/>
      <dgm:t>
        <a:bodyPr/>
        <a:lstStyle/>
        <a:p>
          <a:endParaRPr lang="en-IN"/>
        </a:p>
      </dgm:t>
    </dgm:pt>
    <dgm:pt modelId="{37E154E9-1F71-4C6A-845B-D5707F436015}" type="pres">
      <dgm:prSet presAssocID="{215047E9-7026-4DAB-9F59-D2D9574E16B6}" presName="compNode" presStyleCnt="0"/>
      <dgm:spPr/>
    </dgm:pt>
    <dgm:pt modelId="{8D1953AF-F996-4167-B6CA-4E25EA968837}" type="pres">
      <dgm:prSet presAssocID="{215047E9-7026-4DAB-9F59-D2D9574E16B6}" presName="bgRect" presStyleLbl="bgShp" presStyleIdx="0" presStyleCnt="3"/>
      <dgm:spPr/>
    </dgm:pt>
    <dgm:pt modelId="{34148199-B4EA-428B-BFA6-B4F7826177DD}" type="pres">
      <dgm:prSet presAssocID="{215047E9-7026-4DAB-9F59-D2D9574E16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367BF6BA-4F65-4A92-AFD2-1E12319790CF}" type="pres">
      <dgm:prSet presAssocID="{215047E9-7026-4DAB-9F59-D2D9574E16B6}" presName="spaceRect" presStyleCnt="0"/>
      <dgm:spPr/>
    </dgm:pt>
    <dgm:pt modelId="{6575D835-0E34-48B7-97B7-EC01A79B31ED}" type="pres">
      <dgm:prSet presAssocID="{215047E9-7026-4DAB-9F59-D2D9574E16B6}" presName="parTx" presStyleLbl="revTx" presStyleIdx="0" presStyleCnt="3">
        <dgm:presLayoutVars>
          <dgm:chMax val="0"/>
          <dgm:chPref val="0"/>
        </dgm:presLayoutVars>
      </dgm:prSet>
      <dgm:spPr/>
      <dgm:t>
        <a:bodyPr/>
        <a:lstStyle/>
        <a:p>
          <a:endParaRPr lang="en-IN"/>
        </a:p>
      </dgm:t>
    </dgm:pt>
    <dgm:pt modelId="{4594DC1D-2CE8-4814-8A7C-A49656F61FC2}" type="pres">
      <dgm:prSet presAssocID="{2CE62D16-C97B-4CD0-91E1-12DA72EE91DC}" presName="sibTrans" presStyleCnt="0"/>
      <dgm:spPr/>
    </dgm:pt>
    <dgm:pt modelId="{060828C9-822F-4125-80E6-C1CF963D2390}" type="pres">
      <dgm:prSet presAssocID="{CE476B49-599B-4C50-9CDB-F6415F8C63FF}" presName="compNode" presStyleCnt="0"/>
      <dgm:spPr/>
    </dgm:pt>
    <dgm:pt modelId="{D7A1720E-3B6A-4151-9DF8-9EAA665A98EA}" type="pres">
      <dgm:prSet presAssocID="{CE476B49-599B-4C50-9CDB-F6415F8C63FF}" presName="bgRect" presStyleLbl="bgShp" presStyleIdx="1" presStyleCnt="3"/>
      <dgm:spPr/>
    </dgm:pt>
    <dgm:pt modelId="{7AF140C0-06A3-4B3A-9FE1-58B9557B0B34}" type="pres">
      <dgm:prSet presAssocID="{CE476B49-599B-4C50-9CDB-F6415F8C63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Gears"/>
        </a:ext>
      </dgm:extLst>
    </dgm:pt>
    <dgm:pt modelId="{EE6135E8-7436-4708-82EA-CB03CA5E17C7}" type="pres">
      <dgm:prSet presAssocID="{CE476B49-599B-4C50-9CDB-F6415F8C63FF}" presName="spaceRect" presStyleCnt="0"/>
      <dgm:spPr/>
    </dgm:pt>
    <dgm:pt modelId="{BEFDD03C-3204-44C0-AB97-DCC7F85466A6}" type="pres">
      <dgm:prSet presAssocID="{CE476B49-599B-4C50-9CDB-F6415F8C63FF}" presName="parTx" presStyleLbl="revTx" presStyleIdx="1" presStyleCnt="3">
        <dgm:presLayoutVars>
          <dgm:chMax val="0"/>
          <dgm:chPref val="0"/>
        </dgm:presLayoutVars>
      </dgm:prSet>
      <dgm:spPr/>
      <dgm:t>
        <a:bodyPr/>
        <a:lstStyle/>
        <a:p>
          <a:endParaRPr lang="en-IN"/>
        </a:p>
      </dgm:t>
    </dgm:pt>
    <dgm:pt modelId="{9312EA45-C7F1-4C0B-9ADE-9E95DB93D7F5}" type="pres">
      <dgm:prSet presAssocID="{0C573BFF-6292-4B8D-91DE-0E6300B79368}" presName="sibTrans" presStyleCnt="0"/>
      <dgm:spPr/>
    </dgm:pt>
    <dgm:pt modelId="{5EE4CF3B-57A4-45EE-AB02-F2FFAC3E0933}" type="pres">
      <dgm:prSet presAssocID="{5A6F98F3-B203-4182-A599-B9C180C1A653}" presName="compNode" presStyleCnt="0"/>
      <dgm:spPr/>
    </dgm:pt>
    <dgm:pt modelId="{026AB45C-9C9A-441F-A27C-0C3379C625BB}" type="pres">
      <dgm:prSet presAssocID="{5A6F98F3-B203-4182-A599-B9C180C1A653}" presName="bgRect" presStyleLbl="bgShp" presStyleIdx="2" presStyleCnt="3"/>
      <dgm:spPr/>
    </dgm:pt>
    <dgm:pt modelId="{A63757BA-8661-427D-B8AE-66AFFD29B395}" type="pres">
      <dgm:prSet presAssocID="{5A6F98F3-B203-4182-A599-B9C180C1A6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Checkmark"/>
        </a:ext>
      </dgm:extLst>
    </dgm:pt>
    <dgm:pt modelId="{C556AFB8-6D04-4CD8-A6CB-C0A5C5E023AF}" type="pres">
      <dgm:prSet presAssocID="{5A6F98F3-B203-4182-A599-B9C180C1A653}" presName="spaceRect" presStyleCnt="0"/>
      <dgm:spPr/>
    </dgm:pt>
    <dgm:pt modelId="{D65F3966-1944-4036-B01A-B7E0CC9F61DE}" type="pres">
      <dgm:prSet presAssocID="{5A6F98F3-B203-4182-A599-B9C180C1A653}" presName="parTx" presStyleLbl="revTx" presStyleIdx="2" presStyleCnt="3">
        <dgm:presLayoutVars>
          <dgm:chMax val="0"/>
          <dgm:chPref val="0"/>
        </dgm:presLayoutVars>
      </dgm:prSet>
      <dgm:spPr/>
      <dgm:t>
        <a:bodyPr/>
        <a:lstStyle/>
        <a:p>
          <a:endParaRPr lang="en-IN"/>
        </a:p>
      </dgm:t>
    </dgm:pt>
  </dgm:ptLst>
  <dgm:cxnLst>
    <dgm:cxn modelId="{1042DF07-C3B6-4AAD-84CC-29D814E2D4EB}" srcId="{4C6B791D-F97D-44E8-AAD5-3ED6A5FEE94F}" destId="{215047E9-7026-4DAB-9F59-D2D9574E16B6}" srcOrd="0" destOrd="0" parTransId="{4B43764A-3BE3-40F9-9860-934477DE5DDE}" sibTransId="{2CE62D16-C97B-4CD0-91E1-12DA72EE91DC}"/>
    <dgm:cxn modelId="{075429D5-BE13-4DAC-9779-C64783DBB158}" srcId="{4C6B791D-F97D-44E8-AAD5-3ED6A5FEE94F}" destId="{CE476B49-599B-4C50-9CDB-F6415F8C63FF}" srcOrd="1" destOrd="0" parTransId="{78BCC9FF-119E-4886-B106-3BE082EE3CDE}" sibTransId="{0C573BFF-6292-4B8D-91DE-0E6300B79368}"/>
    <dgm:cxn modelId="{E17FB1D5-05DC-4FE6-A82F-E776E8D0D3E9}" type="presOf" srcId="{5A6F98F3-B203-4182-A599-B9C180C1A653}" destId="{D65F3966-1944-4036-B01A-B7E0CC9F61DE}" srcOrd="0" destOrd="0" presId="urn:microsoft.com/office/officeart/2018/2/layout/IconVerticalSolidList"/>
    <dgm:cxn modelId="{B16040D5-8F27-48D9-B2C6-7F35E66C53E2}" type="presOf" srcId="{4C6B791D-F97D-44E8-AAD5-3ED6A5FEE94F}" destId="{25B32450-174E-414D-89DB-967E923C0CE3}" srcOrd="0" destOrd="0" presId="urn:microsoft.com/office/officeart/2018/2/layout/IconVerticalSolidList"/>
    <dgm:cxn modelId="{FE9E489B-517A-4A8C-AF12-6C492AE024E1}" srcId="{4C6B791D-F97D-44E8-AAD5-3ED6A5FEE94F}" destId="{5A6F98F3-B203-4182-A599-B9C180C1A653}" srcOrd="2" destOrd="0" parTransId="{D2701454-6EEA-48C2-9AE7-0A3FCA53900C}" sibTransId="{3D48AAA5-E48A-4830-B513-0C480702BB49}"/>
    <dgm:cxn modelId="{DDB94589-1A77-412C-AB05-9C9378477491}" type="presOf" srcId="{CE476B49-599B-4C50-9CDB-F6415F8C63FF}" destId="{BEFDD03C-3204-44C0-AB97-DCC7F85466A6}" srcOrd="0" destOrd="0" presId="urn:microsoft.com/office/officeart/2018/2/layout/IconVerticalSolidList"/>
    <dgm:cxn modelId="{2668EA10-04E3-4B99-8767-544E71D7721D}" type="presOf" srcId="{215047E9-7026-4DAB-9F59-D2D9574E16B6}" destId="{6575D835-0E34-48B7-97B7-EC01A79B31ED}" srcOrd="0" destOrd="0" presId="urn:microsoft.com/office/officeart/2018/2/layout/IconVerticalSolidList"/>
    <dgm:cxn modelId="{6FE23BDF-D6B2-4462-B537-4487277E666F}" type="presParOf" srcId="{25B32450-174E-414D-89DB-967E923C0CE3}" destId="{37E154E9-1F71-4C6A-845B-D5707F436015}" srcOrd="0" destOrd="0" presId="urn:microsoft.com/office/officeart/2018/2/layout/IconVerticalSolidList"/>
    <dgm:cxn modelId="{27E0B3DE-7DA8-4A6C-828F-3C560FE9B7FE}" type="presParOf" srcId="{37E154E9-1F71-4C6A-845B-D5707F436015}" destId="{8D1953AF-F996-4167-B6CA-4E25EA968837}" srcOrd="0" destOrd="0" presId="urn:microsoft.com/office/officeart/2018/2/layout/IconVerticalSolidList"/>
    <dgm:cxn modelId="{61E3CAB7-E108-4280-BC17-C18D7927582A}" type="presParOf" srcId="{37E154E9-1F71-4C6A-845B-D5707F436015}" destId="{34148199-B4EA-428B-BFA6-B4F7826177DD}" srcOrd="1" destOrd="0" presId="urn:microsoft.com/office/officeart/2018/2/layout/IconVerticalSolidList"/>
    <dgm:cxn modelId="{D53A1F83-E9E4-4CF1-AC23-C1387ED80C8C}" type="presParOf" srcId="{37E154E9-1F71-4C6A-845B-D5707F436015}" destId="{367BF6BA-4F65-4A92-AFD2-1E12319790CF}" srcOrd="2" destOrd="0" presId="urn:microsoft.com/office/officeart/2018/2/layout/IconVerticalSolidList"/>
    <dgm:cxn modelId="{4B94BAB6-8EB6-4AD4-94AC-78737590B64C}" type="presParOf" srcId="{37E154E9-1F71-4C6A-845B-D5707F436015}" destId="{6575D835-0E34-48B7-97B7-EC01A79B31ED}" srcOrd="3" destOrd="0" presId="urn:microsoft.com/office/officeart/2018/2/layout/IconVerticalSolidList"/>
    <dgm:cxn modelId="{B9E036A0-3191-4B1A-99CD-27D5378B2873}" type="presParOf" srcId="{25B32450-174E-414D-89DB-967E923C0CE3}" destId="{4594DC1D-2CE8-4814-8A7C-A49656F61FC2}" srcOrd="1" destOrd="0" presId="urn:microsoft.com/office/officeart/2018/2/layout/IconVerticalSolidList"/>
    <dgm:cxn modelId="{18BF120D-18E9-48F0-AF46-33E22FCCB484}" type="presParOf" srcId="{25B32450-174E-414D-89DB-967E923C0CE3}" destId="{060828C9-822F-4125-80E6-C1CF963D2390}" srcOrd="2" destOrd="0" presId="urn:microsoft.com/office/officeart/2018/2/layout/IconVerticalSolidList"/>
    <dgm:cxn modelId="{69B0FF9C-E910-4914-AE78-761FE6CB9784}" type="presParOf" srcId="{060828C9-822F-4125-80E6-C1CF963D2390}" destId="{D7A1720E-3B6A-4151-9DF8-9EAA665A98EA}" srcOrd="0" destOrd="0" presId="urn:microsoft.com/office/officeart/2018/2/layout/IconVerticalSolidList"/>
    <dgm:cxn modelId="{EEBB74F8-877D-47FF-BF6F-3E8AFC7A3037}" type="presParOf" srcId="{060828C9-822F-4125-80E6-C1CF963D2390}" destId="{7AF140C0-06A3-4B3A-9FE1-58B9557B0B34}" srcOrd="1" destOrd="0" presId="urn:microsoft.com/office/officeart/2018/2/layout/IconVerticalSolidList"/>
    <dgm:cxn modelId="{5A422C8F-709D-423A-9F3F-CB5B66260714}" type="presParOf" srcId="{060828C9-822F-4125-80E6-C1CF963D2390}" destId="{EE6135E8-7436-4708-82EA-CB03CA5E17C7}" srcOrd="2" destOrd="0" presId="urn:microsoft.com/office/officeart/2018/2/layout/IconVerticalSolidList"/>
    <dgm:cxn modelId="{29B31B73-5BA4-4908-81EE-0630D28E5CDD}" type="presParOf" srcId="{060828C9-822F-4125-80E6-C1CF963D2390}" destId="{BEFDD03C-3204-44C0-AB97-DCC7F85466A6}" srcOrd="3" destOrd="0" presId="urn:microsoft.com/office/officeart/2018/2/layout/IconVerticalSolidList"/>
    <dgm:cxn modelId="{8389FB68-30D4-46C8-A657-02F1D22D8EBA}" type="presParOf" srcId="{25B32450-174E-414D-89DB-967E923C0CE3}" destId="{9312EA45-C7F1-4C0B-9ADE-9E95DB93D7F5}" srcOrd="3" destOrd="0" presId="urn:microsoft.com/office/officeart/2018/2/layout/IconVerticalSolidList"/>
    <dgm:cxn modelId="{0341C0B3-CC26-4524-9535-C25EF9B59135}" type="presParOf" srcId="{25B32450-174E-414D-89DB-967E923C0CE3}" destId="{5EE4CF3B-57A4-45EE-AB02-F2FFAC3E0933}" srcOrd="4" destOrd="0" presId="urn:microsoft.com/office/officeart/2018/2/layout/IconVerticalSolidList"/>
    <dgm:cxn modelId="{2C91992B-851E-4ACE-86EF-9101B65350D1}" type="presParOf" srcId="{5EE4CF3B-57A4-45EE-AB02-F2FFAC3E0933}" destId="{026AB45C-9C9A-441F-A27C-0C3379C625BB}" srcOrd="0" destOrd="0" presId="urn:microsoft.com/office/officeart/2018/2/layout/IconVerticalSolidList"/>
    <dgm:cxn modelId="{79ABA616-630F-4397-930F-3E0FD7DCD55B}" type="presParOf" srcId="{5EE4CF3B-57A4-45EE-AB02-F2FFAC3E0933}" destId="{A63757BA-8661-427D-B8AE-66AFFD29B395}" srcOrd="1" destOrd="0" presId="urn:microsoft.com/office/officeart/2018/2/layout/IconVerticalSolidList"/>
    <dgm:cxn modelId="{850EAECB-FA2C-4E9C-9407-ABD9BF922899}" type="presParOf" srcId="{5EE4CF3B-57A4-45EE-AB02-F2FFAC3E0933}" destId="{C556AFB8-6D04-4CD8-A6CB-C0A5C5E023AF}" srcOrd="2" destOrd="0" presId="urn:microsoft.com/office/officeart/2018/2/layout/IconVerticalSolidList"/>
    <dgm:cxn modelId="{B8CC52ED-0C99-4C15-B30F-9CB7B7571D31}" type="presParOf" srcId="{5EE4CF3B-57A4-45EE-AB02-F2FFAC3E0933}" destId="{D65F3966-1944-4036-B01A-B7E0CC9F6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30E702-208B-47A6-A0A4-FF177BF344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EB3F27-EDF2-416F-8B30-82A79BFB68D9}">
      <dgm:prSet/>
      <dgm:spPr/>
      <dgm:t>
        <a:bodyPr/>
        <a:lstStyle/>
        <a:p>
          <a:pPr>
            <a:defRPr cap="all"/>
          </a:pPr>
          <a:r>
            <a:rPr lang="en-US"/>
            <a:t>Azure.com service overviews</a:t>
          </a:r>
          <a:br>
            <a:rPr lang="en-US"/>
          </a:br>
          <a:r>
            <a:rPr lang="en-US">
              <a:hlinkClick xmlns:r="http://schemas.openxmlformats.org/officeDocument/2006/relationships" r:id="rId1"/>
            </a:rPr>
            <a:t>https://aka.ms/containersonazure</a:t>
          </a:r>
          <a:r>
            <a:rPr lang="en-US"/>
            <a:t>  </a:t>
          </a:r>
        </a:p>
      </dgm:t>
    </dgm:pt>
    <dgm:pt modelId="{A5BB28B6-D0CB-4145-8501-D9CC8C0B40F5}" type="parTrans" cxnId="{9C6BA6D1-3304-4E55-A53A-83653C0E9DC2}">
      <dgm:prSet/>
      <dgm:spPr/>
      <dgm:t>
        <a:bodyPr/>
        <a:lstStyle/>
        <a:p>
          <a:endParaRPr lang="en-US"/>
        </a:p>
      </dgm:t>
    </dgm:pt>
    <dgm:pt modelId="{3DD5E1CC-071F-4606-9C4A-76631992D29A}" type="sibTrans" cxnId="{9C6BA6D1-3304-4E55-A53A-83653C0E9DC2}">
      <dgm:prSet/>
      <dgm:spPr/>
      <dgm:t>
        <a:bodyPr/>
        <a:lstStyle/>
        <a:p>
          <a:endParaRPr lang="en-US"/>
        </a:p>
      </dgm:t>
    </dgm:pt>
    <dgm:pt modelId="{D842AB30-8FCF-4997-B7F4-B46DA4B8E5F2}">
      <dgm:prSet/>
      <dgm:spPr/>
      <dgm:t>
        <a:bodyPr/>
        <a:lstStyle/>
        <a:p>
          <a:pPr>
            <a:defRPr cap="all"/>
          </a:pPr>
          <a:r>
            <a:rPr lang="en-US"/>
            <a:t>Microsoft Docs - Documentation for container related services</a:t>
          </a:r>
          <a:br>
            <a:rPr lang="en-US"/>
          </a:br>
          <a:r>
            <a:rPr lang="en-US">
              <a:hlinkClick xmlns:r="http://schemas.openxmlformats.org/officeDocument/2006/relationships" r:id="rId2"/>
            </a:rPr>
            <a:t>https://aka.ms/containerdocs</a:t>
          </a:r>
          <a:endParaRPr lang="en-US"/>
        </a:p>
      </dgm:t>
    </dgm:pt>
    <dgm:pt modelId="{34FA1893-B71F-4CBE-819B-FFF3AAF8C2C6}" type="parTrans" cxnId="{2ABB49EC-314D-427B-89E3-5D38594EED26}">
      <dgm:prSet/>
      <dgm:spPr/>
      <dgm:t>
        <a:bodyPr/>
        <a:lstStyle/>
        <a:p>
          <a:endParaRPr lang="en-US"/>
        </a:p>
      </dgm:t>
    </dgm:pt>
    <dgm:pt modelId="{27A66EC3-2F7E-4979-ADFF-19D57EB93774}" type="sibTrans" cxnId="{2ABB49EC-314D-427B-89E3-5D38594EED26}">
      <dgm:prSet/>
      <dgm:spPr/>
      <dgm:t>
        <a:bodyPr/>
        <a:lstStyle/>
        <a:p>
          <a:endParaRPr lang="en-US"/>
        </a:p>
      </dgm:t>
    </dgm:pt>
    <dgm:pt modelId="{4E13C3D5-6B29-441F-9923-FB2C461305CA}">
      <dgm:prSet/>
      <dgm:spPr/>
      <dgm:t>
        <a:bodyPr/>
        <a:lstStyle/>
        <a:p>
          <a:pPr>
            <a:defRPr cap="all"/>
          </a:pPr>
          <a:r>
            <a:rPr lang="en-US"/>
            <a:t>MSDN Channel 9 – Videos covering Azure and Containers</a:t>
          </a:r>
          <a:br>
            <a:rPr lang="en-US"/>
          </a:br>
          <a:r>
            <a:rPr lang="en-US">
              <a:hlinkClick xmlns:r="http://schemas.openxmlformats.org/officeDocument/2006/relationships" r:id="rId3"/>
            </a:rPr>
            <a:t>https://channel9.msdn.com/</a:t>
          </a:r>
          <a:endParaRPr lang="en-US"/>
        </a:p>
      </dgm:t>
    </dgm:pt>
    <dgm:pt modelId="{AD83E11F-7B1B-4A51-8A5D-3765591EF64D}" type="parTrans" cxnId="{0D77731C-FDD5-4679-A2A6-D5B760CAD019}">
      <dgm:prSet/>
      <dgm:spPr/>
      <dgm:t>
        <a:bodyPr/>
        <a:lstStyle/>
        <a:p>
          <a:endParaRPr lang="en-US"/>
        </a:p>
      </dgm:t>
    </dgm:pt>
    <dgm:pt modelId="{6443FC45-0429-4D06-869F-87D559690C75}" type="sibTrans" cxnId="{0D77731C-FDD5-4679-A2A6-D5B760CAD019}">
      <dgm:prSet/>
      <dgm:spPr/>
      <dgm:t>
        <a:bodyPr/>
        <a:lstStyle/>
        <a:p>
          <a:endParaRPr lang="en-US"/>
        </a:p>
      </dgm:t>
    </dgm:pt>
    <dgm:pt modelId="{8AE806F2-C8D9-4DDF-8CF7-85A1283C25B5}">
      <dgm:prSet/>
      <dgm:spPr/>
      <dgm:t>
        <a:bodyPr/>
        <a:lstStyle/>
        <a:p>
          <a:pPr>
            <a:defRPr cap="all"/>
          </a:pPr>
          <a:r>
            <a:rPr lang="en-US"/>
            <a:t>Microsoft Virtual academy – online training courses</a:t>
          </a:r>
          <a:br>
            <a:rPr lang="en-US"/>
          </a:br>
          <a:r>
            <a:rPr lang="en-US">
              <a:hlinkClick xmlns:r="http://schemas.openxmlformats.org/officeDocument/2006/relationships" r:id="rId4"/>
            </a:rPr>
            <a:t>https://mva.microsoft.com/</a:t>
          </a:r>
          <a:endParaRPr lang="en-US"/>
        </a:p>
      </dgm:t>
    </dgm:pt>
    <dgm:pt modelId="{1BE56DDB-E172-443E-A4D9-1154BD05A0CE}" type="parTrans" cxnId="{10F861AD-A6F5-4DF7-B354-6C8960559FBE}">
      <dgm:prSet/>
      <dgm:spPr/>
      <dgm:t>
        <a:bodyPr/>
        <a:lstStyle/>
        <a:p>
          <a:endParaRPr lang="en-US"/>
        </a:p>
      </dgm:t>
    </dgm:pt>
    <dgm:pt modelId="{2A5B1F6B-D7D7-4623-8D08-087141A8FA4D}" type="sibTrans" cxnId="{10F861AD-A6F5-4DF7-B354-6C8960559FBE}">
      <dgm:prSet/>
      <dgm:spPr/>
      <dgm:t>
        <a:bodyPr/>
        <a:lstStyle/>
        <a:p>
          <a:endParaRPr lang="en-US"/>
        </a:p>
      </dgm:t>
    </dgm:pt>
    <dgm:pt modelId="{68CC937A-E077-4145-A888-D04A7A81E16D}" type="pres">
      <dgm:prSet presAssocID="{C930E702-208B-47A6-A0A4-FF177BF34427}" presName="root" presStyleCnt="0">
        <dgm:presLayoutVars>
          <dgm:dir/>
          <dgm:resizeHandles val="exact"/>
        </dgm:presLayoutVars>
      </dgm:prSet>
      <dgm:spPr/>
      <dgm:t>
        <a:bodyPr/>
        <a:lstStyle/>
        <a:p>
          <a:endParaRPr lang="en-IN"/>
        </a:p>
      </dgm:t>
    </dgm:pt>
    <dgm:pt modelId="{22A751A4-02A4-48C7-9539-5635038966FB}" type="pres">
      <dgm:prSet presAssocID="{03EB3F27-EDF2-416F-8B30-82A79BFB68D9}" presName="compNode" presStyleCnt="0"/>
      <dgm:spPr/>
    </dgm:pt>
    <dgm:pt modelId="{3A3592C1-A280-4647-BBAF-6E8228CE6EC1}" type="pres">
      <dgm:prSet presAssocID="{03EB3F27-EDF2-416F-8B30-82A79BFB68D9}" presName="iconBgRect" presStyleLbl="bgShp" presStyleIdx="0" presStyleCnt="4"/>
      <dgm:spPr/>
    </dgm:pt>
    <dgm:pt modelId="{506256CF-CBF6-4122-A7F7-8ACDABE4E582}" type="pres">
      <dgm:prSet presAssocID="{03EB3F27-EDF2-416F-8B30-82A79BFB68D9}"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arker"/>
        </a:ext>
      </dgm:extLst>
    </dgm:pt>
    <dgm:pt modelId="{230C05F1-F881-4AD1-A664-91B78351FED1}" type="pres">
      <dgm:prSet presAssocID="{03EB3F27-EDF2-416F-8B30-82A79BFB68D9}" presName="spaceRect" presStyleCnt="0"/>
      <dgm:spPr/>
    </dgm:pt>
    <dgm:pt modelId="{F3E009DE-D69A-49F8-BE2A-DBFDD71470A8}" type="pres">
      <dgm:prSet presAssocID="{03EB3F27-EDF2-416F-8B30-82A79BFB68D9}" presName="textRect" presStyleLbl="revTx" presStyleIdx="0" presStyleCnt="4">
        <dgm:presLayoutVars>
          <dgm:chMax val="1"/>
          <dgm:chPref val="1"/>
        </dgm:presLayoutVars>
      </dgm:prSet>
      <dgm:spPr/>
      <dgm:t>
        <a:bodyPr/>
        <a:lstStyle/>
        <a:p>
          <a:endParaRPr lang="en-IN"/>
        </a:p>
      </dgm:t>
    </dgm:pt>
    <dgm:pt modelId="{02C8EDBD-CDA6-4985-819C-6EF64575E3A5}" type="pres">
      <dgm:prSet presAssocID="{3DD5E1CC-071F-4606-9C4A-76631992D29A}" presName="sibTrans" presStyleCnt="0"/>
      <dgm:spPr/>
    </dgm:pt>
    <dgm:pt modelId="{175C2579-02F9-431D-8C59-E8C29546A1BE}" type="pres">
      <dgm:prSet presAssocID="{D842AB30-8FCF-4997-B7F4-B46DA4B8E5F2}" presName="compNode" presStyleCnt="0"/>
      <dgm:spPr/>
    </dgm:pt>
    <dgm:pt modelId="{F8B86A96-83FE-4CEF-B117-4AF9BD43072C}" type="pres">
      <dgm:prSet presAssocID="{D842AB30-8FCF-4997-B7F4-B46DA4B8E5F2}" presName="iconBgRect" presStyleLbl="bgShp" presStyleIdx="1" presStyleCnt="4"/>
      <dgm:spPr/>
    </dgm:pt>
    <dgm:pt modelId="{8C12F443-4A3B-4330-B66D-9ED4EF0D11C3}" type="pres">
      <dgm:prSet presAssocID="{D842AB30-8FCF-4997-B7F4-B46DA4B8E5F2}"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Open Folder"/>
        </a:ext>
      </dgm:extLst>
    </dgm:pt>
    <dgm:pt modelId="{65692D91-46AC-4DA9-880C-D231B4A40AC8}" type="pres">
      <dgm:prSet presAssocID="{D842AB30-8FCF-4997-B7F4-B46DA4B8E5F2}" presName="spaceRect" presStyleCnt="0"/>
      <dgm:spPr/>
    </dgm:pt>
    <dgm:pt modelId="{1B4CECE9-E8E6-44A1-A3DF-BA015033042E}" type="pres">
      <dgm:prSet presAssocID="{D842AB30-8FCF-4997-B7F4-B46DA4B8E5F2}" presName="textRect" presStyleLbl="revTx" presStyleIdx="1" presStyleCnt="4">
        <dgm:presLayoutVars>
          <dgm:chMax val="1"/>
          <dgm:chPref val="1"/>
        </dgm:presLayoutVars>
      </dgm:prSet>
      <dgm:spPr/>
      <dgm:t>
        <a:bodyPr/>
        <a:lstStyle/>
        <a:p>
          <a:endParaRPr lang="en-IN"/>
        </a:p>
      </dgm:t>
    </dgm:pt>
    <dgm:pt modelId="{C62B7FA6-2D02-4593-82EB-B3F5247F0308}" type="pres">
      <dgm:prSet presAssocID="{27A66EC3-2F7E-4979-ADFF-19D57EB93774}" presName="sibTrans" presStyleCnt="0"/>
      <dgm:spPr/>
    </dgm:pt>
    <dgm:pt modelId="{227365F7-D7EF-47E4-BFE2-5B7294FF664B}" type="pres">
      <dgm:prSet presAssocID="{4E13C3D5-6B29-441F-9923-FB2C461305CA}" presName="compNode" presStyleCnt="0"/>
      <dgm:spPr/>
    </dgm:pt>
    <dgm:pt modelId="{F5346287-DA82-42F6-8204-BE5ACA2033BC}" type="pres">
      <dgm:prSet presAssocID="{4E13C3D5-6B29-441F-9923-FB2C461305CA}" presName="iconBgRect" presStyleLbl="bgShp" presStyleIdx="2" presStyleCnt="4"/>
      <dgm:spPr/>
    </dgm:pt>
    <dgm:pt modelId="{13EA1D7B-5479-465C-A355-15F52427CCC7}" type="pres">
      <dgm:prSet presAssocID="{4E13C3D5-6B29-441F-9923-FB2C461305CA}"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Cloud"/>
        </a:ext>
      </dgm:extLst>
    </dgm:pt>
    <dgm:pt modelId="{312F31D8-116C-4ED6-8462-82CC3EE866E9}" type="pres">
      <dgm:prSet presAssocID="{4E13C3D5-6B29-441F-9923-FB2C461305CA}" presName="spaceRect" presStyleCnt="0"/>
      <dgm:spPr/>
    </dgm:pt>
    <dgm:pt modelId="{8EDFF372-1615-4AF1-B302-BFDF8D403107}" type="pres">
      <dgm:prSet presAssocID="{4E13C3D5-6B29-441F-9923-FB2C461305CA}" presName="textRect" presStyleLbl="revTx" presStyleIdx="2" presStyleCnt="4">
        <dgm:presLayoutVars>
          <dgm:chMax val="1"/>
          <dgm:chPref val="1"/>
        </dgm:presLayoutVars>
      </dgm:prSet>
      <dgm:spPr/>
      <dgm:t>
        <a:bodyPr/>
        <a:lstStyle/>
        <a:p>
          <a:endParaRPr lang="en-IN"/>
        </a:p>
      </dgm:t>
    </dgm:pt>
    <dgm:pt modelId="{674286B7-B308-4164-9FB4-DE9FC6FA7AB1}" type="pres">
      <dgm:prSet presAssocID="{6443FC45-0429-4D06-869F-87D559690C75}" presName="sibTrans" presStyleCnt="0"/>
      <dgm:spPr/>
    </dgm:pt>
    <dgm:pt modelId="{31A6837C-4275-4B21-B160-78C6558ADA7E}" type="pres">
      <dgm:prSet presAssocID="{8AE806F2-C8D9-4DDF-8CF7-85A1283C25B5}" presName="compNode" presStyleCnt="0"/>
      <dgm:spPr/>
    </dgm:pt>
    <dgm:pt modelId="{E1B1F858-8C96-4376-AF3A-E2B18EEF01B9}" type="pres">
      <dgm:prSet presAssocID="{8AE806F2-C8D9-4DDF-8CF7-85A1283C25B5}" presName="iconBgRect" presStyleLbl="bgShp" presStyleIdx="3" presStyleCnt="4"/>
      <dgm:spPr/>
    </dgm:pt>
    <dgm:pt modelId="{3A10AE2F-6F0A-4421-9F73-D08F91A1DB2A}" type="pres">
      <dgm:prSet presAssocID="{8AE806F2-C8D9-4DDF-8CF7-85A1283C25B5}"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Laptop"/>
        </a:ext>
      </dgm:extLst>
    </dgm:pt>
    <dgm:pt modelId="{8E246B6D-2653-41C2-8DBC-2C9542ED6FBB}" type="pres">
      <dgm:prSet presAssocID="{8AE806F2-C8D9-4DDF-8CF7-85A1283C25B5}" presName="spaceRect" presStyleCnt="0"/>
      <dgm:spPr/>
    </dgm:pt>
    <dgm:pt modelId="{BCE2CCFB-3010-4833-9242-BFE98D90A355}" type="pres">
      <dgm:prSet presAssocID="{8AE806F2-C8D9-4DDF-8CF7-85A1283C25B5}" presName="textRect" presStyleLbl="revTx" presStyleIdx="3" presStyleCnt="4">
        <dgm:presLayoutVars>
          <dgm:chMax val="1"/>
          <dgm:chPref val="1"/>
        </dgm:presLayoutVars>
      </dgm:prSet>
      <dgm:spPr/>
      <dgm:t>
        <a:bodyPr/>
        <a:lstStyle/>
        <a:p>
          <a:endParaRPr lang="en-IN"/>
        </a:p>
      </dgm:t>
    </dgm:pt>
  </dgm:ptLst>
  <dgm:cxnLst>
    <dgm:cxn modelId="{9C6BA6D1-3304-4E55-A53A-83653C0E9DC2}" srcId="{C930E702-208B-47A6-A0A4-FF177BF34427}" destId="{03EB3F27-EDF2-416F-8B30-82A79BFB68D9}" srcOrd="0" destOrd="0" parTransId="{A5BB28B6-D0CB-4145-8501-D9CC8C0B40F5}" sibTransId="{3DD5E1CC-071F-4606-9C4A-76631992D29A}"/>
    <dgm:cxn modelId="{87994D9E-75D7-436C-BC3F-F6ABD2346047}" type="presOf" srcId="{03EB3F27-EDF2-416F-8B30-82A79BFB68D9}" destId="{F3E009DE-D69A-49F8-BE2A-DBFDD71470A8}" srcOrd="0" destOrd="0" presId="urn:microsoft.com/office/officeart/2018/5/layout/IconCircleLabelList"/>
    <dgm:cxn modelId="{BCCB0DAD-9FC7-4860-9E09-B687EE8359AB}" type="presOf" srcId="{D842AB30-8FCF-4997-B7F4-B46DA4B8E5F2}" destId="{1B4CECE9-E8E6-44A1-A3DF-BA015033042E}" srcOrd="0" destOrd="0" presId="urn:microsoft.com/office/officeart/2018/5/layout/IconCircleLabelList"/>
    <dgm:cxn modelId="{A94EB32D-A6B0-4A5A-831D-CE77396A5C6F}" type="presOf" srcId="{8AE806F2-C8D9-4DDF-8CF7-85A1283C25B5}" destId="{BCE2CCFB-3010-4833-9242-BFE98D90A355}" srcOrd="0" destOrd="0" presId="urn:microsoft.com/office/officeart/2018/5/layout/IconCircleLabelList"/>
    <dgm:cxn modelId="{10F861AD-A6F5-4DF7-B354-6C8960559FBE}" srcId="{C930E702-208B-47A6-A0A4-FF177BF34427}" destId="{8AE806F2-C8D9-4DDF-8CF7-85A1283C25B5}" srcOrd="3" destOrd="0" parTransId="{1BE56DDB-E172-443E-A4D9-1154BD05A0CE}" sibTransId="{2A5B1F6B-D7D7-4623-8D08-087141A8FA4D}"/>
    <dgm:cxn modelId="{6F2E95FE-AA44-4FDC-BA41-5246A0FED1DE}" type="presOf" srcId="{4E13C3D5-6B29-441F-9923-FB2C461305CA}" destId="{8EDFF372-1615-4AF1-B302-BFDF8D403107}" srcOrd="0" destOrd="0" presId="urn:microsoft.com/office/officeart/2018/5/layout/IconCircleLabelList"/>
    <dgm:cxn modelId="{2ABB49EC-314D-427B-89E3-5D38594EED26}" srcId="{C930E702-208B-47A6-A0A4-FF177BF34427}" destId="{D842AB30-8FCF-4997-B7F4-B46DA4B8E5F2}" srcOrd="1" destOrd="0" parTransId="{34FA1893-B71F-4CBE-819B-FFF3AAF8C2C6}" sibTransId="{27A66EC3-2F7E-4979-ADFF-19D57EB93774}"/>
    <dgm:cxn modelId="{FBB7F578-2610-447D-882E-A24B7232214C}" type="presOf" srcId="{C930E702-208B-47A6-A0A4-FF177BF34427}" destId="{68CC937A-E077-4145-A888-D04A7A81E16D}" srcOrd="0" destOrd="0" presId="urn:microsoft.com/office/officeart/2018/5/layout/IconCircleLabelList"/>
    <dgm:cxn modelId="{0D77731C-FDD5-4679-A2A6-D5B760CAD019}" srcId="{C930E702-208B-47A6-A0A4-FF177BF34427}" destId="{4E13C3D5-6B29-441F-9923-FB2C461305CA}" srcOrd="2" destOrd="0" parTransId="{AD83E11F-7B1B-4A51-8A5D-3765591EF64D}" sibTransId="{6443FC45-0429-4D06-869F-87D559690C75}"/>
    <dgm:cxn modelId="{58C4B755-C81A-47D7-9325-241E655CBCF6}" type="presParOf" srcId="{68CC937A-E077-4145-A888-D04A7A81E16D}" destId="{22A751A4-02A4-48C7-9539-5635038966FB}" srcOrd="0" destOrd="0" presId="urn:microsoft.com/office/officeart/2018/5/layout/IconCircleLabelList"/>
    <dgm:cxn modelId="{B79D0B93-D162-461A-8BF0-E7085C5A6B5D}" type="presParOf" srcId="{22A751A4-02A4-48C7-9539-5635038966FB}" destId="{3A3592C1-A280-4647-BBAF-6E8228CE6EC1}" srcOrd="0" destOrd="0" presId="urn:microsoft.com/office/officeart/2018/5/layout/IconCircleLabelList"/>
    <dgm:cxn modelId="{59FC5683-5874-4D04-9358-CF59F7C49FFF}" type="presParOf" srcId="{22A751A4-02A4-48C7-9539-5635038966FB}" destId="{506256CF-CBF6-4122-A7F7-8ACDABE4E582}" srcOrd="1" destOrd="0" presId="urn:microsoft.com/office/officeart/2018/5/layout/IconCircleLabelList"/>
    <dgm:cxn modelId="{22E4CF95-835E-46A7-8779-4EFBAE664065}" type="presParOf" srcId="{22A751A4-02A4-48C7-9539-5635038966FB}" destId="{230C05F1-F881-4AD1-A664-91B78351FED1}" srcOrd="2" destOrd="0" presId="urn:microsoft.com/office/officeart/2018/5/layout/IconCircleLabelList"/>
    <dgm:cxn modelId="{C9C7C249-E489-460B-9743-840DE6995BBE}" type="presParOf" srcId="{22A751A4-02A4-48C7-9539-5635038966FB}" destId="{F3E009DE-D69A-49F8-BE2A-DBFDD71470A8}" srcOrd="3" destOrd="0" presId="urn:microsoft.com/office/officeart/2018/5/layout/IconCircleLabelList"/>
    <dgm:cxn modelId="{DB4F276D-B72F-4328-9683-AB75B28E87E2}" type="presParOf" srcId="{68CC937A-E077-4145-A888-D04A7A81E16D}" destId="{02C8EDBD-CDA6-4985-819C-6EF64575E3A5}" srcOrd="1" destOrd="0" presId="urn:microsoft.com/office/officeart/2018/5/layout/IconCircleLabelList"/>
    <dgm:cxn modelId="{ADBE9B65-31F9-4E90-A7B1-6065BEC69D81}" type="presParOf" srcId="{68CC937A-E077-4145-A888-D04A7A81E16D}" destId="{175C2579-02F9-431D-8C59-E8C29546A1BE}" srcOrd="2" destOrd="0" presId="urn:microsoft.com/office/officeart/2018/5/layout/IconCircleLabelList"/>
    <dgm:cxn modelId="{552C982B-4D63-4B44-B96D-E5689119C799}" type="presParOf" srcId="{175C2579-02F9-431D-8C59-E8C29546A1BE}" destId="{F8B86A96-83FE-4CEF-B117-4AF9BD43072C}" srcOrd="0" destOrd="0" presId="urn:microsoft.com/office/officeart/2018/5/layout/IconCircleLabelList"/>
    <dgm:cxn modelId="{713A0B26-F856-4540-A1C3-6FB111B802A8}" type="presParOf" srcId="{175C2579-02F9-431D-8C59-E8C29546A1BE}" destId="{8C12F443-4A3B-4330-B66D-9ED4EF0D11C3}" srcOrd="1" destOrd="0" presId="urn:microsoft.com/office/officeart/2018/5/layout/IconCircleLabelList"/>
    <dgm:cxn modelId="{9D43317C-73A1-4234-87F4-B32223472960}" type="presParOf" srcId="{175C2579-02F9-431D-8C59-E8C29546A1BE}" destId="{65692D91-46AC-4DA9-880C-D231B4A40AC8}" srcOrd="2" destOrd="0" presId="urn:microsoft.com/office/officeart/2018/5/layout/IconCircleLabelList"/>
    <dgm:cxn modelId="{210ACAF2-A0C8-4AA9-B565-FB162A9462BC}" type="presParOf" srcId="{175C2579-02F9-431D-8C59-E8C29546A1BE}" destId="{1B4CECE9-E8E6-44A1-A3DF-BA015033042E}" srcOrd="3" destOrd="0" presId="urn:microsoft.com/office/officeart/2018/5/layout/IconCircleLabelList"/>
    <dgm:cxn modelId="{608747D9-EF27-4060-85FA-EE8218744268}" type="presParOf" srcId="{68CC937A-E077-4145-A888-D04A7A81E16D}" destId="{C62B7FA6-2D02-4593-82EB-B3F5247F0308}" srcOrd="3" destOrd="0" presId="urn:microsoft.com/office/officeart/2018/5/layout/IconCircleLabelList"/>
    <dgm:cxn modelId="{A29CDD51-F8AB-46DF-AB92-5D6958DB2488}" type="presParOf" srcId="{68CC937A-E077-4145-A888-D04A7A81E16D}" destId="{227365F7-D7EF-47E4-BFE2-5B7294FF664B}" srcOrd="4" destOrd="0" presId="urn:microsoft.com/office/officeart/2018/5/layout/IconCircleLabelList"/>
    <dgm:cxn modelId="{4D9B0A96-562D-488B-A9C9-AEB85D2EE66F}" type="presParOf" srcId="{227365F7-D7EF-47E4-BFE2-5B7294FF664B}" destId="{F5346287-DA82-42F6-8204-BE5ACA2033BC}" srcOrd="0" destOrd="0" presId="urn:microsoft.com/office/officeart/2018/5/layout/IconCircleLabelList"/>
    <dgm:cxn modelId="{33FB55D3-FDAE-41B6-ABA9-787D3F811C2C}" type="presParOf" srcId="{227365F7-D7EF-47E4-BFE2-5B7294FF664B}" destId="{13EA1D7B-5479-465C-A355-15F52427CCC7}" srcOrd="1" destOrd="0" presId="urn:microsoft.com/office/officeart/2018/5/layout/IconCircleLabelList"/>
    <dgm:cxn modelId="{B0A4F6D3-4EDE-492D-AB56-E5B7C1A4BA12}" type="presParOf" srcId="{227365F7-D7EF-47E4-BFE2-5B7294FF664B}" destId="{312F31D8-116C-4ED6-8462-82CC3EE866E9}" srcOrd="2" destOrd="0" presId="urn:microsoft.com/office/officeart/2018/5/layout/IconCircleLabelList"/>
    <dgm:cxn modelId="{3CC51E99-4C3A-4AAD-95FF-385592AEB021}" type="presParOf" srcId="{227365F7-D7EF-47E4-BFE2-5B7294FF664B}" destId="{8EDFF372-1615-4AF1-B302-BFDF8D403107}" srcOrd="3" destOrd="0" presId="urn:microsoft.com/office/officeart/2018/5/layout/IconCircleLabelList"/>
    <dgm:cxn modelId="{DB5B42E7-25A3-40C6-B7EC-37625D30B0EA}" type="presParOf" srcId="{68CC937A-E077-4145-A888-D04A7A81E16D}" destId="{674286B7-B308-4164-9FB4-DE9FC6FA7AB1}" srcOrd="5" destOrd="0" presId="urn:microsoft.com/office/officeart/2018/5/layout/IconCircleLabelList"/>
    <dgm:cxn modelId="{0F45AE5B-CA12-4219-8AD8-072AACAA8283}" type="presParOf" srcId="{68CC937A-E077-4145-A888-D04A7A81E16D}" destId="{31A6837C-4275-4B21-B160-78C6558ADA7E}" srcOrd="6" destOrd="0" presId="urn:microsoft.com/office/officeart/2018/5/layout/IconCircleLabelList"/>
    <dgm:cxn modelId="{F4A5A045-E4A0-44AC-82A0-BD774913F334}" type="presParOf" srcId="{31A6837C-4275-4B21-B160-78C6558ADA7E}" destId="{E1B1F858-8C96-4376-AF3A-E2B18EEF01B9}" srcOrd="0" destOrd="0" presId="urn:microsoft.com/office/officeart/2018/5/layout/IconCircleLabelList"/>
    <dgm:cxn modelId="{6959A532-6BF1-4311-ACB6-691FAF278BFE}" type="presParOf" srcId="{31A6837C-4275-4B21-B160-78C6558ADA7E}" destId="{3A10AE2F-6F0A-4421-9F73-D08F91A1DB2A}" srcOrd="1" destOrd="0" presId="urn:microsoft.com/office/officeart/2018/5/layout/IconCircleLabelList"/>
    <dgm:cxn modelId="{114B00E3-8E24-4657-8868-2A3D3F4082D9}" type="presParOf" srcId="{31A6837C-4275-4B21-B160-78C6558ADA7E}" destId="{8E246B6D-2653-41C2-8DBC-2C9542ED6FBB}" srcOrd="2" destOrd="0" presId="urn:microsoft.com/office/officeart/2018/5/layout/IconCircleLabelList"/>
    <dgm:cxn modelId="{6B30E83F-5101-47E0-9162-D067B0F78086}" type="presParOf" srcId="{31A6837C-4275-4B21-B160-78C6558ADA7E}" destId="{BCE2CCFB-3010-4833-9242-BFE98D90A35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7549C-C90C-4372-8B93-AC58A10843FA}"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FF0B0-89C7-40B6-9776-776B85B56DD1}" type="slidenum">
              <a:rPr lang="en-US" smtClean="0"/>
              <a:t>‹#›</a:t>
            </a:fld>
            <a:endParaRPr lang="en-US"/>
          </a:p>
        </p:txBody>
      </p:sp>
    </p:spTree>
    <p:extLst>
      <p:ext uri="{BB962C8B-B14F-4D97-AF65-F5344CB8AC3E}">
        <p14:creationId xmlns:p14="http://schemas.microsoft.com/office/powerpoint/2010/main" val="257265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a:t>
            </a:fld>
            <a:endParaRPr lang="en-US"/>
          </a:p>
        </p:txBody>
      </p:sp>
    </p:spTree>
    <p:extLst>
      <p:ext uri="{BB962C8B-B14F-4D97-AF65-F5344CB8AC3E}">
        <p14:creationId xmlns:p14="http://schemas.microsoft.com/office/powerpoint/2010/main" val="332972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11/16/2022 11:32 AM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71700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99083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19</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20</a:t>
            </a:fld>
            <a:endParaRPr lang="en-GB"/>
          </a:p>
        </p:txBody>
      </p:sp>
    </p:spTree>
    <p:extLst>
      <p:ext uri="{BB962C8B-B14F-4D97-AF65-F5344CB8AC3E}">
        <p14:creationId xmlns:p14="http://schemas.microsoft.com/office/powerpoint/2010/main" val="273634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4907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8038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975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24</a:t>
            </a:fld>
            <a:endParaRPr lang="en-US"/>
          </a:p>
        </p:txBody>
      </p:sp>
    </p:spTree>
    <p:extLst>
      <p:ext uri="{BB962C8B-B14F-4D97-AF65-F5344CB8AC3E}">
        <p14:creationId xmlns:p14="http://schemas.microsoft.com/office/powerpoint/2010/main" val="342557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25</a:t>
            </a:fld>
            <a:endParaRPr lang="en-US"/>
          </a:p>
        </p:txBody>
      </p:sp>
    </p:spTree>
    <p:extLst>
      <p:ext uri="{BB962C8B-B14F-4D97-AF65-F5344CB8AC3E}">
        <p14:creationId xmlns:p14="http://schemas.microsoft.com/office/powerpoint/2010/main" val="337966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26</a:t>
            </a:fld>
            <a:endParaRPr lang="en-US"/>
          </a:p>
        </p:txBody>
      </p:sp>
    </p:spTree>
    <p:extLst>
      <p:ext uri="{BB962C8B-B14F-4D97-AF65-F5344CB8AC3E}">
        <p14:creationId xmlns:p14="http://schemas.microsoft.com/office/powerpoint/2010/main" val="116439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11/16/2022 11:32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365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27</a:t>
            </a:fld>
            <a:endParaRPr lang="en-US"/>
          </a:p>
        </p:txBody>
      </p:sp>
    </p:spTree>
    <p:extLst>
      <p:ext uri="{BB962C8B-B14F-4D97-AF65-F5344CB8AC3E}">
        <p14:creationId xmlns:p14="http://schemas.microsoft.com/office/powerpoint/2010/main" val="7048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28</a:t>
            </a:fld>
            <a:endParaRPr lang="en-US"/>
          </a:p>
        </p:txBody>
      </p:sp>
    </p:spTree>
    <p:extLst>
      <p:ext uri="{BB962C8B-B14F-4D97-AF65-F5344CB8AC3E}">
        <p14:creationId xmlns:p14="http://schemas.microsoft.com/office/powerpoint/2010/main" val="2878717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29</a:t>
            </a:fld>
            <a:endParaRPr lang="en-US"/>
          </a:p>
        </p:txBody>
      </p:sp>
    </p:spTree>
    <p:extLst>
      <p:ext uri="{BB962C8B-B14F-4D97-AF65-F5344CB8AC3E}">
        <p14:creationId xmlns:p14="http://schemas.microsoft.com/office/powerpoint/2010/main" val="293356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30</a:t>
            </a:fld>
            <a:endParaRPr lang="en-US"/>
          </a:p>
        </p:txBody>
      </p:sp>
    </p:spTree>
    <p:extLst>
      <p:ext uri="{BB962C8B-B14F-4D97-AF65-F5344CB8AC3E}">
        <p14:creationId xmlns:p14="http://schemas.microsoft.com/office/powerpoint/2010/main" val="30811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11/16/2022 11:32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8872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11</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12</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13</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14</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15</a:t>
            </a:fld>
            <a:endParaRPr lang="en-US"/>
          </a:p>
        </p:txBody>
      </p:sp>
    </p:spTree>
    <p:extLst>
      <p:ext uri="{BB962C8B-B14F-4D97-AF65-F5344CB8AC3E}">
        <p14:creationId xmlns:p14="http://schemas.microsoft.com/office/powerpoint/2010/main" val="234477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16</a:t>
            </a:fld>
            <a:endParaRPr lang="en-GB"/>
          </a:p>
        </p:txBody>
      </p:sp>
    </p:spTree>
    <p:extLst>
      <p:ext uri="{BB962C8B-B14F-4D97-AF65-F5344CB8AC3E}">
        <p14:creationId xmlns:p14="http://schemas.microsoft.com/office/powerpoint/2010/main" val="218472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71754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1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594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01914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968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24639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43193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92330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207764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52098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7054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D9D91-D751-4C6C-B67D-9AA6E4324E6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3815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D9D91-D751-4C6C-B67D-9AA6E4324E62}"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8986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D9D91-D751-4C6C-B67D-9AA6E4324E62}"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99213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9D91-D751-4C6C-B67D-9AA6E4324E62}"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51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4089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89114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9D9D91-D751-4C6C-B67D-9AA6E4324E62}" type="datetimeFigureOut">
              <a:rPr lang="en-US" smtClean="0"/>
              <a:t>11/16/2022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8C7F98-F5D9-4013-8DBC-02773FDBBF6F}" type="slidenum">
              <a:rPr lang="en-US" smtClean="0"/>
              <a:t>‹#›</a:t>
            </a:fld>
            <a:endParaRPr lang="en-US"/>
          </a:p>
        </p:txBody>
      </p:sp>
    </p:spTree>
    <p:extLst>
      <p:ext uri="{BB962C8B-B14F-4D97-AF65-F5344CB8AC3E}">
        <p14:creationId xmlns:p14="http://schemas.microsoft.com/office/powerpoint/2010/main" val="31101967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jpg"/><Relationship Id="rId5" Type="http://schemas.openxmlformats.org/officeDocument/2006/relationships/image" Target="../media/image20.png"/><Relationship Id="rId10" Type="http://schemas.openxmlformats.org/officeDocument/2006/relationships/image" Target="../media/image25.jpg"/><Relationship Id="rId4" Type="http://schemas.openxmlformats.org/officeDocument/2006/relationships/image" Target="../media/image19.png"/><Relationship Id="rId9"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02E51C8-AAB1-458D-8BF9-4364365F4880}"/>
              </a:ext>
            </a:extLst>
          </p:cNvPr>
          <p:cNvSpPr>
            <a:spLocks noGrp="1"/>
          </p:cNvSpPr>
          <p:nvPr>
            <p:ph type="title"/>
          </p:nvPr>
        </p:nvSpPr>
        <p:spPr>
          <a:xfrm>
            <a:off x="2293343" y="3084215"/>
            <a:ext cx="9125396" cy="1580049"/>
          </a:xfrm>
        </p:spPr>
        <p:txBody>
          <a:bodyPr vert="horz" lIns="91440" tIns="45720" rIns="91440" bIns="45720" rtlCol="0" anchor="ctr">
            <a:noAutofit/>
          </a:bodyPr>
          <a:lstStyle/>
          <a:p>
            <a:pPr>
              <a:lnSpc>
                <a:spcPct val="90000"/>
              </a:lnSpc>
            </a:pPr>
            <a:r>
              <a:rPr lang="en-US" sz="4400" b="1" dirty="0"/>
              <a:t>Microservices – Getting Started</a:t>
            </a:r>
          </a:p>
        </p:txBody>
      </p:sp>
      <p:pic>
        <p:nvPicPr>
          <p:cNvPr id="8" name="Content Placeholder 7">
            <a:extLst>
              <a:ext uri="{FF2B5EF4-FFF2-40B4-BE49-F238E27FC236}">
                <a16:creationId xmlns:a16="http://schemas.microsoft.com/office/drawing/2014/main" xmlns="" id="{37359757-B1D1-4B73-B699-2898033200C9}"/>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a:stretch/>
        </p:blipFill>
        <p:spPr>
          <a:xfrm>
            <a:off x="8072265" y="0"/>
            <a:ext cx="4003193" cy="3002394"/>
          </a:xfrm>
          <a:prstGeom prst="rect">
            <a:avLst/>
          </a:prstGeom>
        </p:spPr>
      </p:pic>
      <p:sp>
        <p:nvSpPr>
          <p:cNvPr id="6" name="Text Placeholder 5">
            <a:extLst>
              <a:ext uri="{FF2B5EF4-FFF2-40B4-BE49-F238E27FC236}">
                <a16:creationId xmlns:a16="http://schemas.microsoft.com/office/drawing/2014/main" xmlns="" id="{B2E67554-36FB-4E62-92C8-3F2E6D1CD7D2}"/>
              </a:ext>
            </a:extLst>
          </p:cNvPr>
          <p:cNvSpPr>
            <a:spLocks noGrp="1"/>
          </p:cNvSpPr>
          <p:nvPr>
            <p:ph type="body" sz="half" idx="2"/>
          </p:nvPr>
        </p:nvSpPr>
        <p:spPr>
          <a:xfrm>
            <a:off x="2293343" y="4337598"/>
            <a:ext cx="6795987" cy="816974"/>
          </a:xfrm>
        </p:spPr>
        <p:txBody>
          <a:bodyPr vert="horz" lIns="91440" tIns="45720" rIns="91440" bIns="45720" rtlCol="0" anchor="ctr">
            <a:normAutofit/>
          </a:bodyPr>
          <a:lstStyle/>
          <a:p>
            <a:pPr algn="l"/>
            <a:r>
              <a:rPr lang="en-US" sz="2800" dirty="0"/>
              <a:t>Nikhil Shah</a:t>
            </a:r>
          </a:p>
        </p:txBody>
      </p:sp>
      <p:pic>
        <p:nvPicPr>
          <p:cNvPr id="10" name="Picture 9">
            <a:extLst>
              <a:ext uri="{FF2B5EF4-FFF2-40B4-BE49-F238E27FC236}">
                <a16:creationId xmlns:a16="http://schemas.microsoft.com/office/drawing/2014/main" xmlns="" id="{C44F9E85-404C-4AF7-8C36-0556DD1D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6" y="281152"/>
            <a:ext cx="1138246" cy="242889"/>
          </a:xfrm>
          <a:prstGeom prst="rect">
            <a:avLst/>
          </a:prstGeom>
        </p:spPr>
      </p:pic>
    </p:spTree>
    <p:extLst>
      <p:ext uri="{BB962C8B-B14F-4D97-AF65-F5344CB8AC3E}">
        <p14:creationId xmlns:p14="http://schemas.microsoft.com/office/powerpoint/2010/main" val="323467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43157-7D22-4341-BDBF-EC2E7A2A119A}"/>
              </a:ext>
            </a:extLst>
          </p:cNvPr>
          <p:cNvSpPr>
            <a:spLocks noGrp="1"/>
          </p:cNvSpPr>
          <p:nvPr>
            <p:ph type="title"/>
          </p:nvPr>
        </p:nvSpPr>
        <p:spPr>
          <a:xfrm>
            <a:off x="2592925" y="624110"/>
            <a:ext cx="8911687" cy="1280890"/>
          </a:xfrm>
        </p:spPr>
        <p:txBody>
          <a:bodyPr/>
          <a:lstStyle/>
          <a:p>
            <a:r>
              <a:rPr lang="en-US" cap="all" dirty="0"/>
              <a:t>WHY SHOULD WE USE DOCKER?</a:t>
            </a:r>
            <a:br>
              <a:rPr lang="en-US" cap="all" dirty="0"/>
            </a:br>
            <a:endParaRPr lang="en-US" dirty="0"/>
          </a:p>
        </p:txBody>
      </p:sp>
      <p:sp>
        <p:nvSpPr>
          <p:cNvPr id="3" name="Content Placeholder 2">
            <a:extLst>
              <a:ext uri="{FF2B5EF4-FFF2-40B4-BE49-F238E27FC236}">
                <a16:creationId xmlns:a16="http://schemas.microsoft.com/office/drawing/2014/main" xmlns="" id="{742909B7-30FD-4EC6-A485-54FB1520DD6F}"/>
              </a:ext>
            </a:extLst>
          </p:cNvPr>
          <p:cNvSpPr>
            <a:spLocks noGrp="1"/>
          </p:cNvSpPr>
          <p:nvPr>
            <p:ph idx="1"/>
          </p:nvPr>
        </p:nvSpPr>
        <p:spPr/>
        <p:txBody>
          <a:bodyPr/>
          <a:lstStyle/>
          <a:p>
            <a:r>
              <a:rPr lang="en-US" dirty="0"/>
              <a:t>Docker is a tool that makes it easier to create, deploy, and run applications by using a containerization approach. </a:t>
            </a:r>
          </a:p>
          <a:p>
            <a:r>
              <a:rPr lang="en-US" dirty="0"/>
              <a:t>These containers are lightweight and take less time to start than traditional servers.</a:t>
            </a:r>
          </a:p>
          <a:p>
            <a:r>
              <a:rPr lang="en-US" dirty="0"/>
              <a:t> These containers also increase performance and lower cost, while offering proper resource management. </a:t>
            </a:r>
          </a:p>
          <a:p>
            <a:r>
              <a:rPr lang="en-US" dirty="0"/>
              <a:t>Another benefit to using Docker is that you no longer need to pre-allocate RAM to each container.</a:t>
            </a:r>
          </a:p>
        </p:txBody>
      </p:sp>
    </p:spTree>
    <p:extLst>
      <p:ext uri="{BB962C8B-B14F-4D97-AF65-F5344CB8AC3E}">
        <p14:creationId xmlns:p14="http://schemas.microsoft.com/office/powerpoint/2010/main" val="30621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44ADA-B8B4-4958-BE4C-B26C7C9C6C33}"/>
              </a:ext>
            </a:extLst>
          </p:cNvPr>
          <p:cNvSpPr>
            <a:spLocks noGrp="1"/>
          </p:cNvSpPr>
          <p:nvPr>
            <p:ph type="title"/>
          </p:nvPr>
        </p:nvSpPr>
        <p:spPr>
          <a:xfrm>
            <a:off x="834013" y="1115568"/>
            <a:ext cx="3487616" cy="4626864"/>
          </a:xfrm>
        </p:spPr>
        <p:txBody>
          <a:bodyPr>
            <a:normAutofit/>
          </a:bodyPr>
          <a:lstStyle/>
          <a:p>
            <a:pPr algn="l"/>
            <a:r>
              <a:rPr lang="en-US" sz="3600"/>
              <a:t>Definition</a:t>
            </a:r>
          </a:p>
        </p:txBody>
      </p:sp>
      <p:sp>
        <p:nvSpPr>
          <p:cNvPr id="3" name="Content Placeholder 2">
            <a:extLst>
              <a:ext uri="{FF2B5EF4-FFF2-40B4-BE49-F238E27FC236}">
                <a16:creationId xmlns:a16="http://schemas.microsoft.com/office/drawing/2014/main" xmlns=""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96329-513A-41CD-85DC-1B78ED2F38C2}"/>
              </a:ext>
            </a:extLst>
          </p:cNvPr>
          <p:cNvSpPr>
            <a:spLocks noGrp="1"/>
          </p:cNvSpPr>
          <p:nvPr>
            <p:ph type="title"/>
          </p:nvPr>
        </p:nvSpPr>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xmlns="" id="{6BBB7382-370F-4C40-90BB-232C929E7FC5}"/>
              </a:ext>
            </a:extLst>
          </p:cNvPr>
          <p:cNvSpPr>
            <a:spLocks noGrp="1"/>
          </p:cNvSpPr>
          <p:nvPr>
            <p:ph idx="1"/>
          </p:nvPr>
        </p:nvSpPr>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040C0-6696-4738-9E7A-F9A441D952BD}"/>
              </a:ext>
            </a:extLst>
          </p:cNvPr>
          <p:cNvSpPr>
            <a:spLocks noGrp="1"/>
          </p:cNvSpPr>
          <p:nvPr>
            <p:ph type="title"/>
          </p:nvPr>
        </p:nvSpPr>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xmlns=""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1764632" y="1229212"/>
            <a:ext cx="10416021" cy="5508472"/>
          </a:xfrm>
          <a:prstGeom prst="rect">
            <a:avLst/>
          </a:prstGeom>
          <a:solidFill>
            <a:schemeClr val="tx1"/>
          </a:solidFill>
        </p:spPr>
      </p:pic>
    </p:spTree>
    <p:extLst>
      <p:ext uri="{BB962C8B-B14F-4D97-AF65-F5344CB8AC3E}">
        <p14:creationId xmlns:p14="http://schemas.microsoft.com/office/powerpoint/2010/main" val="33237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9BE735-F1D4-44B0-9A22-3D36226B6214}"/>
              </a:ext>
            </a:extLst>
          </p:cNvPr>
          <p:cNvSpPr>
            <a:spLocks noGrp="1"/>
          </p:cNvSpPr>
          <p:nvPr>
            <p:ph type="title"/>
          </p:nvPr>
        </p:nvSpPr>
        <p:spPr/>
        <p:txBody>
          <a:bodyPr>
            <a:normAutofit/>
          </a:bodyPr>
          <a:lstStyle/>
          <a:p>
            <a:r>
              <a:rPr lang="en-US" dirty="0">
                <a:effectLst/>
              </a:rPr>
              <a:t>Other Components in a Typical Microservices Architecture</a:t>
            </a:r>
            <a:endParaRPr lang="en-US" dirty="0"/>
          </a:p>
        </p:txBody>
      </p:sp>
      <p:sp>
        <p:nvSpPr>
          <p:cNvPr id="3" name="Content Placeholder 2">
            <a:extLst>
              <a:ext uri="{FF2B5EF4-FFF2-40B4-BE49-F238E27FC236}">
                <a16:creationId xmlns:a16="http://schemas.microsoft.com/office/drawing/2014/main" xmlns=""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9BE735-F1D4-44B0-9A22-3D36226B6214}"/>
              </a:ext>
            </a:extLst>
          </p:cNvPr>
          <p:cNvSpPr>
            <a:spLocks noGrp="1"/>
          </p:cNvSpPr>
          <p:nvPr>
            <p:ph type="title"/>
          </p:nvPr>
        </p:nvSpPr>
        <p:spPr/>
        <p:txBody>
          <a:bodyPr>
            <a:normAutofit/>
          </a:bodyPr>
          <a:lstStyle/>
          <a:p>
            <a:r>
              <a:rPr lang="en-US" dirty="0" err="1">
                <a:effectLst/>
              </a:rPr>
              <a:t>Microservices</a:t>
            </a:r>
            <a:r>
              <a:rPr lang="en-US" dirty="0">
                <a:effectLst/>
              </a:rPr>
              <a:t> Management Options in Azure</a:t>
            </a:r>
            <a:endParaRPr lang="en-US" dirty="0"/>
          </a:p>
        </p:txBody>
      </p:sp>
      <p:sp>
        <p:nvSpPr>
          <p:cNvPr id="3" name="Content Placeholder 2">
            <a:extLst>
              <a:ext uri="{FF2B5EF4-FFF2-40B4-BE49-F238E27FC236}">
                <a16:creationId xmlns:a16="http://schemas.microsoft.com/office/drawing/2014/main" xmlns="" id="{9CE448AE-A6BF-4E9A-873B-A23C72FB9106}"/>
              </a:ext>
            </a:extLst>
          </p:cNvPr>
          <p:cNvSpPr>
            <a:spLocks noGrp="1"/>
          </p:cNvSpPr>
          <p:nvPr>
            <p:ph idx="1"/>
          </p:nvPr>
        </p:nvSpPr>
        <p:spPr/>
        <p:txBody>
          <a:bodyPr>
            <a:normAutofit/>
          </a:bodyPr>
          <a:lstStyle/>
          <a:p>
            <a:r>
              <a:rPr lang="en-US" sz="3200" b="1" dirty="0">
                <a:effectLst/>
              </a:rPr>
              <a:t>Azure Container Service (AKS)</a:t>
            </a:r>
          </a:p>
          <a:p>
            <a:r>
              <a:rPr lang="en-US" sz="3200" dirty="0">
                <a:effectLst/>
              </a:rPr>
              <a:t> </a:t>
            </a:r>
            <a:r>
              <a:rPr lang="en-US" sz="3200" b="1" dirty="0">
                <a:effectLst/>
              </a:rPr>
              <a:t>Service Fabric</a:t>
            </a:r>
            <a:endParaRPr lang="en-US" sz="3200" dirty="0">
              <a:effectLst/>
            </a:endParaRPr>
          </a:p>
        </p:txBody>
      </p:sp>
    </p:spTree>
    <p:extLst>
      <p:ext uri="{BB962C8B-B14F-4D97-AF65-F5344CB8AC3E}">
        <p14:creationId xmlns:p14="http://schemas.microsoft.com/office/powerpoint/2010/main" val="4378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Azure Container Service</a:t>
            </a:r>
          </a:p>
        </p:txBody>
      </p:sp>
      <p:sp>
        <p:nvSpPr>
          <p:cNvPr id="3" name="TextBox 2">
            <a:extLst>
              <a:ext uri="{FF2B5EF4-FFF2-40B4-BE49-F238E27FC236}">
                <a16:creationId xmlns:a16="http://schemas.microsoft.com/office/drawing/2014/main" xmlns="" id="{3299C69A-F03C-47C8-81EF-DF21CD5D29FD}"/>
              </a:ext>
            </a:extLst>
          </p:cNvPr>
          <p:cNvSpPr txBox="1"/>
          <p:nvPr/>
        </p:nvSpPr>
        <p:spPr>
          <a:xfrm>
            <a:off x="6621333" y="6119336"/>
            <a:ext cx="5809129" cy="738664"/>
          </a:xfrm>
          <a:prstGeom prst="rect">
            <a:avLst/>
          </a:prstGeom>
          <a:noFill/>
        </p:spPr>
        <p:txBody>
          <a:bodyPr wrap="square" lIns="182880" tIns="146304" rIns="182880" bIns="146304" rtlCol="0">
            <a:spAutoFit/>
          </a:bodyPr>
          <a:lstStyle/>
          <a:p>
            <a:pPr>
              <a:lnSpc>
                <a:spcPct val="90000"/>
              </a:lnSpc>
              <a:spcAft>
                <a:spcPts val="600"/>
              </a:spcAft>
            </a:pPr>
            <a:r>
              <a:rPr lang="en-GB" sz="3200" dirty="0">
                <a:gradFill>
                  <a:gsLst>
                    <a:gs pos="2917">
                      <a:schemeClr val="tx1"/>
                    </a:gs>
                    <a:gs pos="30000">
                      <a:schemeClr val="tx1"/>
                    </a:gs>
                  </a:gsLst>
                  <a:lin ang="5400000" scaled="0"/>
                </a:gradFill>
              </a:rPr>
              <a:t>Orchestration &amp; Microservices</a:t>
            </a:r>
          </a:p>
        </p:txBody>
      </p:sp>
    </p:spTree>
    <p:extLst>
      <p:ext uri="{BB962C8B-B14F-4D97-AF65-F5344CB8AC3E}">
        <p14:creationId xmlns:p14="http://schemas.microsoft.com/office/powerpoint/2010/main" val="40507798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202836" y="1466708"/>
            <a:ext cx="6607572" cy="4522218"/>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defTabSz="913576">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309373" y="1517517"/>
            <a:ext cx="4706247" cy="4690737"/>
          </a:xfrm>
          <a:prstGeom prst="rect">
            <a:avLst/>
          </a:prstGeom>
          <a:noFill/>
        </p:spPr>
        <p:txBody>
          <a:bodyPr vert="horz" wrap="square" lIns="179208" tIns="143366" rIns="179208" bIns="143366"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606">
              <a:lnSpc>
                <a:spcPct val="100000"/>
              </a:lnSpc>
              <a:spcBef>
                <a:spcPts val="0"/>
              </a:spcBef>
              <a:spcAft>
                <a:spcPts val="1173"/>
              </a:spcAft>
              <a:buClr>
                <a:srgbClr val="FFFFFF"/>
              </a:buClr>
              <a:buNone/>
              <a:defRPr/>
            </a:pPr>
            <a:r>
              <a:rPr lang="en-US" sz="3200" dirty="0"/>
              <a:t>Provisioning of DC/OS, Docker, and Kubernetes</a:t>
            </a:r>
          </a:p>
          <a:p>
            <a:pPr marL="0" indent="0" defTabSz="913606">
              <a:lnSpc>
                <a:spcPct val="100000"/>
              </a:lnSpc>
              <a:spcBef>
                <a:spcPts val="0"/>
              </a:spcBef>
              <a:spcAft>
                <a:spcPts val="1173"/>
              </a:spcAft>
              <a:buClr>
                <a:srgbClr val="FFFFFF"/>
              </a:buClr>
              <a:buNone/>
              <a:defRPr/>
            </a:pPr>
            <a:r>
              <a:rPr lang="en-US" sz="3200" dirty="0"/>
              <a:t>Standard Docker tooling and API support</a:t>
            </a:r>
          </a:p>
          <a:p>
            <a:pPr marL="0" indent="0" defTabSz="913606">
              <a:lnSpc>
                <a:spcPct val="100000"/>
              </a:lnSpc>
              <a:spcBef>
                <a:spcPts val="0"/>
              </a:spcBef>
              <a:spcAft>
                <a:spcPts val="1173"/>
              </a:spcAft>
              <a:buClr>
                <a:srgbClr val="FFFFFF"/>
              </a:buClr>
              <a:buNone/>
              <a:defRPr/>
            </a:pPr>
            <a:r>
              <a:rPr lang="en-US" sz="3200" dirty="0"/>
              <a:t>Linux and Windows Server containers</a:t>
            </a:r>
          </a:p>
          <a:p>
            <a:pPr marL="0" indent="0" defTabSz="913606">
              <a:lnSpc>
                <a:spcPct val="100000"/>
              </a:lnSpc>
              <a:spcBef>
                <a:spcPts val="0"/>
              </a:spcBef>
              <a:spcAft>
                <a:spcPts val="1173"/>
              </a:spcAft>
              <a:buClr>
                <a:srgbClr val="FFFFFF"/>
              </a:buClr>
              <a:buNone/>
              <a:defRPr/>
            </a:pPr>
            <a:r>
              <a:rPr lang="en-US" sz="3200" dirty="0"/>
              <a:t>Billed for the compute resource used</a:t>
            </a:r>
          </a:p>
        </p:txBody>
      </p:sp>
      <p:sp>
        <p:nvSpPr>
          <p:cNvPr id="5" name="Title 1"/>
          <p:cNvSpPr txBox="1">
            <a:spLocks/>
          </p:cNvSpPr>
          <p:nvPr/>
        </p:nvSpPr>
        <p:spPr>
          <a:xfrm>
            <a:off x="300811" y="-415087"/>
            <a:ext cx="4904450" cy="1608523"/>
          </a:xfrm>
          <a:prstGeom prst="rect">
            <a:avLst/>
          </a:prstGeom>
        </p:spPr>
        <p:txBody>
          <a:bodyPr vert="horz" wrap="square" lIns="179208" tIns="143366" rIns="179208" bIns="143366"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841">
              <a:spcBef>
                <a:spcPts val="1173"/>
              </a:spcBef>
              <a:spcAft>
                <a:spcPct val="0"/>
              </a:spcAft>
              <a:defRPr/>
            </a:pPr>
            <a:r>
              <a:rPr lang="en-US" sz="4700" spc="-100" dirty="0">
                <a:solidFill>
                  <a:srgbClr val="505050">
                    <a:lumMod val="50000"/>
                  </a:srgbClr>
                </a:solidFill>
                <a:latin typeface="Segoe UI Light"/>
              </a:rPr>
              <a:t> </a:t>
            </a:r>
            <a:r>
              <a:rPr lang="en-US" sz="4310" spc="-100" dirty="0">
                <a:solidFill>
                  <a:srgbClr val="505050"/>
                </a:solidFill>
                <a:latin typeface="Segoe UI Light"/>
              </a:rPr>
              <a:t/>
            </a:r>
            <a:br>
              <a:rPr lang="en-US" sz="4310" spc="-100" dirty="0">
                <a:solidFill>
                  <a:srgbClr val="505050"/>
                </a:solidFill>
                <a:latin typeface="Segoe UI Light"/>
              </a:rPr>
            </a:br>
            <a:endParaRPr lang="en-US" sz="4700" spc="-100"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7940982" y="1222219"/>
            <a:ext cx="3963748" cy="37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5769897" y="485047"/>
            <a:ext cx="5565803" cy="2613263"/>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8041183" y="1773961"/>
            <a:ext cx="1138722" cy="314238"/>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8532763"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8532763"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8381865"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7880953" y="3646928"/>
            <a:ext cx="1459182" cy="14576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8535874"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9368138"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7639831"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8210" y="3552106"/>
            <a:ext cx="2029478" cy="168986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9985833" y="5153785"/>
            <a:ext cx="1606302" cy="645791"/>
          </a:xfrm>
          <a:prstGeom prst="rect">
            <a:avLst/>
          </a:prstGeom>
        </p:spPr>
        <p:txBody>
          <a:bodyPr wrap="square">
            <a:spAutoFit/>
          </a:bodyPr>
          <a:lstStyle/>
          <a:p>
            <a:pPr defTabSz="895870">
              <a:defRPr/>
            </a:pPr>
            <a:r>
              <a:rPr lang="en-US" sz="3526"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3526"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10644835"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10644835"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10493938"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10647945"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11480209"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9751903"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151668" y="3862886"/>
            <a:ext cx="951181" cy="110660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832266" y="5156006"/>
            <a:ext cx="1593480" cy="645791"/>
          </a:xfrm>
          <a:prstGeom prst="rect">
            <a:avLst/>
          </a:prstGeom>
        </p:spPr>
        <p:txBody>
          <a:bodyPr wrap="square">
            <a:spAutoFit/>
          </a:bodyPr>
          <a:lstStyle/>
          <a:p>
            <a:pPr defTabSz="895870">
              <a:defRPr/>
            </a:pPr>
            <a:r>
              <a:rPr lang="en-US" sz="3526"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3526" kern="0" dirty="0">
              <a:solidFill>
                <a:srgbClr val="F1F1F1"/>
              </a:solidFill>
              <a:latin typeface="Segoe UI"/>
              <a:ea typeface="MS PGothic" panose="020B0600070205080204" pitchFamily="34" charset="-128"/>
            </a:endParaRPr>
          </a:p>
        </p:txBody>
      </p:sp>
      <p:sp>
        <p:nvSpPr>
          <p:cNvPr id="36" name="Rectangle 35"/>
          <p:cNvSpPr/>
          <p:nvPr/>
        </p:nvSpPr>
        <p:spPr>
          <a:xfrm>
            <a:off x="5265059" y="5148219"/>
            <a:ext cx="2537514" cy="641623"/>
          </a:xfrm>
          <a:prstGeom prst="rect">
            <a:avLst/>
          </a:prstGeom>
        </p:spPr>
        <p:txBody>
          <a:bodyPr wrap="square" anchor="t">
            <a:spAutoFit/>
          </a:bodyPr>
          <a:lstStyle/>
          <a:p>
            <a:pPr defTabSz="895870">
              <a:defRPr/>
            </a:pPr>
            <a:r>
              <a:rPr lang="en-US" sz="3500"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3526"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7189946" y="3752712"/>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5461637" y="3752712"/>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6350683" y="3131044"/>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6350682" y="3403693"/>
            <a:ext cx="163343" cy="333012"/>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6199787" y="2816805"/>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6353795" y="2902366"/>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030467" y="3342801"/>
            <a:ext cx="2795967" cy="1697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A9CCDD28-7519-432D-AC17-A068F63B97E3}"/>
              </a:ext>
            </a:extLst>
          </p:cNvPr>
          <p:cNvSpPr>
            <a:spLocks noGrp="1"/>
          </p:cNvSpPr>
          <p:nvPr>
            <p:ph type="title"/>
          </p:nvPr>
        </p:nvSpPr>
        <p:spPr/>
        <p:txBody>
          <a:bodyPr/>
          <a:lstStyle/>
          <a:p>
            <a:pPr algn="l"/>
            <a:r>
              <a:rPr lang="en-US" dirty="0"/>
              <a:t>Azure Container Service</a:t>
            </a:r>
            <a:endParaRPr lang="en-GB" dirty="0"/>
          </a:p>
        </p:txBody>
      </p:sp>
      <p:grpSp>
        <p:nvGrpSpPr>
          <p:cNvPr id="39" name="Group 38">
            <a:extLst>
              <a:ext uri="{FF2B5EF4-FFF2-40B4-BE49-F238E27FC236}">
                <a16:creationId xmlns:a16="http://schemas.microsoft.com/office/drawing/2014/main" xmlns="" id="{DCC9E020-554E-4B0B-8F04-2A5C3F80BFDA}"/>
              </a:ext>
            </a:extLst>
          </p:cNvPr>
          <p:cNvGrpSpPr/>
          <p:nvPr/>
        </p:nvGrpSpPr>
        <p:grpSpPr>
          <a:xfrm>
            <a:off x="9369778" y="5723467"/>
            <a:ext cx="2822222" cy="1157110"/>
            <a:chOff x="9369778" y="5723467"/>
            <a:chExt cx="2822222" cy="1157110"/>
          </a:xfrm>
        </p:grpSpPr>
        <p:sp>
          <p:nvSpPr>
            <p:cNvPr id="40" name="Right Triangle 39">
              <a:extLst>
                <a:ext uri="{FF2B5EF4-FFF2-40B4-BE49-F238E27FC236}">
                  <a16:creationId xmlns:a16="http://schemas.microsoft.com/office/drawing/2014/main" xmlns=""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xmlns="" id="{C96F832D-C527-4B40-9517-3573A81C72DA}"/>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0223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8163" y="58738"/>
            <a:ext cx="11653837" cy="900112"/>
          </a:xfrm>
        </p:spPr>
        <p:txBody>
          <a:bodyPr>
            <a:normAutofit/>
          </a:bodyPr>
          <a:lstStyle/>
          <a:p>
            <a:r>
              <a:rPr lang="en-US" sz="4400" dirty="0"/>
              <a:t>Azure Container Service</a:t>
            </a:r>
          </a:p>
        </p:txBody>
      </p:sp>
      <p:sp>
        <p:nvSpPr>
          <p:cNvPr id="4" name="Rectangle 3"/>
          <p:cNvSpPr/>
          <p:nvPr/>
        </p:nvSpPr>
        <p:spPr bwMode="auto">
          <a:xfrm>
            <a:off x="314543" y="1309415"/>
            <a:ext cx="7641600" cy="900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Containers</a:t>
            </a:r>
          </a:p>
        </p:txBody>
      </p:sp>
      <p:sp>
        <p:nvSpPr>
          <p:cNvPr id="12" name="Rectangle 11"/>
          <p:cNvSpPr/>
          <p:nvPr/>
        </p:nvSpPr>
        <p:spPr bwMode="auto">
          <a:xfrm>
            <a:off x="4263579" y="3375753"/>
            <a:ext cx="3692564"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326295" y="3375754"/>
            <a:ext cx="3737247"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312729" y="2320257"/>
            <a:ext cx="7629849" cy="900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Orchestrator</a:t>
            </a:r>
            <a:br>
              <a:rPr lang="en-US" sz="2400" dirty="0"/>
            </a:br>
            <a:r>
              <a:rPr lang="en-US" sz="2400" dirty="0"/>
              <a:t>(Docker </a:t>
            </a:r>
            <a:r>
              <a:rPr lang="en-GB" sz="2400" dirty="0"/>
              <a:t>Swarm, DC/OS, Kubernetes</a:t>
            </a:r>
            <a:r>
              <a:rPr lang="en-US" sz="2400" dirty="0"/>
              <a:t>)</a:t>
            </a:r>
          </a:p>
        </p:txBody>
      </p:sp>
      <p:sp>
        <p:nvSpPr>
          <p:cNvPr id="17" name="Down Arrow 16"/>
          <p:cNvSpPr/>
          <p:nvPr/>
        </p:nvSpPr>
        <p:spPr bwMode="auto">
          <a:xfrm rot="5400000">
            <a:off x="8018490" y="2483514"/>
            <a:ext cx="669133" cy="573487"/>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
        <p:nvSpPr>
          <p:cNvPr id="18" name="Rectangle 17"/>
          <p:cNvSpPr/>
          <p:nvPr/>
        </p:nvSpPr>
        <p:spPr bwMode="auto">
          <a:xfrm>
            <a:off x="8721878" y="2299936"/>
            <a:ext cx="3210502" cy="900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Container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326294" y="5483337"/>
            <a:ext cx="3737247"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4263579" y="5483337"/>
            <a:ext cx="3692564"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326295" y="4413780"/>
            <a:ext cx="7629848" cy="900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8721878" y="4414812"/>
            <a:ext cx="3210502" cy="900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Service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8049876" y="4583136"/>
            <a:ext cx="594162" cy="561288"/>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33900643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xmlns="" id="{E255D52E-35D0-496B-88B4-6B4481F325AD}"/>
              </a:ext>
            </a:extLst>
          </p:cNvPr>
          <p:cNvSpPr>
            <a:spLocks noGrp="1"/>
          </p:cNvSpPr>
          <p:nvPr>
            <p:ph idx="1"/>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sp>
        <p:nvSpPr>
          <p:cNvPr id="5" name="Rectangle 4">
            <a:extLst>
              <a:ext uri="{FF2B5EF4-FFF2-40B4-BE49-F238E27FC236}">
                <a16:creationId xmlns:a16="http://schemas.microsoft.com/office/drawing/2014/main" xmlns="" id="{A9F08B0C-7446-45BF-8D1D-2B6E27B8E7A9}"/>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Preview</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xmlns=""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xmlns=""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EF83320-50DF-4313-8CF5-CCA62ED23D4D}"/>
              </a:ext>
            </a:extLst>
          </p:cNvPr>
          <p:cNvPicPr>
            <a:picLocks noChangeAspect="1"/>
          </p:cNvPicPr>
          <p:nvPr/>
        </p:nvPicPr>
        <p:blipFill>
          <a:blip r:embed="rId3"/>
          <a:stretch>
            <a:fillRect/>
          </a:stretch>
        </p:blipFill>
        <p:spPr>
          <a:xfrm>
            <a:off x="-328378" y="-586234"/>
            <a:ext cx="12848756" cy="8030470"/>
          </a:xfrm>
          <a:prstGeom prst="rect">
            <a:avLst/>
          </a:prstGeom>
        </p:spPr>
      </p:pic>
    </p:spTree>
    <p:extLst>
      <p:ext uri="{BB962C8B-B14F-4D97-AF65-F5344CB8AC3E}">
        <p14:creationId xmlns:p14="http://schemas.microsoft.com/office/powerpoint/2010/main" val="351313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90F880E-746B-4587-9803-59F6A8A32C95}"/>
              </a:ext>
            </a:extLst>
          </p:cNvPr>
          <p:cNvSpPr>
            <a:spLocks noGrp="1"/>
          </p:cNvSpPr>
          <p:nvPr>
            <p:ph type="title"/>
          </p:nvPr>
        </p:nvSpPr>
        <p:spPr/>
        <p:txBody>
          <a:bodyPr/>
          <a:lstStyle/>
          <a:p>
            <a:r>
              <a:rPr lang="en-GB" dirty="0"/>
              <a:t>Service Fabric</a:t>
            </a:r>
          </a:p>
        </p:txBody>
      </p:sp>
      <p:sp>
        <p:nvSpPr>
          <p:cNvPr id="2" name="TextBox 1">
            <a:extLst>
              <a:ext uri="{FF2B5EF4-FFF2-40B4-BE49-F238E27FC236}">
                <a16:creationId xmlns:a16="http://schemas.microsoft.com/office/drawing/2014/main" xmlns="" id="{0DA81B13-E655-4102-825E-A1709A35CFEC}"/>
              </a:ext>
            </a:extLst>
          </p:cNvPr>
          <p:cNvSpPr txBox="1"/>
          <p:nvPr/>
        </p:nvSpPr>
        <p:spPr>
          <a:xfrm>
            <a:off x="5136777" y="6230136"/>
            <a:ext cx="721114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7775505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531012" y="2513068"/>
            <a:ext cx="2612688"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Cosmos DB</a:t>
            </a:r>
          </a:p>
          <a:p>
            <a:pPr algn="ctr" defTabSz="896386">
              <a:lnSpc>
                <a:spcPct val="90000"/>
              </a:lnSpc>
              <a:spcAft>
                <a:spcPts val="588"/>
              </a:spcAft>
              <a:defRPr/>
            </a:pPr>
            <a:r>
              <a:rPr lang="en-US" sz="1765" kern="0" dirty="0">
                <a:latin typeface="Segoe UI"/>
              </a:rPr>
              <a:t>Billions transactions/day</a:t>
            </a:r>
            <a:endParaRPr lang="en-US" sz="2745" kern="0" dirty="0">
              <a:latin typeface="Segoe UI"/>
            </a:endParaRPr>
          </a:p>
        </p:txBody>
      </p:sp>
      <p:sp>
        <p:nvSpPr>
          <p:cNvPr id="4" name="Title 1"/>
          <p:cNvSpPr>
            <a:spLocks noGrp="1"/>
          </p:cNvSpPr>
          <p:nvPr>
            <p:ph type="title"/>
          </p:nvPr>
        </p:nvSpPr>
        <p:spPr>
          <a:xfrm>
            <a:off x="564682" y="291514"/>
            <a:ext cx="11655078" cy="899537"/>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878" y="1445039"/>
            <a:ext cx="1093075" cy="12164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4757" y="1437902"/>
            <a:ext cx="1075713" cy="107571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0002" y="4430569"/>
            <a:ext cx="857746" cy="85774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040" y="1449668"/>
            <a:ext cx="986067" cy="9860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7200" y="1461421"/>
            <a:ext cx="969086" cy="969086"/>
          </a:xfrm>
          <a:prstGeom prst="rect">
            <a:avLst/>
          </a:prstGeom>
        </p:spPr>
      </p:pic>
      <p:pic>
        <p:nvPicPr>
          <p:cNvPr id="10" name="Picture 9"/>
          <p:cNvPicPr>
            <a:picLocks noChangeAspect="1"/>
          </p:cNvPicPr>
          <p:nvPr/>
        </p:nvPicPr>
        <p:blipFill>
          <a:blip r:embed="rId8"/>
          <a:stretch>
            <a:fillRect/>
          </a:stretch>
        </p:blipFill>
        <p:spPr>
          <a:xfrm>
            <a:off x="173728" y="4346416"/>
            <a:ext cx="1989529" cy="1193717"/>
          </a:xfrm>
          <a:prstGeom prst="rect">
            <a:avLst/>
          </a:prstGeom>
        </p:spPr>
      </p:pic>
      <p:pic>
        <p:nvPicPr>
          <p:cNvPr id="11" name="Picture 10"/>
          <p:cNvPicPr>
            <a:picLocks noChangeAspect="1"/>
          </p:cNvPicPr>
          <p:nvPr/>
        </p:nvPicPr>
        <p:blipFill>
          <a:blip r:embed="rId9"/>
          <a:stretch>
            <a:fillRect/>
          </a:stretch>
        </p:blipFill>
        <p:spPr>
          <a:xfrm>
            <a:off x="10447461" y="4149265"/>
            <a:ext cx="1292053" cy="1292053"/>
          </a:xfrm>
          <a:prstGeom prst="rect">
            <a:avLst/>
          </a:prstGeom>
        </p:spPr>
      </p:pic>
      <p:sp>
        <p:nvSpPr>
          <p:cNvPr id="12" name="TextBox 11"/>
          <p:cNvSpPr txBox="1"/>
          <p:nvPr/>
        </p:nvSpPr>
        <p:spPr>
          <a:xfrm>
            <a:off x="504873" y="2587978"/>
            <a:ext cx="232575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SQL Database</a:t>
            </a:r>
          </a:p>
          <a:p>
            <a:pPr algn="ctr" defTabSz="896386">
              <a:lnSpc>
                <a:spcPct val="90000"/>
              </a:lnSpc>
              <a:spcAft>
                <a:spcPts val="588"/>
              </a:spcAft>
              <a:defRPr/>
            </a:pPr>
            <a:r>
              <a:rPr lang="en-US" sz="1765" kern="0" dirty="0">
                <a:latin typeface="Segoe UI"/>
              </a:rPr>
              <a:t>2.1 million DBs</a:t>
            </a:r>
          </a:p>
        </p:txBody>
      </p:sp>
      <p:sp>
        <p:nvSpPr>
          <p:cNvPr id="14" name="TextBox 13"/>
          <p:cNvSpPr txBox="1"/>
          <p:nvPr/>
        </p:nvSpPr>
        <p:spPr>
          <a:xfrm>
            <a:off x="2484490" y="5427620"/>
            <a:ext cx="1498600"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Cortana</a:t>
            </a:r>
          </a:p>
        </p:txBody>
      </p:sp>
      <p:sp>
        <p:nvSpPr>
          <p:cNvPr id="15" name="TextBox 14"/>
          <p:cNvSpPr txBox="1"/>
          <p:nvPr/>
        </p:nvSpPr>
        <p:spPr>
          <a:xfrm>
            <a:off x="10195479" y="5488795"/>
            <a:ext cx="1701926" cy="669832"/>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Power BI</a:t>
            </a:r>
          </a:p>
        </p:txBody>
      </p:sp>
      <p:sp>
        <p:nvSpPr>
          <p:cNvPr id="16" name="TextBox 15"/>
          <p:cNvSpPr txBox="1"/>
          <p:nvPr/>
        </p:nvSpPr>
        <p:spPr>
          <a:xfrm>
            <a:off x="9805925" y="2417372"/>
            <a:ext cx="1976296" cy="1448308"/>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Event Hubs</a:t>
            </a:r>
            <a:endParaRPr lang="en-US" sz="1765" kern="0">
              <a:latin typeface="Segoe UI"/>
            </a:endParaRPr>
          </a:p>
          <a:p>
            <a:pPr algn="ctr" defTabSz="896386">
              <a:lnSpc>
                <a:spcPct val="90000"/>
              </a:lnSpc>
              <a:spcAft>
                <a:spcPts val="588"/>
              </a:spcAft>
              <a:defRPr/>
            </a:pPr>
            <a:r>
              <a:rPr lang="en-US" sz="1765" kern="0">
                <a:latin typeface="Segoe UI"/>
                <a:ea typeface="Segoe UI" pitchFamily="34" charset="0"/>
                <a:cs typeface="Segoe UI" pitchFamily="34" charset="0"/>
              </a:rPr>
              <a:t>60</a:t>
            </a:r>
            <a:r>
              <a:rPr lang="en-US" sz="1765" kern="0" err="1">
                <a:latin typeface="Segoe UI"/>
                <a:ea typeface="Segoe UI" pitchFamily="34" charset="0"/>
                <a:cs typeface="Segoe UI" pitchFamily="34" charset="0"/>
              </a:rPr>
              <a:t>bn</a:t>
            </a:r>
            <a:r>
              <a:rPr lang="en-US" sz="1765" kern="0">
                <a:latin typeface="Segoe UI"/>
                <a:ea typeface="Segoe UI" pitchFamily="34" charset="0"/>
                <a:cs typeface="Segoe UI" pitchFamily="34" charset="0"/>
              </a:rPr>
              <a:t> events/day</a:t>
            </a:r>
          </a:p>
          <a:p>
            <a:pPr algn="ctr" defTabSz="896386">
              <a:lnSpc>
                <a:spcPct val="90000"/>
              </a:lnSpc>
              <a:spcAft>
                <a:spcPts val="588"/>
              </a:spcAft>
              <a:defRPr/>
            </a:pPr>
            <a:endParaRPr lang="en-US" sz="2745" kern="0">
              <a:latin typeface="Segoe UI"/>
            </a:endParaRPr>
          </a:p>
        </p:txBody>
      </p:sp>
      <p:sp>
        <p:nvSpPr>
          <p:cNvPr id="17" name="TextBox 16"/>
          <p:cNvSpPr txBox="1"/>
          <p:nvPr/>
        </p:nvSpPr>
        <p:spPr>
          <a:xfrm>
            <a:off x="6851213" y="2470175"/>
            <a:ext cx="226163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err="1">
                <a:latin typeface="Segoe UI"/>
              </a:rPr>
              <a:t>IoT</a:t>
            </a:r>
            <a:r>
              <a:rPr lang="en-US" sz="2745" kern="0">
                <a:latin typeface="Segoe UI"/>
              </a:rPr>
              <a:t> Hub</a:t>
            </a:r>
          </a:p>
          <a:p>
            <a:pPr algn="ctr" defTabSz="896386">
              <a:lnSpc>
                <a:spcPct val="90000"/>
              </a:lnSpc>
              <a:spcAft>
                <a:spcPts val="588"/>
              </a:spcAft>
              <a:defRPr/>
            </a:pPr>
            <a:r>
              <a:rPr lang="en-US" sz="1765" kern="0">
                <a:latin typeface="Segoe UI"/>
              </a:rPr>
              <a:t>M</a:t>
            </a:r>
            <a:r>
              <a:rPr lang="en-US" sz="1765" kern="0" err="1">
                <a:latin typeface="Segoe UI"/>
              </a:rPr>
              <a:t>illions</a:t>
            </a:r>
            <a:r>
              <a:rPr lang="en-US" sz="1765" kern="0">
                <a:latin typeface="Segoe UI"/>
              </a:rPr>
              <a:t> of messages</a:t>
            </a:r>
            <a:endParaRPr lang="en-US" sz="2745" kern="0">
              <a:latin typeface="Segoe UI"/>
            </a:endParaRPr>
          </a:p>
        </p:txBody>
      </p:sp>
      <p:pic>
        <p:nvPicPr>
          <p:cNvPr id="18" name="Picture 17"/>
          <p:cNvPicPr>
            <a:picLocks noChangeAspect="1"/>
          </p:cNvPicPr>
          <p:nvPr/>
        </p:nvPicPr>
        <p:blipFill>
          <a:blip r:embed="rId10"/>
          <a:stretch>
            <a:fillRect/>
          </a:stretch>
        </p:blipFill>
        <p:spPr>
          <a:xfrm>
            <a:off x="4593592" y="4357779"/>
            <a:ext cx="2001952" cy="1121093"/>
          </a:xfrm>
          <a:prstGeom prst="rect">
            <a:avLst/>
          </a:prstGeom>
        </p:spPr>
      </p:pic>
      <p:pic>
        <p:nvPicPr>
          <p:cNvPr id="20" name="Picture 19"/>
          <p:cNvPicPr>
            <a:picLocks noChangeAspect="1"/>
          </p:cNvPicPr>
          <p:nvPr/>
        </p:nvPicPr>
        <p:blipFill>
          <a:blip r:embed="rId11"/>
          <a:stretch>
            <a:fillRect/>
          </a:stretch>
        </p:blipFill>
        <p:spPr>
          <a:xfrm>
            <a:off x="6999795" y="3996997"/>
            <a:ext cx="3117529" cy="1745817"/>
          </a:xfrm>
          <a:prstGeom prst="rect">
            <a:avLst/>
          </a:prstGeom>
        </p:spPr>
      </p:pic>
      <p:sp>
        <p:nvSpPr>
          <p:cNvPr id="21" name="TextBox 20"/>
          <p:cNvSpPr txBox="1"/>
          <p:nvPr/>
        </p:nvSpPr>
        <p:spPr>
          <a:xfrm>
            <a:off x="567471" y="5404814"/>
            <a:ext cx="1202045"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Skype</a:t>
            </a:r>
          </a:p>
        </p:txBody>
      </p:sp>
      <p:sp>
        <p:nvSpPr>
          <p:cNvPr id="22" name="TextBox 21"/>
          <p:cNvSpPr txBox="1"/>
          <p:nvPr/>
        </p:nvSpPr>
        <p:spPr>
          <a:xfrm>
            <a:off x="4951831" y="5484530"/>
            <a:ext cx="1296622"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Intune</a:t>
            </a:r>
          </a:p>
        </p:txBody>
      </p:sp>
      <p:sp>
        <p:nvSpPr>
          <p:cNvPr id="23" name="TextBox 22"/>
          <p:cNvSpPr txBox="1"/>
          <p:nvPr/>
        </p:nvSpPr>
        <p:spPr>
          <a:xfrm>
            <a:off x="7589972" y="5523144"/>
            <a:ext cx="1737448"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Dynamics</a:t>
            </a:r>
          </a:p>
        </p:txBody>
      </p:sp>
      <p:grpSp>
        <p:nvGrpSpPr>
          <p:cNvPr id="26" name="Group 25">
            <a:extLst>
              <a:ext uri="{FF2B5EF4-FFF2-40B4-BE49-F238E27FC236}">
                <a16:creationId xmlns:a16="http://schemas.microsoft.com/office/drawing/2014/main" xmlns="" id="{5443915C-2597-497E-B010-DA3AEA42AE7F}"/>
              </a:ext>
            </a:extLst>
          </p:cNvPr>
          <p:cNvGrpSpPr/>
          <p:nvPr/>
        </p:nvGrpSpPr>
        <p:grpSpPr>
          <a:xfrm>
            <a:off x="9369778" y="5723467"/>
            <a:ext cx="2822222" cy="1157110"/>
            <a:chOff x="9369778" y="5723467"/>
            <a:chExt cx="2822222" cy="1157110"/>
          </a:xfrm>
        </p:grpSpPr>
        <p:sp>
          <p:nvSpPr>
            <p:cNvPr id="27" name="Right Triangle 26">
              <a:extLst>
                <a:ext uri="{FF2B5EF4-FFF2-40B4-BE49-F238E27FC236}">
                  <a16:creationId xmlns:a16="http://schemas.microsoft.com/office/drawing/2014/main" xmlns=""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xmlns="" id="{87C8CA4F-22F8-49DB-8EF0-239F3AC99D72}"/>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Windows: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2179189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12503" y="3910196"/>
            <a:ext cx="887087" cy="1064504"/>
          </a:xfrm>
          <a:prstGeom prst="rect">
            <a:avLst/>
          </a:prstGeom>
        </p:spPr>
      </p:pic>
      <p:pic>
        <p:nvPicPr>
          <p:cNvPr id="172" name="Picture 171"/>
          <p:cNvPicPr>
            <a:picLocks noChangeAspect="1"/>
          </p:cNvPicPr>
          <p:nvPr/>
        </p:nvPicPr>
        <p:blipFill>
          <a:blip r:embed="rId4"/>
          <a:stretch>
            <a:fillRect/>
          </a:stretch>
        </p:blipFill>
        <p:spPr>
          <a:xfrm>
            <a:off x="1098611" y="4848655"/>
            <a:ext cx="1357631" cy="949238"/>
          </a:xfrm>
          <a:prstGeom prst="rect">
            <a:avLst/>
          </a:prstGeom>
        </p:spPr>
      </p:pic>
      <p:sp>
        <p:nvSpPr>
          <p:cNvPr id="83" name="Pentagon 82"/>
          <p:cNvSpPr/>
          <p:nvPr/>
        </p:nvSpPr>
        <p:spPr bwMode="auto">
          <a:xfrm rot="5400000">
            <a:off x="9846296" y="3312674"/>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405578"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4969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548585"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628456"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08327"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769472"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832714"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9092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95685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097347"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78228"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008955"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874185" y="2913144"/>
            <a:ext cx="10276973" cy="91323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874184" y="1406145"/>
            <a:ext cx="10276985" cy="1452059"/>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970659" y="5846414"/>
            <a:ext cx="1144157" cy="602676"/>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a:latin typeface="Segoe UI Semilight"/>
                <a:ea typeface="MS PGothic" panose="020B0600070205080204" pitchFamily="34" charset="-128"/>
              </a:rPr>
              <a:t>Azure</a:t>
            </a:r>
          </a:p>
        </p:txBody>
      </p:sp>
      <p:sp>
        <p:nvSpPr>
          <p:cNvPr id="137" name="Freeform 136"/>
          <p:cNvSpPr>
            <a:spLocks/>
          </p:cNvSpPr>
          <p:nvPr/>
        </p:nvSpPr>
        <p:spPr bwMode="auto">
          <a:xfrm>
            <a:off x="3735914" y="4813656"/>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38" name="TextBox 137"/>
          <p:cNvSpPr txBox="1"/>
          <p:nvPr/>
        </p:nvSpPr>
        <p:spPr>
          <a:xfrm>
            <a:off x="9313702" y="5809620"/>
            <a:ext cx="2785290" cy="60867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dirty="0">
                <a:latin typeface="Segoe UI Semilight"/>
                <a:ea typeface="MS PGothic" panose="020B0600070205080204" pitchFamily="34" charset="-128"/>
              </a:rPr>
              <a:t>Other Clouds</a:t>
            </a:r>
          </a:p>
        </p:txBody>
      </p:sp>
      <p:sp>
        <p:nvSpPr>
          <p:cNvPr id="139" name="Freeform 138"/>
          <p:cNvSpPr>
            <a:spLocks/>
          </p:cNvSpPr>
          <p:nvPr/>
        </p:nvSpPr>
        <p:spPr bwMode="auto">
          <a:xfrm>
            <a:off x="9496491" y="4793577"/>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40" name="TextBox 139"/>
          <p:cNvSpPr txBox="1"/>
          <p:nvPr/>
        </p:nvSpPr>
        <p:spPr>
          <a:xfrm>
            <a:off x="6326195" y="5888162"/>
            <a:ext cx="2461832" cy="602676"/>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2304"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6587898" y="4415057"/>
            <a:ext cx="1736757" cy="173568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767056" y="2924157"/>
            <a:ext cx="1844488"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3810738" y="3085596"/>
            <a:ext cx="1878271" cy="54981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9596219" y="2932072"/>
            <a:ext cx="1878271"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2382782" y="2947434"/>
            <a:ext cx="1591677" cy="82613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922" kern="0">
                <a:gradFill>
                  <a:gsLst>
                    <a:gs pos="12097">
                      <a:srgbClr val="FFFFFF"/>
                    </a:gs>
                    <a:gs pos="34000">
                      <a:srgbClr val="FFFFFF"/>
                    </a:gs>
                  </a:gsLst>
                  <a:lin ang="5400000" scaled="0"/>
                </a:gradFill>
                <a:latin typeface="Segoe UI Semilight"/>
                <a:ea typeface="MS PGothic" panose="020B0600070205080204" pitchFamily="34" charset="-128"/>
              </a:rPr>
            </a:br>
            <a:r>
              <a:rPr lang="en-US" sz="192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8356465" y="2944899"/>
            <a:ext cx="1996035"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5401446" y="2942070"/>
            <a:ext cx="1849499"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Azure Service Fabric</a:t>
            </a:r>
          </a:p>
          <a:p>
            <a:pPr defTabSz="914367">
              <a:defRPr/>
            </a:pPr>
            <a:r>
              <a:rPr lang="en-US" sz="2745" spc="-100" dirty="0">
                <a:solidFill>
                  <a:schemeClr val="tx1"/>
                </a:solidFill>
                <a:latin typeface="Segoe UI Light"/>
              </a:rPr>
              <a:t>Any OS, Any Cloud</a:t>
            </a:r>
          </a:p>
          <a:p>
            <a:pPr defTabSz="914367">
              <a:defRPr/>
            </a:pPr>
            <a:endParaRPr lang="en-US" sz="4612" spc="-100" dirty="0">
              <a:solidFill>
                <a:srgbClr val="353535"/>
              </a:solidFill>
              <a:latin typeface="Segoe UI Light"/>
            </a:endParaRPr>
          </a:p>
        </p:txBody>
      </p:sp>
      <p:sp>
        <p:nvSpPr>
          <p:cNvPr id="164" name="TextBox 163"/>
          <p:cNvSpPr txBox="1"/>
          <p:nvPr/>
        </p:nvSpPr>
        <p:spPr>
          <a:xfrm>
            <a:off x="966411" y="5861895"/>
            <a:ext cx="2084392" cy="590879"/>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2259"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8659018" y="3895554"/>
            <a:ext cx="630891" cy="696015"/>
          </a:xfrm>
          <a:prstGeom prst="rect">
            <a:avLst/>
          </a:prstGeom>
        </p:spPr>
      </p:pic>
      <p:sp>
        <p:nvSpPr>
          <p:cNvPr id="228" name="TextBox 227"/>
          <p:cNvSpPr txBox="1"/>
          <p:nvPr/>
        </p:nvSpPr>
        <p:spPr>
          <a:xfrm>
            <a:off x="6918150" y="2959154"/>
            <a:ext cx="1878271"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56466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Service Fabric Programming Models &amp; CI/CD</a:t>
            </a:r>
          </a:p>
        </p:txBody>
      </p:sp>
      <p:sp>
        <p:nvSpPr>
          <p:cNvPr id="138" name="TextBox 137"/>
          <p:cNvSpPr txBox="1"/>
          <p:nvPr/>
        </p:nvSpPr>
        <p:spPr>
          <a:xfrm>
            <a:off x="9165095" y="5644891"/>
            <a:ext cx="240618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Other Clouds</a:t>
            </a:r>
          </a:p>
        </p:txBody>
      </p:sp>
      <p:sp>
        <p:nvSpPr>
          <p:cNvPr id="175" name="TextBox 174"/>
          <p:cNvSpPr txBox="1"/>
          <p:nvPr/>
        </p:nvSpPr>
        <p:spPr>
          <a:xfrm>
            <a:off x="1513425" y="3248197"/>
            <a:ext cx="1593437"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9140860" y="3254644"/>
            <a:ext cx="1622621"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93282" y="1836515"/>
            <a:ext cx="1348513"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10571334" y="1815453"/>
            <a:ext cx="1426130"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568"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287875" y="3762787"/>
            <a:ext cx="651263" cy="651263"/>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10490779" y="3668024"/>
            <a:ext cx="764951" cy="764951"/>
          </a:xfrm>
          <a:prstGeom prst="rect">
            <a:avLst/>
          </a:prstGeom>
        </p:spPr>
      </p:pic>
      <p:sp>
        <p:nvSpPr>
          <p:cNvPr id="83" name="Pentagon 82"/>
          <p:cNvSpPr/>
          <p:nvPr/>
        </p:nvSpPr>
        <p:spPr bwMode="auto">
          <a:xfrm rot="5400000">
            <a:off x="9383693" y="3527036"/>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206503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300788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916362"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84925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8214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69885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61738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54741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452409"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825554"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19605"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340866"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605972" y="3239223"/>
            <a:ext cx="8878186" cy="744056"/>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605971" y="2011394"/>
            <a:ext cx="8878196" cy="1183066"/>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4280989" y="5629106"/>
            <a:ext cx="98842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Azure</a:t>
            </a:r>
          </a:p>
        </p:txBody>
      </p:sp>
      <p:sp>
        <p:nvSpPr>
          <p:cNvPr id="137" name="Freeform 136"/>
          <p:cNvSpPr>
            <a:spLocks/>
          </p:cNvSpPr>
          <p:nvPr/>
        </p:nvSpPr>
        <p:spPr bwMode="auto">
          <a:xfrm>
            <a:off x="4078194" y="4787667"/>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9054705" y="4771308"/>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6541999" y="4462908"/>
            <a:ext cx="1500369" cy="1414147"/>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8331221" y="4039642"/>
            <a:ext cx="545021" cy="567079"/>
          </a:xfrm>
          <a:prstGeom prst="rect">
            <a:avLst/>
          </a:prstGeom>
        </p:spPr>
      </p:pic>
      <p:sp>
        <p:nvSpPr>
          <p:cNvPr id="178" name="TextBox 177"/>
          <p:cNvSpPr txBox="1"/>
          <p:nvPr/>
        </p:nvSpPr>
        <p:spPr>
          <a:xfrm>
            <a:off x="2909236" y="3267161"/>
            <a:ext cx="1375036"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568" kern="0">
                <a:gradFill>
                  <a:gsLst>
                    <a:gs pos="12097">
                      <a:srgbClr val="FFFFFF"/>
                    </a:gs>
                    <a:gs pos="34000">
                      <a:srgbClr val="FFFFFF"/>
                    </a:gs>
                  </a:gsLst>
                  <a:lin ang="5400000" scaled="0"/>
                </a:gradFill>
                <a:latin typeface="Segoe UI Semilight"/>
                <a:ea typeface="MS PGothic" panose="020B0600070205080204" pitchFamily="34" charset="-128"/>
              </a:rPr>
            </a:br>
            <a:r>
              <a:rPr lang="en-US" sz="1568"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8069847" y="3265095"/>
            <a:ext cx="1724357"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5517033" y="3262791"/>
            <a:ext cx="1597765"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6827300" y="3276710"/>
            <a:ext cx="1622621"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898230" y="5621272"/>
            <a:ext cx="1800687" cy="517647"/>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1765" kern="0" dirty="0">
                <a:latin typeface="Segoe UI Semilight"/>
                <a:ea typeface="MS PGothic" panose="020B0600070205080204" pitchFamily="34" charset="-128"/>
              </a:rPr>
              <a:t>Dev Box</a:t>
            </a:r>
          </a:p>
        </p:txBody>
      </p:sp>
      <p:sp>
        <p:nvSpPr>
          <p:cNvPr id="183" name="TextBox 182"/>
          <p:cNvSpPr txBox="1"/>
          <p:nvPr/>
        </p:nvSpPr>
        <p:spPr>
          <a:xfrm>
            <a:off x="4142835" y="3379728"/>
            <a:ext cx="1622621" cy="49650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6315916" y="5660659"/>
            <a:ext cx="2126755" cy="52800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765"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851832" y="4788860"/>
            <a:ext cx="1236986" cy="864884"/>
          </a:xfrm>
          <a:prstGeom prst="rect">
            <a:avLst/>
          </a:prstGeom>
        </p:spPr>
      </p:pic>
      <p:pic>
        <p:nvPicPr>
          <p:cNvPr id="9" name="Picture 8"/>
          <p:cNvPicPr>
            <a:picLocks noChangeAspect="1"/>
          </p:cNvPicPr>
          <p:nvPr/>
        </p:nvPicPr>
        <p:blipFill>
          <a:blip r:embed="rId8"/>
          <a:stretch>
            <a:fillRect/>
          </a:stretch>
        </p:blipFill>
        <p:spPr>
          <a:xfrm>
            <a:off x="519224" y="3055450"/>
            <a:ext cx="653324" cy="648554"/>
          </a:xfrm>
          <a:prstGeom prst="rect">
            <a:avLst/>
          </a:prstGeom>
        </p:spPr>
      </p:pic>
      <p:sp>
        <p:nvSpPr>
          <p:cNvPr id="157" name="Rectangle 156"/>
          <p:cNvSpPr/>
          <p:nvPr/>
        </p:nvSpPr>
        <p:spPr bwMode="auto">
          <a:xfrm>
            <a:off x="6139904" y="2545414"/>
            <a:ext cx="2074553"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657779" y="2545414"/>
            <a:ext cx="4316777"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3900002" y="1840956"/>
            <a:ext cx="2074554"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657779" y="1840956"/>
            <a:ext cx="2074554" cy="58670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kern="0" dirty="0">
                <a:latin typeface="Calibri" panose="020F0502020204030204"/>
                <a:ea typeface="Segoe UI" pitchFamily="34" charset="0"/>
                <a:cs typeface="Segoe UI" pitchFamily="34" charset="0"/>
              </a:rPr>
              <a:t>  </a:t>
            </a:r>
            <a:r>
              <a:rPr lang="en-US" dirty="0">
                <a:latin typeface="Calibri" panose="020F0502020204030204" pitchFamily="34" charset="0"/>
                <a:cs typeface="Calibri" panose="020F0502020204030204" pitchFamily="34" charset="0"/>
              </a:rPr>
              <a:t>.NET Core/Full .NET/Java</a:t>
            </a:r>
            <a:endParaRPr lang="en-US"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8354167" y="2542741"/>
            <a:ext cx="2074553" cy="593173"/>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3151471" y="3998345"/>
            <a:ext cx="798890" cy="958668"/>
          </a:xfrm>
          <a:prstGeom prst="rect">
            <a:avLst/>
          </a:prstGeom>
        </p:spPr>
      </p:pic>
      <p:sp>
        <p:nvSpPr>
          <p:cNvPr id="164" name="TextBox 163"/>
          <p:cNvSpPr txBox="1"/>
          <p:nvPr/>
        </p:nvSpPr>
        <p:spPr>
          <a:xfrm>
            <a:off x="1539174" y="3204894"/>
            <a:ext cx="1595609"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9034767" y="3197887"/>
            <a:ext cx="1878271"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13223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55505-7DAE-4962-A1C7-3DB3EE5D4B1B}"/>
              </a:ext>
            </a:extLst>
          </p:cNvPr>
          <p:cNvSpPr>
            <a:spLocks noGrp="1"/>
          </p:cNvSpPr>
          <p:nvPr>
            <p:ph type="title"/>
          </p:nvPr>
        </p:nvSpPr>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xmlns="" id="{9C6A935D-105E-4EC1-9DB2-F5159F4B966E}"/>
              </a:ext>
            </a:extLst>
          </p:cNvPr>
          <p:cNvSpPr>
            <a:spLocks noGrp="1"/>
          </p:cNvSpPr>
          <p:nvPr>
            <p:ph idx="1"/>
          </p:nvPr>
        </p:nvSpPr>
        <p:spPr/>
        <p:txBody>
          <a:bodyPr>
            <a:normAutofit/>
          </a:bodyPr>
          <a:lstStyle/>
          <a:p>
            <a:r>
              <a:rPr lang="en-US" sz="2700" dirty="0">
                <a:effectLst/>
              </a:rPr>
              <a:t>It decouples clients from services. Services can be versioned or refactored without needing to update all of the clients.</a:t>
            </a:r>
          </a:p>
          <a:p>
            <a:r>
              <a:rPr lang="en-US" sz="2700" dirty="0">
                <a:effectLst/>
              </a:rPr>
              <a:t>Services can use messaging protocols that are not web friendly, such as AMQP.</a:t>
            </a:r>
          </a:p>
          <a:p>
            <a:r>
              <a:rPr lang="en-US" sz="2700" dirty="0">
                <a:effectLst/>
              </a:rPr>
              <a:t>The API Gateway can perform other cross-cutting functions such as authentication, logging, SSL termination, and load balancing.</a:t>
            </a:r>
          </a:p>
        </p:txBody>
      </p:sp>
    </p:spTree>
    <p:extLst>
      <p:ext uri="{BB962C8B-B14F-4D97-AF65-F5344CB8AC3E}">
        <p14:creationId xmlns:p14="http://schemas.microsoft.com/office/powerpoint/2010/main" val="29009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9C368-1F74-482F-9F35-478FF728667E}"/>
              </a:ext>
            </a:extLst>
          </p:cNvPr>
          <p:cNvSpPr>
            <a:spLocks noGrp="1"/>
          </p:cNvSpPr>
          <p:nvPr>
            <p:ph type="title"/>
          </p:nvPr>
        </p:nvSpPr>
        <p:spPr/>
        <p:txBody>
          <a:bodyPr>
            <a:normAutofit/>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xmlns="" id="{1D19757D-0C8E-4DEB-867A-C297F7746FE8}"/>
              </a:ext>
            </a:extLst>
          </p:cNvPr>
          <p:cNvSpPr>
            <a:spLocks noGrp="1"/>
          </p:cNvSpPr>
          <p:nvPr>
            <p:ph idx="1"/>
          </p:nvPr>
        </p:nvSpPr>
        <p:spPr/>
        <p:txBody>
          <a:bodyPr>
            <a:normAutofit fontScale="92500" lnSpcReduction="10000"/>
          </a:bodyPr>
          <a:lstStyle/>
          <a:p>
            <a:r>
              <a:rPr lang="en-US" sz="3200" dirty="0">
                <a:effectLst/>
              </a:rPr>
              <a:t>Large applications that require a high release velocity.</a:t>
            </a:r>
          </a:p>
          <a:p>
            <a:r>
              <a:rPr lang="en-US" sz="3200" dirty="0">
                <a:effectLst/>
              </a:rPr>
              <a:t>Complex applications that need to be highly scalable.</a:t>
            </a:r>
          </a:p>
          <a:p>
            <a:r>
              <a:rPr lang="en-US" sz="3200" dirty="0">
                <a:effectLst/>
              </a:rPr>
              <a:t>Applications with rich domains or many subdomains.</a:t>
            </a:r>
          </a:p>
          <a:p>
            <a:r>
              <a:rPr lang="en-US" sz="3200" dirty="0">
                <a:effectLst/>
              </a:rPr>
              <a:t>An organization that consists of small development teams.</a:t>
            </a:r>
          </a:p>
        </p:txBody>
      </p:sp>
    </p:spTree>
    <p:extLst>
      <p:ext uri="{BB962C8B-B14F-4D97-AF65-F5344CB8AC3E}">
        <p14:creationId xmlns:p14="http://schemas.microsoft.com/office/powerpoint/2010/main" val="15358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970EB-50DA-48C0-9EB6-981C9880DADF}"/>
              </a:ext>
            </a:extLst>
          </p:cNvPr>
          <p:cNvSpPr>
            <a:spLocks noGrp="1"/>
          </p:cNvSpPr>
          <p:nvPr>
            <p:ph type="title"/>
          </p:nvPr>
        </p:nvSpPr>
        <p:spPr/>
        <p:txBody>
          <a:bodyPr>
            <a:normAutofit/>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xmlns="" id="{5D1CAC08-CA00-48F7-AE0E-3E0F3D2EF618}"/>
              </a:ext>
            </a:extLst>
          </p:cNvPr>
          <p:cNvSpPr>
            <a:spLocks noGrp="1"/>
          </p:cNvSpPr>
          <p:nvPr>
            <p:ph idx="1"/>
          </p:nvPr>
        </p:nvSpPr>
        <p:spPr/>
        <p:txBody>
          <a:bodyPr>
            <a:normAutofit/>
          </a:bodyPr>
          <a:lstStyle/>
          <a:p>
            <a:r>
              <a:rPr lang="en-US" sz="3200" b="1" dirty="0">
                <a:effectLst/>
              </a:rPr>
              <a:t>Independent deployments</a:t>
            </a:r>
            <a:r>
              <a:rPr lang="en-US" sz="3200" dirty="0">
                <a:effectLst/>
              </a:rPr>
              <a:t> </a:t>
            </a:r>
          </a:p>
          <a:p>
            <a:r>
              <a:rPr lang="en-US" sz="3200" b="1" dirty="0">
                <a:effectLst/>
              </a:rPr>
              <a:t>Independent development</a:t>
            </a:r>
            <a:r>
              <a:rPr lang="en-US" sz="3200" dirty="0">
                <a:effectLst/>
              </a:rPr>
              <a:t> </a:t>
            </a:r>
          </a:p>
          <a:p>
            <a:r>
              <a:rPr lang="en-US" sz="3200" b="1" dirty="0">
                <a:effectLst/>
              </a:rPr>
              <a:t>Small, focused teams</a:t>
            </a:r>
            <a:endParaRPr lang="en-US" sz="3200" dirty="0">
              <a:effectLst/>
            </a:endParaRPr>
          </a:p>
          <a:p>
            <a:r>
              <a:rPr lang="en-US" sz="3200" b="1" dirty="0">
                <a:effectLst/>
              </a:rPr>
              <a:t>Fault isolation</a:t>
            </a:r>
            <a:endParaRPr lang="en-US" sz="3200" dirty="0">
              <a:effectLst/>
            </a:endParaRPr>
          </a:p>
          <a:p>
            <a:r>
              <a:rPr lang="en-US" sz="3200" b="1" dirty="0">
                <a:effectLst/>
              </a:rPr>
              <a:t>Mixed technology stacks</a:t>
            </a:r>
            <a:endParaRPr lang="en-US" sz="3200" dirty="0">
              <a:effectLst/>
            </a:endParaRPr>
          </a:p>
          <a:p>
            <a:r>
              <a:rPr lang="en-US" sz="3200" b="1" dirty="0">
                <a:effectLst/>
              </a:rPr>
              <a:t>Granular scaling</a:t>
            </a:r>
            <a:endParaRPr lang="en-US" sz="3200" dirty="0">
              <a:effectLst/>
            </a:endParaRPr>
          </a:p>
          <a:p>
            <a:endParaRPr lang="en-US" dirty="0">
              <a:effectLst/>
            </a:endParaRPr>
          </a:p>
        </p:txBody>
      </p:sp>
    </p:spTree>
    <p:extLst>
      <p:ext uri="{BB962C8B-B14F-4D97-AF65-F5344CB8AC3E}">
        <p14:creationId xmlns:p14="http://schemas.microsoft.com/office/powerpoint/2010/main" val="23109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02EFA-FBBC-43E5-9E4C-C79276AAA9AA}"/>
              </a:ext>
            </a:extLst>
          </p:cNvPr>
          <p:cNvSpPr>
            <a:spLocks noGrp="1"/>
          </p:cNvSpPr>
          <p:nvPr>
            <p:ph type="title"/>
          </p:nvPr>
        </p:nvSpPr>
        <p:spPr/>
        <p:txBody>
          <a:bodyPr>
            <a:normAutofit/>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xmlns="" id="{80A459CC-E4AD-4172-B260-218C23D9F3BB}"/>
              </a:ext>
            </a:extLst>
          </p:cNvPr>
          <p:cNvSpPr>
            <a:spLocks noGrp="1"/>
          </p:cNvSpPr>
          <p:nvPr>
            <p:ph idx="1"/>
          </p:nvPr>
        </p:nvSpPr>
        <p:spPr>
          <a:xfrm>
            <a:off x="913795" y="1732449"/>
            <a:ext cx="10353762" cy="4648473"/>
          </a:xfrm>
        </p:spPr>
        <p:txBody>
          <a:bodyPr>
            <a:noAutofit/>
          </a:bodyPr>
          <a:lstStyle/>
          <a:p>
            <a:r>
              <a:rPr lang="en-US" sz="2700" b="1" dirty="0">
                <a:effectLst/>
              </a:rPr>
              <a:t>Complexity</a:t>
            </a:r>
            <a:endParaRPr lang="en-US" sz="2700" dirty="0">
              <a:effectLst/>
            </a:endParaRPr>
          </a:p>
          <a:p>
            <a:r>
              <a:rPr lang="en-US" sz="2700" b="1" dirty="0">
                <a:effectLst/>
              </a:rPr>
              <a:t>Development and test</a:t>
            </a:r>
            <a:endParaRPr lang="en-US" sz="2700" dirty="0">
              <a:effectLst/>
            </a:endParaRPr>
          </a:p>
          <a:p>
            <a:r>
              <a:rPr lang="en-US" sz="2700" b="1" dirty="0">
                <a:effectLst/>
              </a:rPr>
              <a:t>Lack of governance</a:t>
            </a:r>
            <a:endParaRPr lang="en-US" sz="2700" dirty="0">
              <a:effectLst/>
            </a:endParaRPr>
          </a:p>
          <a:p>
            <a:r>
              <a:rPr lang="en-US" sz="2700" b="1" dirty="0">
                <a:effectLst/>
              </a:rPr>
              <a:t>Network congestion and latency</a:t>
            </a:r>
            <a:endParaRPr lang="en-US" sz="2700" dirty="0">
              <a:effectLst/>
            </a:endParaRPr>
          </a:p>
          <a:p>
            <a:r>
              <a:rPr lang="en-US" sz="2700" b="1" dirty="0">
                <a:effectLst/>
              </a:rPr>
              <a:t>Data integrity</a:t>
            </a:r>
            <a:endParaRPr lang="en-US" sz="2700" dirty="0">
              <a:effectLst/>
            </a:endParaRPr>
          </a:p>
          <a:p>
            <a:r>
              <a:rPr lang="en-US" sz="2700" b="1" dirty="0">
                <a:effectLst/>
              </a:rPr>
              <a:t>Management</a:t>
            </a:r>
            <a:endParaRPr lang="en-US" sz="2700" dirty="0">
              <a:effectLst/>
            </a:endParaRPr>
          </a:p>
          <a:p>
            <a:r>
              <a:rPr lang="en-US" sz="2700" b="1" dirty="0">
                <a:effectLst/>
              </a:rPr>
              <a:t>Versioning</a:t>
            </a:r>
          </a:p>
          <a:p>
            <a:r>
              <a:rPr lang="en-US" sz="2700" b="1" dirty="0">
                <a:effectLst/>
              </a:rPr>
              <a:t>Skillset</a:t>
            </a:r>
            <a:endParaRPr lang="en-US" sz="2700" dirty="0">
              <a:effectLst/>
            </a:endParaRPr>
          </a:p>
        </p:txBody>
      </p:sp>
    </p:spTree>
    <p:extLst>
      <p:ext uri="{BB962C8B-B14F-4D97-AF65-F5344CB8AC3E}">
        <p14:creationId xmlns:p14="http://schemas.microsoft.com/office/powerpoint/2010/main" val="40605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17834-04B4-4AE2-ABC9-785D97DAC71D}"/>
              </a:ext>
            </a:extLst>
          </p:cNvPr>
          <p:cNvSpPr>
            <a:spLocks noGrp="1"/>
          </p:cNvSpPr>
          <p:nvPr>
            <p:ph type="title"/>
          </p:nvPr>
        </p:nvSpPr>
        <p:spPr/>
        <p:txBody>
          <a:bodyPr>
            <a:normAutofit/>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xmlns="" id="{33B0CDD4-AF31-492D-8661-486D66A8A922}"/>
              </a:ext>
            </a:extLst>
          </p:cNvPr>
          <p:cNvSpPr>
            <a:spLocks noGrp="1"/>
          </p:cNvSpPr>
          <p:nvPr>
            <p:ph idx="1"/>
          </p:nvPr>
        </p:nvSpPr>
        <p:spPr/>
        <p:txBody>
          <a:bodyPr>
            <a:noAutofit/>
          </a:bodyPr>
          <a:lstStyle/>
          <a:p>
            <a:r>
              <a:rPr lang="en-US" sz="2200" dirty="0">
                <a:effectLst/>
              </a:rPr>
              <a:t>Model services around the business domain.</a:t>
            </a:r>
          </a:p>
          <a:p>
            <a:r>
              <a:rPr lang="en-US" sz="2200" dirty="0">
                <a:effectLst/>
              </a:rPr>
              <a:t>Decentralize everything</a:t>
            </a:r>
          </a:p>
          <a:p>
            <a:r>
              <a:rPr lang="en-US" sz="2200" dirty="0">
                <a:effectLst/>
              </a:rPr>
              <a:t>Data storage should be private to the service that owns the data</a:t>
            </a:r>
          </a:p>
          <a:p>
            <a:r>
              <a:rPr lang="en-US" sz="2200" dirty="0">
                <a:effectLst/>
              </a:rPr>
              <a:t>Services communicate through well-designed APIs</a:t>
            </a:r>
          </a:p>
          <a:p>
            <a:r>
              <a:rPr lang="en-US" sz="2200" dirty="0">
                <a:effectLst/>
              </a:rPr>
              <a:t>Avoid coupling between services</a:t>
            </a:r>
          </a:p>
          <a:p>
            <a:r>
              <a:rPr lang="en-US" sz="2200" dirty="0">
                <a:effectLst/>
              </a:rPr>
              <a:t>Offload cross-cutting concerns, such as authentication and SSL termination, to the gateway.</a:t>
            </a:r>
          </a:p>
          <a:p>
            <a:r>
              <a:rPr lang="en-US" sz="2200" dirty="0">
                <a:effectLst/>
              </a:rPr>
              <a:t>Keep domain knowledge out of the gateway</a:t>
            </a:r>
          </a:p>
          <a:p>
            <a:r>
              <a:rPr lang="en-US" sz="2200" dirty="0">
                <a:effectLst/>
              </a:rPr>
              <a:t>Services should have loose coupling and high functional cohesion</a:t>
            </a:r>
          </a:p>
          <a:p>
            <a:r>
              <a:rPr lang="en-US" sz="2200" dirty="0">
                <a:effectLst/>
              </a:rPr>
              <a:t>Isolate failures</a:t>
            </a:r>
          </a:p>
        </p:txBody>
      </p:sp>
    </p:spTree>
    <p:extLst>
      <p:ext uri="{BB962C8B-B14F-4D97-AF65-F5344CB8AC3E}">
        <p14:creationId xmlns:p14="http://schemas.microsoft.com/office/powerpoint/2010/main" val="2520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649BA-DE69-4D10-A447-951F8BF763DB}"/>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xmlns="" id="{AE3A6759-4FE5-4696-A99A-DF91DA8A62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0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85C6B58-0429-4BAB-A0D1-3999CC7FCF80}"/>
              </a:ext>
            </a:extLst>
          </p:cNvPr>
          <p:cNvPicPr>
            <a:picLocks noChangeAspect="1"/>
          </p:cNvPicPr>
          <p:nvPr/>
        </p:nvPicPr>
        <p:blipFill>
          <a:blip r:embed="rId3"/>
          <a:stretch>
            <a:fillRect/>
          </a:stretch>
        </p:blipFill>
        <p:spPr>
          <a:xfrm>
            <a:off x="-168023" y="-754316"/>
            <a:ext cx="12528045" cy="8366632"/>
          </a:xfrm>
          <a:prstGeom prst="rect">
            <a:avLst/>
          </a:prstGeom>
        </p:spPr>
      </p:pic>
    </p:spTree>
    <p:extLst>
      <p:ext uri="{BB962C8B-B14F-4D97-AF65-F5344CB8AC3E}">
        <p14:creationId xmlns:p14="http://schemas.microsoft.com/office/powerpoint/2010/main" val="3944339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2"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3"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4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6" name="Rectangle 4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xmlns="" id="{64EB2978-1C2E-6D48-B81D-193F1AB0743D}"/>
              </a:ext>
            </a:extLst>
          </p:cNvPr>
          <p:cNvSpPr>
            <a:spLocks noGrp="1"/>
          </p:cNvSpPr>
          <p:nvPr>
            <p:ph type="title"/>
          </p:nvPr>
        </p:nvSpPr>
        <p:spPr>
          <a:xfrm>
            <a:off x="1794897" y="624110"/>
            <a:ext cx="9712998" cy="1280890"/>
          </a:xfrm>
        </p:spPr>
        <p:txBody>
          <a:bodyPr vert="horz" lIns="91440" tIns="45720" rIns="91440" bIns="45720" rtlCol="0" anchor="t">
            <a:normAutofit/>
          </a:bodyPr>
          <a:lstStyle/>
          <a:p>
            <a:pPr lvl="0"/>
            <a:r>
              <a:rPr lang="en-US"/>
              <a:t>Additional resources:</a:t>
            </a:r>
            <a:endParaRPr lang="en-US" dirty="0"/>
          </a:p>
        </p:txBody>
      </p:sp>
      <p:sp>
        <p:nvSpPr>
          <p:cNvPr id="77" name="Rectangle 4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Text Placeholder 2">
            <a:extLst>
              <a:ext uri="{FF2B5EF4-FFF2-40B4-BE49-F238E27FC236}">
                <a16:creationId xmlns:a16="http://schemas.microsoft.com/office/drawing/2014/main" xmlns="" id="{DC185977-9040-4DD2-88BC-5190E2FAB154}"/>
              </a:ext>
            </a:extLst>
          </p:cNvPr>
          <p:cNvGraphicFramePr/>
          <p:nvPr>
            <p:extLst>
              <p:ext uri="{D42A27DB-BD31-4B8C-83A1-F6EECF244321}">
                <p14:modId xmlns:p14="http://schemas.microsoft.com/office/powerpoint/2010/main" val="344418145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72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C7180-C575-4E81-8E64-9F981FBB4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81557D6-4B54-4210-B134-FC99460A43F7}"/>
              </a:ext>
            </a:extLst>
          </p:cNvPr>
          <p:cNvSpPr>
            <a:spLocks noGrp="1"/>
          </p:cNvSpPr>
          <p:nvPr>
            <p:ph idx="1"/>
          </p:nvPr>
        </p:nvSpPr>
        <p:spPr/>
        <p:txBody>
          <a:bodyPr>
            <a:normAutofit/>
          </a:bodyPr>
          <a:lstStyle/>
          <a:p>
            <a:r>
              <a:rPr lang="en-US" sz="2400" dirty="0"/>
              <a:t>With increasing business demands, we now develop very large and complex projects that take more time to build and deploy. </a:t>
            </a:r>
          </a:p>
          <a:p>
            <a:r>
              <a:rPr lang="en-US" sz="2400" dirty="0"/>
              <a:t>Whenever QA reports any issue, we need to debug or fix it and then deploy the whole code. </a:t>
            </a:r>
          </a:p>
          <a:p>
            <a:r>
              <a:rPr lang="en-US" sz="2400" dirty="0"/>
              <a:t>To reduce these complexities, most organizations are moving towards Microservices development and Docker for easy deployment and smooth service running.</a:t>
            </a:r>
          </a:p>
        </p:txBody>
      </p:sp>
    </p:spTree>
    <p:extLst>
      <p:ext uri="{BB962C8B-B14F-4D97-AF65-F5344CB8AC3E}">
        <p14:creationId xmlns:p14="http://schemas.microsoft.com/office/powerpoint/2010/main" val="109647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228BDD-597B-4F6B-9FAA-6337717B50DF}"/>
              </a:ext>
            </a:extLst>
          </p:cNvPr>
          <p:cNvSpPr>
            <a:spLocks noGrp="1"/>
          </p:cNvSpPr>
          <p:nvPr>
            <p:ph type="title"/>
          </p:nvPr>
        </p:nvSpPr>
        <p:spPr>
          <a:xfrm>
            <a:off x="649224" y="645106"/>
            <a:ext cx="3650279" cy="1259894"/>
          </a:xfrm>
        </p:spPr>
        <p:txBody>
          <a:bodyPr>
            <a:normAutofit/>
          </a:bodyPr>
          <a:lstStyle/>
          <a:p>
            <a:endParaRPr lang="en-US"/>
          </a:p>
        </p:txBody>
      </p:sp>
      <p:sp>
        <p:nvSpPr>
          <p:cNvPr id="73" name="Rectangle 72">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2E73A016-3C0A-455E-93AE-C6877703FAD6}"/>
              </a:ext>
            </a:extLst>
          </p:cNvPr>
          <p:cNvSpPr>
            <a:spLocks noGrp="1"/>
          </p:cNvSpPr>
          <p:nvPr>
            <p:ph idx="1"/>
          </p:nvPr>
        </p:nvSpPr>
        <p:spPr>
          <a:xfrm>
            <a:off x="649225" y="2133600"/>
            <a:ext cx="3650278" cy="3759253"/>
          </a:xfrm>
        </p:spPr>
        <p:txBody>
          <a:bodyPr>
            <a:normAutofit/>
          </a:bodyPr>
          <a:lstStyle/>
          <a:p>
            <a:endParaRPr lang="en-US"/>
          </a:p>
        </p:txBody>
      </p:sp>
      <p:pic>
        <p:nvPicPr>
          <p:cNvPr id="1026" name="Picture 2" descr="Image result for monolith vs microservices">
            <a:extLst>
              <a:ext uri="{FF2B5EF4-FFF2-40B4-BE49-F238E27FC236}">
                <a16:creationId xmlns:a16="http://schemas.microsoft.com/office/drawing/2014/main" xmlns="" id="{C756F635-8142-4863-BB7D-B440FF664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63" y="351642"/>
            <a:ext cx="9661874" cy="615471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06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D5008-0879-4666-83A2-1DB73BC38334}"/>
              </a:ext>
            </a:extLst>
          </p:cNvPr>
          <p:cNvSpPr>
            <a:spLocks noGrp="1"/>
          </p:cNvSpPr>
          <p:nvPr>
            <p:ph type="title"/>
          </p:nvPr>
        </p:nvSpPr>
        <p:spPr>
          <a:xfrm>
            <a:off x="2592925" y="624110"/>
            <a:ext cx="8911687" cy="1280890"/>
          </a:xfrm>
        </p:spPr>
        <p:txBody>
          <a:bodyPr/>
          <a:lstStyle/>
          <a:p>
            <a:endParaRPr lang="en-US"/>
          </a:p>
        </p:txBody>
      </p:sp>
      <p:pic>
        <p:nvPicPr>
          <p:cNvPr id="2050" name="Picture 2" descr="Image result for monolith vs microservices">
            <a:extLst>
              <a:ext uri="{FF2B5EF4-FFF2-40B4-BE49-F238E27FC236}">
                <a16:creationId xmlns:a16="http://schemas.microsoft.com/office/drawing/2014/main" xmlns="" id="{2C7ED695-155A-419C-9552-1EB30F7D6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082"/>
            <a:ext cx="12192000" cy="696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1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CCBE1-1BEF-46A8-B379-0793F82ACEBA}"/>
              </a:ext>
            </a:extLst>
          </p:cNvPr>
          <p:cNvSpPr>
            <a:spLocks noGrp="1"/>
          </p:cNvSpPr>
          <p:nvPr>
            <p:ph type="title"/>
          </p:nvPr>
        </p:nvSpPr>
        <p:spPr/>
        <p:txBody>
          <a:bodyPr/>
          <a:lstStyle/>
          <a:p>
            <a:endParaRPr lang="en-US"/>
          </a:p>
        </p:txBody>
      </p:sp>
      <p:pic>
        <p:nvPicPr>
          <p:cNvPr id="1026" name="Picture 2" descr="https://blogs.bmc.com/wp-content/uploads/2018/10/microservices-vs-monolithic-1024x544.png">
            <a:extLst>
              <a:ext uri="{FF2B5EF4-FFF2-40B4-BE49-F238E27FC236}">
                <a16:creationId xmlns:a16="http://schemas.microsoft.com/office/drawing/2014/main" xmlns="" id="{520E7270-0E42-4EC7-8743-B46E6883D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520" y="624110"/>
            <a:ext cx="11542480" cy="613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5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55C86-855B-4CB6-9508-3F68BC4626F9}"/>
              </a:ext>
            </a:extLst>
          </p:cNvPr>
          <p:cNvSpPr>
            <a:spLocks noGrp="1"/>
          </p:cNvSpPr>
          <p:nvPr>
            <p:ph type="title"/>
          </p:nvPr>
        </p:nvSpPr>
        <p:spPr>
          <a:xfrm>
            <a:off x="2048639" y="537024"/>
            <a:ext cx="8911687" cy="1280890"/>
          </a:xfrm>
        </p:spPr>
        <p:txBody>
          <a:bodyPr>
            <a:normAutofit fontScale="90000"/>
          </a:bodyPr>
          <a:lstStyle/>
          <a:p>
            <a:r>
              <a:rPr lang="en-US" dirty="0"/>
              <a:t>WHY SHOULD WE USE MICROSERVICES INSTEAD OF A MONOLITHIC APPROACH?</a:t>
            </a:r>
          </a:p>
        </p:txBody>
      </p:sp>
      <p:sp>
        <p:nvSpPr>
          <p:cNvPr id="3" name="Content Placeholder 2">
            <a:extLst>
              <a:ext uri="{FF2B5EF4-FFF2-40B4-BE49-F238E27FC236}">
                <a16:creationId xmlns:a16="http://schemas.microsoft.com/office/drawing/2014/main" xmlns="" id="{57FEDA35-7427-43B1-B01D-F090B83C15B9}"/>
              </a:ext>
            </a:extLst>
          </p:cNvPr>
          <p:cNvSpPr>
            <a:spLocks noGrp="1"/>
          </p:cNvSpPr>
          <p:nvPr>
            <p:ph idx="1"/>
          </p:nvPr>
        </p:nvSpPr>
        <p:spPr>
          <a:xfrm>
            <a:off x="2048639" y="1817914"/>
            <a:ext cx="9455973" cy="4093308"/>
          </a:xfrm>
        </p:spPr>
        <p:txBody>
          <a:bodyPr/>
          <a:lstStyle/>
          <a:p>
            <a:r>
              <a:rPr lang="en-US" sz="2000" dirty="0"/>
              <a:t>Microservices are smaller in size</a:t>
            </a:r>
          </a:p>
          <a:p>
            <a:r>
              <a:rPr lang="en-US" sz="2000" dirty="0"/>
              <a:t>Microservices are easier to develop, deploy, and debug, because a fix only needs to be deployed onto the microservice with the bug, instead of across the board</a:t>
            </a:r>
          </a:p>
          <a:p>
            <a:r>
              <a:rPr lang="en-US" sz="2000" dirty="0"/>
              <a:t>Microservices can be scaled quickly and can be reused among different projects</a:t>
            </a:r>
          </a:p>
          <a:p>
            <a:r>
              <a:rPr lang="en-US" sz="2000" dirty="0"/>
              <a:t>Microservices work well with containers like Docker</a:t>
            </a:r>
          </a:p>
          <a:p>
            <a:r>
              <a:rPr lang="en-US" sz="2000" dirty="0"/>
              <a:t>Microservices are independent of each other, meaning that if one of the microservices goes down, there is little risk of the full application shutting down</a:t>
            </a:r>
          </a:p>
          <a:p>
            <a:endParaRPr lang="en-US" dirty="0"/>
          </a:p>
        </p:txBody>
      </p:sp>
    </p:spTree>
    <p:extLst>
      <p:ext uri="{BB962C8B-B14F-4D97-AF65-F5344CB8AC3E}">
        <p14:creationId xmlns:p14="http://schemas.microsoft.com/office/powerpoint/2010/main" val="267606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6F9BE00-CCA6-43EB-85B7-BC461EB50453}"/>
              </a:ext>
            </a:extLst>
          </p:cNvPr>
          <p:cNvSpPr>
            <a:spLocks noGrp="1"/>
          </p:cNvSpPr>
          <p:nvPr>
            <p:ph type="title"/>
          </p:nvPr>
        </p:nvSpPr>
        <p:spPr>
          <a:xfrm>
            <a:off x="1794897" y="624110"/>
            <a:ext cx="9712998" cy="1280890"/>
          </a:xfrm>
        </p:spPr>
        <p:txBody>
          <a:bodyPr>
            <a:normAutofit/>
          </a:bodyPr>
          <a:lstStyle/>
          <a:p>
            <a:r>
              <a:rPr lang="en-US" cap="all" dirty="0"/>
              <a:t>WHY SHOULD WE USE .NET CORE</a:t>
            </a:r>
            <a:br>
              <a:rPr lang="en-US" cap="all" dirty="0"/>
            </a:br>
            <a:endParaRPr lang="en-US" dirty="0"/>
          </a:p>
        </p:txBody>
      </p:sp>
      <p:sp>
        <p:nvSpPr>
          <p:cNvPr id="12" name="Rectangle 11">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xmlns="" id="{A1D97349-E196-4F66-BA7B-AD93060E2344}"/>
              </a:ext>
            </a:extLst>
          </p:cNvPr>
          <p:cNvGraphicFramePr>
            <a:graphicFrameLocks noGrp="1"/>
          </p:cNvGraphicFramePr>
          <p:nvPr>
            <p:ph idx="1"/>
            <p:extLst>
              <p:ext uri="{D42A27DB-BD31-4B8C-83A1-F6EECF244321}">
                <p14:modId xmlns:p14="http://schemas.microsoft.com/office/powerpoint/2010/main" val="415050792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2901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2380</Words>
  <Application>Microsoft Office PowerPoint</Application>
  <PresentationFormat>Widescreen</PresentationFormat>
  <Paragraphs>298</Paragraphs>
  <Slides>30</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MS PGothic</vt:lpstr>
      <vt:lpstr>Arial</vt:lpstr>
      <vt:lpstr>Calibri</vt:lpstr>
      <vt:lpstr>Century Gothic</vt:lpstr>
      <vt:lpstr>Segoe UI</vt:lpstr>
      <vt:lpstr>Segoe UI Light</vt:lpstr>
      <vt:lpstr>Segoe UI Semibold</vt:lpstr>
      <vt:lpstr>Segoe UI Semilight</vt:lpstr>
      <vt:lpstr>Wingdings</vt:lpstr>
      <vt:lpstr>Wingdings 3</vt:lpstr>
      <vt:lpstr>Wisp</vt:lpstr>
      <vt:lpstr>Microservices – Getting Started</vt:lpstr>
      <vt:lpstr>PowerPoint Presentation</vt:lpstr>
      <vt:lpstr>PowerPoint Presentation</vt:lpstr>
      <vt:lpstr>PowerPoint Presentation</vt:lpstr>
      <vt:lpstr>PowerPoint Presentation</vt:lpstr>
      <vt:lpstr>PowerPoint Presentation</vt:lpstr>
      <vt:lpstr>PowerPoint Presentation</vt:lpstr>
      <vt:lpstr>WHY SHOULD WE USE MICROSERVICES INSTEAD OF A MONOLITHIC APPROACH?</vt:lpstr>
      <vt:lpstr>WHY SHOULD WE USE .NET CORE </vt:lpstr>
      <vt:lpstr>WHY SHOULD WE USE DOCKER? </vt:lpstr>
      <vt:lpstr>Definition</vt:lpstr>
      <vt:lpstr>Characteristics of a Microservice</vt:lpstr>
      <vt:lpstr>Microservices Overview</vt:lpstr>
      <vt:lpstr>Other Components in a Typical Microservices Architecture</vt:lpstr>
      <vt:lpstr>Microservices Management Options in Azure</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lpstr>Demo</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on Azure</dc:title>
  <dc:creator>Nikhil Shah</dc:creator>
  <cp:lastModifiedBy>Windows User</cp:lastModifiedBy>
  <cp:revision>4</cp:revision>
  <dcterms:created xsi:type="dcterms:W3CDTF">2019-05-25T02:06:40Z</dcterms:created>
  <dcterms:modified xsi:type="dcterms:W3CDTF">2022-11-16T06:03:21Z</dcterms:modified>
</cp:coreProperties>
</file>