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F123F-63CB-47F3-91F1-617C2316D2FD}" v="31" dt="2025-06-25T12:54:5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6A1F-ACA7-472A-B3D4-C78F6352BAA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7339-F829-4EB9-89C0-3525038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8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9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8AD3-F765-3779-A240-40A965B24944}"/>
              </a:ext>
            </a:extLst>
          </p:cNvPr>
          <p:cNvSpPr txBox="1"/>
          <p:nvPr userDrawn="1"/>
        </p:nvSpPr>
        <p:spPr>
          <a:xfrm>
            <a:off x="9659739" y="103515"/>
            <a:ext cx="210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800" dirty="0">
                <a:solidFill>
                  <a:schemeClr val="accent6"/>
                </a:solidFill>
              </a:rPr>
              <a:t>Nikhil Shah  </a:t>
            </a:r>
            <a:endParaRPr lang="en-US" sz="2000" dirty="0">
              <a:solidFill>
                <a:schemeClr val="accent6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35FAE-1118-2027-B9B6-11C3FD2471DB}"/>
              </a:ext>
            </a:extLst>
          </p:cNvPr>
          <p:cNvSpPr txBox="1"/>
          <p:nvPr userDrawn="1"/>
        </p:nvSpPr>
        <p:spPr>
          <a:xfrm>
            <a:off x="1510375" y="6311900"/>
            <a:ext cx="9539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Corporate Trainer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Consultant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Programmer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Data Analyst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Cloud Architect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3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375-3531-C90B-46E1-BA57CBA8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in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A50D-4A6D-CDDE-D1AD-35C014351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Presenter</a:t>
            </a:r>
          </a:p>
          <a:p>
            <a:r>
              <a:rPr lang="en-IN" dirty="0"/>
              <a:t>Nikhil Shah</a:t>
            </a:r>
          </a:p>
        </p:txBody>
      </p:sp>
    </p:spTree>
    <p:extLst>
      <p:ext uri="{BB962C8B-B14F-4D97-AF65-F5344CB8AC3E}">
        <p14:creationId xmlns:p14="http://schemas.microsoft.com/office/powerpoint/2010/main" val="118782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61D-1F67-E8BA-F90F-B6901B60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DDBB-A456-41CD-98C2-748E8CFB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IN" b="1" dirty="0"/>
              <a:t>Password Storage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F5D82-17E4-3EFD-D212-7C237DA5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39" y="2435821"/>
            <a:ext cx="7009870" cy="41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3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A78B-99EA-829A-4907-2B64D5EA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9F18-1137-BAB0-38F6-C8EBFA8F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Cross-Site Scripting (XSS)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52679-5F6B-CBFD-DD2C-B13A966B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4" y="2368393"/>
            <a:ext cx="7454075" cy="38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234E-083F-2E60-9DAC-E64F3F85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B7E3-BC45-C7F6-D147-8D60D3AF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4. Hardcoded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FCC0E-F876-5C0E-3577-F7A241C6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24" y="2451971"/>
            <a:ext cx="7985663" cy="35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EF2C-9013-1416-74CA-B459CB1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E249-07D1-006D-B704-DC7EBCE8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5. </a:t>
            </a:r>
            <a:r>
              <a:rPr lang="en-IN" b="1" dirty="0"/>
              <a:t>Access Control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D8D7A-8153-B1D8-6941-74AD580A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20" y="2323537"/>
            <a:ext cx="6248563" cy="41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9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6C00-076D-B834-487B-865DE54C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2699-7A1F-B32F-9BBD-B281DBF2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6. </a:t>
            </a:r>
            <a:r>
              <a:rPr lang="en-IN" b="1" dirty="0"/>
              <a:t>Transport Layer Security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1BC09-FEE3-9623-1347-29B4EB44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19" y="2531683"/>
            <a:ext cx="8045354" cy="37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4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2D9D-642A-F1F6-EBAC-B5150B1E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4831-E78E-2B18-589D-31551B5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sz="4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880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7F27-D63E-D60D-DE95-4E1243B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2674-6BA8-7B77-B572-FBC751A4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security ensures that software is </a:t>
            </a:r>
            <a:r>
              <a:rPr lang="en-US" b="1" dirty="0"/>
              <a:t>protected from threats and vulnerabilities</a:t>
            </a:r>
            <a:r>
              <a:rPr lang="en-US" dirty="0"/>
              <a:t> across the entire Software Development Life Cycle (SDLC).</a:t>
            </a:r>
          </a:p>
          <a:p>
            <a:endParaRPr lang="en-US" dirty="0"/>
          </a:p>
          <a:p>
            <a:r>
              <a:rPr lang="en-US" dirty="0"/>
              <a:t>It is an Important phase of testing in Software lifecycle.</a:t>
            </a:r>
          </a:p>
          <a:p>
            <a:endParaRPr lang="en-US" dirty="0"/>
          </a:p>
          <a:p>
            <a:r>
              <a:rPr lang="en-US" dirty="0"/>
              <a:t>Let us understand different areas of security which needs to be considered during software lifecycle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28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0D6C-E46F-36E3-53EC-F31B1F69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Software Development Lifecycle (SSDLC)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773CA8-9013-7010-592F-7BFC536A8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4470"/>
            <a:ext cx="105155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security requirements &amp; compliance needs (e.g., GDPR, HIPAA).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secure design principles (least privilege, defense-in-depth).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 secure coding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static &amp; dynamic application security testing (SAST, DAST).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Harden environments and enable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patching, vulnerability scanning, and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24661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7443-371D-CD9E-E372-57A6C3CB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Security Principles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9C61B-241A-CF92-1E75-9682A63B7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854" y="1859339"/>
            <a:ext cx="96516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must be accessible only to authorized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should not be altered without authorization.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Systems must remain accessible and functional.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Verify user identity (passwords, MFA, biometrics).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user access levels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Non-repudiation: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cannot deny actions (logs, digital signatures).</a:t>
            </a:r>
          </a:p>
        </p:txBody>
      </p:sp>
    </p:spTree>
    <p:extLst>
      <p:ext uri="{BB962C8B-B14F-4D97-AF65-F5344CB8AC3E}">
        <p14:creationId xmlns:p14="http://schemas.microsoft.com/office/powerpoint/2010/main" val="208063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AE37-7239-5C3D-3AFF-A73EE5D8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2735-E196-6850-739E-2A85F870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OWASP, which stands for the Open Worldwide Application Security Project, is a non-profit foundation that works to improve the security of software. </a:t>
            </a:r>
          </a:p>
          <a:p>
            <a:r>
              <a:rPr lang="en-US" dirty="0"/>
              <a:t>It's a global community that provides free resources, including documentation, tools, and events, to help organizations and individuals build and maintain secure applications. </a:t>
            </a:r>
          </a:p>
          <a:p>
            <a:r>
              <a:rPr lang="en-US" dirty="0"/>
              <a:t>A key contribution from OWASP is the </a:t>
            </a:r>
            <a:r>
              <a:rPr lang="en-US" u="sng" dirty="0">
                <a:solidFill>
                  <a:srgbClr val="FF0000"/>
                </a:solidFill>
              </a:rPr>
              <a:t>OWASP Top 10</a:t>
            </a:r>
            <a:r>
              <a:rPr lang="en-US" dirty="0"/>
              <a:t>, a list of the most critical web application security risks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5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FAF2-B2ED-5B7A-8F7D-E1A8009C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Application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37B2-8012-2D98-C5F3-B8FCBBA0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783"/>
            <a:ext cx="10515600" cy="46121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OWASP Top 10 Vulnerabilities:</a:t>
            </a:r>
            <a:endParaRPr lang="en-IN" dirty="0"/>
          </a:p>
          <a:p>
            <a:r>
              <a:rPr lang="en-IN" dirty="0"/>
              <a:t>Broken Access Control</a:t>
            </a:r>
          </a:p>
          <a:p>
            <a:r>
              <a:rPr lang="en-IN" dirty="0"/>
              <a:t>Cryptographic Failures</a:t>
            </a:r>
          </a:p>
          <a:p>
            <a:r>
              <a:rPr lang="en-IN" dirty="0"/>
              <a:t>Injection (SQL/NoSQL/Command)</a:t>
            </a:r>
          </a:p>
          <a:p>
            <a:r>
              <a:rPr lang="en-IN" dirty="0"/>
              <a:t>Insecure Design</a:t>
            </a:r>
          </a:p>
          <a:p>
            <a:r>
              <a:rPr lang="en-IN" dirty="0"/>
              <a:t>Security Misconfiguration</a:t>
            </a:r>
          </a:p>
          <a:p>
            <a:r>
              <a:rPr lang="en-IN" dirty="0"/>
              <a:t>Vulnerable &amp; Outdated Components</a:t>
            </a:r>
          </a:p>
          <a:p>
            <a:r>
              <a:rPr lang="en-IN" dirty="0"/>
              <a:t>Identification &amp; Authentication Failures</a:t>
            </a:r>
          </a:p>
          <a:p>
            <a:r>
              <a:rPr lang="en-IN" dirty="0"/>
              <a:t>Software &amp; Data Integrity Failures</a:t>
            </a:r>
          </a:p>
          <a:p>
            <a:r>
              <a:rPr lang="en-IN" dirty="0"/>
              <a:t>Security Logging &amp; Monitoring Failures</a:t>
            </a:r>
          </a:p>
          <a:p>
            <a:r>
              <a:rPr lang="en-IN" dirty="0"/>
              <a:t>Server-Side Request Forgery (SSRF)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77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EDEC-6C2E-5820-1020-5007696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2ECC-BA40-014D-D567-9CA65A2E2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b="1" dirty="0"/>
              <a:t>secure coding guidelines</a:t>
            </a:r>
            <a:r>
              <a:rPr lang="en-US" dirty="0"/>
              <a:t> (e.g., OWASP, CERT).</a:t>
            </a:r>
          </a:p>
          <a:p>
            <a:r>
              <a:rPr lang="en-US" dirty="0"/>
              <a:t>Apply </a:t>
            </a:r>
            <a:r>
              <a:rPr lang="en-US" b="1" dirty="0"/>
              <a:t>input validation &amp; output encoding</a:t>
            </a:r>
            <a:r>
              <a:rPr lang="en-US" dirty="0"/>
              <a:t> to prevent injection.</a:t>
            </a:r>
          </a:p>
          <a:p>
            <a:r>
              <a:rPr lang="en-US" dirty="0"/>
              <a:t>Implement </a:t>
            </a:r>
            <a:r>
              <a:rPr lang="en-US" b="1" dirty="0"/>
              <a:t>encryption</a:t>
            </a:r>
            <a:r>
              <a:rPr lang="en-US" dirty="0"/>
              <a:t> (TLS for data in transit, AES for data at rest).</a:t>
            </a:r>
          </a:p>
          <a:p>
            <a:r>
              <a:rPr lang="en-US" dirty="0"/>
              <a:t>Keep </a:t>
            </a:r>
            <a:r>
              <a:rPr lang="en-US" b="1" dirty="0"/>
              <a:t>dependencies up to date</a:t>
            </a:r>
            <a:r>
              <a:rPr lang="en-US" dirty="0"/>
              <a:t> and use Software Composition Analysis (SCA).</a:t>
            </a:r>
          </a:p>
          <a:p>
            <a:r>
              <a:rPr lang="en-US" dirty="0"/>
              <a:t>Apply </a:t>
            </a:r>
            <a:r>
              <a:rPr lang="en-US" b="1" dirty="0"/>
              <a:t>least privilege access</a:t>
            </a:r>
            <a:r>
              <a:rPr lang="en-US" dirty="0"/>
              <a:t> for users and services.</a:t>
            </a:r>
          </a:p>
          <a:p>
            <a:r>
              <a:rPr lang="en-US" dirty="0"/>
              <a:t>Regularly conduct </a:t>
            </a:r>
            <a:r>
              <a:rPr lang="en-US" b="1" dirty="0"/>
              <a:t>penetration testing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 err="1"/>
              <a:t>DevSecOps</a:t>
            </a:r>
            <a:r>
              <a:rPr lang="en-US" dirty="0"/>
              <a:t> to integrate security into CI/CD pipelines.</a:t>
            </a:r>
          </a:p>
          <a:p>
            <a:r>
              <a:rPr lang="en-US" dirty="0"/>
              <a:t>Enable </a:t>
            </a:r>
            <a:r>
              <a:rPr lang="en-US" b="1" dirty="0"/>
              <a:t>logging &amp; monitoring</a:t>
            </a:r>
            <a:r>
              <a:rPr lang="en-US" dirty="0"/>
              <a:t> with real-time alerting.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0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4C7C-60D4-4077-5FF7-289DC675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</a:t>
            </a:r>
            <a:r>
              <a:rPr lang="en-IN" b="1" dirty="0"/>
              <a:t>Tools &amp; Technologies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6129-A8A4-B850-A353-AAC1CDFE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r>
              <a:rPr lang="en-IN" b="1" dirty="0"/>
              <a:t>SAST:</a:t>
            </a:r>
            <a:r>
              <a:rPr lang="en-IN" dirty="0"/>
              <a:t> SonarQube, Fortify, </a:t>
            </a:r>
            <a:r>
              <a:rPr lang="en-IN" dirty="0" err="1"/>
              <a:t>Checkmarx</a:t>
            </a:r>
            <a:endParaRPr lang="en-IN" dirty="0"/>
          </a:p>
          <a:p>
            <a:r>
              <a:rPr lang="en-IN" b="1" dirty="0"/>
              <a:t>DAST:</a:t>
            </a:r>
            <a:r>
              <a:rPr lang="en-IN" dirty="0"/>
              <a:t> OWASP ZAP, Burp Suite</a:t>
            </a:r>
          </a:p>
          <a:p>
            <a:r>
              <a:rPr lang="en-IN" b="1" dirty="0"/>
              <a:t>SCA:</a:t>
            </a:r>
            <a:r>
              <a:rPr lang="en-IN" dirty="0"/>
              <a:t> </a:t>
            </a:r>
            <a:r>
              <a:rPr lang="en-IN" dirty="0" err="1"/>
              <a:t>Snyk</a:t>
            </a:r>
            <a:r>
              <a:rPr lang="en-IN" dirty="0"/>
              <a:t>, </a:t>
            </a:r>
            <a:r>
              <a:rPr lang="en-IN" dirty="0" err="1"/>
              <a:t>WhiteSource</a:t>
            </a:r>
            <a:endParaRPr lang="en-IN" dirty="0"/>
          </a:p>
          <a:p>
            <a:r>
              <a:rPr lang="en-IN" b="1" dirty="0"/>
              <a:t>Container Security:</a:t>
            </a:r>
            <a:r>
              <a:rPr lang="en-IN" dirty="0"/>
              <a:t> Aqua, </a:t>
            </a:r>
            <a:r>
              <a:rPr lang="en-IN" dirty="0" err="1"/>
              <a:t>Twistlock</a:t>
            </a:r>
            <a:endParaRPr lang="en-IN" dirty="0"/>
          </a:p>
          <a:p>
            <a:r>
              <a:rPr lang="en-IN" b="1" dirty="0"/>
              <a:t>Cloud Security:</a:t>
            </a:r>
            <a:r>
              <a:rPr lang="en-IN" dirty="0"/>
              <a:t> IAM policies, KMS, Security Groups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1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A362-1180-7AD9-F0E2-996FC5DA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9" y="91113"/>
            <a:ext cx="10515600" cy="1325563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532F-F2CC-BD38-9DD6-7C1C14CA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SQL Injection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96F91-2961-DF93-BE8F-908D2C7D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80" y="1823079"/>
            <a:ext cx="7725182" cy="50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2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483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Security in Application Development</vt:lpstr>
      <vt:lpstr>PowerPoint Presentation</vt:lpstr>
      <vt:lpstr>Secure Software Development Lifecycle (SSDLC)</vt:lpstr>
      <vt:lpstr>Core Security Principles</vt:lpstr>
      <vt:lpstr>OWASP</vt:lpstr>
      <vt:lpstr>Common Application Threats</vt:lpstr>
      <vt:lpstr>Best Practices </vt:lpstr>
      <vt:lpstr>Common Tools &amp; Technologies 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21</cp:revision>
  <dcterms:created xsi:type="dcterms:W3CDTF">2025-06-25T10:33:41Z</dcterms:created>
  <dcterms:modified xsi:type="dcterms:W3CDTF">2025-08-19T09:40:20Z</dcterms:modified>
</cp:coreProperties>
</file>