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8" r:id="rId10"/>
    <p:sldId id="283" r:id="rId11"/>
    <p:sldId id="286" r:id="rId12"/>
    <p:sldId id="284" r:id="rId13"/>
    <p:sldId id="289"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19" autoAdjust="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277747" cy="6906222"/>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Angular Guards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Nikhil Shah</a:t>
            </a:r>
          </a:p>
        </p:txBody>
      </p:sp>
      <p:pic>
        <p:nvPicPr>
          <p:cNvPr id="1026" name="Picture 2">
            <a:extLst>
              <a:ext uri="{FF2B5EF4-FFF2-40B4-BE49-F238E27FC236}">
                <a16:creationId xmlns:a16="http://schemas.microsoft.com/office/drawing/2014/main" id="{0049D381-F7F3-4268-9942-1A016C58B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7307" y="1125415"/>
            <a:ext cx="4100418" cy="230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1B3E-427B-459B-9430-B7CCF8C2F66F}"/>
              </a:ext>
            </a:extLst>
          </p:cNvPr>
          <p:cNvSpPr>
            <a:spLocks noGrp="1"/>
          </p:cNvSpPr>
          <p:nvPr>
            <p:ph type="title"/>
          </p:nvPr>
        </p:nvSpPr>
        <p:spPr>
          <a:solidFill>
            <a:srgbClr val="FFC000"/>
          </a:solidFill>
        </p:spPr>
        <p:txBody>
          <a:bodyPr/>
          <a:lstStyle/>
          <a:p>
            <a:r>
              <a:rPr lang="en-US" dirty="0">
                <a:solidFill>
                  <a:schemeClr val="bg2"/>
                </a:solidFill>
              </a:rPr>
              <a:t>How to Build Angular Route Guards</a:t>
            </a:r>
          </a:p>
        </p:txBody>
      </p:sp>
      <p:sp>
        <p:nvSpPr>
          <p:cNvPr id="3" name="Content Placeholder 2">
            <a:extLst>
              <a:ext uri="{FF2B5EF4-FFF2-40B4-BE49-F238E27FC236}">
                <a16:creationId xmlns:a16="http://schemas.microsoft.com/office/drawing/2014/main" id="{2608DC5C-21B6-44E6-A01C-8EF1C852CCAE}"/>
              </a:ext>
            </a:extLst>
          </p:cNvPr>
          <p:cNvSpPr>
            <a:spLocks noGrp="1"/>
          </p:cNvSpPr>
          <p:nvPr>
            <p:ph idx="1"/>
          </p:nvPr>
        </p:nvSpPr>
        <p:spPr/>
        <p:txBody>
          <a:bodyPr/>
          <a:lstStyle/>
          <a:p>
            <a:pPr marL="494100" indent="-457200">
              <a:buFont typeface="+mj-lt"/>
              <a:buAutoNum type="alphaUcPeriod"/>
            </a:pPr>
            <a:r>
              <a:rPr lang="en-US" dirty="0"/>
              <a:t>Build the Guard as Service.</a:t>
            </a:r>
          </a:p>
          <a:p>
            <a:pPr marL="494100" indent="-457200">
              <a:buFont typeface="+mj-lt"/>
              <a:buAutoNum type="alphaUcPeriod"/>
            </a:pPr>
            <a:endParaRPr lang="en-US" dirty="0"/>
          </a:p>
          <a:p>
            <a:pPr marL="494100" indent="-457200">
              <a:buFont typeface="+mj-lt"/>
              <a:buAutoNum type="alphaUcPeriod"/>
            </a:pPr>
            <a:r>
              <a:rPr lang="en-US" dirty="0"/>
              <a:t>Implement the Guard Method in the Service</a:t>
            </a:r>
          </a:p>
          <a:p>
            <a:pPr marL="494100" indent="-457200">
              <a:buFont typeface="+mj-lt"/>
              <a:buAutoNum type="alphaUcPeriod"/>
            </a:pPr>
            <a:endParaRPr lang="en-US" dirty="0"/>
          </a:p>
          <a:p>
            <a:pPr marL="494100" indent="-457200">
              <a:buFont typeface="+mj-lt"/>
              <a:buAutoNum type="alphaUcPeriod"/>
            </a:pPr>
            <a:r>
              <a:rPr lang="en-US" dirty="0"/>
              <a:t>Register the Guard Service in the Root Module</a:t>
            </a:r>
          </a:p>
          <a:p>
            <a:pPr marL="494100" indent="-457200">
              <a:buFont typeface="+mj-lt"/>
              <a:buAutoNum type="alphaUcPeriod"/>
            </a:pPr>
            <a:endParaRPr lang="en-US" dirty="0"/>
          </a:p>
          <a:p>
            <a:pPr marL="494100" indent="-457200">
              <a:buFont typeface="+mj-lt"/>
              <a:buAutoNum type="alphaUcPeriod"/>
            </a:pPr>
            <a:r>
              <a:rPr lang="en-US" dirty="0"/>
              <a:t>Update the Routes to use the guards</a:t>
            </a:r>
          </a:p>
        </p:txBody>
      </p:sp>
    </p:spTree>
    <p:extLst>
      <p:ext uri="{BB962C8B-B14F-4D97-AF65-F5344CB8AC3E}">
        <p14:creationId xmlns:p14="http://schemas.microsoft.com/office/powerpoint/2010/main" val="16877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AF1BAB-3A54-490E-9FA0-685D2AD51EC3}"/>
              </a:ext>
            </a:extLst>
          </p:cNvPr>
          <p:cNvSpPr txBox="1"/>
          <p:nvPr/>
        </p:nvSpPr>
        <p:spPr>
          <a:xfrm>
            <a:off x="3617844" y="2391959"/>
            <a:ext cx="4625008" cy="1862048"/>
          </a:xfrm>
          <a:prstGeom prst="rect">
            <a:avLst/>
          </a:prstGeom>
          <a:solidFill>
            <a:srgbClr val="FFC000"/>
          </a:solidFill>
          <a:effectLst>
            <a:outerShdw blurRad="50800" dist="38100" dir="5400000" algn="t" rotWithShape="0">
              <a:prstClr val="black">
                <a:alpha val="40000"/>
              </a:prstClr>
            </a:outerShdw>
            <a:reflection blurRad="6350" stA="50000" endA="300" endPos="55500" dist="50800" dir="5400000" sy="-100000" algn="bl" rotWithShape="0"/>
          </a:effectLst>
        </p:spPr>
        <p:txBody>
          <a:bodyPr wrap="square">
            <a:spAutoFit/>
          </a:bodyPr>
          <a:lstStyle/>
          <a:p>
            <a:r>
              <a:rPr lang="en-US" sz="11500" dirty="0">
                <a:solidFill>
                  <a:schemeClr val="bg2"/>
                </a:solidFill>
              </a:rPr>
              <a:t>DEMO</a:t>
            </a:r>
          </a:p>
        </p:txBody>
      </p:sp>
    </p:spTree>
    <p:extLst>
      <p:ext uri="{BB962C8B-B14F-4D97-AF65-F5344CB8AC3E}">
        <p14:creationId xmlns:p14="http://schemas.microsoft.com/office/powerpoint/2010/main" val="333021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461936" y="243029"/>
            <a:ext cx="3470310" cy="1066689"/>
          </a:xfrm>
        </p:spPr>
        <p:txBody>
          <a:bodyPr anchor="b">
            <a:normAutofit/>
          </a:bodyPr>
          <a:lstStyle/>
          <a:p>
            <a:pPr algn="l"/>
            <a:r>
              <a:rPr lang="en-US" sz="2400" dirty="0"/>
              <a:t>Angular Guards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801858" y="1672030"/>
            <a:ext cx="3826413" cy="4264536"/>
          </a:xfrm>
        </p:spPr>
        <p:txBody>
          <a:bodyPr anchor="t">
            <a:noAutofit/>
          </a:bodyPr>
          <a:lstStyle/>
          <a:p>
            <a:pPr marL="494100" indent="-457200">
              <a:buFont typeface="+mj-lt"/>
              <a:buAutoNum type="arabicPeriod"/>
            </a:pPr>
            <a:r>
              <a:rPr lang="en-US" sz="2800" dirty="0"/>
              <a:t>CanActivate guard</a:t>
            </a:r>
          </a:p>
          <a:p>
            <a:pPr marL="494100" indent="-457200">
              <a:buFont typeface="+mj-lt"/>
              <a:buAutoNum type="arabicPeriod"/>
            </a:pPr>
            <a:r>
              <a:rPr lang="en-US" sz="2800" dirty="0"/>
              <a:t>CanActivateChild guard</a:t>
            </a:r>
          </a:p>
          <a:p>
            <a:pPr marL="494100" indent="-457200">
              <a:buFont typeface="+mj-lt"/>
              <a:buAutoNum type="arabicPeriod"/>
            </a:pPr>
            <a:r>
              <a:rPr lang="en-US" sz="2800" dirty="0"/>
              <a:t>CanDeactivate guard</a:t>
            </a:r>
          </a:p>
          <a:p>
            <a:pPr marL="494100" indent="-457200">
              <a:buFont typeface="+mj-lt"/>
              <a:buAutoNum type="arabicPeriod"/>
            </a:pPr>
            <a:r>
              <a:rPr lang="en-US" sz="2800" dirty="0"/>
              <a:t>Resolveguard</a:t>
            </a:r>
          </a:p>
          <a:p>
            <a:pPr marL="494100" indent="-457200">
              <a:buFont typeface="+mj-lt"/>
              <a:buAutoNum type="arabicPeriod"/>
            </a:pPr>
            <a:r>
              <a:rPr lang="en-US" sz="2800" dirty="0"/>
              <a:t>CanLoad guard</a:t>
            </a: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5984506" y="643467"/>
            <a:ext cx="4966873" cy="5580812"/>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0128-CFE1-44D4-94C9-AEA6E84B16A3}"/>
              </a:ext>
            </a:extLst>
          </p:cNvPr>
          <p:cNvSpPr>
            <a:spLocks noGrp="1"/>
          </p:cNvSpPr>
          <p:nvPr>
            <p:ph type="title"/>
          </p:nvPr>
        </p:nvSpPr>
        <p:spPr>
          <a:xfrm>
            <a:off x="662004" y="145774"/>
            <a:ext cx="10353762" cy="1257300"/>
          </a:xfrm>
          <a:solidFill>
            <a:srgbClr val="FFC000"/>
          </a:solidFill>
          <a:effectLst>
            <a:outerShdw blurRad="25400" dir="17880000">
              <a:srgbClr val="000000">
                <a:alpha val="46000"/>
              </a:srgbClr>
            </a:outerShdw>
          </a:effectLst>
        </p:spPr>
        <p:txBody>
          <a:bodyPr vert="horz" lIns="91440" tIns="45720" rIns="91440" bIns="45720" rtlCol="0" anchor="ctr">
            <a:normAutofit/>
          </a:bodyPr>
          <a:lstStyle/>
          <a:p>
            <a:r>
              <a:rPr lang="en-US" b="1" dirty="0">
                <a:solidFill>
                  <a:schemeClr val="bg2"/>
                </a:solidFill>
                <a:effectLst/>
                <a:latin typeface="-apple-system"/>
              </a:rPr>
              <a:t>Guards</a:t>
            </a:r>
          </a:p>
        </p:txBody>
      </p:sp>
      <p:sp>
        <p:nvSpPr>
          <p:cNvPr id="3" name="Content Placeholder 2">
            <a:extLst>
              <a:ext uri="{FF2B5EF4-FFF2-40B4-BE49-F238E27FC236}">
                <a16:creationId xmlns:a16="http://schemas.microsoft.com/office/drawing/2014/main" id="{6722F891-E57E-4201-B341-A9D7113A700A}"/>
              </a:ext>
            </a:extLst>
          </p:cNvPr>
          <p:cNvSpPr>
            <a:spLocks noGrp="1"/>
          </p:cNvSpPr>
          <p:nvPr>
            <p:ph idx="1"/>
          </p:nvPr>
        </p:nvSpPr>
        <p:spPr>
          <a:xfrm>
            <a:off x="662004" y="1665633"/>
            <a:ext cx="10353762" cy="4350854"/>
          </a:xfrm>
        </p:spPr>
        <p:txBody>
          <a:bodyPr>
            <a:normAutofit fontScale="92500"/>
          </a:bodyPr>
          <a:lstStyle/>
          <a:p>
            <a:r>
              <a:rPr lang="en-US" dirty="0">
                <a:latin typeface="Amasis MT Pro Medium" panose="020B0604020202020204" pitchFamily="18" charset="0"/>
              </a:rPr>
              <a:t>sometimes you want users to navigate based on some specific condition, such as authenticated (e.g., Logged-in user) user should have access to the dashboard or prevent the user from accidentally navigating away without saving data.</a:t>
            </a:r>
          </a:p>
          <a:p>
            <a:r>
              <a:rPr lang="en-US" dirty="0">
                <a:latin typeface="Amasis MT Pro Medium" panose="020B0604020202020204" pitchFamily="18" charset="0"/>
              </a:rPr>
              <a:t>One way to do this is by using some conditional statements on individual pages and navigate users if that condition met. But the downside of this approach is that it increases the complexity of the application, you need to write additional code and also as the application size grows, code will become more unmaintainable.</a:t>
            </a:r>
          </a:p>
          <a:p>
            <a:r>
              <a:rPr lang="en-US" dirty="0">
                <a:latin typeface="Amasis MT Pro Medium" panose="020B0604020202020204" pitchFamily="18" charset="0"/>
              </a:rPr>
              <a:t>The other way to solve this problem is by using route-guards. Which provides built-in interfaces that can be implemented to routes to control their navigation.</a:t>
            </a:r>
          </a:p>
        </p:txBody>
      </p:sp>
    </p:spTree>
    <p:extLst>
      <p:ext uri="{BB962C8B-B14F-4D97-AF65-F5344CB8AC3E}">
        <p14:creationId xmlns:p14="http://schemas.microsoft.com/office/powerpoint/2010/main" val="123286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0128-CFE1-44D4-94C9-AEA6E84B16A3}"/>
              </a:ext>
            </a:extLst>
          </p:cNvPr>
          <p:cNvSpPr>
            <a:spLocks noGrp="1"/>
          </p:cNvSpPr>
          <p:nvPr>
            <p:ph type="title"/>
          </p:nvPr>
        </p:nvSpPr>
        <p:spPr>
          <a:xfrm>
            <a:off x="662004" y="145774"/>
            <a:ext cx="10353762" cy="1257300"/>
          </a:xfrm>
          <a:solidFill>
            <a:srgbClr val="FFC000"/>
          </a:solidFill>
          <a:effectLst>
            <a:outerShdw blurRad="25400" dir="17880000">
              <a:srgbClr val="000000">
                <a:alpha val="46000"/>
              </a:srgbClr>
            </a:outerShdw>
          </a:effectLst>
        </p:spPr>
        <p:txBody>
          <a:bodyPr vert="horz" lIns="91440" tIns="45720" rIns="91440" bIns="45720" rtlCol="0" anchor="ctr">
            <a:normAutofit/>
          </a:bodyPr>
          <a:lstStyle/>
          <a:p>
            <a:r>
              <a:rPr lang="en-US" b="1" dirty="0">
                <a:solidFill>
                  <a:schemeClr val="bg2"/>
                </a:solidFill>
                <a:effectLst/>
                <a:latin typeface="-apple-system"/>
              </a:rPr>
              <a:t>What is Route Guards</a:t>
            </a:r>
          </a:p>
        </p:txBody>
      </p:sp>
      <p:sp>
        <p:nvSpPr>
          <p:cNvPr id="3" name="Content Placeholder 2">
            <a:extLst>
              <a:ext uri="{FF2B5EF4-FFF2-40B4-BE49-F238E27FC236}">
                <a16:creationId xmlns:a16="http://schemas.microsoft.com/office/drawing/2014/main" id="{6722F891-E57E-4201-B341-A9D7113A700A}"/>
              </a:ext>
            </a:extLst>
          </p:cNvPr>
          <p:cNvSpPr>
            <a:spLocks noGrp="1"/>
          </p:cNvSpPr>
          <p:nvPr>
            <p:ph idx="1"/>
          </p:nvPr>
        </p:nvSpPr>
        <p:spPr>
          <a:xfrm>
            <a:off x="662004" y="1665633"/>
            <a:ext cx="10353762" cy="4350854"/>
          </a:xfrm>
        </p:spPr>
        <p:txBody>
          <a:bodyPr>
            <a:normAutofit/>
          </a:bodyPr>
          <a:lstStyle/>
          <a:p>
            <a:r>
              <a:rPr lang="en-US" dirty="0">
                <a:latin typeface="Amasis MT Pro Medium" panose="020B0604020202020204" pitchFamily="18" charset="0"/>
              </a:rPr>
              <a:t>Angular route guards are interfaces provided by angular which when implemented allow us to control the accessibility of a route based on condition provided in class implementation of that interface.</a:t>
            </a:r>
          </a:p>
          <a:p>
            <a:r>
              <a:rPr lang="en-US" dirty="0">
                <a:latin typeface="Amasis MT Pro Medium" panose="020B0604020202020204" pitchFamily="18" charset="0"/>
              </a:rPr>
              <a:t>Five types of route guards are provided by angular :</a:t>
            </a:r>
          </a:p>
          <a:p>
            <a:pPr lvl="2"/>
            <a:r>
              <a:rPr lang="en-US" dirty="0">
                <a:latin typeface="Amasis MT Pro Medium" panose="020B0604020202020204" pitchFamily="18" charset="0"/>
              </a:rPr>
              <a:t>CanActivate</a:t>
            </a:r>
          </a:p>
          <a:p>
            <a:pPr lvl="2"/>
            <a:r>
              <a:rPr lang="en-US" dirty="0">
                <a:latin typeface="Amasis MT Pro Medium" panose="020B0604020202020204" pitchFamily="18" charset="0"/>
              </a:rPr>
              <a:t>CanDeactivate</a:t>
            </a:r>
          </a:p>
          <a:p>
            <a:pPr lvl="2"/>
            <a:r>
              <a:rPr lang="en-US" dirty="0">
                <a:latin typeface="Amasis MT Pro Medium" panose="020B0604020202020204" pitchFamily="18" charset="0"/>
              </a:rPr>
              <a:t>CanActivateChild</a:t>
            </a:r>
          </a:p>
          <a:p>
            <a:pPr lvl="2"/>
            <a:r>
              <a:rPr lang="en-US" dirty="0">
                <a:latin typeface="Amasis MT Pro Medium" panose="020B0604020202020204" pitchFamily="18" charset="0"/>
              </a:rPr>
              <a:t>CanLoad</a:t>
            </a:r>
          </a:p>
          <a:p>
            <a:pPr lvl="2"/>
            <a:r>
              <a:rPr lang="en-US" dirty="0">
                <a:latin typeface="Amasis MT Pro Medium" panose="020B0604020202020204" pitchFamily="18" charset="0"/>
              </a:rPr>
              <a:t>Resolve</a:t>
            </a:r>
          </a:p>
        </p:txBody>
      </p:sp>
    </p:spTree>
    <p:extLst>
      <p:ext uri="{BB962C8B-B14F-4D97-AF65-F5344CB8AC3E}">
        <p14:creationId xmlns:p14="http://schemas.microsoft.com/office/powerpoint/2010/main" val="107725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88CA-25CA-41C6-BC0B-8DE62230D15A}"/>
              </a:ext>
            </a:extLst>
          </p:cNvPr>
          <p:cNvSpPr>
            <a:spLocks noGrp="1"/>
          </p:cNvSpPr>
          <p:nvPr>
            <p:ph type="title"/>
          </p:nvPr>
        </p:nvSpPr>
        <p:spPr>
          <a:xfrm>
            <a:off x="913795" y="463826"/>
            <a:ext cx="10353762" cy="1179443"/>
          </a:xfrm>
          <a:solidFill>
            <a:srgbClr val="FFC000"/>
          </a:solidFill>
        </p:spPr>
        <p:txBody>
          <a:bodyPr>
            <a:normAutofit fontScale="90000"/>
          </a:bodyPr>
          <a:lstStyle/>
          <a:p>
            <a:br>
              <a:rPr lang="en-US" b="1" i="0" dirty="0">
                <a:effectLst/>
                <a:latin typeface="-apple-system"/>
              </a:rPr>
            </a:br>
            <a:r>
              <a:rPr lang="en-US" b="1" i="0" dirty="0">
                <a:solidFill>
                  <a:schemeClr val="bg2"/>
                </a:solidFill>
                <a:effectLst/>
                <a:latin typeface="-apple-system"/>
              </a:rPr>
              <a:t>CanActivate</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4A67B890-16A0-42EC-A96D-602E1D9BBAF7}"/>
              </a:ext>
            </a:extLst>
          </p:cNvPr>
          <p:cNvSpPr>
            <a:spLocks noGrp="1"/>
          </p:cNvSpPr>
          <p:nvPr>
            <p:ph idx="1"/>
          </p:nvPr>
        </p:nvSpPr>
        <p:spPr>
          <a:xfrm>
            <a:off x="913795" y="2076450"/>
            <a:ext cx="10353762" cy="3820767"/>
          </a:xfrm>
        </p:spPr>
        <p:txBody>
          <a:bodyPr>
            <a:normAutofit fontScale="92500" lnSpcReduction="10000"/>
          </a:bodyPr>
          <a:lstStyle/>
          <a:p>
            <a:r>
              <a:rPr lang="en-US" sz="2800" dirty="0"/>
              <a:t>This guard decides if a route can be activated (or component gets used). </a:t>
            </a:r>
          </a:p>
          <a:p>
            <a:r>
              <a:rPr lang="en-US" sz="2800" dirty="0"/>
              <a:t>This guard is useful in the circumstance where the user is not authorized to navigate to the target component. Or the user might not be logged into the system</a:t>
            </a:r>
          </a:p>
          <a:p>
            <a:r>
              <a:rPr lang="en-US" sz="2800" dirty="0"/>
              <a:t> Here we have two options</a:t>
            </a:r>
          </a:p>
          <a:p>
            <a:pPr lvl="1"/>
            <a:r>
              <a:rPr lang="en-US" sz="2600" dirty="0"/>
              <a:t>first is prevent a user from navigating to given route </a:t>
            </a:r>
          </a:p>
          <a:p>
            <a:pPr lvl="1"/>
            <a:r>
              <a:rPr lang="en-US" sz="2600" dirty="0"/>
              <a:t>Other is redirecting the user to some other route e.g., to the login page if the user is unauthorized.</a:t>
            </a:r>
          </a:p>
        </p:txBody>
      </p:sp>
    </p:spTree>
    <p:extLst>
      <p:ext uri="{BB962C8B-B14F-4D97-AF65-F5344CB8AC3E}">
        <p14:creationId xmlns:p14="http://schemas.microsoft.com/office/powerpoint/2010/main" val="122196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88CA-25CA-41C6-BC0B-8DE62230D15A}"/>
              </a:ext>
            </a:extLst>
          </p:cNvPr>
          <p:cNvSpPr>
            <a:spLocks noGrp="1"/>
          </p:cNvSpPr>
          <p:nvPr>
            <p:ph type="title"/>
          </p:nvPr>
        </p:nvSpPr>
        <p:spPr>
          <a:xfrm>
            <a:off x="913795" y="463826"/>
            <a:ext cx="10353762" cy="1179443"/>
          </a:xfrm>
          <a:solidFill>
            <a:srgbClr val="FFC000"/>
          </a:solidFill>
        </p:spPr>
        <p:txBody>
          <a:bodyPr>
            <a:normAutofit fontScale="90000"/>
          </a:bodyPr>
          <a:lstStyle/>
          <a:p>
            <a:br>
              <a:rPr lang="en-US" b="1" i="0" dirty="0">
                <a:effectLst/>
                <a:latin typeface="-apple-system"/>
              </a:rPr>
            </a:br>
            <a:r>
              <a:rPr lang="en-US" b="1" i="0" dirty="0">
                <a:solidFill>
                  <a:schemeClr val="bg2"/>
                </a:solidFill>
                <a:effectLst/>
                <a:latin typeface="-apple-system"/>
              </a:rPr>
              <a:t>CanActivateChild</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4A67B890-16A0-42EC-A96D-602E1D9BBAF7}"/>
              </a:ext>
            </a:extLst>
          </p:cNvPr>
          <p:cNvSpPr>
            <a:spLocks noGrp="1"/>
          </p:cNvSpPr>
          <p:nvPr>
            <p:ph idx="1"/>
          </p:nvPr>
        </p:nvSpPr>
        <p:spPr>
          <a:xfrm>
            <a:off x="913795" y="2076450"/>
            <a:ext cx="10353762" cy="3820767"/>
          </a:xfrm>
        </p:spPr>
        <p:txBody>
          <a:bodyPr>
            <a:normAutofit/>
          </a:bodyPr>
          <a:lstStyle/>
          <a:p>
            <a:r>
              <a:rPr lang="en-US" sz="2600" dirty="0"/>
              <a:t>This guard determines whether a child route can be activated. This guard is very similar to CanActivateGuard. </a:t>
            </a:r>
          </a:p>
          <a:p>
            <a:r>
              <a:rPr lang="en-US" sz="2600" dirty="0"/>
              <a:t>We apply this guard to the parent route.</a:t>
            </a:r>
          </a:p>
          <a:p>
            <a:r>
              <a:rPr lang="en-US" sz="2600" dirty="0"/>
              <a:t> The Angular invokes this guard whenever the user tries to navigate to any of its child route. </a:t>
            </a:r>
          </a:p>
          <a:p>
            <a:r>
              <a:rPr lang="en-US" sz="2600" dirty="0"/>
              <a:t>This allows us to check some condition and decide whether to proceed with the navigation or cancel it.</a:t>
            </a:r>
          </a:p>
        </p:txBody>
      </p:sp>
    </p:spTree>
    <p:extLst>
      <p:ext uri="{BB962C8B-B14F-4D97-AF65-F5344CB8AC3E}">
        <p14:creationId xmlns:p14="http://schemas.microsoft.com/office/powerpoint/2010/main" val="143285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88CA-25CA-41C6-BC0B-8DE62230D15A}"/>
              </a:ext>
            </a:extLst>
          </p:cNvPr>
          <p:cNvSpPr>
            <a:spLocks noGrp="1"/>
          </p:cNvSpPr>
          <p:nvPr>
            <p:ph type="title"/>
          </p:nvPr>
        </p:nvSpPr>
        <p:spPr>
          <a:xfrm>
            <a:off x="913795" y="463826"/>
            <a:ext cx="10353762" cy="1179443"/>
          </a:xfrm>
          <a:solidFill>
            <a:srgbClr val="FFC000"/>
          </a:solidFill>
        </p:spPr>
        <p:txBody>
          <a:bodyPr>
            <a:normAutofit fontScale="90000"/>
          </a:bodyPr>
          <a:lstStyle/>
          <a:p>
            <a:br>
              <a:rPr lang="en-US" b="1" i="0" dirty="0">
                <a:effectLst/>
                <a:latin typeface="-apple-system"/>
              </a:rPr>
            </a:br>
            <a:r>
              <a:rPr lang="en-US" b="1" i="0" dirty="0">
                <a:solidFill>
                  <a:schemeClr val="bg2"/>
                </a:solidFill>
                <a:effectLst/>
                <a:latin typeface="-apple-system"/>
              </a:rPr>
              <a:t>CanDeactivate</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4A67B890-16A0-42EC-A96D-602E1D9BBAF7}"/>
              </a:ext>
            </a:extLst>
          </p:cNvPr>
          <p:cNvSpPr>
            <a:spLocks noGrp="1"/>
          </p:cNvSpPr>
          <p:nvPr>
            <p:ph idx="1"/>
          </p:nvPr>
        </p:nvSpPr>
        <p:spPr>
          <a:xfrm>
            <a:off x="913795" y="2076450"/>
            <a:ext cx="10353762" cy="3820767"/>
          </a:xfrm>
        </p:spPr>
        <p:txBody>
          <a:bodyPr>
            <a:normAutofit lnSpcReduction="10000"/>
          </a:bodyPr>
          <a:lstStyle/>
          <a:p>
            <a:r>
              <a:rPr lang="en-US" sz="2600" dirty="0"/>
              <a:t>This Guard decides if the user can leave the component (navigate away from the current route). </a:t>
            </a:r>
          </a:p>
          <a:p>
            <a:r>
              <a:rPr lang="en-US" sz="2600" dirty="0"/>
              <a:t>This route is useful in where the user might have some pending changes, which was not saved. </a:t>
            </a:r>
          </a:p>
          <a:p>
            <a:r>
              <a:rPr lang="en-US" sz="2600" dirty="0"/>
              <a:t>The CanDeactivate route allows us to ask user confirmation before leaving the component.  </a:t>
            </a:r>
          </a:p>
          <a:p>
            <a:r>
              <a:rPr lang="en-US" sz="2600" dirty="0"/>
              <a:t>You might ask the user if it’s OK to discard pending changes rather than save them.</a:t>
            </a:r>
          </a:p>
        </p:txBody>
      </p:sp>
    </p:spTree>
    <p:extLst>
      <p:ext uri="{BB962C8B-B14F-4D97-AF65-F5344CB8AC3E}">
        <p14:creationId xmlns:p14="http://schemas.microsoft.com/office/powerpoint/2010/main" val="230513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88CA-25CA-41C6-BC0B-8DE62230D15A}"/>
              </a:ext>
            </a:extLst>
          </p:cNvPr>
          <p:cNvSpPr>
            <a:spLocks noGrp="1"/>
          </p:cNvSpPr>
          <p:nvPr>
            <p:ph type="title"/>
          </p:nvPr>
        </p:nvSpPr>
        <p:spPr>
          <a:xfrm>
            <a:off x="913795" y="463826"/>
            <a:ext cx="10353762" cy="1179443"/>
          </a:xfrm>
          <a:solidFill>
            <a:srgbClr val="FFC000"/>
          </a:solidFill>
        </p:spPr>
        <p:txBody>
          <a:bodyPr>
            <a:normAutofit fontScale="90000"/>
          </a:bodyPr>
          <a:lstStyle/>
          <a:p>
            <a:br>
              <a:rPr lang="en-US" b="1" i="0" dirty="0">
                <a:effectLst/>
                <a:latin typeface="-apple-system"/>
              </a:rPr>
            </a:br>
            <a:r>
              <a:rPr lang="en-US" b="1" i="0" dirty="0">
                <a:solidFill>
                  <a:schemeClr val="bg2"/>
                </a:solidFill>
                <a:effectLst/>
                <a:latin typeface="-apple-system"/>
              </a:rPr>
              <a:t>CanLoad</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4A67B890-16A0-42EC-A96D-602E1D9BBAF7}"/>
              </a:ext>
            </a:extLst>
          </p:cNvPr>
          <p:cNvSpPr>
            <a:spLocks noGrp="1"/>
          </p:cNvSpPr>
          <p:nvPr>
            <p:ph idx="1"/>
          </p:nvPr>
        </p:nvSpPr>
        <p:spPr>
          <a:xfrm>
            <a:off x="913795" y="2076450"/>
            <a:ext cx="10353762" cy="3820767"/>
          </a:xfrm>
        </p:spPr>
        <p:txBody>
          <a:bodyPr>
            <a:normAutofit/>
          </a:bodyPr>
          <a:lstStyle/>
          <a:p>
            <a:r>
              <a:rPr lang="en-US" sz="2600" dirty="0"/>
              <a:t>The CanLoad Guard prevents the loading of the Lazy Loaded Module. We generally use this guard when we do not want to unauthorized user to be able to even see the source code of the module.</a:t>
            </a:r>
          </a:p>
          <a:p>
            <a:r>
              <a:rPr lang="en-US" sz="2600" dirty="0"/>
              <a:t>This guard works similar to CanActivate guard with one difference. The CanActivate guard prevents a particular route being accessed. The CanLoad prevents entire lazy loaded module from being downloaded, Hence protecting all the routes within that module.</a:t>
            </a:r>
          </a:p>
        </p:txBody>
      </p:sp>
    </p:spTree>
    <p:extLst>
      <p:ext uri="{BB962C8B-B14F-4D97-AF65-F5344CB8AC3E}">
        <p14:creationId xmlns:p14="http://schemas.microsoft.com/office/powerpoint/2010/main" val="271506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88CA-25CA-41C6-BC0B-8DE62230D15A}"/>
              </a:ext>
            </a:extLst>
          </p:cNvPr>
          <p:cNvSpPr>
            <a:spLocks noGrp="1"/>
          </p:cNvSpPr>
          <p:nvPr>
            <p:ph type="title"/>
          </p:nvPr>
        </p:nvSpPr>
        <p:spPr>
          <a:xfrm>
            <a:off x="913795" y="463826"/>
            <a:ext cx="10353762" cy="1179443"/>
          </a:xfrm>
          <a:solidFill>
            <a:srgbClr val="FFC000"/>
          </a:solidFill>
          <a:effectLst>
            <a:glow rad="101600">
              <a:schemeClr val="accent1">
                <a:satMod val="175000"/>
                <a:alpha val="40000"/>
              </a:schemeClr>
            </a:glow>
            <a:outerShdw blurRad="50800" dist="38100" dir="16200000" rotWithShape="0">
              <a:prstClr val="black">
                <a:alpha val="40000"/>
              </a:prstClr>
            </a:outerShdw>
          </a:effectLst>
        </p:spPr>
        <p:txBody>
          <a:bodyPr>
            <a:normAutofit fontScale="90000"/>
          </a:bodyPr>
          <a:lstStyle/>
          <a:p>
            <a:br>
              <a:rPr lang="en-US" b="1" i="0" dirty="0">
                <a:effectLst/>
                <a:latin typeface="-apple-system"/>
              </a:rPr>
            </a:br>
            <a:r>
              <a:rPr lang="en-US" b="1" i="0" dirty="0">
                <a:solidFill>
                  <a:schemeClr val="bg2"/>
                </a:solidFill>
                <a:effectLst/>
                <a:latin typeface="-apple-system"/>
              </a:rPr>
              <a:t>Resolve</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4A67B890-16A0-42EC-A96D-602E1D9BBAF7}"/>
              </a:ext>
            </a:extLst>
          </p:cNvPr>
          <p:cNvSpPr>
            <a:spLocks noGrp="1"/>
          </p:cNvSpPr>
          <p:nvPr>
            <p:ph idx="1"/>
          </p:nvPr>
        </p:nvSpPr>
        <p:spPr>
          <a:xfrm>
            <a:off x="913795" y="2076450"/>
            <a:ext cx="10353762" cy="3820767"/>
          </a:xfrm>
        </p:spPr>
        <p:txBody>
          <a:bodyPr>
            <a:normAutofit/>
          </a:bodyPr>
          <a:lstStyle/>
          <a:p>
            <a:r>
              <a:rPr lang="en-US" sz="2600" dirty="0"/>
              <a:t>This guard delays the activation of the route until some tasks are complete. </a:t>
            </a:r>
          </a:p>
          <a:p>
            <a:r>
              <a:rPr lang="en-US" sz="2600" dirty="0"/>
              <a:t>You can use the guard to pre-fetch the data from the backend API, before activating the route</a:t>
            </a:r>
          </a:p>
          <a:p>
            <a:r>
              <a:rPr lang="en-US" sz="2600" dirty="0"/>
              <a:t>Complex angular applications involve data communication between components, sometimes data is so heavy that it is not possible to pass data through query params. </a:t>
            </a:r>
          </a:p>
          <a:p>
            <a:r>
              <a:rPr lang="en-US" sz="2600" dirty="0"/>
              <a:t>To handle this situation angular has provided Resolve Guard.</a:t>
            </a:r>
          </a:p>
          <a:p>
            <a:endParaRPr lang="en-US" sz="2600" dirty="0"/>
          </a:p>
        </p:txBody>
      </p:sp>
    </p:spTree>
    <p:extLst>
      <p:ext uri="{BB962C8B-B14F-4D97-AF65-F5344CB8AC3E}">
        <p14:creationId xmlns:p14="http://schemas.microsoft.com/office/powerpoint/2010/main" val="1341559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{FCA6CF88-2D93-4174-86CF-EB0E5BEBBC86}tf55705232_win32</Template>
  <TotalTime>41</TotalTime>
  <Words>609</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Amasis MT Pro Medium</vt:lpstr>
      <vt:lpstr>-apple-system</vt:lpstr>
      <vt:lpstr>Arial</vt:lpstr>
      <vt:lpstr>Calibri</vt:lpstr>
      <vt:lpstr>Goudy Old Style</vt:lpstr>
      <vt:lpstr>Wingdings 2</vt:lpstr>
      <vt:lpstr>SlateVTI</vt:lpstr>
      <vt:lpstr>Angular Guards</vt:lpstr>
      <vt:lpstr>Angular Guards</vt:lpstr>
      <vt:lpstr>Guards</vt:lpstr>
      <vt:lpstr>What is Route Guards</vt:lpstr>
      <vt:lpstr> CanActivate </vt:lpstr>
      <vt:lpstr> CanActivateChild </vt:lpstr>
      <vt:lpstr> CanDeactivate </vt:lpstr>
      <vt:lpstr> CanLoad </vt:lpstr>
      <vt:lpstr> Resolve </vt:lpstr>
      <vt:lpstr>How to Build Angular Route Guards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Guards</dc:title>
  <dc:creator>Nikhil Shah</dc:creator>
  <cp:lastModifiedBy>Nikhil Shah</cp:lastModifiedBy>
  <cp:revision>8</cp:revision>
  <dcterms:created xsi:type="dcterms:W3CDTF">2022-04-20T12:17:32Z</dcterms:created>
  <dcterms:modified xsi:type="dcterms:W3CDTF">2022-04-20T12:59:13Z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