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5" r:id="rId1"/>
  </p:sldMasterIdLst>
  <p:sldIdLst>
    <p:sldId id="256" r:id="rId2"/>
    <p:sldId id="257" r:id="rId3"/>
    <p:sldId id="258" r:id="rId4"/>
    <p:sldId id="259" r:id="rId5"/>
    <p:sldId id="260" r:id="rId6"/>
    <p:sldId id="261"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3" autoAdjust="0"/>
    <p:restoredTop sz="94660"/>
  </p:normalViewPr>
  <p:slideViewPr>
    <p:cSldViewPr snapToGrid="0">
      <p:cViewPr varScale="1">
        <p:scale>
          <a:sx n="72" d="100"/>
          <a:sy n="72" d="100"/>
        </p:scale>
        <p:origin x="618" y="72"/>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7878792E-466E-47A1-97BC-3BA837089C31}" type="datetimeFigureOut">
              <a:rPr lang="en-US" smtClean="0"/>
              <a:t>6/5/2016</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0C4652C1-6FE9-4721-8341-6B5A90A89066}"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76650651"/>
      </p:ext>
    </p:extLst>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878792E-466E-47A1-97BC-3BA837089C31}" type="datetimeFigureOut">
              <a:rPr lang="en-US" smtClean="0"/>
              <a:t>6/5/2016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4652C1-6FE9-4721-8341-6B5A90A89066}" type="slidenum">
              <a:rPr lang="en-US" smtClean="0"/>
              <a:t>‹#›</a:t>
            </a:fld>
            <a:endParaRPr lang="en-US"/>
          </a:p>
        </p:txBody>
      </p:sp>
    </p:spTree>
    <p:extLst>
      <p:ext uri="{BB962C8B-B14F-4D97-AF65-F5344CB8AC3E}">
        <p14:creationId xmlns:p14="http://schemas.microsoft.com/office/powerpoint/2010/main" val="1990728313"/>
      </p:ext>
    </p:extLst>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878792E-466E-47A1-97BC-3BA837089C31}" type="datetimeFigureOut">
              <a:rPr lang="en-US" smtClean="0"/>
              <a:t>6/5/2016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4652C1-6FE9-4721-8341-6B5A90A89066}"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05429666"/>
      </p:ext>
    </p:extLst>
  </p:cSld>
  <p:clrMapOvr>
    <a:masterClrMapping/>
  </p:clrMapOvr>
  <p:transition spd="slow">
    <p:push dir="u"/>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878792E-466E-47A1-97BC-3BA837089C31}" type="datetimeFigureOut">
              <a:rPr lang="en-US" smtClean="0"/>
              <a:t>6/5/2016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4652C1-6FE9-4721-8341-6B5A90A89066}"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29534977"/>
      </p:ext>
    </p:extLst>
  </p:cSld>
  <p:clrMapOvr>
    <a:masterClrMapping/>
  </p:clrMapOvr>
  <p:transition spd="slow">
    <p:push dir="u"/>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878792E-466E-47A1-97BC-3BA837089C31}" type="datetimeFigureOut">
              <a:rPr lang="en-US" smtClean="0"/>
              <a:t>6/5/2016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4652C1-6FE9-4721-8341-6B5A90A89066}" type="slidenum">
              <a:rPr lang="en-US" smtClean="0"/>
              <a:t>‹#›</a:t>
            </a:fld>
            <a:endParaRPr lang="en-US"/>
          </a:p>
        </p:txBody>
      </p:sp>
    </p:spTree>
    <p:extLst>
      <p:ext uri="{BB962C8B-B14F-4D97-AF65-F5344CB8AC3E}">
        <p14:creationId xmlns:p14="http://schemas.microsoft.com/office/powerpoint/2010/main" val="2719191355"/>
      </p:ext>
    </p:extLst>
  </p:cSld>
  <p:clrMapOvr>
    <a:masterClrMapping/>
  </p:clrMapOvr>
  <p:transition spd="slow">
    <p:push dir="u"/>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878792E-466E-47A1-97BC-3BA837089C31}" type="datetimeFigureOut">
              <a:rPr lang="en-US" smtClean="0"/>
              <a:t>6/5/2016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4652C1-6FE9-4721-8341-6B5A90A89066}"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5724328"/>
      </p:ext>
    </p:extLst>
  </p:cSld>
  <p:clrMapOvr>
    <a:masterClrMapping/>
  </p:clrMapOvr>
  <p:transition spd="slow">
    <p:push dir="u"/>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878792E-466E-47A1-97BC-3BA837089C31}" type="datetimeFigureOut">
              <a:rPr lang="en-US" smtClean="0"/>
              <a:t>6/5/2016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4652C1-6FE9-4721-8341-6B5A90A89066}"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94944813"/>
      </p:ext>
    </p:extLst>
  </p:cSld>
  <p:clrMapOvr>
    <a:masterClrMapping/>
  </p:clrMapOvr>
  <p:transition spd="slow">
    <p:push dir="u"/>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78792E-466E-47A1-97BC-3BA837089C31}" type="datetimeFigureOut">
              <a:rPr lang="en-US" smtClean="0"/>
              <a:t>6/5/2016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4652C1-6FE9-4721-8341-6B5A90A89066}"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14892252"/>
      </p:ext>
    </p:extLst>
  </p:cSld>
  <p:clrMapOvr>
    <a:masterClrMapping/>
  </p:clrMapOvr>
  <p:transition spd="slow">
    <p:push dir="u"/>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78792E-466E-47A1-97BC-3BA837089C31}" type="datetimeFigureOut">
              <a:rPr lang="en-US" smtClean="0"/>
              <a:t>6/5/2016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4652C1-6FE9-4721-8341-6B5A90A89066}"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84662450"/>
      </p:ext>
    </p:extLst>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78792E-466E-47A1-97BC-3BA837089C31}" type="datetimeFigureOut">
              <a:rPr lang="en-US" smtClean="0"/>
              <a:t>6/5/2016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4652C1-6FE9-4721-8341-6B5A90A89066}" type="slidenum">
              <a:rPr lang="en-US" smtClean="0"/>
              <a:t>‹#›</a:t>
            </a:fld>
            <a:endParaRPr lang="en-US"/>
          </a:p>
        </p:txBody>
      </p:sp>
    </p:spTree>
    <p:extLst>
      <p:ext uri="{BB962C8B-B14F-4D97-AF65-F5344CB8AC3E}">
        <p14:creationId xmlns:p14="http://schemas.microsoft.com/office/powerpoint/2010/main" val="3868349020"/>
      </p:ext>
    </p:extLst>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878792E-466E-47A1-97BC-3BA837089C31}" type="datetimeFigureOut">
              <a:rPr lang="en-US" smtClean="0"/>
              <a:t>6/5/2016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4652C1-6FE9-4721-8341-6B5A90A89066}"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35779313"/>
      </p:ext>
    </p:extLst>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878792E-466E-47A1-97BC-3BA837089C31}" type="datetimeFigureOut">
              <a:rPr lang="en-US" smtClean="0"/>
              <a:t>6/5/2016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4652C1-6FE9-4721-8341-6B5A90A89066}" type="slidenum">
              <a:rPr lang="en-US" smtClean="0"/>
              <a:t>‹#›</a:t>
            </a:fld>
            <a:endParaRPr lang="en-US"/>
          </a:p>
        </p:txBody>
      </p:sp>
    </p:spTree>
    <p:extLst>
      <p:ext uri="{BB962C8B-B14F-4D97-AF65-F5344CB8AC3E}">
        <p14:creationId xmlns:p14="http://schemas.microsoft.com/office/powerpoint/2010/main" val="257437563"/>
      </p:ext>
    </p:extLst>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878792E-466E-47A1-97BC-3BA837089C31}" type="datetimeFigureOut">
              <a:rPr lang="en-US" smtClean="0"/>
              <a:t>6/5/2016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C4652C1-6FE9-4721-8341-6B5A90A89066}"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05201101"/>
      </p:ext>
    </p:extLst>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878792E-466E-47A1-97BC-3BA837089C31}" type="datetimeFigureOut">
              <a:rPr lang="en-US" smtClean="0"/>
              <a:t>6/5/2016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C4652C1-6FE9-4721-8341-6B5A90A89066}"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15540117"/>
      </p:ext>
    </p:extLst>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878792E-466E-47A1-97BC-3BA837089C31}" type="datetimeFigureOut">
              <a:rPr lang="en-US" smtClean="0"/>
              <a:t>6/5/2016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C4652C1-6FE9-4721-8341-6B5A90A89066}" type="slidenum">
              <a:rPr lang="en-US" smtClean="0"/>
              <a:t>‹#›</a:t>
            </a:fld>
            <a:endParaRPr lang="en-US"/>
          </a:p>
        </p:txBody>
      </p:sp>
    </p:spTree>
    <p:extLst>
      <p:ext uri="{BB962C8B-B14F-4D97-AF65-F5344CB8AC3E}">
        <p14:creationId xmlns:p14="http://schemas.microsoft.com/office/powerpoint/2010/main" val="292416130"/>
      </p:ext>
    </p:extLst>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878792E-466E-47A1-97BC-3BA837089C31}" type="datetimeFigureOut">
              <a:rPr lang="en-US" smtClean="0"/>
              <a:t>6/5/2016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4652C1-6FE9-4721-8341-6B5A90A89066}"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25753960"/>
      </p:ext>
    </p:extLst>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878792E-466E-47A1-97BC-3BA837089C31}" type="datetimeFigureOut">
              <a:rPr lang="en-US" smtClean="0"/>
              <a:t>6/5/2016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4652C1-6FE9-4721-8341-6B5A90A89066}" type="slidenum">
              <a:rPr lang="en-US" smtClean="0"/>
              <a:t>‹#›</a:t>
            </a:fld>
            <a:endParaRPr lang="en-US"/>
          </a:p>
        </p:txBody>
      </p:sp>
    </p:spTree>
    <p:extLst>
      <p:ext uri="{BB962C8B-B14F-4D97-AF65-F5344CB8AC3E}">
        <p14:creationId xmlns:p14="http://schemas.microsoft.com/office/powerpoint/2010/main" val="1964710583"/>
      </p:ext>
    </p:extLst>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878792E-466E-47A1-97BC-3BA837089C31}" type="datetimeFigureOut">
              <a:rPr lang="en-US" smtClean="0"/>
              <a:t>6/5/2016</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C4652C1-6FE9-4721-8341-6B5A90A89066}" type="slidenum">
              <a:rPr lang="en-US" smtClean="0"/>
              <a:t>‹#›</a:t>
            </a:fld>
            <a:endParaRPr lang="en-US"/>
          </a:p>
        </p:txBody>
      </p:sp>
    </p:spTree>
    <p:extLst>
      <p:ext uri="{BB962C8B-B14F-4D97-AF65-F5344CB8AC3E}">
        <p14:creationId xmlns:p14="http://schemas.microsoft.com/office/powerpoint/2010/main" val="2250312586"/>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 id="2147483708" r:id="rId13"/>
    <p:sldLayoutId id="2147483709" r:id="rId14"/>
    <p:sldLayoutId id="2147483710" r:id="rId15"/>
    <p:sldLayoutId id="2147483711" r:id="rId16"/>
    <p:sldLayoutId id="2147483712" r:id="rId17"/>
  </p:sldLayoutIdLst>
  <p:transition spd="slow">
    <p:push dir="u"/>
  </p:transition>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br>
              <a:rPr lang="en-US" dirty="0"/>
            </a:br>
            <a:br>
              <a:rPr lang="en-US" dirty="0"/>
            </a:br>
            <a:br>
              <a:rPr lang="en-US" dirty="0"/>
            </a:br>
            <a:br>
              <a:rPr lang="en-US" dirty="0"/>
            </a:br>
            <a:br>
              <a:rPr lang="en-US" dirty="0"/>
            </a:br>
            <a:r>
              <a:rPr lang="en-US" sz="7300" dirty="0"/>
              <a:t>Design Pattern’s </a:t>
            </a:r>
            <a:br>
              <a:rPr lang="en-US" sz="7300" dirty="0"/>
            </a:br>
            <a:endParaRPr lang="en-US" sz="4400" dirty="0"/>
          </a:p>
        </p:txBody>
      </p:sp>
      <p:sp>
        <p:nvSpPr>
          <p:cNvPr id="3" name="Subtitle 2"/>
          <p:cNvSpPr>
            <a:spLocks noGrp="1"/>
          </p:cNvSpPr>
          <p:nvPr>
            <p:ph type="subTitle" idx="1"/>
          </p:nvPr>
        </p:nvSpPr>
        <p:spPr/>
        <p:txBody>
          <a:bodyPr/>
          <a:lstStyle/>
          <a:p>
            <a:r>
              <a:rPr lang="en-US" dirty="0"/>
              <a:t>Trainer : Nikhil Shah</a:t>
            </a:r>
            <a:br>
              <a:rPr lang="en-US" dirty="0"/>
            </a:br>
            <a:r>
              <a:rPr lang="en-US" dirty="0"/>
              <a:t>Target Audience : -----</a:t>
            </a:r>
          </a:p>
        </p:txBody>
      </p:sp>
    </p:spTree>
    <p:extLst>
      <p:ext uri="{BB962C8B-B14F-4D97-AF65-F5344CB8AC3E}">
        <p14:creationId xmlns:p14="http://schemas.microsoft.com/office/powerpoint/2010/main" val="2105373976"/>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Creational Design Pattern – </a:t>
            </a:r>
            <a:r>
              <a:rPr lang="en-US" b="1" dirty="0">
                <a:solidFill>
                  <a:srgbClr val="FF0000"/>
                </a:solidFill>
              </a:rPr>
              <a:t>Factory Pattern</a:t>
            </a:r>
            <a:endParaRPr lang="en-US" dirty="0"/>
          </a:p>
        </p:txBody>
      </p:sp>
      <p:sp>
        <p:nvSpPr>
          <p:cNvPr id="3" name="Content Placeholder 2"/>
          <p:cNvSpPr>
            <a:spLocks noGrp="1"/>
          </p:cNvSpPr>
          <p:nvPr>
            <p:ph idx="1"/>
          </p:nvPr>
        </p:nvSpPr>
        <p:spPr/>
        <p:txBody>
          <a:bodyPr/>
          <a:lstStyle/>
          <a:p>
            <a:r>
              <a:rPr lang="en-US" dirty="0"/>
              <a:t>The factory method pattern is a design pattern that allows for the creation of objects without specifying the type of object that is to be created in code. A factory class contains a method that allows determination of the created type at run-time.</a:t>
            </a:r>
          </a:p>
          <a:p>
            <a:r>
              <a:rPr lang="en-US" dirty="0"/>
              <a:t>Define an interface for creating an object while working with Factory Pattern.</a:t>
            </a:r>
          </a:p>
          <a:p>
            <a:pPr marL="0" indent="0">
              <a:buNone/>
            </a:pPr>
            <a:endParaRPr lang="en-US" dirty="0"/>
          </a:p>
        </p:txBody>
      </p:sp>
    </p:spTree>
    <p:extLst>
      <p:ext uri="{BB962C8B-B14F-4D97-AF65-F5344CB8AC3E}">
        <p14:creationId xmlns:p14="http://schemas.microsoft.com/office/powerpoint/2010/main" val="171379754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Creational Design Pattern – </a:t>
            </a:r>
            <a:r>
              <a:rPr lang="en-US" b="1" dirty="0">
                <a:solidFill>
                  <a:srgbClr val="FF0000"/>
                </a:solidFill>
              </a:rPr>
              <a:t>Abstract Factory</a:t>
            </a:r>
            <a:endParaRPr lang="en-US" dirty="0"/>
          </a:p>
        </p:txBody>
      </p:sp>
      <p:sp>
        <p:nvSpPr>
          <p:cNvPr id="3" name="Content Placeholder 2"/>
          <p:cNvSpPr>
            <a:spLocks noGrp="1"/>
          </p:cNvSpPr>
          <p:nvPr>
            <p:ph idx="1"/>
          </p:nvPr>
        </p:nvSpPr>
        <p:spPr/>
        <p:txBody>
          <a:bodyPr>
            <a:normAutofit lnSpcReduction="10000"/>
          </a:bodyPr>
          <a:lstStyle/>
          <a:p>
            <a:r>
              <a:rPr lang="en-US" dirty="0"/>
              <a:t>Abstract Factory patterns acts a super-factory which creates other factories</a:t>
            </a:r>
          </a:p>
          <a:p>
            <a:r>
              <a:rPr lang="en-US" dirty="0"/>
              <a:t>This pattern is also called as Factory of factories.</a:t>
            </a:r>
          </a:p>
          <a:p>
            <a:r>
              <a:rPr lang="en-US" dirty="0"/>
              <a:t>This can be termed as an extended Factory Pattern, which is used to solve the problem of multiple classes of same types grouped by various super classes</a:t>
            </a:r>
          </a:p>
          <a:p>
            <a:r>
              <a:rPr lang="en-US" dirty="0"/>
              <a:t>In Abstract Factory pattern an interface is responsible for creating a set of related objects, or dependent objects without specifying their concrete classes.</a:t>
            </a:r>
          </a:p>
        </p:txBody>
      </p:sp>
    </p:spTree>
    <p:extLst>
      <p:ext uri="{BB962C8B-B14F-4D97-AF65-F5344CB8AC3E}">
        <p14:creationId xmlns:p14="http://schemas.microsoft.com/office/powerpoint/2010/main" val="109810254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Creational Design Pattern - </a:t>
            </a:r>
            <a:r>
              <a:rPr lang="en-US" b="1" dirty="0">
                <a:solidFill>
                  <a:srgbClr val="FF0000"/>
                </a:solidFill>
              </a:rPr>
              <a:t>Builder</a:t>
            </a:r>
            <a:endParaRPr lang="en-US" dirty="0"/>
          </a:p>
        </p:txBody>
      </p:sp>
      <p:sp>
        <p:nvSpPr>
          <p:cNvPr id="3" name="Content Placeholder 2"/>
          <p:cNvSpPr>
            <a:spLocks noGrp="1"/>
          </p:cNvSpPr>
          <p:nvPr>
            <p:ph idx="1"/>
          </p:nvPr>
        </p:nvSpPr>
        <p:spPr/>
        <p:txBody>
          <a:bodyPr/>
          <a:lstStyle/>
          <a:p>
            <a:r>
              <a:rPr lang="en-US" dirty="0"/>
              <a:t>The builder pattern is a design pattern that allows for the step-by-step creation of complex objects using the correct sequence of actions.</a:t>
            </a:r>
          </a:p>
          <a:p>
            <a:r>
              <a:rPr lang="en-US" dirty="0"/>
              <a:t>The construction is controlled by a director object that only needs to know the type of object it is to create.</a:t>
            </a:r>
          </a:p>
        </p:txBody>
      </p:sp>
    </p:spTree>
    <p:extLst>
      <p:ext uri="{BB962C8B-B14F-4D97-AF65-F5344CB8AC3E}">
        <p14:creationId xmlns:p14="http://schemas.microsoft.com/office/powerpoint/2010/main" val="231093498"/>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Creational Design Pattern - </a:t>
            </a:r>
            <a:r>
              <a:rPr lang="en-US" b="1" dirty="0">
                <a:solidFill>
                  <a:srgbClr val="FF0000"/>
                </a:solidFill>
              </a:rPr>
              <a:t>Prototype</a:t>
            </a:r>
            <a:endParaRPr lang="en-US" dirty="0"/>
          </a:p>
        </p:txBody>
      </p:sp>
      <p:sp>
        <p:nvSpPr>
          <p:cNvPr id="3" name="Content Placeholder 2"/>
          <p:cNvSpPr>
            <a:spLocks noGrp="1"/>
          </p:cNvSpPr>
          <p:nvPr>
            <p:ph idx="1"/>
          </p:nvPr>
        </p:nvSpPr>
        <p:spPr/>
        <p:txBody>
          <a:bodyPr/>
          <a:lstStyle/>
          <a:p>
            <a:r>
              <a:rPr lang="en-US" dirty="0"/>
              <a:t>The prototype design pattern is a design pattern that is used to instantiate a class by copying, or cloning, the properties of an existing object. The new object is an exact copy of the prototype but permits modification without altering the original.</a:t>
            </a:r>
          </a:p>
          <a:p>
            <a:r>
              <a:rPr lang="en-US" dirty="0"/>
              <a:t>This design pattern focuses on cloning the object with shallow copy and deep copy.</a:t>
            </a:r>
          </a:p>
          <a:p>
            <a:endParaRPr lang="en-US" dirty="0"/>
          </a:p>
        </p:txBody>
      </p:sp>
    </p:spTree>
    <p:extLst>
      <p:ext uri="{BB962C8B-B14F-4D97-AF65-F5344CB8AC3E}">
        <p14:creationId xmlns:p14="http://schemas.microsoft.com/office/powerpoint/2010/main" val="1309387581"/>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 – Creational Design Pattern</a:t>
            </a:r>
          </a:p>
        </p:txBody>
      </p:sp>
      <p:sp>
        <p:nvSpPr>
          <p:cNvPr id="3" name="Content Placeholder 2"/>
          <p:cNvSpPr>
            <a:spLocks noGrp="1"/>
          </p:cNvSpPr>
          <p:nvPr>
            <p:ph idx="1"/>
          </p:nvPr>
        </p:nvSpPr>
        <p:spPr/>
        <p:txBody>
          <a:bodyPr/>
          <a:lstStyle/>
          <a:p>
            <a:r>
              <a:rPr lang="en-US" dirty="0"/>
              <a:t>Singleton – Single Instance is used throughout the lifecycle of an application.</a:t>
            </a:r>
          </a:p>
          <a:p>
            <a:r>
              <a:rPr lang="en-US" dirty="0"/>
              <a:t>Factory – A Single Class Determines creation of instance.</a:t>
            </a:r>
          </a:p>
          <a:p>
            <a:r>
              <a:rPr lang="en-US" dirty="0"/>
              <a:t>Abstract Factory – Creates an instance of several families of classes</a:t>
            </a:r>
          </a:p>
          <a:p>
            <a:r>
              <a:rPr lang="en-US" dirty="0"/>
              <a:t>Prototype –  A fully initialized instance to be copied or cloned</a:t>
            </a:r>
          </a:p>
          <a:p>
            <a:r>
              <a:rPr lang="en-US" dirty="0"/>
              <a:t>Builder – Separates object construction from its representation</a:t>
            </a:r>
          </a:p>
          <a:p>
            <a:endParaRPr lang="en-US" dirty="0"/>
          </a:p>
        </p:txBody>
      </p:sp>
    </p:spTree>
    <p:extLst>
      <p:ext uri="{BB962C8B-B14F-4D97-AF65-F5344CB8AC3E}">
        <p14:creationId xmlns:p14="http://schemas.microsoft.com/office/powerpoint/2010/main" val="277312168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Structural Design Pattern</a:t>
            </a:r>
          </a:p>
        </p:txBody>
      </p:sp>
      <p:sp>
        <p:nvSpPr>
          <p:cNvPr id="3" name="Content Placeholder 2"/>
          <p:cNvSpPr>
            <a:spLocks noGrp="1"/>
          </p:cNvSpPr>
          <p:nvPr>
            <p:ph idx="1"/>
          </p:nvPr>
        </p:nvSpPr>
        <p:spPr/>
        <p:txBody>
          <a:bodyPr>
            <a:normAutofit/>
          </a:bodyPr>
          <a:lstStyle/>
          <a:p>
            <a:r>
              <a:rPr lang="en-US" sz="3600" dirty="0"/>
              <a:t>Structural design patterns are design patterns that ease the design by identifying a simple way to realize relationships between entities.</a:t>
            </a:r>
          </a:p>
        </p:txBody>
      </p:sp>
    </p:spTree>
    <p:extLst>
      <p:ext uri="{BB962C8B-B14F-4D97-AF65-F5344CB8AC3E}">
        <p14:creationId xmlns:p14="http://schemas.microsoft.com/office/powerpoint/2010/main" val="144589516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Structural Design Pattern - Types</a:t>
            </a:r>
          </a:p>
        </p:txBody>
      </p:sp>
      <p:sp>
        <p:nvSpPr>
          <p:cNvPr id="3" name="Content Placeholder 2"/>
          <p:cNvSpPr>
            <a:spLocks noGrp="1"/>
          </p:cNvSpPr>
          <p:nvPr>
            <p:ph idx="1"/>
          </p:nvPr>
        </p:nvSpPr>
        <p:spPr/>
        <p:txBody>
          <a:bodyPr/>
          <a:lstStyle/>
          <a:p>
            <a:r>
              <a:rPr lang="en-US" dirty="0"/>
              <a:t>Adapter</a:t>
            </a:r>
          </a:p>
          <a:p>
            <a:r>
              <a:rPr lang="en-US" dirty="0"/>
              <a:t>Bridge</a:t>
            </a:r>
          </a:p>
          <a:p>
            <a:r>
              <a:rPr lang="en-US" dirty="0"/>
              <a:t>Decorator</a:t>
            </a:r>
          </a:p>
          <a:p>
            <a:r>
              <a:rPr lang="en-US" dirty="0"/>
              <a:t>Proxy</a:t>
            </a:r>
          </a:p>
          <a:p>
            <a:r>
              <a:rPr lang="en-US" dirty="0"/>
              <a:t>Composite</a:t>
            </a:r>
          </a:p>
          <a:p>
            <a:r>
              <a:rPr lang="en-US" dirty="0"/>
              <a:t>Facade</a:t>
            </a:r>
          </a:p>
        </p:txBody>
      </p:sp>
    </p:spTree>
    <p:extLst>
      <p:ext uri="{BB962C8B-B14F-4D97-AF65-F5344CB8AC3E}">
        <p14:creationId xmlns:p14="http://schemas.microsoft.com/office/powerpoint/2010/main" val="9906868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Structural Design Pattern - </a:t>
            </a:r>
            <a:r>
              <a:rPr lang="en-US" b="1" dirty="0">
                <a:solidFill>
                  <a:srgbClr val="FF0000"/>
                </a:solidFill>
              </a:rPr>
              <a:t>Adapter</a:t>
            </a:r>
          </a:p>
        </p:txBody>
      </p:sp>
      <p:sp>
        <p:nvSpPr>
          <p:cNvPr id="3" name="Content Placeholder 2"/>
          <p:cNvSpPr>
            <a:spLocks noGrp="1"/>
          </p:cNvSpPr>
          <p:nvPr>
            <p:ph idx="1"/>
          </p:nvPr>
        </p:nvSpPr>
        <p:spPr/>
        <p:txBody>
          <a:bodyPr>
            <a:normAutofit fontScale="92500" lnSpcReduction="10000"/>
          </a:bodyPr>
          <a:lstStyle/>
          <a:p>
            <a:r>
              <a:rPr lang="en-US" dirty="0"/>
              <a:t>The adapter pattern is a design pattern that is used to allow two incompatible types to communicate. </a:t>
            </a:r>
          </a:p>
          <a:p>
            <a:r>
              <a:rPr lang="en-US" dirty="0"/>
              <a:t>Where one class relies upon a specific interface that is not implemented by another class, the adapter acts as a translator between the two types.</a:t>
            </a:r>
          </a:p>
          <a:p>
            <a:r>
              <a:rPr lang="en-US" dirty="0"/>
              <a:t>Adapter lets classes work together that couldn't otherwise because of incompatible interfaces. </a:t>
            </a:r>
          </a:p>
          <a:p>
            <a:r>
              <a:rPr lang="en-US" dirty="0"/>
              <a:t>This pattern involves a single class which is responsible to join functionalities of independent or incompatible interfaces</a:t>
            </a:r>
            <a:br>
              <a:rPr lang="en-US" dirty="0"/>
            </a:br>
            <a:endParaRPr lang="en-US" dirty="0"/>
          </a:p>
        </p:txBody>
      </p:sp>
    </p:spTree>
    <p:extLst>
      <p:ext uri="{BB962C8B-B14F-4D97-AF65-F5344CB8AC3E}">
        <p14:creationId xmlns:p14="http://schemas.microsoft.com/office/powerpoint/2010/main" val="4088942239"/>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Structural Design Pattern - </a:t>
            </a:r>
            <a:r>
              <a:rPr lang="en-US" b="1" dirty="0">
                <a:solidFill>
                  <a:srgbClr val="FF0000"/>
                </a:solidFill>
              </a:rPr>
              <a:t>Bridge</a:t>
            </a:r>
            <a:endParaRPr lang="en-US" dirty="0"/>
          </a:p>
        </p:txBody>
      </p:sp>
      <p:sp>
        <p:nvSpPr>
          <p:cNvPr id="3" name="Content Placeholder 2"/>
          <p:cNvSpPr>
            <a:spLocks noGrp="1"/>
          </p:cNvSpPr>
          <p:nvPr>
            <p:ph idx="1"/>
          </p:nvPr>
        </p:nvSpPr>
        <p:spPr/>
        <p:txBody>
          <a:bodyPr>
            <a:normAutofit fontScale="92500" lnSpcReduction="10000"/>
          </a:bodyPr>
          <a:lstStyle/>
          <a:p>
            <a:r>
              <a:rPr lang="en-US" dirty="0"/>
              <a:t>Bridge is used where we need to decouple an abstraction from its implementation so that the two can vary independently.</a:t>
            </a:r>
          </a:p>
          <a:p>
            <a:r>
              <a:rPr lang="en-US" dirty="0"/>
              <a:t>Bridge pattern is a design pattern that separates the abstract elements of a class from its technical implementation. This provides a cleaner implementation of real-world objects and allows the implementation details to be changed easily.</a:t>
            </a:r>
          </a:p>
          <a:p>
            <a:r>
              <a:rPr lang="en-US" dirty="0"/>
              <a:t>This pattern involves an interface which acts as a bridge between the abstraction class and implementer classes and also makes the functionality of implementer class independent from the abstraction class. Both types of classes can be modified without affecting to each other.</a:t>
            </a:r>
          </a:p>
        </p:txBody>
      </p:sp>
    </p:spTree>
    <p:extLst>
      <p:ext uri="{BB962C8B-B14F-4D97-AF65-F5344CB8AC3E}">
        <p14:creationId xmlns:p14="http://schemas.microsoft.com/office/powerpoint/2010/main" val="319456628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Structural Design Pattern - </a:t>
            </a:r>
            <a:r>
              <a:rPr lang="en-US" b="1" dirty="0">
                <a:solidFill>
                  <a:srgbClr val="FF0000"/>
                </a:solidFill>
              </a:rPr>
              <a:t>Decorator</a:t>
            </a:r>
            <a:endParaRPr lang="en-US" dirty="0"/>
          </a:p>
        </p:txBody>
      </p:sp>
      <p:sp>
        <p:nvSpPr>
          <p:cNvPr id="3" name="Content Placeholder 2"/>
          <p:cNvSpPr>
            <a:spLocks noGrp="1"/>
          </p:cNvSpPr>
          <p:nvPr>
            <p:ph idx="1"/>
          </p:nvPr>
        </p:nvSpPr>
        <p:spPr/>
        <p:txBody>
          <a:bodyPr/>
          <a:lstStyle/>
          <a:p>
            <a:r>
              <a:rPr lang="en-US" dirty="0"/>
              <a:t>Decorator pattern allows to add new functionality an existing object without altering its structure. </a:t>
            </a:r>
          </a:p>
          <a:p>
            <a:r>
              <a:rPr lang="en-US" dirty="0"/>
              <a:t>This design pattern comes under structural pattern as this pattern acts as a wrapper to existing class.</a:t>
            </a:r>
          </a:p>
          <a:p>
            <a:r>
              <a:rPr lang="en-US" dirty="0"/>
              <a:t>This pattern creates a decorator class which wraps the original class and provides additional functionality keeping class methods signature intact.</a:t>
            </a:r>
          </a:p>
        </p:txBody>
      </p:sp>
    </p:spTree>
    <p:extLst>
      <p:ext uri="{BB962C8B-B14F-4D97-AF65-F5344CB8AC3E}">
        <p14:creationId xmlns:p14="http://schemas.microsoft.com/office/powerpoint/2010/main" val="2620749472"/>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1" y="753532"/>
            <a:ext cx="9601196" cy="1303867"/>
          </a:xfrm>
        </p:spPr>
        <p:txBody>
          <a:bodyPr/>
          <a:lstStyle/>
          <a:p>
            <a:r>
              <a:rPr lang="en-US" dirty="0"/>
              <a:t>Agenda</a:t>
            </a:r>
          </a:p>
        </p:txBody>
      </p:sp>
      <p:sp>
        <p:nvSpPr>
          <p:cNvPr id="3" name="Content Placeholder 2"/>
          <p:cNvSpPr>
            <a:spLocks noGrp="1"/>
          </p:cNvSpPr>
          <p:nvPr>
            <p:ph idx="1"/>
          </p:nvPr>
        </p:nvSpPr>
        <p:spPr/>
        <p:txBody>
          <a:bodyPr>
            <a:normAutofit fontScale="92500" lnSpcReduction="10000"/>
          </a:bodyPr>
          <a:lstStyle/>
          <a:p>
            <a:r>
              <a:rPr lang="en-US" dirty="0"/>
              <a:t>Introduction</a:t>
            </a:r>
          </a:p>
          <a:p>
            <a:r>
              <a:rPr lang="en-US" dirty="0"/>
              <a:t>About the Training</a:t>
            </a:r>
          </a:p>
          <a:p>
            <a:r>
              <a:rPr lang="en-US" dirty="0"/>
              <a:t>Pre-Requisites</a:t>
            </a:r>
          </a:p>
          <a:p>
            <a:r>
              <a:rPr lang="en-US" dirty="0"/>
              <a:t>Expectations from the training</a:t>
            </a:r>
          </a:p>
          <a:p>
            <a:r>
              <a:rPr lang="en-US" dirty="0"/>
              <a:t>Training </a:t>
            </a:r>
            <a:r>
              <a:rPr lang="en-US" dirty="0" err="1"/>
              <a:t>Methadology</a:t>
            </a:r>
            <a:endParaRPr lang="en-US" dirty="0"/>
          </a:p>
          <a:p>
            <a:r>
              <a:rPr lang="en-US" dirty="0"/>
              <a:t>Reference Material</a:t>
            </a:r>
          </a:p>
          <a:p>
            <a:r>
              <a:rPr lang="en-US" dirty="0"/>
              <a:t>Break Times</a:t>
            </a:r>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2225134225"/>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Structural Design Pattern - </a:t>
            </a:r>
            <a:r>
              <a:rPr lang="en-US" b="1" dirty="0">
                <a:solidFill>
                  <a:srgbClr val="FF0000"/>
                </a:solidFill>
              </a:rPr>
              <a:t>Proxy</a:t>
            </a:r>
            <a:endParaRPr lang="en-US" dirty="0"/>
          </a:p>
        </p:txBody>
      </p:sp>
      <p:sp>
        <p:nvSpPr>
          <p:cNvPr id="3" name="Content Placeholder 2"/>
          <p:cNvSpPr>
            <a:spLocks noGrp="1"/>
          </p:cNvSpPr>
          <p:nvPr>
            <p:ph idx="1"/>
          </p:nvPr>
        </p:nvSpPr>
        <p:spPr/>
        <p:txBody>
          <a:bodyPr/>
          <a:lstStyle/>
          <a:p>
            <a:r>
              <a:rPr lang="en-US" dirty="0"/>
              <a:t>The proxy design pattern is used to provide a surrogate object, which references to other object.</a:t>
            </a:r>
          </a:p>
          <a:p>
            <a:r>
              <a:rPr lang="en-US" dirty="0"/>
              <a:t>Implementation is in a Different class and a Proxy class is shared with the client with the same structure of a real class.</a:t>
            </a:r>
          </a:p>
          <a:p>
            <a:r>
              <a:rPr lang="en-US" dirty="0"/>
              <a:t>Advance Technologies like Web Services and WCF uses this Design pattern to hide the implementation from the user / client.</a:t>
            </a:r>
          </a:p>
        </p:txBody>
      </p:sp>
    </p:spTree>
    <p:extLst>
      <p:ext uri="{BB962C8B-B14F-4D97-AF65-F5344CB8AC3E}">
        <p14:creationId xmlns:p14="http://schemas.microsoft.com/office/powerpoint/2010/main" val="3485397447"/>
      </p:ext>
    </p:extLst>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Structural Design Pattern - </a:t>
            </a:r>
            <a:r>
              <a:rPr lang="en-US" b="1" dirty="0">
                <a:solidFill>
                  <a:srgbClr val="FF0000"/>
                </a:solidFill>
              </a:rPr>
              <a:t>Composite</a:t>
            </a:r>
            <a:endParaRPr lang="en-US" dirty="0"/>
          </a:p>
        </p:txBody>
      </p:sp>
      <p:sp>
        <p:nvSpPr>
          <p:cNvPr id="3" name="Content Placeholder 2"/>
          <p:cNvSpPr>
            <a:spLocks noGrp="1"/>
          </p:cNvSpPr>
          <p:nvPr>
            <p:ph idx="1"/>
          </p:nvPr>
        </p:nvSpPr>
        <p:spPr/>
        <p:txBody>
          <a:bodyPr/>
          <a:lstStyle/>
          <a:p>
            <a:r>
              <a:rPr lang="en-US" dirty="0"/>
              <a:t>Composite pattern is used to separate an abstraction from its implementation so that both can be modified independently</a:t>
            </a:r>
          </a:p>
          <a:p>
            <a:r>
              <a:rPr lang="en-US" dirty="0"/>
              <a:t>Composite pattern is used when we need to treat a group of objects and a single object in the same way. </a:t>
            </a:r>
          </a:p>
          <a:p>
            <a:r>
              <a:rPr lang="en-US" dirty="0"/>
              <a:t>Composite pattern composes objects in term of a tree structure to represent part as well as whole hierarchies.</a:t>
            </a:r>
          </a:p>
        </p:txBody>
      </p:sp>
    </p:spTree>
    <p:extLst>
      <p:ext uri="{BB962C8B-B14F-4D97-AF65-F5344CB8AC3E}">
        <p14:creationId xmlns:p14="http://schemas.microsoft.com/office/powerpoint/2010/main" val="1692044985"/>
      </p:ext>
    </p:extLst>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Structural Design Pattern - </a:t>
            </a:r>
            <a:r>
              <a:rPr lang="en-US" b="1" dirty="0">
                <a:solidFill>
                  <a:srgbClr val="FF0000"/>
                </a:solidFill>
              </a:rPr>
              <a:t>Facade</a:t>
            </a:r>
            <a:endParaRPr lang="en-US" dirty="0"/>
          </a:p>
        </p:txBody>
      </p:sp>
      <p:sp>
        <p:nvSpPr>
          <p:cNvPr id="3" name="Content Placeholder 2"/>
          <p:cNvSpPr>
            <a:spLocks noGrp="1"/>
          </p:cNvSpPr>
          <p:nvPr>
            <p:ph idx="1"/>
          </p:nvPr>
        </p:nvSpPr>
        <p:spPr/>
        <p:txBody>
          <a:bodyPr/>
          <a:lstStyle/>
          <a:p>
            <a:r>
              <a:rPr lang="en-US" dirty="0"/>
              <a:t>Facade pattern hides the complexities of the system and provides an interface to the client using which the client can access the system.</a:t>
            </a:r>
          </a:p>
          <a:p>
            <a:r>
              <a:rPr lang="en-US" dirty="0"/>
              <a:t>This pattern involves a single wrapper class which contains a set of members which are required by client. </a:t>
            </a:r>
          </a:p>
          <a:p>
            <a:r>
              <a:rPr lang="en-US" dirty="0"/>
              <a:t>These members access the system on behalf of the facade client and hide the implementation details.</a:t>
            </a:r>
          </a:p>
        </p:txBody>
      </p:sp>
    </p:spTree>
    <p:extLst>
      <p:ext uri="{BB962C8B-B14F-4D97-AF65-F5344CB8AC3E}">
        <p14:creationId xmlns:p14="http://schemas.microsoft.com/office/powerpoint/2010/main" val="37205288"/>
      </p:ext>
    </p:extLst>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 – Creational Design Pattern</a:t>
            </a:r>
          </a:p>
        </p:txBody>
      </p:sp>
      <p:sp>
        <p:nvSpPr>
          <p:cNvPr id="3" name="Content Placeholder 2"/>
          <p:cNvSpPr>
            <a:spLocks noGrp="1"/>
          </p:cNvSpPr>
          <p:nvPr>
            <p:ph idx="1"/>
          </p:nvPr>
        </p:nvSpPr>
        <p:spPr/>
        <p:txBody>
          <a:bodyPr/>
          <a:lstStyle/>
          <a:p>
            <a:r>
              <a:rPr lang="en-US" dirty="0"/>
              <a:t>Adapter</a:t>
            </a:r>
          </a:p>
          <a:p>
            <a:r>
              <a:rPr lang="en-US" dirty="0"/>
              <a:t>Bridge</a:t>
            </a:r>
          </a:p>
          <a:p>
            <a:r>
              <a:rPr lang="en-US" dirty="0"/>
              <a:t>Decorator</a:t>
            </a:r>
          </a:p>
          <a:p>
            <a:r>
              <a:rPr lang="en-US" dirty="0"/>
              <a:t>Proxy</a:t>
            </a:r>
          </a:p>
          <a:p>
            <a:r>
              <a:rPr lang="en-US" dirty="0"/>
              <a:t>Composite</a:t>
            </a:r>
          </a:p>
          <a:p>
            <a:r>
              <a:rPr lang="en-US" dirty="0"/>
              <a:t>Facade</a:t>
            </a:r>
          </a:p>
          <a:p>
            <a:endParaRPr lang="en-US" dirty="0"/>
          </a:p>
        </p:txBody>
      </p:sp>
    </p:spTree>
    <p:extLst>
      <p:ext uri="{BB962C8B-B14F-4D97-AF65-F5344CB8AC3E}">
        <p14:creationId xmlns:p14="http://schemas.microsoft.com/office/powerpoint/2010/main" val="1441677996"/>
      </p:ext>
    </p:extLst>
  </p:cSld>
  <p:clrMapOvr>
    <a:masterClrMapping/>
  </p:clrMapOvr>
  <p:transition spd="slow">
    <p:push di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Behavioral Design Pattern</a:t>
            </a:r>
          </a:p>
        </p:txBody>
      </p:sp>
      <p:sp>
        <p:nvSpPr>
          <p:cNvPr id="3" name="Content Placeholder 2"/>
          <p:cNvSpPr>
            <a:spLocks noGrp="1"/>
          </p:cNvSpPr>
          <p:nvPr>
            <p:ph idx="1"/>
          </p:nvPr>
        </p:nvSpPr>
        <p:spPr/>
        <p:txBody>
          <a:bodyPr/>
          <a:lstStyle/>
          <a:p>
            <a:r>
              <a:rPr lang="en-US" dirty="0"/>
              <a:t>Behavioral Design patterns are the patterns for which there is a way,  through which we can pass the request between the chain of objects, or we can say that it defines the manner to communicate between classes and object.</a:t>
            </a:r>
          </a:p>
        </p:txBody>
      </p:sp>
    </p:spTree>
    <p:extLst>
      <p:ext uri="{BB962C8B-B14F-4D97-AF65-F5344CB8AC3E}">
        <p14:creationId xmlns:p14="http://schemas.microsoft.com/office/powerpoint/2010/main" val="3353396295"/>
      </p:ext>
    </p:extLst>
  </p:cSld>
  <p:clrMapOvr>
    <a:masterClrMapping/>
  </p:clrMapOvr>
  <p:transition spd="slow">
    <p:push dir="u"/>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Behavioral Design Pattern - </a:t>
            </a:r>
            <a:r>
              <a:rPr lang="en-US" b="1" dirty="0">
                <a:solidFill>
                  <a:srgbClr val="FF0000"/>
                </a:solidFill>
              </a:rPr>
              <a:t>COR</a:t>
            </a:r>
            <a:endParaRPr lang="en-US" dirty="0"/>
          </a:p>
        </p:txBody>
      </p:sp>
      <p:sp>
        <p:nvSpPr>
          <p:cNvPr id="3" name="Content Placeholder 2"/>
          <p:cNvSpPr>
            <a:spLocks noGrp="1"/>
          </p:cNvSpPr>
          <p:nvPr>
            <p:ph idx="1"/>
          </p:nvPr>
        </p:nvSpPr>
        <p:spPr/>
        <p:txBody>
          <a:bodyPr/>
          <a:lstStyle/>
          <a:p>
            <a:r>
              <a:rPr lang="en-US" dirty="0"/>
              <a:t>In this pattern there is a single chain of passing a request with many handlers. Each sender keeps a single reference to the head of the chain, and each receiver keeps a single reference to its immediate successor in the chain.</a:t>
            </a:r>
          </a:p>
          <a:p>
            <a:r>
              <a:rPr lang="en-US" dirty="0"/>
              <a:t> This pattern is used to process those requests that are varied.</a:t>
            </a:r>
          </a:p>
          <a:p>
            <a:r>
              <a:rPr lang="en-US" dirty="0"/>
              <a:t>Define a method of passing a request among a chain of objects.</a:t>
            </a:r>
          </a:p>
        </p:txBody>
      </p:sp>
    </p:spTree>
    <p:extLst>
      <p:ext uri="{BB962C8B-B14F-4D97-AF65-F5344CB8AC3E}">
        <p14:creationId xmlns:p14="http://schemas.microsoft.com/office/powerpoint/2010/main" val="3010257669"/>
      </p:ext>
    </p:extLst>
  </p:cSld>
  <p:clrMapOvr>
    <a:masterClrMapping/>
  </p:clrMapOvr>
  <p:transition spd="slow">
    <p:push dir="u"/>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Behavioral Design Pattern - </a:t>
            </a:r>
            <a:r>
              <a:rPr lang="en-US" b="1" dirty="0">
                <a:solidFill>
                  <a:srgbClr val="FF0000"/>
                </a:solidFill>
              </a:rPr>
              <a:t>Command</a:t>
            </a:r>
            <a:endParaRPr lang="en-US" dirty="0"/>
          </a:p>
        </p:txBody>
      </p:sp>
      <p:sp>
        <p:nvSpPr>
          <p:cNvPr id="3" name="Content Placeholder 2"/>
          <p:cNvSpPr>
            <a:spLocks noGrp="1"/>
          </p:cNvSpPr>
          <p:nvPr>
            <p:ph idx="1"/>
          </p:nvPr>
        </p:nvSpPr>
        <p:spPr/>
        <p:txBody>
          <a:bodyPr>
            <a:normAutofit fontScale="92500" lnSpcReduction="10000"/>
          </a:bodyPr>
          <a:lstStyle/>
          <a:p>
            <a:r>
              <a:rPr lang="en-US" dirty="0"/>
              <a:t>The command pattern is a design pattern that enables all of the information for a request to be contained within a single object. The command can then be invoked as required, often as part of a batch of queued commands with rollback capabilities.</a:t>
            </a:r>
          </a:p>
          <a:p>
            <a:r>
              <a:rPr lang="en-US" dirty="0"/>
              <a:t>Command pattern is a behavioral design pattern in which all information needed to execute a method is encapsulated within an object which could be used immediately or held for later use. This object doesn’t execute anything, it only includes information.</a:t>
            </a:r>
          </a:p>
          <a:p>
            <a:r>
              <a:rPr lang="en-US" dirty="0"/>
              <a:t>To call a method later we need some information like method name, its object and its values, to represent that information command pattern is used.</a:t>
            </a:r>
          </a:p>
        </p:txBody>
      </p:sp>
    </p:spTree>
    <p:extLst>
      <p:ext uri="{BB962C8B-B14F-4D97-AF65-F5344CB8AC3E}">
        <p14:creationId xmlns:p14="http://schemas.microsoft.com/office/powerpoint/2010/main" val="1411076"/>
      </p:ext>
    </p:extLst>
  </p:cSld>
  <p:clrMapOvr>
    <a:masterClrMapping/>
  </p:clrMapOvr>
  <p:transition spd="slow">
    <p:push dir="u"/>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Behavioral Design Pattern - </a:t>
            </a:r>
            <a:r>
              <a:rPr lang="en-US" b="1" dirty="0">
                <a:solidFill>
                  <a:srgbClr val="FF0000"/>
                </a:solidFill>
              </a:rPr>
              <a:t>Memento</a:t>
            </a:r>
            <a:endParaRPr lang="en-US" dirty="0"/>
          </a:p>
        </p:txBody>
      </p:sp>
      <p:sp>
        <p:nvSpPr>
          <p:cNvPr id="3" name="Content Placeholder 2"/>
          <p:cNvSpPr>
            <a:spLocks noGrp="1"/>
          </p:cNvSpPr>
          <p:nvPr>
            <p:ph idx="1"/>
          </p:nvPr>
        </p:nvSpPr>
        <p:spPr/>
        <p:txBody>
          <a:bodyPr/>
          <a:lstStyle/>
          <a:p>
            <a:r>
              <a:rPr lang="en-US" dirty="0"/>
              <a:t>This pattern proves to be helpful in saving the internal state of the object in to external state and enabling us to restore the state later when needed</a:t>
            </a:r>
          </a:p>
          <a:p>
            <a:r>
              <a:rPr lang="en-US" dirty="0"/>
              <a:t> it easily restore an object to its previous state with minimal lines of coding. Memento pattern helps us to store a snapshot which can be reverted at any moment of time by the object. </a:t>
            </a:r>
          </a:p>
          <a:p>
            <a:r>
              <a:rPr lang="en-US" dirty="0"/>
              <a:t>A word processor providing undo operation or </a:t>
            </a:r>
            <a:r>
              <a:rPr lang="en-US" dirty="0" err="1"/>
              <a:t>Ctrl+Z</a:t>
            </a:r>
            <a:r>
              <a:rPr lang="en-US" dirty="0"/>
              <a:t> is the example of this pattern.</a:t>
            </a:r>
          </a:p>
        </p:txBody>
      </p:sp>
    </p:spTree>
    <p:extLst>
      <p:ext uri="{BB962C8B-B14F-4D97-AF65-F5344CB8AC3E}">
        <p14:creationId xmlns:p14="http://schemas.microsoft.com/office/powerpoint/2010/main" val="3347498899"/>
      </p:ext>
    </p:extLst>
  </p:cSld>
  <p:clrMapOvr>
    <a:masterClrMapping/>
  </p:clrMapOvr>
  <p:transition spd="slow">
    <p:push dir="u"/>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Behavioral Design Pattern - </a:t>
            </a:r>
            <a:r>
              <a:rPr lang="en-US" b="1" dirty="0">
                <a:solidFill>
                  <a:srgbClr val="FF0000"/>
                </a:solidFill>
              </a:rPr>
              <a:t>Iterator</a:t>
            </a:r>
            <a:endParaRPr lang="en-US" dirty="0"/>
          </a:p>
        </p:txBody>
      </p:sp>
      <p:sp>
        <p:nvSpPr>
          <p:cNvPr id="3" name="Content Placeholder 2"/>
          <p:cNvSpPr>
            <a:spLocks noGrp="1"/>
          </p:cNvSpPr>
          <p:nvPr>
            <p:ph idx="1"/>
          </p:nvPr>
        </p:nvSpPr>
        <p:spPr/>
        <p:txBody>
          <a:bodyPr/>
          <a:lstStyle/>
          <a:p>
            <a:r>
              <a:rPr lang="en-US" dirty="0"/>
              <a:t>his pattern is used to provide the way to access the aggregate object without any knowledge of Aggregate structure.</a:t>
            </a:r>
          </a:p>
          <a:p>
            <a:r>
              <a:rPr lang="en-US" dirty="0"/>
              <a:t>The iterator object will maintain the state of the iteration, keeping track of the current item and having a way of identifying what elements are next to be iterated. </a:t>
            </a:r>
          </a:p>
          <a:p>
            <a:r>
              <a:rPr lang="en-US" dirty="0"/>
              <a:t>This allows traversing of lists, trees and other structures in a standard manner.</a:t>
            </a:r>
          </a:p>
        </p:txBody>
      </p:sp>
    </p:spTree>
    <p:extLst>
      <p:ext uri="{BB962C8B-B14F-4D97-AF65-F5344CB8AC3E}">
        <p14:creationId xmlns:p14="http://schemas.microsoft.com/office/powerpoint/2010/main" val="3156379263"/>
      </p:ext>
    </p:extLst>
  </p:cSld>
  <p:clrMapOvr>
    <a:masterClrMapping/>
  </p:clrMapOvr>
  <p:transition spd="slow">
    <p:push dir="u"/>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Behavioral Design Pattern - </a:t>
            </a:r>
            <a:r>
              <a:rPr lang="en-US" b="1" dirty="0">
                <a:solidFill>
                  <a:srgbClr val="FF0000"/>
                </a:solidFill>
              </a:rPr>
              <a:t>Visitor</a:t>
            </a:r>
            <a:endParaRPr lang="en-US" dirty="0"/>
          </a:p>
        </p:txBody>
      </p:sp>
      <p:sp>
        <p:nvSpPr>
          <p:cNvPr id="3" name="Content Placeholder 2"/>
          <p:cNvSpPr>
            <a:spLocks noGrp="1"/>
          </p:cNvSpPr>
          <p:nvPr>
            <p:ph idx="1"/>
          </p:nvPr>
        </p:nvSpPr>
        <p:spPr/>
        <p:txBody>
          <a:bodyPr/>
          <a:lstStyle/>
          <a:p>
            <a:r>
              <a:rPr lang="en-US" dirty="0"/>
              <a:t>With the help of visitor pattern the new operations are performed on an existing structure. </a:t>
            </a:r>
          </a:p>
          <a:p>
            <a:pPr marL="0" indent="0">
              <a:buNone/>
            </a:pPr>
            <a:endParaRPr lang="en-US" dirty="0"/>
          </a:p>
          <a:p>
            <a:r>
              <a:rPr lang="en-US" dirty="0"/>
              <a:t>The visitor pattern also specifies how iteration occurs over the object structure. It is a classic technique for recovering lost type information. </a:t>
            </a:r>
          </a:p>
        </p:txBody>
      </p:sp>
    </p:spTree>
    <p:extLst>
      <p:ext uri="{BB962C8B-B14F-4D97-AF65-F5344CB8AC3E}">
        <p14:creationId xmlns:p14="http://schemas.microsoft.com/office/powerpoint/2010/main" val="3370783348"/>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lstStyle/>
          <a:p>
            <a:r>
              <a:rPr lang="en-US" dirty="0"/>
              <a:t>Day 1 : Different Types of Design Patters and their use in real world.</a:t>
            </a:r>
          </a:p>
          <a:p>
            <a:r>
              <a:rPr lang="en-US" dirty="0"/>
              <a:t>Day 2 : MVC Design pattern with practical implementation.</a:t>
            </a:r>
          </a:p>
        </p:txBody>
      </p:sp>
    </p:spTree>
    <p:extLst>
      <p:ext uri="{BB962C8B-B14F-4D97-AF65-F5344CB8AC3E}">
        <p14:creationId xmlns:p14="http://schemas.microsoft.com/office/powerpoint/2010/main" val="318593786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Behavioral Design Pattern - </a:t>
            </a:r>
            <a:r>
              <a:rPr lang="en-US" b="1" dirty="0">
                <a:solidFill>
                  <a:srgbClr val="FF0000"/>
                </a:solidFill>
              </a:rPr>
              <a:t>Mediator</a:t>
            </a:r>
            <a:endParaRPr lang="en-US" dirty="0"/>
          </a:p>
        </p:txBody>
      </p:sp>
      <p:sp>
        <p:nvSpPr>
          <p:cNvPr id="3" name="Content Placeholder 2"/>
          <p:cNvSpPr>
            <a:spLocks noGrp="1"/>
          </p:cNvSpPr>
          <p:nvPr>
            <p:ph idx="1"/>
          </p:nvPr>
        </p:nvSpPr>
        <p:spPr/>
        <p:txBody>
          <a:bodyPr/>
          <a:lstStyle/>
          <a:p>
            <a:r>
              <a:rPr lang="en-US" dirty="0"/>
              <a:t>Mediator design pattern also deals with communication and defines an object to encapsulate that how the set of an object should interact.</a:t>
            </a:r>
          </a:p>
          <a:p>
            <a:r>
              <a:rPr lang="en-US" dirty="0"/>
              <a:t> It promotes many to many relationships between interacting peers and thus defines simplifies communication between classes. </a:t>
            </a:r>
          </a:p>
        </p:txBody>
      </p:sp>
    </p:spTree>
    <p:extLst>
      <p:ext uri="{BB962C8B-B14F-4D97-AF65-F5344CB8AC3E}">
        <p14:creationId xmlns:p14="http://schemas.microsoft.com/office/powerpoint/2010/main" val="2282678580"/>
      </p:ext>
    </p:extLst>
  </p:cSld>
  <p:clrMapOvr>
    <a:masterClrMapping/>
  </p:clrMapOvr>
  <p:transition spd="slow">
    <p:push dir="u"/>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Behavioral Design Pattern - </a:t>
            </a:r>
            <a:r>
              <a:rPr lang="en-US" b="1" dirty="0">
                <a:solidFill>
                  <a:srgbClr val="FF0000"/>
                </a:solidFill>
              </a:rPr>
              <a:t>Observer</a:t>
            </a:r>
            <a:endParaRPr lang="en-US" dirty="0"/>
          </a:p>
        </p:txBody>
      </p:sp>
      <p:sp>
        <p:nvSpPr>
          <p:cNvPr id="3" name="Content Placeholder 2"/>
          <p:cNvSpPr>
            <a:spLocks noGrp="1"/>
          </p:cNvSpPr>
          <p:nvPr>
            <p:ph idx="1"/>
          </p:nvPr>
        </p:nvSpPr>
        <p:spPr/>
        <p:txBody>
          <a:bodyPr/>
          <a:lstStyle/>
          <a:p>
            <a:r>
              <a:rPr lang="en-US" dirty="0"/>
              <a:t>This pattern allows us to plug objects into a framework at runtime, which allows for highly flexible, extensible, and reusable software. </a:t>
            </a:r>
          </a:p>
          <a:p>
            <a:endParaRPr lang="en-US" dirty="0"/>
          </a:p>
          <a:p>
            <a:r>
              <a:rPr lang="en-US" dirty="0"/>
              <a:t>It is used when it is necessary to ensure that multiple components (called observers or subscribers) are kept in sync with a master set of data (the subject or publisher).</a:t>
            </a:r>
          </a:p>
        </p:txBody>
      </p:sp>
    </p:spTree>
    <p:extLst>
      <p:ext uri="{BB962C8B-B14F-4D97-AF65-F5344CB8AC3E}">
        <p14:creationId xmlns:p14="http://schemas.microsoft.com/office/powerpoint/2010/main" val="14588666"/>
      </p:ext>
    </p:extLst>
  </p:cSld>
  <p:clrMapOvr>
    <a:masterClrMapping/>
  </p:clrMapOvr>
  <p:transition spd="slow">
    <p:push dir="u"/>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Behavioral Design Pattern - </a:t>
            </a:r>
            <a:r>
              <a:rPr lang="en-US" b="1" dirty="0">
                <a:solidFill>
                  <a:srgbClr val="FF0000"/>
                </a:solidFill>
              </a:rPr>
              <a:t>State</a:t>
            </a:r>
            <a:endParaRPr lang="en-US" dirty="0"/>
          </a:p>
        </p:txBody>
      </p:sp>
      <p:sp>
        <p:nvSpPr>
          <p:cNvPr id="3" name="Content Placeholder 2"/>
          <p:cNvSpPr>
            <a:spLocks noGrp="1"/>
          </p:cNvSpPr>
          <p:nvPr>
            <p:ph idx="1"/>
          </p:nvPr>
        </p:nvSpPr>
        <p:spPr/>
        <p:txBody>
          <a:bodyPr/>
          <a:lstStyle/>
          <a:p>
            <a:r>
              <a:rPr lang="en-US" dirty="0"/>
              <a:t>Allow an object to alter its behavior when its internal state changes. The object will appear to change its class. </a:t>
            </a:r>
          </a:p>
          <a:p>
            <a:endParaRPr lang="en-US" dirty="0"/>
          </a:p>
          <a:p>
            <a:r>
              <a:rPr lang="en-US" dirty="0"/>
              <a:t>State Pattern allows an object to alter its behavior dynamically according to its internal state. For this we directly move the logic to property "State" which has method Handle() and call this method.</a:t>
            </a:r>
          </a:p>
        </p:txBody>
      </p:sp>
    </p:spTree>
    <p:extLst>
      <p:ext uri="{BB962C8B-B14F-4D97-AF65-F5344CB8AC3E}">
        <p14:creationId xmlns:p14="http://schemas.microsoft.com/office/powerpoint/2010/main" val="253979718"/>
      </p:ext>
    </p:extLst>
  </p:cSld>
  <p:clrMapOvr>
    <a:masterClrMapping/>
  </p:clrMapOvr>
  <p:transition spd="slow">
    <p:push dir="u"/>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Behavioral Design Pattern - </a:t>
            </a:r>
            <a:r>
              <a:rPr lang="en-US" b="1" dirty="0">
                <a:solidFill>
                  <a:srgbClr val="FF0000"/>
                </a:solidFill>
              </a:rPr>
              <a:t>Strategy</a:t>
            </a:r>
            <a:endParaRPr lang="en-US" dirty="0"/>
          </a:p>
        </p:txBody>
      </p:sp>
      <p:sp>
        <p:nvSpPr>
          <p:cNvPr id="3" name="Content Placeholder 2"/>
          <p:cNvSpPr>
            <a:spLocks noGrp="1"/>
          </p:cNvSpPr>
          <p:nvPr>
            <p:ph idx="1"/>
          </p:nvPr>
        </p:nvSpPr>
        <p:spPr/>
        <p:txBody>
          <a:bodyPr>
            <a:normAutofit lnSpcReduction="10000"/>
          </a:bodyPr>
          <a:lstStyle/>
          <a:p>
            <a:r>
              <a:rPr lang="en-US" dirty="0"/>
              <a:t>The strategy pattern is very useful when we are in a need of a dynamic formula or data.</a:t>
            </a:r>
          </a:p>
          <a:p>
            <a:r>
              <a:rPr lang="en-US" dirty="0"/>
              <a:t>It is used to separate different types of algorithms that serve a similar purpose.</a:t>
            </a:r>
          </a:p>
          <a:p>
            <a:r>
              <a:rPr lang="en-US" dirty="0"/>
              <a:t>It's a strategy of dealing with a code design with a purpose to decouple concrete code into separate classes, which promotes reusability.</a:t>
            </a:r>
          </a:p>
          <a:p>
            <a:r>
              <a:rPr lang="en-US" dirty="0"/>
              <a:t> Modes of transportation to Airport is a line example of Strategy Pattern:</a:t>
            </a:r>
            <a:br>
              <a:rPr lang="en-US" dirty="0"/>
            </a:br>
            <a:endParaRPr lang="en-US" dirty="0"/>
          </a:p>
          <a:p>
            <a:endParaRPr lang="en-US" dirty="0"/>
          </a:p>
        </p:txBody>
      </p:sp>
    </p:spTree>
    <p:extLst>
      <p:ext uri="{BB962C8B-B14F-4D97-AF65-F5344CB8AC3E}">
        <p14:creationId xmlns:p14="http://schemas.microsoft.com/office/powerpoint/2010/main" val="3625873324"/>
      </p:ext>
    </p:extLst>
  </p:cSld>
  <p:clrMapOvr>
    <a:masterClrMapping/>
  </p:clrMapOvr>
  <p:transition spd="slow">
    <p:push dir="u"/>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95401" y="1046747"/>
            <a:ext cx="9601196" cy="4829121"/>
          </a:xfrm>
        </p:spPr>
        <p:txBody>
          <a:bodyPr/>
          <a:lstStyle/>
          <a:p>
            <a:endParaRPr lang="en-US" dirty="0"/>
          </a:p>
          <a:p>
            <a:endParaRPr lang="en-US" dirty="0"/>
          </a:p>
          <a:p>
            <a:endParaRPr lang="en-US" dirty="0"/>
          </a:p>
          <a:p>
            <a:endParaRPr lang="en-US" dirty="0"/>
          </a:p>
          <a:p>
            <a:pPr marL="0" indent="0">
              <a:buNone/>
            </a:pPr>
            <a:r>
              <a:rPr lang="en-US"/>
              <a:t>					THANK YOU FOR YOUR TIME</a:t>
            </a:r>
            <a:endParaRPr lang="en-US" dirty="0"/>
          </a:p>
        </p:txBody>
      </p:sp>
    </p:spTree>
    <p:extLst>
      <p:ext uri="{BB962C8B-B14F-4D97-AF65-F5344CB8AC3E}">
        <p14:creationId xmlns:p14="http://schemas.microsoft.com/office/powerpoint/2010/main" val="1044352905"/>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 Pattern ?</a:t>
            </a:r>
          </a:p>
        </p:txBody>
      </p:sp>
      <p:sp>
        <p:nvSpPr>
          <p:cNvPr id="3" name="Content Placeholder 2"/>
          <p:cNvSpPr>
            <a:spLocks noGrp="1"/>
          </p:cNvSpPr>
          <p:nvPr>
            <p:ph idx="1"/>
          </p:nvPr>
        </p:nvSpPr>
        <p:spPr>
          <a:xfrm>
            <a:off x="1391654" y="2424585"/>
            <a:ext cx="9601196" cy="3318936"/>
          </a:xfrm>
        </p:spPr>
        <p:txBody>
          <a:bodyPr>
            <a:noAutofit/>
          </a:bodyPr>
          <a:lstStyle/>
          <a:p>
            <a:r>
              <a:rPr lang="en-US" sz="1600" dirty="0">
                <a:latin typeface="Gill Sans MT" pitchFamily="34" charset="0"/>
              </a:rPr>
              <a:t>Some Times we find that there is a particular way of tackling a problem</a:t>
            </a:r>
          </a:p>
          <a:p>
            <a:r>
              <a:rPr lang="en-US" sz="1600" dirty="0">
                <a:latin typeface="Gill Sans MT" pitchFamily="34" charset="0"/>
              </a:rPr>
              <a:t>This way is easy and has been used many times successfully by a number of people earlier also</a:t>
            </a:r>
          </a:p>
          <a:p>
            <a:r>
              <a:rPr lang="en-US" sz="1600" dirty="0">
                <a:latin typeface="Gill Sans MT" pitchFamily="34" charset="0"/>
              </a:rPr>
              <a:t>This method becomes a </a:t>
            </a:r>
            <a:r>
              <a:rPr lang="en-US" sz="1600" b="1" dirty="0">
                <a:solidFill>
                  <a:srgbClr val="FF0000"/>
                </a:solidFill>
                <a:latin typeface="Gill Sans MT" pitchFamily="34" charset="0"/>
              </a:rPr>
              <a:t>pattern</a:t>
            </a:r>
            <a:r>
              <a:rPr lang="en-US" sz="1600" dirty="0">
                <a:latin typeface="Gill Sans MT" pitchFamily="34" charset="0"/>
              </a:rPr>
              <a:t>.</a:t>
            </a:r>
          </a:p>
          <a:p>
            <a:pPr>
              <a:spcBef>
                <a:spcPct val="50000"/>
              </a:spcBef>
              <a:buNone/>
              <a:defRPr/>
            </a:pPr>
            <a:r>
              <a:rPr lang="en-US" sz="2800" b="1" dirty="0">
                <a:solidFill>
                  <a:schemeClr val="folHlink"/>
                </a:solidFill>
                <a:effectLst>
                  <a:outerShdw blurRad="38100" dist="38100" dir="2700000" algn="tl">
                    <a:srgbClr val="000000"/>
                  </a:outerShdw>
                </a:effectLst>
                <a:latin typeface="Times New Roman" pitchFamily="18" charset="0"/>
              </a:rPr>
              <a:t>Advantages</a:t>
            </a:r>
          </a:p>
          <a:p>
            <a:pPr>
              <a:spcBef>
                <a:spcPct val="50000"/>
              </a:spcBef>
              <a:buFont typeface="Wingdings" pitchFamily="2" charset="2"/>
              <a:buChar char="ü"/>
              <a:defRPr/>
            </a:pPr>
            <a:r>
              <a:rPr lang="en-US" sz="1600" dirty="0">
                <a:effectLst>
                  <a:outerShdw blurRad="38100" dist="38100" dir="2700000" algn="tl">
                    <a:srgbClr val="000000"/>
                  </a:outerShdw>
                </a:effectLst>
                <a:latin typeface="Arial" pitchFamily="34" charset="0"/>
                <a:cs typeface="Arial" pitchFamily="34" charset="0"/>
              </a:rPr>
              <a:t>Expand our OOA and OOD ideas.</a:t>
            </a:r>
          </a:p>
          <a:p>
            <a:pPr>
              <a:spcBef>
                <a:spcPct val="50000"/>
              </a:spcBef>
              <a:buFont typeface="Wingdings" pitchFamily="2" charset="2"/>
              <a:buChar char="ü"/>
              <a:defRPr/>
            </a:pPr>
            <a:r>
              <a:rPr lang="en-US" sz="1600" dirty="0">
                <a:effectLst>
                  <a:outerShdw blurRad="38100" dist="38100" dir="2700000" algn="tl">
                    <a:srgbClr val="000000"/>
                  </a:outerShdw>
                </a:effectLst>
                <a:latin typeface="Arial" pitchFamily="34" charset="0"/>
                <a:cs typeface="Arial" pitchFamily="34" charset="0"/>
              </a:rPr>
              <a:t>Follow a Standard and Proven Solutions (time tested) intended for specific recurring scenarios or problems</a:t>
            </a:r>
          </a:p>
          <a:p>
            <a:pPr>
              <a:spcBef>
                <a:spcPct val="50000"/>
              </a:spcBef>
              <a:buFont typeface="Wingdings" pitchFamily="2" charset="2"/>
              <a:buChar char="ü"/>
              <a:defRPr/>
            </a:pPr>
            <a:r>
              <a:rPr lang="en-US" sz="1600" dirty="0">
                <a:effectLst>
                  <a:outerShdw blurRad="38100" dist="38100" dir="2700000" algn="tl">
                    <a:srgbClr val="000000"/>
                  </a:outerShdw>
                </a:effectLst>
                <a:latin typeface="Arial" pitchFamily="34" charset="0"/>
                <a:cs typeface="Arial" pitchFamily="34" charset="0"/>
              </a:rPr>
              <a:t>Establish a Common Language of </a:t>
            </a:r>
            <a:r>
              <a:rPr lang="en-US" sz="1600" dirty="0" err="1">
                <a:effectLst>
                  <a:outerShdw blurRad="38100" dist="38100" dir="2700000" algn="tl">
                    <a:srgbClr val="000000"/>
                  </a:outerShdw>
                </a:effectLst>
                <a:latin typeface="Arial" pitchFamily="34" charset="0"/>
                <a:cs typeface="Arial" pitchFamily="34" charset="0"/>
              </a:rPr>
              <a:t>Commnuication</a:t>
            </a:r>
            <a:r>
              <a:rPr lang="en-US" sz="1600" dirty="0">
                <a:effectLst>
                  <a:outerShdw blurRad="38100" dist="38100" dir="2700000" algn="tl">
                    <a:srgbClr val="000000"/>
                  </a:outerShdw>
                </a:effectLst>
                <a:latin typeface="Arial" pitchFamily="34" charset="0"/>
                <a:cs typeface="Arial" pitchFamily="34" charset="0"/>
              </a:rPr>
              <a:t> during Design Phase</a:t>
            </a:r>
          </a:p>
          <a:p>
            <a:pPr>
              <a:spcBef>
                <a:spcPct val="50000"/>
              </a:spcBef>
              <a:buFont typeface="Wingdings" pitchFamily="2" charset="2"/>
              <a:buChar char="ü"/>
              <a:defRPr/>
            </a:pPr>
            <a:r>
              <a:rPr lang="en-US" sz="1600" dirty="0">
                <a:effectLst>
                  <a:outerShdw blurRad="38100" dist="38100" dir="2700000" algn="tl">
                    <a:srgbClr val="000000"/>
                  </a:outerShdw>
                </a:effectLst>
                <a:latin typeface="Arial" pitchFamily="34" charset="0"/>
                <a:cs typeface="Arial" pitchFamily="34" charset="0"/>
              </a:rPr>
              <a:t>Solutions are platform Independent</a:t>
            </a:r>
          </a:p>
          <a:p>
            <a:pPr>
              <a:spcBef>
                <a:spcPct val="50000"/>
              </a:spcBef>
              <a:buNone/>
              <a:defRPr/>
            </a:pPr>
            <a:endParaRPr lang="en-US" sz="1600" dirty="0">
              <a:effectLst>
                <a:outerShdw blurRad="38100" dist="38100" dir="2700000" algn="tl">
                  <a:srgbClr val="000000"/>
                </a:outerShdw>
              </a:effectLst>
              <a:latin typeface="Arial" pitchFamily="34" charset="0"/>
              <a:cs typeface="Arial" pitchFamily="34" charset="0"/>
            </a:endParaRPr>
          </a:p>
          <a:p>
            <a:endParaRPr lang="en-US" sz="1600" dirty="0"/>
          </a:p>
        </p:txBody>
      </p:sp>
    </p:spTree>
    <p:extLst>
      <p:ext uri="{BB962C8B-B14F-4D97-AF65-F5344CB8AC3E}">
        <p14:creationId xmlns:p14="http://schemas.microsoft.com/office/powerpoint/2010/main" val="157223412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Pattern</a:t>
            </a:r>
          </a:p>
        </p:txBody>
      </p:sp>
      <p:sp>
        <p:nvSpPr>
          <p:cNvPr id="3" name="Content Placeholder 2"/>
          <p:cNvSpPr>
            <a:spLocks noGrp="1"/>
          </p:cNvSpPr>
          <p:nvPr>
            <p:ph idx="1"/>
          </p:nvPr>
        </p:nvSpPr>
        <p:spPr/>
        <p:txBody>
          <a:bodyPr/>
          <a:lstStyle/>
          <a:p>
            <a:pPr>
              <a:spcBef>
                <a:spcPct val="50000"/>
              </a:spcBef>
              <a:buNone/>
              <a:defRPr/>
            </a:pPr>
            <a:r>
              <a:rPr lang="en-US" sz="2800" b="1" dirty="0">
                <a:solidFill>
                  <a:schemeClr val="folHlink"/>
                </a:solidFill>
                <a:effectLst>
                  <a:outerShdw blurRad="38100" dist="38100" dir="2700000" algn="tl">
                    <a:srgbClr val="000000"/>
                  </a:outerShdw>
                </a:effectLst>
                <a:latin typeface="Times New Roman" pitchFamily="18" charset="0"/>
              </a:rPr>
              <a:t>Every Design Pattern have:</a:t>
            </a:r>
          </a:p>
          <a:p>
            <a:pPr>
              <a:spcBef>
                <a:spcPct val="50000"/>
              </a:spcBef>
              <a:buFont typeface="Wingdings" pitchFamily="2" charset="2"/>
              <a:buChar char="ü"/>
              <a:defRPr/>
            </a:pPr>
            <a:r>
              <a:rPr lang="en-US" b="1" dirty="0">
                <a:effectLst>
                  <a:outerShdw blurRad="38100" dist="38100" dir="2700000" algn="tl">
                    <a:srgbClr val="000000"/>
                  </a:outerShdw>
                </a:effectLst>
                <a:latin typeface="Times New Roman" pitchFamily="18" charset="0"/>
              </a:rPr>
              <a:t>Name:</a:t>
            </a:r>
          </a:p>
          <a:p>
            <a:pPr>
              <a:spcBef>
                <a:spcPct val="50000"/>
              </a:spcBef>
              <a:buFont typeface="Wingdings" pitchFamily="2" charset="2"/>
              <a:buChar char="ü"/>
              <a:defRPr/>
            </a:pPr>
            <a:r>
              <a:rPr lang="en-US" b="1" dirty="0">
                <a:effectLst>
                  <a:outerShdw blurRad="38100" dist="38100" dir="2700000" algn="tl">
                    <a:srgbClr val="000000"/>
                  </a:outerShdw>
                </a:effectLst>
                <a:latin typeface="Times New Roman" pitchFamily="18" charset="0"/>
              </a:rPr>
              <a:t>Problem (Intent)</a:t>
            </a:r>
          </a:p>
          <a:p>
            <a:pPr>
              <a:spcBef>
                <a:spcPct val="50000"/>
              </a:spcBef>
              <a:buFont typeface="Wingdings" pitchFamily="2" charset="2"/>
              <a:buChar char="ü"/>
              <a:defRPr/>
            </a:pPr>
            <a:r>
              <a:rPr lang="en-US" b="1" dirty="0">
                <a:effectLst>
                  <a:outerShdw blurRad="38100" dist="38100" dir="2700000" algn="tl">
                    <a:srgbClr val="000000"/>
                  </a:outerShdw>
                </a:effectLst>
                <a:latin typeface="Times New Roman" pitchFamily="18" charset="0"/>
              </a:rPr>
              <a:t>Solution</a:t>
            </a:r>
          </a:p>
          <a:p>
            <a:pPr>
              <a:spcBef>
                <a:spcPct val="50000"/>
              </a:spcBef>
              <a:buFont typeface="Wingdings" pitchFamily="2" charset="2"/>
              <a:buChar char="ü"/>
              <a:defRPr/>
            </a:pPr>
            <a:r>
              <a:rPr lang="en-US" b="1" dirty="0">
                <a:effectLst>
                  <a:outerShdw blurRad="38100" dist="38100" dir="2700000" algn="tl">
                    <a:srgbClr val="000000"/>
                  </a:outerShdw>
                </a:effectLst>
                <a:latin typeface="Times New Roman" pitchFamily="18" charset="0"/>
              </a:rPr>
              <a:t>Consequences (pros &amp; cons)</a:t>
            </a:r>
            <a:endParaRPr lang="en-US" sz="1600" dirty="0">
              <a:effectLst>
                <a:outerShdw blurRad="38100" dist="38100" dir="2700000" algn="tl">
                  <a:srgbClr val="000000"/>
                </a:outerShdw>
              </a:effectLst>
              <a:latin typeface="Times New Roman" pitchFamily="18" charset="0"/>
            </a:endParaRPr>
          </a:p>
          <a:p>
            <a:endParaRPr lang="en-US" dirty="0"/>
          </a:p>
        </p:txBody>
      </p:sp>
    </p:spTree>
    <p:extLst>
      <p:ext uri="{BB962C8B-B14F-4D97-AF65-F5344CB8AC3E}">
        <p14:creationId xmlns:p14="http://schemas.microsoft.com/office/powerpoint/2010/main" val="96180318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Categories of Design Pattern</a:t>
            </a:r>
          </a:p>
        </p:txBody>
      </p:sp>
      <p:sp>
        <p:nvSpPr>
          <p:cNvPr id="3" name="Content Placeholder 2"/>
          <p:cNvSpPr>
            <a:spLocks noGrp="1"/>
          </p:cNvSpPr>
          <p:nvPr>
            <p:ph idx="1"/>
          </p:nvPr>
        </p:nvSpPr>
        <p:spPr/>
        <p:txBody>
          <a:bodyPr>
            <a:normAutofit/>
          </a:bodyPr>
          <a:lstStyle/>
          <a:p>
            <a:pPr marL="457200" indent="-457200">
              <a:buAutoNum type="arabicPeriod"/>
            </a:pPr>
            <a:r>
              <a:rPr lang="en-US" sz="4000" dirty="0"/>
              <a:t>Creational Design Pattern</a:t>
            </a:r>
          </a:p>
          <a:p>
            <a:pPr marL="457200" indent="-457200">
              <a:buAutoNum type="arabicPeriod"/>
            </a:pPr>
            <a:r>
              <a:rPr lang="en-US" sz="4000" dirty="0"/>
              <a:t>Structural Design Pattern </a:t>
            </a:r>
          </a:p>
          <a:p>
            <a:pPr marL="457200" indent="-457200">
              <a:buAutoNum type="arabicPeriod"/>
            </a:pPr>
            <a:r>
              <a:rPr lang="en-US" sz="4000" dirty="0"/>
              <a:t>Behavioral Design Pattern</a:t>
            </a:r>
          </a:p>
        </p:txBody>
      </p:sp>
    </p:spTree>
    <p:extLst>
      <p:ext uri="{BB962C8B-B14F-4D97-AF65-F5344CB8AC3E}">
        <p14:creationId xmlns:p14="http://schemas.microsoft.com/office/powerpoint/2010/main" val="341484411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Creational Design Pattern</a:t>
            </a:r>
          </a:p>
        </p:txBody>
      </p:sp>
      <p:sp>
        <p:nvSpPr>
          <p:cNvPr id="3" name="Content Placeholder 2"/>
          <p:cNvSpPr>
            <a:spLocks noGrp="1"/>
          </p:cNvSpPr>
          <p:nvPr>
            <p:ph idx="1"/>
          </p:nvPr>
        </p:nvSpPr>
        <p:spPr/>
        <p:txBody>
          <a:bodyPr/>
          <a:lstStyle/>
          <a:p>
            <a:r>
              <a:rPr lang="en-US" dirty="0"/>
              <a:t>Creational Design pattern deals with mechanism of Object creation and are used in a situation where basic form of object creation results in problems which might increase the complexity of the code.</a:t>
            </a:r>
          </a:p>
          <a:p>
            <a:r>
              <a:rPr lang="en-US" dirty="0"/>
              <a:t>Using a Particular Creational Design pattern will help to maintain simplicity of code and adds to performance of an application.</a:t>
            </a:r>
          </a:p>
          <a:p>
            <a:r>
              <a:rPr lang="en-US" dirty="0"/>
              <a:t>There are different types of creational design pattern, choosing a right one based on the nature of application will result in best design of application.</a:t>
            </a:r>
          </a:p>
        </p:txBody>
      </p:sp>
    </p:spTree>
    <p:extLst>
      <p:ext uri="{BB962C8B-B14F-4D97-AF65-F5344CB8AC3E}">
        <p14:creationId xmlns:p14="http://schemas.microsoft.com/office/powerpoint/2010/main" val="144407871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Creational Design pattern - Types</a:t>
            </a:r>
          </a:p>
        </p:txBody>
      </p:sp>
      <p:sp>
        <p:nvSpPr>
          <p:cNvPr id="3" name="Content Placeholder 2"/>
          <p:cNvSpPr>
            <a:spLocks noGrp="1"/>
          </p:cNvSpPr>
          <p:nvPr>
            <p:ph idx="1"/>
          </p:nvPr>
        </p:nvSpPr>
        <p:spPr/>
        <p:txBody>
          <a:bodyPr/>
          <a:lstStyle/>
          <a:p>
            <a:r>
              <a:rPr lang="en-US" dirty="0"/>
              <a:t>Singleton</a:t>
            </a:r>
          </a:p>
          <a:p>
            <a:r>
              <a:rPr lang="en-US" dirty="0"/>
              <a:t>Factory</a:t>
            </a:r>
          </a:p>
          <a:p>
            <a:r>
              <a:rPr lang="en-US" dirty="0"/>
              <a:t>Abstract Factory</a:t>
            </a:r>
          </a:p>
          <a:p>
            <a:r>
              <a:rPr lang="en-US" dirty="0"/>
              <a:t>Prototype</a:t>
            </a:r>
          </a:p>
          <a:p>
            <a:r>
              <a:rPr lang="en-US" dirty="0"/>
              <a:t>Builder</a:t>
            </a:r>
          </a:p>
        </p:txBody>
      </p:sp>
    </p:spTree>
    <p:extLst>
      <p:ext uri="{BB962C8B-B14F-4D97-AF65-F5344CB8AC3E}">
        <p14:creationId xmlns:p14="http://schemas.microsoft.com/office/powerpoint/2010/main" val="277307262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Creational Design Pattern - </a:t>
            </a:r>
            <a:r>
              <a:rPr lang="en-US" b="1" dirty="0">
                <a:solidFill>
                  <a:srgbClr val="FF0000"/>
                </a:solidFill>
              </a:rPr>
              <a:t>Singleton</a:t>
            </a:r>
          </a:p>
        </p:txBody>
      </p:sp>
      <p:sp>
        <p:nvSpPr>
          <p:cNvPr id="3" name="Content Placeholder 2"/>
          <p:cNvSpPr>
            <a:spLocks noGrp="1"/>
          </p:cNvSpPr>
          <p:nvPr>
            <p:ph idx="1"/>
          </p:nvPr>
        </p:nvSpPr>
        <p:spPr/>
        <p:txBody>
          <a:bodyPr>
            <a:normAutofit lnSpcReduction="10000"/>
          </a:bodyPr>
          <a:lstStyle/>
          <a:p>
            <a:pPr marL="0" indent="0">
              <a:buNone/>
            </a:pPr>
            <a:endParaRPr lang="en-US" dirty="0"/>
          </a:p>
          <a:p>
            <a:r>
              <a:rPr lang="en-US" dirty="0"/>
              <a:t>The singleton pattern is a design pattern that is used to ensure that a class can only have one concurrent instance. Whenever additional objects of a singleton class are required, the previously created, single instance is provided.</a:t>
            </a:r>
          </a:p>
          <a:p>
            <a:r>
              <a:rPr lang="en-US" dirty="0"/>
              <a:t>Base idea of singleton pattern is to centralize management of internal or external resources and to provide a global point of access to this resources.</a:t>
            </a:r>
          </a:p>
          <a:p>
            <a:r>
              <a:rPr lang="en-US" dirty="0"/>
              <a:t>A Class / Method is declared as static in this pattern.</a:t>
            </a:r>
          </a:p>
        </p:txBody>
      </p:sp>
    </p:spTree>
    <p:extLst>
      <p:ext uri="{BB962C8B-B14F-4D97-AF65-F5344CB8AC3E}">
        <p14:creationId xmlns:p14="http://schemas.microsoft.com/office/powerpoint/2010/main" val="261849605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1445</TotalTime>
  <Words>1716</Words>
  <Application>Microsoft Office PowerPoint</Application>
  <PresentationFormat>Widescreen</PresentationFormat>
  <Paragraphs>152</Paragraphs>
  <Slides>34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34</vt:i4>
      </vt:variant>
    </vt:vector>
  </HeadingPairs>
  <TitlesOfParts>
    <vt:vector size="40" baseType="lpstr">
      <vt:lpstr>Arial</vt:lpstr>
      <vt:lpstr>Garamond</vt:lpstr>
      <vt:lpstr>Gill Sans MT</vt:lpstr>
      <vt:lpstr>Times New Roman</vt:lpstr>
      <vt:lpstr>Wingdings</vt:lpstr>
      <vt:lpstr>Organic</vt:lpstr>
      <vt:lpstr>     Design Pattern’s  </vt:lpstr>
      <vt:lpstr>Agenda</vt:lpstr>
      <vt:lpstr>Agenda</vt:lpstr>
      <vt:lpstr>What is a Pattern ?</vt:lpstr>
      <vt:lpstr>Design Pattern</vt:lpstr>
      <vt:lpstr>Categories of Design Pattern</vt:lpstr>
      <vt:lpstr>Creational Design Pattern</vt:lpstr>
      <vt:lpstr>Creational Design pattern - Types</vt:lpstr>
      <vt:lpstr>Creational Design Pattern - Singleton</vt:lpstr>
      <vt:lpstr>Creational Design Pattern – Factory Pattern</vt:lpstr>
      <vt:lpstr>Creational Design Pattern – Abstract Factory</vt:lpstr>
      <vt:lpstr>Creational Design Pattern - Builder</vt:lpstr>
      <vt:lpstr>Creational Design Pattern - Prototype</vt:lpstr>
      <vt:lpstr>Summary – Creational Design Pattern</vt:lpstr>
      <vt:lpstr>Structural Design Pattern</vt:lpstr>
      <vt:lpstr>Structural Design Pattern - Types</vt:lpstr>
      <vt:lpstr>Structural Design Pattern - Adapter</vt:lpstr>
      <vt:lpstr>Structural Design Pattern - Bridge</vt:lpstr>
      <vt:lpstr>Structural Design Pattern - Decorator</vt:lpstr>
      <vt:lpstr>Structural Design Pattern - Proxy</vt:lpstr>
      <vt:lpstr>Structural Design Pattern - Composite</vt:lpstr>
      <vt:lpstr>Structural Design Pattern - Facade</vt:lpstr>
      <vt:lpstr>Summary – Creational Design Pattern</vt:lpstr>
      <vt:lpstr>Behavioral Design Pattern</vt:lpstr>
      <vt:lpstr>Behavioral Design Pattern - COR</vt:lpstr>
      <vt:lpstr>Behavioral Design Pattern - Command</vt:lpstr>
      <vt:lpstr>Behavioral Design Pattern - Memento</vt:lpstr>
      <vt:lpstr>Behavioral Design Pattern - Iterator</vt:lpstr>
      <vt:lpstr>Behavioral Design Pattern - Visitor</vt:lpstr>
      <vt:lpstr>Behavioral Design Pattern - Mediator</vt:lpstr>
      <vt:lpstr>Behavioral Design Pattern - Observer</vt:lpstr>
      <vt:lpstr>Behavioral Design Pattern - State</vt:lpstr>
      <vt:lpstr>Behavioral Design Pattern - Strategy</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Pattern’s</dc:title>
  <dc:creator>Nikhil Shah</dc:creator>
  <cp:lastModifiedBy>Nikhil Shah</cp:lastModifiedBy>
  <cp:revision>53</cp:revision>
  <dcterms:created xsi:type="dcterms:W3CDTF">2013-10-16T13:31:25Z</dcterms:created>
  <dcterms:modified xsi:type="dcterms:W3CDTF">2016-06-05T14:51:10Z</dcterms:modified>
</cp:coreProperties>
</file>