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7" r:id="rId4"/>
    <p:sldMasterId id="214748368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Corbel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Corbel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HelveticaNeue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Corbel-bold.fntdata"/><Relationship Id="rId18" Type="http://schemas.openxmlformats.org/officeDocument/2006/relationships/font" Target="fonts/Corbe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018cad5f9_0_1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4018cad5f9_0_1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02e16b3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02e16b3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02e16b3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02e16b3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018cad5f9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018cad5f9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018cad5f9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018cad5f9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018cad5f9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018cad5f9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018cad5f9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018cad5f9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018cad5f9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018cad5f9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018cad5f9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018cad5f9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018cad5f9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018cad5f9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6909f3d7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6909f3d7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 showMasterSp="0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4"/>
          <p:cNvCxnSpPr/>
          <p:nvPr/>
        </p:nvCxnSpPr>
        <p:spPr>
          <a:xfrm>
            <a:off x="0" y="5143500"/>
            <a:ext cx="9144000" cy="0"/>
          </a:xfrm>
          <a:prstGeom prst="straightConnector1">
            <a:avLst/>
          </a:prstGeom>
          <a:noFill/>
          <a:ln cap="flat" cmpd="sng" w="60325">
            <a:solidFill>
              <a:srgbClr val="FFF3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9" name="Google Shape;59;p14"/>
          <p:cNvSpPr txBox="1"/>
          <p:nvPr/>
        </p:nvSpPr>
        <p:spPr>
          <a:xfrm>
            <a:off x="378724" y="3428041"/>
            <a:ext cx="3285600" cy="14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t/>
            </a:r>
            <a:endParaRPr sz="1100"/>
          </a:p>
        </p:txBody>
      </p:sp>
      <p:sp>
        <p:nvSpPr>
          <p:cNvPr id="60" name="Google Shape;60;p14"/>
          <p:cNvSpPr txBox="1"/>
          <p:nvPr/>
        </p:nvSpPr>
        <p:spPr>
          <a:xfrm>
            <a:off x="1969400" y="1056706"/>
            <a:ext cx="53763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Calibri"/>
              <a:buNone/>
            </a:pPr>
            <a:r>
              <a:rPr b="1" i="0" lang="en-GB" sz="5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H2O Driverless AI</a:t>
            </a:r>
            <a:endParaRPr sz="1100"/>
          </a:p>
        </p:txBody>
      </p:sp>
      <p:pic>
        <p:nvPicPr>
          <p:cNvPr descr="h2o-ai-logo-plain.png"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36543" y="2936044"/>
            <a:ext cx="2059559" cy="2059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and Content" showMasterSp="0">
  <p:cSld name="2_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77505" y="228600"/>
            <a:ext cx="8360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/>
        </p:nvSpPr>
        <p:spPr>
          <a:xfrm>
            <a:off x="4139527" y="4993738"/>
            <a:ext cx="7740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orbel"/>
              <a:buNone/>
            </a:pPr>
            <a:r>
              <a:rPr b="0" i="0" lang="en-GB" sz="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CONFIDENTIAL</a:t>
            </a:r>
            <a:endParaRPr sz="1100"/>
          </a:p>
        </p:txBody>
      </p:sp>
      <p:sp>
        <p:nvSpPr>
          <p:cNvPr id="65" name="Google Shape;65;p15"/>
          <p:cNvSpPr txBox="1"/>
          <p:nvPr/>
        </p:nvSpPr>
        <p:spPr>
          <a:xfrm>
            <a:off x="4139526" y="4957645"/>
            <a:ext cx="6303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25700" spcFirstLastPara="1" rIns="25700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rbel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CONFIDENTIAL</a:t>
            </a:r>
            <a:endParaRPr sz="1100"/>
          </a:p>
        </p:txBody>
      </p:sp>
      <p:pic>
        <p:nvPicPr>
          <p:cNvPr descr="h2o-ai-logo-plain.png"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90793" y="4490293"/>
            <a:ext cx="505310" cy="50531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4444458" y="4777129"/>
            <a:ext cx="2712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00050" y="121450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400050" y="759619"/>
            <a:ext cx="7886700" cy="3263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34275" spcFirstLastPara="1" rIns="34275" wrap="square" tIns="3427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520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 flipH="1" rot="10800000">
            <a:off x="-1" y="5096102"/>
            <a:ext cx="9141900" cy="47400"/>
          </a:xfrm>
          <a:prstGeom prst="rect">
            <a:avLst/>
          </a:prstGeom>
          <a:solidFill>
            <a:srgbClr val="FFDF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2o-ai-logo-plain.png"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90793" y="4490293"/>
            <a:ext cx="505310" cy="50531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6553200" y="4767263"/>
            <a:ext cx="2688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6359234" y="4666298"/>
            <a:ext cx="1938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>
  <p:cSld name="Section 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0" y="5143500"/>
            <a:ext cx="9144000" cy="0"/>
          </a:xfrm>
          <a:prstGeom prst="straightConnector1">
            <a:avLst/>
          </a:prstGeom>
          <a:noFill/>
          <a:ln cap="flat" cmpd="sng" w="60325">
            <a:solidFill>
              <a:srgbClr val="FFF300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10" id="80" name="Google Shape;8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64839" y="4265360"/>
            <a:ext cx="753665" cy="75366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9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6457950" y="4767263"/>
            <a:ext cx="2520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showMasterSp="0">
  <p:cSld name="Two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20"/>
          <p:cNvCxnSpPr/>
          <p:nvPr/>
        </p:nvCxnSpPr>
        <p:spPr>
          <a:xfrm>
            <a:off x="0" y="5143500"/>
            <a:ext cx="9144000" cy="0"/>
          </a:xfrm>
          <a:prstGeom prst="straightConnector1">
            <a:avLst/>
          </a:prstGeom>
          <a:noFill/>
          <a:ln cap="flat" cmpd="sng" w="60325">
            <a:solidFill>
              <a:srgbClr val="FFF300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10" id="86" name="Google Shape;8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64839" y="4265360"/>
            <a:ext cx="753665" cy="75366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6457950" y="4767263"/>
            <a:ext cx="2520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showMasterSp="0">
  <p:cSld name="Comparis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21"/>
          <p:cNvCxnSpPr/>
          <p:nvPr/>
        </p:nvCxnSpPr>
        <p:spPr>
          <a:xfrm>
            <a:off x="0" y="5143500"/>
            <a:ext cx="9144000" cy="0"/>
          </a:xfrm>
          <a:prstGeom prst="straightConnector1">
            <a:avLst/>
          </a:prstGeom>
          <a:noFill/>
          <a:ln cap="flat" cmpd="sng" w="60325">
            <a:solidFill>
              <a:srgbClr val="FFF300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10" id="92" name="Google Shape;9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64839" y="4265360"/>
            <a:ext cx="753665" cy="75366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1"/>
          <p:cNvSpPr txBox="1"/>
          <p:nvPr>
            <p:ph type="title"/>
          </p:nvPr>
        </p:nvSpPr>
        <p:spPr>
          <a:xfrm>
            <a:off x="62984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29840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6457950" y="4767263"/>
            <a:ext cx="2520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>
  <p:cSld name="Title 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22"/>
          <p:cNvCxnSpPr/>
          <p:nvPr/>
        </p:nvCxnSpPr>
        <p:spPr>
          <a:xfrm>
            <a:off x="0" y="5143500"/>
            <a:ext cx="9144000" cy="0"/>
          </a:xfrm>
          <a:prstGeom prst="straightConnector1">
            <a:avLst/>
          </a:prstGeom>
          <a:noFill/>
          <a:ln cap="flat" cmpd="sng" w="60325">
            <a:solidFill>
              <a:srgbClr val="FFF300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10" id="99" name="Google Shape;9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64839" y="4265360"/>
            <a:ext cx="753665" cy="75366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6457950" y="4767263"/>
            <a:ext cx="2520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 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23"/>
          <p:cNvCxnSpPr/>
          <p:nvPr/>
        </p:nvCxnSpPr>
        <p:spPr>
          <a:xfrm>
            <a:off x="0" y="5143500"/>
            <a:ext cx="9144000" cy="0"/>
          </a:xfrm>
          <a:prstGeom prst="straightConnector1">
            <a:avLst/>
          </a:prstGeom>
          <a:noFill/>
          <a:ln cap="flat" cmpd="sng" w="60325">
            <a:solidFill>
              <a:srgbClr val="FFF300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10" id="104" name="Google Shape;10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64839" y="4265360"/>
            <a:ext cx="753665" cy="75366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6457950" y="4767263"/>
            <a:ext cx="2520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>
  <p:cSld name="Content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4"/>
          <p:cNvCxnSpPr/>
          <p:nvPr/>
        </p:nvCxnSpPr>
        <p:spPr>
          <a:xfrm>
            <a:off x="0" y="5143500"/>
            <a:ext cx="9144000" cy="0"/>
          </a:xfrm>
          <a:prstGeom prst="straightConnector1">
            <a:avLst/>
          </a:prstGeom>
          <a:noFill/>
          <a:ln cap="flat" cmpd="sng" w="60325">
            <a:solidFill>
              <a:srgbClr val="FFF300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10" id="108" name="Google Shape;10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64839" y="4265360"/>
            <a:ext cx="753665" cy="75366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4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3887390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2" type="body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6457950" y="4767263"/>
            <a:ext cx="2520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>
  <p:cSld name="Picture with 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25"/>
          <p:cNvCxnSpPr/>
          <p:nvPr/>
        </p:nvCxnSpPr>
        <p:spPr>
          <a:xfrm>
            <a:off x="0" y="5143500"/>
            <a:ext cx="9144000" cy="0"/>
          </a:xfrm>
          <a:prstGeom prst="straightConnector1">
            <a:avLst/>
          </a:prstGeom>
          <a:noFill/>
          <a:ln cap="flat" cmpd="sng" w="60325">
            <a:solidFill>
              <a:srgbClr val="FFF300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10" id="115" name="Google Shape;11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64839" y="4265360"/>
            <a:ext cx="753665" cy="75366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5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5"/>
          <p:cNvSpPr/>
          <p:nvPr>
            <p:ph idx="2" type="pic"/>
          </p:nvPr>
        </p:nvSpPr>
        <p:spPr>
          <a:xfrm>
            <a:off x="3887390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5"/>
          <p:cNvSpPr txBox="1"/>
          <p:nvPr>
            <p:ph idx="1" type="body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5"/>
          <p:cNvSpPr txBox="1"/>
          <p:nvPr>
            <p:ph idx="12" type="sldNum"/>
          </p:nvPr>
        </p:nvSpPr>
        <p:spPr>
          <a:xfrm>
            <a:off x="6457950" y="4767263"/>
            <a:ext cx="2520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showMasterSp="0">
  <p:cSld name="Title and Vertical 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26"/>
          <p:cNvCxnSpPr/>
          <p:nvPr/>
        </p:nvCxnSpPr>
        <p:spPr>
          <a:xfrm>
            <a:off x="0" y="5143500"/>
            <a:ext cx="9144000" cy="0"/>
          </a:xfrm>
          <a:prstGeom prst="straightConnector1">
            <a:avLst/>
          </a:prstGeom>
          <a:noFill/>
          <a:ln cap="flat" cmpd="sng" w="60325">
            <a:solidFill>
              <a:srgbClr val="FFF300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10" id="122" name="Google Shape;12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64839" y="4265360"/>
            <a:ext cx="753665" cy="75366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6"/>
          <p:cNvSpPr txBox="1"/>
          <p:nvPr>
            <p:ph idx="12" type="sldNum"/>
          </p:nvPr>
        </p:nvSpPr>
        <p:spPr>
          <a:xfrm>
            <a:off x="6457950" y="4767263"/>
            <a:ext cx="2520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>
  <p:cSld name="Vertical Title and 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27"/>
          <p:cNvCxnSpPr/>
          <p:nvPr/>
        </p:nvCxnSpPr>
        <p:spPr>
          <a:xfrm>
            <a:off x="0" y="5143500"/>
            <a:ext cx="9144000" cy="0"/>
          </a:xfrm>
          <a:prstGeom prst="straightConnector1">
            <a:avLst/>
          </a:prstGeom>
          <a:noFill/>
          <a:ln cap="flat" cmpd="sng" w="60325">
            <a:solidFill>
              <a:srgbClr val="FFF300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10" id="128" name="Google Shape;12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64839" y="4265360"/>
            <a:ext cx="753665" cy="75366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7"/>
          <p:cNvSpPr txBox="1"/>
          <p:nvPr>
            <p:ph type="title"/>
          </p:nvPr>
        </p:nvSpPr>
        <p:spPr>
          <a:xfrm>
            <a:off x="6543675" y="273844"/>
            <a:ext cx="1971600" cy="43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628650" y="273844"/>
            <a:ext cx="5800800" cy="4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7"/>
          <p:cNvSpPr txBox="1"/>
          <p:nvPr>
            <p:ph idx="12" type="sldNum"/>
          </p:nvPr>
        </p:nvSpPr>
        <p:spPr>
          <a:xfrm>
            <a:off x="6457950" y="4767263"/>
            <a:ext cx="2520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 showMasterSp="0">
  <p:cSld name="Custom Layou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p28"/>
          <p:cNvCxnSpPr/>
          <p:nvPr/>
        </p:nvCxnSpPr>
        <p:spPr>
          <a:xfrm>
            <a:off x="0" y="5143500"/>
            <a:ext cx="9144000" cy="0"/>
          </a:xfrm>
          <a:prstGeom prst="straightConnector1">
            <a:avLst/>
          </a:prstGeom>
          <a:noFill/>
          <a:ln cap="flat" cmpd="sng" w="60325">
            <a:solidFill>
              <a:srgbClr val="FFF300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10" id="134" name="Google Shape;13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64839" y="4265360"/>
            <a:ext cx="753665" cy="75366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8"/>
          <p:cNvSpPr txBox="1"/>
          <p:nvPr>
            <p:ph idx="12" type="sldNum"/>
          </p:nvPr>
        </p:nvSpPr>
        <p:spPr>
          <a:xfrm>
            <a:off x="6359234" y="4666298"/>
            <a:ext cx="1938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 showMasterSp="0">
  <p:cSld name="1_Title Slid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9"/>
          <p:cNvCxnSpPr/>
          <p:nvPr/>
        </p:nvCxnSpPr>
        <p:spPr>
          <a:xfrm>
            <a:off x="0" y="5143500"/>
            <a:ext cx="9144000" cy="0"/>
          </a:xfrm>
          <a:prstGeom prst="straightConnector1">
            <a:avLst/>
          </a:prstGeom>
          <a:noFill/>
          <a:ln cap="flat" cmpd="sng" w="60325">
            <a:solidFill>
              <a:srgbClr val="FFF300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10" id="139" name="Google Shape;13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64839" y="4265360"/>
            <a:ext cx="753665" cy="75366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9"/>
          <p:cNvSpPr txBox="1"/>
          <p:nvPr>
            <p:ph type="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b="0" i="0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9"/>
          <p:cNvSpPr txBox="1"/>
          <p:nvPr>
            <p:ph idx="1" type="body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6457950" y="4767263"/>
            <a:ext cx="2520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 showMasterSp="0">
  <p:cSld name="Title - Top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1645294" y="234403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mage" id="145" name="Google Shape;14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47" y="4763"/>
            <a:ext cx="9139906" cy="57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47" y="5100638"/>
            <a:ext cx="9139906" cy="57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2o-ai-logo-plain.png" id="147" name="Google Shape;14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6131" y="4424790"/>
            <a:ext cx="502315" cy="50231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0"/>
          <p:cNvSpPr txBox="1"/>
          <p:nvPr/>
        </p:nvSpPr>
        <p:spPr>
          <a:xfrm>
            <a:off x="3219328" y="4783336"/>
            <a:ext cx="27054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900"/>
              <a:buFont typeface="Calibri"/>
              <a:buNone/>
            </a:pPr>
            <a:r>
              <a:rPr b="0" i="0" lang="en-GB" sz="900" u="none" cap="none" strike="noStrike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“Confidential and property of H2O.ai. All rights reserved”</a:t>
            </a:r>
            <a:endParaRPr sz="1100"/>
          </a:p>
        </p:txBody>
      </p:sp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4473550" y="4878958"/>
            <a:ext cx="1902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 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/>
        </p:nvSpPr>
        <p:spPr>
          <a:xfrm>
            <a:off x="4139526" y="4957645"/>
            <a:ext cx="6303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25700" spcFirstLastPara="1" rIns="25700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rbel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CONFIDENTIAL</a:t>
            </a:r>
            <a:endParaRPr sz="1100"/>
          </a:p>
        </p:txBody>
      </p:sp>
      <p:sp>
        <p:nvSpPr>
          <p:cNvPr id="152" name="Google Shape;152;p31"/>
          <p:cNvSpPr txBox="1"/>
          <p:nvPr>
            <p:ph type="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b="0" i="0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31"/>
          <p:cNvSpPr txBox="1"/>
          <p:nvPr>
            <p:ph idx="1" type="body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31"/>
          <p:cNvSpPr txBox="1"/>
          <p:nvPr/>
        </p:nvSpPr>
        <p:spPr>
          <a:xfrm>
            <a:off x="4139526" y="4957645"/>
            <a:ext cx="6303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25700" spcFirstLastPara="1" rIns="25700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rbel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CONFIDENTIAL</a:t>
            </a:r>
            <a:endParaRPr sz="1100"/>
          </a:p>
        </p:txBody>
      </p:sp>
      <p:sp>
        <p:nvSpPr>
          <p:cNvPr id="155" name="Google Shape;155;p31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 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/>
        </p:nvSpPr>
        <p:spPr>
          <a:xfrm>
            <a:off x="4139526" y="4957645"/>
            <a:ext cx="6303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25700" spcFirstLastPara="1" rIns="25700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rbel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CONFIDENTIAL</a:t>
            </a:r>
            <a:endParaRPr sz="1100"/>
          </a:p>
        </p:txBody>
      </p:sp>
      <p:sp>
        <p:nvSpPr>
          <p:cNvPr id="158" name="Google Shape;158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3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>
  <p:cSld name="Section Header 2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/>
        </p:nvSpPr>
        <p:spPr>
          <a:xfrm>
            <a:off x="4139526" y="4957645"/>
            <a:ext cx="6303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25700" spcFirstLastPara="1" rIns="25700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rbel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CONFIDENTIAL</a:t>
            </a:r>
            <a:endParaRPr sz="1100"/>
          </a:p>
        </p:txBody>
      </p:sp>
      <p:sp>
        <p:nvSpPr>
          <p:cNvPr id="163" name="Google Shape;163;p33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b="0" i="0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33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showMasterSp="0">
  <p:cSld name="Two Content 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/>
        </p:nvSpPr>
        <p:spPr>
          <a:xfrm>
            <a:off x="4139526" y="4957645"/>
            <a:ext cx="6303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25700" spcFirstLastPara="1" rIns="25700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rbel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CONFIDENTIAL</a:t>
            </a:r>
            <a:endParaRPr sz="1100"/>
          </a:p>
        </p:txBody>
      </p:sp>
      <p:sp>
        <p:nvSpPr>
          <p:cNvPr id="168" name="Google Shape;168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3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34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showMasterSp="0">
  <p:cSld name="Comparison 2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/>
        </p:nvSpPr>
        <p:spPr>
          <a:xfrm>
            <a:off x="4139526" y="4957645"/>
            <a:ext cx="6303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25700" spcFirstLastPara="1" rIns="25700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rbel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CONFIDENTIAL</a:t>
            </a:r>
            <a:endParaRPr sz="1100"/>
          </a:p>
        </p:txBody>
      </p:sp>
      <p:sp>
        <p:nvSpPr>
          <p:cNvPr id="173" name="Google Shape;173;p35"/>
          <p:cNvSpPr txBox="1"/>
          <p:nvPr>
            <p:ph type="title"/>
          </p:nvPr>
        </p:nvSpPr>
        <p:spPr>
          <a:xfrm>
            <a:off x="62984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35"/>
          <p:cNvSpPr txBox="1"/>
          <p:nvPr>
            <p:ph idx="1" type="body"/>
          </p:nvPr>
        </p:nvSpPr>
        <p:spPr>
          <a:xfrm>
            <a:off x="629840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35"/>
          <p:cNvSpPr txBox="1"/>
          <p:nvPr>
            <p:ph idx="2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35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>
  <p:cSld name="Title Only 2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/>
        </p:nvSpPr>
        <p:spPr>
          <a:xfrm>
            <a:off x="4139526" y="4957645"/>
            <a:ext cx="6303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25700" spcFirstLastPara="1" rIns="25700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rbel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CONFIDENTIAL</a:t>
            </a:r>
            <a:endParaRPr sz="1100"/>
          </a:p>
        </p:txBody>
      </p:sp>
      <p:sp>
        <p:nvSpPr>
          <p:cNvPr id="179" name="Google Shape;179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 3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/>
        </p:nvSpPr>
        <p:spPr>
          <a:xfrm>
            <a:off x="4139526" y="4957645"/>
            <a:ext cx="6303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25700" spcFirstLastPara="1" rIns="25700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rbel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CONFIDENTIAL</a:t>
            </a:r>
            <a:endParaRPr sz="1100"/>
          </a:p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>
  <p:cSld name="Content with Caption 2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/>
        </p:nvSpPr>
        <p:spPr>
          <a:xfrm>
            <a:off x="4139526" y="4957645"/>
            <a:ext cx="6303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25700" spcFirstLastPara="1" rIns="25700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rbel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CONFIDENTIAL</a:t>
            </a:r>
            <a:endParaRPr sz="1100"/>
          </a:p>
        </p:txBody>
      </p:sp>
      <p:sp>
        <p:nvSpPr>
          <p:cNvPr id="186" name="Google Shape;186;p38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38"/>
          <p:cNvSpPr txBox="1"/>
          <p:nvPr>
            <p:ph idx="1" type="body"/>
          </p:nvPr>
        </p:nvSpPr>
        <p:spPr>
          <a:xfrm>
            <a:off x="3887390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38"/>
          <p:cNvSpPr txBox="1"/>
          <p:nvPr>
            <p:ph idx="2" type="body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Google Shape;189;p38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>
  <p:cSld name="Picture with Caption 2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/>
          <p:nvPr/>
        </p:nvSpPr>
        <p:spPr>
          <a:xfrm>
            <a:off x="4139526" y="4957645"/>
            <a:ext cx="6303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25700" spcFirstLastPara="1" rIns="25700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rbel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CONFIDENTIAL</a:t>
            </a:r>
            <a:endParaRPr sz="1100"/>
          </a:p>
        </p:txBody>
      </p:sp>
      <p:sp>
        <p:nvSpPr>
          <p:cNvPr id="192" name="Google Shape;192;p39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39"/>
          <p:cNvSpPr/>
          <p:nvPr>
            <p:ph idx="2" type="pic"/>
          </p:nvPr>
        </p:nvSpPr>
        <p:spPr>
          <a:xfrm>
            <a:off x="3887390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39"/>
          <p:cNvSpPr txBox="1"/>
          <p:nvPr>
            <p:ph idx="1" type="body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39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showMasterSp="0">
  <p:cSld name="Title and Vertical Text 2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 txBox="1"/>
          <p:nvPr/>
        </p:nvSpPr>
        <p:spPr>
          <a:xfrm>
            <a:off x="4139526" y="4957645"/>
            <a:ext cx="6303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25700" spcFirstLastPara="1" rIns="25700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rbel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CONFIDENTIAL</a:t>
            </a:r>
            <a:endParaRPr sz="1100"/>
          </a:p>
        </p:txBody>
      </p:sp>
      <p:sp>
        <p:nvSpPr>
          <p:cNvPr id="198" name="Google Shape;198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4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Google Shape;200;p40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>
  <p:cSld name="Vertical Title and Text 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/>
          <p:nvPr/>
        </p:nvSpPr>
        <p:spPr>
          <a:xfrm>
            <a:off x="4139526" y="4957645"/>
            <a:ext cx="6303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25700" spcFirstLastPara="1" rIns="25700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rbel"/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CONFIDENTIAL</a:t>
            </a:r>
            <a:endParaRPr sz="1100"/>
          </a:p>
        </p:txBody>
      </p:sp>
      <p:sp>
        <p:nvSpPr>
          <p:cNvPr id="203" name="Google Shape;203;p41"/>
          <p:cNvSpPr txBox="1"/>
          <p:nvPr>
            <p:ph type="title"/>
          </p:nvPr>
        </p:nvSpPr>
        <p:spPr>
          <a:xfrm>
            <a:off x="6543675" y="273844"/>
            <a:ext cx="1971600" cy="43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41"/>
          <p:cNvSpPr txBox="1"/>
          <p:nvPr>
            <p:ph idx="1" type="body"/>
          </p:nvPr>
        </p:nvSpPr>
        <p:spPr>
          <a:xfrm>
            <a:off x="628650" y="273844"/>
            <a:ext cx="5800800" cy="4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41"/>
          <p:cNvSpPr txBox="1"/>
          <p:nvPr>
            <p:ph idx="12" type="sldNum"/>
          </p:nvPr>
        </p:nvSpPr>
        <p:spPr>
          <a:xfrm>
            <a:off x="8310108" y="4803219"/>
            <a:ext cx="205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/>
        </p:nvCxnSpPr>
        <p:spPr>
          <a:xfrm>
            <a:off x="0" y="5143500"/>
            <a:ext cx="9144000" cy="0"/>
          </a:xfrm>
          <a:prstGeom prst="straightConnector1">
            <a:avLst/>
          </a:prstGeom>
          <a:noFill/>
          <a:ln cap="flat" cmpd="sng" w="60325">
            <a:solidFill>
              <a:srgbClr val="FFF3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2" name="Google Shape;52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h2o-ai-logo-plain.png"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490793" y="4490293"/>
            <a:ext cx="505310" cy="50531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520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15775" y="2830050"/>
            <a:ext cx="3107700" cy="213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/>
        </p:nvSpPr>
        <p:spPr>
          <a:xfrm>
            <a:off x="388749" y="1226075"/>
            <a:ext cx="8120400" cy="6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GB" sz="3600">
                <a:latin typeface="Calibri"/>
                <a:ea typeface="Calibri"/>
                <a:cs typeface="Calibri"/>
                <a:sym typeface="Calibri"/>
              </a:rPr>
              <a:t>DriverlessAI on Power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42"/>
          <p:cNvSpPr txBox="1"/>
          <p:nvPr/>
        </p:nvSpPr>
        <p:spPr>
          <a:xfrm>
            <a:off x="2362425" y="1951250"/>
            <a:ext cx="4056900" cy="11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Nikhil Shekhar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Engineer, H2O.ai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1"/>
          <p:cNvSpPr txBox="1"/>
          <p:nvPr>
            <p:ph type="title"/>
          </p:nvPr>
        </p:nvSpPr>
        <p:spPr>
          <a:xfrm>
            <a:off x="400050" y="2102650"/>
            <a:ext cx="7886700" cy="6240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Q&amp;A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2"/>
          <p:cNvSpPr txBox="1"/>
          <p:nvPr>
            <p:ph type="title"/>
          </p:nvPr>
        </p:nvSpPr>
        <p:spPr>
          <a:xfrm>
            <a:off x="400050" y="1797850"/>
            <a:ext cx="7886700" cy="6240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You.!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3"/>
          <p:cNvSpPr txBox="1"/>
          <p:nvPr>
            <p:ph type="title"/>
          </p:nvPr>
        </p:nvSpPr>
        <p:spPr>
          <a:xfrm>
            <a:off x="400050" y="121451"/>
            <a:ext cx="7886700" cy="4473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Major products</a:t>
            </a:r>
            <a:r>
              <a:rPr lang="en-GB"/>
              <a:t> from H2O.ai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400"/>
              <a:t>H2O</a:t>
            </a:r>
            <a:endParaRPr sz="2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400"/>
              <a:t>Sparkling water</a:t>
            </a:r>
            <a:endParaRPr sz="2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400"/>
              <a:t>H2O4GPU</a:t>
            </a:r>
            <a:endParaRPr sz="2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400"/>
              <a:t>Datatable (Python variant of R data.table)</a:t>
            </a:r>
            <a:endParaRPr sz="2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400"/>
              <a:t>DriverlessAI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/>
          <p:nvPr>
            <p:ph type="title"/>
          </p:nvPr>
        </p:nvSpPr>
        <p:spPr>
          <a:xfrm>
            <a:off x="400050" y="121452"/>
            <a:ext cx="7886700" cy="4792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What is DAI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automatic machine learning platform that delivers advanced functionality for data visualization, feature engineering, model interpretability and low-latency deployment.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5"/>
          <p:cNvSpPr txBox="1"/>
          <p:nvPr>
            <p:ph type="title"/>
          </p:nvPr>
        </p:nvSpPr>
        <p:spPr>
          <a:xfrm>
            <a:off x="400050" y="121450"/>
            <a:ext cx="7886700" cy="6240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Driverless AI - Key Features</a:t>
            </a:r>
            <a:endParaRPr/>
          </a:p>
        </p:txBody>
      </p:sp>
      <p:sp>
        <p:nvSpPr>
          <p:cNvPr id="227" name="Google Shape;227;p45"/>
          <p:cNvSpPr txBox="1"/>
          <p:nvPr>
            <p:ph idx="1" type="body"/>
          </p:nvPr>
        </p:nvSpPr>
        <p:spPr>
          <a:xfrm>
            <a:off x="400050" y="759619"/>
            <a:ext cx="7886700" cy="3263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>
                <a:solidFill>
                  <a:schemeClr val="dk1"/>
                </a:solidFill>
              </a:rPr>
              <a:t>Automatic visualization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Automatic feature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Automatic model tuning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Machine learning interpretability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Automatic scoring pipeline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GPU acceleration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Time series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NLP support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45"/>
          <p:cNvPicPr preferRelativeResize="0"/>
          <p:nvPr/>
        </p:nvPicPr>
        <p:blipFill rotWithShape="1">
          <a:blip r:embed="rId3">
            <a:alphaModFix/>
          </a:blip>
          <a:srcRect b="11245" l="3995" r="5400" t="0"/>
          <a:stretch/>
        </p:blipFill>
        <p:spPr>
          <a:xfrm>
            <a:off x="3966600" y="838200"/>
            <a:ext cx="4885925" cy="289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400050" y="121450"/>
            <a:ext cx="7886700" cy="6240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DAI Architecture</a:t>
            </a:r>
            <a:endParaRPr b="1"/>
          </a:p>
        </p:txBody>
      </p:sp>
      <p:pic>
        <p:nvPicPr>
          <p:cNvPr id="234" name="Google Shape;23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7850"/>
            <a:ext cx="6749093" cy="409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7"/>
          <p:cNvSpPr txBox="1"/>
          <p:nvPr>
            <p:ph type="title"/>
          </p:nvPr>
        </p:nvSpPr>
        <p:spPr>
          <a:xfrm>
            <a:off x="400050" y="121451"/>
            <a:ext cx="7886700" cy="42744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The Start of DAI + Power install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GB" sz="2400">
                <a:solidFill>
                  <a:schemeClr val="dk1"/>
                </a:solidFill>
              </a:rPr>
              <a:t>One year ago</a:t>
            </a:r>
            <a:endParaRPr sz="24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GB" sz="2400">
                <a:solidFill>
                  <a:schemeClr val="dk1"/>
                </a:solidFill>
              </a:rPr>
              <a:t>Limited distribution of dependencies</a:t>
            </a:r>
            <a:endParaRPr sz="24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GB" sz="2400">
                <a:solidFill>
                  <a:schemeClr val="dk1"/>
                </a:solidFill>
              </a:rPr>
              <a:t>Compiler differences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/>
          <p:nvPr>
            <p:ph type="title"/>
          </p:nvPr>
        </p:nvSpPr>
        <p:spPr>
          <a:xfrm>
            <a:off x="400050" y="121451"/>
            <a:ext cx="8032800" cy="445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Distribution on Power + DAI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GB" sz="2400"/>
              <a:t>RPM and DEB packages</a:t>
            </a:r>
            <a:endParaRPr sz="24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GB" sz="2400"/>
              <a:t>Docker image</a:t>
            </a:r>
            <a:endParaRPr sz="24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GB" sz="2400"/>
              <a:t>IBM Cloud Private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type="title"/>
          </p:nvPr>
        </p:nvSpPr>
        <p:spPr>
          <a:xfrm>
            <a:off x="400050" y="121452"/>
            <a:ext cx="7886700" cy="46134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TensorFlow on Power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GB" sz="2400"/>
              <a:t>One of our developers, Patrick Rice worked on compiling Tensorflow for Power Machines</a:t>
            </a:r>
            <a:endParaRPr sz="24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GB" sz="2400"/>
              <a:t>Worked with IBM to update Community build of TF</a:t>
            </a:r>
            <a:endParaRPr sz="24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-GB" sz="2400"/>
              <a:t>Built on Ubuntu 14</a:t>
            </a:r>
            <a:endParaRPr sz="24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-GB" sz="2400"/>
              <a:t>Supported on RHEL and Ubuntu </a:t>
            </a:r>
            <a:endParaRPr sz="24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GB" sz="2400"/>
              <a:t>Incorporated IBM’s community build of TensorFlow</a:t>
            </a:r>
            <a:endParaRPr sz="24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-GB" sz="2400"/>
              <a:t>TF 1.11.0 for CUDA 9.0</a:t>
            </a:r>
            <a:endParaRPr sz="24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GB" sz="2400"/>
              <a:t>GPU support</a:t>
            </a:r>
            <a:endParaRPr sz="24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GB" sz="2400"/>
              <a:t>Works out of the box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0"/>
          <p:cNvSpPr txBox="1"/>
          <p:nvPr>
            <p:ph type="title"/>
          </p:nvPr>
        </p:nvSpPr>
        <p:spPr>
          <a:xfrm>
            <a:off x="539600" y="2194800"/>
            <a:ext cx="7886700" cy="6240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DriverlessAI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