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85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86" r:id="rId24"/>
    <p:sldId id="273" r:id="rId25"/>
    <p:sldId id="274" r:id="rId26"/>
    <p:sldId id="287" r:id="rId27"/>
    <p:sldId id="283" r:id="rId2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9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5051-4D66-49E6-B02D-C6B8B6937A4F}" type="datetimeFigureOut">
              <a:rPr lang="en-US" smtClean="0"/>
              <a:t>05-Apr-22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7851-6F8F-4573-8FC0-46BB4689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17851-6F8F-4573-8FC0-46BB46890D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/>
          <p:nvPr/>
        </p:nvPicPr>
        <p:blipFill>
          <a:blip r:embed="rId14"/>
          <a:stretch/>
        </p:blipFill>
        <p:spPr>
          <a:xfrm>
            <a:off x="0" y="4081320"/>
            <a:ext cx="12191040" cy="100548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0" y="0"/>
            <a:ext cx="12191040" cy="4837680"/>
          </a:xfrm>
          <a:prstGeom prst="rect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997360" y="2062080"/>
            <a:ext cx="9193680" cy="3143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2062080"/>
            <a:ext cx="3377160" cy="3143880"/>
          </a:xfrm>
          <a:prstGeom prst="rect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997360" y="2062080"/>
            <a:ext cx="9193680" cy="3143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0" y="2062080"/>
            <a:ext cx="3377160" cy="3143880"/>
          </a:xfrm>
          <a:prstGeom prst="rect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2997360" y="2062080"/>
            <a:ext cx="9193680" cy="3143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2062080"/>
            <a:ext cx="3377160" cy="3143880"/>
          </a:xfrm>
          <a:prstGeom prst="rect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vitakosh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deshare.io/vwNvm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532880" y="0"/>
            <a:ext cx="9142920" cy="290146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dirty="0"/>
            </a:br>
            <a:r>
              <a:rPr lang="en-IN" sz="4800" spc="-1" dirty="0">
                <a:solidFill>
                  <a:srgbClr val="FFFFFF"/>
                </a:solidFill>
                <a:latin typeface="Arial"/>
              </a:rPr>
              <a:t>Rhyme</a:t>
            </a:r>
            <a:r>
              <a:rPr lang="en-IN" sz="4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Detection in Poetry: Indian Languages</a:t>
            </a:r>
            <a:br>
              <a:rPr dirty="0"/>
            </a:b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1266480" y="2347546"/>
            <a:ext cx="9675360" cy="47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2400" b="1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Presented by: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122040" y="5632920"/>
            <a:ext cx="12069360" cy="47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993">
                <a:solidFill>
                  <a:srgbClr val="FC1E54"/>
                </a:solidFill>
                <a:latin typeface="Arial"/>
                <a:ea typeface="Arial"/>
              </a:rPr>
              <a:t>DEPARTMENT OF COMPUTER SCIENCE &amp; ENGINEERING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Picture 2"/>
          <p:cNvPicPr/>
          <p:nvPr/>
        </p:nvPicPr>
        <p:blipFill>
          <a:blip r:embed="rId2"/>
          <a:stretch/>
        </p:blipFill>
        <p:spPr>
          <a:xfrm>
            <a:off x="121320" y="214560"/>
            <a:ext cx="1551960" cy="1524240"/>
          </a:xfrm>
          <a:prstGeom prst="rect">
            <a:avLst/>
          </a:prstGeom>
          <a:ln>
            <a:noFill/>
          </a:ln>
        </p:spPr>
      </p:pic>
      <p:sp>
        <p:nvSpPr>
          <p:cNvPr id="202" name="CustomShape 4"/>
          <p:cNvSpPr/>
          <p:nvPr/>
        </p:nvSpPr>
        <p:spPr>
          <a:xfrm>
            <a:off x="122040" y="6231240"/>
            <a:ext cx="11976120" cy="47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2000" b="1" strike="noStrike" spc="993">
                <a:solidFill>
                  <a:srgbClr val="000000"/>
                </a:solidFill>
                <a:latin typeface="Arial"/>
                <a:ea typeface="Arial"/>
              </a:rPr>
              <a:t>NATIONAL INSTITUTE OF TECHNOLOGY HAMIRPUR (H.P.)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5"/>
          <p:cNvSpPr/>
          <p:nvPr/>
        </p:nvSpPr>
        <p:spPr>
          <a:xfrm>
            <a:off x="0" y="5034960"/>
            <a:ext cx="11976120" cy="471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IN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Under the guidance of: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IN" sz="2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Dr.</a:t>
            </a: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Kamlesh Dutta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56771-E0A1-464E-8171-D29DB254C973}"/>
              </a:ext>
            </a:extLst>
          </p:cNvPr>
          <p:cNvSpPr txBox="1"/>
          <p:nvPr/>
        </p:nvSpPr>
        <p:spPr>
          <a:xfrm>
            <a:off x="1280790" y="2945506"/>
            <a:ext cx="3472961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1"/>
              </a:spcBef>
            </a:pPr>
            <a:r>
              <a:rPr lang="en-IN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Aman Garg               (185036)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</a:pPr>
            <a:r>
              <a:rPr lang="en-IN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Prashant Kumar        (185045)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</a:pPr>
            <a:r>
              <a:rPr lang="en-IN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Atul Thakur                (185050)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16868-D3E7-4D44-A820-3BFBA7451227}"/>
              </a:ext>
            </a:extLst>
          </p:cNvPr>
          <p:cNvSpPr txBox="1"/>
          <p:nvPr/>
        </p:nvSpPr>
        <p:spPr>
          <a:xfrm>
            <a:off x="7974623" y="2907152"/>
            <a:ext cx="26289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Rohit Kaushal (185037)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Nikhil Sharma (185068)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/>
                </a:solidFill>
              </a:rPr>
              <a:t>Azhan</a:t>
            </a:r>
            <a:r>
              <a:rPr lang="en-US" dirty="0">
                <a:solidFill>
                  <a:schemeClr val="bg1"/>
                </a:solidFill>
              </a:rPr>
              <a:t> Ali (185096)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3650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993">
                <a:solidFill>
                  <a:srgbClr val="000000"/>
                </a:solidFill>
                <a:latin typeface="Arial"/>
                <a:ea typeface="Arial"/>
              </a:rPr>
              <a:t>RELATED WORK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Line 2"/>
          <p:cNvSpPr/>
          <p:nvPr/>
        </p:nvSpPr>
        <p:spPr>
          <a:xfrm>
            <a:off x="2514240" y="2384280"/>
            <a:ext cx="2398680" cy="360"/>
          </a:xfrm>
          <a:prstGeom prst="line">
            <a:avLst/>
          </a:prstGeom>
          <a:ln w="38160">
            <a:solidFill>
              <a:srgbClr val="FC1E5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3"/>
          <p:cNvSpPr/>
          <p:nvPr/>
        </p:nvSpPr>
        <p:spPr>
          <a:xfrm>
            <a:off x="2320920" y="2312640"/>
            <a:ext cx="192600" cy="173520"/>
          </a:xfrm>
          <a:prstGeom prst="ellipse">
            <a:avLst/>
          </a:prstGeom>
          <a:solidFill>
            <a:srgbClr val="FC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6" name="Group 4"/>
          <p:cNvGrpSpPr/>
          <p:nvPr/>
        </p:nvGrpSpPr>
        <p:grpSpPr>
          <a:xfrm>
            <a:off x="4912920" y="2282400"/>
            <a:ext cx="2425680" cy="173520"/>
            <a:chOff x="4912920" y="2282400"/>
            <a:chExt cx="2425680" cy="173520"/>
          </a:xfrm>
        </p:grpSpPr>
        <p:sp>
          <p:nvSpPr>
            <p:cNvPr id="257" name="Line 5"/>
            <p:cNvSpPr/>
            <p:nvPr/>
          </p:nvSpPr>
          <p:spPr>
            <a:xfrm>
              <a:off x="5000400" y="2367720"/>
              <a:ext cx="2338200" cy="360"/>
            </a:xfrm>
            <a:prstGeom prst="line">
              <a:avLst/>
            </a:prstGeom>
            <a:ln w="38160">
              <a:solidFill>
                <a:srgbClr val="48889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6"/>
            <p:cNvSpPr/>
            <p:nvPr/>
          </p:nvSpPr>
          <p:spPr>
            <a:xfrm>
              <a:off x="4912920" y="2282400"/>
              <a:ext cx="173880" cy="173520"/>
            </a:xfrm>
            <a:prstGeom prst="ellipse">
              <a:avLst/>
            </a:prstGeom>
            <a:solidFill>
              <a:srgbClr val="488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9" name="Line 7"/>
          <p:cNvSpPr/>
          <p:nvPr/>
        </p:nvSpPr>
        <p:spPr>
          <a:xfrm>
            <a:off x="7470720" y="2383920"/>
            <a:ext cx="2338200" cy="360"/>
          </a:xfrm>
          <a:prstGeom prst="line">
            <a:avLst/>
          </a:prstGeom>
          <a:ln w="38160">
            <a:solidFill>
              <a:srgbClr val="FC1E5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8"/>
          <p:cNvSpPr/>
          <p:nvPr/>
        </p:nvSpPr>
        <p:spPr>
          <a:xfrm>
            <a:off x="7330680" y="2282400"/>
            <a:ext cx="173520" cy="173520"/>
          </a:xfrm>
          <a:prstGeom prst="ellipse">
            <a:avLst/>
          </a:prstGeom>
          <a:solidFill>
            <a:srgbClr val="FC1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9"/>
          <p:cNvSpPr/>
          <p:nvPr/>
        </p:nvSpPr>
        <p:spPr>
          <a:xfrm>
            <a:off x="9798840" y="2282040"/>
            <a:ext cx="158040" cy="189720"/>
          </a:xfrm>
          <a:prstGeom prst="ellipse">
            <a:avLst/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10"/>
          <p:cNvSpPr/>
          <p:nvPr/>
        </p:nvSpPr>
        <p:spPr>
          <a:xfrm>
            <a:off x="801720" y="3645000"/>
            <a:ext cx="157536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11"/>
          <p:cNvSpPr/>
          <p:nvPr/>
        </p:nvSpPr>
        <p:spPr>
          <a:xfrm>
            <a:off x="1552680" y="3336840"/>
            <a:ext cx="3265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12"/>
          <p:cNvSpPr/>
          <p:nvPr/>
        </p:nvSpPr>
        <p:spPr>
          <a:xfrm>
            <a:off x="6031800" y="3615840"/>
            <a:ext cx="1573560" cy="227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13"/>
          <p:cNvSpPr/>
          <p:nvPr/>
        </p:nvSpPr>
        <p:spPr>
          <a:xfrm>
            <a:off x="6670080" y="3307680"/>
            <a:ext cx="3265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CustomShape 14"/>
          <p:cNvSpPr/>
          <p:nvPr/>
        </p:nvSpPr>
        <p:spPr>
          <a:xfrm>
            <a:off x="3641760" y="3645000"/>
            <a:ext cx="1960920" cy="227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15"/>
          <p:cNvSpPr/>
          <p:nvPr/>
        </p:nvSpPr>
        <p:spPr>
          <a:xfrm>
            <a:off x="4340880" y="3336840"/>
            <a:ext cx="28260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16"/>
          <p:cNvSpPr/>
          <p:nvPr/>
        </p:nvSpPr>
        <p:spPr>
          <a:xfrm>
            <a:off x="8442360" y="3645000"/>
            <a:ext cx="2945880" cy="5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CustomShape 17"/>
          <p:cNvSpPr/>
          <p:nvPr/>
        </p:nvSpPr>
        <p:spPr>
          <a:xfrm>
            <a:off x="8443800" y="3336840"/>
            <a:ext cx="135396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18"/>
          <p:cNvSpPr/>
          <p:nvPr/>
        </p:nvSpPr>
        <p:spPr>
          <a:xfrm>
            <a:off x="2916360" y="1808640"/>
            <a:ext cx="1203840" cy="39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C1E54"/>
                </a:solidFill>
                <a:latin typeface="Arial"/>
                <a:ea typeface="Microsoft YaHei Light"/>
              </a:rPr>
              <a:t>2018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19"/>
          <p:cNvSpPr/>
          <p:nvPr/>
        </p:nvSpPr>
        <p:spPr>
          <a:xfrm>
            <a:off x="5560920" y="1773360"/>
            <a:ext cx="1203840" cy="39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48889F"/>
                </a:solidFill>
                <a:latin typeface="Arial"/>
                <a:ea typeface="Microsoft YaHei Light"/>
              </a:rPr>
              <a:t>2020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0"/>
          <p:cNvSpPr/>
          <p:nvPr/>
        </p:nvSpPr>
        <p:spPr>
          <a:xfrm>
            <a:off x="8172360" y="1773360"/>
            <a:ext cx="1203840" cy="39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FC1E54"/>
                </a:solidFill>
                <a:latin typeface="Arial"/>
                <a:ea typeface="Microsoft YaHei Light"/>
              </a:rPr>
              <a:t>2021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1"/>
          <p:cNvSpPr/>
          <p:nvPr/>
        </p:nvSpPr>
        <p:spPr>
          <a:xfrm>
            <a:off x="2377440" y="2667240"/>
            <a:ext cx="2261880" cy="294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Thomas </a:t>
            </a:r>
            <a:r>
              <a:rPr lang="en-IN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 al., 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2018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They used Siamese RNN for Supervised Rhyme Detection. The language they used was: German and English.</a:t>
            </a:r>
            <a:endParaRPr lang="en-IN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22"/>
          <p:cNvSpPr/>
          <p:nvPr/>
        </p:nvSpPr>
        <p:spPr>
          <a:xfrm>
            <a:off x="5040000" y="2600280"/>
            <a:ext cx="2303640" cy="354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Priyanka </a:t>
            </a:r>
            <a:r>
              <a:rPr lang="en-IN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 al.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2020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They used DL algorithms for language Identification of Devanagari poems.</a:t>
            </a:r>
            <a:endParaRPr lang="en-IN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3"/>
          <p:cNvSpPr/>
          <p:nvPr/>
        </p:nvSpPr>
        <p:spPr>
          <a:xfrm>
            <a:off x="7704000" y="2549160"/>
            <a:ext cx="2252880" cy="14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Thomas </a:t>
            </a:r>
            <a:r>
              <a:rPr lang="en-IN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et al.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2021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They built a poetry corpora with rhythmic features.</a:t>
            </a:r>
            <a:endParaRPr lang="en-IN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672385" y="1694526"/>
            <a:ext cx="7749594" cy="285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6000" b="0" strike="noStrike" spc="-1" dirty="0">
                <a:solidFill>
                  <a:srgbClr val="48889F"/>
                </a:solidFill>
                <a:latin typeface="Arial"/>
                <a:ea typeface="Arial"/>
              </a:rPr>
              <a:t>DATASET GENERATION</a:t>
            </a:r>
            <a:endParaRPr lang="en-IN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Dataset Generation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Line 3"/>
          <p:cNvSpPr/>
          <p:nvPr/>
        </p:nvSpPr>
        <p:spPr>
          <a:xfrm flipV="1">
            <a:off x="66960" y="767520"/>
            <a:ext cx="7565040" cy="1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4"/>
          <p:cNvSpPr/>
          <p:nvPr/>
        </p:nvSpPr>
        <p:spPr>
          <a:xfrm>
            <a:off x="66960" y="1568160"/>
            <a:ext cx="11900451" cy="34429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 dataset for Hindi or any other </a:t>
            </a: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Indian language.</a:t>
            </a:r>
            <a:endParaRPr lang="en-IN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collect poems written in Indian languages, we wrote a web scrapping script in  Python language.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The poems were scrapped from </a:t>
            </a:r>
            <a:r>
              <a:rPr lang="en-IN" sz="2400" spc="-1" dirty="0">
                <a:solidFill>
                  <a:srgbClr val="000000"/>
                </a:solidFill>
                <a:latin typeface="Arial"/>
                <a:hlinkClick r:id="rId3"/>
              </a:rPr>
              <a:t>www.kavitakosh.org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Dataset contains poems in Hindi, Maithili, Rajasthani, </a:t>
            </a:r>
            <a:r>
              <a:rPr lang="en-IN" sz="2400" spc="-1" dirty="0" err="1">
                <a:solidFill>
                  <a:srgbClr val="000000"/>
                </a:solidFill>
                <a:latin typeface="Arial"/>
              </a:rPr>
              <a:t>Avadhi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z="2400" spc="-1" dirty="0" err="1">
                <a:solidFill>
                  <a:srgbClr val="000000"/>
                </a:solidFill>
                <a:latin typeface="Arial"/>
              </a:rPr>
              <a:t>Harayanvi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and Bhojpuri.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We scrapped ~3000 poems.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The script that we wrote can be found at </a:t>
            </a:r>
            <a:r>
              <a:rPr lang="en-IN" sz="2400" b="0" strike="noStrike" spc="-1" dirty="0">
                <a:solidFill>
                  <a:srgbClr val="000000"/>
                </a:solidFill>
                <a:latin typeface="Arial"/>
                <a:hlinkClick r:id="rId4"/>
              </a:rPr>
              <a:t>https://codeshare.io/vwNvm4</a:t>
            </a: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   </a:t>
            </a:r>
          </a:p>
          <a:p>
            <a:pPr marL="10836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D9C66A3-086A-4498-9D90-31DAF21FEF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168316" cy="316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EC60A53-E4EA-43A2-AB6B-90DCD951B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Screenshot of Data Scrapped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Line 3"/>
          <p:cNvSpPr/>
          <p:nvPr/>
        </p:nvSpPr>
        <p:spPr>
          <a:xfrm>
            <a:off x="66959" y="783359"/>
            <a:ext cx="10777503" cy="18745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D81DB0D-44C7-4F04-AAE1-E9CECA138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9032" y="12032"/>
            <a:ext cx="3569368" cy="35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EA48E-CEB1-42BB-8B93-CFF0AF8C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43" y="1361538"/>
            <a:ext cx="9752914" cy="5484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Dataset Annotations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Line 3"/>
          <p:cNvSpPr/>
          <p:nvPr/>
        </p:nvSpPr>
        <p:spPr>
          <a:xfrm flipV="1">
            <a:off x="66960" y="767520"/>
            <a:ext cx="5261040" cy="1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81440" y="1481400"/>
            <a:ext cx="11903760" cy="23687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414"/>
              </a:spcBef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To annotate the dataset, we manually find out the rhyming words.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We col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lect the rhyme pair tokens.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We are also creating false tokens that don’t rhyme for training and testing purpose.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spc="-1" dirty="0">
              <a:solidFill>
                <a:srgbClr val="000000"/>
              </a:solidFill>
              <a:latin typeface="Arial"/>
            </a:endParaRP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43AA0B7-AF88-44AB-A078-254D10F0E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54854"/>
              </p:ext>
            </p:extLst>
          </p:nvPr>
        </p:nvGraphicFramePr>
        <p:xfrm>
          <a:off x="2697480" y="4236280"/>
          <a:ext cx="5555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958">
                  <a:extLst>
                    <a:ext uri="{9D8B030D-6E8A-4147-A177-3AD203B41FA5}">
                      <a16:colId xmlns:a16="http://schemas.microsoft.com/office/drawing/2014/main" val="4257265598"/>
                    </a:ext>
                  </a:extLst>
                </a:gridCol>
                <a:gridCol w="2777958">
                  <a:extLst>
                    <a:ext uri="{9D8B030D-6E8A-4147-A177-3AD203B41FA5}">
                      <a16:colId xmlns:a16="http://schemas.microsoft.com/office/drawing/2014/main" val="2663004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2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टाँगा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2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नकारा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27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पुकारा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5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बाँधा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6689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732840" y="239976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95B3D7"/>
                </a:solidFill>
                <a:latin typeface="Arial"/>
                <a:ea typeface="DejaVu Sans"/>
              </a:rPr>
              <a:t>Deep Learning Models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-74880" y="-7200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Siamese Recurrent Neural Networks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Line 3"/>
          <p:cNvSpPr/>
          <p:nvPr/>
        </p:nvSpPr>
        <p:spPr>
          <a:xfrm>
            <a:off x="66960" y="783359"/>
            <a:ext cx="9702682" cy="34787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4"/>
          <p:cNvSpPr/>
          <p:nvPr/>
        </p:nvSpPr>
        <p:spPr>
          <a:xfrm>
            <a:off x="498780" y="1984603"/>
            <a:ext cx="11119320" cy="48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Siamese networks train a </a:t>
            </a:r>
            <a:r>
              <a:rPr lang="en-IN" sz="2400" b="1" spc="-1" dirty="0">
                <a:solidFill>
                  <a:srgbClr val="000000"/>
                </a:solidFill>
                <a:latin typeface="Arial"/>
                <a:ea typeface="DejaVu Sans"/>
              </a:rPr>
              <a:t>similarity measure </a:t>
            </a: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between labelled points.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Two inp</a:t>
            </a:r>
            <a:r>
              <a:rPr lang="en-IN" sz="2400" spc="-1" dirty="0">
                <a:solidFill>
                  <a:srgbClr val="000000"/>
                </a:solidFill>
                <a:latin typeface="Arial"/>
                <a:ea typeface="DejaVu Sans"/>
              </a:rPr>
              <a:t>ut points (e.g. two rhyming tokens)</a:t>
            </a: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are run simultaneously through a neural network and are both mapped to a vector of shape Nx1.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Then a standard numerical function can measure the distance between the vectors (e.g. cosine distance).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Structural Definition 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Line 3"/>
          <p:cNvSpPr/>
          <p:nvPr/>
        </p:nvSpPr>
        <p:spPr>
          <a:xfrm flipV="1">
            <a:off x="66960" y="705853"/>
            <a:ext cx="11971800" cy="77507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896A6-709E-4434-A552-233033A5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55" y="1368720"/>
            <a:ext cx="7471610" cy="547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Word2Vec 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66960" y="783360"/>
            <a:ext cx="8501040" cy="86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66960" y="1713537"/>
            <a:ext cx="7553040" cy="44787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A word vectorization technique.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Creates n-dimensional embeddings for a word.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Low dimensional vector representation of each word in the corpora.</a:t>
            </a:r>
          </a:p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6" name="Picture 4" descr="Word Embedding">
            <a:extLst>
              <a:ext uri="{FF2B5EF4-FFF2-40B4-BE49-F238E27FC236}">
                <a16:creationId xmlns:a16="http://schemas.microsoft.com/office/drawing/2014/main" id="{E7F31BB6-6642-4821-932A-D857115AD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901" y="1378608"/>
            <a:ext cx="4233099" cy="54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Similarity </a:t>
            </a:r>
            <a:r>
              <a:rPr lang="en-IN" sz="4400" spc="-1" dirty="0">
                <a:solidFill>
                  <a:srgbClr val="FFFFFF"/>
                </a:solidFill>
                <a:latin typeface="Arial"/>
                <a:ea typeface="Arial"/>
              </a:rPr>
              <a:t>of two embeddings</a:t>
            </a: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Line 3"/>
          <p:cNvSpPr/>
          <p:nvPr/>
        </p:nvSpPr>
        <p:spPr>
          <a:xfrm>
            <a:off x="66960" y="783360"/>
            <a:ext cx="8501040" cy="86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4"/>
          <p:cNvSpPr/>
          <p:nvPr/>
        </p:nvSpPr>
        <p:spPr>
          <a:xfrm>
            <a:off x="66959" y="1713537"/>
            <a:ext cx="11900451" cy="1715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31640" indent="-32328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The similarity of two word e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mbeddings can be found via:</a:t>
            </a:r>
          </a:p>
          <a:p>
            <a:pPr marL="888840" lvl="1" indent="-32328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Euclidian Distan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ce</a:t>
            </a:r>
          </a:p>
          <a:p>
            <a:pPr marL="888840" lvl="1" indent="-32328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</a:rPr>
              <a:t>Cosine Similarity</a:t>
            </a:r>
          </a:p>
          <a:p>
            <a:pPr marL="565560" lvl="1">
              <a:spcBef>
                <a:spcPts val="1414"/>
              </a:spcBef>
              <a:buClr>
                <a:srgbClr val="000000"/>
              </a:buClr>
              <a:buSzPct val="45000"/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8" name="Picture 2" descr="Cosine Similarity Vs Euclidean Distance | by Vijaya Sasidhar Nagella |  Medium">
            <a:extLst>
              <a:ext uri="{FF2B5EF4-FFF2-40B4-BE49-F238E27FC236}">
                <a16:creationId xmlns:a16="http://schemas.microsoft.com/office/drawing/2014/main" id="{00268EC7-41F0-4F90-9674-2F8FB031D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8" y="2107799"/>
            <a:ext cx="6594982" cy="477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259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114480"/>
            <a:ext cx="10514520" cy="99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  <a:ea typeface="Arial"/>
              </a:rPr>
              <a:t>CONTENTS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130560" y="1078920"/>
            <a:ext cx="7205760" cy="591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 rot="5400000" flipH="1">
            <a:off x="3055680" y="1064520"/>
            <a:ext cx="718200" cy="538560"/>
          </a:xfrm>
          <a:prstGeom prst="parallelogram">
            <a:avLst>
              <a:gd name="adj" fmla="val 25000"/>
            </a:avLst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3146400" y="1972800"/>
            <a:ext cx="7189560" cy="591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"/>
          <p:cNvSpPr/>
          <p:nvPr/>
        </p:nvSpPr>
        <p:spPr>
          <a:xfrm rot="5400000" flipH="1">
            <a:off x="3056760" y="1935720"/>
            <a:ext cx="716400" cy="538560"/>
          </a:xfrm>
          <a:prstGeom prst="parallelogram">
            <a:avLst>
              <a:gd name="adj" fmla="val 25000"/>
            </a:avLst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6"/>
          <p:cNvSpPr/>
          <p:nvPr/>
        </p:nvSpPr>
        <p:spPr>
          <a:xfrm>
            <a:off x="3130560" y="2825640"/>
            <a:ext cx="7205760" cy="591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7"/>
          <p:cNvSpPr/>
          <p:nvPr/>
        </p:nvSpPr>
        <p:spPr>
          <a:xfrm rot="5400000" flipH="1">
            <a:off x="3055680" y="2806200"/>
            <a:ext cx="718200" cy="538560"/>
          </a:xfrm>
          <a:prstGeom prst="parallelogram">
            <a:avLst>
              <a:gd name="adj" fmla="val 25000"/>
            </a:avLst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8"/>
          <p:cNvSpPr/>
          <p:nvPr/>
        </p:nvSpPr>
        <p:spPr>
          <a:xfrm>
            <a:off x="3956040" y="1110960"/>
            <a:ext cx="4948920" cy="5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993">
                <a:solidFill>
                  <a:srgbClr val="000000"/>
                </a:solidFill>
                <a:latin typeface="Arial"/>
                <a:ea typeface="Arial"/>
              </a:rPr>
              <a:t>Introduction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3956040" y="2005920"/>
            <a:ext cx="4948920" cy="54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993">
                <a:solidFill>
                  <a:srgbClr val="000000"/>
                </a:solidFill>
                <a:latin typeface="Arial"/>
                <a:ea typeface="Arial"/>
              </a:rPr>
              <a:t>Related Work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3146400" y="1095120"/>
            <a:ext cx="538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Microsoft YaHei Light"/>
              </a:rPr>
              <a:t>1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3146400" y="1980720"/>
            <a:ext cx="538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Microsoft YaHei Light"/>
              </a:rPr>
              <a:t>2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12"/>
          <p:cNvSpPr/>
          <p:nvPr/>
        </p:nvSpPr>
        <p:spPr>
          <a:xfrm>
            <a:off x="3146400" y="2844360"/>
            <a:ext cx="538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Microsoft YaHei Light"/>
              </a:rPr>
              <a:t>3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3146400" y="3627720"/>
            <a:ext cx="7189560" cy="5911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4"/>
          <p:cNvSpPr/>
          <p:nvPr/>
        </p:nvSpPr>
        <p:spPr>
          <a:xfrm rot="5400000" flipH="1">
            <a:off x="3039840" y="3664800"/>
            <a:ext cx="718200" cy="538560"/>
          </a:xfrm>
          <a:prstGeom prst="parallelogram">
            <a:avLst>
              <a:gd name="adj" fmla="val 25000"/>
            </a:avLst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5"/>
          <p:cNvSpPr/>
          <p:nvPr/>
        </p:nvSpPr>
        <p:spPr>
          <a:xfrm>
            <a:off x="3956040" y="2862720"/>
            <a:ext cx="4948920" cy="5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993" dirty="0">
                <a:solidFill>
                  <a:srgbClr val="000000"/>
                </a:solidFill>
                <a:latin typeface="Arial"/>
                <a:ea typeface="Arial"/>
              </a:rPr>
              <a:t>Dataset Generation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16"/>
          <p:cNvSpPr/>
          <p:nvPr/>
        </p:nvSpPr>
        <p:spPr>
          <a:xfrm>
            <a:off x="3146400" y="3657960"/>
            <a:ext cx="538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17"/>
          <p:cNvSpPr/>
          <p:nvPr/>
        </p:nvSpPr>
        <p:spPr>
          <a:xfrm>
            <a:off x="3130560" y="4511160"/>
            <a:ext cx="7206480" cy="591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8"/>
          <p:cNvSpPr/>
          <p:nvPr/>
        </p:nvSpPr>
        <p:spPr>
          <a:xfrm rot="5400000" flipH="1">
            <a:off x="3039840" y="4482000"/>
            <a:ext cx="718200" cy="538560"/>
          </a:xfrm>
          <a:prstGeom prst="parallelogram">
            <a:avLst>
              <a:gd name="adj" fmla="val 25000"/>
            </a:avLst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9"/>
          <p:cNvSpPr/>
          <p:nvPr/>
        </p:nvSpPr>
        <p:spPr>
          <a:xfrm>
            <a:off x="3956040" y="3677760"/>
            <a:ext cx="6168960" cy="73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993" dirty="0">
                <a:solidFill>
                  <a:srgbClr val="000000"/>
                </a:solidFill>
                <a:latin typeface="Arial"/>
                <a:ea typeface="Arial"/>
              </a:rPr>
              <a:t>Classification Algorithms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0"/>
          <p:cNvSpPr/>
          <p:nvPr/>
        </p:nvSpPr>
        <p:spPr>
          <a:xfrm>
            <a:off x="3107520" y="4502880"/>
            <a:ext cx="538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21"/>
          <p:cNvSpPr/>
          <p:nvPr/>
        </p:nvSpPr>
        <p:spPr>
          <a:xfrm>
            <a:off x="3107520" y="5345280"/>
            <a:ext cx="7229520" cy="591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2"/>
          <p:cNvSpPr/>
          <p:nvPr/>
        </p:nvSpPr>
        <p:spPr>
          <a:xfrm rot="5400000" flipH="1">
            <a:off x="3016800" y="5308560"/>
            <a:ext cx="718200" cy="538560"/>
          </a:xfrm>
          <a:prstGeom prst="parallelogram">
            <a:avLst>
              <a:gd name="adj" fmla="val 25000"/>
            </a:avLst>
          </a:prstGeom>
          <a:solidFill>
            <a:srgbClr val="48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3"/>
          <p:cNvSpPr/>
          <p:nvPr/>
        </p:nvSpPr>
        <p:spPr>
          <a:xfrm>
            <a:off x="3956040" y="5366880"/>
            <a:ext cx="4818600" cy="5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993" dirty="0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4"/>
          <p:cNvSpPr/>
          <p:nvPr/>
        </p:nvSpPr>
        <p:spPr>
          <a:xfrm>
            <a:off x="3107520" y="5338080"/>
            <a:ext cx="538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29"/>
          <p:cNvSpPr/>
          <p:nvPr/>
        </p:nvSpPr>
        <p:spPr>
          <a:xfrm>
            <a:off x="3955320" y="4546440"/>
            <a:ext cx="4948920" cy="53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000" b="0" strike="noStrike" spc="993">
                <a:solidFill>
                  <a:srgbClr val="000000"/>
                </a:solidFill>
                <a:latin typeface="Arial"/>
                <a:ea typeface="Arial"/>
              </a:rPr>
              <a:t>Architecture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784680" y="1036800"/>
            <a:ext cx="7569720" cy="285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6000" b="0" strike="noStrike" spc="-1">
                <a:solidFill>
                  <a:srgbClr val="48889F"/>
                </a:solidFill>
                <a:latin typeface="Arial"/>
                <a:ea typeface="Arial"/>
              </a:rPr>
              <a:t>Architecture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2"/>
          <p:cNvSpPr/>
          <p:nvPr/>
        </p:nvSpPr>
        <p:spPr>
          <a:xfrm>
            <a:off x="0" y="-199440"/>
            <a:ext cx="1166328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The Rhyme Detection Model Architecture: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648000" y="1512000"/>
            <a:ext cx="11015280" cy="79128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Set Creation</a:t>
            </a:r>
            <a:endParaRPr lang="en-IN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Scrap various Indian poems from kavitakosh.org 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5758560" y="2289240"/>
            <a:ext cx="359280" cy="431280"/>
          </a:xfrm>
          <a:custGeom>
            <a:avLst/>
            <a:gdLst/>
            <a:ahLst/>
            <a:cxnLst/>
            <a:rect l="l" t="t" r="r" b="b"/>
            <a:pathLst>
              <a:path w="1002" h="1202">
                <a:moveTo>
                  <a:pt x="250" y="0"/>
                </a:moveTo>
                <a:lnTo>
                  <a:pt x="250" y="900"/>
                </a:lnTo>
                <a:lnTo>
                  <a:pt x="0" y="900"/>
                </a:lnTo>
                <a:lnTo>
                  <a:pt x="500" y="1201"/>
                </a:lnTo>
                <a:lnTo>
                  <a:pt x="1001" y="900"/>
                </a:lnTo>
                <a:lnTo>
                  <a:pt x="750" y="90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CustomShape 5"/>
          <p:cNvSpPr/>
          <p:nvPr/>
        </p:nvSpPr>
        <p:spPr>
          <a:xfrm>
            <a:off x="792000" y="2736000"/>
            <a:ext cx="10727280" cy="1295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Set Pre-processing and Annotation</a:t>
            </a:r>
          </a:p>
          <a:p>
            <a:pPr algn="ctr">
              <a:lnSpc>
                <a:spcPct val="100000"/>
              </a:lnSpc>
            </a:pPr>
            <a:r>
              <a:rPr lang="en-IN" sz="1800" strike="noStrike" spc="-1" dirty="0">
                <a:solidFill>
                  <a:srgbClr val="000000"/>
                </a:solidFill>
                <a:latin typeface="Arial"/>
              </a:rPr>
              <a:t>Filter out the </a:t>
            </a:r>
            <a:r>
              <a:rPr lang="en-IN" sz="1800" strike="noStrike" spc="-1" dirty="0" err="1">
                <a:solidFill>
                  <a:srgbClr val="000000"/>
                </a:solidFill>
                <a:latin typeface="Arial"/>
              </a:rPr>
              <a:t>stopword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and remove incomplete poems. </a:t>
            </a:r>
          </a:p>
          <a:p>
            <a:pPr algn="ctr">
              <a:lnSpc>
                <a:spcPct val="100000"/>
              </a:lnSpc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Then manually annotate the rhymes in the Poems.</a:t>
            </a:r>
            <a:endParaRPr lang="en-IN" sz="1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6"/>
          <p:cNvSpPr/>
          <p:nvPr/>
        </p:nvSpPr>
        <p:spPr>
          <a:xfrm>
            <a:off x="5976000" y="4032000"/>
            <a:ext cx="359280" cy="431280"/>
          </a:xfrm>
          <a:custGeom>
            <a:avLst/>
            <a:gdLst/>
            <a:ahLst/>
            <a:cxnLst/>
            <a:rect l="l" t="t" r="r" b="b"/>
            <a:pathLst>
              <a:path w="1002" h="1202">
                <a:moveTo>
                  <a:pt x="250" y="0"/>
                </a:moveTo>
                <a:lnTo>
                  <a:pt x="250" y="900"/>
                </a:lnTo>
                <a:lnTo>
                  <a:pt x="0" y="900"/>
                </a:lnTo>
                <a:lnTo>
                  <a:pt x="500" y="1201"/>
                </a:lnTo>
                <a:lnTo>
                  <a:pt x="1001" y="900"/>
                </a:lnTo>
                <a:lnTo>
                  <a:pt x="750" y="90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7"/>
          <p:cNvSpPr/>
          <p:nvPr/>
        </p:nvSpPr>
        <p:spPr>
          <a:xfrm>
            <a:off x="936000" y="4464000"/>
            <a:ext cx="10511280" cy="86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Create train-test set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rhyming tokens are then spit into train-test set. </a:t>
            </a: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Wrong pairs of rhyming tokens are also added for better training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8"/>
          <p:cNvSpPr/>
          <p:nvPr/>
        </p:nvSpPr>
        <p:spPr>
          <a:xfrm>
            <a:off x="5904000" y="5328000"/>
            <a:ext cx="287280" cy="431280"/>
          </a:xfrm>
          <a:custGeom>
            <a:avLst/>
            <a:gdLst/>
            <a:ahLst/>
            <a:cxnLst/>
            <a:rect l="l" t="t" r="r" b="b"/>
            <a:pathLst>
              <a:path w="802" h="1202">
                <a:moveTo>
                  <a:pt x="200" y="0"/>
                </a:moveTo>
                <a:lnTo>
                  <a:pt x="200" y="900"/>
                </a:lnTo>
                <a:lnTo>
                  <a:pt x="0" y="900"/>
                </a:lnTo>
                <a:lnTo>
                  <a:pt x="400" y="1201"/>
                </a:lnTo>
                <a:lnTo>
                  <a:pt x="801" y="900"/>
                </a:lnTo>
                <a:lnTo>
                  <a:pt x="600" y="9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9"/>
          <p:cNvSpPr/>
          <p:nvPr/>
        </p:nvSpPr>
        <p:spPr>
          <a:xfrm>
            <a:off x="1080000" y="5760000"/>
            <a:ext cx="10223280" cy="863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features are then passed to either Siamese Network or word2vec algorithm.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2"/>
          <p:cNvSpPr/>
          <p:nvPr/>
        </p:nvSpPr>
        <p:spPr>
          <a:xfrm>
            <a:off x="0" y="-199440"/>
            <a:ext cx="1166328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Conclusions: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F395E-0CEA-4B5D-BDFE-0D563909A788}"/>
              </a:ext>
            </a:extLst>
          </p:cNvPr>
          <p:cNvSpPr txBox="1"/>
          <p:nvPr/>
        </p:nvSpPr>
        <p:spPr>
          <a:xfrm>
            <a:off x="290146" y="1796510"/>
            <a:ext cx="11597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previous work in field of rhyme detection for poems in Indian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previous dataset for Indian poems.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dataset we created will help future research on poetic features and rhyming characteristics of poems written in Indian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reliable system for the detection of rhyme would allow large scale analyses, opening several directions for research. </a:t>
            </a:r>
          </a:p>
        </p:txBody>
      </p:sp>
    </p:spTree>
    <p:extLst>
      <p:ext uri="{BB962C8B-B14F-4D97-AF65-F5344CB8AC3E}">
        <p14:creationId xmlns:p14="http://schemas.microsoft.com/office/powerpoint/2010/main" val="236077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IN" sz="6000" b="0" strike="noStrike" spc="993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784680" y="1036800"/>
            <a:ext cx="7569720" cy="285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6000" b="0" strike="noStrike" spc="-1">
                <a:solidFill>
                  <a:srgbClr val="48889F"/>
                </a:solidFill>
                <a:latin typeface="Arial"/>
                <a:ea typeface="Arial"/>
              </a:rPr>
              <a:t>Introduction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784680" y="3916440"/>
            <a:ext cx="7569720" cy="1499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Rhyme Detection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-200160"/>
            <a:ext cx="12267000" cy="230940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0" y="42840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Rhyme in Poetry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Line 3"/>
          <p:cNvSpPr/>
          <p:nvPr/>
        </p:nvSpPr>
        <p:spPr>
          <a:xfrm flipV="1">
            <a:off x="0" y="1558440"/>
            <a:ext cx="8105760" cy="1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750600" y="2586240"/>
            <a:ext cx="10902960" cy="356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indent="-342900">
              <a:lnSpc>
                <a:spcPct val="100000"/>
              </a:lnSpc>
              <a:buClr>
                <a:srgbClr val="3B3838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R</a:t>
            </a:r>
            <a:r>
              <a:rPr lang="en-US" sz="2800" b="0" i="0" dirty="0">
                <a:effectLst/>
              </a:rPr>
              <a:t>hyme, also spelled rime, </a:t>
            </a:r>
            <a:r>
              <a:rPr lang="en-US" sz="2800" i="0" dirty="0">
                <a:effectLst/>
              </a:rPr>
              <a:t>the correspondence of two or more words with similar-sounding final syllables placed so as to echo one another.</a:t>
            </a:r>
          </a:p>
          <a:p>
            <a:pPr marL="343620" indent="-342900">
              <a:lnSpc>
                <a:spcPct val="100000"/>
              </a:lnSpc>
              <a:buClr>
                <a:srgbClr val="3B3838"/>
              </a:buClr>
              <a:buSzPct val="45000"/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Rhyme is used by poets and occasionally by prose writers to produce sounds appealing to the reader's senses and to unify and establish a poem's stanzaic form.</a:t>
            </a:r>
            <a:r>
              <a:rPr lang="en-IN" sz="2800" spc="-1" dirty="0"/>
              <a:t> </a:t>
            </a:r>
            <a:endParaRPr lang="en-IN" sz="2800" b="0" strike="noStrike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-200160"/>
            <a:ext cx="12267000" cy="230940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0" y="40320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FFFFFF"/>
                </a:solidFill>
                <a:latin typeface="Arial"/>
                <a:ea typeface="Arial"/>
              </a:rPr>
              <a:t>Examples 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Line 3"/>
          <p:cNvSpPr/>
          <p:nvPr/>
        </p:nvSpPr>
        <p:spPr>
          <a:xfrm flipV="1">
            <a:off x="0" y="1355400"/>
            <a:ext cx="5045400" cy="6696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41608-B305-4CF6-887E-31D700D6F39B}"/>
              </a:ext>
            </a:extLst>
          </p:cNvPr>
          <p:cNvSpPr txBox="1"/>
          <p:nvPr/>
        </p:nvSpPr>
        <p:spPr>
          <a:xfrm>
            <a:off x="220039" y="3378942"/>
            <a:ext cx="5442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0" dirty="0">
                <a:effectLst/>
                <a:latin typeface="Arial" panose="020B0604020202020204" pitchFamily="34" charset="0"/>
              </a:rPr>
              <a:t>Hey, diddle, diddle,</a:t>
            </a:r>
            <a:br>
              <a:rPr lang="en-US" sz="2200" b="1" dirty="0"/>
            </a:br>
            <a:r>
              <a:rPr lang="en-US" sz="2200" b="1" i="0" dirty="0">
                <a:effectLst/>
                <a:latin typeface="Arial" panose="020B0604020202020204" pitchFamily="34" charset="0"/>
              </a:rPr>
              <a:t>The cat and the fiddle,</a:t>
            </a:r>
            <a:br>
              <a:rPr lang="en-US" sz="2200" b="1" dirty="0"/>
            </a:br>
            <a:r>
              <a:rPr lang="en-US" sz="2200" b="1" i="0" dirty="0">
                <a:effectLst/>
                <a:latin typeface="Arial" panose="020B0604020202020204" pitchFamily="34" charset="0"/>
              </a:rPr>
              <a:t>The cow jumped over the moon;</a:t>
            </a:r>
            <a:br>
              <a:rPr lang="en-US" sz="2200" b="1" dirty="0"/>
            </a:br>
            <a:r>
              <a:rPr lang="en-US" sz="2200" b="1" i="0" dirty="0">
                <a:effectLst/>
                <a:latin typeface="Arial" panose="020B0604020202020204" pitchFamily="34" charset="0"/>
              </a:rPr>
              <a:t>The little dog laughed</a:t>
            </a:r>
            <a:br>
              <a:rPr lang="en-US" sz="2200" b="1" dirty="0"/>
            </a:br>
            <a:r>
              <a:rPr lang="en-US" sz="2200" b="1" i="0" dirty="0">
                <a:effectLst/>
                <a:latin typeface="Arial" panose="020B0604020202020204" pitchFamily="34" charset="0"/>
              </a:rPr>
              <a:t>To see such sport,</a:t>
            </a:r>
            <a:br>
              <a:rPr lang="en-US" sz="2200" b="1" dirty="0"/>
            </a:br>
            <a:r>
              <a:rPr lang="en-US" sz="2200" b="1" i="0" dirty="0">
                <a:effectLst/>
                <a:latin typeface="Arial" panose="020B0604020202020204" pitchFamily="34" charset="0"/>
              </a:rPr>
              <a:t>And the dish ran away with the spoon</a:t>
            </a:r>
            <a:r>
              <a:rPr lang="en-US" sz="22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53A47-12B8-4DBC-B0FC-D53E39298ABD}"/>
              </a:ext>
            </a:extLst>
          </p:cNvPr>
          <p:cNvSpPr txBox="1"/>
          <p:nvPr/>
        </p:nvSpPr>
        <p:spPr>
          <a:xfrm>
            <a:off x="7079119" y="3356958"/>
            <a:ext cx="4892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0" i="0" dirty="0">
                <a:solidFill>
                  <a:srgbClr val="333333"/>
                </a:solidFill>
                <a:effectLst/>
                <a:latin typeface="Helvetica Neue"/>
              </a:rPr>
              <a:t>कभी तिराहे पर,</a:t>
            </a:r>
            <a:br>
              <a:rPr lang="hi-IN" sz="2400" dirty="0"/>
            </a:br>
            <a:r>
              <a:rPr lang="hi-IN" sz="2400" b="0" i="0" dirty="0">
                <a:solidFill>
                  <a:srgbClr val="333333"/>
                </a:solidFill>
                <a:effectLst/>
                <a:latin typeface="Helvetica Neue"/>
              </a:rPr>
              <a:t>कभी आँगन में टाँगा,</a:t>
            </a:r>
            <a:br>
              <a:rPr lang="hi-IN" sz="2400" dirty="0"/>
            </a:br>
            <a:r>
              <a:rPr lang="hi-IN" sz="2400" b="0" i="0" dirty="0">
                <a:solidFill>
                  <a:srgbClr val="333333"/>
                </a:solidFill>
                <a:effectLst/>
                <a:latin typeface="Helvetica Neue"/>
              </a:rPr>
              <a:t>कभी किसी खटिया</a:t>
            </a:r>
            <a:br>
              <a:rPr lang="hi-IN" sz="2400" dirty="0"/>
            </a:br>
            <a:r>
              <a:rPr lang="hi-IN" sz="2400" b="0" i="0" dirty="0">
                <a:solidFill>
                  <a:srgbClr val="333333"/>
                </a:solidFill>
                <a:effectLst/>
                <a:latin typeface="Helvetica Neue"/>
              </a:rPr>
              <a:t>तो खूँटी से बाँधा,</a:t>
            </a:r>
            <a:br>
              <a:rPr lang="hi-IN" sz="2400" dirty="0"/>
            </a:br>
            <a:r>
              <a:rPr lang="hi-IN" sz="2400" b="0" i="0" dirty="0">
                <a:solidFill>
                  <a:srgbClr val="333333"/>
                </a:solidFill>
                <a:effectLst/>
                <a:latin typeface="Helvetica Neue"/>
              </a:rPr>
              <a:t>कभी मतलब से</a:t>
            </a:r>
            <a:br>
              <a:rPr lang="hi-IN" sz="2400" dirty="0"/>
            </a:br>
            <a:r>
              <a:rPr lang="hi-IN" sz="2400" b="0" i="0" dirty="0">
                <a:solidFill>
                  <a:srgbClr val="333333"/>
                </a:solidFill>
                <a:effectLst/>
                <a:latin typeface="Helvetica Neue"/>
              </a:rPr>
              <a:t>तो कभी </a:t>
            </a:r>
            <a:r>
              <a:rPr lang="hi-IN" sz="2400" b="0" i="0" dirty="0" err="1">
                <a:solidFill>
                  <a:srgbClr val="333333"/>
                </a:solidFill>
                <a:effectLst/>
                <a:latin typeface="Helvetica Neue"/>
              </a:rPr>
              <a:t>युहीं</a:t>
            </a:r>
            <a:r>
              <a:rPr lang="hi-IN" sz="2400" b="0" i="0" dirty="0">
                <a:solidFill>
                  <a:srgbClr val="333333"/>
                </a:solidFill>
                <a:effectLst/>
                <a:latin typeface="Helvetica Neue"/>
              </a:rPr>
              <a:t> नकारा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0" y="-199440"/>
            <a:ext cx="12266640" cy="156816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2"/>
          <p:cNvSpPr/>
          <p:nvPr/>
        </p:nvSpPr>
        <p:spPr>
          <a:xfrm>
            <a:off x="0" y="-1994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Types of Rhyme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Line 3"/>
          <p:cNvSpPr/>
          <p:nvPr/>
        </p:nvSpPr>
        <p:spPr>
          <a:xfrm flipV="1">
            <a:off x="66960" y="767520"/>
            <a:ext cx="8106120" cy="1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"/>
          <p:cNvSpPr/>
          <p:nvPr/>
        </p:nvSpPr>
        <p:spPr>
          <a:xfrm>
            <a:off x="181440" y="1481400"/>
            <a:ext cx="11903760" cy="496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AAD409-61B0-40B8-B4CF-7228E7A014E8}"/>
              </a:ext>
            </a:extLst>
          </p:cNvPr>
          <p:cNvSpPr txBox="1"/>
          <p:nvPr/>
        </p:nvSpPr>
        <p:spPr>
          <a:xfrm>
            <a:off x="512267" y="2536448"/>
            <a:ext cx="1000225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i="0" dirty="0">
                <a:solidFill>
                  <a:srgbClr val="333333"/>
                </a:solidFill>
                <a:effectLst/>
              </a:rPr>
              <a:t>Full rhyme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 – </a:t>
            </a:r>
            <a:r>
              <a:rPr lang="en-US" sz="2200" b="0" i="1" dirty="0">
                <a:solidFill>
                  <a:srgbClr val="333333"/>
                </a:solidFill>
                <a:effectLst/>
              </a:rPr>
              <a:t>cat/hat/, dog/log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br>
              <a:rPr lang="en-US" sz="2200" dirty="0"/>
            </a:br>
            <a:r>
              <a:rPr lang="en-US" sz="2200" b="1" i="0" dirty="0">
                <a:solidFill>
                  <a:srgbClr val="333333"/>
                </a:solidFill>
                <a:effectLst/>
              </a:rPr>
              <a:t>Half or para-rhyme 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– </a:t>
            </a:r>
            <a:r>
              <a:rPr lang="en-US" sz="2200" b="0" i="1" dirty="0">
                <a:solidFill>
                  <a:srgbClr val="333333"/>
                </a:solidFill>
                <a:effectLst/>
              </a:rPr>
              <a:t>cat/hit, lover/river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br>
              <a:rPr lang="en-US" sz="2200" dirty="0"/>
            </a:br>
            <a:r>
              <a:rPr lang="en-US" sz="2200" b="1" i="0" dirty="0">
                <a:solidFill>
                  <a:srgbClr val="333333"/>
                </a:solidFill>
                <a:effectLst/>
              </a:rPr>
              <a:t>Internal rhyme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 – rhyme that does not occur at the end of the line (the usual place rhyme is found) – </a:t>
            </a:r>
            <a:r>
              <a:rPr lang="en-US" sz="2200" b="0" i="1" dirty="0">
                <a:solidFill>
                  <a:srgbClr val="333333"/>
                </a:solidFill>
                <a:effectLst/>
              </a:rPr>
              <a:t>Today, as I walked, the large black cat, tipped his hat at me and smiled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-237600"/>
            <a:ext cx="12267000" cy="198684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932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FFFFFF"/>
                </a:solidFill>
                <a:latin typeface="Arial"/>
                <a:ea typeface="DejaVu Sans"/>
              </a:rPr>
              <a:t>Objectives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Line 3"/>
          <p:cNvSpPr/>
          <p:nvPr/>
        </p:nvSpPr>
        <p:spPr>
          <a:xfrm flipV="1">
            <a:off x="0" y="1262520"/>
            <a:ext cx="8106120" cy="1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181620" y="2586960"/>
            <a:ext cx="11903760" cy="357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>
                <a:solidFill>
                  <a:srgbClr val="000000"/>
                </a:solidFill>
                <a:latin typeface="Arial"/>
              </a:rPr>
              <a:t>Development of annotated corpora of poems in Indian Languages, along with Meta Data and Rhythmic features.</a:t>
            </a:r>
          </a:p>
          <a:p>
            <a:pPr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</a:pPr>
            <a:endParaRPr lang="en-IN" sz="240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Development of Deep Learning models for Rhyme detection for Poetry in an Indian Language.</a:t>
            </a:r>
            <a:endParaRPr lang="en-IN" sz="2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-237600"/>
            <a:ext cx="12267000" cy="1986840"/>
          </a:xfrm>
          <a:prstGeom prst="rect">
            <a:avLst/>
          </a:prstGeom>
          <a:solidFill>
            <a:srgbClr val="48889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93240"/>
            <a:ext cx="10514520" cy="1324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Steps to achieve the Objective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Line 3"/>
          <p:cNvSpPr/>
          <p:nvPr/>
        </p:nvSpPr>
        <p:spPr>
          <a:xfrm flipV="1">
            <a:off x="0" y="1262520"/>
            <a:ext cx="8106120" cy="1584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504649" y="1748519"/>
            <a:ext cx="11903760" cy="52757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Aft>
                <a:spcPts val="601"/>
              </a:spcAf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>
                <a:solidFill>
                  <a:srgbClr val="000000"/>
                </a:solidFill>
                <a:latin typeface="Arial"/>
              </a:rPr>
              <a:t>Collection of about 3000 poems written in Indian languages.</a:t>
            </a: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Dataset pre-processing.</a:t>
            </a:r>
            <a:endParaRPr lang="en-IN" sz="240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>
                <a:solidFill>
                  <a:srgbClr val="000000"/>
                </a:solidFill>
                <a:latin typeface="Arial"/>
              </a:rPr>
              <a:t>Manually annotating the rhymes in th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e poems collected.</a:t>
            </a: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trike="noStrike" spc="-1" dirty="0">
                <a:solidFill>
                  <a:srgbClr val="000000"/>
                </a:solidFill>
                <a:latin typeface="Arial"/>
              </a:rPr>
              <a:t>Evaluation of various DL models to solve the purpose.</a:t>
            </a: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Selection of two DL algorithms by two groups.</a:t>
            </a: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Training the selected DL model with the dataset created.</a:t>
            </a: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Evaluation of trained model.</a:t>
            </a: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IN" sz="2400" spc="-1" dirty="0">
                <a:solidFill>
                  <a:srgbClr val="000000"/>
                </a:solidFill>
                <a:latin typeface="Arial"/>
              </a:rPr>
              <a:t>Lexical features (no. of words and stanzas, no. of characters, no. of sentences, vowel and </a:t>
            </a:r>
            <a:r>
              <a:rPr lang="en-IN" sz="2400" spc="-1" dirty="0" err="1">
                <a:solidFill>
                  <a:srgbClr val="000000"/>
                </a:solidFill>
                <a:latin typeface="Arial"/>
              </a:rPr>
              <a:t>cononants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, frequency of character), statistical features (avg. no. of characters in a poem, avg. word in a line, avg. word length, ratio of consonants and vowels), SYNTATIC (occurrence of conjunction words in each poem (nouns, pronouns, verbs, </a:t>
            </a:r>
            <a:r>
              <a:rPr lang="en-IN" sz="2400" spc="-1" dirty="0" err="1">
                <a:solidFill>
                  <a:srgbClr val="000000"/>
                </a:solidFill>
                <a:latin typeface="Arial"/>
              </a:rPr>
              <a:t>adjactives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and adverbs)), POETIC (internal rhyming, end rhyming (perfect, slant and identity), meter)</a:t>
            </a: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IN" sz="2400" spc="-1" dirty="0">
              <a:solidFill>
                <a:srgbClr val="000000"/>
              </a:solidFill>
              <a:latin typeface="Arial"/>
            </a:endParaRPr>
          </a:p>
          <a:p>
            <a:pPr marL="216000" indent="-22788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IN" sz="24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249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784680" y="1036800"/>
            <a:ext cx="7569720" cy="2851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en-IN" sz="6000" b="0" strike="noStrike" spc="-1">
                <a:solidFill>
                  <a:srgbClr val="48889F"/>
                </a:solidFill>
                <a:latin typeface="Arial"/>
                <a:ea typeface="Arial"/>
              </a:rPr>
              <a:t>RELATED WORK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926</Words>
  <Application>Microsoft Office PowerPoint</Application>
  <PresentationFormat>Widescreen</PresentationFormat>
  <Paragraphs>127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Helvetica Neue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AnnJo</dc:creator>
  <dc:description/>
  <cp:lastModifiedBy>Aman Garg</cp:lastModifiedBy>
  <cp:revision>80</cp:revision>
  <dcterms:created xsi:type="dcterms:W3CDTF">2014-12-20T13:05:00Z</dcterms:created>
  <dcterms:modified xsi:type="dcterms:W3CDTF">2022-04-07T03:57:19Z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F8D4DEF1105C42CB82B1718699B19293</vt:lpwstr>
  </property>
  <property fmtid="{D5CDD505-2E9C-101B-9397-08002B2CF9AE}" pid="6" name="KSOProductBuildVer">
    <vt:lpwstr>1033-11.2.0.10294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29</vt:i4>
  </property>
</Properties>
</file>