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E42B8B-AE1E-41B4-B35A-01E8F9D67732}">
  <a:tblStyle styleId="{07E42B8B-AE1E-41B4-B35A-01E8F9D677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italic.fntdata"/><Relationship Id="rId10" Type="http://schemas.openxmlformats.org/officeDocument/2006/relationships/slide" Target="slides/slide4.xml"/><Relationship Id="rId32" Type="http://schemas.openxmlformats.org/officeDocument/2006/relationships/font" Target="fonts/Raleway-bold.fntdata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935088f7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935088f7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935088f7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935088f7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031de866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031de866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935088f7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935088f7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935088f7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5935088f7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935088f7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935088f7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60cda8fe7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60cda8fe7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0cda8fe7d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60cda8fe7d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935088f7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5935088f7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935088f7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5935088f7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91ada6213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91ada6213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6031de8669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6031de866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60cda8fe7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60cda8fe7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60cda8fe7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60cda8fe7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60cda8fe7d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60cda8fe7d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6031de866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6031de866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91ada6213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91ada6213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91ada621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91ada621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92580f9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92580f9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92580f9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92580f9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92580f95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92580f9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92580f95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92580f95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92580f95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92580f95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667800" y="583125"/>
            <a:ext cx="7808400" cy="1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Introduction to CPP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782500" y="3472700"/>
            <a:ext cx="5533800" cy="5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PROGRAMMING  CLUB  - AKGEC</a:t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375" y="3301544"/>
            <a:ext cx="856775" cy="8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2400250" y="493100"/>
            <a:ext cx="63216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Input - Output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550" y="3118800"/>
            <a:ext cx="1520750" cy="152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1427725" y="1318300"/>
            <a:ext cx="7389600" cy="3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1" lang="en" sz="16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b="1" lang="en" sz="16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bits/stdc++.h</a:t>
            </a:r>
            <a:r>
              <a:rPr b="1" lang="en" sz="16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b="1"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" sz="16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6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16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16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i="1" lang="en" sz="160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//int type variable declaration</a:t>
            </a:r>
            <a:endParaRPr b="1" i="1" sz="160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1" lang="en" sz="16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b="1" lang="en" sz="16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16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i="1" lang="en" sz="160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// taking input</a:t>
            </a:r>
            <a:endParaRPr b="1" i="1" sz="160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b="1" lang="en" sz="160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1" lang="en" sz="16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16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6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6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1" i="1" lang="en" sz="160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//printing value</a:t>
            </a:r>
            <a:endParaRPr b="1" i="1" sz="160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6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2400250" y="644375"/>
            <a:ext cx="63216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Data Types in CPP 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550" y="3118800"/>
            <a:ext cx="1520750" cy="152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1156225" y="1609225"/>
            <a:ext cx="5867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Integer :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keyword used for integer data type is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int 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1081700" y="2658975"/>
            <a:ext cx="6267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Character :</a:t>
            </a: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Character data type is used for storing characters. The keyword used   for character d  data type is </a:t>
            </a:r>
            <a:r>
              <a:rPr b="1" lang="en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char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2400250" y="644375"/>
            <a:ext cx="63216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Data Types in CPP 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550" y="3118800"/>
            <a:ext cx="1520750" cy="152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1033250" y="1465500"/>
            <a:ext cx="67194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Long Long : 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Long long is used store  integer values higher than 2.14 * 10</a:t>
            </a:r>
            <a:r>
              <a:rPr baseline="30000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9      </a:t>
            </a:r>
            <a:endParaRPr baseline="3000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As long long can hold values upto 9.23 * 10</a:t>
            </a:r>
            <a:r>
              <a:rPr baseline="30000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18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baseline="30000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keyword used for long long data type is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Long Long.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2400250" y="644375"/>
            <a:ext cx="63216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Data Types in CPP 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550" y="3118800"/>
            <a:ext cx="1520750" cy="152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1033250" y="1465500"/>
            <a:ext cx="6390300" cy="24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Floating point : 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Floating point data type is used for storing single-precision decimal values.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keyword used for floating-point data type is </a:t>
            </a:r>
            <a:r>
              <a:rPr b="1"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float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2400250" y="644375"/>
            <a:ext cx="63216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Data Types in CPP 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550" y="3118800"/>
            <a:ext cx="1520750" cy="152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1087200" y="1781775"/>
            <a:ext cx="6969600" cy="18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Double Floating point :</a:t>
            </a: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Double Floating point data type is used for storing double-precision decimal values. 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keyword used double floating-point is  </a:t>
            </a:r>
            <a:r>
              <a:rPr b="1" lang="en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double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2400250" y="644375"/>
            <a:ext cx="63216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Data Types in CPP 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550" y="3118800"/>
            <a:ext cx="1520750" cy="152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/>
        </p:nvSpPr>
        <p:spPr>
          <a:xfrm>
            <a:off x="1101950" y="1909950"/>
            <a:ext cx="63216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Boolean </a:t>
            </a: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Boolean data type is used for storing Boolean or logical values. 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boolean variable can store either </a:t>
            </a:r>
            <a:r>
              <a:rPr i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true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or </a:t>
            </a:r>
            <a:r>
              <a:rPr i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false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 The keyword used boolean data type  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is  </a:t>
            </a:r>
            <a:r>
              <a:rPr b="1" lang="en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bool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44331" y="1266926"/>
            <a:ext cx="34914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There are 6 types of Operators -</a:t>
            </a:r>
            <a:endParaRPr/>
          </a:p>
        </p:txBody>
      </p:sp>
      <p:graphicFrame>
        <p:nvGraphicFramePr>
          <p:cNvPr id="184" name="Google Shape;184;p28"/>
          <p:cNvGraphicFramePr/>
          <p:nvPr/>
        </p:nvGraphicFramePr>
        <p:xfrm>
          <a:off x="2225925" y="2445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{07E42B8B-AE1E-41B4-B35A-01E8F9D67732}</a:tableStyleId>
              </a:tblPr>
              <a:tblGrid>
                <a:gridCol w="1698625"/>
                <a:gridCol w="1698625"/>
                <a:gridCol w="1698625"/>
              </a:tblGrid>
              <a:tr h="69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Arithmetic 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Logical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Relational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76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Assignment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Bitwise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Miscellaneous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744331" y="1266926"/>
            <a:ext cx="34914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There are 6 types of Operators -</a:t>
            </a:r>
            <a:endParaRPr/>
          </a:p>
        </p:txBody>
      </p:sp>
      <p:graphicFrame>
        <p:nvGraphicFramePr>
          <p:cNvPr id="191" name="Google Shape;191;p29"/>
          <p:cNvGraphicFramePr/>
          <p:nvPr/>
        </p:nvGraphicFramePr>
        <p:xfrm>
          <a:off x="2225925" y="2445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{07E42B8B-AE1E-41B4-B35A-01E8F9D67732}</a:tableStyleId>
              </a:tblPr>
              <a:tblGrid>
                <a:gridCol w="1698625"/>
                <a:gridCol w="1698625"/>
                <a:gridCol w="1698625"/>
              </a:tblGrid>
              <a:tr h="69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Arithmetic 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Logical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Relational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76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Assignment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Bitwise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Miscellaneous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2" name="Google Shape;192;p29"/>
          <p:cNvGraphicFramePr/>
          <p:nvPr/>
        </p:nvGraphicFramePr>
        <p:xfrm>
          <a:off x="5965550" y="181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{07E42B8B-AE1E-41B4-B35A-01E8F9D67732}</a:tableStyleId>
              </a:tblPr>
              <a:tblGrid>
                <a:gridCol w="1089150"/>
              </a:tblGrid>
              <a:tr h="4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== , =&gt;, !=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3" name="Google Shape;193;p29"/>
          <p:cNvGraphicFramePr/>
          <p:nvPr/>
        </p:nvGraphicFramePr>
        <p:xfrm>
          <a:off x="4235725" y="181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{07E42B8B-AE1E-41B4-B35A-01E8F9D67732}</a:tableStyleId>
              </a:tblPr>
              <a:tblGrid>
                <a:gridCol w="1089150"/>
              </a:tblGrid>
              <a:tr h="49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&amp;&amp; , || , !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" name="Google Shape;194;p29"/>
          <p:cNvGraphicFramePr/>
          <p:nvPr/>
        </p:nvGraphicFramePr>
        <p:xfrm>
          <a:off x="2505900" y="181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{07E42B8B-AE1E-41B4-B35A-01E8F9D67732}</a:tableStyleId>
              </a:tblPr>
              <a:tblGrid>
                <a:gridCol w="1089150"/>
              </a:tblGrid>
              <a:tr h="4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% , ++ , - -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" name="Google Shape;195;p29"/>
          <p:cNvGraphicFramePr/>
          <p:nvPr/>
        </p:nvGraphicFramePr>
        <p:xfrm>
          <a:off x="6025175" y="404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{07E42B8B-AE1E-41B4-B35A-01E8F9D67732}</a:tableStyleId>
              </a:tblPr>
              <a:tblGrid>
                <a:gridCol w="1089150"/>
              </a:tblGrid>
              <a:tr h="4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&amp;a , *a , ?: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" name="Google Shape;196;p29"/>
          <p:cNvGraphicFramePr/>
          <p:nvPr/>
        </p:nvGraphicFramePr>
        <p:xfrm>
          <a:off x="4235725" y="404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{07E42B8B-AE1E-41B4-B35A-01E8F9D67732}</a:tableStyleId>
              </a:tblPr>
              <a:tblGrid>
                <a:gridCol w="1089150"/>
              </a:tblGrid>
              <a:tr h="49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^ , &amp; , |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" name="Google Shape;197;p29"/>
          <p:cNvGraphicFramePr/>
          <p:nvPr/>
        </p:nvGraphicFramePr>
        <p:xfrm>
          <a:off x="2505900" y="404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{07E42B8B-AE1E-41B4-B35A-01E8F9D67732}</a:tableStyleId>
              </a:tblPr>
              <a:tblGrid>
                <a:gridCol w="1089150"/>
              </a:tblGrid>
              <a:tr h="4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+=, *= , %=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2400250" y="644375"/>
            <a:ext cx="63216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String Input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550" y="3118800"/>
            <a:ext cx="1520750" cy="152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/>
        </p:nvSpPr>
        <p:spPr>
          <a:xfrm>
            <a:off x="1004975" y="1328975"/>
            <a:ext cx="6321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: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String is sequence of characters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Keyword “</a:t>
            </a:r>
            <a:r>
              <a:rPr b="1" lang="en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string” </a:t>
            </a: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is used to define a string.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Input  </a:t>
            </a: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:   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	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string  str;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	cin&gt;&gt;str;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: 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	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cout&lt;&lt;str;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2400250" y="644375"/>
            <a:ext cx="63216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String Input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550" y="3118800"/>
            <a:ext cx="1520750" cy="152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 txBox="1"/>
          <p:nvPr/>
        </p:nvSpPr>
        <p:spPr>
          <a:xfrm>
            <a:off x="663100" y="1439050"/>
            <a:ext cx="63216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 can also take input of line(string) using :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string str;  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getline(cin, str);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/* </a:t>
            </a:r>
            <a:r>
              <a:rPr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unlike</a:t>
            </a:r>
            <a:r>
              <a:rPr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cin getline does not ignore any leading white spaces before the string so in order to accomplish the same we use */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cin.ignore();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getline(cin,str);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    </a:t>
            </a:r>
            <a:r>
              <a:rPr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OR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getline(cin&gt;&gt;ws , str) ;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100">
                <a:solidFill>
                  <a:schemeClr val="accent3"/>
                </a:solidFill>
              </a:rPr>
              <a:t>Necessary Header files for CP in CPP</a:t>
            </a:r>
            <a:endParaRPr sz="1900">
              <a:solidFill>
                <a:schemeClr val="accent3"/>
              </a:solidFill>
            </a:endParaRPr>
          </a:p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901250" y="2519688"/>
            <a:ext cx="6316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highlight>
                  <a:srgbClr val="A4C2F4"/>
                </a:highlight>
                <a:latin typeface="Lato"/>
                <a:ea typeface="Lato"/>
                <a:cs typeface="Lato"/>
                <a:sym typeface="Lato"/>
              </a:rPr>
              <a:t>iostream 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: It is used as stream of Input and Output using cin and cout.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550" y="3118800"/>
            <a:ext cx="1520750" cy="15207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901250" y="2911225"/>
            <a:ext cx="5100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Written as :  </a:t>
            </a:r>
            <a:r>
              <a:rPr b="1" lang="en" sz="1950">
                <a:solidFill>
                  <a:srgbClr val="C586C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en" sz="1950">
                <a:solidFill>
                  <a:srgbClr val="CE9178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highlight>
                  <a:schemeClr val="dk2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Lato"/>
                <a:ea typeface="Lato"/>
                <a:cs typeface="Lato"/>
                <a:sym typeface="Lato"/>
              </a:rPr>
              <a:t>  </a:t>
            </a:r>
            <a:endParaRPr>
              <a:solidFill>
                <a:schemeClr val="lt1"/>
              </a:solidFill>
              <a:highlight>
                <a:schemeClr val="dk2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901250" y="3332400"/>
            <a:ext cx="63168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2"/>
                </a:solidFill>
                <a:highlight>
                  <a:srgbClr val="A4C2F4"/>
                </a:highlight>
                <a:latin typeface="Lato"/>
                <a:ea typeface="Lato"/>
                <a:cs typeface="Lato"/>
                <a:sym typeface="Lato"/>
              </a:rPr>
              <a:t>math.h 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It is used to perform mathematical operations like sqrt(), log2(), pow(), etc.</a:t>
            </a:r>
            <a:endParaRPr sz="1600"/>
          </a:p>
        </p:txBody>
      </p:sp>
      <p:sp>
        <p:nvSpPr>
          <p:cNvPr id="84" name="Google Shape;84;p14"/>
          <p:cNvSpPr txBox="1"/>
          <p:nvPr/>
        </p:nvSpPr>
        <p:spPr>
          <a:xfrm>
            <a:off x="901250" y="3971050"/>
            <a:ext cx="4674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Written as :  </a:t>
            </a:r>
            <a:r>
              <a:rPr b="1" lang="en" sz="1950">
                <a:solidFill>
                  <a:srgbClr val="C586C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en" sz="1950">
                <a:solidFill>
                  <a:srgbClr val="CE9178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&lt;math.h&gt;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chemeClr val="dk2"/>
                </a:solidFill>
                <a:highlight>
                  <a:schemeClr val="dk2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chemeClr val="lt1"/>
                </a:solidFill>
                <a:highlight>
                  <a:schemeClr val="dk2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901250" y="1768975"/>
            <a:ext cx="6522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2"/>
                </a:solidFill>
                <a:highlight>
                  <a:srgbClr val="A4C2F4"/>
                </a:highlight>
                <a:latin typeface="Lato"/>
                <a:ea typeface="Lato"/>
                <a:cs typeface="Lato"/>
                <a:sym typeface="Lato"/>
              </a:rPr>
              <a:t>#include 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 It is a preprocessor directive which is used for instructing the compiler that these files need to be processed before compilation.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2400250" y="644375"/>
            <a:ext cx="63216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Macro in C++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1087200" y="1781775"/>
            <a:ext cx="6969600" cy="2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What is marco </a:t>
            </a: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?</a:t>
            </a: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➢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marco is an action or a set of actions than you can use in your program as many times as you want 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➢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You can also call it a one line function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➢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 is denoted by </a:t>
            </a:r>
            <a:r>
              <a:rPr b="1" lang="en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#define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keyword 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➢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 example - :  #define ll long long</a:t>
            </a:r>
            <a:b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                    #define area(a,b)  (a*b)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550" y="3118800"/>
            <a:ext cx="1520750" cy="15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2400250" y="644375"/>
            <a:ext cx="63216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Types of errors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1087200" y="1781775"/>
            <a:ext cx="6969600" cy="18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There</a:t>
            </a: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are three types of errors - :</a:t>
            </a:r>
            <a:r>
              <a:rPr b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➔"/>
            </a:pPr>
            <a:r>
              <a:rPr b="1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Logical errors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➔"/>
            </a:pPr>
            <a:r>
              <a:rPr b="1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Syntax errors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➔"/>
            </a:pPr>
            <a:r>
              <a:rPr b="1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Runtime error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550" y="3118800"/>
            <a:ext cx="1520750" cy="15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2400250" y="644375"/>
            <a:ext cx="63216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Understanding Errors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751725" y="1217175"/>
            <a:ext cx="6969600" cy="4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You will encounter various errors while coding some of them are -:</a:t>
            </a:r>
            <a:r>
              <a:rPr b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➔"/>
            </a:pPr>
            <a:r>
              <a:rPr b="1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TLE - </a:t>
            </a: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This will occur in one of the two cases: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◆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Your code has entered an infinite loop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◆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Your code execution time is more than time assigned by the problem setter.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➔"/>
            </a:pPr>
            <a:r>
              <a:rPr b="1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WA -  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This will occur when the problem lies in your logic or you                   have missed some edge cases.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➔"/>
            </a:pPr>
            <a:r>
              <a:rPr b="1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NZEC -  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Non zero exit code- This error will arise when your main </a:t>
            </a:r>
            <a:b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   fails to return 0. 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550" y="3118800"/>
            <a:ext cx="1520750" cy="15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2400250" y="644375"/>
            <a:ext cx="63216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Understanding Errors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38" name="Google Shape;238;p35"/>
          <p:cNvSpPr txBox="1"/>
          <p:nvPr/>
        </p:nvSpPr>
        <p:spPr>
          <a:xfrm>
            <a:off x="751725" y="1217175"/>
            <a:ext cx="6969600" cy="3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You will encounter various errors while coding some of them are -:</a:t>
            </a:r>
            <a:r>
              <a:rPr b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➔"/>
            </a:pPr>
            <a:r>
              <a:rPr b="1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SIGSEGV - </a:t>
            </a: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This will occur when your program is trying to access</a:t>
            </a:r>
            <a:b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                         a memory which has not been initialized.</a:t>
            </a:r>
            <a:b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                         It is also often called out of bounds error.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➔"/>
            </a:pPr>
            <a:r>
              <a:rPr b="1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MLE -  </a:t>
            </a: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Memory limit exceeded   - This error arises when your            program is using memory more than assigned by the problem 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setter .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550" y="3118800"/>
            <a:ext cx="1520750" cy="15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151525" y="1769775"/>
            <a:ext cx="6793500" cy="13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chemeClr val="accent3"/>
                </a:solidFill>
              </a:rPr>
              <a:t>Get Ready now.!</a:t>
            </a:r>
            <a:endParaRPr sz="6500">
              <a:solidFill>
                <a:schemeClr val="accent3"/>
              </a:solidFill>
            </a:endParaRPr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0825" y="1708550"/>
            <a:ext cx="1520750" cy="15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948825" y="1751250"/>
            <a:ext cx="6004800" cy="23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➢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There are many more header files like string.h, fstream.h, iomanip.h, ctype.h, limits.h etc. etc…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➢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Instead of including tens of such header files we can use a Non-standard header file which contains all standard library of the header files,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It’s : -</a:t>
            </a:r>
            <a:r>
              <a:rPr b="1" lang="en" sz="2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750">
                <a:solidFill>
                  <a:srgbClr val="C586C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en" sz="1750">
                <a:solidFill>
                  <a:srgbClr val="CE9178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&lt;bits/stdc++.h&gt;</a:t>
            </a:r>
            <a:endParaRPr b="1" sz="2700">
              <a:solidFill>
                <a:schemeClr val="dk2"/>
              </a:solidFill>
              <a:highlight>
                <a:srgbClr val="EFEFE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0250" y="3064775"/>
            <a:ext cx="1542374" cy="15423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3"/>
                </a:solidFill>
              </a:rPr>
              <a:t>Necessary Header files for CP in CPP</a:t>
            </a:r>
            <a:endParaRPr b="0" sz="1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2400250" y="575950"/>
            <a:ext cx="63216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Recommended</a:t>
            </a:r>
            <a:r>
              <a:rPr lang="en">
                <a:solidFill>
                  <a:schemeClr val="accent3"/>
                </a:solidFill>
              </a:rPr>
              <a:t> Template for CP kickstart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952300" y="1653650"/>
            <a:ext cx="4884300" cy="29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#include&lt;bits/stdc++.h&gt;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using namespace std;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int main( ) {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500">
                <a:solidFill>
                  <a:schemeClr val="accent3"/>
                </a:solidFill>
              </a:rPr>
              <a:t>//Your Code goes here</a:t>
            </a:r>
            <a:endParaRPr sz="15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return 0;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}</a:t>
            </a:r>
            <a:endParaRPr sz="1700"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550" y="3118800"/>
            <a:ext cx="1520750" cy="15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2400250" y="575950"/>
            <a:ext cx="63216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Recommended Template for CP kickstart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2400250" y="2128625"/>
            <a:ext cx="4884300" cy="20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586C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en" sz="2000">
                <a:solidFill>
                  <a:srgbClr val="CE9178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&lt;bits/stdc++.h&gt;</a:t>
            </a:r>
            <a:endParaRPr b="1" sz="2000">
              <a:solidFill>
                <a:srgbClr val="CE9178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It is header file which contains all standard library of header files.</a:t>
            </a:r>
            <a:endParaRPr sz="1700"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550" y="3118800"/>
            <a:ext cx="1520750" cy="15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2400250" y="575950"/>
            <a:ext cx="63216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Recommended Template for CP kickstart 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550" y="3118800"/>
            <a:ext cx="1520750" cy="152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2400250" y="2128625"/>
            <a:ext cx="4884300" cy="20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586C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lang="en" sz="2000">
                <a:solidFill>
                  <a:srgbClr val="D4D4D4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00">
                <a:solidFill>
                  <a:srgbClr val="569CD6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b="1" lang="en" sz="2000">
                <a:solidFill>
                  <a:srgbClr val="D4D4D4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00">
                <a:solidFill>
                  <a:srgbClr val="4EC9B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" sz="2000">
                <a:solidFill>
                  <a:srgbClr val="D4D4D4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C586C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Using namespace statement just means that in the scope it is present, make all the things under the std namespace available without having to prefix std:: before each of them.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2400250" y="575950"/>
            <a:ext cx="63216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Recommended Template for CP kickstart 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550" y="3118800"/>
            <a:ext cx="1520750" cy="152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2400250" y="2128625"/>
            <a:ext cx="4884300" cy="20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69CD6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2000">
                <a:solidFill>
                  <a:srgbClr val="D4D4D4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00">
                <a:solidFill>
                  <a:srgbClr val="DCDCA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2000">
                <a:solidFill>
                  <a:srgbClr val="D4D4D4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1" sz="2000">
              <a:solidFill>
                <a:srgbClr val="C586C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It is the starting point of the program execution.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2400250" y="575950"/>
            <a:ext cx="63216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Recommended Template for CP kickstart 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550" y="3118800"/>
            <a:ext cx="1520750" cy="152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2400250" y="2128625"/>
            <a:ext cx="4884300" cy="20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9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95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9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950">
                <a:solidFill>
                  <a:srgbClr val="098658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9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5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return 0;    means that the program will execute successfully and did what it was intended to do.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2400250" y="575950"/>
            <a:ext cx="63216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Input - Output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550" y="3118800"/>
            <a:ext cx="1520750" cy="152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2400250" y="2015250"/>
            <a:ext cx="48843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2000">
                <a:solidFill>
                  <a:schemeClr val="accent3"/>
                </a:solidFill>
              </a:rPr>
              <a:t>cin&gt;&gt;</a:t>
            </a:r>
            <a:r>
              <a:rPr lang="en" sz="1700"/>
              <a:t>           	      :   For  Input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2000">
                <a:solidFill>
                  <a:schemeClr val="accent3"/>
                </a:solidFill>
              </a:rPr>
              <a:t>cout&lt;&lt;</a:t>
            </a:r>
            <a:r>
              <a:rPr lang="en" sz="1700"/>
              <a:t>                   :   For Output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2000">
                <a:solidFill>
                  <a:schemeClr val="accent3"/>
                </a:solidFill>
              </a:rPr>
              <a:t>endl;  or  ‘\n’</a:t>
            </a:r>
            <a:r>
              <a:rPr lang="en" sz="1700"/>
              <a:t>     :   For Output in new line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