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07619b3d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07619b3d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07619b3d3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07619b3d3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07619b3d3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07619b3d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07619b3d3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07619b3d3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07619b3d3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07619b3d3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07619b3d3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07619b3d3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07619b3d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07619b3d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07619b3d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607619b3d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07619b3d3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07619b3d3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07619b3d3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607619b3d3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07619b3d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07619b3d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07619b3d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07619b3d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0fc0da4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60fc0da4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07619b3d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07619b3d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07619b3d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07619b3d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07619b3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07619b3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07619b3d3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07619b3d3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07619b3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07619b3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0ca960e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0ca960e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2ebdb0f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2ebdb0f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Control Statements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950" y="3792975"/>
            <a:ext cx="679550" cy="6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4366500" y="3855700"/>
            <a:ext cx="477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 Club - AKGEC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>
            <a:alpha val="96080"/>
          </a:srgbClr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517725" y="575950"/>
            <a:ext cx="6204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Ternary Operator</a:t>
            </a:r>
            <a:endParaRPr b="0" sz="40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747425" y="2571750"/>
            <a:ext cx="79746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int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 age = 16;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lang="en-GB">
                <a:solidFill>
                  <a:srgbClr val="2B91AF"/>
                </a:solidFill>
                <a:latin typeface="Merriweather"/>
                <a:ea typeface="Merriweather"/>
                <a:cs typeface="Merriweather"/>
                <a:sym typeface="Merriweather"/>
              </a:rPr>
              <a:t>string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 result = age&gt;=18 ? </a:t>
            </a:r>
            <a:r>
              <a:rPr lang="en-GB">
                <a:solidFill>
                  <a:srgbClr val="A31515"/>
                </a:solidFill>
                <a:latin typeface="Merriweather"/>
                <a:ea typeface="Merriweather"/>
                <a:cs typeface="Merriweather"/>
                <a:sym typeface="Merriweather"/>
              </a:rPr>
              <a:t>"You can vote"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 : </a:t>
            </a:r>
            <a:r>
              <a:rPr lang="en-GB">
                <a:solidFill>
                  <a:srgbClr val="A31515"/>
                </a:solidFill>
                <a:latin typeface="Merriweather"/>
                <a:ea typeface="Merriweather"/>
                <a:cs typeface="Merriweather"/>
                <a:sym typeface="Merriweather"/>
              </a:rPr>
              <a:t>"You can't vote"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;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    cout</a:t>
            </a:r>
            <a:r>
              <a:rPr lang="en-GB">
                <a:solidFill>
                  <a:srgbClr val="008080"/>
                </a:solidFill>
                <a:latin typeface="Merriweather"/>
                <a:ea typeface="Merriweather"/>
                <a:cs typeface="Merriweather"/>
                <a:sym typeface="Merriweather"/>
              </a:rPr>
              <a:t>&lt;&lt;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result;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1091375" y="1654900"/>
            <a:ext cx="6300000" cy="6354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  = (condition) ? Expression1  :  Expression2 ;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4215450" y="2371650"/>
            <a:ext cx="713100" cy="400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true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621300" y="2371650"/>
            <a:ext cx="713100" cy="400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false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4447800" y="2101650"/>
            <a:ext cx="248400" cy="270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5853650" y="2101650"/>
            <a:ext cx="248400" cy="270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3151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Repetition (Loops)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950" y="3792975"/>
            <a:ext cx="679550" cy="6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4366500" y="3855700"/>
            <a:ext cx="477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 Club - AKGEC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>
            <a:alpha val="96080"/>
          </a:srgbClr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032250" y="640775"/>
            <a:ext cx="3079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Loops in C++</a:t>
            </a:r>
            <a:endParaRPr b="0" sz="40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940100" y="1793750"/>
            <a:ext cx="7057800" cy="26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Loops can execute a block of code as long as specified 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condition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 is reached.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Types of loops in CPP :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erriweather"/>
              <a:buChar char="❏"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w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hile loop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❏"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d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o / while loop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❏"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f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or loop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>
            <a:alpha val="96080"/>
          </a:srgbClr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961700" y="1793750"/>
            <a:ext cx="7036200" cy="26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The while loop </a:t>
            </a:r>
            <a:r>
              <a:rPr lang="en-GB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loops 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through a block of code as long as a specified condition is </a:t>
            </a:r>
            <a:r>
              <a:rPr lang="en-GB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true 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n-GB">
                <a:solidFill>
                  <a:srgbClr val="0000CD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i="1" lang="en-GB">
                <a:latin typeface="Trebuchet MS"/>
                <a:ea typeface="Trebuchet MS"/>
                <a:cs typeface="Trebuchet MS"/>
                <a:sym typeface="Trebuchet MS"/>
              </a:rPr>
              <a:t>condition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) {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-GB">
                <a:latin typeface="Trebuchet MS"/>
                <a:ea typeface="Trebuchet MS"/>
                <a:cs typeface="Trebuchet MS"/>
                <a:sym typeface="Trebuchet MS"/>
              </a:rPr>
              <a:t>  	</a:t>
            </a:r>
            <a:r>
              <a:rPr i="1" lang="en-GB" sz="16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code block to be executed</a:t>
            </a:r>
            <a:endParaRPr i="1" sz="1600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25"/>
          <p:cNvSpPr txBox="1"/>
          <p:nvPr>
            <p:ph type="title"/>
          </p:nvPr>
        </p:nvSpPr>
        <p:spPr>
          <a:xfrm>
            <a:off x="3226650" y="582625"/>
            <a:ext cx="2690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While loop</a:t>
            </a:r>
            <a:endParaRPr b="0" sz="40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>
            <a:alpha val="96080"/>
          </a:srgbClr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226650" y="582625"/>
            <a:ext cx="2690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While loop</a:t>
            </a:r>
            <a:endParaRPr b="0" sz="40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426350" y="2398875"/>
            <a:ext cx="4981500" cy="23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72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GB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i = 1 ;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GB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( i &lt; 5 ) {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    cout</a:t>
            </a:r>
            <a:r>
              <a:rPr lang="en-GB">
                <a:solidFill>
                  <a:srgbClr val="00808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GB">
                <a:solidFill>
                  <a:srgbClr val="00808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</a:t>
            </a:r>
            <a:r>
              <a:rPr lang="en-GB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' '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    i++;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1491175" y="1577600"/>
            <a:ext cx="646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/>
                <a:ea typeface="Trebuchet MS"/>
                <a:cs typeface="Trebuchet MS"/>
                <a:sym typeface="Trebuchet MS"/>
              </a:rPr>
              <a:t>Code will print value of  i as long as value of i is less than 5 :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5415200" y="2841875"/>
            <a:ext cx="322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: 1 2 3 4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1" name="Google Shape;161;p26"/>
          <p:cNvCxnSpPr/>
          <p:nvPr/>
        </p:nvCxnSpPr>
        <p:spPr>
          <a:xfrm>
            <a:off x="4916575" y="2117900"/>
            <a:ext cx="0" cy="2485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>
            <a:alpha val="96080"/>
          </a:srgbClr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961700" y="1393925"/>
            <a:ext cx="70362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Trebuchet MS"/>
                <a:ea typeface="Trebuchet MS"/>
                <a:cs typeface="Trebuchet MS"/>
                <a:sym typeface="Trebuchet MS"/>
              </a:rPr>
              <a:t>This  loop will once </a:t>
            </a:r>
            <a:r>
              <a:rPr lang="en-GB" sz="2100">
                <a:latin typeface="Trebuchet MS"/>
                <a:ea typeface="Trebuchet MS"/>
                <a:cs typeface="Trebuchet MS"/>
                <a:sym typeface="Trebuchet MS"/>
              </a:rPr>
              <a:t>execute</a:t>
            </a:r>
            <a:r>
              <a:rPr lang="en-GB" sz="2100">
                <a:latin typeface="Trebuchet MS"/>
                <a:ea typeface="Trebuchet MS"/>
                <a:cs typeface="Trebuchet MS"/>
                <a:sym typeface="Trebuchet MS"/>
              </a:rPr>
              <a:t> set of statements written inside “do” without checking condition after that it will repeat the loop as long as the condition is true :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n-GB" sz="1900">
                <a:solidFill>
                  <a:srgbClr val="0000CD"/>
                </a:solidFill>
                <a:latin typeface="Trebuchet MS"/>
                <a:ea typeface="Trebuchet MS"/>
                <a:cs typeface="Trebuchet MS"/>
                <a:sym typeface="Trebuchet MS"/>
              </a:rPr>
              <a:t>do</a:t>
            </a:r>
            <a:r>
              <a:rPr lang="en-GB" sz="1900"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-GB" sz="1900">
                <a:latin typeface="Trebuchet MS"/>
                <a:ea typeface="Trebuchet MS"/>
                <a:cs typeface="Trebuchet MS"/>
                <a:sym typeface="Trebuchet MS"/>
              </a:rPr>
              <a:t>  	</a:t>
            </a:r>
            <a:r>
              <a:rPr i="1" lang="en-GB" sz="19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code block to be executed</a:t>
            </a:r>
            <a:endParaRPr i="1" sz="1900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900"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>
                <a:solidFill>
                  <a:srgbClr val="0000CD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-GB" sz="1900"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i="1" lang="en-GB" sz="1900">
                <a:latin typeface="Trebuchet MS"/>
                <a:ea typeface="Trebuchet MS"/>
                <a:cs typeface="Trebuchet MS"/>
                <a:sym typeface="Trebuchet MS"/>
              </a:rPr>
              <a:t>condition</a:t>
            </a:r>
            <a:r>
              <a:rPr lang="en-GB" sz="1900"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900">
              <a:solidFill>
                <a:srgbClr val="0000C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27"/>
          <p:cNvSpPr txBox="1"/>
          <p:nvPr>
            <p:ph type="title"/>
          </p:nvPr>
        </p:nvSpPr>
        <p:spPr>
          <a:xfrm>
            <a:off x="3133675" y="554325"/>
            <a:ext cx="3565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Do/While loop</a:t>
            </a:r>
            <a:endParaRPr b="0" sz="40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>
            <a:alpha val="96080"/>
          </a:srgbClr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33675" y="554325"/>
            <a:ext cx="3565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Do/While loop</a:t>
            </a:r>
            <a:endParaRPr b="0" sz="40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961700" y="1447950"/>
            <a:ext cx="7036200" cy="3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50">
                <a:latin typeface="Trebuchet MS"/>
                <a:ea typeface="Trebuchet MS"/>
                <a:cs typeface="Trebuchet MS"/>
                <a:sym typeface="Trebuchet MS"/>
              </a:rPr>
              <a:t>The loop will always be executed at least once even if the condition is false :</a:t>
            </a:r>
            <a:endParaRPr sz="3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25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GB" sz="3250">
                <a:latin typeface="Trebuchet MS"/>
                <a:ea typeface="Trebuchet MS"/>
                <a:cs typeface="Trebuchet MS"/>
                <a:sym typeface="Trebuchet MS"/>
              </a:rPr>
              <a:t> i = 1 ;</a:t>
            </a:r>
            <a:endParaRPr sz="3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250">
                <a:latin typeface="Trebuchet MS"/>
                <a:ea typeface="Trebuchet MS"/>
                <a:cs typeface="Trebuchet MS"/>
                <a:sym typeface="Trebuchet MS"/>
              </a:rPr>
              <a:t>    	</a:t>
            </a:r>
            <a:r>
              <a:rPr lang="en-GB" sz="325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do</a:t>
            </a:r>
            <a:r>
              <a:rPr lang="en-GB" sz="3250"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3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3846"/>
              <a:buFont typeface="Arial"/>
              <a:buNone/>
            </a:pPr>
            <a:r>
              <a:rPr lang="en-GB" sz="3250">
                <a:latin typeface="Trebuchet MS"/>
                <a:ea typeface="Trebuchet MS"/>
                <a:cs typeface="Trebuchet MS"/>
                <a:sym typeface="Trebuchet MS"/>
              </a:rPr>
              <a:t>cout</a:t>
            </a:r>
            <a:r>
              <a:rPr lang="en-GB" sz="3250">
                <a:solidFill>
                  <a:srgbClr val="00808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</a:t>
            </a:r>
            <a:r>
              <a:rPr lang="en-GB" sz="3250"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GB" sz="3250">
                <a:solidFill>
                  <a:srgbClr val="00808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</a:t>
            </a:r>
            <a:r>
              <a:rPr lang="en-GB" sz="325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' '</a:t>
            </a:r>
            <a:r>
              <a:rPr lang="en-GB" sz="3250"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3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3846"/>
              <a:buFont typeface="Arial"/>
              <a:buNone/>
            </a:pPr>
            <a:r>
              <a:rPr lang="en-GB" sz="3250">
                <a:latin typeface="Trebuchet MS"/>
                <a:ea typeface="Trebuchet MS"/>
                <a:cs typeface="Trebuchet MS"/>
                <a:sym typeface="Trebuchet MS"/>
              </a:rPr>
              <a:t>i++;</a:t>
            </a:r>
            <a:endParaRPr sz="3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3846"/>
              <a:buFont typeface="Arial"/>
              <a:buNone/>
            </a:pPr>
            <a:r>
              <a:rPr lang="en-GB" sz="3250">
                <a:latin typeface="Trebuchet MS"/>
                <a:ea typeface="Trebuchet MS"/>
                <a:cs typeface="Trebuchet MS"/>
                <a:sym typeface="Trebuchet MS"/>
              </a:rPr>
              <a:t>    	}</a:t>
            </a:r>
            <a:r>
              <a:rPr lang="en-GB" sz="325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-GB" sz="3250">
                <a:latin typeface="Trebuchet MS"/>
                <a:ea typeface="Trebuchet MS"/>
                <a:cs typeface="Trebuchet MS"/>
                <a:sym typeface="Trebuchet MS"/>
              </a:rPr>
              <a:t>(i&lt;5);</a:t>
            </a:r>
            <a:endParaRPr sz="3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66">
              <a:solidFill>
                <a:srgbClr val="0000C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5415200" y="2841875"/>
            <a:ext cx="322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OUTPUT : 1 2 3 4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5" name="Google Shape;175;p28"/>
          <p:cNvCxnSpPr/>
          <p:nvPr/>
        </p:nvCxnSpPr>
        <p:spPr>
          <a:xfrm>
            <a:off x="4916575" y="2117900"/>
            <a:ext cx="0" cy="2485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>
            <a:alpha val="96080"/>
          </a:srgbClr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447800" y="543550"/>
            <a:ext cx="206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b="0" lang="en-GB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loop</a:t>
            </a:r>
            <a:endParaRPr b="0" sz="40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961700" y="1599250"/>
            <a:ext cx="7036200" cy="31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When you exactly know how many times you want to loop through a block of code, use for loop : 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n-GB">
                <a:solidFill>
                  <a:srgbClr val="0000CD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( </a:t>
            </a:r>
            <a:r>
              <a:rPr i="1" lang="en-GB">
                <a:latin typeface="Trebuchet MS"/>
                <a:ea typeface="Trebuchet MS"/>
                <a:cs typeface="Trebuchet MS"/>
                <a:sym typeface="Trebuchet MS"/>
              </a:rPr>
              <a:t>initialization 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;  </a:t>
            </a:r>
            <a:r>
              <a:rPr i="1" lang="en-GB">
                <a:latin typeface="Trebuchet MS"/>
                <a:ea typeface="Trebuchet MS"/>
                <a:cs typeface="Trebuchet MS"/>
                <a:sym typeface="Trebuchet MS"/>
              </a:rPr>
              <a:t> condition 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r>
              <a:rPr i="1" lang="en-GB">
                <a:latin typeface="Trebuchet MS"/>
                <a:ea typeface="Trebuchet MS"/>
                <a:cs typeface="Trebuchet MS"/>
                <a:sym typeface="Trebuchet MS"/>
              </a:rPr>
              <a:t>   increment/decrement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) {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600">
                <a:latin typeface="Trebuchet MS"/>
                <a:ea typeface="Trebuchet MS"/>
                <a:cs typeface="Trebuchet MS"/>
                <a:sym typeface="Trebuchet MS"/>
              </a:rPr>
              <a:t>  	</a:t>
            </a:r>
            <a:r>
              <a:rPr i="1" lang="en-GB" sz="16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code block to be executed</a:t>
            </a:r>
            <a:endParaRPr i="1" sz="1600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>
              <a:solidFill>
                <a:srgbClr val="0000C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>
            <a:alpha val="96080"/>
          </a:srgbClr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502200" y="521925"/>
            <a:ext cx="213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For loop</a:t>
            </a:r>
            <a:endParaRPr b="0" sz="40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961700" y="1599250"/>
            <a:ext cx="7036200" cy="31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Below code will work same as previous while loop and will print numbers from 0 to 4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: 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GB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( </a:t>
            </a:r>
            <a:r>
              <a:rPr lang="en-GB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i = 1 ; i &lt; 5 ; i++){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    	cout</a:t>
            </a:r>
            <a:r>
              <a:rPr lang="en-GB">
                <a:solidFill>
                  <a:srgbClr val="00808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GB">
                <a:solidFill>
                  <a:srgbClr val="00808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</a:t>
            </a:r>
            <a:r>
              <a:rPr lang="en-GB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' '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		}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C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8" name="Google Shape;188;p30"/>
          <p:cNvCxnSpPr/>
          <p:nvPr/>
        </p:nvCxnSpPr>
        <p:spPr>
          <a:xfrm>
            <a:off x="5197500" y="2117900"/>
            <a:ext cx="0" cy="2485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30"/>
          <p:cNvSpPr txBox="1"/>
          <p:nvPr/>
        </p:nvSpPr>
        <p:spPr>
          <a:xfrm>
            <a:off x="5415200" y="2841875"/>
            <a:ext cx="322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: 1 2 3 4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>
            <a:alpha val="96080"/>
          </a:srgbClr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2625775" y="575950"/>
            <a:ext cx="609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Break Statement</a:t>
            </a:r>
            <a:endParaRPr b="0" sz="40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961675" y="1380975"/>
            <a:ext cx="79098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We can use </a:t>
            </a:r>
            <a:r>
              <a:rPr lang="en-GB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break 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and </a:t>
            </a:r>
            <a:r>
              <a:rPr lang="en-GB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continue </a:t>
            </a:r>
            <a:r>
              <a:rPr lang="en-GB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statements 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to control the flow of execution of loops :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: </a:t>
            </a:r>
            <a:endParaRPr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GB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( </a:t>
            </a:r>
            <a:r>
              <a:rPr lang="en-GB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i = 1 ;  i &lt; 10 ; i++){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lang="en-GB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(i==4) {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        </a:t>
            </a:r>
            <a:r>
              <a:rPr lang="en-GB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break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    cout</a:t>
            </a:r>
            <a:r>
              <a:rPr lang="en-GB">
                <a:solidFill>
                  <a:srgbClr val="00808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GB">
                <a:solidFill>
                  <a:srgbClr val="00808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</a:t>
            </a:r>
            <a:r>
              <a:rPr lang="en-GB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' '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>
              <a:solidFill>
                <a:srgbClr val="0000C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5739375" y="2831075"/>
            <a:ext cx="322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: 1 2 3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7" name="Google Shape;197;p31"/>
          <p:cNvCxnSpPr/>
          <p:nvPr/>
        </p:nvCxnSpPr>
        <p:spPr>
          <a:xfrm>
            <a:off x="5489250" y="2117900"/>
            <a:ext cx="0" cy="2485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>
            <a:alpha val="96080"/>
          </a:srgbClr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 Structure</a:t>
            </a:r>
            <a:endParaRPr b="0" sz="40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746050" y="1696475"/>
            <a:ext cx="7876800" cy="30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-GB" sz="1900">
                <a:latin typeface="Trebuchet MS"/>
                <a:ea typeface="Trebuchet MS"/>
                <a:cs typeface="Trebuchet MS"/>
                <a:sym typeface="Trebuchet MS"/>
              </a:rPr>
              <a:t>Sequence </a:t>
            </a:r>
            <a:r>
              <a:rPr b="1" lang="en-GB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700">
                <a:latin typeface="Trebuchet MS"/>
                <a:ea typeface="Trebuchet MS"/>
                <a:cs typeface="Trebuchet MS"/>
                <a:sym typeface="Trebuchet MS"/>
              </a:rPr>
              <a:t>Execute one after another.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b="1" lang="en-GB" sz="1900">
                <a:latin typeface="Trebuchet MS"/>
                <a:ea typeface="Trebuchet MS"/>
                <a:cs typeface="Trebuchet MS"/>
                <a:sym typeface="Trebuchet MS"/>
              </a:rPr>
              <a:t>Selection (Branch) : </a:t>
            </a:r>
            <a:r>
              <a:rPr lang="en-GB" sz="1700">
                <a:latin typeface="Trebuchet MS"/>
                <a:ea typeface="Trebuchet MS"/>
                <a:cs typeface="Trebuchet MS"/>
                <a:sym typeface="Trebuchet MS"/>
              </a:rPr>
              <a:t>Execute statement depending on certain conditions.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b="1" lang="en-GB" sz="1900">
                <a:latin typeface="Trebuchet MS"/>
                <a:ea typeface="Trebuchet MS"/>
                <a:cs typeface="Trebuchet MS"/>
                <a:sym typeface="Trebuchet MS"/>
              </a:rPr>
              <a:t>Repetition (Looping) : </a:t>
            </a:r>
            <a:r>
              <a:rPr lang="en-GB" sz="1600">
                <a:latin typeface="Trebuchet MS"/>
                <a:ea typeface="Trebuchet MS"/>
                <a:cs typeface="Trebuchet MS"/>
                <a:sym typeface="Trebuchet MS"/>
              </a:rPr>
              <a:t>Repeat statements while certain conditions are met.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>
            <a:alpha val="96080"/>
          </a:srgbClr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2625775" y="575950"/>
            <a:ext cx="609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Continue</a:t>
            </a:r>
            <a:r>
              <a:rPr b="0" lang="en-GB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Statement</a:t>
            </a:r>
            <a:endParaRPr b="0" sz="40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961700" y="1447950"/>
            <a:ext cx="7760100" cy="3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: </a:t>
            </a:r>
            <a:endParaRPr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GB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( </a:t>
            </a:r>
            <a:r>
              <a:rPr lang="en-GB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i = 1 ;  i &lt; 10 ; i++){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lang="en-GB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(i==4) {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        </a:t>
            </a:r>
            <a:r>
              <a:rPr lang="en-GB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continue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    cout</a:t>
            </a:r>
            <a:r>
              <a:rPr lang="en-GB">
                <a:solidFill>
                  <a:srgbClr val="00808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GB">
                <a:solidFill>
                  <a:srgbClr val="00808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</a:t>
            </a:r>
            <a:r>
              <a:rPr lang="en-GB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' '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C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4" name="Google Shape;204;p32"/>
          <p:cNvCxnSpPr/>
          <p:nvPr/>
        </p:nvCxnSpPr>
        <p:spPr>
          <a:xfrm flipH="1">
            <a:off x="5532500" y="2096300"/>
            <a:ext cx="10800" cy="2496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32"/>
          <p:cNvSpPr txBox="1"/>
          <p:nvPr/>
        </p:nvSpPr>
        <p:spPr>
          <a:xfrm>
            <a:off x="5739375" y="2831075"/>
            <a:ext cx="322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: 1 2 </a:t>
            </a:r>
            <a:r>
              <a:rPr lang="en-GB" sz="18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3 5 </a:t>
            </a:r>
            <a:r>
              <a:rPr lang="en-GB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6 7 8 9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2509350" y="1771950"/>
            <a:ext cx="41253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sz="5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950" y="3792975"/>
            <a:ext cx="679550" cy="6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/>
        </p:nvSpPr>
        <p:spPr>
          <a:xfrm>
            <a:off x="4366500" y="3855700"/>
            <a:ext cx="477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 Club - AKGEC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>
            <a:alpha val="96080"/>
          </a:srgbClr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Logical Expressions</a:t>
            </a:r>
            <a:endParaRPr b="0" sz="40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746075" y="2042275"/>
            <a:ext cx="78768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❏"/>
            </a:pPr>
            <a:r>
              <a:rPr b="1" lang="en-GB">
                <a:latin typeface="Trebuchet MS"/>
                <a:ea typeface="Trebuchet MS"/>
                <a:cs typeface="Trebuchet MS"/>
                <a:sym typeface="Trebuchet MS"/>
              </a:rPr>
              <a:t>Relational Operators : 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                  </a:t>
            </a:r>
            <a:r>
              <a:rPr b="1" lang="en-GB">
                <a:latin typeface="Trebuchet MS"/>
                <a:ea typeface="Trebuchet MS"/>
                <a:cs typeface="Trebuchet MS"/>
                <a:sym typeface="Trebuchet MS"/>
              </a:rPr>
              <a:t>== 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b="1" lang="en-GB">
                <a:latin typeface="Trebuchet MS"/>
                <a:ea typeface="Trebuchet MS"/>
                <a:cs typeface="Trebuchet MS"/>
                <a:sym typeface="Trebuchet MS"/>
              </a:rPr>
              <a:t>!= 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b="1" lang="en-GB">
                <a:latin typeface="Trebuchet MS"/>
                <a:ea typeface="Trebuchet MS"/>
                <a:cs typeface="Trebuchet MS"/>
                <a:sym typeface="Trebuchet MS"/>
              </a:rPr>
              <a:t>&lt; 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     </a:t>
            </a:r>
            <a:r>
              <a:rPr b="1" lang="en-GB">
                <a:latin typeface="Trebuchet MS"/>
                <a:ea typeface="Trebuchet MS"/>
                <a:cs typeface="Trebuchet MS"/>
                <a:sym typeface="Trebuchet MS"/>
              </a:rPr>
              <a:t>&gt; 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     </a:t>
            </a:r>
            <a:r>
              <a:rPr b="1" lang="en-GB">
                <a:latin typeface="Trebuchet MS"/>
                <a:ea typeface="Trebuchet MS"/>
                <a:cs typeface="Trebuchet MS"/>
                <a:sym typeface="Trebuchet MS"/>
              </a:rPr>
              <a:t>&lt;= 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b="1" lang="en-GB">
                <a:latin typeface="Trebuchet MS"/>
                <a:ea typeface="Trebuchet MS"/>
                <a:cs typeface="Trebuchet MS"/>
                <a:sym typeface="Trebuchet MS"/>
              </a:rPr>
              <a:t>&gt;=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rebuchet MS"/>
              <a:buChar char="❏"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They are binary operators - have two operands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❏"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Produce a </a:t>
            </a:r>
            <a:r>
              <a:rPr lang="en-GB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bool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result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>
            <a:alpha val="96080"/>
          </a:srgbClr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762300" y="1523600"/>
            <a:ext cx="7619400" cy="31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❏"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f ( logical expression )     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      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tatement; 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GB" sz="1900">
                <a:solidFill>
                  <a:srgbClr val="0000CD"/>
                </a:solidFill>
                <a:latin typeface="Merriweather"/>
                <a:ea typeface="Merriweather"/>
                <a:cs typeface="Merriweather"/>
                <a:sym typeface="Merriweather"/>
              </a:rPr>
              <a:t>if</a:t>
            </a:r>
            <a:r>
              <a:rPr lang="en-GB" sz="1900">
                <a:latin typeface="Merriweather"/>
                <a:ea typeface="Merriweather"/>
                <a:cs typeface="Merriweather"/>
                <a:sym typeface="Merriweather"/>
              </a:rPr>
              <a:t> (</a:t>
            </a:r>
            <a:r>
              <a:rPr i="1" lang="en-GB" sz="1900">
                <a:latin typeface="Merriweather"/>
                <a:ea typeface="Merriweather"/>
                <a:cs typeface="Merriweather"/>
                <a:sym typeface="Merriweather"/>
              </a:rPr>
              <a:t>condition</a:t>
            </a:r>
            <a:r>
              <a:rPr lang="en-GB" sz="1900">
                <a:latin typeface="Merriweather"/>
                <a:ea typeface="Merriweather"/>
                <a:cs typeface="Merriweather"/>
                <a:sym typeface="Merriweather"/>
              </a:rPr>
              <a:t>) {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600">
                <a:latin typeface="Merriweather"/>
                <a:ea typeface="Merriweather"/>
                <a:cs typeface="Merriweather"/>
                <a:sym typeface="Merriweather"/>
              </a:rPr>
              <a:t>                              </a:t>
            </a:r>
            <a:r>
              <a:rPr i="1" lang="en-GB" sz="1600">
                <a:solidFill>
                  <a:srgbClr val="008000"/>
                </a:solidFill>
                <a:latin typeface="Merriweather"/>
                <a:ea typeface="Merriweather"/>
                <a:cs typeface="Merriweather"/>
                <a:sym typeface="Merriweather"/>
              </a:rPr>
              <a:t>// block of code to be executed if the condition is true</a:t>
            </a:r>
            <a:endParaRPr i="1" sz="1600">
              <a:solidFill>
                <a:srgbClr val="008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latin typeface="Merriweather"/>
                <a:ea typeface="Merriweather"/>
                <a:cs typeface="Merriweather"/>
                <a:sym typeface="Merriweather"/>
              </a:rPr>
              <a:t>            }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1581300" y="554350"/>
            <a:ext cx="5981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Syntax of “if” statement</a:t>
            </a:r>
            <a:endParaRPr b="0" sz="40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>
            <a:alpha val="96080"/>
          </a:srgbClr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762300" y="1599250"/>
            <a:ext cx="7619400" cy="30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	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nt x = 0, y = 1, z = 2;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f ( x &gt; y )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++;   y++;  z++;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134F5C"/>
                </a:solidFill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lang="en-GB" sz="1700">
                <a:solidFill>
                  <a:srgbClr val="134F5C"/>
                </a:solidFill>
                <a:latin typeface="Trebuchet MS"/>
                <a:ea typeface="Trebuchet MS"/>
                <a:cs typeface="Trebuchet MS"/>
                <a:sym typeface="Trebuchet MS"/>
              </a:rPr>
              <a:t>hat will be the final values of x,y and z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?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1581300" y="554350"/>
            <a:ext cx="5981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Syntax of “if” statement</a:t>
            </a:r>
            <a:endParaRPr b="0" sz="40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>
            <a:alpha val="96080"/>
          </a:srgbClr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1026900" y="532725"/>
            <a:ext cx="7090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Syntax of “if else” statement</a:t>
            </a:r>
            <a:endParaRPr b="0" sz="40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762300" y="2020650"/>
            <a:ext cx="76194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solidFill>
                  <a:srgbClr val="0000CD"/>
                </a:solidFill>
                <a:latin typeface="Merriweather"/>
                <a:ea typeface="Merriweather"/>
                <a:cs typeface="Merriweather"/>
                <a:sym typeface="Merriweather"/>
              </a:rPr>
              <a:t>if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 (</a:t>
            </a:r>
            <a:r>
              <a:rPr i="1" lang="en-GB">
                <a:latin typeface="Merriweather"/>
                <a:ea typeface="Merriweather"/>
                <a:cs typeface="Merriweather"/>
                <a:sym typeface="Merriweather"/>
              </a:rPr>
              <a:t>condition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) {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600"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r>
              <a:rPr i="1" lang="en-GB" sz="1600">
                <a:solidFill>
                  <a:srgbClr val="008000"/>
                </a:solidFill>
                <a:latin typeface="Merriweather"/>
                <a:ea typeface="Merriweather"/>
                <a:cs typeface="Merriweather"/>
                <a:sym typeface="Merriweather"/>
              </a:rPr>
              <a:t>// block of code to be executed if the condition is true</a:t>
            </a:r>
            <a:endParaRPr i="1" sz="1600">
              <a:solidFill>
                <a:srgbClr val="008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} </a:t>
            </a:r>
            <a:r>
              <a:rPr lang="en-GB">
                <a:solidFill>
                  <a:srgbClr val="0000CD"/>
                </a:solidFill>
                <a:latin typeface="Merriweather"/>
                <a:ea typeface="Merriweather"/>
                <a:cs typeface="Merriweather"/>
                <a:sym typeface="Merriweather"/>
              </a:rPr>
              <a:t>else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 {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600"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r>
              <a:rPr i="1" lang="en-GB" sz="1600">
                <a:solidFill>
                  <a:srgbClr val="008000"/>
                </a:solidFill>
                <a:latin typeface="Merriweather"/>
                <a:ea typeface="Merriweather"/>
                <a:cs typeface="Merriweather"/>
                <a:sym typeface="Merriweather"/>
              </a:rPr>
              <a:t>// block of code to be executed if the condition is false</a:t>
            </a:r>
            <a:endParaRPr i="1" sz="1600">
              <a:solidFill>
                <a:srgbClr val="008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>
            <a:alpha val="96080"/>
          </a:srgbClr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517725" y="575950"/>
            <a:ext cx="6204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Syntax of if-else</a:t>
            </a:r>
            <a:endParaRPr b="0" sz="40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961725" y="1534375"/>
            <a:ext cx="78306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7200">
                <a:solidFill>
                  <a:srgbClr val="0000CD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b="1" lang="en-GB" sz="7200"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b="1" i="1" lang="en-GB" sz="7200">
                <a:latin typeface="Trebuchet MS"/>
                <a:ea typeface="Trebuchet MS"/>
                <a:cs typeface="Trebuchet MS"/>
                <a:sym typeface="Trebuchet MS"/>
              </a:rPr>
              <a:t>condition1</a:t>
            </a:r>
            <a:r>
              <a:rPr b="1" lang="en-GB" sz="7200">
                <a:latin typeface="Trebuchet MS"/>
                <a:ea typeface="Trebuchet MS"/>
                <a:cs typeface="Trebuchet MS"/>
                <a:sym typeface="Trebuchet MS"/>
              </a:rPr>
              <a:t>) {</a:t>
            </a:r>
            <a:endParaRPr b="1" sz="7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GB" sz="7200"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i="1" lang="en-GB" sz="64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block of code to be executed if condition1 is true</a:t>
            </a:r>
            <a:endParaRPr i="1" sz="6400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7200">
                <a:latin typeface="Trebuchet MS"/>
                <a:ea typeface="Trebuchet MS"/>
                <a:cs typeface="Trebuchet MS"/>
                <a:sym typeface="Trebuchet MS"/>
              </a:rPr>
              <a:t>} </a:t>
            </a:r>
            <a:r>
              <a:rPr b="1" lang="en-GB" sz="7200">
                <a:solidFill>
                  <a:srgbClr val="0000CD"/>
                </a:solidFill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r>
              <a:rPr b="1" lang="en-GB" sz="72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-GB" sz="7200">
                <a:solidFill>
                  <a:srgbClr val="0000CD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b="1" lang="en-GB" sz="7200"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b="1" i="1" lang="en-GB" sz="7200">
                <a:latin typeface="Trebuchet MS"/>
                <a:ea typeface="Trebuchet MS"/>
                <a:cs typeface="Trebuchet MS"/>
                <a:sym typeface="Trebuchet MS"/>
              </a:rPr>
              <a:t>condition2</a:t>
            </a:r>
            <a:r>
              <a:rPr b="1" lang="en-GB" sz="7200">
                <a:latin typeface="Trebuchet MS"/>
                <a:ea typeface="Trebuchet MS"/>
                <a:cs typeface="Trebuchet MS"/>
                <a:sym typeface="Trebuchet MS"/>
              </a:rPr>
              <a:t>) {</a:t>
            </a:r>
            <a:endParaRPr b="1" sz="7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GB" sz="7200"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i="1" lang="en-GB" sz="64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block of code to be executed if the condition1 is false and condition2 is true</a:t>
            </a:r>
            <a:endParaRPr i="1" sz="6400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7200">
                <a:latin typeface="Trebuchet MS"/>
                <a:ea typeface="Trebuchet MS"/>
                <a:cs typeface="Trebuchet MS"/>
                <a:sym typeface="Trebuchet MS"/>
              </a:rPr>
              <a:t>} </a:t>
            </a:r>
            <a:r>
              <a:rPr b="1" lang="en-GB" sz="7200">
                <a:solidFill>
                  <a:srgbClr val="0000CD"/>
                </a:solidFill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r>
              <a:rPr b="1" lang="en-GB" sz="7200"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endParaRPr b="1" sz="7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GB" sz="7200"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i="1" lang="en-GB" sz="64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block of code to be executed if the condition1 is false and condition2 is false</a:t>
            </a:r>
            <a:endParaRPr i="1" sz="6400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7200"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b="1" sz="7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>
            <a:alpha val="96080"/>
          </a:srgbClr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1188625" y="575950"/>
            <a:ext cx="7533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Syntax of nested if statement</a:t>
            </a:r>
            <a:endParaRPr b="0" sz="40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961725" y="1534375"/>
            <a:ext cx="78306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7200">
                <a:solidFill>
                  <a:srgbClr val="0000CD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b="1" lang="en-GB" sz="7200"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b="1" i="1" lang="en-GB" sz="7200">
                <a:latin typeface="Trebuchet MS"/>
                <a:ea typeface="Trebuchet MS"/>
                <a:cs typeface="Trebuchet MS"/>
                <a:sym typeface="Trebuchet MS"/>
              </a:rPr>
              <a:t>condition1</a:t>
            </a:r>
            <a:r>
              <a:rPr b="1" lang="en-GB" sz="7200">
                <a:latin typeface="Trebuchet MS"/>
                <a:ea typeface="Trebuchet MS"/>
                <a:cs typeface="Trebuchet MS"/>
                <a:sym typeface="Trebuchet MS"/>
              </a:rPr>
              <a:t>) {</a:t>
            </a:r>
            <a:endParaRPr b="1" sz="7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6400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//if </a:t>
            </a:r>
            <a:r>
              <a:rPr b="1" lang="en-GB" sz="6400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condition1 is true then this block will get executed</a:t>
            </a:r>
            <a:r>
              <a:rPr b="1" lang="en-GB" sz="7200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7200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GB" sz="72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-GB" sz="7200"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r>
              <a:rPr b="1" lang="en-GB" sz="7200">
                <a:solidFill>
                  <a:srgbClr val="0000CD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b="1" lang="en-GB" sz="7200"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b="1" i="1" lang="en-GB" sz="7200">
                <a:latin typeface="Trebuchet MS"/>
                <a:ea typeface="Trebuchet MS"/>
                <a:cs typeface="Trebuchet MS"/>
                <a:sym typeface="Trebuchet MS"/>
              </a:rPr>
              <a:t>condition2</a:t>
            </a:r>
            <a:r>
              <a:rPr b="1" lang="en-GB" sz="7200">
                <a:latin typeface="Trebuchet MS"/>
                <a:ea typeface="Trebuchet MS"/>
                <a:cs typeface="Trebuchet MS"/>
                <a:sym typeface="Trebuchet MS"/>
              </a:rPr>
              <a:t>) {</a:t>
            </a:r>
            <a:endParaRPr b="1" sz="7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7200"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b="1" lang="en-GB" sz="6400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//if condition 2 is true then this block will get executed</a:t>
            </a:r>
            <a:endParaRPr b="1" sz="7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7200"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b="1" lang="en-GB" sz="7200">
                <a:latin typeface="Trebuchet MS"/>
                <a:ea typeface="Trebuchet MS"/>
                <a:cs typeface="Trebuchet MS"/>
                <a:sym typeface="Trebuchet MS"/>
              </a:rPr>
              <a:t>} </a:t>
            </a:r>
            <a:r>
              <a:rPr b="1" lang="en-GB" sz="7200">
                <a:solidFill>
                  <a:srgbClr val="0000CD"/>
                </a:solidFill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r>
              <a:rPr b="1" lang="en-GB" sz="7200"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endParaRPr b="1" sz="7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-GB" sz="7200">
                <a:latin typeface="Trebuchet MS"/>
                <a:ea typeface="Trebuchet MS"/>
                <a:cs typeface="Trebuchet MS"/>
                <a:sym typeface="Trebuchet MS"/>
              </a:rPr>
              <a:t>	 </a:t>
            </a:r>
            <a:r>
              <a:rPr b="1" lang="en-GB" sz="6400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//if condition 2 is false then this block will get executed</a:t>
            </a:r>
            <a:r>
              <a:rPr b="1" lang="en-GB" sz="7200"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b="1" sz="7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7200"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b="1" sz="7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>
            <a:alpha val="96080"/>
          </a:srgbClr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517725" y="575950"/>
            <a:ext cx="6204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Ternary Operator</a:t>
            </a:r>
            <a:endParaRPr b="0" sz="40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961725" y="1534375"/>
            <a:ext cx="73371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lang="en-GB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int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 age = 16;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lang="en-GB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if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 ( age &gt;= 18 ) {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        cout</a:t>
            </a:r>
            <a:r>
              <a:rPr lang="en-GB">
                <a:solidFill>
                  <a:srgbClr val="008080"/>
                </a:solidFill>
                <a:latin typeface="Merriweather"/>
                <a:ea typeface="Merriweather"/>
                <a:cs typeface="Merriweather"/>
                <a:sym typeface="Merriweather"/>
              </a:rPr>
              <a:t>&lt;&lt;</a:t>
            </a:r>
            <a:r>
              <a:rPr lang="en-GB">
                <a:solidFill>
                  <a:srgbClr val="A31515"/>
                </a:solidFill>
                <a:latin typeface="Merriweather"/>
                <a:ea typeface="Merriweather"/>
                <a:cs typeface="Merriweather"/>
                <a:sym typeface="Merriweather"/>
              </a:rPr>
              <a:t>"You can Vote"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;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    }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lang="en-GB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else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{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        cout</a:t>
            </a:r>
            <a:r>
              <a:rPr lang="en-GB">
                <a:solidFill>
                  <a:srgbClr val="008080"/>
                </a:solidFill>
                <a:latin typeface="Merriweather"/>
                <a:ea typeface="Merriweather"/>
                <a:cs typeface="Merriweather"/>
                <a:sym typeface="Merriweather"/>
              </a:rPr>
              <a:t>&lt;&lt;</a:t>
            </a:r>
            <a:r>
              <a:rPr lang="en-GB">
                <a:solidFill>
                  <a:srgbClr val="A31515"/>
                </a:solidFill>
                <a:latin typeface="Merriweather"/>
                <a:ea typeface="Merriweather"/>
                <a:cs typeface="Merriweather"/>
                <a:sym typeface="Merriweather"/>
              </a:rPr>
              <a:t>"You can't Vote"</a:t>
            </a:r>
            <a:r>
              <a:rPr lang="en-GB">
                <a:latin typeface="Merriweather"/>
                <a:ea typeface="Merriweather"/>
                <a:cs typeface="Merriweather"/>
                <a:sym typeface="Merriweather"/>
              </a:rPr>
              <a:t>;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050"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}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