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4879E6-E18E-45E0-8E45-1EEAA63E0D5B}">
  <a:tblStyle styleId="{624879E6-E18E-45E0-8E45-1EEAA63E0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3c0dc9c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3c0dc9c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0301baa9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0301baa9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0301baa9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0301baa9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3c0dc9c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3c0dc9c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0301baa9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0301baa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0301baa9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0301baa9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0301baa9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0301baa9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301baa9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301baa9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3c0dc9c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3c0dc9c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c0dc9c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3c0dc9c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3c0dc9c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3c0dc9c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3c0dc9c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3c0dc9c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3c0dc9c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3c0dc9c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c0dc9c5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3c0dc9c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f55c2117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f55c2117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55c2117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f55c2117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55c2117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55c2117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55c211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55c211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17b943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117b943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EFEFE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2695035" y="786475"/>
            <a:ext cx="3753938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Arrays</a:t>
            </a: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50" y="2357186"/>
            <a:ext cx="2489200" cy="11357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80" name="Google Shape;80;p14"/>
          <p:cNvSpPr txBox="1"/>
          <p:nvPr/>
        </p:nvSpPr>
        <p:spPr>
          <a:xfrm>
            <a:off x="2228325" y="3844750"/>
            <a:ext cx="5378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7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Club, AKGEC</a:t>
            </a:r>
            <a:endParaRPr sz="237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675" y="3700575"/>
            <a:ext cx="794450" cy="7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Arrays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028700" y="1487950"/>
            <a:ext cx="7693200" cy="29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Arrays represent multiple data elements of the same type using a single name.</a:t>
            </a:r>
            <a:endParaRPr sz="216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Accessing or searching an element in an array is easy by using the index number.</a:t>
            </a:r>
            <a:endParaRPr sz="216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" sz="2160"/>
              <a:t>An array can be traversed easily just by incrementing the index by 1.</a:t>
            </a:r>
            <a:endParaRPr sz="21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022100" y="1488900"/>
            <a:ext cx="70998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Q1.	 Take Input of subject marks of 5 subjects from user and print the average marks.</a:t>
            </a:r>
            <a:endParaRPr sz="3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857950" y="2116950"/>
            <a:ext cx="40452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40">
                <a:solidFill>
                  <a:schemeClr val="lt1"/>
                </a:solidFill>
              </a:rPr>
              <a:t>Code</a:t>
            </a:r>
            <a:endParaRPr sz="6040"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13300" y="82650"/>
            <a:ext cx="3903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#include&lt;bits/stdc++.h&gt;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using namespace std;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nt main(){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//Array of size 5 for 5 subjects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float marks[5];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//Take input marks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for(int i=0;i&lt;5;i++)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cin&gt;&gt;marks[i];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//Take sum of the marks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float sum=0;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for(int i=0;i&lt;5;i++)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sum=sum+marks[i];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//Result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cout&lt;&lt;”Average = “&lt;&lt;sum/5;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eturn  0;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460325" y="1450500"/>
            <a:ext cx="2977800" cy="22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Solution</a:t>
            </a:r>
            <a:endParaRPr sz="6000"/>
          </a:p>
        </p:txBody>
      </p:sp>
      <p:sp>
        <p:nvSpPr>
          <p:cNvPr id="169" name="Google Shape;169;p27"/>
          <p:cNvSpPr txBox="1"/>
          <p:nvPr/>
        </p:nvSpPr>
        <p:spPr>
          <a:xfrm>
            <a:off x="946025" y="1148100"/>
            <a:ext cx="260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Input</a:t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36	48	72	91	53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946025" y="2843525"/>
            <a:ext cx="260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Output</a:t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=60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411300" y="1488900"/>
            <a:ext cx="83214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Q.	 Print the index of last occurrence of a given integer(say 5) in an array. Print -1 if did not occur.</a:t>
            </a:r>
            <a:endParaRPr sz="3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857950" y="2116950"/>
            <a:ext cx="40452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40">
                <a:solidFill>
                  <a:schemeClr val="lt1"/>
                </a:solidFill>
              </a:rPr>
              <a:t>Code</a:t>
            </a:r>
            <a:endParaRPr sz="6040">
              <a:solidFill>
                <a:schemeClr val="lt1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19400" y="205800"/>
            <a:ext cx="4574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#include&lt;bits/stdc++.h&gt;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using namespace std;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 main(){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//Given Array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int array[8]={ 1, 5, 9, 7, 9, 5, 5, 7 };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//Declare variable to store index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 index = -1;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for(int i=0;i&lt;8;i++){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if( array[i]==5){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index = i;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}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//Result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cout&lt;&lt;”Last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Occurrence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at = “&lt;&lt; index;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return  0;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5460325" y="1450500"/>
            <a:ext cx="2977800" cy="22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Solution</a:t>
            </a:r>
            <a:endParaRPr sz="6000"/>
          </a:p>
        </p:txBody>
      </p:sp>
      <p:sp>
        <p:nvSpPr>
          <p:cNvPr id="188" name="Google Shape;188;p30"/>
          <p:cNvSpPr txBox="1"/>
          <p:nvPr/>
        </p:nvSpPr>
        <p:spPr>
          <a:xfrm>
            <a:off x="927650" y="2062825"/>
            <a:ext cx="315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Received</a:t>
            </a: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Output</a:t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 Occurrence at = 6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06425" y="542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Question :</a:t>
            </a:r>
            <a:endParaRPr/>
          </a:p>
        </p:txBody>
      </p:sp>
      <p:sp>
        <p:nvSpPr>
          <p:cNvPr id="194" name="Google Shape;194;p31"/>
          <p:cNvSpPr txBox="1"/>
          <p:nvPr>
            <p:ph idx="4294967295" type="body"/>
          </p:nvPr>
        </p:nvSpPr>
        <p:spPr>
          <a:xfrm>
            <a:off x="459250" y="2037900"/>
            <a:ext cx="32973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2600">
                <a:solidFill>
                  <a:schemeClr val="lt1"/>
                </a:solidFill>
              </a:rPr>
              <a:t>Q. 	Tell the output of the following code.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95" name="Google Shape;195;p31"/>
          <p:cNvSpPr txBox="1"/>
          <p:nvPr>
            <p:ph idx="4294967295" type="body"/>
          </p:nvPr>
        </p:nvSpPr>
        <p:spPr>
          <a:xfrm>
            <a:off x="4399525" y="1239950"/>
            <a:ext cx="4179000" cy="3324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accent1"/>
                </a:solidFill>
              </a:rPr>
              <a:t>#include&lt;bits/stdc++.h&gt;</a:t>
            </a:r>
            <a:endParaRPr sz="1600">
              <a:solidFill>
                <a:schemeClr val="accent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accent1"/>
                </a:solidFill>
              </a:rPr>
              <a:t>u</a:t>
            </a:r>
            <a:r>
              <a:rPr lang="en" sz="1600">
                <a:solidFill>
                  <a:schemeClr val="accent1"/>
                </a:solidFill>
              </a:rPr>
              <a:t>sing namespace std;</a:t>
            </a:r>
            <a:endParaRPr sz="1600">
              <a:solidFill>
                <a:schemeClr val="accent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nt main(){</a:t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00FF00"/>
                </a:solidFill>
              </a:rPr>
              <a:t>//Given Array</a:t>
            </a:r>
            <a:endParaRPr sz="1600">
              <a:solidFill>
                <a:srgbClr val="00FF00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/>
              <a:t>	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nt array[8] = { 1, 5, 9, 7, 9, 5, 5, 7 };</a:t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</a:rPr>
              <a:t>	cout&lt;&lt; 3[array];</a:t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eturn 0;</a:t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182880" marR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2586900" y="401400"/>
            <a:ext cx="3970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/>
              <a:t>Received Output:</a:t>
            </a:r>
            <a:endParaRPr b="1" sz="2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7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Why ?</a:t>
            </a:r>
            <a:endParaRPr sz="27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a</a:t>
            </a:r>
            <a:r>
              <a:rPr lang="en" sz="2700">
                <a:solidFill>
                  <a:schemeClr val="accent1"/>
                </a:solidFill>
              </a:rPr>
              <a:t>[3]</a:t>
            </a:r>
            <a:r>
              <a:rPr lang="en" sz="2700">
                <a:solidFill>
                  <a:schemeClr val="dk1"/>
                </a:solidFill>
              </a:rPr>
              <a:t> -&gt; ( a + 3*</a:t>
            </a:r>
            <a:r>
              <a:rPr lang="en" sz="2700">
                <a:solidFill>
                  <a:srgbClr val="FF0000"/>
                </a:solidFill>
              </a:rPr>
              <a:t>4</a:t>
            </a:r>
            <a:r>
              <a:rPr lang="en" sz="2700">
                <a:solidFill>
                  <a:schemeClr val="dk1"/>
                </a:solidFill>
              </a:rPr>
              <a:t>)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3[a]</a:t>
            </a:r>
            <a:r>
              <a:rPr lang="en" sz="2700">
                <a:solidFill>
                  <a:schemeClr val="dk1"/>
                </a:solidFill>
              </a:rPr>
              <a:t> -&gt; (3*</a:t>
            </a:r>
            <a:r>
              <a:rPr lang="en" sz="2700">
                <a:solidFill>
                  <a:srgbClr val="FF0000"/>
                </a:solidFill>
              </a:rPr>
              <a:t>4</a:t>
            </a:r>
            <a:r>
              <a:rPr lang="en" sz="2700">
                <a:solidFill>
                  <a:schemeClr val="dk1"/>
                </a:solidFill>
              </a:rPr>
              <a:t> + a)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A86E8"/>
                </a:solidFill>
              </a:rPr>
              <a:t>s</a:t>
            </a:r>
            <a:r>
              <a:rPr lang="en" sz="2700">
                <a:solidFill>
                  <a:srgbClr val="4A86E8"/>
                </a:solidFill>
              </a:rPr>
              <a:t>ame interpretation !</a:t>
            </a:r>
            <a:endParaRPr sz="27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brief on Arrays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is a collection of similar data elements stored at contiguous memory locations.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simplest data structure where each data element can be accessed directly by only using its index number.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5" y="3058450"/>
            <a:ext cx="3837001" cy="1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2744250" y="1209600"/>
            <a:ext cx="3655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Happy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Learning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;)</a:t>
            </a:r>
            <a:endParaRPr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Arrays?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141125" y="1818600"/>
            <a:ext cx="7070100" cy="25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programming, most of the cases need to store a large amount of data of a similar type. 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need to define numerous variables to store such a huge amount of data. While writing the programs, it would be very tough to memorize all variable names. 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51325" y="1994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of an array</a:t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184235" y="1586601"/>
            <a:ext cx="102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In C :</a:t>
            </a:r>
            <a:endParaRPr sz="2700"/>
          </a:p>
        </p:txBody>
      </p:sp>
      <p:sp>
        <p:nvSpPr>
          <p:cNvPr id="101" name="Google Shape;101;p17"/>
          <p:cNvSpPr txBox="1"/>
          <p:nvPr/>
        </p:nvSpPr>
        <p:spPr>
          <a:xfrm>
            <a:off x="3595075" y="2443175"/>
            <a:ext cx="18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a[3];</a:t>
            </a:r>
            <a:endParaRPr sz="3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1908925" y="3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1727200"/>
                <a:gridCol w="1727200"/>
                <a:gridCol w="17272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2312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461900" y="1925250"/>
            <a:ext cx="622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1, 2, 3 };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3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1, 1, 1 };	</a:t>
            </a:r>
            <a:endParaRPr sz="3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5412425" y="192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8"/>
          <p:cNvGraphicFramePr/>
          <p:nvPr/>
        </p:nvGraphicFramePr>
        <p:xfrm>
          <a:off x="5412425" y="3040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687950" y="1094100"/>
            <a:ext cx="5768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};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0 };	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3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1 };	</a:t>
            </a:r>
            <a:endParaRPr sz="3600"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5283825" y="1094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9"/>
          <p:cNvGraphicFramePr/>
          <p:nvPr/>
        </p:nvGraphicFramePr>
        <p:xfrm>
          <a:off x="5283825" y="2155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9"/>
          <p:cNvGraphicFramePr/>
          <p:nvPr/>
        </p:nvGraphicFramePr>
        <p:xfrm>
          <a:off x="5283825" y="3317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325250" y="1648200"/>
            <a:ext cx="6493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a[3] = { [ 0…1 ]=3 };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a[ ] = { [ 0…1 ]=3 };	</a:t>
            </a:r>
            <a:endParaRPr sz="3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5844100" y="16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5844100" y="2721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972275"/>
                <a:gridCol w="972275"/>
              </a:tblGrid>
              <a:tr h="5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0B539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708600" y="1925250"/>
            <a:ext cx="17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 *a;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2303099" y="980375"/>
            <a:ext cx="45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As pointers to base address</a:t>
            </a:r>
            <a:endParaRPr sz="2700"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4424350" y="331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{624879E6-E18E-45E0-8E45-1EEAA63E0D5B}</a:tableStyleId>
              </a:tblPr>
              <a:tblGrid>
                <a:gridCol w="737800"/>
                <a:gridCol w="737800"/>
                <a:gridCol w="737800"/>
                <a:gridCol w="737800"/>
                <a:gridCol w="737800"/>
              </a:tblGrid>
              <a:tr h="73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lt1"/>
                          </a:solidFill>
                        </a:rPr>
                        <a:t>0</a:t>
                      </a:r>
                      <a:endParaRPr sz="3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lt1"/>
                          </a:solidFill>
                        </a:rPr>
                        <a:t>1</a:t>
                      </a:r>
                      <a:endParaRPr sz="3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lt1"/>
                          </a:solidFill>
                        </a:rPr>
                        <a:t>2</a:t>
                      </a:r>
                      <a:endParaRPr sz="3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lt1"/>
                          </a:solidFill>
                        </a:rPr>
                        <a:t>3</a:t>
                      </a:r>
                      <a:endParaRPr sz="3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lt1"/>
                          </a:solidFill>
                        </a:rPr>
                        <a:t>4</a:t>
                      </a:r>
                      <a:endParaRPr sz="3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1"/>
          <p:cNvSpPr/>
          <p:nvPr/>
        </p:nvSpPr>
        <p:spPr>
          <a:xfrm>
            <a:off x="4572000" y="2608500"/>
            <a:ext cx="3123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23600" y="539325"/>
            <a:ext cx="82968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on array size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56300" y="1451325"/>
            <a:ext cx="53628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Although platform dependent,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Generally, t</a:t>
            </a:r>
            <a:r>
              <a:rPr lang="en" sz="2000">
                <a:solidFill>
                  <a:schemeClr val="accent1"/>
                </a:solidFill>
              </a:rPr>
              <a:t>he maximum allowable array size is 65,536 bytes (64K).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(mainly in C,C++)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100" y="1721400"/>
            <a:ext cx="2445300" cy="244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3600" y="3478000"/>
            <a:ext cx="5428200" cy="1231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You can roughly store </a:t>
            </a:r>
            <a:r>
              <a:rPr lang="en" sz="3200">
                <a:solidFill>
                  <a:schemeClr val="lt1"/>
                </a:solidFill>
              </a:rPr>
              <a:t>10</a:t>
            </a:r>
            <a:r>
              <a:rPr baseline="30000" lang="en" sz="3200">
                <a:solidFill>
                  <a:schemeClr val="lt1"/>
                </a:solidFill>
              </a:rPr>
              <a:t>5</a:t>
            </a:r>
            <a:r>
              <a:rPr baseline="30000" lang="en" sz="2800">
                <a:solidFill>
                  <a:schemeClr val="lt1"/>
                </a:solidFill>
              </a:rPr>
              <a:t> </a:t>
            </a:r>
            <a:r>
              <a:rPr lang="en" sz="2200">
                <a:solidFill>
                  <a:schemeClr val="lt1"/>
                </a:solidFill>
              </a:rPr>
              <a:t>elements in an integer array.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B5FF"/>
      </a:dk1>
      <a:lt1>
        <a:srgbClr val="FFFFFF"/>
      </a:lt1>
      <a:dk2>
        <a:srgbClr val="FFFFFF"/>
      </a:dk2>
      <a:lt2>
        <a:srgbClr val="868686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