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EFAD41-84D8-4A8A-A387-44316711B538}">
  <a:tblStyle styleId="{2BEFAD41-84D8-4A8A-A387-44316711B5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bold.fntdata"/><Relationship Id="rId10" Type="http://schemas.openxmlformats.org/officeDocument/2006/relationships/slide" Target="slides/slide4.xml"/><Relationship Id="rId32" Type="http://schemas.openxmlformats.org/officeDocument/2006/relationships/font" Target="fonts/Raleway-regular.fntdata"/><Relationship Id="rId13" Type="http://schemas.openxmlformats.org/officeDocument/2006/relationships/slide" Target="slides/slide7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6.xml"/><Relationship Id="rId34" Type="http://schemas.openxmlformats.org/officeDocument/2006/relationships/font" Target="fonts/Raleway-italic.fntdata"/><Relationship Id="rId15" Type="http://schemas.openxmlformats.org/officeDocument/2006/relationships/slide" Target="slides/slide9.xml"/><Relationship Id="rId37" Type="http://schemas.openxmlformats.org/officeDocument/2006/relationships/font" Target="fonts/Lato-bold.fntdata"/><Relationship Id="rId14" Type="http://schemas.openxmlformats.org/officeDocument/2006/relationships/slide" Target="slides/slide8.xml"/><Relationship Id="rId36" Type="http://schemas.openxmlformats.org/officeDocument/2006/relationships/font" Target="fonts/Lato-regular.fntdata"/><Relationship Id="rId17" Type="http://schemas.openxmlformats.org/officeDocument/2006/relationships/slide" Target="slides/slide11.xml"/><Relationship Id="rId39" Type="http://schemas.openxmlformats.org/officeDocument/2006/relationships/font" Target="fonts/Lato-boldItalic.fntdata"/><Relationship Id="rId16" Type="http://schemas.openxmlformats.org/officeDocument/2006/relationships/slide" Target="slides/slide10.xml"/><Relationship Id="rId38" Type="http://schemas.openxmlformats.org/officeDocument/2006/relationships/font" Target="fonts/La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04b7b7e8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604b7b7e8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604b7b7e89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604b7b7e89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04b7b7e89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604b7b7e8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610c5c424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610c5c424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610c5c424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610c5c424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610c5c424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610c5c424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610c5c424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610c5c424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604b7b7e89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604b7b7e89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604b7b7e89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604b7b7e89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604b7b7e89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604b7b7e89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604b7b7e8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604b7b7e8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610c5c424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610c5c424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604b7b7e89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604b7b7e89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604b7b7e89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604b7b7e89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604b8678d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604b8678d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610c5c424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610c5c424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610c5c424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610c5c424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04b7b7e8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604b7b7e8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10c5c424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610c5c424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1832b93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1832b93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04b7b7e8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04b7b7e8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604b7b7e8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604b7b7e8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10c5c424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10c5c424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04b7b7e8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04b7b7e8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rgbClr val="EFEFE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45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leetcode.com/problems/valid-palindrome/" TargetMode="External"/><Relationship Id="rId4" Type="http://schemas.openxmlformats.org/officeDocument/2006/relationships/hyperlink" Target="https://leetcode.com/problems/palindrome-number/" TargetMode="External"/><Relationship Id="rId5" Type="http://schemas.openxmlformats.org/officeDocument/2006/relationships/hyperlink" Target="https://practice.geeksforgeeks.org/problems/sum-of-numbers-or-number1219/1%5C" TargetMode="External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odeforces.com/problemset/problem/1674/B" TargetMode="External"/><Relationship Id="rId4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odeforces.com/problemset/problem/26/B" TargetMode="External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2371725" y="630225"/>
            <a:ext cx="63315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Strings</a:t>
            </a:r>
            <a:endParaRPr b="1" sz="4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GB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                </a:t>
            </a:r>
            <a:r>
              <a:rPr b="1" lang="en-GB" sz="2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2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3714748" y="3238450"/>
            <a:ext cx="5007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 Club - AKGEC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5775550" y="1547400"/>
            <a:ext cx="33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850" y="3662299"/>
            <a:ext cx="940900" cy="9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2400250" y="575950"/>
            <a:ext cx="63216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-GB">
                <a:solidFill>
                  <a:schemeClr val="accent3"/>
                </a:solidFill>
              </a:rPr>
              <a:t>Methods for converting char to int /vice versa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104825" y="1558600"/>
            <a:ext cx="56211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8"/>
              <a:buFont typeface="Arial"/>
              <a:buNone/>
            </a:pPr>
            <a:r>
              <a:rPr b="1" lang="en-GB" sz="5693" u="sng"/>
              <a:t>subtract  ‘0’  </a:t>
            </a:r>
            <a:r>
              <a:rPr b="1" lang="en-GB" sz="5693"/>
              <a:t>   </a:t>
            </a:r>
            <a:r>
              <a:rPr lang="en-GB" sz="5693"/>
              <a:t>                                      </a:t>
            </a:r>
            <a:r>
              <a:rPr b="1" lang="en-GB" sz="5693"/>
              <a:t> </a:t>
            </a:r>
            <a:r>
              <a:rPr b="1" lang="en-GB" sz="5693" u="sng"/>
              <a:t>  Add “0” </a:t>
            </a:r>
            <a:r>
              <a:rPr lang="en-GB" sz="5693" u="sng"/>
              <a:t> </a:t>
            </a:r>
            <a:r>
              <a:rPr lang="en-GB" sz="5693"/>
              <a:t>                      </a:t>
            </a:r>
            <a:endParaRPr sz="5693"/>
          </a:p>
          <a:p>
            <a:pPr indent="-34609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➔"/>
            </a:pPr>
            <a:r>
              <a:rPr lang="en-GB" sz="5693"/>
              <a:t>char to int                                     Int to char  </a:t>
            </a:r>
            <a:endParaRPr sz="5693"/>
          </a:p>
          <a:p>
            <a:pPr indent="-34609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➔"/>
            </a:pPr>
            <a:r>
              <a:rPr lang="en-GB" sz="5693"/>
              <a:t>string c=”9”;                                   int x=9;</a:t>
            </a:r>
            <a:endParaRPr sz="5693"/>
          </a:p>
          <a:p>
            <a:pPr indent="-34609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➔"/>
            </a:pPr>
            <a:r>
              <a:rPr lang="en-GB" sz="5693"/>
              <a:t>int x=c-’0’;                                    string c=x+’0’;</a:t>
            </a:r>
            <a:endParaRPr sz="5693"/>
          </a:p>
          <a:p>
            <a:pPr indent="-34609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➔"/>
            </a:pPr>
            <a:r>
              <a:rPr lang="en-GB" sz="5693"/>
              <a:t>x=9;                                                 c=”9”</a:t>
            </a:r>
            <a:endParaRPr sz="5693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104825" y="3036400"/>
            <a:ext cx="21012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8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b="1" lang="en-GB" sz="18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STOI</a:t>
            </a:r>
            <a:endParaRPr b="1" sz="18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String s=”12345”;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Int x=stoi(s);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8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-GB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        </a:t>
            </a:r>
            <a:endParaRPr sz="18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3048925" y="3132550"/>
            <a:ext cx="1995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 u="sng">
                <a:latin typeface="Lato"/>
                <a:ea typeface="Lato"/>
                <a:cs typeface="Lato"/>
                <a:sym typeface="Lato"/>
              </a:rPr>
              <a:t>Atoi</a:t>
            </a:r>
            <a:endParaRPr b="1" sz="190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Lato"/>
                <a:ea typeface="Lato"/>
                <a:cs typeface="Lato"/>
                <a:sym typeface="Lato"/>
              </a:rPr>
              <a:t>Int val=atoi(s);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6246575" y="1759950"/>
            <a:ext cx="2664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>
                <a:latin typeface="Lato"/>
                <a:ea typeface="Lato"/>
                <a:cs typeface="Lato"/>
                <a:sym typeface="Lato"/>
              </a:rPr>
              <a:t>to_string()</a:t>
            </a:r>
            <a:endParaRPr sz="200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Lato"/>
                <a:ea typeface="Lato"/>
                <a:cs typeface="Lato"/>
                <a:sym typeface="Lato"/>
              </a:rPr>
              <a:t>Int val=123;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Lato"/>
                <a:ea typeface="Lato"/>
                <a:cs typeface="Lato"/>
                <a:sym typeface="Lato"/>
              </a:rPr>
              <a:t>String s=to_string(val);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69CD6"/>
                </a:solidFill>
              </a:rPr>
              <a:t>Practice Time</a:t>
            </a:r>
            <a:endParaRPr>
              <a:solidFill>
                <a:srgbClr val="569CD6"/>
              </a:solidFill>
            </a:endParaRPr>
          </a:p>
        </p:txBody>
      </p:sp>
      <p:sp>
        <p:nvSpPr>
          <p:cNvPr id="154" name="Google Shape;154;p23">
            <a:hlinkClick r:id="rId3"/>
          </p:cNvPr>
          <p:cNvSpPr txBox="1"/>
          <p:nvPr>
            <p:ph idx="1" type="body"/>
          </p:nvPr>
        </p:nvSpPr>
        <p:spPr>
          <a:xfrm>
            <a:off x="216376" y="1632975"/>
            <a:ext cx="5658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https://leetcode.com/problems/palindrome-number/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https://practice.geeksforgeeks.org/problems/sum-of-numbers-or-number1219/1\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8850" y="1871925"/>
            <a:ext cx="2553000" cy="27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5701225" y="2998100"/>
            <a:ext cx="2987100" cy="17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0"/>
              <a:t>18581</a:t>
            </a:r>
            <a:endParaRPr sz="7000"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191575" y="154550"/>
            <a:ext cx="6321600" cy="49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lang="en-GB" sz="52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52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2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812">
                <a:solidFill>
                  <a:srgbClr val="0000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bool isPalindrome(int n) {</a:t>
            </a:r>
            <a:endParaRPr b="1" sz="1812">
              <a:solidFill>
                <a:srgbClr val="000000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b="1" lang="en-GB" sz="1812">
                <a:solidFill>
                  <a:srgbClr val="0000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string temp;</a:t>
            </a:r>
            <a:endParaRPr b="1" sz="1812">
              <a:solidFill>
                <a:srgbClr val="000000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b="1" lang="en-GB" sz="1812">
                <a:solidFill>
                  <a:srgbClr val="0000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if(n&lt;0)return false;</a:t>
            </a:r>
            <a:endParaRPr b="1" sz="1812">
              <a:solidFill>
                <a:srgbClr val="000000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b="1" lang="en-GB" sz="1812">
                <a:solidFill>
                  <a:srgbClr val="0000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while(n&gt;0){</a:t>
            </a:r>
            <a:endParaRPr b="1" sz="1812">
              <a:solidFill>
                <a:srgbClr val="000000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b="1" lang="en-GB" sz="1812">
                <a:solidFill>
                  <a:srgbClr val="0000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temp.push_back(n%10+'0');</a:t>
            </a:r>
            <a:endParaRPr b="1" sz="1812">
              <a:solidFill>
                <a:srgbClr val="000000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b="1" lang="en-GB" sz="1812">
                <a:solidFill>
                  <a:srgbClr val="0000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n/=10;</a:t>
            </a:r>
            <a:endParaRPr b="1" sz="1812">
              <a:solidFill>
                <a:srgbClr val="000000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b="1" lang="en-GB" sz="1812">
                <a:solidFill>
                  <a:srgbClr val="0000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}</a:t>
            </a:r>
            <a:endParaRPr b="1" sz="1812">
              <a:solidFill>
                <a:srgbClr val="000000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b="1" lang="en-GB" sz="1812">
                <a:solidFill>
                  <a:srgbClr val="0000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int st=0,en=temp.size()-1;</a:t>
            </a:r>
            <a:endParaRPr b="1" sz="1812">
              <a:solidFill>
                <a:srgbClr val="000000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b="1" lang="en-GB" sz="1812">
                <a:solidFill>
                  <a:srgbClr val="0000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while(st&lt;en){</a:t>
            </a:r>
            <a:endParaRPr b="1" sz="1712">
              <a:solidFill>
                <a:srgbClr val="000000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b="1" lang="en-GB" sz="1812">
                <a:solidFill>
                  <a:srgbClr val="0000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if(temp[st]!=temp[en])return false;</a:t>
            </a:r>
            <a:endParaRPr b="1" sz="1812">
              <a:solidFill>
                <a:srgbClr val="000000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b="1" lang="en-GB" sz="1812">
                <a:solidFill>
                  <a:srgbClr val="0000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st++,en--;</a:t>
            </a:r>
            <a:endParaRPr b="1" sz="1812">
              <a:solidFill>
                <a:srgbClr val="000000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b="1" lang="en-GB" sz="1812">
                <a:solidFill>
                  <a:srgbClr val="0000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}</a:t>
            </a:r>
            <a:endParaRPr b="1" sz="1812">
              <a:solidFill>
                <a:srgbClr val="000000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b="1" lang="en-GB" sz="1812">
                <a:solidFill>
                  <a:srgbClr val="0000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return true;</a:t>
            </a:r>
            <a:endParaRPr b="1" sz="1812">
              <a:solidFill>
                <a:srgbClr val="000000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b="1" lang="en-GB" sz="1812">
                <a:solidFill>
                  <a:srgbClr val="0000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  <a:endParaRPr b="1" sz="1812">
              <a:solidFill>
                <a:srgbClr val="000000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t/>
            </a:r>
            <a:endParaRPr sz="520">
              <a:solidFill>
                <a:srgbClr val="D4D4D4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820">
              <a:highlight>
                <a:srgbClr val="CCCCCC"/>
              </a:highlight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5701225" y="2119375"/>
            <a:ext cx="3234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latin typeface="Lato"/>
                <a:ea typeface="Lato"/>
                <a:cs typeface="Lato"/>
                <a:sym typeface="Lato"/>
              </a:rPr>
              <a:t>TC-&gt; O(n);</a:t>
            </a:r>
            <a:endParaRPr b="1"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5317050" y="563550"/>
            <a:ext cx="32721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rgbClr val="569CD6"/>
                </a:solidFill>
                <a:latin typeface="Lato"/>
                <a:ea typeface="Lato"/>
                <a:cs typeface="Lato"/>
                <a:sym typeface="Lato"/>
              </a:rPr>
              <a:t>Q-&gt;Given a number check whether it is palindrome or not</a:t>
            </a:r>
            <a:endParaRPr b="1" sz="2700">
              <a:solidFill>
                <a:srgbClr val="569CD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5478125" y="575950"/>
            <a:ext cx="3243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569CD6"/>
                </a:solidFill>
                <a:highlight>
                  <a:srgbClr val="EFEFEF"/>
                </a:highlight>
              </a:rPr>
              <a:t>Add two numbers </a:t>
            </a:r>
            <a:endParaRPr u="sng">
              <a:solidFill>
                <a:srgbClr val="569CD6"/>
              </a:solidFill>
              <a:highlight>
                <a:srgbClr val="EFEFEF"/>
              </a:highlight>
            </a:endParaRPr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92425" y="161125"/>
            <a:ext cx="6860700" cy="42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34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-GB" sz="7757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string findSum(string x, string y) {</a:t>
            </a:r>
            <a:endParaRPr b="1" sz="7757"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757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int i=x.size()-1,j=y.size()-1;</a:t>
            </a:r>
            <a:endParaRPr b="1" sz="8957"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757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string res="";</a:t>
            </a:r>
            <a:endParaRPr b="1" sz="7757"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757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int cur=0,car=0;</a:t>
            </a:r>
            <a:endParaRPr b="1" sz="7757"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757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while(i&gt;=0 and j&gt;=0){</a:t>
            </a:r>
            <a:endParaRPr b="1" sz="7757"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757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cur=(x[i]-'0')+(y[j]-'0')+car;</a:t>
            </a:r>
            <a:endParaRPr b="1" sz="7757"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757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if(cur&gt;9){</a:t>
            </a:r>
            <a:endParaRPr b="1" sz="7757"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757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cur=cur%10;</a:t>
            </a:r>
            <a:endParaRPr b="1" sz="7757"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757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car=1;</a:t>
            </a:r>
            <a:endParaRPr b="1" sz="7757"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757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</a:t>
            </a:r>
            <a:r>
              <a:rPr b="1" lang="en-GB" sz="7757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b="1" lang="en-GB" sz="7757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b="1" sz="7757"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757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else if(cur&lt;10)car=0;</a:t>
            </a:r>
            <a:endParaRPr b="1" sz="7757"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757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res.push_back(cur+'0');</a:t>
            </a:r>
            <a:endParaRPr b="1" sz="7757"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757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i--,j--</a:t>
            </a:r>
            <a:r>
              <a:rPr b="1" lang="en-GB" sz="7757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r>
              <a:rPr b="1" lang="en-GB" sz="7757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b="1" sz="7757"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 txBox="1"/>
          <p:nvPr/>
        </p:nvSpPr>
        <p:spPr>
          <a:xfrm>
            <a:off x="5589675" y="1710375"/>
            <a:ext cx="246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 u="sng">
                <a:latin typeface="Lato"/>
                <a:ea typeface="Lato"/>
                <a:cs typeface="Lato"/>
                <a:sym typeface="Lato"/>
              </a:rPr>
              <a:t>TC -&gt; O(n)</a:t>
            </a:r>
            <a:endParaRPr b="1" sz="21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5453350" y="2515975"/>
            <a:ext cx="29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2" name="Google Shape;172;p25"/>
          <p:cNvGraphicFramePr/>
          <p:nvPr/>
        </p:nvGraphicFramePr>
        <p:xfrm>
          <a:off x="48256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{2BEFAD41-84D8-4A8A-A387-44316711B538}</a:tableStyleId>
              </a:tblPr>
              <a:tblGrid>
                <a:gridCol w="1241775"/>
                <a:gridCol w="1241775"/>
                <a:gridCol w="1241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300"/>
                        <a:t>2</a:t>
                      </a:r>
                      <a:endParaRPr b="1" sz="3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/>
                        <a:t>3</a:t>
                      </a:r>
                      <a:endParaRPr b="1"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300"/>
                        <a:t>7</a:t>
                      </a:r>
                      <a:endParaRPr b="1" sz="3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3" name="Google Shape;173;p25"/>
          <p:cNvGraphicFramePr/>
          <p:nvPr/>
        </p:nvGraphicFramePr>
        <p:xfrm>
          <a:off x="6119000" y="308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{2BEFAD41-84D8-4A8A-A387-44316711B538}</a:tableStyleId>
              </a:tblPr>
              <a:tblGrid>
                <a:gridCol w="1270850"/>
                <a:gridCol w="1270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200"/>
                        <a:t>4</a:t>
                      </a:r>
                      <a:endParaRPr b="1" sz="3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/>
                        <a:t>9</a:t>
                      </a:r>
                      <a:endParaRPr b="1" sz="3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414675" y="629050"/>
            <a:ext cx="6321600" cy="3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b="1" lang="en-GB" sz="1840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while(i&gt;=0){</a:t>
            </a:r>
            <a:endParaRPr b="1" sz="1840"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b="1" lang="en-GB" sz="1840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int cur=(x[i]-'0')+car;</a:t>
            </a:r>
            <a:endParaRPr b="1" sz="1840"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b="1" lang="en-GB" sz="1840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if(cur&gt;9){</a:t>
            </a:r>
            <a:endParaRPr b="1" sz="1840"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b="1" lang="en-GB" sz="1840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    car=1;</a:t>
            </a:r>
            <a:endParaRPr b="1" sz="1840"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b="1" lang="en-GB" sz="1840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    cur=cur%10;</a:t>
            </a:r>
            <a:endParaRPr b="1" sz="1840"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b="1" lang="en-GB" sz="1840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}</a:t>
            </a:r>
            <a:endParaRPr b="1" sz="1840"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b="1" lang="en-GB" sz="1840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else if(cur&lt;10){</a:t>
            </a:r>
            <a:endParaRPr b="1" sz="1840"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b="1" lang="en-GB" sz="1840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car=0;    </a:t>
            </a:r>
            <a:endParaRPr b="1" sz="1840"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b="1" lang="en-GB" sz="1840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}</a:t>
            </a:r>
            <a:endParaRPr b="1" sz="1840"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b="1" lang="en-GB" sz="1840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res.push_back(cur+'0');</a:t>
            </a:r>
            <a:endParaRPr b="1" sz="1840"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b="1" lang="en-GB" sz="1840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i--;</a:t>
            </a:r>
            <a:endParaRPr b="1" sz="1840"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b="1" lang="en-GB" sz="1840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}</a:t>
            </a:r>
            <a:endParaRPr b="1" sz="1840"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325"/>
          </a:p>
        </p:txBody>
      </p:sp>
      <p:sp>
        <p:nvSpPr>
          <p:cNvPr id="179" name="Google Shape;179;p26"/>
          <p:cNvSpPr txBox="1"/>
          <p:nvPr/>
        </p:nvSpPr>
        <p:spPr>
          <a:xfrm>
            <a:off x="4796450" y="811025"/>
            <a:ext cx="39537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latin typeface="Trebuchet MS"/>
                <a:ea typeface="Trebuchet MS"/>
                <a:cs typeface="Trebuchet MS"/>
                <a:sym typeface="Trebuchet MS"/>
              </a:rPr>
              <a:t>!!!What if some number is still left ,means one among two pointers is greater than zero</a:t>
            </a:r>
            <a:r>
              <a:rPr lang="en-GB" sz="16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925" y="2411825"/>
            <a:ext cx="2691850" cy="226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142000" y="666225"/>
            <a:ext cx="63216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650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750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while(j&gt;=0){</a:t>
            </a:r>
            <a:endParaRPr b="1" sz="1750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750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int cur=(y[j]-'0')+car;</a:t>
            </a:r>
            <a:endParaRPr b="1" sz="1750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750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if(cur&gt;9){</a:t>
            </a:r>
            <a:endParaRPr b="1" sz="1750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750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car=1;</a:t>
            </a:r>
            <a:endParaRPr b="1" sz="1750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750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cur=cur%10;</a:t>
            </a:r>
            <a:endParaRPr b="1" sz="1750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750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b="1" sz="1750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750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else if(cur&lt;10){</a:t>
            </a:r>
            <a:endParaRPr b="1" sz="1750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750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car=0;    </a:t>
            </a:r>
            <a:endParaRPr b="1" sz="1750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750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b="1" sz="1750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750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res.push_back(cur+'0');</a:t>
            </a:r>
            <a:endParaRPr b="1" sz="1750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750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j--;  </a:t>
            </a:r>
            <a:endParaRPr b="1" sz="1750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750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 sz="1750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400">
              <a:solidFill>
                <a:srgbClr val="1E1E1E"/>
              </a:solidFill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5525" y="666225"/>
            <a:ext cx="6321600" cy="4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6487"/>
              <a:buFont typeface="Arial"/>
              <a:buNone/>
            </a:pPr>
            <a:r>
              <a:rPr lang="en-GB" sz="2366">
                <a:solidFill>
                  <a:srgbClr val="0000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if(car&gt;0){</a:t>
            </a:r>
            <a:endParaRPr sz="2366">
              <a:solidFill>
                <a:srgbClr val="000000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6487"/>
              <a:buFont typeface="Arial"/>
              <a:buNone/>
            </a:pPr>
            <a:r>
              <a:rPr lang="en-GB" sz="2366">
                <a:solidFill>
                  <a:srgbClr val="0000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res.push_back(1+'0');    </a:t>
            </a:r>
            <a:endParaRPr sz="2366">
              <a:solidFill>
                <a:srgbClr val="000000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6487"/>
              <a:buFont typeface="Arial"/>
              <a:buNone/>
            </a:pPr>
            <a:r>
              <a:rPr lang="en-GB" sz="2366">
                <a:solidFill>
                  <a:srgbClr val="0000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}</a:t>
            </a:r>
            <a:endParaRPr sz="2366">
              <a:solidFill>
                <a:srgbClr val="000000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6487"/>
              <a:buFont typeface="Arial"/>
              <a:buNone/>
            </a:pPr>
            <a:r>
              <a:rPr lang="en-GB" sz="2366">
                <a:solidFill>
                  <a:srgbClr val="0000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while(res.back()-'0'==0 and res.size()&gt;1){</a:t>
            </a:r>
            <a:endParaRPr sz="2366">
              <a:solidFill>
                <a:srgbClr val="000000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6487"/>
              <a:buFont typeface="Arial"/>
              <a:buNone/>
            </a:pPr>
            <a:r>
              <a:rPr lang="en-GB" sz="2366">
                <a:solidFill>
                  <a:srgbClr val="0000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res.pop_back();    </a:t>
            </a:r>
            <a:endParaRPr sz="2366">
              <a:solidFill>
                <a:srgbClr val="000000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6487"/>
              <a:buFont typeface="Arial"/>
              <a:buNone/>
            </a:pPr>
            <a:r>
              <a:rPr lang="en-GB" sz="2366">
                <a:solidFill>
                  <a:srgbClr val="0000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}</a:t>
            </a:r>
            <a:endParaRPr sz="2366">
              <a:solidFill>
                <a:srgbClr val="000000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6487"/>
              <a:buFont typeface="Arial"/>
              <a:buNone/>
            </a:pPr>
            <a:r>
              <a:rPr lang="en-GB" sz="2366">
                <a:solidFill>
                  <a:srgbClr val="0000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</a:t>
            </a:r>
            <a:endParaRPr sz="2366">
              <a:solidFill>
                <a:srgbClr val="000000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6487"/>
              <a:buFont typeface="Arial"/>
              <a:buNone/>
            </a:pPr>
            <a:r>
              <a:rPr lang="en-GB" sz="2366">
                <a:solidFill>
                  <a:srgbClr val="0000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reverse(res.begin(),res.end());</a:t>
            </a:r>
            <a:endParaRPr sz="2366">
              <a:solidFill>
                <a:srgbClr val="000000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6487"/>
              <a:buFont typeface="Arial"/>
              <a:buNone/>
            </a:pPr>
            <a:r>
              <a:rPr lang="en-GB" sz="2366">
                <a:solidFill>
                  <a:srgbClr val="0000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return res;</a:t>
            </a:r>
            <a:endParaRPr sz="2366">
              <a:solidFill>
                <a:srgbClr val="000000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6487"/>
              <a:buFont typeface="Arial"/>
              <a:buNone/>
            </a:pPr>
            <a:r>
              <a:rPr lang="en-GB" sz="2366">
                <a:solidFill>
                  <a:srgbClr val="0000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  <a:endParaRPr sz="2366">
              <a:solidFill>
                <a:srgbClr val="000000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 txBox="1"/>
          <p:nvPr/>
        </p:nvSpPr>
        <p:spPr>
          <a:xfrm>
            <a:off x="6221775" y="1016300"/>
            <a:ext cx="2726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What if carry is still in existence ,</a:t>
            </a:r>
            <a:endParaRPr sz="2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Or greater than 1</a:t>
            </a:r>
            <a:endParaRPr sz="2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ex-&gt; 99+1</a:t>
            </a:r>
            <a:endParaRPr sz="22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6197000" y="2850625"/>
            <a:ext cx="2516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Ahhh these leading zeroes!!!!!!!!!!!</a:t>
            </a:r>
            <a:endParaRPr sz="2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</a:rPr>
              <a:t>Append two strings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154400" y="1546200"/>
            <a:ext cx="6321600" cy="19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Concatenate two strings,appending two strings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‘+’ to do all these stuffs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Input -&gt;String a, string 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String c=a+b;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9"/>
          <p:cNvSpPr/>
          <p:nvPr/>
        </p:nvSpPr>
        <p:spPr>
          <a:xfrm>
            <a:off x="2020225" y="3395975"/>
            <a:ext cx="768300" cy="58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abc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3395950" y="3396000"/>
            <a:ext cx="904800" cy="58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lt1"/>
                </a:solidFill>
              </a:rPr>
              <a:t>def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201" name="Google Shape;201;p29"/>
          <p:cNvSpPr/>
          <p:nvPr/>
        </p:nvSpPr>
        <p:spPr>
          <a:xfrm>
            <a:off x="4585775" y="3668625"/>
            <a:ext cx="594900" cy="21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5341800" y="3445525"/>
            <a:ext cx="1698000" cy="48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chemeClr val="lt1"/>
                </a:solidFill>
              </a:rPr>
              <a:t>abcdef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203" name="Google Shape;203;p29"/>
          <p:cNvSpPr/>
          <p:nvPr/>
        </p:nvSpPr>
        <p:spPr>
          <a:xfrm>
            <a:off x="2937375" y="3445525"/>
            <a:ext cx="334500" cy="4833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</a:rPr>
              <a:t>Dictionary -practice question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228762" y="18064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https://codeforces.com/problemset/problem/1674/B</a:t>
            </a:r>
            <a:endParaRPr/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2637" y="2503975"/>
            <a:ext cx="2288837" cy="215472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0"/>
          <p:cNvSpPr txBox="1"/>
          <p:nvPr/>
        </p:nvSpPr>
        <p:spPr>
          <a:xfrm>
            <a:off x="718850" y="2590350"/>
            <a:ext cx="45486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latin typeface="Lato"/>
                <a:ea typeface="Lato"/>
                <a:cs typeface="Lato"/>
                <a:sym typeface="Lato"/>
              </a:rPr>
              <a:t>Q-&gt; Tell the position of the word in the dictionary,</a:t>
            </a:r>
            <a:endParaRPr b="1"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latin typeface="Lato"/>
                <a:ea typeface="Lato"/>
                <a:cs typeface="Lato"/>
                <a:sym typeface="Lato"/>
              </a:rPr>
              <a:t>Words are made up of only two distinct letters </a:t>
            </a:r>
            <a:endParaRPr b="1"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latin typeface="Lato"/>
                <a:ea typeface="Lato"/>
                <a:cs typeface="Lato"/>
                <a:sym typeface="Lato"/>
              </a:rPr>
              <a:t>ex-&gt;ab,de,zs</a:t>
            </a:r>
            <a:endParaRPr b="1"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5304625" y="575950"/>
            <a:ext cx="3417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00">
                <a:solidFill>
                  <a:srgbClr val="0099E8"/>
                </a:solidFill>
              </a:rPr>
              <a:t>Solution </a:t>
            </a:r>
            <a:endParaRPr sz="3200">
              <a:solidFill>
                <a:srgbClr val="0099E8"/>
              </a:solidFill>
            </a:endParaRPr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104837" y="5759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5648"/>
              <a:buFont typeface="Arial"/>
              <a:buNone/>
            </a:pPr>
            <a:r>
              <a:t/>
            </a:r>
            <a:endParaRPr b="1" sz="1976">
              <a:solidFill>
                <a:srgbClr val="434343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9554">
                <a:solidFill>
                  <a:srgbClr val="0C0B0B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void solve(){</a:t>
            </a:r>
            <a:endParaRPr b="1" sz="9554">
              <a:solidFill>
                <a:srgbClr val="0C0B0B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9554">
                <a:solidFill>
                  <a:srgbClr val="0C0B0B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string s;</a:t>
            </a:r>
            <a:endParaRPr b="1" sz="9554">
              <a:solidFill>
                <a:srgbClr val="0C0B0B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9554">
                <a:solidFill>
                  <a:srgbClr val="0C0B0B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cin&gt;&gt;s;</a:t>
            </a:r>
            <a:endParaRPr b="1" sz="9554">
              <a:solidFill>
                <a:srgbClr val="0C0B0B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9554">
                <a:solidFill>
                  <a:srgbClr val="0C0B0B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ll ans=(s[0]-'a')*25+(s[1]-'a');</a:t>
            </a:r>
            <a:endParaRPr b="1" sz="9554">
              <a:solidFill>
                <a:srgbClr val="0C0B0B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9554">
                <a:solidFill>
                  <a:srgbClr val="0C0B0B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if(s[1]&lt;s[0]){</a:t>
            </a:r>
            <a:endParaRPr b="1" sz="9554">
              <a:solidFill>
                <a:srgbClr val="0C0B0B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9554">
                <a:solidFill>
                  <a:srgbClr val="0C0B0B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ans++;</a:t>
            </a:r>
            <a:endParaRPr b="1" sz="9554">
              <a:solidFill>
                <a:srgbClr val="0C0B0B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9554">
                <a:solidFill>
                  <a:srgbClr val="0C0B0B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  <a:endParaRPr b="1" sz="9554">
              <a:solidFill>
                <a:srgbClr val="0C0B0B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9554">
                <a:solidFill>
                  <a:srgbClr val="0C0B0B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cout&lt;&lt;ans&lt;&lt;"\n";</a:t>
            </a:r>
            <a:endParaRPr b="1" sz="9554">
              <a:solidFill>
                <a:srgbClr val="0C0B0B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9554">
                <a:solidFill>
                  <a:srgbClr val="0C0B0B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endParaRPr b="1" sz="9554">
              <a:solidFill>
                <a:srgbClr val="0C0B0B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9554">
                <a:solidFill>
                  <a:srgbClr val="0C0B0B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b="1" sz="9146">
              <a:solidFill>
                <a:srgbClr val="0C0B0B"/>
              </a:solidFill>
              <a:highlight>
                <a:srgbClr val="1E1E1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1"/>
          <p:cNvSpPr txBox="1"/>
          <p:nvPr/>
        </p:nvSpPr>
        <p:spPr>
          <a:xfrm>
            <a:off x="6549675" y="2165700"/>
            <a:ext cx="1673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latin typeface="Lato"/>
                <a:ea typeface="Lato"/>
                <a:cs typeface="Lato"/>
                <a:sym typeface="Lato"/>
              </a:rPr>
              <a:t>TC-&gt;O(1)</a:t>
            </a:r>
            <a:endParaRPr b="1" sz="2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/>
        </p:nvSpPr>
        <p:spPr>
          <a:xfrm>
            <a:off x="2626225" y="565050"/>
            <a:ext cx="59499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000">
                <a:solidFill>
                  <a:srgbClr val="0099E8"/>
                </a:solidFill>
                <a:latin typeface="Trebuchet MS"/>
                <a:ea typeface="Trebuchet MS"/>
                <a:cs typeface="Trebuchet MS"/>
                <a:sym typeface="Trebuchet MS"/>
              </a:rPr>
              <a:t>Major Topics</a:t>
            </a:r>
            <a:endParaRPr b="1" sz="2400">
              <a:solidFill>
                <a:srgbClr val="0099E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535775" y="1480150"/>
            <a:ext cx="51972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ato"/>
              <a:buChar char="➢"/>
            </a:pPr>
            <a:r>
              <a:rPr lang="en-GB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Palindrome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31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ato"/>
              <a:buChar char="➢"/>
            </a:pPr>
            <a:r>
              <a:rPr lang="en-GB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Conversion from char to integer and vice versa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31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ato"/>
              <a:buChar char="➢"/>
            </a:pPr>
            <a:r>
              <a:rPr lang="en-GB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String append /plus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31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ato"/>
              <a:buChar char="➢"/>
            </a:pPr>
            <a:r>
              <a:rPr lang="en-GB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Dictionary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31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ato"/>
              <a:buChar char="➢"/>
            </a:pPr>
            <a:r>
              <a:rPr lang="en-GB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Regular bracket sequence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31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ato"/>
              <a:buChar char="➢"/>
            </a:pPr>
            <a:r>
              <a:rPr lang="en-GB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Famous Questions</a:t>
            </a:r>
            <a:endParaRPr b="1"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b="8529" l="800" r="-800" t="-8530"/>
          <a:stretch/>
        </p:blipFill>
        <p:spPr>
          <a:xfrm>
            <a:off x="5238063" y="2146699"/>
            <a:ext cx="5453338" cy="30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100">
                <a:solidFill>
                  <a:srgbClr val="569CD6"/>
                </a:solidFill>
              </a:rPr>
              <a:t>RBS (regular bracket sequence)</a:t>
            </a:r>
            <a:endParaRPr sz="3100">
              <a:solidFill>
                <a:srgbClr val="569CD6"/>
              </a:solidFill>
            </a:endParaRPr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203962" y="16577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When we play around the brackets and its sequencing,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should be </a:t>
            </a:r>
            <a:r>
              <a:rPr lang="en-GB"/>
              <a:t>arithmetically</a:t>
            </a:r>
            <a:r>
              <a:rPr lang="en-GB"/>
              <a:t> valid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Examples -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(1+2)-(4-3)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((1+2)*3)+(4)-3)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14:gallery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-GB" sz="3359">
                <a:solidFill>
                  <a:srgbClr val="569C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RBS /regular bracket sequence</a:t>
            </a:r>
            <a:endParaRPr sz="2960">
              <a:solidFill>
                <a:srgbClr val="569CD6"/>
              </a:solidFill>
            </a:endParaRPr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253550" y="1211350"/>
            <a:ext cx="63216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0238"/>
              <a:buFont typeface="Arial"/>
              <a:buNone/>
            </a:pPr>
            <a:r>
              <a:rPr lang="en-GB" sz="2189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lang="en-GB" sz="2189"/>
              <a:t>Number of closing brackets needed to complete a regular bracket sequence</a:t>
            </a:r>
            <a:endParaRPr b="1" sz="2189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50238"/>
              <a:buFont typeface="Arial"/>
              <a:buNone/>
            </a:pPr>
            <a:r>
              <a:rPr lang="en-GB" sz="2189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GB" sz="2189"/>
              <a:t>Input </a:t>
            </a:r>
            <a:r>
              <a:rPr i="1" lang="en-GB" sz="2189"/>
              <a:t>: str = “(()(()(” </a:t>
            </a:r>
            <a:endParaRPr i="1" sz="2189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50238"/>
              <a:buFont typeface="Arial"/>
              <a:buNone/>
            </a:pPr>
            <a:r>
              <a:rPr b="1" i="1" lang="en-GB" sz="2189"/>
              <a:t>Output </a:t>
            </a:r>
            <a:r>
              <a:rPr i="1" lang="en-GB" sz="2189"/>
              <a:t>: (()(()())) </a:t>
            </a:r>
            <a:endParaRPr i="1" sz="2189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50238"/>
              <a:buFont typeface="Arial"/>
              <a:buNone/>
            </a:pPr>
            <a:r>
              <a:rPr b="1" i="1" lang="en-GB" sz="2189"/>
              <a:t>Explanation </a:t>
            </a:r>
            <a:r>
              <a:rPr i="1" lang="en-GB" sz="2189"/>
              <a:t>: The minimum number of ) needed to make the sequence regular are 3 which are appended at the end.</a:t>
            </a:r>
            <a:endParaRPr i="1" sz="2189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50238"/>
              <a:buFont typeface="Arial"/>
              <a:buNone/>
            </a:pPr>
            <a:r>
              <a:rPr lang="en-GB" sz="2189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GB" sz="2189"/>
              <a:t>Input </a:t>
            </a:r>
            <a:r>
              <a:rPr i="1" lang="en-GB" sz="2189"/>
              <a:t>: str = “())(()” </a:t>
            </a:r>
            <a:endParaRPr i="1" sz="2189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ct val="50238"/>
              <a:buFont typeface="Arial"/>
              <a:buNone/>
            </a:pPr>
            <a:r>
              <a:rPr b="1" i="1" lang="en-GB" sz="2189"/>
              <a:t>Output </a:t>
            </a:r>
            <a:r>
              <a:rPr i="1" lang="en-GB" sz="2189"/>
              <a:t>: IMPOSSIBLE</a:t>
            </a:r>
            <a:r>
              <a:rPr i="1" lang="en-GB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69CD6"/>
                </a:solidFill>
              </a:rPr>
              <a:t>problem</a:t>
            </a:r>
            <a:endParaRPr>
              <a:solidFill>
                <a:srgbClr val="569CD6"/>
              </a:solidFill>
            </a:endParaRPr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203975" y="1078275"/>
            <a:ext cx="6321600" cy="3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https://codeforces.com/problemset/problem/26/B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/>
              <a:t>Q-&gt;max length of regular bracket sequence that can be obtained from the string by deleting some brackets</a:t>
            </a:r>
            <a:endParaRPr sz="2400"/>
          </a:p>
          <a:p>
            <a:pPr indent="0" lvl="0" marL="38100" marR="3810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4096" u="sng">
                <a:solidFill>
                  <a:srgbClr val="88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4096" u="sng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ex-&gt;</a:t>
            </a:r>
            <a:r>
              <a:rPr lang="en-GB" sz="4096">
                <a:solidFill>
                  <a:srgbClr val="88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(()))( </a:t>
            </a:r>
            <a:endParaRPr sz="4096">
              <a:solidFill>
                <a:srgbClr val="0C0B0B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381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4096">
                <a:solidFill>
                  <a:srgbClr val="0C0B0B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Output -&gt;4</a:t>
            </a:r>
            <a:endParaRPr sz="4096">
              <a:solidFill>
                <a:srgbClr val="0C0B0B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37" name="Google Shape;23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8500" y="3682050"/>
            <a:ext cx="1301375" cy="9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4114800" y="538775"/>
            <a:ext cx="4520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00">
                <a:solidFill>
                  <a:schemeClr val="accent3"/>
                </a:solidFill>
              </a:rPr>
              <a:t>                      </a:t>
            </a:r>
            <a:r>
              <a:rPr lang="en-GB" sz="3200">
                <a:solidFill>
                  <a:schemeClr val="accent3"/>
                </a:solidFill>
              </a:rPr>
              <a:t>solution</a:t>
            </a:r>
            <a:endParaRPr sz="3200">
              <a:solidFill>
                <a:schemeClr val="accent3"/>
              </a:solidFill>
            </a:endParaRPr>
          </a:p>
        </p:txBody>
      </p:sp>
      <p:sp>
        <p:nvSpPr>
          <p:cNvPr id="243" name="Google Shape;243;p35"/>
          <p:cNvSpPr txBox="1"/>
          <p:nvPr>
            <p:ph idx="1" type="body"/>
          </p:nvPr>
        </p:nvSpPr>
        <p:spPr>
          <a:xfrm>
            <a:off x="117175" y="111525"/>
            <a:ext cx="6321600" cy="3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59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1829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void solve(){</a:t>
            </a:r>
            <a:endParaRPr b="1" sz="1829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1829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string s;</a:t>
            </a:r>
            <a:endParaRPr b="1" sz="1829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1829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cin&gt;&gt;s;</a:t>
            </a:r>
            <a:endParaRPr b="1" sz="1829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1829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int n=s.size();</a:t>
            </a:r>
            <a:endParaRPr b="1" sz="1829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1829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int open=0,pair=0;</a:t>
            </a:r>
            <a:endParaRPr b="1" sz="1829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1829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for(int i=0;i&lt;n;i++){</a:t>
            </a:r>
            <a:endParaRPr b="1" sz="1829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1829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if(s[i]=='(')open++;</a:t>
            </a:r>
            <a:endParaRPr b="1" sz="1829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1829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if(s[i]==')' and open&gt;0)open--,pair++;</a:t>
            </a:r>
            <a:endParaRPr b="1" sz="1829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1829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else if(s[i]==')' and open==0){</a:t>
            </a:r>
            <a:endParaRPr b="1" sz="1829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1829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continue;</a:t>
            </a:r>
            <a:endParaRPr b="1" sz="1829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1829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}</a:t>
            </a:r>
            <a:endParaRPr b="1" sz="1829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1829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  <a:endParaRPr b="1" sz="1829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1829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cout&lt;&lt;2*pair&lt;&lt;"\n";</a:t>
            </a:r>
            <a:r>
              <a:rPr b="1" lang="en-GB" sz="1829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return;}</a:t>
            </a:r>
            <a:endParaRPr sz="650"/>
          </a:p>
        </p:txBody>
      </p:sp>
      <p:sp>
        <p:nvSpPr>
          <p:cNvPr id="244" name="Google Shape;244;p35"/>
          <p:cNvSpPr txBox="1"/>
          <p:nvPr/>
        </p:nvSpPr>
        <p:spPr>
          <a:xfrm>
            <a:off x="3495100" y="1474875"/>
            <a:ext cx="225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latin typeface="Lato"/>
                <a:ea typeface="Lato"/>
                <a:cs typeface="Lato"/>
                <a:sym typeface="Lato"/>
              </a:rPr>
              <a:t>Time complexity -&gt; O(n)</a:t>
            </a:r>
            <a:endParaRPr b="1" sz="1800"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00">
                <a:solidFill>
                  <a:srgbClr val="569CD6"/>
                </a:solidFill>
              </a:rPr>
              <a:t>Some </a:t>
            </a:r>
            <a:r>
              <a:rPr lang="en-GB" sz="3000">
                <a:solidFill>
                  <a:srgbClr val="569CD6"/>
                </a:solidFill>
              </a:rPr>
              <a:t>useful</a:t>
            </a:r>
            <a:r>
              <a:rPr lang="en-GB" sz="3000">
                <a:solidFill>
                  <a:srgbClr val="569CD6"/>
                </a:solidFill>
              </a:rPr>
              <a:t> functions </a:t>
            </a:r>
            <a:endParaRPr sz="3000">
              <a:solidFill>
                <a:srgbClr val="569CD6"/>
              </a:solidFill>
            </a:endParaRPr>
          </a:p>
        </p:txBody>
      </p:sp>
      <p:sp>
        <p:nvSpPr>
          <p:cNvPr id="250" name="Google Shape;250;p3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 u="sng"/>
              <a:t>s.substr(ind,size)</a:t>
            </a:r>
            <a:endParaRPr b="1" sz="21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100" u="sng"/>
              <a:t>isupper(str[i])</a:t>
            </a:r>
            <a:endParaRPr b="1" sz="21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100" u="sng"/>
              <a:t>islower(str[i])</a:t>
            </a:r>
            <a:endParaRPr b="1" sz="21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100" u="sng"/>
              <a:t>isdigit(str[i])</a:t>
            </a:r>
            <a:endParaRPr b="1" sz="2100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2100" u="sng"/>
              <a:t>isalpha(str[i])</a:t>
            </a:r>
            <a:endParaRPr b="1" sz="2100" u="sng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/>
        </p:nvSpPr>
        <p:spPr>
          <a:xfrm>
            <a:off x="1338550" y="656875"/>
            <a:ext cx="6903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0" u="sng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6" name="Google Shape;2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600" y="656875"/>
            <a:ext cx="4855526" cy="32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272250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</a:rPr>
              <a:t>Input a string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 rotWithShape="1">
          <a:blip r:embed="rId3">
            <a:alphaModFix/>
          </a:blip>
          <a:srcRect b="8529" l="800" r="-800" t="-8530"/>
          <a:stretch/>
        </p:blipFill>
        <p:spPr>
          <a:xfrm>
            <a:off x="5238063" y="2146699"/>
            <a:ext cx="5453338" cy="306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223100" y="1524450"/>
            <a:ext cx="55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89997" y="1078286"/>
            <a:ext cx="26325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cin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string array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getline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0" y="2237750"/>
            <a:ext cx="5759100" cy="3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eriod"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string s; cin&gt;&gt;s; (for mainly single string)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eriod"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string arr[n] ; (when there are multiple words )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eriod"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getline(cin,str); (when you want to input the complete line in one string)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5341800" y="1227000"/>
            <a:ext cx="2887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Lato"/>
                <a:ea typeface="Lato"/>
                <a:cs typeface="Lato"/>
                <a:sym typeface="Lato"/>
              </a:rPr>
              <a:t>examples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Lato"/>
                <a:ea typeface="Lato"/>
                <a:cs typeface="Lato"/>
                <a:sym typeface="Lato"/>
              </a:rPr>
              <a:t>“ABCDEF”, 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Lato"/>
                <a:ea typeface="Lato"/>
                <a:cs typeface="Lato"/>
                <a:sym typeface="Lato"/>
              </a:rPr>
              <a:t>”12345”,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Lato"/>
                <a:ea typeface="Lato"/>
                <a:cs typeface="Lato"/>
                <a:sym typeface="Lato"/>
              </a:rPr>
              <a:t>“abc123”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284400" y="575950"/>
            <a:ext cx="40158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569CD6"/>
                </a:solidFill>
              </a:rPr>
              <a:t>Unknown number</a:t>
            </a:r>
            <a:r>
              <a:rPr lang="en-GB" u="sng">
                <a:solidFill>
                  <a:srgbClr val="569CD6"/>
                </a:solidFill>
              </a:rPr>
              <a:t> input</a:t>
            </a:r>
            <a:endParaRPr u="sng">
              <a:solidFill>
                <a:srgbClr val="569CD6"/>
              </a:solidFill>
            </a:endParaRPr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303137" y="15956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750"/>
              <a:buFont typeface="Arial"/>
              <a:buChar char="●"/>
            </a:pPr>
            <a:r>
              <a:rPr b="1" lang="en-GB" sz="1750">
                <a:solidFill>
                  <a:srgbClr val="1E1E1E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cin provides formatted stream extraction. The operation cin &gt;&gt; x;where "x" is an int will fail if a non-numeric value is entered. So: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Int n;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while(cin&gt;&gt;n){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//code to be executed every time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}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99E8"/>
                </a:solidFill>
              </a:rPr>
              <a:t>              String tokenization</a:t>
            </a:r>
            <a:endParaRPr>
              <a:solidFill>
                <a:srgbClr val="0099E8"/>
              </a:solidFill>
            </a:endParaRPr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154375" y="1100000"/>
            <a:ext cx="6321600" cy="3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7100">
                <a:solidFill>
                  <a:srgbClr val="273239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int main()</a:t>
            </a:r>
            <a:endParaRPr b="1" sz="7100">
              <a:solidFill>
                <a:srgbClr val="273239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7100">
                <a:solidFill>
                  <a:srgbClr val="273239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b="1" sz="7100">
              <a:solidFill>
                <a:srgbClr val="273239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7100">
                <a:solidFill>
                  <a:srgbClr val="273239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char str[] = "hi-i-am-AMAN";</a:t>
            </a:r>
            <a:endParaRPr b="1" sz="7100">
              <a:solidFill>
                <a:srgbClr val="273239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7100">
                <a:solidFill>
                  <a:srgbClr val="273239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char *token = strtok(str, "-");</a:t>
            </a:r>
            <a:endParaRPr b="1" sz="7100">
              <a:solidFill>
                <a:srgbClr val="273239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6300">
                <a:solidFill>
                  <a:srgbClr val="273239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b="1" lang="en-GB" sz="7900">
                <a:solidFill>
                  <a:srgbClr val="273239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while (token != NULL)</a:t>
            </a:r>
            <a:endParaRPr b="1" sz="7900">
              <a:solidFill>
                <a:srgbClr val="273239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7900">
                <a:solidFill>
                  <a:srgbClr val="273239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{</a:t>
            </a:r>
            <a:endParaRPr b="1" sz="7900">
              <a:solidFill>
                <a:srgbClr val="273239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7900">
                <a:solidFill>
                  <a:srgbClr val="273239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</a:t>
            </a:r>
            <a:r>
              <a:rPr b="1" lang="en-GB" sz="7900">
                <a:solidFill>
                  <a:srgbClr val="273239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cout&lt;&lt;token&lt;&lt;”\n”;</a:t>
            </a:r>
            <a:endParaRPr b="1" sz="7900">
              <a:solidFill>
                <a:srgbClr val="273239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7900">
                <a:solidFill>
                  <a:srgbClr val="273239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token = strtok(NULL, "-");</a:t>
            </a:r>
            <a:endParaRPr b="1" sz="7900">
              <a:solidFill>
                <a:srgbClr val="273239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7900">
                <a:solidFill>
                  <a:srgbClr val="273239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}return 0; }</a:t>
            </a:r>
            <a:endParaRPr b="1" sz="7900">
              <a:solidFill>
                <a:srgbClr val="273239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6300">
                <a:solidFill>
                  <a:srgbClr val="273239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endParaRPr b="1" sz="6300">
              <a:solidFill>
                <a:srgbClr val="273239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73239"/>
              </a:solidFill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700">
              <a:solidFill>
                <a:srgbClr val="273239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73239"/>
              </a:solidFill>
              <a:highlight>
                <a:srgbClr val="D9D9D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273239"/>
              </a:solidFill>
              <a:highlight>
                <a:srgbClr val="D9D9D9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4102400" y="1574025"/>
            <a:ext cx="4734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273239"/>
                </a:solidFill>
                <a:highlight>
                  <a:srgbClr val="EFEFEF"/>
                </a:highlight>
              </a:rPr>
              <a:t>tokenizing a string denotes splitting a string with respect to some delimiter(s).</a:t>
            </a:r>
            <a:endParaRPr b="1" sz="2300">
              <a:highlight>
                <a:srgbClr val="EFEFE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2772075" y="4768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00">
                <a:solidFill>
                  <a:schemeClr val="accent3"/>
                </a:solidFill>
              </a:rPr>
              <a:t>Palindrome</a:t>
            </a:r>
            <a:endParaRPr sz="4000">
              <a:solidFill>
                <a:schemeClr val="accent3"/>
              </a:solidFill>
            </a:endParaRPr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12" y="16577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Q-&gt;Check whether a given word is palindrome or not?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Input Given-String s, int len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Output -true or false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u="sng"/>
              <a:t>Methods</a:t>
            </a:r>
            <a:endParaRPr b="1" u="sng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Two pointers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Reverse a string</a:t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5750800" y="2020225"/>
            <a:ext cx="29001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u="sng">
                <a:latin typeface="Lato"/>
                <a:ea typeface="Lato"/>
                <a:cs typeface="Lato"/>
                <a:sym typeface="Lato"/>
              </a:rPr>
              <a:t>Example</a:t>
            </a:r>
            <a:endParaRPr sz="340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latin typeface="Lato"/>
                <a:ea typeface="Lato"/>
                <a:cs typeface="Lato"/>
                <a:sym typeface="Lato"/>
              </a:rPr>
              <a:t>“radar” </a:t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Lato"/>
                <a:ea typeface="Lato"/>
                <a:cs typeface="Lato"/>
                <a:sym typeface="Lato"/>
              </a:rPr>
              <a:t>5</a:t>
            </a:r>
            <a:endParaRPr sz="2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1817725" y="5883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</a:rPr>
              <a:t>              </a:t>
            </a:r>
            <a:r>
              <a:rPr lang="en-GB">
                <a:solidFill>
                  <a:schemeClr val="accent3"/>
                </a:solidFill>
              </a:rPr>
              <a:t>Code sample for two pointers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0" y="1140300"/>
            <a:ext cx="6321600" cy="28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3658"/>
              <a:buFont typeface="Arial"/>
              <a:buNone/>
            </a:pPr>
            <a:r>
              <a:t/>
            </a:r>
            <a:endParaRPr sz="2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en-GB" sz="8425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#include&lt;bits/stdc++.h&gt;</a:t>
            </a:r>
            <a:endParaRPr b="1" sz="8425"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425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using namespace std;</a:t>
            </a:r>
            <a:endParaRPr b="1" sz="8425"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425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bool isPalindrome(string s){</a:t>
            </a:r>
            <a:endParaRPr b="1" sz="8425"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425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int i=0,j=s.size()-1;</a:t>
            </a:r>
            <a:endParaRPr b="1" sz="8425"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425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while(i&lt;j){</a:t>
            </a:r>
            <a:endParaRPr b="1" sz="8425"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425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if(s[i]!=s[j])return false;</a:t>
            </a:r>
            <a:endParaRPr b="1" sz="8425"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425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i++,j--;</a:t>
            </a:r>
            <a:endParaRPr b="1" sz="8425"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425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b="1" sz="8425"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425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return true;</a:t>
            </a:r>
            <a:endParaRPr b="1" sz="8425"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425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b="1" sz="8425"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3658"/>
              <a:buFont typeface="Arial"/>
              <a:buNone/>
            </a:pPr>
            <a:r>
              <a:t/>
            </a:r>
            <a:endParaRPr b="1" sz="2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6853875" y="1983025"/>
            <a:ext cx="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4375075" y="2156550"/>
            <a:ext cx="239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 u="sng">
                <a:latin typeface="Lato"/>
                <a:ea typeface="Lato"/>
                <a:cs typeface="Lato"/>
                <a:sym typeface="Lato"/>
              </a:rPr>
              <a:t>TC-&gt;O(n)</a:t>
            </a:r>
            <a:endParaRPr b="1" sz="3000" u="sng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21" name="Google Shape;121;p19"/>
          <p:cNvGraphicFramePr/>
          <p:nvPr/>
        </p:nvGraphicFramePr>
        <p:xfrm>
          <a:off x="4375075" y="331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{2BEFAD41-84D8-4A8A-A387-44316711B538}</a:tableStyleId>
              </a:tblPr>
              <a:tblGrid>
                <a:gridCol w="689050"/>
                <a:gridCol w="689050"/>
                <a:gridCol w="689050"/>
                <a:gridCol w="689050"/>
                <a:gridCol w="689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</a:t>
                      </a:r>
                      <a:endParaRPr>
                        <a:highlight>
                          <a:schemeClr val="accent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2" name="Google Shape;122;p19"/>
          <p:cNvSpPr/>
          <p:nvPr/>
        </p:nvSpPr>
        <p:spPr>
          <a:xfrm>
            <a:off x="4647750" y="3829750"/>
            <a:ext cx="173400" cy="635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8080875" y="3829750"/>
            <a:ext cx="173400" cy="635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4350275" y="1375725"/>
            <a:ext cx="30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Lato"/>
                <a:ea typeface="Lato"/>
                <a:cs typeface="Lato"/>
                <a:sym typeface="Lato"/>
              </a:rPr>
              <a:t>SC-&gt; O(1)</a:t>
            </a:r>
            <a:endParaRPr b="1" sz="2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</a:rPr>
              <a:t>Using Reversing a string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198300" y="1211350"/>
            <a:ext cx="6550500" cy="3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3272"/>
              <a:buFont typeface="Arial"/>
              <a:buNone/>
            </a:pPr>
            <a:r>
              <a:rPr b="1" lang="en-GB" sz="3306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 s;</a:t>
            </a:r>
            <a:endParaRPr b="1" sz="3306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3272"/>
              <a:buFont typeface="Arial"/>
              <a:buNone/>
            </a:pPr>
            <a:r>
              <a:rPr b="1" lang="en-GB" sz="3306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cin&gt;&gt;s;</a:t>
            </a:r>
            <a:endParaRPr b="1" sz="3306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3272"/>
              <a:buFont typeface="Arial"/>
              <a:buNone/>
            </a:pPr>
            <a:r>
              <a:rPr b="1" lang="en-GB" sz="3306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int len;</a:t>
            </a:r>
            <a:endParaRPr b="1" sz="3306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3272"/>
              <a:buFont typeface="Arial"/>
              <a:buNone/>
            </a:pPr>
            <a:r>
              <a:rPr b="1" lang="en-GB" sz="3306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cin&gt;&gt;len;</a:t>
            </a:r>
            <a:endParaRPr b="1" sz="3306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3272"/>
              <a:buFont typeface="Arial"/>
              <a:buNone/>
            </a:pPr>
            <a:r>
              <a:rPr b="1" lang="en-GB" sz="3306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 temp=s;</a:t>
            </a:r>
            <a:endParaRPr b="1" sz="3306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3272"/>
              <a:buFont typeface="Arial"/>
              <a:buNone/>
            </a:pPr>
            <a:r>
              <a:rPr b="1" lang="en-GB" sz="3306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reverse(s.begin(),s.end());</a:t>
            </a:r>
            <a:endParaRPr b="1" sz="3306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3272"/>
              <a:buFont typeface="Arial"/>
              <a:buNone/>
            </a:pPr>
            <a:r>
              <a:rPr b="1" lang="en-GB" sz="3306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for(int i=0;i&lt;len;i++){</a:t>
            </a:r>
            <a:endParaRPr b="1" sz="3306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3272"/>
              <a:buFont typeface="Arial"/>
              <a:buNone/>
            </a:pPr>
            <a:r>
              <a:rPr b="1" lang="en-GB" sz="3306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if(s[i]!=temp[i])return false;</a:t>
            </a:r>
            <a:endParaRPr b="1" sz="3306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3272"/>
              <a:buFont typeface="Arial"/>
              <a:buNone/>
            </a:pPr>
            <a:r>
              <a:rPr b="1" lang="en-GB" sz="3306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306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3272"/>
              <a:buFont typeface="Arial"/>
              <a:buNone/>
            </a:pPr>
            <a:r>
              <a:rPr b="1" lang="en-GB" sz="3306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return true;</a:t>
            </a:r>
            <a:endParaRPr b="1" sz="3306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4065225" y="1908675"/>
            <a:ext cx="2739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Lato"/>
                <a:ea typeface="Lato"/>
                <a:cs typeface="Lato"/>
                <a:sym typeface="Lato"/>
              </a:rPr>
              <a:t>Time complexity-&gt;O(N)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4065225" y="1046775"/>
            <a:ext cx="3284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latin typeface="Lato"/>
                <a:ea typeface="Lato"/>
                <a:cs typeface="Lato"/>
                <a:sym typeface="Lato"/>
              </a:rPr>
              <a:t>SC-&gt; just extra variable for temp string</a:t>
            </a:r>
            <a:endParaRPr b="1" sz="2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6666"/>
              <a:buFont typeface="Calibri"/>
              <a:buNone/>
            </a:pPr>
            <a:r>
              <a:rPr lang="en-GB">
                <a:solidFill>
                  <a:srgbClr val="569C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Conversion techniques</a:t>
            </a:r>
            <a:endParaRPr>
              <a:solidFill>
                <a:srgbClr val="569CD6"/>
              </a:solidFill>
            </a:endParaRPr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191587" y="169492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8"/>
              <a:buFont typeface="Arial"/>
              <a:buNone/>
            </a:pPr>
            <a:r>
              <a:rPr lang="en-GB" sz="7723" u="sng">
                <a:solidFill>
                  <a:srgbClr val="1E1E1E"/>
                </a:solidFill>
              </a:rPr>
              <a:t>requirements-</a:t>
            </a:r>
            <a:r>
              <a:rPr lang="en-GB" sz="7723"/>
              <a:t>&gt;</a:t>
            </a:r>
            <a:endParaRPr sz="7723"/>
          </a:p>
          <a:p>
            <a:pPr indent="-38799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7723"/>
              <a:t>if numbers are given as char and we need to do some operations on it then we need to convert that string into numbers</a:t>
            </a:r>
            <a:endParaRPr sz="772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2186"/>
              <a:buFont typeface="Arial"/>
              <a:buNone/>
            </a:pPr>
            <a:r>
              <a:t/>
            </a:r>
            <a:endParaRPr sz="341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2186"/>
              <a:buFont typeface="Arial"/>
              <a:buNone/>
            </a:pPr>
            <a:r>
              <a:t/>
            </a:r>
            <a:endParaRPr sz="3417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7777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594900" y="842800"/>
            <a:ext cx="2912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latin typeface="Lato"/>
                <a:ea typeface="Lato"/>
                <a:cs typeface="Lato"/>
                <a:sym typeface="Lato"/>
              </a:rPr>
              <a:t>“1234” is ?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