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00C0DA-700D-4486-8CA3-E8CB889EF0FD}">
  <a:tblStyle styleId="{3900C0DA-700D-4486-8CA3-E8CB889EF0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3cd2b76b4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3cd2b76b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3cd2b76b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3cd2b7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6a7d1696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6a7d1696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cc3a0a83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cc3a0a83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3cd2b76b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3cd2b76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2e87fc0e3e0459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2e87fc0e3e0459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rgbClr val="0099E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deforces.com/problemset/problem/271/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deforces.com/problemset/problem/189/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350800" y="1807825"/>
            <a:ext cx="6919500" cy="28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Brute Force 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3714748" y="3238450"/>
            <a:ext cx="5007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 Club - AKGEC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850" y="3662299"/>
            <a:ext cx="940900" cy="9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Brute Force 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802846" y="1953775"/>
            <a:ext cx="7956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 brute force approach is an approach that finds all the possible solutions to find a satisfactory solution to a given problem</a:t>
            </a:r>
            <a:endParaRPr sz="24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815250" y="2244713"/>
            <a:ext cx="7513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For example, imagine you have a small padlock with 4 digits, each from 0-9. You forgot your combination, but you don't want to buy another padlock. Since you can't remember any of the digits, you have to use a brute force method to open the lock.</a:t>
            </a:r>
            <a:endParaRPr sz="22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7063" l="0" r="22197" t="0"/>
          <a:stretch/>
        </p:blipFill>
        <p:spPr>
          <a:xfrm>
            <a:off x="3374200" y="562775"/>
            <a:ext cx="1963900" cy="16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20475" y="1144075"/>
            <a:ext cx="8390100" cy="3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Given a sorted array A (sorted in ascending order), having N integers, find if there exists any pair of elements (A[i], A[j]) such that their sum is equal to X.</a:t>
            </a:r>
            <a:endParaRPr sz="17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BRUTE FORCE APPROACH :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Iterate over i and j inside two for loops and check arr[i]+arr[j] == sum ,if yes return true.</a:t>
            </a:r>
            <a:endParaRPr sz="17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Time Complexity:</a:t>
            </a:r>
            <a:r>
              <a:rPr lang="en" sz="17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O(n*n).</a:t>
            </a:r>
            <a:endParaRPr sz="17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Auxiliary Space: </a:t>
            </a:r>
            <a:r>
              <a:rPr lang="en" sz="17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O(1)</a:t>
            </a:r>
            <a:endParaRPr sz="17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79150" y="576925"/>
            <a:ext cx="8272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</a:t>
            </a:r>
            <a:r>
              <a:rPr b="1" lang="e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Statement</a:t>
            </a:r>
            <a:endParaRPr b="1"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640575" y="157875"/>
            <a:ext cx="18123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b="1" lang="en" sz="305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1" sz="325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" name="Google Shape;98;p17"/>
          <p:cNvSpPr txBox="1"/>
          <p:nvPr/>
        </p:nvSpPr>
        <p:spPr>
          <a:xfrm>
            <a:off x="352800" y="2101200"/>
            <a:ext cx="68478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bool isPairSum(int A[], int N, int X)</a:t>
            </a:r>
            <a:endParaRPr b="1" sz="17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{ for (int i = 0; i &lt; N; i++)</a:t>
            </a:r>
            <a:endParaRPr b="1" sz="17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{for (int j = i + 1 ; j &lt; N; j++) </a:t>
            </a:r>
            <a:endParaRPr b="1" sz="17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{if (A[i] + A[j] == X) return true</a:t>
            </a:r>
            <a:r>
              <a:rPr lang="en" sz="17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r>
              <a:rPr b="1" lang="en" sz="17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}</a:t>
            </a:r>
            <a:endParaRPr b="1" sz="17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	     }</a:t>
            </a:r>
            <a:endParaRPr b="1" sz="17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return false; }</a:t>
            </a:r>
            <a:endParaRPr sz="17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5418275" y="2673650"/>
            <a:ext cx="2917500" cy="5541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Complexity - O(n</a:t>
            </a:r>
            <a:r>
              <a:rPr b="1"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²)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00" name="Google Shape;100;p17"/>
          <p:cNvGraphicFramePr/>
          <p:nvPr/>
        </p:nvGraphicFramePr>
        <p:xfrm>
          <a:off x="1839650" y="806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{3900C0DA-700D-4486-8CA3-E8CB889EF0FD}</a:tableStyleId>
              </a:tblPr>
              <a:tblGrid>
                <a:gridCol w="765850"/>
                <a:gridCol w="765850"/>
                <a:gridCol w="765850"/>
                <a:gridCol w="765850"/>
                <a:gridCol w="765850"/>
                <a:gridCol w="765850"/>
                <a:gridCol w="765850"/>
              </a:tblGrid>
              <a:tr h="47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4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7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6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4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E8"/>
                    </a:solidFill>
                  </a:tcPr>
                </a:tc>
              </a:tr>
            </a:tbl>
          </a:graphicData>
        </a:graphic>
      </p:graphicFrame>
      <p:cxnSp>
        <p:nvCxnSpPr>
          <p:cNvPr id="101" name="Google Shape;101;p17"/>
          <p:cNvCxnSpPr/>
          <p:nvPr/>
        </p:nvCxnSpPr>
        <p:spPr>
          <a:xfrm rot="10800000">
            <a:off x="2969375" y="1345775"/>
            <a:ext cx="4200" cy="69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/>
          <p:nvPr/>
        </p:nvCxnSpPr>
        <p:spPr>
          <a:xfrm rot="10800000">
            <a:off x="5994900" y="1345775"/>
            <a:ext cx="4200" cy="69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7"/>
          <p:cNvSpPr txBox="1"/>
          <p:nvPr/>
        </p:nvSpPr>
        <p:spPr>
          <a:xfrm>
            <a:off x="2824650" y="360775"/>
            <a:ext cx="349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Suppose Target Value = 5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1411200" y="22540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Problem-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BEAUTIFUL YEAR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40975" y="920575"/>
            <a:ext cx="83400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" sz="2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lang="en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Cut Ribbon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973650" y="2122550"/>
            <a:ext cx="7196700" cy="205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973650" y="2693880"/>
            <a:ext cx="7196700" cy="24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4346675" y="2505775"/>
            <a:ext cx="4317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973606" y="3019825"/>
            <a:ext cx="2224500" cy="75600"/>
          </a:xfrm>
          <a:prstGeom prst="leftRightArrow">
            <a:avLst>
              <a:gd fmla="val 15278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1866699" y="2857525"/>
            <a:ext cx="4230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3198066" y="3019825"/>
            <a:ext cx="2820300" cy="75600"/>
          </a:xfrm>
          <a:prstGeom prst="leftRightArrow">
            <a:avLst>
              <a:gd fmla="val 0" name="adj1"/>
              <a:gd fmla="val 50000" name="adj2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4371275" y="2857525"/>
            <a:ext cx="4794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6023848" y="3019825"/>
            <a:ext cx="2146500" cy="75600"/>
          </a:xfrm>
          <a:prstGeom prst="leftRightArrow">
            <a:avLst>
              <a:gd fmla="val 0" name="adj1"/>
              <a:gd fmla="val 50000" name="adj2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6835358" y="2857525"/>
            <a:ext cx="4458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973600" y="3477025"/>
            <a:ext cx="1198500" cy="75600"/>
          </a:xfrm>
          <a:prstGeom prst="leftRightArrow">
            <a:avLst>
              <a:gd fmla="val 15278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2171975" y="3477025"/>
            <a:ext cx="1300800" cy="75600"/>
          </a:xfrm>
          <a:prstGeom prst="leftRightArrow">
            <a:avLst>
              <a:gd fmla="val 0" name="adj1"/>
              <a:gd fmla="val 50000" name="adj2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3472772" y="3477025"/>
            <a:ext cx="1156500" cy="75600"/>
          </a:xfrm>
          <a:prstGeom prst="leftRightArrow">
            <a:avLst>
              <a:gd fmla="val 0" name="adj1"/>
              <a:gd fmla="val 50000" name="adj2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4629275" y="3477025"/>
            <a:ext cx="1156500" cy="75600"/>
          </a:xfrm>
          <a:prstGeom prst="leftRightArrow">
            <a:avLst>
              <a:gd fmla="val 15278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5785767" y="3477025"/>
            <a:ext cx="1300800" cy="75600"/>
          </a:xfrm>
          <a:prstGeom prst="leftRightArrow">
            <a:avLst>
              <a:gd fmla="val 0" name="adj1"/>
              <a:gd fmla="val 50000" name="adj2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7086575" y="3477025"/>
            <a:ext cx="1083900" cy="75600"/>
          </a:xfrm>
          <a:prstGeom prst="leftRightArrow">
            <a:avLst>
              <a:gd fmla="val 0" name="adj1"/>
              <a:gd fmla="val 50000" name="adj2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1447025" y="3314713"/>
            <a:ext cx="2934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2675728" y="3314713"/>
            <a:ext cx="2934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3868268" y="3314725"/>
            <a:ext cx="2934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5060820" y="3314713"/>
            <a:ext cx="2934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6289473" y="3314713"/>
            <a:ext cx="2934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7445925" y="3314713"/>
            <a:ext cx="2934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2" type="body"/>
          </p:nvPr>
        </p:nvSpPr>
        <p:spPr>
          <a:xfrm>
            <a:off x="384175" y="579775"/>
            <a:ext cx="82353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0099E8"/>
                </a:solidFill>
                <a:latin typeface="Trebuchet MS"/>
                <a:ea typeface="Trebuchet MS"/>
                <a:cs typeface="Trebuchet MS"/>
                <a:sym typeface="Trebuchet MS"/>
              </a:rPr>
              <a:t>Does Brute Force work Everytime?</a:t>
            </a:r>
            <a:endParaRPr sz="3100">
              <a:solidFill>
                <a:srgbClr val="0099E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502275" y="1235625"/>
            <a:ext cx="82353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 many cases, directly applying brute force may give TLE. One must check constraints given in the problem before going for the brute force method.</a:t>
            </a:r>
            <a:endParaRPr sz="20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As we saw in one of the problems, O(n³) gives TLE, but O(n²) passes. So we may have to optimise our code according to the constraints.</a:t>
            </a:r>
            <a:endParaRPr sz="20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/>
        </p:nvSpPr>
        <p:spPr>
          <a:xfrm>
            <a:off x="4062225" y="2156088"/>
            <a:ext cx="494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 sz="4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75" y="411875"/>
            <a:ext cx="3763350" cy="43197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99E8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