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Comfortaa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A29DD1-3A6D-4BC2-AD57-4480D7C1DFC0}">
  <a:tblStyle styleId="{36A29DD1-3A6D-4BC2-AD57-4480D7C1DF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5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39" Type="http://schemas.openxmlformats.org/officeDocument/2006/relationships/font" Target="fonts/Comfortaa-bold.fntdata"/><Relationship Id="rId16" Type="http://schemas.openxmlformats.org/officeDocument/2006/relationships/slide" Target="slides/slide10.xml"/><Relationship Id="rId38" Type="http://schemas.openxmlformats.org/officeDocument/2006/relationships/font" Target="fonts/Comfortaa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be54555e971fc8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be54555e971fc8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dc4a31aa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dc4a31aa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dc4a31aa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dc4a31aa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a8cec9a7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a8cec9a7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be54555e971fc8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be54555e971fc8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dc4a31aa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dc4a31aa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a8cec9a7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5a8cec9a7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dc4a31aa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5dc4a31aa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a8cec9a7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5a8cec9a7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5dc4a31aa8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5dc4a31aa8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3bef5faca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3bef5faca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5cd6be3b5b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5cd6be3b5b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cd6be3b5b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5cd6be3b5b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5cd6be3b5b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5cd6be3b5b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5cd6be3b5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5cd6be3b5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84fa077f5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84fa077f5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3bef5faca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3bef5faca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3bef5faca_0_1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3bef5faca_0_1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3bef5faca_0_1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3bef5faca_0_1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be54555e971fc8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be54555e971fc8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be54555e971fc8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be54555e971fc8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be54555e971fc8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7be54555e971fc8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423600" y="949550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>
                <a:latin typeface="Comfortaa"/>
                <a:ea typeface="Comfortaa"/>
                <a:cs typeface="Comfortaa"/>
                <a:sym typeface="Comfortaa"/>
              </a:rPr>
              <a:t>  </a:t>
            </a:r>
            <a:r>
              <a:rPr lang="en" sz="5500"/>
              <a:t>B</a:t>
            </a:r>
            <a:r>
              <a:rPr lang="en" sz="4900"/>
              <a:t>IT</a:t>
            </a:r>
            <a:r>
              <a:rPr lang="en" sz="5400"/>
              <a:t> </a:t>
            </a:r>
            <a:r>
              <a:rPr lang="en" sz="5500"/>
              <a:t> M</a:t>
            </a:r>
            <a:r>
              <a:rPr lang="en" sz="4900"/>
              <a:t>ANIPULATION</a:t>
            </a:r>
            <a:endParaRPr sz="4900"/>
          </a:p>
        </p:txBody>
      </p:sp>
      <p:sp>
        <p:nvSpPr>
          <p:cNvPr id="73" name="Google Shape;73;p13"/>
          <p:cNvSpPr txBox="1"/>
          <p:nvPr>
            <p:ph idx="4294967295" type="subTitle"/>
          </p:nvPr>
        </p:nvSpPr>
        <p:spPr>
          <a:xfrm>
            <a:off x="2228325" y="3844750"/>
            <a:ext cx="5378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n" sz="237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Programming Club, AKGEC</a:t>
            </a:r>
            <a:endParaRPr sz="237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5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675" y="3700575"/>
            <a:ext cx="794450" cy="7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2410100" y="4943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sz="3570">
                <a:solidFill>
                  <a:schemeClr val="accent3"/>
                </a:solidFill>
              </a:rPr>
              <a:t>Right</a:t>
            </a:r>
            <a:r>
              <a:rPr lang="en" sz="3570">
                <a:solidFill>
                  <a:schemeClr val="accent3"/>
                </a:solidFill>
              </a:rPr>
              <a:t> Shift (&gt;&gt;)  Operator</a:t>
            </a:r>
            <a:endParaRPr sz="3300">
              <a:solidFill>
                <a:schemeClr val="accent3"/>
              </a:solidFill>
            </a:endParaRPr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2410100" y="1560875"/>
            <a:ext cx="6321600" cy="1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Shift bits to the </a:t>
            </a:r>
            <a:r>
              <a:rPr b="1" lang="en"/>
              <a:t>right </a:t>
            </a:r>
            <a:r>
              <a:rPr lang="en"/>
              <a:t>and append </a:t>
            </a:r>
            <a:r>
              <a:rPr b="1" lang="en"/>
              <a:t>0</a:t>
            </a:r>
            <a:r>
              <a:rPr lang="en"/>
              <a:t> at the start.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Equivalent to dividing number with </a:t>
            </a:r>
            <a:r>
              <a:rPr b="1" lang="en"/>
              <a:t>2</a:t>
            </a:r>
            <a:r>
              <a:rPr b="1" baseline="30000" lang="en"/>
              <a:t>k</a:t>
            </a:r>
            <a:r>
              <a:rPr baseline="30000" lang="en" sz="1700"/>
              <a:t>  </a:t>
            </a:r>
            <a:r>
              <a:rPr lang="en"/>
              <a:t>(if we are shifting </a:t>
            </a:r>
            <a:r>
              <a:rPr b="1" lang="en"/>
              <a:t>k</a:t>
            </a:r>
            <a:r>
              <a:rPr lang="en"/>
              <a:t> bits). </a:t>
            </a:r>
            <a:endParaRPr/>
          </a:p>
        </p:txBody>
      </p:sp>
      <p:graphicFrame>
        <p:nvGraphicFramePr>
          <p:cNvPr id="137" name="Google Shape;137;p22"/>
          <p:cNvGraphicFramePr/>
          <p:nvPr/>
        </p:nvGraphicFramePr>
        <p:xfrm>
          <a:off x="2266325" y="3164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{36A29DD1-3A6D-4BC2-AD57-4480D7C1DFC0}</a:tableStyleId>
              </a:tblPr>
              <a:tblGrid>
                <a:gridCol w="184770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X (22)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Google Shape;138;p22"/>
          <p:cNvGraphicFramePr/>
          <p:nvPr/>
        </p:nvGraphicFramePr>
        <p:xfrm>
          <a:off x="2266325" y="39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{36A29DD1-3A6D-4BC2-AD57-4480D7C1DFC0}</a:tableStyleId>
              </a:tblPr>
              <a:tblGrid>
                <a:gridCol w="184770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X &gt;&gt; 3 (2)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on Bit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/>
        </p:nvSpPr>
        <p:spPr>
          <a:xfrm>
            <a:off x="591925" y="1500175"/>
            <a:ext cx="28269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ON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Bit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❖"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OFF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Bit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❖"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Toggle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Bit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Check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Bit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         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2898325" y="1500175"/>
            <a:ext cx="599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—-----&gt;                    use (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 OR 1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)                     mask →  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 | ( 1 &lt;&lt; k ) 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2898325" y="2326125"/>
            <a:ext cx="599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—-----&gt;                    use (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 AND 0 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)                 mask →  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  &amp; (~ ( 1 &lt;&lt; k ) ) 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2898325" y="3370400"/>
            <a:ext cx="599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—-----&gt;                    use (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 XOR 1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)                   mask →  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   ^ ( 1 &lt;&lt; k )  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2898325" y="4224475"/>
            <a:ext cx="599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—-----&gt;                    use (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 AND 1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)                   mask →  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   &amp; ( 1 &lt;&lt; k )  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4"/>
          <p:cNvSpPr txBox="1"/>
          <p:nvPr>
            <p:ph type="title"/>
          </p:nvPr>
        </p:nvSpPr>
        <p:spPr>
          <a:xfrm>
            <a:off x="428625" y="306025"/>
            <a:ext cx="8403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Performing  operations on a Bit at position K :  </a:t>
            </a:r>
            <a:endParaRPr sz="4300">
              <a:solidFill>
                <a:schemeClr val="accent3"/>
              </a:solidFill>
            </a:endParaRPr>
          </a:p>
        </p:txBody>
      </p:sp>
      <p:cxnSp>
        <p:nvCxnSpPr>
          <p:cNvPr id="154" name="Google Shape;154;p24"/>
          <p:cNvCxnSpPr/>
          <p:nvPr/>
        </p:nvCxnSpPr>
        <p:spPr>
          <a:xfrm flipH="1" rot="10800000">
            <a:off x="311700" y="979813"/>
            <a:ext cx="76383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Bit Magic</a:t>
            </a:r>
            <a:endParaRPr sz="5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500075" y="270425"/>
            <a:ext cx="82890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>
                <a:solidFill>
                  <a:schemeClr val="accent3"/>
                </a:solidFill>
              </a:rPr>
              <a:t>Kth bit is set or not ?</a:t>
            </a:r>
            <a:endParaRPr sz="3500">
              <a:solidFill>
                <a:schemeClr val="accent3"/>
              </a:solidFill>
            </a:endParaRPr>
          </a:p>
        </p:txBody>
      </p:sp>
      <p:cxnSp>
        <p:nvCxnSpPr>
          <p:cNvPr id="165" name="Google Shape;165;p26"/>
          <p:cNvCxnSpPr/>
          <p:nvPr/>
        </p:nvCxnSpPr>
        <p:spPr>
          <a:xfrm flipH="1" rot="10800000">
            <a:off x="336525" y="1107988"/>
            <a:ext cx="77460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6"/>
          <p:cNvSpPr txBox="1"/>
          <p:nvPr/>
        </p:nvSpPr>
        <p:spPr>
          <a:xfrm>
            <a:off x="421625" y="1262450"/>
            <a:ext cx="774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Given a number n and a bit position k, check whether the bit at position k is set or not.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585425" y="2914300"/>
            <a:ext cx="3750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1 .  If  k = 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  →  return  </a:t>
            </a:r>
            <a:r>
              <a:rPr b="1" lang="en" sz="17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True</a:t>
            </a:r>
            <a:endParaRPr b="1" sz="17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8" name="Google Shape;168;p26"/>
          <p:cNvGraphicFramePr/>
          <p:nvPr/>
        </p:nvGraphicFramePr>
        <p:xfrm>
          <a:off x="585425" y="364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{36A29DD1-3A6D-4BC2-AD57-4480D7C1DFC0}</a:tableStyleId>
              </a:tblPr>
              <a:tblGrid>
                <a:gridCol w="1163250"/>
                <a:gridCol w="546150"/>
                <a:gridCol w="533400"/>
                <a:gridCol w="502800"/>
                <a:gridCol w="502775"/>
              </a:tblGrid>
              <a:tr h="43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 (11)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cxnSp>
        <p:nvCxnSpPr>
          <p:cNvPr id="169" name="Google Shape;169;p26"/>
          <p:cNvCxnSpPr/>
          <p:nvPr/>
        </p:nvCxnSpPr>
        <p:spPr>
          <a:xfrm rot="10800000">
            <a:off x="3092225" y="4075325"/>
            <a:ext cx="0" cy="2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70" name="Google Shape;170;p26"/>
          <p:cNvGraphicFramePr/>
          <p:nvPr/>
        </p:nvGraphicFramePr>
        <p:xfrm>
          <a:off x="4918975" y="364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{36A29DD1-3A6D-4BC2-AD57-4480D7C1DFC0}</a:tableStyleId>
              </a:tblPr>
              <a:tblGrid>
                <a:gridCol w="1182800"/>
                <a:gridCol w="591050"/>
                <a:gridCol w="587225"/>
                <a:gridCol w="553525"/>
                <a:gridCol w="553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 (11)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cxnSp>
        <p:nvCxnSpPr>
          <p:cNvPr id="171" name="Google Shape;171;p26"/>
          <p:cNvCxnSpPr/>
          <p:nvPr/>
        </p:nvCxnSpPr>
        <p:spPr>
          <a:xfrm rot="10800000">
            <a:off x="7000875" y="4040450"/>
            <a:ext cx="0" cy="2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6"/>
          <p:cNvSpPr txBox="1"/>
          <p:nvPr/>
        </p:nvSpPr>
        <p:spPr>
          <a:xfrm>
            <a:off x="4959800" y="2860988"/>
            <a:ext cx="362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 .  If  k = </a:t>
            </a: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→  return  </a:t>
            </a:r>
            <a:r>
              <a:rPr b="1" lang="en" sz="18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False</a:t>
            </a:r>
            <a:endParaRPr sz="18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414725" y="2149475"/>
            <a:ext cx="766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Example :   </a:t>
            </a: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 = 11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591900" y="197275"/>
            <a:ext cx="82404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>
                <a:solidFill>
                  <a:schemeClr val="accent3"/>
                </a:solidFill>
              </a:rPr>
              <a:t>Implementation</a:t>
            </a:r>
            <a:endParaRPr sz="3500">
              <a:solidFill>
                <a:schemeClr val="accent3"/>
              </a:solidFill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912" y="1888000"/>
            <a:ext cx="5276175" cy="286925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2940000" dist="104775">
              <a:schemeClr val="dk2">
                <a:alpha val="28000"/>
              </a:schemeClr>
            </a:outerShdw>
          </a:effectLst>
        </p:spPr>
      </p:pic>
      <p:cxnSp>
        <p:nvCxnSpPr>
          <p:cNvPr id="180" name="Google Shape;180;p27"/>
          <p:cNvCxnSpPr/>
          <p:nvPr/>
        </p:nvCxnSpPr>
        <p:spPr>
          <a:xfrm flipH="1" rot="10800000">
            <a:off x="510025" y="1077388"/>
            <a:ext cx="77460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7"/>
          <p:cNvSpPr txBox="1"/>
          <p:nvPr/>
        </p:nvSpPr>
        <p:spPr>
          <a:xfrm>
            <a:off x="785825" y="1194025"/>
            <a:ext cx="6990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Using Check Bit operation   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&amp; ( 1 &lt;&lt; K )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591675" y="146250"/>
            <a:ext cx="82002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>
                <a:solidFill>
                  <a:schemeClr val="accent3"/>
                </a:solidFill>
              </a:rPr>
              <a:t>Power of </a:t>
            </a:r>
            <a:r>
              <a:rPr lang="en" sz="4100">
                <a:solidFill>
                  <a:schemeClr val="accent3"/>
                </a:solidFill>
              </a:rPr>
              <a:t>2 </a:t>
            </a:r>
            <a:r>
              <a:rPr lang="en" sz="3500">
                <a:solidFill>
                  <a:schemeClr val="accent3"/>
                </a:solidFill>
              </a:rPr>
              <a:t>?</a:t>
            </a:r>
            <a:endParaRPr sz="3500">
              <a:solidFill>
                <a:schemeClr val="accent3"/>
              </a:solidFill>
            </a:endParaRPr>
          </a:p>
        </p:txBody>
      </p:sp>
      <p:cxnSp>
        <p:nvCxnSpPr>
          <p:cNvPr id="187" name="Google Shape;187;p28"/>
          <p:cNvCxnSpPr/>
          <p:nvPr/>
        </p:nvCxnSpPr>
        <p:spPr>
          <a:xfrm flipH="1" rot="10800000">
            <a:off x="425225" y="972613"/>
            <a:ext cx="6807000" cy="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8"/>
          <p:cNvSpPr txBox="1"/>
          <p:nvPr/>
        </p:nvSpPr>
        <p:spPr>
          <a:xfrm>
            <a:off x="551100" y="1187988"/>
            <a:ext cx="820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Given a number n, check whether n is a power of 2.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425225" y="2102300"/>
            <a:ext cx="40209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Example :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n = 8  ( 2</a:t>
            </a:r>
            <a:r>
              <a:rPr b="1" baseline="30000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)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90" name="Google Shape;190;p28"/>
          <p:cNvGraphicFramePr/>
          <p:nvPr/>
        </p:nvGraphicFramePr>
        <p:xfrm>
          <a:off x="625925" y="302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{36A29DD1-3A6D-4BC2-AD57-4480D7C1DFC0}</a:tableStyleId>
              </a:tblPr>
              <a:tblGrid>
                <a:gridCol w="1447800"/>
                <a:gridCol w="570150"/>
                <a:gridCol w="529300"/>
                <a:gridCol w="498725"/>
                <a:gridCol w="573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n = 8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1" name="Google Shape;191;p28"/>
          <p:cNvGraphicFramePr/>
          <p:nvPr/>
        </p:nvGraphicFramePr>
        <p:xfrm>
          <a:off x="625925" y="406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{36A29DD1-3A6D-4BC2-AD57-4480D7C1DFC0}</a:tableStyleId>
              </a:tblPr>
              <a:tblGrid>
                <a:gridCol w="1447800"/>
                <a:gridCol w="570150"/>
                <a:gridCol w="529300"/>
                <a:gridCol w="498725"/>
                <a:gridCol w="573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n - 1 = 7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92;p28"/>
          <p:cNvSpPr txBox="1"/>
          <p:nvPr/>
        </p:nvSpPr>
        <p:spPr>
          <a:xfrm>
            <a:off x="4837325" y="2051825"/>
            <a:ext cx="40821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Observation : </a:t>
            </a: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 &amp; ( n - 1 )</a:t>
            </a:r>
            <a:r>
              <a:rPr lang="en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—&gt;  will toggle 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Most Significant Bit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 msb ) to 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Zero.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Since, power of 2 will only have one Set bit. Therefore on performing above operation, the n should reduce to Zero.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750" y="1789609"/>
            <a:ext cx="4668500" cy="3180416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1540000" dist="19050">
              <a:srgbClr val="000000">
                <a:alpha val="70000"/>
              </a:srgbClr>
            </a:outerShdw>
          </a:effectLst>
        </p:spPr>
      </p:pic>
      <p:sp>
        <p:nvSpPr>
          <p:cNvPr id="198" name="Google Shape;198;p29"/>
          <p:cNvSpPr txBox="1"/>
          <p:nvPr>
            <p:ph type="title"/>
          </p:nvPr>
        </p:nvSpPr>
        <p:spPr>
          <a:xfrm>
            <a:off x="591900" y="197275"/>
            <a:ext cx="82404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>
                <a:solidFill>
                  <a:schemeClr val="accent3"/>
                </a:solidFill>
              </a:rPr>
              <a:t>Implementation</a:t>
            </a:r>
            <a:endParaRPr sz="3500">
              <a:solidFill>
                <a:schemeClr val="accent3"/>
              </a:solidFill>
            </a:endParaRPr>
          </a:p>
        </p:txBody>
      </p:sp>
      <p:cxnSp>
        <p:nvCxnSpPr>
          <p:cNvPr id="199" name="Google Shape;199;p29"/>
          <p:cNvCxnSpPr/>
          <p:nvPr/>
        </p:nvCxnSpPr>
        <p:spPr>
          <a:xfrm flipH="1" rot="10800000">
            <a:off x="510025" y="1077388"/>
            <a:ext cx="77460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9"/>
          <p:cNvSpPr txBox="1"/>
          <p:nvPr/>
        </p:nvSpPr>
        <p:spPr>
          <a:xfrm>
            <a:off x="724575" y="1194025"/>
            <a:ext cx="7051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Toggling Most Significant Bit using  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n &amp; (n - 1) 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581700" y="238075"/>
            <a:ext cx="83934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>
                <a:solidFill>
                  <a:schemeClr val="accent3"/>
                </a:solidFill>
              </a:rPr>
              <a:t>Odd Occuring Number ?</a:t>
            </a:r>
            <a:endParaRPr sz="3500">
              <a:solidFill>
                <a:schemeClr val="accent3"/>
              </a:solidFill>
            </a:endParaRPr>
          </a:p>
        </p:txBody>
      </p:sp>
      <p:cxnSp>
        <p:nvCxnSpPr>
          <p:cNvPr id="206" name="Google Shape;206;p30"/>
          <p:cNvCxnSpPr/>
          <p:nvPr/>
        </p:nvCxnSpPr>
        <p:spPr>
          <a:xfrm flipH="1" rot="10800000">
            <a:off x="311700" y="1032063"/>
            <a:ext cx="73014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30"/>
          <p:cNvSpPr txBox="1"/>
          <p:nvPr/>
        </p:nvSpPr>
        <p:spPr>
          <a:xfrm>
            <a:off x="435425" y="1171175"/>
            <a:ext cx="810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Given an array, find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only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number in array with odd number of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occurrences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518750" y="2071875"/>
            <a:ext cx="777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  Examples :</a:t>
            </a:r>
            <a:r>
              <a:rPr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09" name="Google Shape;209;p30"/>
          <p:cNvGraphicFramePr/>
          <p:nvPr/>
        </p:nvGraphicFramePr>
        <p:xfrm>
          <a:off x="750488" y="2959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{36A29DD1-3A6D-4BC2-AD57-4480D7C1DFC0}</a:tableStyleId>
              </a:tblPr>
              <a:tblGrid>
                <a:gridCol w="1238850"/>
                <a:gridCol w="495050"/>
                <a:gridCol w="495050"/>
                <a:gridCol w="495050"/>
                <a:gridCol w="495050"/>
                <a:gridCol w="495050"/>
                <a:gridCol w="495050"/>
                <a:gridCol w="495050"/>
                <a:gridCol w="495050"/>
                <a:gridCol w="495050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A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rray1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6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6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210" name="Google Shape;210;p30"/>
          <p:cNvSpPr txBox="1"/>
          <p:nvPr/>
        </p:nvSpPr>
        <p:spPr>
          <a:xfrm>
            <a:off x="261925" y="2533575"/>
            <a:ext cx="181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Example 1 : 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7256025" y="2942225"/>
            <a:ext cx="1653300" cy="4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Output :  2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261925" y="3842700"/>
            <a:ext cx="172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. 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       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Example 2 :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13" name="Google Shape;213;p30"/>
          <p:cNvGraphicFramePr/>
          <p:nvPr/>
        </p:nvGraphicFramePr>
        <p:xfrm>
          <a:off x="750500" y="4260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{36A29DD1-3A6D-4BC2-AD57-4480D7C1DFC0}</a:tableStyleId>
              </a:tblPr>
              <a:tblGrid>
                <a:gridCol w="1238850"/>
                <a:gridCol w="495050"/>
                <a:gridCol w="495050"/>
                <a:gridCol w="495050"/>
                <a:gridCol w="495050"/>
                <a:gridCol w="495050"/>
                <a:gridCol w="495050"/>
                <a:gridCol w="495050"/>
                <a:gridCol w="495050"/>
                <a:gridCol w="495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Array2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4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4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4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214" name="Google Shape;214;p30"/>
          <p:cNvSpPr txBox="1"/>
          <p:nvPr/>
        </p:nvSpPr>
        <p:spPr>
          <a:xfrm>
            <a:off x="7256025" y="4258175"/>
            <a:ext cx="1653300" cy="4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Output :  4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125" y="1806350"/>
            <a:ext cx="4469950" cy="3044375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1540000" dist="19050">
              <a:srgbClr val="000000">
                <a:alpha val="40000"/>
              </a:srgbClr>
            </a:outerShdw>
          </a:effectLst>
        </p:spPr>
      </p:pic>
      <p:sp>
        <p:nvSpPr>
          <p:cNvPr id="220" name="Google Shape;220;p31"/>
          <p:cNvSpPr txBox="1"/>
          <p:nvPr>
            <p:ph idx="4294967295" type="title"/>
          </p:nvPr>
        </p:nvSpPr>
        <p:spPr>
          <a:xfrm>
            <a:off x="591900" y="197275"/>
            <a:ext cx="82404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>
                <a:solidFill>
                  <a:schemeClr val="accent3"/>
                </a:solidFill>
              </a:rPr>
              <a:t>Implementation</a:t>
            </a:r>
            <a:endParaRPr sz="3500">
              <a:solidFill>
                <a:schemeClr val="accent3"/>
              </a:solidFill>
            </a:endParaRPr>
          </a:p>
        </p:txBody>
      </p:sp>
      <p:cxnSp>
        <p:nvCxnSpPr>
          <p:cNvPr id="221" name="Google Shape;221;p31"/>
          <p:cNvCxnSpPr/>
          <p:nvPr/>
        </p:nvCxnSpPr>
        <p:spPr>
          <a:xfrm flipH="1" rot="10800000">
            <a:off x="499825" y="958738"/>
            <a:ext cx="77460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31"/>
          <p:cNvSpPr txBox="1"/>
          <p:nvPr/>
        </p:nvSpPr>
        <p:spPr>
          <a:xfrm>
            <a:off x="714375" y="1076725"/>
            <a:ext cx="705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Using XOR Property   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( A ^ B ) ^ B  →  A 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and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 A ^ 0 → A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683750" y="591900"/>
            <a:ext cx="7358100" cy="3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796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61"/>
              <a:buFont typeface="Trebuchet MS"/>
              <a:buChar char="●"/>
            </a:pPr>
            <a:r>
              <a:rPr lang="en" sz="1861">
                <a:latin typeface="Trebuchet MS"/>
                <a:ea typeface="Trebuchet MS"/>
                <a:cs typeface="Trebuchet MS"/>
                <a:sym typeface="Trebuchet MS"/>
              </a:rPr>
              <a:t>All data in computer programs is internally stored as bits, i.e., as  numbers 0 and 1.</a:t>
            </a:r>
            <a:endParaRPr sz="1861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679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61"/>
              <a:buFont typeface="Trebuchet MS"/>
              <a:buChar char="●"/>
            </a:pPr>
            <a:r>
              <a:rPr lang="en" sz="1861">
                <a:latin typeface="Trebuchet MS"/>
                <a:ea typeface="Trebuchet MS"/>
                <a:cs typeface="Trebuchet MS"/>
                <a:sym typeface="Trebuchet MS"/>
              </a:rPr>
              <a:t>Bitwise operations are therefore faster than other operations resulting in less instances of  TLE.</a:t>
            </a:r>
            <a:endParaRPr sz="1747">
              <a:latin typeface="Arial"/>
              <a:ea typeface="Arial"/>
              <a:cs typeface="Arial"/>
              <a:sym typeface="Arial"/>
            </a:endParaRPr>
          </a:p>
          <a:p>
            <a:pPr indent="-34679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61"/>
              <a:buFont typeface="Trebuchet MS"/>
              <a:buChar char="●"/>
            </a:pPr>
            <a:r>
              <a:rPr lang="en" sz="1861">
                <a:latin typeface="Trebuchet MS"/>
                <a:ea typeface="Trebuchet MS"/>
                <a:cs typeface="Trebuchet MS"/>
                <a:sym typeface="Trebuchet MS"/>
              </a:rPr>
              <a:t>Some applications of bitwise :</a:t>
            </a:r>
            <a:endParaRPr sz="1861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038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83">
                <a:latin typeface="Trebuchet MS"/>
                <a:ea typeface="Trebuchet MS"/>
                <a:cs typeface="Trebuchet MS"/>
                <a:sym typeface="Trebuchet MS"/>
              </a:rPr>
              <a:t>Power set representation</a:t>
            </a:r>
            <a:endParaRPr sz="1683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sz="1683">
                <a:latin typeface="Trebuchet MS"/>
                <a:ea typeface="Trebuchet MS"/>
                <a:cs typeface="Trebuchet MS"/>
                <a:sym typeface="Trebuchet MS"/>
              </a:rPr>
              <a:t>Finding Odd occurring number.</a:t>
            </a:r>
            <a:endParaRPr sz="1683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sz="1683">
                <a:latin typeface="Trebuchet MS"/>
                <a:ea typeface="Trebuchet MS"/>
                <a:cs typeface="Trebuchet MS"/>
                <a:sym typeface="Trebuchet MS"/>
              </a:rPr>
              <a:t>Whether a number is Power of 2</a:t>
            </a:r>
            <a:endParaRPr sz="1683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sz="1683">
                <a:latin typeface="Trebuchet MS"/>
                <a:ea typeface="Trebuchet MS"/>
                <a:cs typeface="Trebuchet MS"/>
                <a:sym typeface="Trebuchet MS"/>
              </a:rPr>
              <a:t>Compression and Encryption</a:t>
            </a:r>
            <a:endParaRPr sz="1683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sz="1683">
                <a:latin typeface="Trebuchet MS"/>
                <a:ea typeface="Trebuchet MS"/>
                <a:cs typeface="Trebuchet MS"/>
                <a:sym typeface="Trebuchet MS"/>
              </a:rPr>
              <a:t>And many more ..</a:t>
            </a:r>
            <a:endParaRPr sz="1683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27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423600" y="1378200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Builtin Functions</a:t>
            </a:r>
            <a:endParaRPr sz="5500"/>
          </a:p>
        </p:txBody>
      </p:sp>
      <p:sp>
        <p:nvSpPr>
          <p:cNvPr id="228" name="Google Shape;228;p32"/>
          <p:cNvSpPr txBox="1"/>
          <p:nvPr/>
        </p:nvSpPr>
        <p:spPr>
          <a:xfrm>
            <a:off x="581700" y="3286125"/>
            <a:ext cx="8184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lang="en" sz="2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GCC compiler provides four important builtin functions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/>
        </p:nvSpPr>
        <p:spPr>
          <a:xfrm>
            <a:off x="326550" y="887850"/>
            <a:ext cx="8399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ato"/>
              <a:buAutoNum type="alphaUcPeriod"/>
            </a:pP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__builtin_popcount ( ) : </a:t>
            </a:r>
            <a:endParaRPr b="1"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Returns number of set bits ( number of one’s ) in an integer.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   Example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      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2052975" y="1804050"/>
            <a:ext cx="2582100" cy="83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 x = 5;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cout&lt;&lt;__builtin_popcount(x);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6872625" y="1804050"/>
            <a:ext cx="12654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Output : 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326550" y="3089400"/>
            <a:ext cx="8399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B.</a:t>
            </a:r>
            <a:r>
              <a:rPr b="1" lang="en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 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 __builtin_parity ( ) : </a:t>
            </a:r>
            <a:endParaRPr b="1"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Odd number of set bits  → returns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Even number of set bits → return 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   Example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      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7" name="Google Shape;237;p33"/>
          <p:cNvCxnSpPr/>
          <p:nvPr/>
        </p:nvCxnSpPr>
        <p:spPr>
          <a:xfrm flipH="1" rot="10800000">
            <a:off x="1678675" y="2878013"/>
            <a:ext cx="5949900" cy="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33"/>
          <p:cNvSpPr txBox="1"/>
          <p:nvPr/>
        </p:nvSpPr>
        <p:spPr>
          <a:xfrm>
            <a:off x="1971375" y="4235200"/>
            <a:ext cx="27453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 x = 5;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cout&lt;&lt;__builtin_parity(x);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6931275" y="4235200"/>
            <a:ext cx="12066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Output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: 0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40" name="Google Shape;240;p33"/>
          <p:cNvGraphicFramePr/>
          <p:nvPr/>
        </p:nvGraphicFramePr>
        <p:xfrm>
          <a:off x="733125" y="20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{36A29DD1-3A6D-4BC2-AD57-4480D7C1DFC0}</a:tableStyleId>
              </a:tblPr>
              <a:tblGrid>
                <a:gridCol w="1151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X =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/>
        </p:nvSpPr>
        <p:spPr>
          <a:xfrm>
            <a:off x="372450" y="1094250"/>
            <a:ext cx="8399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C.        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__builtin_clz ( ) : </a:t>
            </a:r>
            <a:endParaRPr b="1"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Counts Leading Zeros ( clz ) in an integer.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   Example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      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2000200" y="1997950"/>
            <a:ext cx="2582100" cy="83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 x = 8;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cout&lt;&lt;__builtin_clz(x);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6882850" y="1997950"/>
            <a:ext cx="12654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Output : 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28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372450" y="3313475"/>
            <a:ext cx="8399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D.        __builtin_ctz ( ) : </a:t>
            </a:r>
            <a:endParaRPr b="1"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Counts Trailing Zeros ( ctz ) in an integer.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   Example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      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9" name="Google Shape;249;p34"/>
          <p:cNvCxnSpPr/>
          <p:nvPr/>
        </p:nvCxnSpPr>
        <p:spPr>
          <a:xfrm flipH="1" rot="10800000">
            <a:off x="1683850" y="2990138"/>
            <a:ext cx="59907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34"/>
          <p:cNvSpPr txBox="1"/>
          <p:nvPr/>
        </p:nvSpPr>
        <p:spPr>
          <a:xfrm>
            <a:off x="1918600" y="4163775"/>
            <a:ext cx="27453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 x = 8;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cout&lt;&lt;__builtin_ctz(x);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4"/>
          <p:cNvSpPr txBox="1"/>
          <p:nvPr/>
        </p:nvSpPr>
        <p:spPr>
          <a:xfrm>
            <a:off x="6941500" y="4163775"/>
            <a:ext cx="11481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Output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: 3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52" name="Google Shape;252;p34"/>
          <p:cNvGraphicFramePr/>
          <p:nvPr/>
        </p:nvGraphicFramePr>
        <p:xfrm>
          <a:off x="1160313" y="27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{36A29DD1-3A6D-4BC2-AD57-4480D7C1DFC0}</a:tableStyleId>
              </a:tblPr>
              <a:tblGrid>
                <a:gridCol w="1516800"/>
                <a:gridCol w="597425"/>
                <a:gridCol w="607350"/>
                <a:gridCol w="1138050"/>
                <a:gridCol w="546125"/>
                <a:gridCol w="546150"/>
                <a:gridCol w="566550"/>
                <a:gridCol w="546150"/>
                <a:gridCol w="515500"/>
                <a:gridCol w="590325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X =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8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…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Thank You !</a:t>
            </a:r>
            <a:endParaRPr sz="4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23600" y="1755800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Bit Representation</a:t>
            </a:r>
            <a:endParaRPr sz="5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428750" y="515500"/>
            <a:ext cx="5000400" cy="4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Let’s assume there’s a 3 bit size datatype.</a:t>
            </a:r>
            <a:endParaRPr sz="1700"/>
          </a:p>
          <a:p>
            <a:pPr indent="-3365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3 bits → 2</a:t>
            </a:r>
            <a:r>
              <a:rPr baseline="30000" lang="en" sz="1700"/>
              <a:t>3</a:t>
            </a:r>
            <a:r>
              <a:rPr lang="en" sz="1700"/>
              <a:t>  distinct numbers it can possibly represent.  </a:t>
            </a:r>
            <a:endParaRPr sz="1700"/>
          </a:p>
          <a:p>
            <a:pPr indent="-336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Then these 2</a:t>
            </a:r>
            <a:r>
              <a:rPr baseline="30000" lang="en" sz="1700"/>
              <a:t>3</a:t>
            </a:r>
            <a:r>
              <a:rPr lang="en" sz="1700"/>
              <a:t>  numbers will have :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          </a:t>
            </a:r>
            <a:r>
              <a:rPr lang="en"/>
              <a:t> </a:t>
            </a:r>
            <a:r>
              <a:rPr lang="en" sz="1600"/>
              <a:t>(half -ve numbers) + (1 zero) + (rest +ve numbers)</a:t>
            </a:r>
            <a:endParaRPr sz="1600"/>
          </a:p>
          <a:p>
            <a:pPr indent="-336550" lvl="0" marL="3429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And the digits will range from  -2</a:t>
            </a:r>
            <a:r>
              <a:rPr baseline="30000" lang="en" sz="1700"/>
              <a:t>n-1</a:t>
            </a:r>
            <a:r>
              <a:rPr lang="en" sz="1700"/>
              <a:t> to (2</a:t>
            </a:r>
            <a:r>
              <a:rPr baseline="30000" lang="en" sz="1700"/>
              <a:t>n-1  </a:t>
            </a:r>
            <a:r>
              <a:rPr lang="en" sz="1700"/>
              <a:t>- 1), and here n  = 3.</a:t>
            </a:r>
            <a:endParaRPr sz="1700"/>
          </a:p>
          <a:p>
            <a:pPr indent="-336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For Bit with most significant bit = 1 :      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          </a:t>
            </a:r>
            <a:r>
              <a:rPr lang="en" sz="1600"/>
              <a:t>Number = – (2’s compliment of Bit)</a:t>
            </a:r>
            <a:endParaRPr sz="1600"/>
          </a:p>
        </p:txBody>
      </p:sp>
      <p:graphicFrame>
        <p:nvGraphicFramePr>
          <p:cNvPr id="90" name="Google Shape;90;p16"/>
          <p:cNvGraphicFramePr/>
          <p:nvPr/>
        </p:nvGraphicFramePr>
        <p:xfrm>
          <a:off x="5718350" y="4458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{36A29DD1-3A6D-4BC2-AD57-4480D7C1DFC0}</a:tableStyleId>
              </a:tblPr>
              <a:tblGrid>
                <a:gridCol w="1466200"/>
                <a:gridCol w="1529425"/>
              </a:tblGrid>
              <a:tr h="46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BIT</a:t>
                      </a:r>
                      <a:endParaRPr b="1">
                        <a:solidFill>
                          <a:schemeClr val="dk2"/>
                        </a:solidFill>
                        <a:highlight>
                          <a:srgbClr val="9FC5E8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NUMBER</a:t>
                      </a:r>
                      <a:endParaRPr b="1">
                        <a:solidFill>
                          <a:schemeClr val="dk2"/>
                        </a:solidFill>
                        <a:highlight>
                          <a:srgbClr val="9FC5E8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46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100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-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4</a:t>
                      </a:r>
                      <a:endParaRPr b="1" sz="1800">
                        <a:solidFill>
                          <a:schemeClr val="accent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6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101</a:t>
                      </a:r>
                      <a:endParaRPr b="1" sz="1800">
                        <a:solidFill>
                          <a:schemeClr val="accent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-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b="1" sz="1800">
                        <a:solidFill>
                          <a:schemeClr val="accent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6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110</a:t>
                      </a:r>
                      <a:endParaRPr b="1" sz="1800">
                        <a:solidFill>
                          <a:schemeClr val="accent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- 2</a:t>
                      </a:r>
                      <a:endParaRPr b="1" sz="1800">
                        <a:solidFill>
                          <a:schemeClr val="accent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6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111</a:t>
                      </a:r>
                      <a:endParaRPr b="1" sz="1800">
                        <a:solidFill>
                          <a:schemeClr val="accent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- 1</a:t>
                      </a:r>
                      <a:endParaRPr b="1" sz="1800">
                        <a:solidFill>
                          <a:schemeClr val="accent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6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00</a:t>
                      </a:r>
                      <a:endParaRPr b="1" sz="1800">
                        <a:solidFill>
                          <a:schemeClr val="accent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chemeClr val="accent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6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001</a:t>
                      </a:r>
                      <a:endParaRPr b="1" sz="1800">
                        <a:solidFill>
                          <a:schemeClr val="accent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800">
                        <a:solidFill>
                          <a:schemeClr val="accent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6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010</a:t>
                      </a:r>
                      <a:endParaRPr b="1" sz="1800">
                        <a:solidFill>
                          <a:schemeClr val="accent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b="1" sz="1800">
                        <a:solidFill>
                          <a:schemeClr val="accent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1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011</a:t>
                      </a:r>
                      <a:endParaRPr b="1" sz="1800">
                        <a:solidFill>
                          <a:schemeClr val="accent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b="1" sz="1800">
                        <a:solidFill>
                          <a:schemeClr val="accent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Bitwise Operators</a:t>
            </a:r>
            <a:endParaRPr sz="5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26975" y="494325"/>
            <a:ext cx="8295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70">
                <a:solidFill>
                  <a:schemeClr val="accent3"/>
                </a:solidFill>
              </a:rPr>
              <a:t>And </a:t>
            </a:r>
            <a:r>
              <a:rPr lang="en" sz="3570">
                <a:solidFill>
                  <a:schemeClr val="accent3"/>
                </a:solidFill>
              </a:rPr>
              <a:t>(</a:t>
            </a:r>
            <a:r>
              <a:rPr lang="en" sz="3570">
                <a:solidFill>
                  <a:schemeClr val="accent3"/>
                </a:solidFill>
              </a:rPr>
              <a:t>&amp;</a:t>
            </a:r>
            <a:r>
              <a:rPr lang="en" sz="3570">
                <a:solidFill>
                  <a:schemeClr val="accent3"/>
                </a:solidFill>
              </a:rPr>
              <a:t>)</a:t>
            </a:r>
            <a:r>
              <a:rPr lang="en" sz="3570">
                <a:solidFill>
                  <a:schemeClr val="accent3"/>
                </a:solidFill>
              </a:rPr>
              <a:t> Operator</a:t>
            </a:r>
            <a:endParaRPr sz="3570">
              <a:solidFill>
                <a:schemeClr val="accent3"/>
              </a:solidFill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2400250" y="1408350"/>
            <a:ext cx="6321600" cy="1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528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38"/>
              <a:buAutoNum type="arabicPeriod"/>
            </a:pPr>
            <a:r>
              <a:rPr b="1" lang="en" sz="1837"/>
              <a:t>All bit 1 → 1</a:t>
            </a:r>
            <a:endParaRPr b="1" sz="1837"/>
          </a:p>
          <a:p>
            <a:pPr indent="-34528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38"/>
              <a:buAutoNum type="arabicPeriod"/>
            </a:pPr>
            <a:r>
              <a:rPr b="1" lang="en" sz="1837"/>
              <a:t>Any bit 0 → 0</a:t>
            </a:r>
            <a:endParaRPr b="1" sz="1837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187"/>
          </a:p>
        </p:txBody>
      </p:sp>
      <p:graphicFrame>
        <p:nvGraphicFramePr>
          <p:cNvPr id="102" name="Google Shape;102;p18"/>
          <p:cNvGraphicFramePr/>
          <p:nvPr/>
        </p:nvGraphicFramePr>
        <p:xfrm>
          <a:off x="3133088" y="261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{36A29DD1-3A6D-4BC2-AD57-4480D7C1DFC0}</a:tableStyleId>
              </a:tblPr>
              <a:tblGrid>
                <a:gridCol w="1781350"/>
                <a:gridCol w="706275"/>
                <a:gridCol w="651375"/>
                <a:gridCol w="587925"/>
                <a:gridCol w="651400"/>
                <a:gridCol w="651400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X (24)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Y (10)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Z (11)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X &amp; Y &amp; Z (8)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Google Shape;103;p18"/>
          <p:cNvGraphicFramePr/>
          <p:nvPr/>
        </p:nvGraphicFramePr>
        <p:xfrm>
          <a:off x="333313" y="2333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{36A29DD1-3A6D-4BC2-AD57-4480D7C1DFC0}</a:tableStyleId>
              </a:tblPr>
              <a:tblGrid>
                <a:gridCol w="537200"/>
                <a:gridCol w="557025"/>
                <a:gridCol w="904600"/>
              </a:tblGrid>
              <a:tr h="47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B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A&amp;B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Google Shape;104;p18"/>
          <p:cNvGraphicFramePr/>
          <p:nvPr/>
        </p:nvGraphicFramePr>
        <p:xfrm>
          <a:off x="333288" y="281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{36A29DD1-3A6D-4BC2-AD57-4480D7C1DFC0}</a:tableStyleId>
              </a:tblPr>
              <a:tblGrid>
                <a:gridCol w="537225"/>
                <a:gridCol w="557025"/>
                <a:gridCol w="904575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36900" y="481200"/>
            <a:ext cx="8285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sz="3570">
                <a:solidFill>
                  <a:schemeClr val="accent3"/>
                </a:solidFill>
              </a:rPr>
              <a:t>Or</a:t>
            </a:r>
            <a:r>
              <a:rPr lang="en" sz="3570">
                <a:solidFill>
                  <a:schemeClr val="accent3"/>
                </a:solidFill>
              </a:rPr>
              <a:t> (|)  Operator</a:t>
            </a:r>
            <a:endParaRPr sz="3300">
              <a:solidFill>
                <a:schemeClr val="accent3"/>
              </a:solidFill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400250" y="1426976"/>
            <a:ext cx="63216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432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56"/>
              <a:buAutoNum type="arabicPeriod"/>
            </a:pPr>
            <a:r>
              <a:rPr b="1" lang="en" sz="1855"/>
              <a:t>All bit 0 → 0</a:t>
            </a:r>
            <a:endParaRPr b="1" sz="1855"/>
          </a:p>
          <a:p>
            <a:pPr indent="-346432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56"/>
              <a:buAutoNum type="arabicPeriod"/>
            </a:pPr>
            <a:r>
              <a:rPr b="1" lang="en" sz="1855"/>
              <a:t>Any bit 1 → 1</a:t>
            </a:r>
            <a:endParaRPr b="1" sz="185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989"/>
          </a:p>
        </p:txBody>
      </p:sp>
      <p:graphicFrame>
        <p:nvGraphicFramePr>
          <p:cNvPr id="111" name="Google Shape;111;p19"/>
          <p:cNvGraphicFramePr/>
          <p:nvPr/>
        </p:nvGraphicFramePr>
        <p:xfrm>
          <a:off x="334947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{36A29DD1-3A6D-4BC2-AD57-4480D7C1DFC0}</a:tableStyleId>
              </a:tblPr>
              <a:tblGrid>
                <a:gridCol w="1973975"/>
                <a:gridCol w="654725"/>
                <a:gridCol w="654725"/>
                <a:gridCol w="654725"/>
                <a:gridCol w="654725"/>
                <a:gridCol w="654725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X (24)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Y (10)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Z (11)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X | Y | Z (27)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Google Shape;112;p19"/>
          <p:cNvGraphicFramePr/>
          <p:nvPr/>
        </p:nvGraphicFramePr>
        <p:xfrm>
          <a:off x="333288" y="281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{36A29DD1-3A6D-4BC2-AD57-4480D7C1DFC0}</a:tableStyleId>
              </a:tblPr>
              <a:tblGrid>
                <a:gridCol w="596775"/>
                <a:gridCol w="596800"/>
                <a:gridCol w="805250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Google Shape;113;p19"/>
          <p:cNvGraphicFramePr/>
          <p:nvPr/>
        </p:nvGraphicFramePr>
        <p:xfrm>
          <a:off x="333313" y="2333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{36A29DD1-3A6D-4BC2-AD57-4480D7C1DFC0}</a:tableStyleId>
              </a:tblPr>
              <a:tblGrid>
                <a:gridCol w="596750"/>
                <a:gridCol w="596800"/>
                <a:gridCol w="805275"/>
              </a:tblGrid>
              <a:tr h="47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B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 | B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1258350" y="4832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sz="3570">
                <a:solidFill>
                  <a:schemeClr val="accent3"/>
                </a:solidFill>
              </a:rPr>
              <a:t>Xo</a:t>
            </a:r>
            <a:r>
              <a:rPr lang="en" sz="3570">
                <a:solidFill>
                  <a:schemeClr val="accent3"/>
                </a:solidFill>
              </a:rPr>
              <a:t>r (^)  Operator</a:t>
            </a:r>
            <a:endParaRPr sz="3300">
              <a:solidFill>
                <a:schemeClr val="accent3"/>
              </a:solidFill>
            </a:endParaRPr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451275" y="1388901"/>
            <a:ext cx="6321600" cy="1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432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856"/>
              <a:buAutoNum type="arabicPeriod"/>
            </a:pPr>
            <a:r>
              <a:rPr b="1" lang="en" sz="1855"/>
              <a:t>Odd</a:t>
            </a:r>
            <a:r>
              <a:rPr b="1" lang="en" sz="1855"/>
              <a:t> 1 → 1</a:t>
            </a:r>
            <a:endParaRPr b="1" sz="1855"/>
          </a:p>
          <a:p>
            <a:pPr indent="-346432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856"/>
              <a:buAutoNum type="arabicPeriod"/>
            </a:pPr>
            <a:r>
              <a:rPr b="1" lang="en" sz="1855"/>
              <a:t>Even 1 → 0</a:t>
            </a:r>
            <a:endParaRPr b="1" sz="18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989"/>
          </a:p>
        </p:txBody>
      </p:sp>
      <p:graphicFrame>
        <p:nvGraphicFramePr>
          <p:cNvPr id="120" name="Google Shape;120;p20"/>
          <p:cNvGraphicFramePr/>
          <p:nvPr/>
        </p:nvGraphicFramePr>
        <p:xfrm>
          <a:off x="3629563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{36A29DD1-3A6D-4BC2-AD57-4480D7C1DFC0}</a:tableStyleId>
              </a:tblPr>
              <a:tblGrid>
                <a:gridCol w="2040025"/>
                <a:gridCol w="547175"/>
                <a:gridCol w="547175"/>
                <a:gridCol w="547175"/>
                <a:gridCol w="547175"/>
                <a:gridCol w="547175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X (24)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Y (10)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Z (11)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X ^ Y ^ Z (25)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121;p20"/>
          <p:cNvGraphicFramePr/>
          <p:nvPr/>
        </p:nvGraphicFramePr>
        <p:xfrm>
          <a:off x="333288" y="281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{36A29DD1-3A6D-4BC2-AD57-4480D7C1DFC0}</a:tableStyleId>
              </a:tblPr>
              <a:tblGrid>
                <a:gridCol w="567000"/>
                <a:gridCol w="606725"/>
                <a:gridCol w="825100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Google Shape;122;p20"/>
          <p:cNvGraphicFramePr/>
          <p:nvPr/>
        </p:nvGraphicFramePr>
        <p:xfrm>
          <a:off x="333313" y="2333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{36A29DD1-3A6D-4BC2-AD57-4480D7C1DFC0}</a:tableStyleId>
              </a:tblPr>
              <a:tblGrid>
                <a:gridCol w="566975"/>
                <a:gridCol w="606725"/>
                <a:gridCol w="825125"/>
              </a:tblGrid>
              <a:tr h="47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B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 ^ B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400250" y="4739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sz="3570">
                <a:solidFill>
                  <a:schemeClr val="accent3"/>
                </a:solidFill>
              </a:rPr>
              <a:t>Left Shift</a:t>
            </a:r>
            <a:r>
              <a:rPr lang="en" sz="3570">
                <a:solidFill>
                  <a:schemeClr val="accent3"/>
                </a:solidFill>
              </a:rPr>
              <a:t> (&lt;&lt;)  Operator</a:t>
            </a:r>
            <a:endParaRPr sz="3300">
              <a:solidFill>
                <a:schemeClr val="accent3"/>
              </a:solidFill>
            </a:endParaRPr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2400250" y="1521312"/>
            <a:ext cx="6321600" cy="11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Shift bits to the </a:t>
            </a:r>
            <a:r>
              <a:rPr b="1" lang="en"/>
              <a:t>left</a:t>
            </a:r>
            <a:r>
              <a:rPr lang="en"/>
              <a:t> and append </a:t>
            </a:r>
            <a:r>
              <a:rPr b="1" lang="en"/>
              <a:t>0</a:t>
            </a:r>
            <a:r>
              <a:rPr lang="en"/>
              <a:t> at the end.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Equivalent to multiplying number to </a:t>
            </a:r>
            <a:r>
              <a:rPr b="1" lang="en"/>
              <a:t>2</a:t>
            </a:r>
            <a:r>
              <a:rPr b="1" baseline="30000" lang="en"/>
              <a:t>k  </a:t>
            </a:r>
            <a:r>
              <a:rPr lang="en"/>
              <a:t>(if we are shifting </a:t>
            </a:r>
            <a:r>
              <a:rPr b="1" lang="en"/>
              <a:t>k</a:t>
            </a:r>
            <a:r>
              <a:rPr lang="en"/>
              <a:t> bits). </a:t>
            </a:r>
            <a:endParaRPr/>
          </a:p>
        </p:txBody>
      </p:sp>
      <p:graphicFrame>
        <p:nvGraphicFramePr>
          <p:cNvPr id="129" name="Google Shape;129;p21"/>
          <p:cNvGraphicFramePr/>
          <p:nvPr/>
        </p:nvGraphicFramePr>
        <p:xfrm>
          <a:off x="2400250" y="313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{36A29DD1-3A6D-4BC2-AD57-4480D7C1DFC0}</a:tableStyleId>
              </a:tblPr>
              <a:tblGrid>
                <a:gridCol w="172580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X (11)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Google Shape;130;p21"/>
          <p:cNvGraphicFramePr/>
          <p:nvPr/>
        </p:nvGraphicFramePr>
        <p:xfrm>
          <a:off x="2400250" y="396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{36A29DD1-3A6D-4BC2-AD57-4480D7C1DFC0}</a:tableStyleId>
              </a:tblPr>
              <a:tblGrid>
                <a:gridCol w="172580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X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&lt;&lt;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2 (44)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