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86296A-449D-4816-98B9-03EFAC2CC13A}">
  <a:tblStyle styleId="{B486296A-449D-4816-98B9-03EFAC2CC1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0ca7b713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0ca7b713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e6b063f4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e6b063f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dc0bed7b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dc0bed7b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dc0bed7b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dc0bed7b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eeaf420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eeaf420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dc0bed7b2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dc0bed7b2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0ca7b713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0ca7b713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3cff7daa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63cff7daa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3cff7daa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3cff7da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dc0bed7b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dc0bed7b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1ae9d93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1ae9d93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eeaf420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eeaf420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1611bd0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1611bd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1611bd0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1611bd0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0ca7b71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0ca7b71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0ca7b713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0ca7b713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                   </a:t>
            </a:r>
            <a:r>
              <a:rPr lang="en" sz="2200"/>
              <a:t> </a:t>
            </a:r>
            <a:endParaRPr sz="22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714748" y="3238450"/>
            <a:ext cx="50070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Programming Club - AKGEC</a:t>
            </a:r>
            <a:endParaRPr b="1" sz="2400"/>
          </a:p>
        </p:txBody>
      </p:sp>
      <p:sp>
        <p:nvSpPr>
          <p:cNvPr id="74" name="Google Shape;74;p13"/>
          <p:cNvSpPr txBox="1"/>
          <p:nvPr/>
        </p:nvSpPr>
        <p:spPr>
          <a:xfrm>
            <a:off x="5775550" y="1547400"/>
            <a:ext cx="338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The easy way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850" y="3662299"/>
            <a:ext cx="940900" cy="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916875" y="3900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</a:rPr>
              <a:t>Implementation</a:t>
            </a:r>
            <a:endParaRPr u="sng">
              <a:solidFill>
                <a:schemeClr val="accent3"/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53225" y="1025475"/>
            <a:ext cx="3429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nt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 main() {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 n;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	cin&gt;&gt;n;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 arr[n];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 i=0;i&lt;n;i++){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		cin&gt;&gt;arr[i];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	}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 l=0,r=n-1;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 mid;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800" y="3320900"/>
            <a:ext cx="1736700" cy="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4137150" y="978325"/>
            <a:ext cx="3000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(l&lt;r){</a:t>
            </a:r>
            <a:endParaRPr sz="2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	mid=(l+r)/2;</a:t>
            </a:r>
            <a:endParaRPr sz="2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	if(arr[mid]==1){</a:t>
            </a:r>
            <a:endParaRPr sz="2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		r=mid;</a:t>
            </a:r>
            <a:endParaRPr sz="2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	}else{</a:t>
            </a:r>
            <a:endParaRPr sz="2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		l=mid+1;</a:t>
            </a:r>
            <a:endParaRPr sz="2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	}</a:t>
            </a:r>
            <a:endParaRPr sz="2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}</a:t>
            </a:r>
            <a:endParaRPr sz="2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cout&lt;&lt;r&lt;&lt;'\n';</a:t>
            </a:r>
            <a:endParaRPr sz="2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1" lang="en" sz="20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 sz="2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7" name="Google Shape;147;p22"/>
          <p:cNvCxnSpPr/>
          <p:nvPr/>
        </p:nvCxnSpPr>
        <p:spPr>
          <a:xfrm>
            <a:off x="3645325" y="1185225"/>
            <a:ext cx="37200" cy="330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907400" y="512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35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="0" lang="en" sz="35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ractice Problem-1 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879625" y="1610150"/>
            <a:ext cx="70299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Find the </a:t>
            </a:r>
            <a:r>
              <a:rPr b="0"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peak</a:t>
            </a:r>
            <a:r>
              <a:rPr b="0" lang="en" sz="2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of an array which increases </a:t>
            </a:r>
            <a:r>
              <a:rPr b="0" lang="en" sz="2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r>
              <a:rPr b="0" lang="en" sz="2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lang="en" sz="2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then</a:t>
            </a:r>
            <a:r>
              <a:rPr b="0" lang="en" sz="2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decreases.</a:t>
            </a:r>
            <a:endParaRPr b="0" sz="2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(in log(N) complexity)</a:t>
            </a:r>
            <a:endParaRPr b="0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750" y="3451250"/>
            <a:ext cx="1736700" cy="9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03300" y="575950"/>
            <a:ext cx="84186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First think can we </a:t>
            </a: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apply</a:t>
            </a: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binary search here?</a:t>
            </a:r>
            <a:endParaRPr b="0" sz="40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If Yes? How </a:t>
            </a:r>
            <a:endParaRPr b="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400">
              <a:solidFill>
                <a:schemeClr val="accent3"/>
              </a:solidFill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400" y="1541800"/>
            <a:ext cx="9144000" cy="449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0850" y="3429075"/>
            <a:ext cx="1736700" cy="9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Understanding Question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38625" y="1887675"/>
            <a:ext cx="143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en" sz="2200">
                <a:latin typeface="Lato"/>
                <a:ea typeface="Lato"/>
                <a:cs typeface="Lato"/>
                <a:sym typeface="Lato"/>
              </a:rPr>
              <a:t>  Input -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138625" y="3337075"/>
            <a:ext cx="290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en" sz="2200">
                <a:latin typeface="Lato"/>
                <a:ea typeface="Lato"/>
                <a:cs typeface="Lato"/>
                <a:sym typeface="Lato"/>
              </a:rPr>
              <a:t>Condition -   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9" name="Google Shape;169;p25"/>
          <p:cNvGraphicFramePr/>
          <p:nvPr/>
        </p:nvGraphicFramePr>
        <p:xfrm>
          <a:off x="1944150" y="186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{B486296A-449D-4816-98B9-03EFAC2CC13A}</a:tableStyleId>
              </a:tblPr>
              <a:tblGrid>
                <a:gridCol w="765850"/>
                <a:gridCol w="765850"/>
                <a:gridCol w="765850"/>
                <a:gridCol w="765850"/>
                <a:gridCol w="765850"/>
                <a:gridCol w="765850"/>
                <a:gridCol w="765850"/>
                <a:gridCol w="765850"/>
              </a:tblGrid>
              <a:tr h="5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13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17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5"/>
          <p:cNvSpPr txBox="1"/>
          <p:nvPr/>
        </p:nvSpPr>
        <p:spPr>
          <a:xfrm>
            <a:off x="4396700" y="3229225"/>
            <a:ext cx="14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100" y="3420750"/>
            <a:ext cx="1736700" cy="9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Understanding Question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38625" y="1887675"/>
            <a:ext cx="143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en" sz="2200">
                <a:latin typeface="Lato"/>
                <a:ea typeface="Lato"/>
                <a:cs typeface="Lato"/>
                <a:sym typeface="Lato"/>
              </a:rPr>
              <a:t>  Input -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38625" y="3337075"/>
            <a:ext cx="735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1" lang="en" sz="2200">
                <a:latin typeface="Lato"/>
                <a:ea typeface="Lato"/>
                <a:cs typeface="Lato"/>
                <a:sym typeface="Lato"/>
              </a:rPr>
              <a:t>Condition - &gt;   </a:t>
            </a:r>
            <a:r>
              <a:rPr b="1" lang="en" sz="2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arr[mid] &gt;arr[mid+1]   </a:t>
            </a:r>
            <a:endParaRPr b="1" sz="2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1918875" y="186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{B486296A-449D-4816-98B9-03EFAC2CC13A}</a:tableStyleId>
              </a:tblPr>
              <a:tblGrid>
                <a:gridCol w="765850"/>
                <a:gridCol w="765850"/>
                <a:gridCol w="765850"/>
                <a:gridCol w="765850"/>
                <a:gridCol w="765850"/>
                <a:gridCol w="765850"/>
                <a:gridCol w="765850"/>
                <a:gridCol w="765850"/>
              </a:tblGrid>
              <a:tr h="5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9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13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17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525" y="3395800"/>
            <a:ext cx="1736700" cy="9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2703550" y="436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37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</a:t>
            </a:r>
            <a:endParaRPr sz="2100">
              <a:solidFill>
                <a:schemeClr val="accent3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285750" y="1503300"/>
            <a:ext cx="66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7"/>
          <p:cNvSpPr txBox="1"/>
          <p:nvPr>
            <p:ph type="title"/>
          </p:nvPr>
        </p:nvSpPr>
        <p:spPr>
          <a:xfrm>
            <a:off x="197675" y="1148550"/>
            <a:ext cx="57639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9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findPeakElement(vector&lt;</a:t>
            </a:r>
            <a:r>
              <a:rPr lang="en" sz="19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&gt;&amp; nums) { </a:t>
            </a:r>
            <a:endParaRPr b="0" sz="19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" sz="19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l=0; </a:t>
            </a:r>
            <a:endParaRPr b="0" sz="19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r>
              <a:rPr lang="en" sz="19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r=nums.size()-1; </a:t>
            </a:r>
            <a:endParaRPr b="0" sz="19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" sz="19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(l&lt;r){</a:t>
            </a:r>
            <a:endParaRPr b="0" sz="19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</a:t>
            </a:r>
            <a:r>
              <a:rPr lang="en" sz="19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mid=(l+r)/2;</a:t>
            </a:r>
            <a:endParaRPr b="0" sz="19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</a:t>
            </a:r>
            <a:r>
              <a:rPr lang="en" sz="19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(nums[mid]&gt;nums[mid+1])</a:t>
            </a:r>
            <a:endParaRPr b="0" sz="19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r=mid;  </a:t>
            </a:r>
            <a:endParaRPr b="0" sz="19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</a:t>
            </a:r>
            <a:r>
              <a:rPr lang="en" sz="19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sz="19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l=mid+1;</a:t>
            </a:r>
            <a:endParaRPr b="0" sz="19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} </a:t>
            </a:r>
            <a:endParaRPr b="0" sz="19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" sz="19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return </a:t>
            </a:r>
            <a:r>
              <a:rPr b="0" lang="en" sz="19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r;</a:t>
            </a:r>
            <a:endParaRPr b="0" sz="19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6432700" y="1961575"/>
            <a:ext cx="294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Complexity - O(log(N))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250" y="3437300"/>
            <a:ext cx="1720901" cy="8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1034875" y="1178450"/>
            <a:ext cx="7163700" cy="130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Given </a:t>
            </a:r>
            <a:r>
              <a:rPr lang="en" sz="1950"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n </a:t>
            </a:r>
            <a:r>
              <a:rPr lang="en" sz="1700"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identical rectangles of size </a:t>
            </a:r>
            <a:r>
              <a:rPr lang="en" sz="1950"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a×b</a:t>
            </a:r>
            <a:r>
              <a:rPr lang="en" sz="1700"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. You need to find a square of the minimum area in which all </a:t>
            </a:r>
            <a:r>
              <a:rPr lang="en" sz="1950"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n </a:t>
            </a:r>
            <a:r>
              <a:rPr lang="en" sz="1700"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 rectangles can be placed. Rectangles can touch along a point or side, but they cannot intersect. Rectangles cannot be rotated.</a:t>
            </a:r>
            <a:endParaRPr sz="1900"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90675" y="1359900"/>
            <a:ext cx="544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Trebuchet MS"/>
                <a:ea typeface="Trebuchet MS"/>
                <a:cs typeface="Trebuchet MS"/>
                <a:sym typeface="Trebuchet MS"/>
              </a:rPr>
              <a:t>Q</a:t>
            </a:r>
            <a:endParaRPr b="1" sz="3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4936575" y="2533350"/>
            <a:ext cx="3676800" cy="7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f(x)={1,[x/a]*[x/b]&gt;=n</a:t>
            </a:r>
            <a:endParaRPr b="1" sz="18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0, otherwise</a:t>
            </a:r>
            <a:endParaRPr b="1" sz="18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3247950" y="2648850"/>
            <a:ext cx="191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Approach  =</a:t>
            </a:r>
            <a:endParaRPr b="1" sz="21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624975" y="3426700"/>
            <a:ext cx="4311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TRY IT .. !</a:t>
            </a:r>
            <a:endParaRPr b="1" sz="51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000" y="3483475"/>
            <a:ext cx="1736700" cy="8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1333125" y="516650"/>
            <a:ext cx="5419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Practice Problem-2</a:t>
            </a:r>
            <a:endParaRPr b="1" sz="33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2109525" y="5684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Implementation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59625" y="1110700"/>
            <a:ext cx="38241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None/>
            </a:pP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nt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main(){</a:t>
            </a:r>
            <a:endParaRPr sz="1300">
              <a:solidFill>
                <a:schemeClr val="dk2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rebuchet MS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cin&gt;&gt;t;</a:t>
            </a:r>
            <a:endParaRPr sz="1300">
              <a:solidFill>
                <a:schemeClr val="dk2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None/>
            </a:pP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(t—-){</a:t>
            </a:r>
            <a:endParaRPr sz="1300">
              <a:solidFill>
                <a:schemeClr val="dk2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None/>
            </a:pP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long long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w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rebuchet MS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 cin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&gt;&gt;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&gt;&gt;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&gt;&gt;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long long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300">
                <a:solidFill>
                  <a:srgbClr val="006666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long long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s 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300">
                <a:solidFill>
                  <a:srgbClr val="006666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long long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mid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hori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ver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){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rebuchet MS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hori 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e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rebuchet MS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ver 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e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hori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ver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&gt;=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break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e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*=</a:t>
            </a:r>
            <a:r>
              <a:rPr lang="en" sz="1300">
                <a:solidFill>
                  <a:srgbClr val="006666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rebuchet MS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ourier New"/>
              <a:buNone/>
            </a:pPr>
            <a:r>
              <a:rPr lang="en" sz="900">
                <a:solidFill>
                  <a:schemeClr val="dk2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>
              <a:solidFill>
                <a:srgbClr val="666600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413075" y="1426125"/>
            <a:ext cx="36675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None/>
            </a:pP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&lt;=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){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rebuchet MS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mid 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s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+(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)/</a:t>
            </a:r>
            <a:r>
              <a:rPr lang="en" sz="1300">
                <a:solidFill>
                  <a:srgbClr val="006666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rebuchet MS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hori 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mid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rebuchet MS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ver 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mid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((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hori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ver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)&gt;=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mid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n" sz="1300">
                <a:solidFill>
                  <a:srgbClr val="006666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((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hori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ver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)&lt;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s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mid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lang="en" sz="1300">
                <a:solidFill>
                  <a:srgbClr val="006666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rebuchet MS"/>
              <a:buNone/>
            </a:pP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urier New"/>
              <a:buNone/>
            </a:pP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cout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&lt;&lt;</a:t>
            </a:r>
            <a:r>
              <a:rPr lang="en" sz="1300">
                <a:solidFill>
                  <a:schemeClr val="dk2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&lt;&lt;</a:t>
            </a:r>
            <a:r>
              <a:rPr b="1" lang="en" sz="1300">
                <a:solidFill>
                  <a:srgbClr val="0088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'\n'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00"/>
              </a:buClr>
              <a:buSzPts val="1300"/>
              <a:buFont typeface="Trebuchet MS"/>
              <a:buNone/>
            </a:pP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00"/>
              </a:buClr>
              <a:buSzPts val="1300"/>
              <a:buFont typeface="Courier New"/>
              <a:buNone/>
            </a:pPr>
            <a:r>
              <a:rPr b="1" lang="en" sz="1300">
                <a:solidFill>
                  <a:srgbClr val="000088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00"/>
                </a:solidFill>
                <a:highlight>
                  <a:srgbClr val="EFF0F1"/>
                </a:highlight>
                <a:latin typeface="Trebuchet MS"/>
                <a:ea typeface="Trebuchet MS"/>
                <a:cs typeface="Trebuchet MS"/>
                <a:sym typeface="Trebuchet MS"/>
              </a:rPr>
              <a:t>   }</a:t>
            </a:r>
            <a:endParaRPr sz="1300">
              <a:solidFill>
                <a:srgbClr val="666600"/>
              </a:solidFill>
              <a:highlight>
                <a:srgbClr val="EFF0F1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8" name="Google Shape;208;p29"/>
          <p:cNvCxnSpPr/>
          <p:nvPr/>
        </p:nvCxnSpPr>
        <p:spPr>
          <a:xfrm>
            <a:off x="3861350" y="1259775"/>
            <a:ext cx="15000" cy="299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/>
        </p:nvSpPr>
        <p:spPr>
          <a:xfrm>
            <a:off x="3072000" y="1237425"/>
            <a:ext cx="3000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b="1" lang="en" sz="4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Happy  </a:t>
            </a:r>
            <a:endParaRPr b="1" sz="4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Learning</a:t>
            </a:r>
            <a:endParaRPr b="1" sz="4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;)</a:t>
            </a:r>
            <a:endParaRPr b="1" sz="4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Binary Search?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535775" y="1480150"/>
            <a:ext cx="6187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Trebuchet MS"/>
              <a:buChar char="➢"/>
            </a:pPr>
            <a:r>
              <a:rPr b="0" lang="en" sz="2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Binary Search is a searching algorithm used in a </a:t>
            </a:r>
            <a:r>
              <a:rPr b="0" lang="en" sz="2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sorted array</a:t>
            </a:r>
            <a:r>
              <a:rPr b="0" lang="en" sz="2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by repeatedly dividing the search interval in half.</a:t>
            </a:r>
            <a:endParaRPr b="0" sz="21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Trebuchet MS"/>
              <a:buChar char="➢"/>
            </a:pPr>
            <a:r>
              <a:rPr b="0" lang="en" sz="2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Binary search compares the target value to the </a:t>
            </a:r>
            <a:r>
              <a:rPr b="0" lang="en" sz="2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middle element</a:t>
            </a:r>
            <a:r>
              <a:rPr b="0" lang="en" sz="2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array.</a:t>
            </a:r>
            <a:endParaRPr b="0" sz="21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Trebuchet MS"/>
              <a:buChar char="➢"/>
            </a:pPr>
            <a:r>
              <a:rPr b="0" lang="en" sz="2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Binary Search works by dividing the current problem into </a:t>
            </a:r>
            <a:r>
              <a:rPr b="0" lang="en" sz="2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smaller </a:t>
            </a:r>
            <a:r>
              <a:rPr b="0" lang="en" sz="21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subproblems</a:t>
            </a:r>
            <a:r>
              <a:rPr b="0" lang="en" sz="2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sz="21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200" y="3329200"/>
            <a:ext cx="1736700" cy="9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1091925" y="550675"/>
            <a:ext cx="79944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solidFill>
                  <a:schemeClr val="accent3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Step-by-Step Implementation</a:t>
            </a:r>
            <a:endParaRPr sz="4500">
              <a:solidFill>
                <a:schemeClr val="accent3"/>
              </a:solidFill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350400" y="1402775"/>
            <a:ext cx="6600300" cy="3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Trebuchet MS"/>
              <a:buChar char="●"/>
            </a:pPr>
            <a:r>
              <a:rPr b="0" lang="en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Compare x with the middle element.</a:t>
            </a:r>
            <a:endParaRPr b="0" sz="2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Trebuchet MS"/>
              <a:buChar char="●"/>
            </a:pPr>
            <a:r>
              <a:rPr b="0" lang="en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If x matches with the middle element, we return the mid index.</a:t>
            </a:r>
            <a:endParaRPr b="0" sz="2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Trebuchet MS"/>
              <a:buChar char="●"/>
            </a:pPr>
            <a:r>
              <a:rPr b="0" lang="en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Else If x is </a:t>
            </a:r>
            <a:r>
              <a:rPr b="0" lang="en" sz="2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greater</a:t>
            </a:r>
            <a:r>
              <a:rPr b="0" lang="en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than the mid element, then x can only lie in the right half subarray after the mid element. So we recur for the right half.</a:t>
            </a:r>
            <a:endParaRPr b="0" sz="2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Trebuchet MS"/>
              <a:buChar char="●"/>
            </a:pPr>
            <a:r>
              <a:rPr b="0" lang="en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Else (x is </a:t>
            </a:r>
            <a:r>
              <a:rPr b="0" lang="en" sz="2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smaller</a:t>
            </a:r>
            <a:r>
              <a:rPr b="0" lang="en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 recur for the left half.</a:t>
            </a:r>
            <a:endParaRPr b="0" sz="22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Trebuchet MS"/>
              <a:buChar char="●"/>
            </a:pPr>
            <a:r>
              <a:rPr b="0" lang="en"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When mid element equal to key, </a:t>
            </a:r>
            <a:r>
              <a:rPr b="0" lang="en" sz="2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Break</a:t>
            </a:r>
            <a:endParaRPr b="0" sz="22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425" y="3445725"/>
            <a:ext cx="1736700" cy="9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16975" y="4194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chemeClr val="accent3"/>
                </a:solidFill>
              </a:rPr>
              <a:t>Code:</a:t>
            </a:r>
            <a:endParaRPr sz="4000" u="sng">
              <a:solidFill>
                <a:schemeClr val="accent3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846250" y="632250"/>
            <a:ext cx="5389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88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int 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search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1" lang="en" sz="2000">
                <a:solidFill>
                  <a:srgbClr val="000088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arr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[],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000">
                <a:solidFill>
                  <a:srgbClr val="000088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n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000">
                <a:solidFill>
                  <a:srgbClr val="000088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k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1" lang="en" sz="2000">
                <a:solidFill>
                  <a:srgbClr val="000088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l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000">
                <a:solidFill>
                  <a:srgbClr val="006666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r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n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n" sz="2000">
                <a:solidFill>
                  <a:srgbClr val="006666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1" lang="en" sz="2000">
                <a:solidFill>
                  <a:srgbClr val="000088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l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&lt;=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r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</a:t>
            </a:r>
            <a:r>
              <a:rPr b="1" lang="en" sz="2000">
                <a:solidFill>
                  <a:srgbClr val="000088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m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)/</a:t>
            </a:r>
            <a:r>
              <a:rPr lang="en" sz="2000">
                <a:solidFill>
                  <a:srgbClr val="006666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b="1" lang="en" sz="2000">
                <a:solidFill>
                  <a:srgbClr val="000088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arr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]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==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k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88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</a:t>
            </a:r>
            <a:r>
              <a:rPr b="1" lang="en" sz="2000">
                <a:solidFill>
                  <a:srgbClr val="000088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000">
                <a:solidFill>
                  <a:srgbClr val="000088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b="1" lang="en" sz="2000">
                <a:solidFill>
                  <a:srgbClr val="000088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arr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]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k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      l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m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lang="en" sz="2000">
                <a:solidFill>
                  <a:srgbClr val="006666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88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b="1" lang="en" sz="2000">
                <a:solidFill>
                  <a:srgbClr val="000088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 r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m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n" sz="2000">
                <a:solidFill>
                  <a:srgbClr val="006666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b="1" lang="en" sz="2000">
                <a:solidFill>
                  <a:srgbClr val="000088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000">
                <a:solidFill>
                  <a:srgbClr val="000088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-1</a:t>
            </a:r>
            <a:r>
              <a:rPr lang="en" sz="2000">
                <a:solidFill>
                  <a:srgbClr val="666600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;}</a:t>
            </a:r>
            <a:endParaRPr sz="2000">
              <a:solidFill>
                <a:srgbClr val="666600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900" y="3293450"/>
            <a:ext cx="1736700" cy="9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1907375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Binary Search on Answers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535775" y="1289025"/>
            <a:ext cx="65793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Trebuchet MS"/>
              <a:buChar char="➢"/>
            </a:pPr>
            <a:r>
              <a:rPr b="0" lang="en" sz="2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When we binary search on an answer, we start with a search space of size N which we know the answer lies in.</a:t>
            </a:r>
            <a:endParaRPr b="0" sz="21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Trebuchet MS"/>
              <a:buChar char="➢"/>
            </a:pPr>
            <a:r>
              <a:rPr b="0" lang="en" sz="2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Then each iteration of the binary search cuts the search space in half, so the algorithm tests O(Log(N)) values.</a:t>
            </a:r>
            <a:endParaRPr b="0" sz="21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Trebuchet MS"/>
              <a:buChar char="➢"/>
            </a:pPr>
            <a:r>
              <a:rPr b="0" lang="en" sz="21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efficient and much better than testing each possible value in the search space.</a:t>
            </a:r>
            <a:endParaRPr b="0" sz="21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750" y="3454050"/>
            <a:ext cx="1736700" cy="9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1669725" y="538675"/>
            <a:ext cx="63216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FInding the Square Root of a number using Binary Search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881950" y="1864125"/>
            <a:ext cx="26217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3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Approach???</a:t>
            </a:r>
            <a:endParaRPr b="1" sz="33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200" y="3312575"/>
            <a:ext cx="1736700" cy="9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968900" y="392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Implementation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71400" y="1236500"/>
            <a:ext cx="39786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 findSqrt(</a:t>
            </a:r>
            <a:r>
              <a:rPr b="1" lang="en" sz="22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 x)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1" lang="en" sz="22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 result;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1" lang="en" sz="22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 start = 0;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1" lang="en" sz="22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 end = x;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1" lang="en" sz="22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"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(start &lt;= end){</a:t>
            </a:r>
            <a:endParaRPr sz="2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b="1" lang="en" sz="22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"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mid =(start+end) / 2;</a:t>
            </a:r>
            <a:endParaRPr sz="2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b="1" lang="en" sz="2200">
                <a:solidFill>
                  <a:srgbClr val="000088"/>
                </a:solidFill>
                <a:latin typeface="Trebuchet MS"/>
                <a:ea typeface="Trebuchet MS"/>
                <a:cs typeface="Trebuchet MS"/>
                <a:sym typeface="Trebuchet MS"/>
              </a:rPr>
              <a:t>int </a:t>
            </a:r>
            <a:r>
              <a:rPr lang="en" sz="2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sqr = mid*mid;</a:t>
            </a:r>
            <a:endParaRPr sz="2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250" y="3826400"/>
            <a:ext cx="1736700" cy="9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695450" y="759825"/>
            <a:ext cx="3000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</a:t>
            </a:r>
            <a:r>
              <a:rPr b="1" lang="en" sz="2100">
                <a:solidFill>
                  <a:srgbClr val="000088"/>
                </a:solidFill>
              </a:rPr>
              <a:t>if</a:t>
            </a:r>
            <a:r>
              <a:rPr lang="en" sz="2100">
                <a:solidFill>
                  <a:schemeClr val="dk2"/>
                </a:solidFill>
              </a:rPr>
              <a:t> (sqr == x) {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            </a:t>
            </a:r>
            <a:r>
              <a:rPr b="1" lang="en" sz="2100">
                <a:solidFill>
                  <a:srgbClr val="000088"/>
                </a:solidFill>
              </a:rPr>
              <a:t>return</a:t>
            </a:r>
            <a:r>
              <a:rPr lang="en" sz="2100">
                <a:solidFill>
                  <a:schemeClr val="dk2"/>
                </a:solidFill>
              </a:rPr>
              <a:t> mid;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          }</a:t>
            </a:r>
            <a:r>
              <a:rPr b="1" lang="en" sz="2100">
                <a:solidFill>
                  <a:srgbClr val="000088"/>
                </a:solidFill>
              </a:rPr>
              <a:t>else if</a:t>
            </a:r>
            <a:r>
              <a:rPr lang="en" sz="2100">
                <a:solidFill>
                  <a:schemeClr val="dk2"/>
                </a:solidFill>
              </a:rPr>
              <a:t> (sqr &lt; x){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            start = mid + 1;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            result = mid;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        }</a:t>
            </a:r>
            <a:r>
              <a:rPr b="1" lang="en" sz="2100">
                <a:solidFill>
                  <a:srgbClr val="000088"/>
                </a:solidFill>
              </a:rPr>
              <a:t>else</a:t>
            </a:r>
            <a:r>
              <a:rPr lang="en" sz="2100">
                <a:solidFill>
                  <a:schemeClr val="dk2"/>
                </a:solidFill>
              </a:rPr>
              <a:t>{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            end = mid - 1;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        }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    }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    </a:t>
            </a:r>
            <a:r>
              <a:rPr b="1" lang="en" sz="2100">
                <a:solidFill>
                  <a:srgbClr val="000088"/>
                </a:solidFill>
              </a:rPr>
              <a:t>return</a:t>
            </a:r>
            <a:r>
              <a:rPr lang="en" sz="2100">
                <a:solidFill>
                  <a:schemeClr val="dk2"/>
                </a:solidFill>
              </a:rPr>
              <a:t> result;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}</a:t>
            </a:r>
            <a:endParaRPr sz="2100">
              <a:solidFill>
                <a:schemeClr val="dk2"/>
              </a:solidFill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>
            <a:off x="4226825" y="1028300"/>
            <a:ext cx="7500" cy="354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840475" y="3429750"/>
            <a:ext cx="7305300" cy="8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000000"/>
              </a:highlight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840475" y="2982425"/>
            <a:ext cx="6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0 0 0 0 0 0 0 0 0 0 0 0 0 0 0 0 0 0 0 0 0 0 0 0 1 1 1 1 1 1 1 1 1 1 1 1 1 1 1 1 1 1 1 1 1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4485675" y="3364975"/>
            <a:ext cx="126600" cy="313200"/>
          </a:xfrm>
          <a:prstGeom prst="upArrow">
            <a:avLst>
              <a:gd fmla="val 75126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743525" y="3511650"/>
            <a:ext cx="2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sp>
        <p:nvSpPr>
          <p:cNvPr id="128" name="Google Shape;128;p20"/>
          <p:cNvSpPr txBox="1"/>
          <p:nvPr/>
        </p:nvSpPr>
        <p:spPr>
          <a:xfrm>
            <a:off x="7832575" y="3558775"/>
            <a:ext cx="2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endParaRPr b="1"/>
          </a:p>
        </p:txBody>
      </p:sp>
      <p:sp>
        <p:nvSpPr>
          <p:cNvPr id="129" name="Google Shape;129;p20"/>
          <p:cNvSpPr txBox="1"/>
          <p:nvPr/>
        </p:nvSpPr>
        <p:spPr>
          <a:xfrm>
            <a:off x="1660800" y="594900"/>
            <a:ext cx="6915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Exercise Question</a:t>
            </a:r>
            <a:endParaRPr b="1" sz="3500" u="sng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731250" y="1549250"/>
            <a:ext cx="7684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Find the index of the </a:t>
            </a:r>
            <a:r>
              <a:rPr lang="en" sz="2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first </a:t>
            </a:r>
            <a:r>
              <a:rPr lang="en" sz="2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occurrence</a:t>
            </a:r>
            <a:r>
              <a:rPr lang="en" sz="29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of </a:t>
            </a:r>
            <a:r>
              <a:rPr lang="en" sz="2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" sz="29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in the array given in </a:t>
            </a:r>
            <a:r>
              <a:rPr lang="en" sz="2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O(log(n))</a:t>
            </a:r>
            <a:r>
              <a:rPr lang="en" sz="29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time</a:t>
            </a:r>
            <a:endParaRPr sz="29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275" y="3911850"/>
            <a:ext cx="1553724" cy="8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984000" y="1563675"/>
            <a:ext cx="71760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222"/>
                </a:solidFill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Let's create a function </a:t>
            </a:r>
            <a:r>
              <a:rPr lang="en" sz="2550">
                <a:solidFill>
                  <a:srgbClr val="222222"/>
                </a:solidFill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lang="en" sz="2300">
                <a:solidFill>
                  <a:srgbClr val="222222"/>
                </a:solidFill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, which for the number </a:t>
            </a:r>
            <a:r>
              <a:rPr lang="en" sz="2550">
                <a:solidFill>
                  <a:srgbClr val="222222"/>
                </a:solidFill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x </a:t>
            </a:r>
            <a:r>
              <a:rPr lang="en" sz="2300">
                <a:solidFill>
                  <a:srgbClr val="222222"/>
                </a:solidFill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will return </a:t>
            </a:r>
            <a:r>
              <a:rPr lang="en" sz="2550">
                <a:solidFill>
                  <a:srgbClr val="222222"/>
                </a:solidFill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" sz="2300">
                <a:solidFill>
                  <a:srgbClr val="222222"/>
                </a:solidFill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, if x — is a good number, otherwise </a:t>
            </a:r>
            <a:r>
              <a:rPr lang="en" sz="2550">
                <a:solidFill>
                  <a:srgbClr val="222222"/>
                </a:solidFill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sz="2550">
              <a:solidFill>
                <a:srgbClr val="222222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222222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222222"/>
                </a:solidFill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F(x) =&gt;{1, x-good number</a:t>
            </a:r>
            <a:endParaRPr sz="2550">
              <a:solidFill>
                <a:srgbClr val="222222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222222"/>
                </a:solidFill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             0, otherwise</a:t>
            </a:r>
            <a:endParaRPr sz="2550">
              <a:solidFill>
                <a:srgbClr val="222222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082175" y="508150"/>
            <a:ext cx="5304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Idea:</a:t>
            </a:r>
            <a:endParaRPr b="1" sz="3500" u="sng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800" y="3320900"/>
            <a:ext cx="1736700" cy="9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