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17AAD2-BF6F-4AD0-9581-4FE8891F5389}">
  <a:tblStyle styleId="{4117AAD2-BF6F-4AD0-9581-4FE8891F53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8f3db4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8f3db4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dc0bed7b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dc0bed7b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dc0bed7b2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dc0bed7b2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dc0bed7b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dc0bed7b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dc0bed7b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dc0bed7b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c0bed7b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dc0bed7b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dc0bed7b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dc0bed7b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dc0bed7b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dc0bed7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dc0bed7b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dc0bed7b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dc0bed7b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dc0bed7b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Sum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                   </a:t>
            </a:r>
            <a:r>
              <a:rPr lang="en" sz="2200"/>
              <a:t> </a:t>
            </a:r>
            <a:endParaRPr sz="22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714748" y="3238450"/>
            <a:ext cx="50070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Programming Club - AKGEC</a:t>
            </a:r>
            <a:endParaRPr b="1"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5775550" y="1547400"/>
            <a:ext cx="338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The easy way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850" y="3662299"/>
            <a:ext cx="940900" cy="9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The Magic of Prefix Sum</a:t>
            </a:r>
            <a:endParaRPr sz="2400">
              <a:solidFill>
                <a:schemeClr val="accent3"/>
              </a:solidFill>
            </a:endParaRPr>
          </a:p>
        </p:txBody>
      </p:sp>
      <p:graphicFrame>
        <p:nvGraphicFramePr>
          <p:cNvPr id="144" name="Google Shape;144;p22"/>
          <p:cNvGraphicFramePr/>
          <p:nvPr/>
        </p:nvGraphicFramePr>
        <p:xfrm>
          <a:off x="2497650" y="288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{4117AAD2-BF6F-4AD0-9581-4FE8891F5389}</a:tableStyleId>
              </a:tblPr>
              <a:tblGrid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</a:tblGrid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18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27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31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39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2"/>
          <p:cNvGraphicFramePr/>
          <p:nvPr/>
        </p:nvGraphicFramePr>
        <p:xfrm>
          <a:off x="2497650" y="201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{4117AAD2-BF6F-4AD0-9581-4FE8891F5389}</a:tableStyleId>
              </a:tblPr>
              <a:tblGrid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</a:tblGrid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2"/>
          <p:cNvSpPr txBox="1"/>
          <p:nvPr/>
        </p:nvSpPr>
        <p:spPr>
          <a:xfrm>
            <a:off x="566875" y="2930725"/>
            <a:ext cx="203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Prefix Sum  B[ ] =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735050" y="2061050"/>
            <a:ext cx="7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A[ ] =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8" name="Google Shape;148;p22"/>
          <p:cNvGraphicFramePr/>
          <p:nvPr/>
        </p:nvGraphicFramePr>
        <p:xfrm>
          <a:off x="249765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{4117AAD2-BF6F-4AD0-9581-4FE8891F5389}</a:tableStyleId>
              </a:tblPr>
              <a:tblGrid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0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1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2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3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4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5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6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7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22"/>
          <p:cNvSpPr txBox="1"/>
          <p:nvPr/>
        </p:nvSpPr>
        <p:spPr>
          <a:xfrm>
            <a:off x="1503300" y="3801725"/>
            <a:ext cx="596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lang="en" sz="1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A[1] + A[2] +A[3] + A[4]</a:t>
            </a:r>
            <a:r>
              <a:rPr b="1" lang="en" sz="1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= B[4] – B[0]</a:t>
            </a:r>
            <a:endParaRPr b="1" sz="1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The Magic of Prefix Sum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1056025" y="1267250"/>
            <a:ext cx="4373100" cy="3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 count =0;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if(a[L-1]&gt;k) 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count++;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for(int i=1;i&lt;n-L;i++){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0" lang="en" sz="18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if(  a[i+L-1]  -  a[i-1]  &gt;= k)</a:t>
            </a: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count ++ 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cout&lt;&lt;count;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700" y="2512275"/>
            <a:ext cx="4010174" cy="2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5180625" y="2079150"/>
            <a:ext cx="32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Complexity - O(n)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25" y="1160563"/>
            <a:ext cx="4010174" cy="2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633625" y="1933050"/>
            <a:ext cx="52305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TRY IT .. !</a:t>
            </a:r>
            <a:endParaRPr b="1" sz="7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Prefix Sum Array ?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➢"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It is very simple yet powerful approach to get the query of sum of segments  of an array in O(n) time which would otherwise take O(n*k) time taking k as the constant size of the required sub segments.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Char char="➢"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are into Competitive programming you are probably using it unknowingly. 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700" y="2512275"/>
            <a:ext cx="4010174" cy="28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Question 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50400" y="1711300"/>
            <a:ext cx="5197200" cy="26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b="0"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 have been given an array of integers of length N (2 &lt;= N &lt;= 10</a:t>
            </a:r>
            <a:r>
              <a:rPr b="0" baseline="30000"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b="0"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). Your task is to answer Q (1 &lt;= Q &lt;= 10</a:t>
            </a:r>
            <a:r>
              <a:rPr b="0" baseline="30000"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b="0"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) queries. 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query will consist of an integer K and an integer L. You have to tell how many subsegments of length L will have the sum greater than K.</a:t>
            </a:r>
            <a:endParaRPr b="0"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700" y="2512275"/>
            <a:ext cx="4010174" cy="28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Understanding Question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39725" y="1918438"/>
            <a:ext cx="14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        Input -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39725" y="3229225"/>
            <a:ext cx="14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      Query -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1944150" y="186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{4117AAD2-BF6F-4AD0-9581-4FE8891F5389}</a:tableStyleId>
              </a:tblPr>
              <a:tblGrid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  <a:gridCol w="765850"/>
              </a:tblGrid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4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8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6"/>
          <p:cNvSpPr txBox="1"/>
          <p:nvPr/>
        </p:nvSpPr>
        <p:spPr>
          <a:xfrm>
            <a:off x="1894450" y="3229225"/>
            <a:ext cx="143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L = 3 </a:t>
            </a:r>
            <a:endParaRPr b="1"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K= 9</a:t>
            </a:r>
            <a:endParaRPr b="1" sz="1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700" y="2512275"/>
            <a:ext cx="4010174" cy="28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First think the brute force</a:t>
            </a:r>
            <a:endParaRPr sz="2400">
              <a:solidFill>
                <a:schemeClr val="accent3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5" y="71770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First think the brute force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85750" y="1503300"/>
            <a:ext cx="66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700" y="2512275"/>
            <a:ext cx="4010174" cy="28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1476450" y="1384575"/>
            <a:ext cx="51972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 count =0 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for(int i=0;i&lt;n-l;i++){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int sum=0;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for(int j=i;j&lt;i+l;j++)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{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sum=sum+ a[j];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if(sum&gt;=k)  count ++ 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cout&lt;&lt;count;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180625" y="2079150"/>
            <a:ext cx="326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Complexity - O(n*k) ~ O(n</a:t>
            </a:r>
            <a:r>
              <a:rPr b="1" baseline="30000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the concept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70500" y="1896125"/>
            <a:ext cx="14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Example-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2194800" y="24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{4117AAD2-BF6F-4AD0-9581-4FE8891F5389}</a:tableStyleId>
              </a:tblPr>
              <a:tblGrid>
                <a:gridCol w="979475"/>
                <a:gridCol w="979475"/>
                <a:gridCol w="979475"/>
                <a:gridCol w="979475"/>
                <a:gridCol w="979475"/>
                <a:gridCol w="979475"/>
              </a:tblGrid>
              <a:tr h="58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7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10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2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4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1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19"/>
          <p:cNvSpPr txBox="1"/>
          <p:nvPr/>
        </p:nvSpPr>
        <p:spPr>
          <a:xfrm>
            <a:off x="1362150" y="2512350"/>
            <a:ext cx="7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A[ ] =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2194800" y="353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{4117AAD2-BF6F-4AD0-9581-4FE8891F5389}</a:tableStyleId>
              </a:tblPr>
              <a:tblGrid>
                <a:gridCol w="979475"/>
                <a:gridCol w="979475"/>
                <a:gridCol w="979475"/>
                <a:gridCol w="979475"/>
                <a:gridCol w="979475"/>
                <a:gridCol w="979475"/>
              </a:tblGrid>
              <a:tr h="58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5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12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22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24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28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EFEFEF"/>
                          </a:solidFill>
                        </a:rPr>
                        <a:t>29</a:t>
                      </a:r>
                      <a:endParaRPr b="1" sz="1800"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156900" y="3591000"/>
            <a:ext cx="203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Prefix Sum  A[ ] =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Implementation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1973400" y="1334875"/>
            <a:ext cx="5197200" cy="31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// INPUT THE ARRAY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cin&gt;&gt;a[0];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for(int i=1;i&lt;n;i+</a:t>
            </a: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+){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int x;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cin&gt;&gt;x;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a[i]= x+a[i-1];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}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700" y="2512275"/>
            <a:ext cx="4010174" cy="28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The Magic of Prefix Sum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350400" y="1711300"/>
            <a:ext cx="5197200" cy="26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15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⮚"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What we will do is we will make the prefix sum array so that we can ignore the inner most loop and calculate the sum of length k very handy.</a:t>
            </a:r>
            <a:endParaRPr b="0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1300" lvl="0" marL="2159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Char char="⮚"/>
            </a:pP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Now for every subsegment of length l other than iterating over A</a:t>
            </a:r>
            <a:r>
              <a:rPr b="0" baseline="-2500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to A </a:t>
            </a:r>
            <a:r>
              <a:rPr b="0" baseline="-2500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(k+i)  </a:t>
            </a: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elements we will just take the sum as (A</a:t>
            </a:r>
            <a:r>
              <a:rPr b="0" baseline="-2500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k+I</a:t>
            </a: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– A</a:t>
            </a:r>
            <a:r>
              <a:rPr b="0" baseline="-2500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lang="en" sz="18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) .</a:t>
            </a:r>
            <a:endParaRPr b="0" sz="18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700" y="2512275"/>
            <a:ext cx="4010174" cy="28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