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Lor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A2C309-50AE-4DA6-AC3A-77116724F229}">
  <a:tblStyle styleId="{71A2C309-50AE-4DA6-AC3A-77116724F2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Lora-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Lora-italic.fntdata"/><Relationship Id="rId21" Type="http://schemas.openxmlformats.org/officeDocument/2006/relationships/slide" Target="slides/slide15.xml"/><Relationship Id="rId43" Type="http://schemas.openxmlformats.org/officeDocument/2006/relationships/font" Target="fonts/Lora-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9469f6eb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9469f6eb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9469f6eb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9469f6eb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9469f6e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9469f6e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ea168f2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ea168f2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ea168f2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ea168f2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ea168f2e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ea168f2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469f6eb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469f6eb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9469f6e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9469f6e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9615a4d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9615a4d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ea168f2e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ea168f2e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ea168f2e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ea168f2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a168f2e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a168f2e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6207c8d9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6207c8d9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ea168f2e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ea168f2e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9469f6e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9469f6e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469f6e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469f6e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f77722e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f77722e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9469f6e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9469f6e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9469f6eb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9469f6eb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9469f6eb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9469f6eb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9469f6e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9469f6e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codeforces.com/contest/26/problem/A" TargetMode="External"/><Relationship Id="rId4" Type="http://schemas.openxmlformats.org/officeDocument/2006/relationships/hyperlink" Target="https://codeforces.com/problemset/gymProblem/102267/B#:~:text=A%20prime%20number%20is%20a,%E2%89%A4n%E2%89%A410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733300" y="1142250"/>
            <a:ext cx="6331500" cy="15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PRIME </a:t>
            </a:r>
            <a:r>
              <a:rPr lang="en" sz="4900"/>
              <a:t>NUMBERS</a:t>
            </a:r>
            <a:endParaRPr sz="4900"/>
          </a:p>
        </p:txBody>
      </p:sp>
      <p:pic>
        <p:nvPicPr>
          <p:cNvPr id="73" name="Google Shape;73;p13"/>
          <p:cNvPicPr preferRelativeResize="0"/>
          <p:nvPr/>
        </p:nvPicPr>
        <p:blipFill>
          <a:blip r:embed="rId3">
            <a:alphaModFix/>
          </a:blip>
          <a:stretch>
            <a:fillRect/>
          </a:stretch>
        </p:blipFill>
        <p:spPr>
          <a:xfrm>
            <a:off x="2029575" y="3665250"/>
            <a:ext cx="794450" cy="794450"/>
          </a:xfrm>
          <a:prstGeom prst="rect">
            <a:avLst/>
          </a:prstGeom>
          <a:noFill/>
          <a:ln>
            <a:noFill/>
          </a:ln>
        </p:spPr>
      </p:pic>
      <p:sp>
        <p:nvSpPr>
          <p:cNvPr id="74" name="Google Shape;74;p13"/>
          <p:cNvSpPr txBox="1"/>
          <p:nvPr/>
        </p:nvSpPr>
        <p:spPr>
          <a:xfrm>
            <a:off x="2764250" y="3787675"/>
            <a:ext cx="4269600" cy="549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000"/>
              </a:spcBef>
              <a:spcAft>
                <a:spcPts val="1200"/>
              </a:spcAft>
              <a:buNone/>
            </a:pPr>
            <a:r>
              <a:rPr lang="en" sz="2371">
                <a:solidFill>
                  <a:schemeClr val="lt1"/>
                </a:solidFill>
                <a:latin typeface="Trebuchet MS"/>
                <a:ea typeface="Trebuchet MS"/>
                <a:cs typeface="Trebuchet MS"/>
                <a:sym typeface="Trebuchet MS"/>
              </a:rPr>
              <a:t>Programming Club, AKGEC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2"/>
          <p:cNvSpPr txBox="1"/>
          <p:nvPr>
            <p:ph idx="4294967295" type="title"/>
          </p:nvPr>
        </p:nvSpPr>
        <p:spPr>
          <a:xfrm>
            <a:off x="253900" y="18985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accent3"/>
                </a:solidFill>
              </a:rPr>
              <a:t>    </a:t>
            </a:r>
            <a:r>
              <a:rPr lang="en" sz="1300">
                <a:solidFill>
                  <a:srgbClr val="0099E8"/>
                </a:solidFill>
                <a:highlight>
                  <a:schemeClr val="lt1"/>
                </a:highlight>
                <a:latin typeface="Roboto"/>
                <a:ea typeface="Roboto"/>
                <a:cs typeface="Roboto"/>
                <a:sym typeface="Roboto"/>
              </a:rPr>
              <a:t>Removing all multiples of 5: - </a:t>
            </a:r>
            <a:r>
              <a:rPr lang="en" sz="1300">
                <a:solidFill>
                  <a:srgbClr val="0099E8"/>
                </a:solidFill>
                <a:highlight>
                  <a:schemeClr val="lt1"/>
                </a:highlight>
                <a:latin typeface="Roboto"/>
                <a:ea typeface="Roboto"/>
                <a:cs typeface="Roboto"/>
                <a:sym typeface="Roboto"/>
              </a:rPr>
              <a:t> </a:t>
            </a:r>
            <a:endParaRPr sz="2400">
              <a:solidFill>
                <a:srgbClr val="0099E8"/>
              </a:solidFill>
              <a:highlight>
                <a:schemeClr val="lt1"/>
              </a:highlight>
            </a:endParaRPr>
          </a:p>
        </p:txBody>
      </p:sp>
      <p:sp>
        <p:nvSpPr>
          <p:cNvPr id="158" name="Google Shape;158;p22"/>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59" name="Google Shape;159;p22"/>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60" name="Google Shape;160;p22"/>
          <p:cNvPicPr preferRelativeResize="0"/>
          <p:nvPr/>
        </p:nvPicPr>
        <p:blipFill rotWithShape="1">
          <a:blip r:embed="rId4">
            <a:alphaModFix/>
          </a:blip>
          <a:srcRect b="1960" l="0" r="0" t="-1960"/>
          <a:stretch/>
        </p:blipFill>
        <p:spPr>
          <a:xfrm>
            <a:off x="390525" y="534288"/>
            <a:ext cx="8362950" cy="407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3"/>
          <p:cNvSpPr txBox="1"/>
          <p:nvPr>
            <p:ph idx="4294967295" type="title"/>
          </p:nvPr>
        </p:nvSpPr>
        <p:spPr>
          <a:xfrm>
            <a:off x="268400" y="44775"/>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accent3"/>
                </a:solidFill>
              </a:rPr>
              <a:t> </a:t>
            </a:r>
            <a:r>
              <a:rPr lang="en" sz="1400">
                <a:solidFill>
                  <a:srgbClr val="0099E8"/>
                </a:solidFill>
              </a:rPr>
              <a:t>Removing all multiples of 7: - </a:t>
            </a:r>
            <a:endParaRPr sz="2400">
              <a:solidFill>
                <a:srgbClr val="0099E8"/>
              </a:solidFill>
            </a:endParaRPr>
          </a:p>
        </p:txBody>
      </p:sp>
      <p:sp>
        <p:nvSpPr>
          <p:cNvPr id="166" name="Google Shape;166;p23"/>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67" name="Google Shape;167;p23"/>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68" name="Google Shape;168;p23"/>
          <p:cNvPicPr preferRelativeResize="0"/>
          <p:nvPr/>
        </p:nvPicPr>
        <p:blipFill>
          <a:blip r:embed="rId4">
            <a:alphaModFix/>
          </a:blip>
          <a:stretch>
            <a:fillRect/>
          </a:stretch>
        </p:blipFill>
        <p:spPr>
          <a:xfrm>
            <a:off x="419100" y="502388"/>
            <a:ext cx="8305800" cy="413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4294967295" type="title"/>
          </p:nvPr>
        </p:nvSpPr>
        <p:spPr>
          <a:xfrm>
            <a:off x="931800" y="159475"/>
            <a:ext cx="8698500" cy="88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chemeClr val="accent3"/>
                </a:solidFill>
              </a:rPr>
              <a:t>Program of Sieve Of </a:t>
            </a:r>
            <a:r>
              <a:rPr lang="en" sz="3200">
                <a:solidFill>
                  <a:schemeClr val="accent3"/>
                </a:solidFill>
              </a:rPr>
              <a:t>Eratosthenes</a:t>
            </a:r>
            <a:endParaRPr sz="2000">
              <a:solidFill>
                <a:schemeClr val="accent3"/>
              </a:solidFill>
            </a:endParaRPr>
          </a:p>
        </p:txBody>
      </p:sp>
      <p:sp>
        <p:nvSpPr>
          <p:cNvPr id="174" name="Google Shape;174;p24"/>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75" name="Google Shape;175;p24"/>
          <p:cNvPicPr preferRelativeResize="0"/>
          <p:nvPr/>
        </p:nvPicPr>
        <p:blipFill>
          <a:blip r:embed="rId3">
            <a:alphaModFix/>
          </a:blip>
          <a:stretch>
            <a:fillRect/>
          </a:stretch>
        </p:blipFill>
        <p:spPr>
          <a:xfrm>
            <a:off x="6099350" y="4739788"/>
            <a:ext cx="349925" cy="349925"/>
          </a:xfrm>
          <a:prstGeom prst="rect">
            <a:avLst/>
          </a:prstGeom>
          <a:noFill/>
          <a:ln>
            <a:noFill/>
          </a:ln>
        </p:spPr>
      </p:pic>
      <p:sp>
        <p:nvSpPr>
          <p:cNvPr id="176" name="Google Shape;176;p24"/>
          <p:cNvSpPr txBox="1"/>
          <p:nvPr/>
        </p:nvSpPr>
        <p:spPr>
          <a:xfrm>
            <a:off x="4572000" y="894000"/>
            <a:ext cx="440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accent3"/>
                </a:solidFill>
                <a:latin typeface="Raleway"/>
                <a:ea typeface="Raleway"/>
                <a:cs typeface="Raleway"/>
                <a:sym typeface="Raleway"/>
              </a:rPr>
              <a:t>Example: -</a:t>
            </a:r>
            <a:endParaRPr sz="400"/>
          </a:p>
        </p:txBody>
      </p:sp>
      <p:sp>
        <p:nvSpPr>
          <p:cNvPr id="177" name="Google Shape;177;p24"/>
          <p:cNvSpPr txBox="1"/>
          <p:nvPr/>
        </p:nvSpPr>
        <p:spPr>
          <a:xfrm>
            <a:off x="3424175" y="827025"/>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8" name="Google Shape;178;p24"/>
          <p:cNvSpPr txBox="1"/>
          <p:nvPr/>
        </p:nvSpPr>
        <p:spPr>
          <a:xfrm>
            <a:off x="4680825" y="1479000"/>
            <a:ext cx="4033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2 3 5 7 11 13 17 19 23  29 31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79" name="Google Shape;179;p24"/>
          <p:cNvPicPr preferRelativeResize="0"/>
          <p:nvPr/>
        </p:nvPicPr>
        <p:blipFill>
          <a:blip r:embed="rId4">
            <a:alphaModFix/>
          </a:blip>
          <a:stretch>
            <a:fillRect/>
          </a:stretch>
        </p:blipFill>
        <p:spPr>
          <a:xfrm>
            <a:off x="551125" y="936025"/>
            <a:ext cx="3176925" cy="4008099"/>
          </a:xfrm>
          <a:prstGeom prst="rect">
            <a:avLst/>
          </a:prstGeom>
          <a:noFill/>
          <a:ln>
            <a:noFill/>
          </a:ln>
        </p:spPr>
      </p:pic>
      <p:sp>
        <p:nvSpPr>
          <p:cNvPr id="180" name="Google Shape;180;p24"/>
          <p:cNvSpPr txBox="1"/>
          <p:nvPr/>
        </p:nvSpPr>
        <p:spPr>
          <a:xfrm>
            <a:off x="4680825" y="4176550"/>
            <a:ext cx="42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Time Complexity: - O(nloglog(n))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4" name="Shape 184"/>
        <p:cNvGrpSpPr/>
        <p:nvPr/>
      </p:nvGrpSpPr>
      <p:grpSpPr>
        <a:xfrm>
          <a:off x="0" y="0"/>
          <a:ext cx="0" cy="0"/>
          <a:chOff x="0" y="0"/>
          <a:chExt cx="0" cy="0"/>
        </a:xfrm>
      </p:grpSpPr>
      <p:sp>
        <p:nvSpPr>
          <p:cNvPr id="185" name="Google Shape;185;p25"/>
          <p:cNvSpPr txBox="1"/>
          <p:nvPr>
            <p:ph type="ctrTitle"/>
          </p:nvPr>
        </p:nvSpPr>
        <p:spPr>
          <a:xfrm>
            <a:off x="813000" y="745825"/>
            <a:ext cx="10229100" cy="15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Calculating Factors of a</a:t>
            </a:r>
            <a:endParaRPr sz="4600"/>
          </a:p>
          <a:p>
            <a:pPr indent="0" lvl="0" marL="0" rtl="0" algn="l">
              <a:spcBef>
                <a:spcPts val="0"/>
              </a:spcBef>
              <a:spcAft>
                <a:spcPts val="0"/>
              </a:spcAft>
              <a:buNone/>
            </a:pPr>
            <a:r>
              <a:rPr lang="en" sz="4600"/>
              <a:t>                Number          </a:t>
            </a:r>
            <a:endParaRPr sz="4600"/>
          </a:p>
        </p:txBody>
      </p:sp>
      <p:pic>
        <p:nvPicPr>
          <p:cNvPr id="186" name="Google Shape;186;p25"/>
          <p:cNvPicPr preferRelativeResize="0"/>
          <p:nvPr/>
        </p:nvPicPr>
        <p:blipFill>
          <a:blip r:embed="rId3">
            <a:alphaModFix/>
          </a:blip>
          <a:stretch>
            <a:fillRect/>
          </a:stretch>
        </p:blipFill>
        <p:spPr>
          <a:xfrm>
            <a:off x="2029575" y="3665250"/>
            <a:ext cx="794450" cy="794450"/>
          </a:xfrm>
          <a:prstGeom prst="rect">
            <a:avLst/>
          </a:prstGeom>
          <a:noFill/>
          <a:ln>
            <a:noFill/>
          </a:ln>
        </p:spPr>
      </p:pic>
      <p:sp>
        <p:nvSpPr>
          <p:cNvPr id="187" name="Google Shape;187;p25"/>
          <p:cNvSpPr txBox="1"/>
          <p:nvPr/>
        </p:nvSpPr>
        <p:spPr>
          <a:xfrm>
            <a:off x="2764250" y="3787675"/>
            <a:ext cx="4269600" cy="549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000"/>
              </a:spcBef>
              <a:spcAft>
                <a:spcPts val="1200"/>
              </a:spcAft>
              <a:buNone/>
            </a:pPr>
            <a:r>
              <a:rPr lang="en" sz="2371">
                <a:solidFill>
                  <a:schemeClr val="lt1"/>
                </a:solidFill>
                <a:latin typeface="Trebuchet MS"/>
                <a:ea typeface="Trebuchet MS"/>
                <a:cs typeface="Trebuchet MS"/>
                <a:sym typeface="Trebuchet MS"/>
              </a:rPr>
              <a:t>Programming Club, AKGEC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4294967295" type="title"/>
          </p:nvPr>
        </p:nvSpPr>
        <p:spPr>
          <a:xfrm>
            <a:off x="2627425" y="199350"/>
            <a:ext cx="8698500" cy="88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200">
                <a:solidFill>
                  <a:schemeClr val="accent3"/>
                </a:solidFill>
              </a:rPr>
              <a:t>Bruteforce code</a:t>
            </a:r>
            <a:r>
              <a:rPr lang="en" sz="3200">
                <a:solidFill>
                  <a:schemeClr val="accent3"/>
                </a:solidFill>
              </a:rPr>
              <a:t> </a:t>
            </a:r>
            <a:endParaRPr sz="2000">
              <a:solidFill>
                <a:schemeClr val="accent3"/>
              </a:solidFill>
            </a:endParaRPr>
          </a:p>
        </p:txBody>
      </p:sp>
      <p:sp>
        <p:nvSpPr>
          <p:cNvPr id="193" name="Google Shape;193;p26"/>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94" name="Google Shape;194;p26"/>
          <p:cNvPicPr preferRelativeResize="0"/>
          <p:nvPr/>
        </p:nvPicPr>
        <p:blipFill>
          <a:blip r:embed="rId3">
            <a:alphaModFix/>
          </a:blip>
          <a:stretch>
            <a:fillRect/>
          </a:stretch>
        </p:blipFill>
        <p:spPr>
          <a:xfrm>
            <a:off x="6099350" y="4739788"/>
            <a:ext cx="349925" cy="349925"/>
          </a:xfrm>
          <a:prstGeom prst="rect">
            <a:avLst/>
          </a:prstGeom>
          <a:noFill/>
          <a:ln>
            <a:noFill/>
          </a:ln>
        </p:spPr>
      </p:pic>
      <p:sp>
        <p:nvSpPr>
          <p:cNvPr id="195" name="Google Shape;195;p26"/>
          <p:cNvSpPr txBox="1"/>
          <p:nvPr/>
        </p:nvSpPr>
        <p:spPr>
          <a:xfrm>
            <a:off x="4572000" y="1214600"/>
            <a:ext cx="440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accent3"/>
                </a:solidFill>
                <a:latin typeface="Raleway"/>
                <a:ea typeface="Raleway"/>
                <a:cs typeface="Raleway"/>
                <a:sym typeface="Raleway"/>
              </a:rPr>
              <a:t>Example: -</a:t>
            </a:r>
            <a:endParaRPr sz="400"/>
          </a:p>
        </p:txBody>
      </p:sp>
      <p:sp>
        <p:nvSpPr>
          <p:cNvPr id="196" name="Google Shape;196;p26"/>
          <p:cNvSpPr txBox="1"/>
          <p:nvPr/>
        </p:nvSpPr>
        <p:spPr>
          <a:xfrm>
            <a:off x="3424175" y="827025"/>
            <a:ext cx="41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7" name="Google Shape;197;p26"/>
          <p:cNvSpPr txBox="1"/>
          <p:nvPr/>
        </p:nvSpPr>
        <p:spPr>
          <a:xfrm>
            <a:off x="4680825" y="1799600"/>
            <a:ext cx="403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1 2 5 10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1  3  11  33</a:t>
            </a:r>
            <a:endParaRPr>
              <a:latin typeface="Lato"/>
              <a:ea typeface="Lato"/>
              <a:cs typeface="Lato"/>
              <a:sym typeface="Lato"/>
            </a:endParaRPr>
          </a:p>
        </p:txBody>
      </p:sp>
      <p:pic>
        <p:nvPicPr>
          <p:cNvPr id="198" name="Google Shape;198;p26"/>
          <p:cNvPicPr preferRelativeResize="0"/>
          <p:nvPr/>
        </p:nvPicPr>
        <p:blipFill>
          <a:blip r:embed="rId4">
            <a:alphaModFix/>
          </a:blip>
          <a:stretch>
            <a:fillRect/>
          </a:stretch>
        </p:blipFill>
        <p:spPr>
          <a:xfrm>
            <a:off x="511250" y="1227225"/>
            <a:ext cx="3467100" cy="319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204" name="Google Shape;204;p27"/>
          <p:cNvPicPr preferRelativeResize="0"/>
          <p:nvPr/>
        </p:nvPicPr>
        <p:blipFill>
          <a:blip r:embed="rId3">
            <a:alphaModFix/>
          </a:blip>
          <a:stretch>
            <a:fillRect/>
          </a:stretch>
        </p:blipFill>
        <p:spPr>
          <a:xfrm>
            <a:off x="6099350" y="4739788"/>
            <a:ext cx="349925" cy="349925"/>
          </a:xfrm>
          <a:prstGeom prst="rect">
            <a:avLst/>
          </a:prstGeom>
          <a:noFill/>
          <a:ln>
            <a:noFill/>
          </a:ln>
        </p:spPr>
      </p:pic>
      <p:sp>
        <p:nvSpPr>
          <p:cNvPr id="205" name="Google Shape;205;p27"/>
          <p:cNvSpPr txBox="1"/>
          <p:nvPr/>
        </p:nvSpPr>
        <p:spPr>
          <a:xfrm>
            <a:off x="5218600" y="797000"/>
            <a:ext cx="440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accent3"/>
                </a:solidFill>
                <a:latin typeface="Raleway"/>
                <a:ea typeface="Raleway"/>
                <a:cs typeface="Raleway"/>
                <a:sym typeface="Raleway"/>
              </a:rPr>
              <a:t>Example: -</a:t>
            </a:r>
            <a:endParaRPr sz="400"/>
          </a:p>
        </p:txBody>
      </p:sp>
      <p:sp>
        <p:nvSpPr>
          <p:cNvPr id="206" name="Google Shape;206;p27"/>
          <p:cNvSpPr txBox="1"/>
          <p:nvPr/>
        </p:nvSpPr>
        <p:spPr>
          <a:xfrm>
            <a:off x="5218600" y="1676600"/>
            <a:ext cx="403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1 2 5 10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1  3  11  33</a:t>
            </a:r>
            <a:endParaRPr>
              <a:latin typeface="Lato"/>
              <a:ea typeface="Lato"/>
              <a:cs typeface="Lato"/>
              <a:sym typeface="Lato"/>
            </a:endParaRPr>
          </a:p>
        </p:txBody>
      </p:sp>
      <p:pic>
        <p:nvPicPr>
          <p:cNvPr id="207" name="Google Shape;207;p27"/>
          <p:cNvPicPr preferRelativeResize="0"/>
          <p:nvPr/>
        </p:nvPicPr>
        <p:blipFill>
          <a:blip r:embed="rId4">
            <a:alphaModFix/>
          </a:blip>
          <a:stretch>
            <a:fillRect/>
          </a:stretch>
        </p:blipFill>
        <p:spPr>
          <a:xfrm>
            <a:off x="361725" y="338925"/>
            <a:ext cx="4403400" cy="43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1" name="Shape 211"/>
        <p:cNvGrpSpPr/>
        <p:nvPr/>
      </p:nvGrpSpPr>
      <p:grpSpPr>
        <a:xfrm>
          <a:off x="0" y="0"/>
          <a:ext cx="0" cy="0"/>
          <a:chOff x="0" y="0"/>
          <a:chExt cx="0" cy="0"/>
        </a:xfrm>
      </p:grpSpPr>
      <p:sp>
        <p:nvSpPr>
          <p:cNvPr id="212" name="Google Shape;212;p28"/>
          <p:cNvSpPr txBox="1"/>
          <p:nvPr>
            <p:ph type="ctrTitle"/>
          </p:nvPr>
        </p:nvSpPr>
        <p:spPr>
          <a:xfrm>
            <a:off x="1733300" y="1142250"/>
            <a:ext cx="6331500" cy="15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Calculating Prime F</a:t>
            </a:r>
            <a:r>
              <a:rPr lang="en" sz="4900"/>
              <a:t>actors</a:t>
            </a:r>
            <a:r>
              <a:rPr lang="en" sz="4900"/>
              <a:t> of a Number</a:t>
            </a:r>
            <a:endParaRPr sz="4900"/>
          </a:p>
        </p:txBody>
      </p:sp>
      <p:pic>
        <p:nvPicPr>
          <p:cNvPr id="213" name="Google Shape;213;p28"/>
          <p:cNvPicPr preferRelativeResize="0"/>
          <p:nvPr/>
        </p:nvPicPr>
        <p:blipFill>
          <a:blip r:embed="rId3">
            <a:alphaModFix/>
          </a:blip>
          <a:stretch>
            <a:fillRect/>
          </a:stretch>
        </p:blipFill>
        <p:spPr>
          <a:xfrm>
            <a:off x="2029575" y="3665250"/>
            <a:ext cx="794450" cy="794450"/>
          </a:xfrm>
          <a:prstGeom prst="rect">
            <a:avLst/>
          </a:prstGeom>
          <a:noFill/>
          <a:ln>
            <a:noFill/>
          </a:ln>
        </p:spPr>
      </p:pic>
      <p:sp>
        <p:nvSpPr>
          <p:cNvPr id="214" name="Google Shape;214;p28"/>
          <p:cNvSpPr txBox="1"/>
          <p:nvPr/>
        </p:nvSpPr>
        <p:spPr>
          <a:xfrm>
            <a:off x="2764250" y="3787675"/>
            <a:ext cx="4269600" cy="549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000"/>
              </a:spcBef>
              <a:spcAft>
                <a:spcPts val="1200"/>
              </a:spcAft>
              <a:buNone/>
            </a:pPr>
            <a:r>
              <a:rPr lang="en" sz="2371">
                <a:solidFill>
                  <a:schemeClr val="lt1"/>
                </a:solidFill>
                <a:latin typeface="Trebuchet MS"/>
                <a:ea typeface="Trebuchet MS"/>
                <a:cs typeface="Trebuchet MS"/>
                <a:sym typeface="Trebuchet MS"/>
              </a:rPr>
              <a:t>Programming Club, AKGEC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a:off x="1704175" y="298675"/>
            <a:ext cx="6069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accent3"/>
                </a:solidFill>
                <a:latin typeface="Lato"/>
                <a:ea typeface="Lato"/>
                <a:cs typeface="Lato"/>
                <a:sym typeface="Lato"/>
              </a:rPr>
              <a:t>BruteForce code of Calculating Prime Factors</a:t>
            </a:r>
            <a:endParaRPr b="1" sz="2100">
              <a:solidFill>
                <a:schemeClr val="accent3"/>
              </a:solidFill>
              <a:latin typeface="Lato"/>
              <a:ea typeface="Lato"/>
              <a:cs typeface="Lato"/>
              <a:sym typeface="Lato"/>
            </a:endParaRPr>
          </a:p>
        </p:txBody>
      </p:sp>
      <p:pic>
        <p:nvPicPr>
          <p:cNvPr id="220" name="Google Shape;220;p29"/>
          <p:cNvPicPr preferRelativeResize="0"/>
          <p:nvPr/>
        </p:nvPicPr>
        <p:blipFill rotWithShape="1">
          <a:blip r:embed="rId3">
            <a:alphaModFix/>
          </a:blip>
          <a:srcRect b="0" l="7060" r="-7060" t="0"/>
          <a:stretch/>
        </p:blipFill>
        <p:spPr>
          <a:xfrm>
            <a:off x="4761400" y="1676513"/>
            <a:ext cx="4439300" cy="2539750"/>
          </a:xfrm>
          <a:prstGeom prst="rect">
            <a:avLst/>
          </a:prstGeom>
          <a:noFill/>
          <a:ln>
            <a:noFill/>
          </a:ln>
        </p:spPr>
      </p:pic>
      <p:sp>
        <p:nvSpPr>
          <p:cNvPr id="221" name="Google Shape;221;p29"/>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222" name="Google Shape;222;p29"/>
          <p:cNvPicPr preferRelativeResize="0"/>
          <p:nvPr/>
        </p:nvPicPr>
        <p:blipFill>
          <a:blip r:embed="rId4">
            <a:alphaModFix/>
          </a:blip>
          <a:stretch>
            <a:fillRect/>
          </a:stretch>
        </p:blipFill>
        <p:spPr>
          <a:xfrm>
            <a:off x="6099350" y="4739788"/>
            <a:ext cx="349925" cy="349925"/>
          </a:xfrm>
          <a:prstGeom prst="rect">
            <a:avLst/>
          </a:prstGeom>
          <a:noFill/>
          <a:ln>
            <a:noFill/>
          </a:ln>
        </p:spPr>
      </p:pic>
      <p:pic>
        <p:nvPicPr>
          <p:cNvPr id="223" name="Google Shape;223;p29"/>
          <p:cNvPicPr preferRelativeResize="0"/>
          <p:nvPr/>
        </p:nvPicPr>
        <p:blipFill>
          <a:blip r:embed="rId5">
            <a:alphaModFix/>
          </a:blip>
          <a:stretch>
            <a:fillRect/>
          </a:stretch>
        </p:blipFill>
        <p:spPr>
          <a:xfrm>
            <a:off x="630875" y="806575"/>
            <a:ext cx="3376275" cy="4210475"/>
          </a:xfrm>
          <a:prstGeom prst="rect">
            <a:avLst/>
          </a:prstGeom>
          <a:noFill/>
          <a:ln>
            <a:noFill/>
          </a:ln>
        </p:spPr>
      </p:pic>
      <p:sp>
        <p:nvSpPr>
          <p:cNvPr id="224" name="Google Shape;224;p29"/>
          <p:cNvSpPr txBox="1"/>
          <p:nvPr/>
        </p:nvSpPr>
        <p:spPr>
          <a:xfrm>
            <a:off x="4837600" y="989088"/>
            <a:ext cx="35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Time Complexity:-  </a:t>
            </a:r>
            <a:r>
              <a:rPr lang="en">
                <a:solidFill>
                  <a:schemeClr val="accent1"/>
                </a:solidFill>
                <a:latin typeface="Lato"/>
                <a:ea typeface="Lato"/>
                <a:cs typeface="Lato"/>
                <a:sym typeface="Lato"/>
              </a:rPr>
              <a:t>O(n)</a:t>
            </a:r>
            <a:endParaRPr>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1704175" y="298675"/>
            <a:ext cx="6069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accent3"/>
              </a:solidFill>
              <a:latin typeface="Lato"/>
              <a:ea typeface="Lato"/>
              <a:cs typeface="Lato"/>
              <a:sym typeface="Lato"/>
            </a:endParaRPr>
          </a:p>
        </p:txBody>
      </p:sp>
      <p:pic>
        <p:nvPicPr>
          <p:cNvPr id="230" name="Google Shape;230;p30"/>
          <p:cNvPicPr preferRelativeResize="0"/>
          <p:nvPr/>
        </p:nvPicPr>
        <p:blipFill rotWithShape="1">
          <a:blip r:embed="rId3">
            <a:alphaModFix/>
          </a:blip>
          <a:srcRect b="0" l="7060" r="-7060" t="0"/>
          <a:stretch/>
        </p:blipFill>
        <p:spPr>
          <a:xfrm>
            <a:off x="4950800" y="1045825"/>
            <a:ext cx="4439300" cy="2539750"/>
          </a:xfrm>
          <a:prstGeom prst="rect">
            <a:avLst/>
          </a:prstGeom>
          <a:noFill/>
          <a:ln>
            <a:noFill/>
          </a:ln>
        </p:spPr>
      </p:pic>
      <p:sp>
        <p:nvSpPr>
          <p:cNvPr id="231" name="Google Shape;231;p30"/>
          <p:cNvSpPr txBox="1"/>
          <p:nvPr/>
        </p:nvSpPr>
        <p:spPr>
          <a:xfrm>
            <a:off x="631875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232" name="Google Shape;232;p30"/>
          <p:cNvPicPr preferRelativeResize="0"/>
          <p:nvPr/>
        </p:nvPicPr>
        <p:blipFill>
          <a:blip r:embed="rId4">
            <a:alphaModFix/>
          </a:blip>
          <a:stretch>
            <a:fillRect/>
          </a:stretch>
        </p:blipFill>
        <p:spPr>
          <a:xfrm>
            <a:off x="6019600" y="4739788"/>
            <a:ext cx="349925" cy="349925"/>
          </a:xfrm>
          <a:prstGeom prst="rect">
            <a:avLst/>
          </a:prstGeom>
          <a:noFill/>
          <a:ln>
            <a:noFill/>
          </a:ln>
        </p:spPr>
      </p:pic>
      <p:sp>
        <p:nvSpPr>
          <p:cNvPr id="233" name="Google Shape;233;p30"/>
          <p:cNvSpPr txBox="1"/>
          <p:nvPr/>
        </p:nvSpPr>
        <p:spPr>
          <a:xfrm>
            <a:off x="558200" y="183175"/>
            <a:ext cx="897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3"/>
                </a:solidFill>
                <a:latin typeface="Lato"/>
                <a:ea typeface="Lato"/>
                <a:cs typeface="Lato"/>
                <a:sym typeface="Lato"/>
              </a:rPr>
              <a:t>Calculating Prime F</a:t>
            </a:r>
            <a:r>
              <a:rPr b="1" lang="en" sz="3600">
                <a:solidFill>
                  <a:schemeClr val="accent3"/>
                </a:solidFill>
                <a:latin typeface="Lato"/>
                <a:ea typeface="Lato"/>
                <a:cs typeface="Lato"/>
                <a:sym typeface="Lato"/>
              </a:rPr>
              <a:t>actors</a:t>
            </a:r>
            <a:r>
              <a:rPr b="1" lang="en" sz="3600">
                <a:solidFill>
                  <a:schemeClr val="accent3"/>
                </a:solidFill>
                <a:latin typeface="Lato"/>
                <a:ea typeface="Lato"/>
                <a:cs typeface="Lato"/>
                <a:sym typeface="Lato"/>
              </a:rPr>
              <a:t> in O(sqrt(n))</a:t>
            </a:r>
            <a:endParaRPr b="1" sz="3600">
              <a:solidFill>
                <a:schemeClr val="accent3"/>
              </a:solidFill>
              <a:latin typeface="Lato"/>
              <a:ea typeface="Lato"/>
              <a:cs typeface="Lato"/>
              <a:sym typeface="Lato"/>
            </a:endParaRPr>
          </a:p>
        </p:txBody>
      </p:sp>
      <p:pic>
        <p:nvPicPr>
          <p:cNvPr id="234" name="Google Shape;234;p30"/>
          <p:cNvPicPr preferRelativeResize="0"/>
          <p:nvPr/>
        </p:nvPicPr>
        <p:blipFill>
          <a:blip r:embed="rId5">
            <a:alphaModFix/>
          </a:blip>
          <a:stretch>
            <a:fillRect/>
          </a:stretch>
        </p:blipFill>
        <p:spPr>
          <a:xfrm>
            <a:off x="909975" y="889200"/>
            <a:ext cx="3418787" cy="4032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8" name="Shape 238"/>
        <p:cNvGrpSpPr/>
        <p:nvPr/>
      </p:nvGrpSpPr>
      <p:grpSpPr>
        <a:xfrm>
          <a:off x="0" y="0"/>
          <a:ext cx="0" cy="0"/>
          <a:chOff x="0" y="0"/>
          <a:chExt cx="0" cy="0"/>
        </a:xfrm>
      </p:grpSpPr>
      <p:sp>
        <p:nvSpPr>
          <p:cNvPr id="239" name="Google Shape;239;p31"/>
          <p:cNvSpPr txBox="1"/>
          <p:nvPr>
            <p:ph type="ctrTitle"/>
          </p:nvPr>
        </p:nvSpPr>
        <p:spPr>
          <a:xfrm>
            <a:off x="900850" y="1117375"/>
            <a:ext cx="8821800" cy="150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highlight>
                  <a:srgbClr val="0099E8"/>
                </a:highlight>
                <a:latin typeface="Arial"/>
                <a:ea typeface="Arial"/>
                <a:cs typeface="Arial"/>
                <a:sym typeface="Arial"/>
              </a:rPr>
              <a:t> Goldbach’s Conjecture</a:t>
            </a:r>
            <a:endParaRPr>
              <a:highlight>
                <a:srgbClr val="0099E8"/>
              </a:highlight>
              <a:latin typeface="Arial"/>
              <a:ea typeface="Arial"/>
              <a:cs typeface="Arial"/>
              <a:sym typeface="Arial"/>
            </a:endParaRPr>
          </a:p>
          <a:p>
            <a:pPr indent="0" lvl="0" marL="0" rtl="0" algn="l">
              <a:spcBef>
                <a:spcPts val="0"/>
              </a:spcBef>
              <a:spcAft>
                <a:spcPts val="0"/>
              </a:spcAft>
              <a:buNone/>
            </a:pPr>
            <a:r>
              <a:t/>
            </a:r>
            <a:endParaRPr sz="4900"/>
          </a:p>
        </p:txBody>
      </p:sp>
      <p:pic>
        <p:nvPicPr>
          <p:cNvPr id="240" name="Google Shape;240;p31"/>
          <p:cNvPicPr preferRelativeResize="0"/>
          <p:nvPr/>
        </p:nvPicPr>
        <p:blipFill>
          <a:blip r:embed="rId3">
            <a:alphaModFix/>
          </a:blip>
          <a:stretch>
            <a:fillRect/>
          </a:stretch>
        </p:blipFill>
        <p:spPr>
          <a:xfrm>
            <a:off x="2029575" y="3665250"/>
            <a:ext cx="794450" cy="794450"/>
          </a:xfrm>
          <a:prstGeom prst="rect">
            <a:avLst/>
          </a:prstGeom>
          <a:noFill/>
          <a:ln>
            <a:noFill/>
          </a:ln>
        </p:spPr>
      </p:pic>
      <p:sp>
        <p:nvSpPr>
          <p:cNvPr id="241" name="Google Shape;241;p31"/>
          <p:cNvSpPr txBox="1"/>
          <p:nvPr/>
        </p:nvSpPr>
        <p:spPr>
          <a:xfrm>
            <a:off x="2764250" y="3787675"/>
            <a:ext cx="4269600" cy="549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000"/>
              </a:spcBef>
              <a:spcAft>
                <a:spcPts val="1200"/>
              </a:spcAft>
              <a:buNone/>
            </a:pPr>
            <a:r>
              <a:rPr lang="en" sz="2371">
                <a:solidFill>
                  <a:schemeClr val="lt1"/>
                </a:solidFill>
                <a:latin typeface="Trebuchet MS"/>
                <a:ea typeface="Trebuchet MS"/>
                <a:cs typeface="Trebuchet MS"/>
                <a:sym typeface="Trebuchet MS"/>
              </a:rPr>
              <a:t>Programming Club, AKGEC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6807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What are Prime Numbers?</a:t>
            </a:r>
            <a:endParaRPr sz="2400">
              <a:solidFill>
                <a:schemeClr val="accent3"/>
              </a:solidFill>
            </a:endParaRPr>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350">
                <a:solidFill>
                  <a:srgbClr val="363639"/>
                </a:solidFill>
                <a:highlight>
                  <a:srgbClr val="FFFFFF"/>
                </a:highlight>
                <a:latin typeface="Arial"/>
                <a:ea typeface="Arial"/>
                <a:cs typeface="Arial"/>
                <a:sym typeface="Arial"/>
              </a:rPr>
              <a:t>Prime numbers are numbers greater than 1. They only have two factors, 1 and the number itself. This means these numbers cannot be divided by any number other than 1 and the number itself without leaving a remainder.</a:t>
            </a:r>
            <a:endParaRPr b="0" sz="1350">
              <a:solidFill>
                <a:srgbClr val="363639"/>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rPr b="0" lang="en" sz="1350">
                <a:solidFill>
                  <a:srgbClr val="363639"/>
                </a:solidFill>
                <a:highlight>
                  <a:srgbClr val="FFFFFF"/>
                </a:highlight>
                <a:latin typeface="Arial"/>
                <a:ea typeface="Arial"/>
                <a:cs typeface="Arial"/>
                <a:sym typeface="Arial"/>
              </a:rPr>
              <a:t>For example : - 2,3,5,7,11,13…………….</a:t>
            </a:r>
            <a:endParaRPr b="0" sz="1350">
              <a:solidFill>
                <a:srgbClr val="363639"/>
              </a:solidFill>
              <a:highlight>
                <a:srgbClr val="FFFFFF"/>
              </a:highlight>
              <a:latin typeface="Arial"/>
              <a:ea typeface="Arial"/>
              <a:cs typeface="Arial"/>
              <a:sym typeface="Arial"/>
            </a:endParaRPr>
          </a:p>
        </p:txBody>
      </p:sp>
      <p:pic>
        <p:nvPicPr>
          <p:cNvPr id="81" name="Google Shape;81;p14"/>
          <p:cNvPicPr preferRelativeResize="0"/>
          <p:nvPr/>
        </p:nvPicPr>
        <p:blipFill>
          <a:blip r:embed="rId3">
            <a:alphaModFix/>
          </a:blip>
          <a:stretch>
            <a:fillRect/>
          </a:stretch>
        </p:blipFill>
        <p:spPr>
          <a:xfrm>
            <a:off x="5788300" y="2432000"/>
            <a:ext cx="3173250" cy="2115650"/>
          </a:xfrm>
          <a:prstGeom prst="rect">
            <a:avLst/>
          </a:prstGeom>
          <a:noFill/>
          <a:ln>
            <a:noFill/>
          </a:ln>
        </p:spPr>
      </p:pic>
      <p:sp>
        <p:nvSpPr>
          <p:cNvPr id="82" name="Google Shape;82;p14"/>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83" name="Google Shape;83;p14"/>
          <p:cNvPicPr preferRelativeResize="0"/>
          <p:nvPr/>
        </p:nvPicPr>
        <p:blipFill>
          <a:blip r:embed="rId4">
            <a:alphaModFix/>
          </a:blip>
          <a:stretch>
            <a:fillRect/>
          </a:stretch>
        </p:blipFill>
        <p:spPr>
          <a:xfrm>
            <a:off x="6099350" y="4739788"/>
            <a:ext cx="349925" cy="349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247" name="Google Shape;247;p32"/>
          <p:cNvPicPr preferRelativeResize="0"/>
          <p:nvPr/>
        </p:nvPicPr>
        <p:blipFill>
          <a:blip r:embed="rId3">
            <a:alphaModFix/>
          </a:blip>
          <a:stretch>
            <a:fillRect/>
          </a:stretch>
        </p:blipFill>
        <p:spPr>
          <a:xfrm>
            <a:off x="6099350" y="4739788"/>
            <a:ext cx="349925" cy="349925"/>
          </a:xfrm>
          <a:prstGeom prst="rect">
            <a:avLst/>
          </a:prstGeom>
          <a:noFill/>
          <a:ln>
            <a:noFill/>
          </a:ln>
        </p:spPr>
      </p:pic>
      <p:sp>
        <p:nvSpPr>
          <p:cNvPr id="248" name="Google Shape;248;p32"/>
          <p:cNvSpPr txBox="1"/>
          <p:nvPr>
            <p:ph idx="4294967295" type="title"/>
          </p:nvPr>
        </p:nvSpPr>
        <p:spPr>
          <a:xfrm>
            <a:off x="393400" y="360775"/>
            <a:ext cx="81624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0" lang="en" sz="1800">
                <a:solidFill>
                  <a:srgbClr val="202122"/>
                </a:solidFill>
                <a:highlight>
                  <a:srgbClr val="FFFFFF"/>
                </a:highlight>
                <a:latin typeface="Lora"/>
                <a:ea typeface="Lora"/>
                <a:cs typeface="Lora"/>
                <a:sym typeface="Lora"/>
              </a:rPr>
              <a:t>The Goldbach's conjecture, one of the oldest and best-known unsolved problems in  mathematics,  states that every even natural number greater than 2 is the sum of two prime numbers.</a:t>
            </a:r>
            <a:endParaRPr b="0" sz="1800">
              <a:solidFill>
                <a:srgbClr val="202122"/>
              </a:solidFill>
              <a:highlight>
                <a:srgbClr val="FFFFFF"/>
              </a:highlight>
              <a:latin typeface="Lora"/>
              <a:ea typeface="Lora"/>
              <a:cs typeface="Lora"/>
              <a:sym typeface="Lora"/>
            </a:endParaRPr>
          </a:p>
          <a:p>
            <a:pPr indent="0" lvl="0" marL="0" rtl="0" algn="l">
              <a:lnSpc>
                <a:spcPct val="115000"/>
              </a:lnSpc>
              <a:spcBef>
                <a:spcPts val="1300"/>
              </a:spcBef>
              <a:spcAft>
                <a:spcPts val="0"/>
              </a:spcAft>
              <a:buNone/>
            </a:pPr>
            <a:r>
              <a:rPr b="0" lang="en" sz="1800">
                <a:solidFill>
                  <a:srgbClr val="202124"/>
                </a:solidFill>
                <a:highlight>
                  <a:srgbClr val="FFFFFF"/>
                </a:highlight>
                <a:latin typeface="Lora"/>
                <a:ea typeface="Lora"/>
                <a:cs typeface="Lora"/>
                <a:sym typeface="Lora"/>
              </a:rPr>
              <a:t>The conjecture has been tested up to </a:t>
            </a:r>
            <a:r>
              <a:rPr b="0" lang="en" sz="1750">
                <a:solidFill>
                  <a:srgbClr val="202122"/>
                </a:solidFill>
                <a:highlight>
                  <a:srgbClr val="FFFFFF"/>
                </a:highlight>
                <a:latin typeface="Arial"/>
                <a:ea typeface="Arial"/>
                <a:cs typeface="Arial"/>
                <a:sym typeface="Arial"/>
              </a:rPr>
              <a:t>4 × 10</a:t>
            </a:r>
            <a:r>
              <a:rPr b="0" baseline="30000" lang="en" sz="2100">
                <a:solidFill>
                  <a:srgbClr val="202122"/>
                </a:solidFill>
                <a:highlight>
                  <a:srgbClr val="FFFFFF"/>
                </a:highlight>
                <a:latin typeface="Arial"/>
                <a:ea typeface="Arial"/>
                <a:cs typeface="Arial"/>
                <a:sym typeface="Arial"/>
              </a:rPr>
              <a:t>18</a:t>
            </a:r>
            <a:endParaRPr b="0" baseline="30000" sz="2100">
              <a:solidFill>
                <a:srgbClr val="20212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b="0" baseline="30000" sz="2100">
              <a:solidFill>
                <a:srgbClr val="202122"/>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rPr b="0" lang="en" sz="1800">
                <a:solidFill>
                  <a:srgbClr val="202124"/>
                </a:solidFill>
                <a:highlight>
                  <a:srgbClr val="FFFFFF"/>
                </a:highlight>
                <a:latin typeface="Lora"/>
                <a:ea typeface="Lora"/>
                <a:cs typeface="Lora"/>
                <a:sym typeface="Lora"/>
              </a:rPr>
              <a:t>for example:- </a:t>
            </a:r>
            <a:endParaRPr b="0" sz="1800">
              <a:solidFill>
                <a:srgbClr val="202124"/>
              </a:solidFill>
              <a:highlight>
                <a:srgbClr val="FFFFFF"/>
              </a:highlight>
              <a:latin typeface="Lora"/>
              <a:ea typeface="Lora"/>
              <a:cs typeface="Lora"/>
              <a:sym typeface="Lora"/>
            </a:endParaRPr>
          </a:p>
          <a:p>
            <a:pPr indent="0" lvl="0" marL="0" rtl="0" algn="l">
              <a:lnSpc>
                <a:spcPct val="115000"/>
              </a:lnSpc>
              <a:spcBef>
                <a:spcPts val="1600"/>
              </a:spcBef>
              <a:spcAft>
                <a:spcPts val="0"/>
              </a:spcAft>
              <a:buNone/>
            </a:pPr>
            <a:r>
              <a:rPr b="0" lang="en" sz="1800">
                <a:solidFill>
                  <a:srgbClr val="202124"/>
                </a:solidFill>
                <a:highlight>
                  <a:srgbClr val="FFFFFF"/>
                </a:highlight>
                <a:latin typeface="Lora"/>
                <a:ea typeface="Lora"/>
                <a:cs typeface="Lora"/>
                <a:sym typeface="Lora"/>
              </a:rPr>
              <a:t>10 = 3 + 7</a:t>
            </a:r>
            <a:endParaRPr b="0" sz="1800">
              <a:solidFill>
                <a:srgbClr val="202124"/>
              </a:solidFill>
              <a:highlight>
                <a:srgbClr val="FFFFFF"/>
              </a:highlight>
              <a:latin typeface="Lora"/>
              <a:ea typeface="Lora"/>
              <a:cs typeface="Lora"/>
              <a:sym typeface="Lora"/>
            </a:endParaRPr>
          </a:p>
          <a:p>
            <a:pPr indent="0" lvl="0" marL="0" rtl="0" algn="l">
              <a:lnSpc>
                <a:spcPct val="115000"/>
              </a:lnSpc>
              <a:spcBef>
                <a:spcPts val="1600"/>
              </a:spcBef>
              <a:spcAft>
                <a:spcPts val="0"/>
              </a:spcAft>
              <a:buNone/>
            </a:pPr>
            <a:r>
              <a:rPr b="0" lang="en" sz="1800">
                <a:solidFill>
                  <a:srgbClr val="202124"/>
                </a:solidFill>
                <a:highlight>
                  <a:srgbClr val="FFFFFF"/>
                </a:highlight>
                <a:latin typeface="Lora"/>
                <a:ea typeface="Lora"/>
                <a:cs typeface="Lora"/>
                <a:sym typeface="Lora"/>
              </a:rPr>
              <a:t>222 = 11 + 211</a:t>
            </a:r>
            <a:endParaRPr b="0" sz="1800">
              <a:solidFill>
                <a:srgbClr val="202124"/>
              </a:solidFill>
              <a:highlight>
                <a:srgbClr val="FFFFFF"/>
              </a:highlight>
              <a:latin typeface="Lora"/>
              <a:ea typeface="Lora"/>
              <a:cs typeface="Lora"/>
              <a:sym typeface="Lora"/>
            </a:endParaRPr>
          </a:p>
          <a:p>
            <a:pPr indent="0" lvl="0" marL="0" rtl="0" algn="l">
              <a:lnSpc>
                <a:spcPct val="115000"/>
              </a:lnSpc>
              <a:spcBef>
                <a:spcPts val="1600"/>
              </a:spcBef>
              <a:spcAft>
                <a:spcPts val="1600"/>
              </a:spcAft>
              <a:buNone/>
            </a:pPr>
            <a:r>
              <a:rPr b="0" lang="en" sz="1800">
                <a:solidFill>
                  <a:srgbClr val="202124"/>
                </a:solidFill>
                <a:highlight>
                  <a:srgbClr val="FFFFFF"/>
                </a:highlight>
                <a:latin typeface="Lora"/>
                <a:ea typeface="Lora"/>
                <a:cs typeface="Lora"/>
                <a:sym typeface="Lora"/>
              </a:rPr>
              <a:t>50 = 3 + 47</a:t>
            </a:r>
            <a:endParaRPr b="0" sz="1800">
              <a:solidFill>
                <a:srgbClr val="202124"/>
              </a:solidFill>
              <a:highlight>
                <a:srgbClr val="FFFFFF"/>
              </a:highlight>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254" name="Google Shape;254;p33"/>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255" name="Google Shape;255;p33"/>
          <p:cNvPicPr preferRelativeResize="0"/>
          <p:nvPr/>
        </p:nvPicPr>
        <p:blipFill>
          <a:blip r:embed="rId4">
            <a:alphaModFix/>
          </a:blip>
          <a:stretch>
            <a:fillRect/>
          </a:stretch>
        </p:blipFill>
        <p:spPr>
          <a:xfrm>
            <a:off x="235375" y="308775"/>
            <a:ext cx="3498900" cy="4525950"/>
          </a:xfrm>
          <a:prstGeom prst="rect">
            <a:avLst/>
          </a:prstGeom>
          <a:noFill/>
          <a:ln>
            <a:noFill/>
          </a:ln>
        </p:spPr>
      </p:pic>
      <p:pic>
        <p:nvPicPr>
          <p:cNvPr id="256" name="Google Shape;256;p33"/>
          <p:cNvPicPr preferRelativeResize="0"/>
          <p:nvPr/>
        </p:nvPicPr>
        <p:blipFill>
          <a:blip r:embed="rId5">
            <a:alphaModFix/>
          </a:blip>
          <a:stretch>
            <a:fillRect/>
          </a:stretch>
        </p:blipFill>
        <p:spPr>
          <a:xfrm>
            <a:off x="4118950" y="390475"/>
            <a:ext cx="5131151" cy="421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nvSpPr>
        <p:spPr>
          <a:xfrm>
            <a:off x="2257625" y="587650"/>
            <a:ext cx="47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Problems:---</a:t>
            </a:r>
            <a:endParaRPr>
              <a:latin typeface="Lato"/>
              <a:ea typeface="Lato"/>
              <a:cs typeface="Lato"/>
              <a:sym typeface="Lato"/>
            </a:endParaRPr>
          </a:p>
        </p:txBody>
      </p:sp>
      <p:sp>
        <p:nvSpPr>
          <p:cNvPr id="262" name="Google Shape;262;p34"/>
          <p:cNvSpPr txBox="1"/>
          <p:nvPr/>
        </p:nvSpPr>
        <p:spPr>
          <a:xfrm>
            <a:off x="1066850" y="1381500"/>
            <a:ext cx="47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http://codeforces.com/contest/26/problem/A</a:t>
            </a:r>
            <a:endParaRPr>
              <a:latin typeface="Lato"/>
              <a:ea typeface="Lato"/>
              <a:cs typeface="Lato"/>
              <a:sym typeface="Lato"/>
            </a:endParaRPr>
          </a:p>
        </p:txBody>
      </p:sp>
      <p:sp>
        <p:nvSpPr>
          <p:cNvPr id="263" name="Google Shape;263;p34"/>
          <p:cNvSpPr txBox="1"/>
          <p:nvPr/>
        </p:nvSpPr>
        <p:spPr>
          <a:xfrm>
            <a:off x="1066850" y="2263950"/>
            <a:ext cx="73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https://codeforces.com/problemset/gymProblem/102267/B#:~:text=A%20prime%20number%20is%20a,%E2%89%A4n%E2%89%A4107).</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7" name="Shape 267"/>
        <p:cNvGrpSpPr/>
        <p:nvPr/>
      </p:nvGrpSpPr>
      <p:grpSpPr>
        <a:xfrm>
          <a:off x="0" y="0"/>
          <a:ext cx="0" cy="0"/>
          <a:chOff x="0" y="0"/>
          <a:chExt cx="0" cy="0"/>
        </a:xfrm>
      </p:grpSpPr>
      <p:sp>
        <p:nvSpPr>
          <p:cNvPr id="268" name="Google Shape;268;p35"/>
          <p:cNvSpPr txBox="1"/>
          <p:nvPr>
            <p:ph type="ctrTitle"/>
          </p:nvPr>
        </p:nvSpPr>
        <p:spPr>
          <a:xfrm>
            <a:off x="2764250" y="613200"/>
            <a:ext cx="5664600" cy="150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highlight>
                <a:srgbClr val="0099E8"/>
              </a:highlight>
              <a:latin typeface="Arial"/>
              <a:ea typeface="Arial"/>
              <a:cs typeface="Arial"/>
              <a:sym typeface="Arial"/>
            </a:endParaRPr>
          </a:p>
          <a:p>
            <a:pPr indent="0" lvl="0" marL="0" rtl="0" algn="l">
              <a:lnSpc>
                <a:spcPct val="115000"/>
              </a:lnSpc>
              <a:spcBef>
                <a:spcPts val="0"/>
              </a:spcBef>
              <a:spcAft>
                <a:spcPts val="0"/>
              </a:spcAft>
              <a:buNone/>
            </a:pPr>
            <a:r>
              <a:rPr lang="en">
                <a:highlight>
                  <a:srgbClr val="0099E8"/>
                </a:highlight>
                <a:latin typeface="Arial"/>
                <a:ea typeface="Arial"/>
                <a:cs typeface="Arial"/>
                <a:sym typeface="Arial"/>
              </a:rPr>
              <a:t>Thank You</a:t>
            </a:r>
            <a:endParaRPr sz="4900"/>
          </a:p>
        </p:txBody>
      </p:sp>
      <p:pic>
        <p:nvPicPr>
          <p:cNvPr id="269" name="Google Shape;269;p35"/>
          <p:cNvPicPr preferRelativeResize="0"/>
          <p:nvPr/>
        </p:nvPicPr>
        <p:blipFill>
          <a:blip r:embed="rId3">
            <a:alphaModFix/>
          </a:blip>
          <a:stretch>
            <a:fillRect/>
          </a:stretch>
        </p:blipFill>
        <p:spPr>
          <a:xfrm>
            <a:off x="2029575" y="3665250"/>
            <a:ext cx="794450" cy="794450"/>
          </a:xfrm>
          <a:prstGeom prst="rect">
            <a:avLst/>
          </a:prstGeom>
          <a:noFill/>
          <a:ln>
            <a:noFill/>
          </a:ln>
        </p:spPr>
      </p:pic>
      <p:sp>
        <p:nvSpPr>
          <p:cNvPr id="270" name="Google Shape;270;p35"/>
          <p:cNvSpPr txBox="1"/>
          <p:nvPr/>
        </p:nvSpPr>
        <p:spPr>
          <a:xfrm>
            <a:off x="2764250" y="3787675"/>
            <a:ext cx="4269600" cy="5496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1000"/>
              </a:spcBef>
              <a:spcAft>
                <a:spcPts val="1200"/>
              </a:spcAft>
              <a:buNone/>
            </a:pPr>
            <a:r>
              <a:rPr lang="en" sz="2371">
                <a:solidFill>
                  <a:schemeClr val="lt1"/>
                </a:solidFill>
                <a:latin typeface="Trebuchet MS"/>
                <a:ea typeface="Trebuchet MS"/>
                <a:cs typeface="Trebuchet MS"/>
                <a:sym typeface="Trebuchet MS"/>
              </a:rPr>
              <a:t>Programming Club, AKGEC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5"/>
          <p:cNvSpPr txBox="1"/>
          <p:nvPr/>
        </p:nvSpPr>
        <p:spPr>
          <a:xfrm>
            <a:off x="5985025"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sp>
        <p:nvSpPr>
          <p:cNvPr id="89" name="Google Shape;89;p15"/>
          <p:cNvSpPr txBox="1"/>
          <p:nvPr/>
        </p:nvSpPr>
        <p:spPr>
          <a:xfrm>
            <a:off x="248250" y="332075"/>
            <a:ext cx="864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3"/>
                </a:solidFill>
                <a:latin typeface="Raleway"/>
                <a:ea typeface="Raleway"/>
                <a:cs typeface="Raleway"/>
                <a:sym typeface="Raleway"/>
              </a:rPr>
              <a:t>Check the Number is Prime or not</a:t>
            </a:r>
            <a:endParaRPr>
              <a:solidFill>
                <a:schemeClr val="accent3"/>
              </a:solidFill>
            </a:endParaRPr>
          </a:p>
        </p:txBody>
      </p:sp>
      <p:sp>
        <p:nvSpPr>
          <p:cNvPr id="90" name="Google Shape;90;p15"/>
          <p:cNvSpPr txBox="1"/>
          <p:nvPr/>
        </p:nvSpPr>
        <p:spPr>
          <a:xfrm>
            <a:off x="769988" y="1900700"/>
            <a:ext cx="4020900" cy="217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99E8"/>
                </a:solidFill>
                <a:latin typeface="Lato"/>
                <a:ea typeface="Lato"/>
                <a:cs typeface="Lato"/>
                <a:sym typeface="Lato"/>
              </a:rPr>
              <a:t> </a:t>
            </a:r>
            <a:r>
              <a:rPr b="1" lang="en" sz="1800">
                <a:solidFill>
                  <a:srgbClr val="0099E8"/>
                </a:solidFill>
                <a:latin typeface="Lato"/>
                <a:ea typeface="Lato"/>
                <a:cs typeface="Lato"/>
                <a:sym typeface="Lato"/>
              </a:rPr>
              <a:t>Example :</a:t>
            </a:r>
            <a:r>
              <a:rPr lang="en" sz="1800">
                <a:solidFill>
                  <a:srgbClr val="000000"/>
                </a:solidFill>
                <a:latin typeface="Lato"/>
                <a:ea typeface="Lato"/>
                <a:cs typeface="Lato"/>
                <a:sym typeface="Lato"/>
              </a:rPr>
              <a:t>  </a:t>
            </a:r>
            <a:endParaRPr b="1" sz="1600">
              <a:solidFill>
                <a:srgbClr val="000000"/>
              </a:solidFill>
              <a:latin typeface="Lato"/>
              <a:ea typeface="Lato"/>
              <a:cs typeface="Lato"/>
              <a:sym typeface="Lato"/>
            </a:endParaRPr>
          </a:p>
          <a:p>
            <a:pPr indent="0" lvl="0" marL="0" rtl="0" algn="l">
              <a:spcBef>
                <a:spcPts val="0"/>
              </a:spcBef>
              <a:spcAft>
                <a:spcPts val="0"/>
              </a:spcAft>
              <a:buNone/>
            </a:pPr>
            <a:r>
              <a:rPr b="1" lang="en">
                <a:solidFill>
                  <a:schemeClr val="dk2"/>
                </a:solidFill>
                <a:latin typeface="Lato"/>
                <a:ea typeface="Lato"/>
                <a:cs typeface="Lato"/>
                <a:sym typeface="Lato"/>
              </a:rPr>
              <a:t>   </a:t>
            </a:r>
            <a:r>
              <a:rPr b="1" lang="en" sz="1800">
                <a:solidFill>
                  <a:schemeClr val="dk2"/>
                </a:solidFill>
                <a:latin typeface="Lato"/>
                <a:ea typeface="Lato"/>
                <a:cs typeface="Lato"/>
                <a:sym typeface="Lato"/>
              </a:rPr>
              <a:t>Number</a:t>
            </a:r>
            <a:r>
              <a:rPr b="1" lang="en" sz="1800">
                <a:solidFill>
                  <a:schemeClr val="accent3"/>
                </a:solidFill>
                <a:latin typeface="Lato"/>
                <a:ea typeface="Lato"/>
                <a:cs typeface="Lato"/>
                <a:sym typeface="Lato"/>
              </a:rPr>
              <a:t>:</a:t>
            </a:r>
            <a:r>
              <a:rPr lang="en" sz="1800">
                <a:solidFill>
                  <a:schemeClr val="dk2"/>
                </a:solidFill>
                <a:latin typeface="Lato"/>
                <a:ea typeface="Lato"/>
                <a:cs typeface="Lato"/>
                <a:sym typeface="Lato"/>
              </a:rPr>
              <a:t>  </a:t>
            </a:r>
            <a:r>
              <a:rPr b="1" lang="en" sz="1800">
                <a:solidFill>
                  <a:schemeClr val="dk2"/>
                </a:solidFill>
                <a:latin typeface="Lato"/>
                <a:ea typeface="Lato"/>
                <a:cs typeface="Lato"/>
                <a:sym typeface="Lato"/>
              </a:rPr>
              <a:t>         :       Factors</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sz="1600">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000000"/>
                </a:solidFill>
                <a:latin typeface="Lato"/>
                <a:ea typeface="Lato"/>
                <a:cs typeface="Lato"/>
                <a:sym typeface="Lato"/>
              </a:rPr>
              <a:t> </a:t>
            </a:r>
            <a:endParaRPr>
              <a:solidFill>
                <a:srgbClr val="000000"/>
              </a:solidFill>
              <a:latin typeface="Lato"/>
              <a:ea typeface="Lato"/>
              <a:cs typeface="Lato"/>
              <a:sym typeface="Lato"/>
            </a:endParaRPr>
          </a:p>
        </p:txBody>
      </p:sp>
      <p:graphicFrame>
        <p:nvGraphicFramePr>
          <p:cNvPr id="91" name="Google Shape;91;p15"/>
          <p:cNvGraphicFramePr/>
          <p:nvPr/>
        </p:nvGraphicFramePr>
        <p:xfrm>
          <a:off x="954325" y="2686750"/>
          <a:ext cx="3000000" cy="3000000"/>
        </p:xfrm>
        <a:graphic>
          <a:graphicData uri="http://schemas.openxmlformats.org/drawingml/2006/table">
            <a:tbl>
              <a:tblPr>
                <a:noFill/>
                <a:tableStyleId>{71A2C309-50AE-4DA6-AC3A-77116724F229}</a:tableStyleId>
              </a:tblPr>
              <a:tblGrid>
                <a:gridCol w="1213475"/>
                <a:gridCol w="673475"/>
                <a:gridCol w="656050"/>
              </a:tblGrid>
              <a:tr h="457175">
                <a:tc>
                  <a:txBody>
                    <a:bodyPr/>
                    <a:lstStyle/>
                    <a:p>
                      <a:pPr indent="0" lvl="0" marL="0" rtl="0" algn="ctr">
                        <a:spcBef>
                          <a:spcPts val="0"/>
                        </a:spcBef>
                        <a:spcAft>
                          <a:spcPts val="0"/>
                        </a:spcAft>
                        <a:buNone/>
                      </a:pPr>
                      <a:r>
                        <a:rPr b="1" lang="en" sz="1800">
                          <a:solidFill>
                            <a:srgbClr val="FFFFFF"/>
                          </a:solidFill>
                        </a:rPr>
                        <a:t>23</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800">
                          <a:solidFill>
                            <a:srgbClr val="FFFFFF"/>
                          </a:solidFill>
                        </a:rPr>
                        <a:t>1</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23</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r>
            </a:tbl>
          </a:graphicData>
        </a:graphic>
      </p:graphicFrame>
      <p:graphicFrame>
        <p:nvGraphicFramePr>
          <p:cNvPr id="92" name="Google Shape;92;p15"/>
          <p:cNvGraphicFramePr/>
          <p:nvPr/>
        </p:nvGraphicFramePr>
        <p:xfrm>
          <a:off x="970700" y="3415425"/>
          <a:ext cx="3000000" cy="3000000"/>
        </p:xfrm>
        <a:graphic>
          <a:graphicData uri="http://schemas.openxmlformats.org/drawingml/2006/table">
            <a:tbl>
              <a:tblPr>
                <a:noFill/>
                <a:tableStyleId>{71A2C309-50AE-4DA6-AC3A-77116724F229}</a:tableStyleId>
              </a:tblPr>
              <a:tblGrid>
                <a:gridCol w="1197100"/>
                <a:gridCol w="414400"/>
                <a:gridCol w="382850"/>
                <a:gridCol w="390475"/>
                <a:gridCol w="449025"/>
                <a:gridCol w="449025"/>
                <a:gridCol w="449025"/>
              </a:tblGrid>
              <a:tr h="457175">
                <a:tc>
                  <a:txBody>
                    <a:bodyPr/>
                    <a:lstStyle/>
                    <a:p>
                      <a:pPr indent="0" lvl="0" marL="0" rtl="0" algn="ctr">
                        <a:spcBef>
                          <a:spcPts val="0"/>
                        </a:spcBef>
                        <a:spcAft>
                          <a:spcPts val="0"/>
                        </a:spcAft>
                        <a:buNone/>
                      </a:pPr>
                      <a:r>
                        <a:rPr b="1" lang="en" sz="1800">
                          <a:solidFill>
                            <a:srgbClr val="FFFFFF"/>
                          </a:solidFill>
                        </a:rPr>
                        <a:t>12</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800">
                          <a:solidFill>
                            <a:srgbClr val="FFFFFF"/>
                          </a:solidFill>
                        </a:rPr>
                        <a:t>1</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2</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3</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4</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6</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12</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r>
            </a:tbl>
          </a:graphicData>
        </a:graphic>
      </p:graphicFrame>
      <p:sp>
        <p:nvSpPr>
          <p:cNvPr id="93" name="Google Shape;93;p15"/>
          <p:cNvSpPr txBox="1"/>
          <p:nvPr/>
        </p:nvSpPr>
        <p:spPr>
          <a:xfrm>
            <a:off x="7131250" y="3090450"/>
            <a:ext cx="20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94" name="Google Shape;94;p15"/>
          <p:cNvPicPr preferRelativeResize="0"/>
          <p:nvPr/>
        </p:nvPicPr>
        <p:blipFill>
          <a:blip r:embed="rId3">
            <a:alphaModFix/>
          </a:blip>
          <a:stretch>
            <a:fillRect/>
          </a:stretch>
        </p:blipFill>
        <p:spPr>
          <a:xfrm>
            <a:off x="5685875" y="4739788"/>
            <a:ext cx="349925" cy="349925"/>
          </a:xfrm>
          <a:prstGeom prst="rect">
            <a:avLst/>
          </a:prstGeom>
          <a:noFill/>
          <a:ln>
            <a:noFill/>
          </a:ln>
        </p:spPr>
      </p:pic>
      <p:pic>
        <p:nvPicPr>
          <p:cNvPr id="95" name="Google Shape;95;p15"/>
          <p:cNvPicPr preferRelativeResize="0"/>
          <p:nvPr/>
        </p:nvPicPr>
        <p:blipFill>
          <a:blip r:embed="rId4">
            <a:alphaModFix/>
          </a:blip>
          <a:stretch>
            <a:fillRect/>
          </a:stretch>
        </p:blipFill>
        <p:spPr>
          <a:xfrm>
            <a:off x="5399351" y="1147663"/>
            <a:ext cx="2764475" cy="3523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4294967295" type="title"/>
          </p:nvPr>
        </p:nvSpPr>
        <p:spPr>
          <a:xfrm>
            <a:off x="261150" y="29140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Finding Prime Numbers Up to n terms</a:t>
            </a:r>
            <a:endParaRPr sz="2400">
              <a:solidFill>
                <a:schemeClr val="accent3"/>
              </a:solidFill>
            </a:endParaRPr>
          </a:p>
        </p:txBody>
      </p:sp>
      <p:pic>
        <p:nvPicPr>
          <p:cNvPr id="101" name="Google Shape;101;p16"/>
          <p:cNvPicPr preferRelativeResize="0"/>
          <p:nvPr/>
        </p:nvPicPr>
        <p:blipFill>
          <a:blip r:embed="rId3">
            <a:alphaModFix/>
          </a:blip>
          <a:stretch>
            <a:fillRect/>
          </a:stretch>
        </p:blipFill>
        <p:spPr>
          <a:xfrm>
            <a:off x="529650" y="1034675"/>
            <a:ext cx="3648600" cy="3876625"/>
          </a:xfrm>
          <a:prstGeom prst="rect">
            <a:avLst/>
          </a:prstGeom>
          <a:noFill/>
          <a:ln>
            <a:noFill/>
          </a:ln>
        </p:spPr>
      </p:pic>
      <p:sp>
        <p:nvSpPr>
          <p:cNvPr id="102" name="Google Shape;102;p16"/>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03" name="Google Shape;103;p16"/>
          <p:cNvPicPr preferRelativeResize="0"/>
          <p:nvPr/>
        </p:nvPicPr>
        <p:blipFill>
          <a:blip r:embed="rId4">
            <a:alphaModFix/>
          </a:blip>
          <a:stretch>
            <a:fillRect/>
          </a:stretch>
        </p:blipFill>
        <p:spPr>
          <a:xfrm>
            <a:off x="6099350" y="4739788"/>
            <a:ext cx="349925" cy="349925"/>
          </a:xfrm>
          <a:prstGeom prst="rect">
            <a:avLst/>
          </a:prstGeom>
          <a:noFill/>
          <a:ln>
            <a:noFill/>
          </a:ln>
        </p:spPr>
      </p:pic>
      <p:sp>
        <p:nvSpPr>
          <p:cNvPr id="104" name="Google Shape;104;p16"/>
          <p:cNvSpPr txBox="1"/>
          <p:nvPr/>
        </p:nvSpPr>
        <p:spPr>
          <a:xfrm>
            <a:off x="4178238" y="1059400"/>
            <a:ext cx="440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accent3"/>
                </a:solidFill>
                <a:latin typeface="Raleway"/>
                <a:ea typeface="Raleway"/>
                <a:cs typeface="Raleway"/>
                <a:sym typeface="Raleway"/>
              </a:rPr>
              <a:t>Time complexity analysis</a:t>
            </a:r>
            <a:endParaRPr sz="400"/>
          </a:p>
        </p:txBody>
      </p:sp>
      <p:sp>
        <p:nvSpPr>
          <p:cNvPr id="105" name="Google Shape;105;p16"/>
          <p:cNvSpPr txBox="1"/>
          <p:nvPr/>
        </p:nvSpPr>
        <p:spPr>
          <a:xfrm>
            <a:off x="5691750" y="2083325"/>
            <a:ext cx="3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6" name="Google Shape;106;p16"/>
          <p:cNvSpPr txBox="1"/>
          <p:nvPr/>
        </p:nvSpPr>
        <p:spPr>
          <a:xfrm>
            <a:off x="4616525" y="1736350"/>
            <a:ext cx="4901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O(</a:t>
            </a:r>
            <a:r>
              <a:rPr lang="en" sz="1800">
                <a:latin typeface="Lato"/>
                <a:ea typeface="Lato"/>
                <a:cs typeface="Lato"/>
                <a:sym typeface="Lato"/>
              </a:rPr>
              <a:t>(n*(n-1))/2)  ≅  </a:t>
            </a:r>
            <a:r>
              <a:rPr lang="en" sz="1800">
                <a:solidFill>
                  <a:schemeClr val="dk2"/>
                </a:solidFill>
                <a:latin typeface="Lato"/>
                <a:ea typeface="Lato"/>
                <a:cs typeface="Lato"/>
                <a:sym typeface="Lato"/>
              </a:rPr>
              <a:t>O(n</a:t>
            </a:r>
            <a:r>
              <a:rPr baseline="30000" lang="en" sz="1800">
                <a:solidFill>
                  <a:schemeClr val="dk2"/>
                </a:solidFill>
                <a:latin typeface="Lato"/>
                <a:ea typeface="Lato"/>
                <a:cs typeface="Lato"/>
                <a:sym typeface="Lato"/>
              </a:rPr>
              <a:t>2</a:t>
            </a:r>
            <a:r>
              <a:rPr lang="en" sz="1800">
                <a:solidFill>
                  <a:schemeClr val="dk2"/>
                </a:solidFill>
                <a:latin typeface="Lato"/>
                <a:ea typeface="Lato"/>
                <a:cs typeface="Lato"/>
                <a:sym typeface="Lato"/>
              </a:rPr>
              <a:t>)</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p:txBody>
      </p:sp>
      <p:sp>
        <p:nvSpPr>
          <p:cNvPr id="107" name="Google Shape;107;p16"/>
          <p:cNvSpPr txBox="1"/>
          <p:nvPr/>
        </p:nvSpPr>
        <p:spPr>
          <a:xfrm>
            <a:off x="4677450" y="2267800"/>
            <a:ext cx="4033500" cy="257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Example:-</a:t>
            </a:r>
            <a:endParaRPr b="1" sz="15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2 3 5 7 11 13 17 19 23  29 31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13" name="Google Shape;113;p17"/>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14" name="Google Shape;114;p17"/>
          <p:cNvPicPr preferRelativeResize="0"/>
          <p:nvPr/>
        </p:nvPicPr>
        <p:blipFill>
          <a:blip r:embed="rId4">
            <a:alphaModFix/>
          </a:blip>
          <a:stretch>
            <a:fillRect/>
          </a:stretch>
        </p:blipFill>
        <p:spPr>
          <a:xfrm>
            <a:off x="433175" y="383663"/>
            <a:ext cx="4381374" cy="4376176"/>
          </a:xfrm>
          <a:prstGeom prst="rect">
            <a:avLst/>
          </a:prstGeom>
          <a:noFill/>
          <a:ln>
            <a:noFill/>
          </a:ln>
        </p:spPr>
      </p:pic>
      <p:sp>
        <p:nvSpPr>
          <p:cNvPr id="115" name="Google Shape;115;p17"/>
          <p:cNvSpPr txBox="1"/>
          <p:nvPr/>
        </p:nvSpPr>
        <p:spPr>
          <a:xfrm>
            <a:off x="4477288" y="471250"/>
            <a:ext cx="440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2600">
                <a:solidFill>
                  <a:schemeClr val="accent3"/>
                </a:solidFill>
                <a:latin typeface="Raleway"/>
                <a:ea typeface="Raleway"/>
                <a:cs typeface="Raleway"/>
                <a:sym typeface="Raleway"/>
              </a:rPr>
              <a:t>Time complexity analysis</a:t>
            </a:r>
            <a:endParaRPr sz="400"/>
          </a:p>
        </p:txBody>
      </p:sp>
      <p:sp>
        <p:nvSpPr>
          <p:cNvPr id="116" name="Google Shape;116;p17"/>
          <p:cNvSpPr txBox="1"/>
          <p:nvPr/>
        </p:nvSpPr>
        <p:spPr>
          <a:xfrm>
            <a:off x="5381150" y="1196550"/>
            <a:ext cx="311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O(n*(sqrt(n))</a:t>
            </a:r>
            <a:endParaRPr sz="1800">
              <a:latin typeface="Lato"/>
              <a:ea typeface="Lato"/>
              <a:cs typeface="Lato"/>
              <a:sym typeface="Lato"/>
            </a:endParaRPr>
          </a:p>
        </p:txBody>
      </p:sp>
      <p:sp>
        <p:nvSpPr>
          <p:cNvPr id="117" name="Google Shape;117;p17"/>
          <p:cNvSpPr txBox="1"/>
          <p:nvPr/>
        </p:nvSpPr>
        <p:spPr>
          <a:xfrm>
            <a:off x="5110500" y="1813775"/>
            <a:ext cx="4033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Example: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2 3 5 7 11 13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33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2 3 5 7 11 13 17 19 23  29 31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4294967295" type="title"/>
          </p:nvPr>
        </p:nvSpPr>
        <p:spPr>
          <a:xfrm>
            <a:off x="261150" y="29140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3"/>
                </a:solidFill>
                <a:highlight>
                  <a:srgbClr val="FFFFFF"/>
                </a:highlight>
                <a:latin typeface="Roboto"/>
                <a:ea typeface="Roboto"/>
                <a:cs typeface="Roboto"/>
                <a:sym typeface="Roboto"/>
              </a:rPr>
              <a:t>Sieve of Eratosthenes</a:t>
            </a:r>
            <a:endParaRPr sz="3600">
              <a:solidFill>
                <a:schemeClr val="accent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3600">
              <a:solidFill>
                <a:schemeClr val="accent3"/>
              </a:solidFill>
            </a:endParaRPr>
          </a:p>
          <a:p>
            <a:pPr indent="0" lvl="0" marL="0" rtl="0" algn="l">
              <a:spcBef>
                <a:spcPts val="1600"/>
              </a:spcBef>
              <a:spcAft>
                <a:spcPts val="1600"/>
              </a:spcAft>
              <a:buNone/>
            </a:pPr>
            <a:r>
              <a:t/>
            </a:r>
            <a:endParaRPr sz="3600">
              <a:solidFill>
                <a:schemeClr val="accent3"/>
              </a:solidFill>
            </a:endParaRPr>
          </a:p>
        </p:txBody>
      </p:sp>
      <p:sp>
        <p:nvSpPr>
          <p:cNvPr id="123" name="Google Shape;123;p18"/>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24" name="Google Shape;124;p18"/>
          <p:cNvPicPr preferRelativeResize="0"/>
          <p:nvPr/>
        </p:nvPicPr>
        <p:blipFill>
          <a:blip r:embed="rId3">
            <a:alphaModFix/>
          </a:blip>
          <a:stretch>
            <a:fillRect/>
          </a:stretch>
        </p:blipFill>
        <p:spPr>
          <a:xfrm>
            <a:off x="6099350" y="4739788"/>
            <a:ext cx="349925" cy="349925"/>
          </a:xfrm>
          <a:prstGeom prst="rect">
            <a:avLst/>
          </a:prstGeom>
          <a:noFill/>
          <a:ln>
            <a:noFill/>
          </a:ln>
        </p:spPr>
      </p:pic>
      <p:sp>
        <p:nvSpPr>
          <p:cNvPr id="125" name="Google Shape;125;p18"/>
          <p:cNvSpPr txBox="1"/>
          <p:nvPr>
            <p:ph idx="4294967295" type="title"/>
          </p:nvPr>
        </p:nvSpPr>
        <p:spPr>
          <a:xfrm>
            <a:off x="383425" y="1088425"/>
            <a:ext cx="81624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0" lang="en" sz="1300">
                <a:highlight>
                  <a:srgbClr val="FFFFFF"/>
                </a:highlight>
                <a:latin typeface="Roboto"/>
                <a:ea typeface="Roboto"/>
                <a:cs typeface="Roboto"/>
                <a:sym typeface="Roboto"/>
              </a:rPr>
              <a:t>Sieve of Eratosthenes is an algorithm for finding all the prime numbers in a segment [1:n] using</a:t>
            </a:r>
            <a:r>
              <a:rPr b="0" lang="en" sz="1300">
                <a:highlight>
                  <a:srgbClr val="FFFFFF"/>
                </a:highlight>
                <a:latin typeface="Roboto"/>
                <a:ea typeface="Roboto"/>
                <a:cs typeface="Roboto"/>
                <a:sym typeface="Roboto"/>
              </a:rPr>
              <a:t> </a:t>
            </a:r>
            <a:r>
              <a:rPr b="0" lang="en" sz="1400">
                <a:highlight>
                  <a:srgbClr val="FFFFFF"/>
                </a:highlight>
                <a:latin typeface="Roboto"/>
                <a:ea typeface="Roboto"/>
                <a:cs typeface="Roboto"/>
                <a:sym typeface="Roboto"/>
              </a:rPr>
              <a:t>O(nlog⁡log⁡n) </a:t>
            </a:r>
            <a:r>
              <a:rPr b="0" lang="en" sz="1300">
                <a:highlight>
                  <a:srgbClr val="FFFFFF"/>
                </a:highlight>
                <a:latin typeface="Roboto"/>
                <a:ea typeface="Roboto"/>
                <a:cs typeface="Roboto"/>
                <a:sym typeface="Roboto"/>
              </a:rPr>
              <a:t>operations.The algorithm is very simple: at the beginning we write down all numbers between 2 and </a:t>
            </a:r>
            <a:r>
              <a:rPr b="0" lang="en" sz="1400">
                <a:highlight>
                  <a:srgbClr val="FFFFFF"/>
                </a:highlight>
                <a:latin typeface="Roboto"/>
                <a:ea typeface="Roboto"/>
                <a:cs typeface="Roboto"/>
                <a:sym typeface="Roboto"/>
              </a:rPr>
              <a:t>n</a:t>
            </a:r>
            <a:r>
              <a:rPr b="0" lang="en" sz="1300">
                <a:highlight>
                  <a:srgbClr val="FFFFFF"/>
                </a:highlight>
                <a:latin typeface="Roboto"/>
                <a:ea typeface="Roboto"/>
                <a:cs typeface="Roboto"/>
                <a:sym typeface="Roboto"/>
              </a:rPr>
              <a:t>. We mark all proper multiples of 2 (since 2 is the smallest prime number) as composite. A proper multiple of a number </a:t>
            </a:r>
            <a:r>
              <a:rPr b="0" lang="en" sz="1400">
                <a:highlight>
                  <a:srgbClr val="FFFFFF"/>
                </a:highlight>
                <a:latin typeface="Roboto"/>
                <a:ea typeface="Roboto"/>
                <a:cs typeface="Roboto"/>
                <a:sym typeface="Roboto"/>
              </a:rPr>
              <a:t>x </a:t>
            </a:r>
            <a:r>
              <a:rPr b="0" lang="en" sz="1300">
                <a:highlight>
                  <a:srgbClr val="FFFFFF"/>
                </a:highlight>
                <a:latin typeface="Roboto"/>
                <a:ea typeface="Roboto"/>
                <a:cs typeface="Roboto"/>
                <a:sym typeface="Roboto"/>
              </a:rPr>
              <a:t>is a number greater than </a:t>
            </a:r>
            <a:r>
              <a:rPr b="0" lang="en" sz="1500">
                <a:highlight>
                  <a:srgbClr val="FFFFFF"/>
                </a:highlight>
                <a:latin typeface="Roboto"/>
                <a:ea typeface="Roboto"/>
                <a:cs typeface="Roboto"/>
                <a:sym typeface="Roboto"/>
              </a:rPr>
              <a:t>x</a:t>
            </a:r>
            <a:r>
              <a:rPr b="0" lang="en" sz="1300">
                <a:highlight>
                  <a:srgbClr val="FFFFFF"/>
                </a:highlight>
                <a:latin typeface="Roboto"/>
                <a:ea typeface="Roboto"/>
                <a:cs typeface="Roboto"/>
                <a:sym typeface="Roboto"/>
              </a:rPr>
              <a:t> and divisible by </a:t>
            </a:r>
            <a:r>
              <a:rPr b="0" lang="en" sz="1500">
                <a:highlight>
                  <a:srgbClr val="FFFFFF"/>
                </a:highlight>
                <a:latin typeface="Roboto"/>
                <a:ea typeface="Roboto"/>
                <a:cs typeface="Roboto"/>
                <a:sym typeface="Roboto"/>
              </a:rPr>
              <a:t>x</a:t>
            </a:r>
            <a:r>
              <a:rPr b="0" lang="en" sz="1300">
                <a:highlight>
                  <a:srgbClr val="FFFFFF"/>
                </a:highlight>
                <a:latin typeface="Roboto"/>
                <a:ea typeface="Roboto"/>
                <a:cs typeface="Roboto"/>
                <a:sym typeface="Roboto"/>
              </a:rPr>
              <a:t>.</a:t>
            </a:r>
            <a:endParaRPr b="0" sz="1300">
              <a:highlight>
                <a:srgbClr val="FFFFFF"/>
              </a:highlight>
              <a:latin typeface="Roboto"/>
              <a:ea typeface="Roboto"/>
              <a:cs typeface="Roboto"/>
              <a:sym typeface="Roboto"/>
            </a:endParaRPr>
          </a:p>
          <a:p>
            <a:pPr indent="0" lvl="0" marL="0" rtl="0" algn="l">
              <a:lnSpc>
                <a:spcPct val="115000"/>
              </a:lnSpc>
              <a:spcBef>
                <a:spcPts val="1300"/>
              </a:spcBef>
              <a:spcAft>
                <a:spcPts val="0"/>
              </a:spcAft>
              <a:buClr>
                <a:schemeClr val="dk2"/>
              </a:buClr>
              <a:buSzPts val="1100"/>
              <a:buFont typeface="Arial"/>
              <a:buNone/>
            </a:pPr>
            <a:r>
              <a:rPr b="0" lang="en" sz="1300">
                <a:highlight>
                  <a:srgbClr val="FFFFFF"/>
                </a:highlight>
                <a:latin typeface="Roboto"/>
                <a:ea typeface="Roboto"/>
                <a:cs typeface="Roboto"/>
                <a:sym typeface="Roboto"/>
              </a:rPr>
              <a:t>Then we find the next number that hasn't been marked as composite, in this case it is 3. Which means 3 is prime, and we mark all proper multiples of 3 as composite. The next unmarked number is 5, which is the next prime number, and we mark all proper multiples of it. And we continue this procedure until we processed all numbers in the row.</a:t>
            </a:r>
            <a:endParaRPr b="0" sz="1300">
              <a:highlight>
                <a:srgbClr val="FFFFFF"/>
              </a:highlight>
              <a:latin typeface="Roboto"/>
              <a:ea typeface="Roboto"/>
              <a:cs typeface="Roboto"/>
              <a:sym typeface="Roboto"/>
            </a:endParaRPr>
          </a:p>
          <a:p>
            <a:pPr indent="0" lvl="0" marL="0" rtl="0" algn="l">
              <a:lnSpc>
                <a:spcPct val="115000"/>
              </a:lnSpc>
              <a:spcBef>
                <a:spcPts val="1300"/>
              </a:spcBef>
              <a:spcAft>
                <a:spcPts val="1600"/>
              </a:spcAft>
              <a:buNone/>
            </a:pPr>
            <a:r>
              <a:t/>
            </a:r>
            <a:endParaRPr b="0" sz="1350">
              <a:solidFill>
                <a:srgbClr val="363639"/>
              </a:solidFill>
              <a:highlight>
                <a:srgbClr val="FFFFFF"/>
              </a:highlight>
              <a:latin typeface="Arial"/>
              <a:ea typeface="Arial"/>
              <a:cs typeface="Arial"/>
              <a:sym typeface="Arial"/>
            </a:endParaRPr>
          </a:p>
        </p:txBody>
      </p:sp>
      <p:sp>
        <p:nvSpPr>
          <p:cNvPr id="126" name="Google Shape;126;p18"/>
          <p:cNvSpPr txBox="1"/>
          <p:nvPr/>
        </p:nvSpPr>
        <p:spPr>
          <a:xfrm>
            <a:off x="-65550" y="3387875"/>
            <a:ext cx="40209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b="1" sz="1600">
              <a:solidFill>
                <a:srgbClr val="000000"/>
              </a:solidFill>
              <a:latin typeface="Lato"/>
              <a:ea typeface="Lato"/>
              <a:cs typeface="Lato"/>
              <a:sym typeface="Lato"/>
            </a:endParaRPr>
          </a:p>
          <a:p>
            <a:pPr indent="0" lvl="0" marL="0" rtl="0" algn="l">
              <a:spcBef>
                <a:spcPts val="0"/>
              </a:spcBef>
              <a:spcAft>
                <a:spcPts val="0"/>
              </a:spcAft>
              <a:buNone/>
            </a:pPr>
            <a:r>
              <a:t/>
            </a:r>
            <a:endParaRPr sz="1600">
              <a:solidFill>
                <a:srgbClr val="000000"/>
              </a:solidFill>
              <a:latin typeface="Lato"/>
              <a:ea typeface="Lato"/>
              <a:cs typeface="Lato"/>
              <a:sym typeface="Lato"/>
            </a:endParaRPr>
          </a:p>
          <a:p>
            <a:pPr indent="0" lvl="0" marL="0" rtl="0" algn="l">
              <a:spcBef>
                <a:spcPts val="0"/>
              </a:spcBef>
              <a:spcAft>
                <a:spcPts val="0"/>
              </a:spcAft>
              <a:buNone/>
            </a:pPr>
            <a:r>
              <a:rPr b="1" lang="en" sz="1300">
                <a:solidFill>
                  <a:srgbClr val="000000"/>
                </a:solidFill>
                <a:latin typeface="Lato"/>
                <a:ea typeface="Lato"/>
                <a:cs typeface="Lato"/>
                <a:sym typeface="Lato"/>
              </a:rPr>
              <a:t> </a:t>
            </a:r>
            <a:endParaRPr>
              <a:solidFill>
                <a:srgbClr val="000000"/>
              </a:solidFill>
              <a:latin typeface="Lato"/>
              <a:ea typeface="Lato"/>
              <a:cs typeface="Lato"/>
              <a:sym typeface="Lato"/>
            </a:endParaRPr>
          </a:p>
        </p:txBody>
      </p:sp>
      <p:graphicFrame>
        <p:nvGraphicFramePr>
          <p:cNvPr id="127" name="Google Shape;127;p18"/>
          <p:cNvGraphicFramePr/>
          <p:nvPr/>
        </p:nvGraphicFramePr>
        <p:xfrm>
          <a:off x="477275" y="3995800"/>
          <a:ext cx="3000000" cy="3000000"/>
        </p:xfrm>
        <a:graphic>
          <a:graphicData uri="http://schemas.openxmlformats.org/drawingml/2006/table">
            <a:tbl>
              <a:tblPr>
                <a:noFill/>
                <a:tableStyleId>{71A2C309-50AE-4DA6-AC3A-77116724F229}</a:tableStyleId>
              </a:tblPr>
              <a:tblGrid>
                <a:gridCol w="1401825"/>
                <a:gridCol w="518125"/>
                <a:gridCol w="518125"/>
                <a:gridCol w="592700"/>
                <a:gridCol w="518125"/>
                <a:gridCol w="532275"/>
                <a:gridCol w="532275"/>
                <a:gridCol w="532275"/>
                <a:gridCol w="532275"/>
                <a:gridCol w="532275"/>
              </a:tblGrid>
              <a:tr h="477600">
                <a:tc>
                  <a:txBody>
                    <a:bodyPr/>
                    <a:lstStyle/>
                    <a:p>
                      <a:pPr indent="0" lvl="0" marL="0" rtl="0" algn="l">
                        <a:spcBef>
                          <a:spcPts val="0"/>
                        </a:spcBef>
                        <a:spcAft>
                          <a:spcPts val="0"/>
                        </a:spcAft>
                        <a:buNone/>
                      </a:pPr>
                      <a:r>
                        <a:rPr b="1" lang="en" sz="1800">
                          <a:solidFill>
                            <a:srgbClr val="FFFFFF"/>
                          </a:solidFill>
                        </a:rPr>
                        <a:t>prime[n+1]</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800">
                          <a:solidFill>
                            <a:srgbClr val="FFFFFF"/>
                          </a:solidFill>
                        </a:rPr>
                        <a:t>0</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0</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1</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c>
                  <a:txBody>
                    <a:bodyPr/>
                    <a:lstStyle/>
                    <a:p>
                      <a:pPr indent="0" lvl="0" marL="0" rtl="0" algn="ctr">
                        <a:spcBef>
                          <a:spcPts val="0"/>
                        </a:spcBef>
                        <a:spcAft>
                          <a:spcPts val="0"/>
                        </a:spcAft>
                        <a:buNone/>
                      </a:pPr>
                      <a:r>
                        <a:rPr b="1" lang="en" sz="1800">
                          <a:solidFill>
                            <a:srgbClr val="FFFFFF"/>
                          </a:solidFill>
                        </a:rPr>
                        <a:t>1</a:t>
                      </a:r>
                      <a:endParaRPr b="1" sz="1800">
                        <a:solidFill>
                          <a:srgbClr val="FFFF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6AA84F"/>
                    </a:solidFill>
                  </a:tcPr>
                </a:tc>
              </a:tr>
            </a:tbl>
          </a:graphicData>
        </a:graphic>
      </p:graphicFrame>
      <p:sp>
        <p:nvSpPr>
          <p:cNvPr id="128" name="Google Shape;128;p18"/>
          <p:cNvSpPr txBox="1"/>
          <p:nvPr/>
        </p:nvSpPr>
        <p:spPr>
          <a:xfrm>
            <a:off x="1879100" y="3547475"/>
            <a:ext cx="48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0           1             2           …………………………………………………     n</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9"/>
          <p:cNvSpPr txBox="1"/>
          <p:nvPr>
            <p:ph idx="4294967295" type="title"/>
          </p:nvPr>
        </p:nvSpPr>
        <p:spPr>
          <a:xfrm>
            <a:off x="261150" y="29140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99E8"/>
                </a:solidFill>
                <a:highlight>
                  <a:schemeClr val="lt1"/>
                </a:highlight>
              </a:rPr>
              <a:t>Table that helps to</a:t>
            </a:r>
            <a:r>
              <a:rPr lang="en" sz="1500">
                <a:solidFill>
                  <a:srgbClr val="0099E8"/>
                </a:solidFill>
                <a:highlight>
                  <a:schemeClr val="lt1"/>
                </a:highlight>
              </a:rPr>
              <a:t> </a:t>
            </a:r>
            <a:r>
              <a:rPr lang="en" sz="1400">
                <a:solidFill>
                  <a:srgbClr val="0099E8"/>
                </a:solidFill>
                <a:highlight>
                  <a:schemeClr val="lt1"/>
                </a:highlight>
                <a:latin typeface="Roboto"/>
                <a:ea typeface="Roboto"/>
                <a:cs typeface="Roboto"/>
                <a:sym typeface="Roboto"/>
              </a:rPr>
              <a:t>see a visualization of the algorithm for computing all prime numbers in the rang</a:t>
            </a:r>
            <a:r>
              <a:rPr lang="en" sz="1300">
                <a:solidFill>
                  <a:srgbClr val="0099E8"/>
                </a:solidFill>
                <a:highlight>
                  <a:schemeClr val="lt1"/>
                </a:highlight>
                <a:latin typeface="Roboto"/>
                <a:ea typeface="Roboto"/>
                <a:cs typeface="Roboto"/>
                <a:sym typeface="Roboto"/>
              </a:rPr>
              <a:t>e </a:t>
            </a:r>
            <a:endParaRPr sz="2400">
              <a:solidFill>
                <a:srgbClr val="0099E8"/>
              </a:solidFill>
              <a:highlight>
                <a:schemeClr val="lt1"/>
              </a:highlight>
            </a:endParaRPr>
          </a:p>
        </p:txBody>
      </p:sp>
      <p:sp>
        <p:nvSpPr>
          <p:cNvPr id="134" name="Google Shape;134;p19"/>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35" name="Google Shape;135;p19"/>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36" name="Google Shape;136;p19"/>
          <p:cNvPicPr preferRelativeResize="0"/>
          <p:nvPr/>
        </p:nvPicPr>
        <p:blipFill>
          <a:blip r:embed="rId4">
            <a:alphaModFix/>
          </a:blip>
          <a:stretch>
            <a:fillRect/>
          </a:stretch>
        </p:blipFill>
        <p:spPr>
          <a:xfrm>
            <a:off x="446500" y="1004025"/>
            <a:ext cx="8054176" cy="3532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0"/>
          <p:cNvSpPr txBox="1"/>
          <p:nvPr>
            <p:ph idx="4294967295" type="title"/>
          </p:nvPr>
        </p:nvSpPr>
        <p:spPr>
          <a:xfrm>
            <a:off x="261150" y="29140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99E8"/>
                </a:solidFill>
              </a:rPr>
              <a:t>  Removing All multiples of 2:-</a:t>
            </a:r>
            <a:r>
              <a:rPr lang="en" sz="1300">
                <a:solidFill>
                  <a:srgbClr val="0099E8"/>
                </a:solidFill>
                <a:highlight>
                  <a:srgbClr val="FFFFFF"/>
                </a:highlight>
                <a:latin typeface="Roboto"/>
                <a:ea typeface="Roboto"/>
                <a:cs typeface="Roboto"/>
                <a:sym typeface="Roboto"/>
              </a:rPr>
              <a:t> </a:t>
            </a:r>
            <a:endParaRPr sz="2400">
              <a:solidFill>
                <a:srgbClr val="0099E8"/>
              </a:solidFill>
            </a:endParaRPr>
          </a:p>
        </p:txBody>
      </p:sp>
      <p:sp>
        <p:nvSpPr>
          <p:cNvPr id="142" name="Google Shape;142;p20"/>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43" name="Google Shape;143;p20"/>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44" name="Google Shape;144;p20"/>
          <p:cNvPicPr preferRelativeResize="0"/>
          <p:nvPr/>
        </p:nvPicPr>
        <p:blipFill>
          <a:blip r:embed="rId4">
            <a:alphaModFix/>
          </a:blip>
          <a:stretch>
            <a:fillRect/>
          </a:stretch>
        </p:blipFill>
        <p:spPr>
          <a:xfrm>
            <a:off x="365500" y="786500"/>
            <a:ext cx="8413001" cy="3899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1"/>
          <p:cNvSpPr txBox="1"/>
          <p:nvPr>
            <p:ph idx="4294967295" type="title"/>
          </p:nvPr>
        </p:nvSpPr>
        <p:spPr>
          <a:xfrm>
            <a:off x="261150" y="291400"/>
            <a:ext cx="86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 </a:t>
            </a:r>
            <a:r>
              <a:rPr lang="en" sz="1400">
                <a:solidFill>
                  <a:srgbClr val="0099E8"/>
                </a:solidFill>
              </a:rPr>
              <a:t>Removing All multiples of 3: - </a:t>
            </a:r>
            <a:r>
              <a:rPr lang="en" sz="1300">
                <a:solidFill>
                  <a:srgbClr val="0099E8"/>
                </a:solidFill>
                <a:highlight>
                  <a:srgbClr val="FFFFFF"/>
                </a:highlight>
                <a:latin typeface="Roboto"/>
                <a:ea typeface="Roboto"/>
                <a:cs typeface="Roboto"/>
                <a:sym typeface="Roboto"/>
              </a:rPr>
              <a:t> </a:t>
            </a:r>
            <a:endParaRPr sz="2400">
              <a:solidFill>
                <a:srgbClr val="0099E8"/>
              </a:solidFill>
            </a:endParaRPr>
          </a:p>
        </p:txBody>
      </p:sp>
      <p:sp>
        <p:nvSpPr>
          <p:cNvPr id="150" name="Google Shape;150;p21"/>
          <p:cNvSpPr txBox="1"/>
          <p:nvPr/>
        </p:nvSpPr>
        <p:spPr>
          <a:xfrm>
            <a:off x="6398500" y="4686000"/>
            <a:ext cx="3648600" cy="45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000"/>
              </a:spcBef>
              <a:spcAft>
                <a:spcPts val="1200"/>
              </a:spcAft>
              <a:buNone/>
            </a:pPr>
            <a:r>
              <a:rPr lang="en" sz="1771">
                <a:solidFill>
                  <a:schemeClr val="dk2"/>
                </a:solidFill>
                <a:latin typeface="Trebuchet MS"/>
                <a:ea typeface="Trebuchet MS"/>
                <a:cs typeface="Trebuchet MS"/>
                <a:sym typeface="Trebuchet MS"/>
              </a:rPr>
              <a:t>Programming Club, AKGEC</a:t>
            </a:r>
            <a:endParaRPr sz="800">
              <a:solidFill>
                <a:schemeClr val="dk2"/>
              </a:solidFill>
            </a:endParaRPr>
          </a:p>
        </p:txBody>
      </p:sp>
      <p:pic>
        <p:nvPicPr>
          <p:cNvPr id="151" name="Google Shape;151;p21"/>
          <p:cNvPicPr preferRelativeResize="0"/>
          <p:nvPr/>
        </p:nvPicPr>
        <p:blipFill>
          <a:blip r:embed="rId3">
            <a:alphaModFix/>
          </a:blip>
          <a:stretch>
            <a:fillRect/>
          </a:stretch>
        </p:blipFill>
        <p:spPr>
          <a:xfrm>
            <a:off x="6099350" y="4739788"/>
            <a:ext cx="349925" cy="349925"/>
          </a:xfrm>
          <a:prstGeom prst="rect">
            <a:avLst/>
          </a:prstGeom>
          <a:noFill/>
          <a:ln>
            <a:noFill/>
          </a:ln>
        </p:spPr>
      </p:pic>
      <p:pic>
        <p:nvPicPr>
          <p:cNvPr id="152" name="Google Shape;152;p21"/>
          <p:cNvPicPr preferRelativeResize="0"/>
          <p:nvPr/>
        </p:nvPicPr>
        <p:blipFill>
          <a:blip r:embed="rId4">
            <a:alphaModFix/>
          </a:blip>
          <a:stretch>
            <a:fillRect/>
          </a:stretch>
        </p:blipFill>
        <p:spPr>
          <a:xfrm>
            <a:off x="406675" y="728700"/>
            <a:ext cx="8181750" cy="401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