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512F1A-4F33-4FBC-AEAA-6C5F105C9559}">
  <a:tblStyle styleId="{F4512F1A-4F33-4FBC-AEAA-6C5F105C95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3.xml"/><Relationship Id="rId54" Type="http://schemas.openxmlformats.org/officeDocument/2006/relationships/font" Target="fonts/Montserra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0ea69abd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60ea69abd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0ea69abd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60ea69abd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0ea69abd3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0ea69abd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0ea69abd3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0ea69abd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0ea69abd3_0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0ea69abd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0ea69abd3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0ea69abd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a9ddbb05089bc5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6a9ddbb05089bc5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a9ddbb05089bc57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a9ddbb05089bc5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a9ddbb05089bc5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a9ddbb05089bc5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a9ddbb05089bc5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a9ddbb05089bc5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0ea69abd3_6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60ea69abd3_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0ea69abd3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0ea69ab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0ea69abd3_6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0ea69abd3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0ea69abd3_6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0ea69abd3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0ea69abd3_6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0ea69abd3_6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0ea69abd3_6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0ea69abd3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0ea69abd3_6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60ea69abd3_6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0ea69abd3_6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0ea69abd3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0ea69abd3_6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0ea69abd3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0ea69abd3_6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0ea69abd3_6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0ea69abd3_6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0ea69abd3_6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3aade0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63aade0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0ea69abd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0ea69abd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3aade090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63aade09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3aade090f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3aade090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3aade090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63aade090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3aade090f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3aade090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3aade090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3aade090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a9ddbb05089bc5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6a9ddbb05089bc5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a9ddbb05089bc57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a9ddbb05089bc57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a9ddbb05089bc57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a9ddbb05089bc57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0ea69abd3_0_3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0ea69abd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0ea69abd3_0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0ea69abd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0ea69abd3_0_4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0ea69abd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0ea69abd3_0_4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0ea69abd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a9ddbb05089bc5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6a9ddbb05089bc5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a9ddbb05089bc57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a9ddbb05089bc5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0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plusplus.com/st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STL</a:t>
            </a:r>
            <a:endParaRPr sz="2200"/>
          </a:p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127" name="Google Shape;127;p26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Iterators</a:t>
            </a:r>
            <a:endParaRPr sz="2200"/>
          </a:p>
        </p:txBody>
      </p:sp>
      <p:sp>
        <p:nvSpPr>
          <p:cNvPr id="207" name="Google Shape;207;p35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208" name="Google Shape;208;p35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920400" y="1028225"/>
            <a:ext cx="73032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An iterator is any object that, pointing to some element in a range of elements (such as an array or a </a:t>
            </a:r>
            <a:r>
              <a:rPr lang="en-GB" sz="2900">
                <a:solidFill>
                  <a:srgbClr val="1A1A1A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</a:t>
            </a:r>
            <a:r>
              <a:rPr lang="en-GB" sz="2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), has the ability to iterate through the elements of that range using a set of operators (with at least the increment (++) and dereference (*) operators).</a:t>
            </a:r>
            <a:endParaRPr sz="2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538275" y="420750"/>
            <a:ext cx="29307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begin( 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end( 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rbegin()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rend()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3243675" y="1747150"/>
            <a:ext cx="54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</a:t>
            </a:r>
            <a:r>
              <a:rPr lang="en-GB">
                <a:solidFill>
                  <a:srgbClr val="FF0000"/>
                </a:solidFill>
              </a:rPr>
              <a:t>                    0                 1                2                 3              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4299850" y="3095450"/>
            <a:ext cx="128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v.begin( )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7914850" y="3109200"/>
            <a:ext cx="11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v.end( )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25" name="Google Shape;225;p37"/>
          <p:cNvCxnSpPr/>
          <p:nvPr/>
        </p:nvCxnSpPr>
        <p:spPr>
          <a:xfrm rot="10800000">
            <a:off x="4814625" y="2630738"/>
            <a:ext cx="24900" cy="508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37"/>
          <p:cNvCxnSpPr/>
          <p:nvPr/>
        </p:nvCxnSpPr>
        <p:spPr>
          <a:xfrm rot="10800000">
            <a:off x="8489650" y="2571738"/>
            <a:ext cx="24900" cy="508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" name="Google Shape;227;p37"/>
          <p:cNvSpPr txBox="1"/>
          <p:nvPr/>
        </p:nvSpPr>
        <p:spPr>
          <a:xfrm>
            <a:off x="3243675" y="2132425"/>
            <a:ext cx="91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4163175" y="2132425"/>
            <a:ext cx="91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2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5082675" y="2132425"/>
            <a:ext cx="91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15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6002175" y="2132425"/>
            <a:ext cx="91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10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6921675" y="2132425"/>
            <a:ext cx="91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7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7841175" y="2132425"/>
            <a:ext cx="91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3110125" y="3178700"/>
            <a:ext cx="128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v.rend( )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34" name="Google Shape;234;p37"/>
          <p:cNvCxnSpPr/>
          <p:nvPr/>
        </p:nvCxnSpPr>
        <p:spPr>
          <a:xfrm rot="10800000">
            <a:off x="3624900" y="2713988"/>
            <a:ext cx="24900" cy="508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" name="Google Shape;235;p37"/>
          <p:cNvSpPr txBox="1"/>
          <p:nvPr/>
        </p:nvSpPr>
        <p:spPr>
          <a:xfrm>
            <a:off x="6736875" y="3096150"/>
            <a:ext cx="128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v.rbegin( )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36" name="Google Shape;236;p37"/>
          <p:cNvCxnSpPr/>
          <p:nvPr/>
        </p:nvCxnSpPr>
        <p:spPr>
          <a:xfrm rot="10800000">
            <a:off x="7251650" y="2631438"/>
            <a:ext cx="24900" cy="508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7" name="Google Shape;237;p37"/>
          <p:cNvSpPr txBox="1"/>
          <p:nvPr/>
        </p:nvSpPr>
        <p:spPr>
          <a:xfrm>
            <a:off x="4739825" y="608050"/>
            <a:ext cx="294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nt v[4] = {2, 15, 10, 7}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1254824" y="1752092"/>
            <a:ext cx="72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                0                              1                       2                      3              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2662853" y="3958325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v.begin( )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45" name="Google Shape;245;p38"/>
          <p:cNvCxnSpPr/>
          <p:nvPr/>
        </p:nvCxnSpPr>
        <p:spPr>
          <a:xfrm rot="10800000">
            <a:off x="3349315" y="3198184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6" name="Google Shape;246;p38"/>
          <p:cNvSpPr txBox="1"/>
          <p:nvPr/>
        </p:nvSpPr>
        <p:spPr>
          <a:xfrm>
            <a:off x="1254824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2480646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2</a:t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3706467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15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4932289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10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6158111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7</a:t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7383933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4932278" y="3958325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v.begin( ) + 2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 rot="10800000">
            <a:off x="5618740" y="3198184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1254824" y="1752092"/>
            <a:ext cx="72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                0                              1                       2                      3              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1254824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2480646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2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3706467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15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4932289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10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6158111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7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7383933" y="2382521"/>
            <a:ext cx="122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7137628" y="3846500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v.end()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67" name="Google Shape;267;p39"/>
          <p:cNvCxnSpPr/>
          <p:nvPr/>
        </p:nvCxnSpPr>
        <p:spPr>
          <a:xfrm rot="10800000">
            <a:off x="7824090" y="3086359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8" name="Google Shape;268;p39"/>
          <p:cNvSpPr txBox="1"/>
          <p:nvPr/>
        </p:nvSpPr>
        <p:spPr>
          <a:xfrm>
            <a:off x="1466000" y="944250"/>
            <a:ext cx="720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GB" sz="2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or(auto it = v.begin(); it != v.end(); it++)</a:t>
            </a:r>
            <a:endParaRPr sz="2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9" name="Google Shape;269;p39"/>
          <p:cNvCxnSpPr/>
          <p:nvPr/>
        </p:nvCxnSpPr>
        <p:spPr>
          <a:xfrm rot="10800000">
            <a:off x="3077040" y="3015209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39"/>
          <p:cNvSpPr txBox="1"/>
          <p:nvPr/>
        </p:nvSpPr>
        <p:spPr>
          <a:xfrm>
            <a:off x="2480653" y="3917650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        it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71" name="Google Shape;271;p39"/>
          <p:cNvCxnSpPr/>
          <p:nvPr/>
        </p:nvCxnSpPr>
        <p:spPr>
          <a:xfrm rot="10800000">
            <a:off x="4309190" y="3015209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2" name="Google Shape;272;p39"/>
          <p:cNvSpPr txBox="1"/>
          <p:nvPr/>
        </p:nvSpPr>
        <p:spPr>
          <a:xfrm>
            <a:off x="3712803" y="3917650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        it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73" name="Google Shape;273;p39"/>
          <p:cNvCxnSpPr/>
          <p:nvPr/>
        </p:nvCxnSpPr>
        <p:spPr>
          <a:xfrm rot="10800000">
            <a:off x="5528690" y="3015209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4" name="Google Shape;274;p39"/>
          <p:cNvSpPr txBox="1"/>
          <p:nvPr/>
        </p:nvSpPr>
        <p:spPr>
          <a:xfrm>
            <a:off x="4932303" y="3917650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        it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275" name="Google Shape;275;p39"/>
          <p:cNvCxnSpPr/>
          <p:nvPr/>
        </p:nvCxnSpPr>
        <p:spPr>
          <a:xfrm rot="10800000">
            <a:off x="6754490" y="3015209"/>
            <a:ext cx="33000" cy="831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p39"/>
          <p:cNvSpPr txBox="1"/>
          <p:nvPr/>
        </p:nvSpPr>
        <p:spPr>
          <a:xfrm>
            <a:off x="6158103" y="3917650"/>
            <a:ext cx="1718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        it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Sorting</a:t>
            </a:r>
            <a:endParaRPr sz="2200"/>
          </a:p>
        </p:txBody>
      </p:sp>
      <p:sp>
        <p:nvSpPr>
          <p:cNvPr id="282" name="Google Shape;282;p40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283" name="Google Shape;283;p40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0" name="Google Shape;290;p41"/>
          <p:cNvSpPr txBox="1"/>
          <p:nvPr>
            <p:ph idx="4294967295" type="subTitle"/>
          </p:nvPr>
        </p:nvSpPr>
        <p:spPr>
          <a:xfrm>
            <a:off x="2926800" y="94650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Sort</a:t>
            </a:r>
            <a:endParaRPr b="1" sz="3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291" name="Google Shape;291;p41"/>
          <p:cNvSpPr txBox="1"/>
          <p:nvPr>
            <p:ph idx="4294967295" type="body"/>
          </p:nvPr>
        </p:nvSpPr>
        <p:spPr>
          <a:xfrm>
            <a:off x="403225" y="860450"/>
            <a:ext cx="7815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We can sort 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vector or arrays using the built in</a:t>
            </a:r>
            <a:r>
              <a:rPr b="1"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sort()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function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Time Complexity: O(N*Log(N))</a:t>
            </a:r>
            <a:endParaRPr b="1"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539750" y="2476500"/>
            <a:ext cx="7932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ort(arr, arr + n) </a:t>
            </a:r>
            <a:r>
              <a:rPr lang="en-GB" sz="23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//n = size of the array</a:t>
            </a:r>
            <a:endParaRPr sz="23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ort( vec.begin(), vec.end() ) </a:t>
            </a:r>
            <a:r>
              <a:rPr lang="en-GB" sz="23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//using iterators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4294967295" type="subTitle"/>
          </p:nvPr>
        </p:nvSpPr>
        <p:spPr>
          <a:xfrm>
            <a:off x="2926800" y="94650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Comparator</a:t>
            </a:r>
            <a:endParaRPr b="1" sz="3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137550" y="751425"/>
            <a:ext cx="8868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 is a very powerful tool of sorting used 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extensively in competitive programming and DSA. </a:t>
            </a:r>
            <a:endParaRPr b="1"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  <a:endParaRPr b="1" sz="23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sort( vec.begin(), vec.end(), compare);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137550" y="3333725"/>
            <a:ext cx="856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Here, compare is the </a:t>
            </a:r>
            <a:r>
              <a:rPr b="1"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name of the function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that you have to write. It should be a function that returns</a:t>
            </a:r>
            <a:r>
              <a:rPr b="1"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boolean.</a:t>
            </a:r>
            <a:endParaRPr b="1"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179925" y="201075"/>
            <a:ext cx="79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Case 1:</a:t>
            </a:r>
            <a:endParaRPr b="1" sz="23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To sort a vector in descending order</a:t>
            </a:r>
            <a:endParaRPr sz="23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179925" y="1312350"/>
            <a:ext cx="8572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bool compare(int a, int b){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eturn a &gt; b;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06" name="Google Shape;306;p43"/>
          <p:cNvGraphicFramePr/>
          <p:nvPr/>
        </p:nvGraphicFramePr>
        <p:xfrm>
          <a:off x="4292475" y="1490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934475"/>
                <a:gridCol w="927175"/>
                <a:gridCol w="927175"/>
                <a:gridCol w="927175"/>
                <a:gridCol w="92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43"/>
          <p:cNvSpPr txBox="1"/>
          <p:nvPr/>
        </p:nvSpPr>
        <p:spPr>
          <a:xfrm>
            <a:off x="4363050" y="2311925"/>
            <a:ext cx="79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  a</a:t>
            </a:r>
            <a:endParaRPr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5406825" y="2311925"/>
            <a:ext cx="74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GB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endParaRPr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43"/>
          <p:cNvCxnSpPr/>
          <p:nvPr/>
        </p:nvCxnSpPr>
        <p:spPr>
          <a:xfrm rot="10800000">
            <a:off x="4761000" y="2027325"/>
            <a:ext cx="1500" cy="4386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3"/>
          <p:cNvCxnSpPr/>
          <p:nvPr/>
        </p:nvCxnSpPr>
        <p:spPr>
          <a:xfrm flipH="1" rot="10800000">
            <a:off x="5810250" y="1988525"/>
            <a:ext cx="62400" cy="466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3"/>
          <p:cNvSpPr txBox="1"/>
          <p:nvPr/>
        </p:nvSpPr>
        <p:spPr>
          <a:xfrm>
            <a:off x="179925" y="2438925"/>
            <a:ext cx="782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Case 2:</a:t>
            </a:r>
            <a:endParaRPr b="1" sz="23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To sort a vector of pair according to the second element:</a:t>
            </a:r>
            <a:endParaRPr sz="23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285750" y="3550200"/>
            <a:ext cx="611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bool compare(pair&lt;int, int&gt; a, pair&lt;int, int&gt; b){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return a.second &lt; b.second;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Map</a:t>
            </a:r>
            <a:endParaRPr sz="2200"/>
          </a:p>
        </p:txBody>
      </p:sp>
      <p:sp>
        <p:nvSpPr>
          <p:cNvPr id="318" name="Google Shape;318;p44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319" name="Google Shape;319;p44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920400" y="1028225"/>
            <a:ext cx="73032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The Standard Template Library (STL) is a set of C++ template classes to provide common programming data structures and functions such as lists, stacks, arrays, etc. It is a library of container classes, algorithms, and iterators.</a:t>
            </a:r>
            <a:endParaRPr sz="2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6" name="Google Shape;326;p45"/>
          <p:cNvSpPr txBox="1"/>
          <p:nvPr>
            <p:ph type="title"/>
          </p:nvPr>
        </p:nvSpPr>
        <p:spPr>
          <a:xfrm>
            <a:off x="344700" y="58538"/>
            <a:ext cx="6462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MAP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44700" y="795600"/>
            <a:ext cx="8454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Maps</a:t>
            </a:r>
            <a:r>
              <a:rPr lang="en-GB" sz="2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are part of the </a:t>
            </a:r>
            <a:r>
              <a:rPr b="1" lang="en-GB" sz="2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C++</a:t>
            </a:r>
            <a:r>
              <a:rPr lang="en-GB" sz="2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STL (Standard Template Library). </a:t>
            </a:r>
            <a:r>
              <a:rPr b="1" lang="en-GB" sz="2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Maps</a:t>
            </a:r>
            <a:r>
              <a:rPr lang="en-GB" sz="2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are the associative containers that store sorted key-value pair, in which each key is unique and it can be inserted or deleted but cannot be altered. Values associated with keys can be changed.</a:t>
            </a:r>
            <a:endParaRPr sz="28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232600" y="201850"/>
            <a:ext cx="4881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Database  --</a:t>
            </a:r>
            <a:endParaRPr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Roll no  -----&gt; Student’s Name</a:t>
            </a:r>
            <a:endParaRPr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4668925" y="364850"/>
            <a:ext cx="421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GB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MAP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----------&gt;  (Key-Value  Pair)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5676050" y="295075"/>
            <a:ext cx="887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sorted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1508460" y="1962104"/>
            <a:ext cx="500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b="1" lang="en-GB"/>
              <a:t>A</a:t>
            </a:r>
            <a:endParaRPr b="1"/>
          </a:p>
        </p:txBody>
      </p:sp>
      <p:sp>
        <p:nvSpPr>
          <p:cNvPr id="337" name="Google Shape;337;p46"/>
          <p:cNvSpPr txBox="1"/>
          <p:nvPr/>
        </p:nvSpPr>
        <p:spPr>
          <a:xfrm>
            <a:off x="3169835" y="1984879"/>
            <a:ext cx="500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 B</a:t>
            </a:r>
            <a:endParaRPr b="1"/>
          </a:p>
        </p:txBody>
      </p:sp>
      <p:graphicFrame>
        <p:nvGraphicFramePr>
          <p:cNvPr id="338" name="Google Shape;338;p46"/>
          <p:cNvGraphicFramePr/>
          <p:nvPr/>
        </p:nvGraphicFramePr>
        <p:xfrm>
          <a:off x="1361285" y="2295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718600"/>
              </a:tblGrid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9" name="Google Shape;339;p46"/>
          <p:cNvGraphicFramePr/>
          <p:nvPr/>
        </p:nvGraphicFramePr>
        <p:xfrm>
          <a:off x="2913360" y="2295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946175"/>
              </a:tblGrid>
              <a:tr h="41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Rekha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Jaya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Sushma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Nirma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0" name="Google Shape;340;p46"/>
          <p:cNvCxnSpPr/>
          <p:nvPr/>
        </p:nvCxnSpPr>
        <p:spPr>
          <a:xfrm flipH="1" rot="10800000">
            <a:off x="2100185" y="2531054"/>
            <a:ext cx="853500" cy="2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6"/>
          <p:cNvCxnSpPr/>
          <p:nvPr/>
        </p:nvCxnSpPr>
        <p:spPr>
          <a:xfrm flipH="1" rot="10800000">
            <a:off x="2088810" y="2929354"/>
            <a:ext cx="864900" cy="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6"/>
          <p:cNvCxnSpPr/>
          <p:nvPr/>
        </p:nvCxnSpPr>
        <p:spPr>
          <a:xfrm flipH="1" rot="10800000">
            <a:off x="2066035" y="3304854"/>
            <a:ext cx="887700" cy="2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6"/>
          <p:cNvCxnSpPr/>
          <p:nvPr/>
        </p:nvCxnSpPr>
        <p:spPr>
          <a:xfrm flipH="1" rot="10800000">
            <a:off x="2066035" y="3725904"/>
            <a:ext cx="887700" cy="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6"/>
          <p:cNvCxnSpPr/>
          <p:nvPr/>
        </p:nvCxnSpPr>
        <p:spPr>
          <a:xfrm flipH="1" rot="10800000">
            <a:off x="2077410" y="4101379"/>
            <a:ext cx="933000" cy="3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6"/>
          <p:cNvSpPr txBox="1"/>
          <p:nvPr/>
        </p:nvSpPr>
        <p:spPr>
          <a:xfrm>
            <a:off x="996385" y="2371779"/>
            <a:ext cx="26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996385" y="3080254"/>
            <a:ext cx="26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47" name="Google Shape;347;p46"/>
          <p:cNvSpPr txBox="1"/>
          <p:nvPr/>
        </p:nvSpPr>
        <p:spPr>
          <a:xfrm>
            <a:off x="996385" y="3515404"/>
            <a:ext cx="26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48" name="Google Shape;348;p46"/>
          <p:cNvSpPr txBox="1"/>
          <p:nvPr/>
        </p:nvSpPr>
        <p:spPr>
          <a:xfrm>
            <a:off x="996385" y="3950554"/>
            <a:ext cx="26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49" name="Google Shape;349;p46"/>
          <p:cNvSpPr txBox="1"/>
          <p:nvPr/>
        </p:nvSpPr>
        <p:spPr>
          <a:xfrm>
            <a:off x="996385" y="2726016"/>
            <a:ext cx="26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graphicFrame>
        <p:nvGraphicFramePr>
          <p:cNvPr id="350" name="Google Shape;350;p46"/>
          <p:cNvGraphicFramePr/>
          <p:nvPr/>
        </p:nvGraphicFramePr>
        <p:xfrm>
          <a:off x="5645710" y="2363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933950"/>
                <a:gridCol w="19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Hema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Rekha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Jaya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Sushma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Nirma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46"/>
          <p:cNvSpPr txBox="1"/>
          <p:nvPr/>
        </p:nvSpPr>
        <p:spPr>
          <a:xfrm>
            <a:off x="5661935" y="1752554"/>
            <a:ext cx="864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(Index)</a:t>
            </a:r>
            <a:endParaRPr b="1"/>
          </a:p>
        </p:txBody>
      </p:sp>
      <p:sp>
        <p:nvSpPr>
          <p:cNvPr id="352" name="Google Shape;352;p46"/>
          <p:cNvSpPr txBox="1"/>
          <p:nvPr/>
        </p:nvSpPr>
        <p:spPr>
          <a:xfrm>
            <a:off x="4152624" y="1910256"/>
            <a:ext cx="1161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r>
              <a:rPr b="1" lang="en-GB" sz="1600">
                <a:solidFill>
                  <a:srgbClr val="FF0000"/>
                </a:solidFill>
              </a:rPr>
              <a:t> unique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53" name="Google Shape;353;p46"/>
          <p:cNvCxnSpPr/>
          <p:nvPr/>
        </p:nvCxnSpPr>
        <p:spPr>
          <a:xfrm>
            <a:off x="5149422" y="2147781"/>
            <a:ext cx="511500" cy="5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46"/>
          <p:cNvSpPr txBox="1"/>
          <p:nvPr/>
        </p:nvSpPr>
        <p:spPr>
          <a:xfrm>
            <a:off x="5661935" y="2007629"/>
            <a:ext cx="71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Key</a:t>
            </a:r>
            <a:endParaRPr b="1"/>
          </a:p>
        </p:txBody>
      </p:sp>
      <p:sp>
        <p:nvSpPr>
          <p:cNvPr id="355" name="Google Shape;355;p46"/>
          <p:cNvSpPr txBox="1"/>
          <p:nvPr/>
        </p:nvSpPr>
        <p:spPr>
          <a:xfrm>
            <a:off x="6811260" y="1984879"/>
            <a:ext cx="853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Value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1" name="Google Shape;361;p47"/>
          <p:cNvSpPr txBox="1"/>
          <p:nvPr/>
        </p:nvSpPr>
        <p:spPr>
          <a:xfrm>
            <a:off x="348875" y="144200"/>
            <a:ext cx="27312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#include&lt;bits/stdc++.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h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using namespace std;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int main()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{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ap&lt;int, int&gt; mpp;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int n;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cin &gt;&gt; n;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for(int i=0; i&lt;n; i++) 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{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	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int x; cin&gt;&gt;x;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mpp[x]++;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}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6538250" y="2683225"/>
            <a:ext cx="2331600" cy="99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Frequency of 2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63" name="Google Shape;363;p47"/>
          <p:cNvCxnSpPr/>
          <p:nvPr/>
        </p:nvCxnSpPr>
        <p:spPr>
          <a:xfrm flipH="1">
            <a:off x="3319265" y="144200"/>
            <a:ext cx="11400" cy="448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7"/>
          <p:cNvSpPr txBox="1"/>
          <p:nvPr/>
        </p:nvSpPr>
        <p:spPr>
          <a:xfrm>
            <a:off x="6808950" y="959775"/>
            <a:ext cx="1690800" cy="150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2 2 2 10 11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6538250" y="3673225"/>
            <a:ext cx="2331600" cy="56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3441425" y="221150"/>
            <a:ext cx="27312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cout&lt;&lt;”Frequency of 2”&lt;&lt;endl;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cout&lt;&lt;mpp[2]&lt;&lt;endl;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48"/>
          <p:cNvSpPr txBox="1"/>
          <p:nvPr>
            <p:ph type="title"/>
          </p:nvPr>
        </p:nvSpPr>
        <p:spPr>
          <a:xfrm>
            <a:off x="344700" y="58550"/>
            <a:ext cx="8676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Map vs Unordered Map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73" name="Google Shape;373;p48"/>
          <p:cNvGraphicFramePr/>
          <p:nvPr/>
        </p:nvGraphicFramePr>
        <p:xfrm>
          <a:off x="890375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Unordered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Ascending Order (sorted on the basis of keys)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Red-Black Trees (A Self-Balancing Tree)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Hash 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Trime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O(1) -&gt; Average Case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 -&gt; Worst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Insertion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O(1) -&gt; Average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O(n) -&gt; Worst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Deletion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O(1) -&gt; Average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O(n) -&gt; Worst Case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Set</a:t>
            </a:r>
            <a:endParaRPr sz="2200"/>
          </a:p>
        </p:txBody>
      </p:sp>
      <p:sp>
        <p:nvSpPr>
          <p:cNvPr id="379" name="Google Shape;379;p49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380" name="Google Shape;380;p49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7" name="Google Shape;387;p50"/>
          <p:cNvSpPr txBox="1"/>
          <p:nvPr>
            <p:ph idx="4294967295" type="subTitle"/>
          </p:nvPr>
        </p:nvSpPr>
        <p:spPr>
          <a:xfrm>
            <a:off x="2926800" y="105225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Set</a:t>
            </a:r>
            <a:endParaRPr b="1" sz="3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388" name="Google Shape;388;p50"/>
          <p:cNvSpPr txBox="1"/>
          <p:nvPr>
            <p:ph idx="4294967295" type="body"/>
          </p:nvPr>
        </p:nvSpPr>
        <p:spPr>
          <a:xfrm>
            <a:off x="403225" y="860450"/>
            <a:ext cx="78159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Sets 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are a type of containers in which each element has to be </a:t>
            </a:r>
            <a:r>
              <a:rPr b="1"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unique</a:t>
            </a: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because the value of the element identifies it. The values are stored in a specific order. 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Properties: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3696" lvl="0" marL="457200" rtl="0" algn="just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AutoNum type="arabicPeriod"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No duplicates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3696" lvl="0" marL="457200" rtl="0" algn="just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AutoNum type="arabicPeriod"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Sorted in ascending order.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3696" lvl="0" marL="457200" rtl="0" algn="just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AutoNum type="arabicPeriod"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Searches an element in O(log n) time.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3696" lvl="0" marL="457200" rtl="0" algn="just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AutoNum type="arabicPeriod"/>
            </a:pPr>
            <a:r>
              <a:rPr lang="en-GB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Unindexed.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We can compromise with the sorted order for improving the search time, by using unordered set, which has search time of O(1).</a:t>
            </a:r>
            <a:endParaRPr sz="21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4" name="Google Shape;394;p51"/>
          <p:cNvSpPr txBox="1"/>
          <p:nvPr/>
        </p:nvSpPr>
        <p:spPr>
          <a:xfrm>
            <a:off x="926825" y="577750"/>
            <a:ext cx="18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Insert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926825" y="169017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Insert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926825" y="27061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Insert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926825" y="3764113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Insert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2123550" y="230100"/>
            <a:ext cx="489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Set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99" name="Google Shape;399;p51"/>
          <p:cNvGraphicFramePr/>
          <p:nvPr/>
        </p:nvGraphicFramePr>
        <p:xfrm>
          <a:off x="926825" y="9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859975"/>
                <a:gridCol w="859975"/>
                <a:gridCol w="859975"/>
                <a:gridCol w="711250"/>
                <a:gridCol w="775000"/>
              </a:tblGrid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0" name="Google Shape;400;p51"/>
          <p:cNvGraphicFramePr/>
          <p:nvPr/>
        </p:nvGraphicFramePr>
        <p:xfrm>
          <a:off x="886000" y="217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859975"/>
                <a:gridCol w="859975"/>
                <a:gridCol w="859975"/>
                <a:gridCol w="711250"/>
                <a:gridCol w="775000"/>
              </a:tblGrid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1" name="Google Shape;401;p51"/>
          <p:cNvGraphicFramePr/>
          <p:nvPr/>
        </p:nvGraphicFramePr>
        <p:xfrm>
          <a:off x="886000" y="323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859975"/>
                <a:gridCol w="859975"/>
                <a:gridCol w="859975"/>
                <a:gridCol w="711250"/>
                <a:gridCol w="775000"/>
              </a:tblGrid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2" name="Google Shape;402;p51"/>
          <p:cNvGraphicFramePr/>
          <p:nvPr/>
        </p:nvGraphicFramePr>
        <p:xfrm>
          <a:off x="886000" y="42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859975"/>
                <a:gridCol w="859975"/>
                <a:gridCol w="859975"/>
                <a:gridCol w="711250"/>
                <a:gridCol w="775000"/>
              </a:tblGrid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" name="Google Shape;403;p51"/>
          <p:cNvSpPr txBox="1"/>
          <p:nvPr/>
        </p:nvSpPr>
        <p:spPr>
          <a:xfrm>
            <a:off x="5694200" y="977950"/>
            <a:ext cx="29307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insert()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rase()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size()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find()</a:t>
            </a: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ount()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9" name="Google Shape;409;p52"/>
          <p:cNvSpPr txBox="1"/>
          <p:nvPr/>
        </p:nvSpPr>
        <p:spPr>
          <a:xfrm>
            <a:off x="348875" y="144200"/>
            <a:ext cx="27312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#include&lt;bits/stdc++.h&gt;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using namespace std;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int main()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{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et&lt;int&gt; st;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int n;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cin &gt;&gt; n;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for(int i=0; i&lt;n; i++) 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{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	int x; cin&gt;&gt;x;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	st.insert(x);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}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for(auto it = st.begin(); 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 != st.end(); it++){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cout&lt;&lt;*it&lt;&lt;” “;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6538250" y="2683225"/>
            <a:ext cx="2331600" cy="99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2 10 11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11" name="Google Shape;411;p52"/>
          <p:cNvCxnSpPr/>
          <p:nvPr/>
        </p:nvCxnSpPr>
        <p:spPr>
          <a:xfrm flipH="1">
            <a:off x="3319265" y="144200"/>
            <a:ext cx="11400" cy="448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2"/>
          <p:cNvSpPr txBox="1"/>
          <p:nvPr/>
        </p:nvSpPr>
        <p:spPr>
          <a:xfrm>
            <a:off x="6808950" y="959775"/>
            <a:ext cx="1690800" cy="150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10 2 2 2 11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6538250" y="3673225"/>
            <a:ext cx="2331600" cy="56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2 11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3441425" y="221150"/>
            <a:ext cx="27312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uto i = st.find(10);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t.erase(i);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for(auto it = st.begin(); 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 != st.end(); it++){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cout&lt;&lt;*it&lt;&lt;” “;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0" name="Google Shape;420;p53"/>
          <p:cNvSpPr txBox="1"/>
          <p:nvPr>
            <p:ph type="title"/>
          </p:nvPr>
        </p:nvSpPr>
        <p:spPr>
          <a:xfrm>
            <a:off x="344700" y="58550"/>
            <a:ext cx="8676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Set</a:t>
            </a:r>
            <a:r>
              <a:rPr b="1" lang="en-GB">
                <a:solidFill>
                  <a:schemeClr val="accent5"/>
                </a:solidFill>
              </a:rPr>
              <a:t> vs Unordered Set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421" name="Google Shape;421;p53"/>
          <p:cNvGraphicFramePr/>
          <p:nvPr/>
        </p:nvGraphicFramePr>
        <p:xfrm>
          <a:off x="890375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2413000"/>
                <a:gridCol w="2413000"/>
                <a:gridCol w="2413000"/>
              </a:tblGrid>
              <a:tr h="4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Unordered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Ascending 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Red-Black Trees (A Self-Balancing Tree)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Hash 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O(1)</a:t>
                      </a:r>
                      <a:r>
                        <a:rPr lang="en-GB"/>
                        <a:t> -&gt; Average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Insertion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O(1) -&gt; Average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O(n) -&gt; Worst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Deletion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O(1) -&gt; Average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O(n) -&gt; Worst Case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Stack</a:t>
            </a:r>
            <a:endParaRPr sz="2200"/>
          </a:p>
        </p:txBody>
      </p:sp>
      <p:sp>
        <p:nvSpPr>
          <p:cNvPr id="427" name="Google Shape;427;p54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428" name="Google Shape;428;p54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Vector</a:t>
            </a:r>
            <a:endParaRPr sz="2200"/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141" name="Google Shape;141;p28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5" name="Google Shape;435;p55"/>
          <p:cNvSpPr txBox="1"/>
          <p:nvPr>
            <p:ph idx="4294967295" type="subTitle"/>
          </p:nvPr>
        </p:nvSpPr>
        <p:spPr>
          <a:xfrm>
            <a:off x="2926800" y="105225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Stack</a:t>
            </a:r>
            <a:endParaRPr b="1" sz="3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436" name="Google Shape;436;p55"/>
          <p:cNvSpPr txBox="1"/>
          <p:nvPr>
            <p:ph idx="4294967295" type="body"/>
          </p:nvPr>
        </p:nvSpPr>
        <p:spPr>
          <a:xfrm>
            <a:off x="403225" y="860450"/>
            <a:ext cx="78159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Stack is a linear data structure which follows a particular order in which the operations are performed. The order followed is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LIFO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(Last In First Out).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are many real-life examples of a stack. Consider an example of plates stacked over one another in the canteen.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7" name="Google Shape;4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450" y="2732975"/>
            <a:ext cx="4055425" cy="22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3" name="Google Shape;443;p56"/>
          <p:cNvSpPr txBox="1"/>
          <p:nvPr/>
        </p:nvSpPr>
        <p:spPr>
          <a:xfrm>
            <a:off x="1169475" y="51500"/>
            <a:ext cx="39576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#include&lt;bits/stdc++.h&gt;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stack&lt;int&gt; s;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s.push(10);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s.push(20);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s.push(30);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s.top();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s.pop();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return 0;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6"/>
          <p:cNvCxnSpPr/>
          <p:nvPr/>
        </p:nvCxnSpPr>
        <p:spPr>
          <a:xfrm>
            <a:off x="5439399" y="2118575"/>
            <a:ext cx="30000" cy="14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56"/>
          <p:cNvCxnSpPr/>
          <p:nvPr/>
        </p:nvCxnSpPr>
        <p:spPr>
          <a:xfrm>
            <a:off x="5469399" y="3575075"/>
            <a:ext cx="582600" cy="1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56"/>
          <p:cNvCxnSpPr/>
          <p:nvPr/>
        </p:nvCxnSpPr>
        <p:spPr>
          <a:xfrm rot="10800000">
            <a:off x="6025349" y="2095600"/>
            <a:ext cx="7200" cy="149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6"/>
          <p:cNvCxnSpPr/>
          <p:nvPr/>
        </p:nvCxnSpPr>
        <p:spPr>
          <a:xfrm>
            <a:off x="6582399" y="2118575"/>
            <a:ext cx="30000" cy="14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56"/>
          <p:cNvCxnSpPr/>
          <p:nvPr/>
        </p:nvCxnSpPr>
        <p:spPr>
          <a:xfrm>
            <a:off x="6612399" y="3575075"/>
            <a:ext cx="582600" cy="1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 rot="10800000">
            <a:off x="7168349" y="2095600"/>
            <a:ext cx="7200" cy="149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56"/>
          <p:cNvCxnSpPr/>
          <p:nvPr/>
        </p:nvCxnSpPr>
        <p:spPr>
          <a:xfrm>
            <a:off x="7725399" y="2118575"/>
            <a:ext cx="30000" cy="14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6"/>
          <p:cNvCxnSpPr/>
          <p:nvPr/>
        </p:nvCxnSpPr>
        <p:spPr>
          <a:xfrm>
            <a:off x="7755399" y="3575075"/>
            <a:ext cx="582600" cy="1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6"/>
          <p:cNvCxnSpPr/>
          <p:nvPr/>
        </p:nvCxnSpPr>
        <p:spPr>
          <a:xfrm rot="10800000">
            <a:off x="8311349" y="2095600"/>
            <a:ext cx="7200" cy="149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6"/>
          <p:cNvCxnSpPr/>
          <p:nvPr/>
        </p:nvCxnSpPr>
        <p:spPr>
          <a:xfrm>
            <a:off x="6611374" y="3096350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6"/>
          <p:cNvSpPr txBox="1"/>
          <p:nvPr/>
        </p:nvSpPr>
        <p:spPr>
          <a:xfrm>
            <a:off x="6604174" y="3128450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10</a:t>
            </a:r>
            <a:endParaRPr sz="1800"/>
          </a:p>
        </p:txBody>
      </p:sp>
      <p:sp>
        <p:nvSpPr>
          <p:cNvPr id="455" name="Google Shape;455;p56"/>
          <p:cNvSpPr/>
          <p:nvPr/>
        </p:nvSpPr>
        <p:spPr>
          <a:xfrm>
            <a:off x="6135124" y="2835525"/>
            <a:ext cx="3240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6"/>
          <p:cNvSpPr/>
          <p:nvPr/>
        </p:nvSpPr>
        <p:spPr>
          <a:xfrm>
            <a:off x="7288474" y="2835525"/>
            <a:ext cx="3240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56"/>
          <p:cNvCxnSpPr/>
          <p:nvPr/>
        </p:nvCxnSpPr>
        <p:spPr>
          <a:xfrm>
            <a:off x="4158362" y="2118575"/>
            <a:ext cx="30000" cy="14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6"/>
          <p:cNvCxnSpPr/>
          <p:nvPr/>
        </p:nvCxnSpPr>
        <p:spPr>
          <a:xfrm>
            <a:off x="4694575" y="2118575"/>
            <a:ext cx="30000" cy="14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6"/>
          <p:cNvCxnSpPr/>
          <p:nvPr/>
        </p:nvCxnSpPr>
        <p:spPr>
          <a:xfrm>
            <a:off x="4158374" y="3575075"/>
            <a:ext cx="582600" cy="1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6"/>
          <p:cNvCxnSpPr/>
          <p:nvPr/>
        </p:nvCxnSpPr>
        <p:spPr>
          <a:xfrm>
            <a:off x="4158374" y="3101405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56"/>
          <p:cNvSpPr txBox="1"/>
          <p:nvPr/>
        </p:nvSpPr>
        <p:spPr>
          <a:xfrm>
            <a:off x="4174874" y="3096350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10</a:t>
            </a:r>
            <a:endParaRPr sz="1800"/>
          </a:p>
        </p:txBody>
      </p:sp>
      <p:cxnSp>
        <p:nvCxnSpPr>
          <p:cNvPr id="462" name="Google Shape;462;p56"/>
          <p:cNvCxnSpPr/>
          <p:nvPr/>
        </p:nvCxnSpPr>
        <p:spPr>
          <a:xfrm>
            <a:off x="5472574" y="3096350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6"/>
          <p:cNvCxnSpPr/>
          <p:nvPr/>
        </p:nvCxnSpPr>
        <p:spPr>
          <a:xfrm>
            <a:off x="5476849" y="2617625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6"/>
          <p:cNvCxnSpPr/>
          <p:nvPr/>
        </p:nvCxnSpPr>
        <p:spPr>
          <a:xfrm>
            <a:off x="6604181" y="2617625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56"/>
          <p:cNvSpPr txBox="1"/>
          <p:nvPr/>
        </p:nvSpPr>
        <p:spPr>
          <a:xfrm>
            <a:off x="5439399" y="3096338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10</a:t>
            </a:r>
            <a:endParaRPr sz="1800"/>
          </a:p>
        </p:txBody>
      </p:sp>
      <p:sp>
        <p:nvSpPr>
          <p:cNvPr id="466" name="Google Shape;466;p56"/>
          <p:cNvSpPr txBox="1"/>
          <p:nvPr/>
        </p:nvSpPr>
        <p:spPr>
          <a:xfrm>
            <a:off x="5463624" y="2617613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20</a:t>
            </a:r>
            <a:endParaRPr sz="1800"/>
          </a:p>
        </p:txBody>
      </p:sp>
      <p:cxnSp>
        <p:nvCxnSpPr>
          <p:cNvPr id="467" name="Google Shape;467;p56"/>
          <p:cNvCxnSpPr/>
          <p:nvPr/>
        </p:nvCxnSpPr>
        <p:spPr>
          <a:xfrm>
            <a:off x="7756294" y="3101400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56"/>
          <p:cNvSpPr txBox="1"/>
          <p:nvPr/>
        </p:nvSpPr>
        <p:spPr>
          <a:xfrm>
            <a:off x="6598999" y="2617625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20</a:t>
            </a:r>
            <a:endParaRPr sz="1800"/>
          </a:p>
        </p:txBody>
      </p:sp>
      <p:sp>
        <p:nvSpPr>
          <p:cNvPr id="469" name="Google Shape;469;p56"/>
          <p:cNvSpPr txBox="1"/>
          <p:nvPr/>
        </p:nvSpPr>
        <p:spPr>
          <a:xfrm>
            <a:off x="6615574" y="2138888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30</a:t>
            </a:r>
            <a:endParaRPr sz="1800"/>
          </a:p>
        </p:txBody>
      </p:sp>
      <p:sp>
        <p:nvSpPr>
          <p:cNvPr id="470" name="Google Shape;470;p56"/>
          <p:cNvSpPr/>
          <p:nvPr/>
        </p:nvSpPr>
        <p:spPr>
          <a:xfrm>
            <a:off x="4932099" y="2835525"/>
            <a:ext cx="3240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56"/>
          <p:cNvCxnSpPr/>
          <p:nvPr/>
        </p:nvCxnSpPr>
        <p:spPr>
          <a:xfrm>
            <a:off x="7756294" y="2627725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6"/>
          <p:cNvCxnSpPr/>
          <p:nvPr/>
        </p:nvCxnSpPr>
        <p:spPr>
          <a:xfrm>
            <a:off x="6604181" y="2138900"/>
            <a:ext cx="5496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56"/>
          <p:cNvSpPr txBox="1"/>
          <p:nvPr/>
        </p:nvSpPr>
        <p:spPr>
          <a:xfrm>
            <a:off x="7739799" y="3096338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10</a:t>
            </a:r>
            <a:endParaRPr sz="1800"/>
          </a:p>
        </p:txBody>
      </p:sp>
      <p:sp>
        <p:nvSpPr>
          <p:cNvPr id="474" name="Google Shape;474;p56"/>
          <p:cNvSpPr txBox="1"/>
          <p:nvPr/>
        </p:nvSpPr>
        <p:spPr>
          <a:xfrm>
            <a:off x="7752349" y="2617613"/>
            <a:ext cx="54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20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Queue</a:t>
            </a:r>
            <a:endParaRPr sz="2200"/>
          </a:p>
        </p:txBody>
      </p:sp>
      <p:sp>
        <p:nvSpPr>
          <p:cNvPr id="480" name="Google Shape;480;p57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481" name="Google Shape;481;p57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2" name="Google Shape;48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8" name="Google Shape;488;p58"/>
          <p:cNvSpPr txBox="1"/>
          <p:nvPr>
            <p:ph idx="4294967295" type="subTitle"/>
          </p:nvPr>
        </p:nvSpPr>
        <p:spPr>
          <a:xfrm>
            <a:off x="2926800" y="105225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Queue</a:t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1017900" y="858850"/>
            <a:ext cx="71082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Queue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is a data structure designed to operate in </a:t>
            </a:r>
            <a:r>
              <a:rPr b="1" lang="en-GB" sz="24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FIFO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(First in First out) context. In queue elements are inserted from rear end and get removed from front end.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0" name="Google Shape;4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25" y="2716425"/>
            <a:ext cx="6760299" cy="22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/>
        </p:nvSpPr>
        <p:spPr>
          <a:xfrm>
            <a:off x="870875" y="285125"/>
            <a:ext cx="40428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#include&lt;bits/stdc++.h&gt;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int main()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 queue&lt;int&gt; q;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 q.push(10);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 q.push(5);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 q.pop();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   return 0;</a:t>
            </a:r>
            <a:br>
              <a:rPr lang="en-GB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/>
          <p:nvPr/>
        </p:nvSpPr>
        <p:spPr>
          <a:xfrm>
            <a:off x="6309750" y="1198122"/>
            <a:ext cx="1560600" cy="36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    10</a:t>
            </a:r>
            <a:endParaRPr/>
          </a:p>
        </p:txBody>
      </p:sp>
      <p:sp>
        <p:nvSpPr>
          <p:cNvPr id="497" name="Google Shape;497;p59"/>
          <p:cNvSpPr/>
          <p:nvPr/>
        </p:nvSpPr>
        <p:spPr>
          <a:xfrm>
            <a:off x="6309738" y="2415724"/>
            <a:ext cx="1560600" cy="36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9"/>
          <p:cNvSpPr/>
          <p:nvPr/>
        </p:nvSpPr>
        <p:spPr>
          <a:xfrm>
            <a:off x="6309750" y="3493275"/>
            <a:ext cx="1560600" cy="36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59"/>
          <p:cNvCxnSpPr/>
          <p:nvPr/>
        </p:nvCxnSpPr>
        <p:spPr>
          <a:xfrm>
            <a:off x="6832300" y="2404324"/>
            <a:ext cx="1800" cy="36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9"/>
          <p:cNvCxnSpPr/>
          <p:nvPr/>
        </p:nvCxnSpPr>
        <p:spPr>
          <a:xfrm>
            <a:off x="7346000" y="2429112"/>
            <a:ext cx="1800" cy="36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9"/>
          <p:cNvCxnSpPr/>
          <p:nvPr/>
        </p:nvCxnSpPr>
        <p:spPr>
          <a:xfrm>
            <a:off x="7409275" y="3496125"/>
            <a:ext cx="1800" cy="36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59"/>
          <p:cNvSpPr txBox="1"/>
          <p:nvPr/>
        </p:nvSpPr>
        <p:spPr>
          <a:xfrm>
            <a:off x="7412500" y="2417580"/>
            <a:ext cx="38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503" name="Google Shape;503;p59"/>
          <p:cNvSpPr txBox="1"/>
          <p:nvPr/>
        </p:nvSpPr>
        <p:spPr>
          <a:xfrm>
            <a:off x="6898800" y="2402924"/>
            <a:ext cx="38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5</a:t>
            </a:r>
            <a:endParaRPr/>
          </a:p>
        </p:txBody>
      </p:sp>
      <p:sp>
        <p:nvSpPr>
          <p:cNvPr id="504" name="Google Shape;504;p59"/>
          <p:cNvSpPr txBox="1"/>
          <p:nvPr/>
        </p:nvSpPr>
        <p:spPr>
          <a:xfrm>
            <a:off x="7487850" y="3493275"/>
            <a:ext cx="38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505" name="Google Shape;505;p59"/>
          <p:cNvSpPr/>
          <p:nvPr/>
        </p:nvSpPr>
        <p:spPr>
          <a:xfrm rot="5400000">
            <a:off x="6953369" y="1894431"/>
            <a:ext cx="1620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59"/>
          <p:cNvCxnSpPr/>
          <p:nvPr/>
        </p:nvCxnSpPr>
        <p:spPr>
          <a:xfrm>
            <a:off x="7346000" y="1200978"/>
            <a:ext cx="1800" cy="36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9"/>
          <p:cNvSpPr/>
          <p:nvPr/>
        </p:nvSpPr>
        <p:spPr>
          <a:xfrm rot="5400000">
            <a:off x="6944648" y="3112713"/>
            <a:ext cx="1620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Priority Queue</a:t>
            </a:r>
            <a:endParaRPr sz="2200"/>
          </a:p>
        </p:txBody>
      </p:sp>
      <p:sp>
        <p:nvSpPr>
          <p:cNvPr id="513" name="Google Shape;513;p60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514" name="Google Shape;514;p60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5" name="Google Shape;5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1" name="Google Shape;521;p61"/>
          <p:cNvSpPr txBox="1"/>
          <p:nvPr>
            <p:ph idx="4294967295" type="subTitle"/>
          </p:nvPr>
        </p:nvSpPr>
        <p:spPr>
          <a:xfrm>
            <a:off x="2926800" y="105225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Priority Queue</a:t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522" name="Google Shape;522;p61"/>
          <p:cNvSpPr txBox="1"/>
          <p:nvPr>
            <p:ph idx="4294967295" type="body"/>
          </p:nvPr>
        </p:nvSpPr>
        <p:spPr>
          <a:xfrm>
            <a:off x="403225" y="860450"/>
            <a:ext cx="78159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queue</a:t>
            </a: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 container which is designed such that the first element of the queue is greatest of all the elements and the elements are in descending order.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Complexity:</a:t>
            </a: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O(Log(N)) </a:t>
            </a:r>
            <a:r>
              <a:rPr lang="en-GB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//Insertion and Deletion</a:t>
            </a:r>
            <a:endParaRPr sz="17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Syntax:</a:t>
            </a: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priority_queue&lt;int&gt; q;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23" name="Google Shape;5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75" y="2643950"/>
            <a:ext cx="5029125" cy="20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9" name="Google Shape;529;p62"/>
          <p:cNvSpPr txBox="1"/>
          <p:nvPr/>
        </p:nvSpPr>
        <p:spPr>
          <a:xfrm>
            <a:off x="348875" y="144200"/>
            <a:ext cx="27312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#include&lt;bits/stdc++.h&gt;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using namespace std;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int main()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{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priority_queue &lt;int&gt; q;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int n;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cin &gt;&gt; n;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for(int i=0; i&lt;n; i++)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{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	int x; cin&gt;&gt;x;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	q.push(x);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cout&lt;&lt;”Size of priority_queue ”;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 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p62"/>
          <p:cNvSpPr txBox="1"/>
          <p:nvPr/>
        </p:nvSpPr>
        <p:spPr>
          <a:xfrm>
            <a:off x="5894925" y="2889250"/>
            <a:ext cx="3197100" cy="156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0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Size of priority_queue: 5</a:t>
            </a:r>
            <a:endParaRPr sz="20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  <a:endParaRPr sz="20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endParaRPr sz="20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1" name="Google Shape;531;p62"/>
          <p:cNvCxnSpPr/>
          <p:nvPr/>
        </p:nvCxnSpPr>
        <p:spPr>
          <a:xfrm flipH="1">
            <a:off x="3319265" y="144200"/>
            <a:ext cx="11400" cy="448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62"/>
          <p:cNvSpPr txBox="1"/>
          <p:nvPr/>
        </p:nvSpPr>
        <p:spPr>
          <a:xfrm>
            <a:off x="6808950" y="959775"/>
            <a:ext cx="1690800" cy="150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3 1 9 2 7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3" name="Google Shape;533;p62"/>
          <p:cNvSpPr txBox="1"/>
          <p:nvPr/>
        </p:nvSpPr>
        <p:spPr>
          <a:xfrm>
            <a:off x="3441425" y="221150"/>
            <a:ext cx="27312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cout&lt;&lt;q.size()&lt;&lt;endl;</a:t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//Printing the greatest element</a:t>
            </a:r>
            <a:endParaRPr sz="19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cout&lt;&lt;q.top()&lt;&lt;endl;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q.pop();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cout&lt;&lt;q.top()&lt;&lt;endl;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405925" y="864738"/>
            <a:ext cx="6462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Vector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44700" y="1867175"/>
            <a:ext cx="8454600" cy="19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Vectors are same as dynamic arrays with the ability to resize itself automatically when an element is inserted or deleted, with their storage being handled automatically by the container.</a:t>
            </a:r>
            <a:endParaRPr sz="27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498400" y="378775"/>
            <a:ext cx="650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-GB" sz="2200">
                <a:latin typeface="Raleway"/>
                <a:ea typeface="Raleway"/>
                <a:cs typeface="Raleway"/>
                <a:sym typeface="Raleway"/>
              </a:rPr>
              <a:t>   int  n;                          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aleway"/>
                <a:ea typeface="Raleway"/>
                <a:cs typeface="Raleway"/>
                <a:sym typeface="Raleway"/>
              </a:rPr>
              <a:t>          cin&gt;&gt;n;               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aleway"/>
                <a:ea typeface="Raleway"/>
                <a:cs typeface="Raleway"/>
                <a:sym typeface="Raleway"/>
              </a:rPr>
              <a:t>          int a[n];    n=5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6" name="Google Shape;156;p30"/>
          <p:cNvGraphicFramePr/>
          <p:nvPr/>
        </p:nvGraphicFramePr>
        <p:xfrm>
          <a:off x="498400" y="2506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1606475"/>
                <a:gridCol w="1593925"/>
                <a:gridCol w="1593925"/>
                <a:gridCol w="1593925"/>
                <a:gridCol w="159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30"/>
          <p:cNvSpPr txBox="1"/>
          <p:nvPr/>
        </p:nvSpPr>
        <p:spPr>
          <a:xfrm>
            <a:off x="109650" y="1376225"/>
            <a:ext cx="167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index</a:t>
            </a:r>
            <a:endParaRPr sz="18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568050" y="1738825"/>
            <a:ext cx="508500" cy="474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0"/>
          <p:cNvSpPr txBox="1"/>
          <p:nvPr/>
        </p:nvSpPr>
        <p:spPr>
          <a:xfrm>
            <a:off x="1126400" y="2053325"/>
            <a:ext cx="2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2596675" y="2065400"/>
            <a:ext cx="3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4126650" y="2053325"/>
            <a:ext cx="3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5824075" y="2053325"/>
            <a:ext cx="3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7401900" y="2053325"/>
            <a:ext cx="3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4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1193600" y="3638325"/>
            <a:ext cx="79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a[0]</a:t>
            </a:r>
            <a:endParaRPr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2223075" y="3638325"/>
            <a:ext cx="74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a[1]</a:t>
            </a:r>
            <a:endParaRPr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30"/>
          <p:cNvCxnSpPr>
            <a:stCxn id="164" idx="0"/>
          </p:cNvCxnSpPr>
          <p:nvPr/>
        </p:nvCxnSpPr>
        <p:spPr>
          <a:xfrm rot="10800000">
            <a:off x="1577300" y="2990325"/>
            <a:ext cx="15000" cy="6480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>
            <a:stCxn id="165" idx="0"/>
          </p:cNvCxnSpPr>
          <p:nvPr/>
        </p:nvCxnSpPr>
        <p:spPr>
          <a:xfrm flipH="1" rot="10800000">
            <a:off x="2596725" y="2951625"/>
            <a:ext cx="92100" cy="6867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724650" y="1579900"/>
            <a:ext cx="3189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push_back( x 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pop_back()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size( 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emplace_back(x)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5049027" y="1376028"/>
            <a:ext cx="3349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vector &lt;int&gt; v;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v.size()=4;</a:t>
            </a:r>
            <a:endParaRPr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4486225" y="323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{F4512F1A-4F33-4FBC-AEAA-6C5F105C9559}</a:tableStyleId>
              </a:tblPr>
              <a:tblGrid>
                <a:gridCol w="859975"/>
                <a:gridCol w="859975"/>
                <a:gridCol w="859975"/>
                <a:gridCol w="711250"/>
                <a:gridCol w="775000"/>
              </a:tblGrid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31"/>
          <p:cNvSpPr txBox="1"/>
          <p:nvPr/>
        </p:nvSpPr>
        <p:spPr>
          <a:xfrm>
            <a:off x="4645725" y="2940388"/>
            <a:ext cx="40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0               1                2              3              4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48875" y="144200"/>
            <a:ext cx="27312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#include&lt;bits/stdc++.h&gt;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using namespace std;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int main()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{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vector&lt;int&gt; v;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int n;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cin &gt;&gt; n;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for(int i=0; i&lt;n; i++) 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{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	v.push_back(i);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}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v.push_back(10);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  for(int i=0; i&lt;v.size(); i++)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{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 cout&lt;&lt;v[i]&lt;&lt;" ";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}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6488550" y="2190025"/>
            <a:ext cx="2331600" cy="99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0 1 2 3 4 10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3" name="Google Shape;183;p32"/>
          <p:cNvCxnSpPr/>
          <p:nvPr/>
        </p:nvCxnSpPr>
        <p:spPr>
          <a:xfrm flipH="1">
            <a:off x="3319265" y="144200"/>
            <a:ext cx="11400" cy="448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3633888" y="508375"/>
            <a:ext cx="24219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cout&lt;&lt;endl;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v.pop_back( );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v.pop_back( );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int len=v.size( );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cout&lt;&lt;len&lt;&lt;endl;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for(int i=0; i&lt;v.size(); i++)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{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  cout&lt;&lt;v[i]&lt;&lt;" ";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}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  return 0;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808950" y="959775"/>
            <a:ext cx="1690800" cy="90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488550" y="3180025"/>
            <a:ext cx="2331600" cy="99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    4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C33"/>
                </a:solidFill>
                <a:latin typeface="Raleway"/>
                <a:ea typeface="Raleway"/>
                <a:cs typeface="Raleway"/>
                <a:sym typeface="Raleway"/>
              </a:rPr>
              <a:t>    0 1 2 3</a:t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2C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-GB"/>
              <a:t>Pair</a:t>
            </a:r>
            <a:endParaRPr sz="2200"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Programming Club - AKGEC</a:t>
            </a:r>
            <a:endParaRPr b="1" sz="2400"/>
          </a:p>
        </p:txBody>
      </p:sp>
      <p:sp>
        <p:nvSpPr>
          <p:cNvPr id="193" name="Google Shape;193;p33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34"/>
          <p:cNvSpPr txBox="1"/>
          <p:nvPr>
            <p:ph idx="4294967295" type="subTitle"/>
          </p:nvPr>
        </p:nvSpPr>
        <p:spPr>
          <a:xfrm>
            <a:off x="2665975" y="136975"/>
            <a:ext cx="3290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Pair</a:t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201" name="Google Shape;201;p34"/>
          <p:cNvSpPr txBox="1"/>
          <p:nvPr>
            <p:ph idx="4294967295" type="body"/>
          </p:nvPr>
        </p:nvSpPr>
        <p:spPr>
          <a:xfrm>
            <a:off x="403225" y="860450"/>
            <a:ext cx="78159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pair</a:t>
            </a: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is a container which stores </a:t>
            </a:r>
            <a:r>
              <a:rPr b="1"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two values </a:t>
            </a: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mapped to each other. A vector containing many such pairs is called </a:t>
            </a:r>
            <a:r>
              <a:rPr b="1"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vector of pairs.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  <a:endParaRPr b="1" sz="1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air&lt;datatype1, datatype2&gt; pair_name;</a:t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Example:</a:t>
            </a:r>
            <a:endParaRPr b="1" sz="20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  pair&lt;int, string&gt; p;</a:t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  p.first = 1; p.second = “one”;</a:t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		   </a:t>
            </a:r>
            <a:r>
              <a:rPr b="1"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OR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			     p = make_pair(1, “one”);</a:t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