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12192000" cy="6858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giKbA64PdpbAB2W6Ba33A7EPHF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C9CDFD-76A6-4374-8C76-921E77ECCD8C}">
  <a:tblStyle styleId="{AFC9CDFD-76A6-4374-8C76-921E77ECCD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13989816c_0_0:notes"/>
          <p:cNvSpPr/>
          <p:nvPr>
            <p:ph idx="2" type="sldImg"/>
          </p:nvPr>
        </p:nvSpPr>
        <p:spPr>
          <a:xfrm>
            <a:off x="677867" y="514350"/>
            <a:ext cx="108372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13989816c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92588420d_0_36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92588420d_0_36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1c6c52cd6_1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1c6c52cd6_1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0cad7165b_0_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0cad7165b_0_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92588420d_0_29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92588420d_0_29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92588420d_0_30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92588420d_0_30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92588420d_0_31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92588420d_0_3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92588420d_0_32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92588420d_0_32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92588420d_0_33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92588420d_0_33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92588420d_0_33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92588420d_0_33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92588420d_0_34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92588420d_0_34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92588420d_0_35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92588420d_0_35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1592588420d_0_222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g1592588420d_0_222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g1592588420d_0_222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1592588420d_0_222"/>
          <p:cNvSpPr txBox="1"/>
          <p:nvPr>
            <p:ph type="ctrTitle"/>
          </p:nvPr>
        </p:nvSpPr>
        <p:spPr>
          <a:xfrm>
            <a:off x="3162300" y="840300"/>
            <a:ext cx="8442000" cy="205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g1592588420d_0_222"/>
          <p:cNvSpPr txBox="1"/>
          <p:nvPr>
            <p:ph idx="1" type="subTitle"/>
          </p:nvPr>
        </p:nvSpPr>
        <p:spPr>
          <a:xfrm>
            <a:off x="3187022" y="4317933"/>
            <a:ext cx="8442000" cy="1655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g1592588420d_0_22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592588420d_0_273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g1592588420d_0_273"/>
          <p:cNvCxnSpPr/>
          <p:nvPr/>
        </p:nvCxnSpPr>
        <p:spPr>
          <a:xfrm>
            <a:off x="566934" y="554200"/>
            <a:ext cx="11062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g1592588420d_0_273"/>
          <p:cNvSpPr txBox="1"/>
          <p:nvPr>
            <p:ph hasCustomPrompt="1" type="title"/>
          </p:nvPr>
        </p:nvSpPr>
        <p:spPr>
          <a:xfrm>
            <a:off x="1138600" y="1739800"/>
            <a:ext cx="9914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g1592588420d_0_273"/>
          <p:cNvSpPr txBox="1"/>
          <p:nvPr>
            <p:ph idx="1" type="body"/>
          </p:nvPr>
        </p:nvSpPr>
        <p:spPr>
          <a:xfrm>
            <a:off x="1138600" y="3892600"/>
            <a:ext cx="9914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5" name="Google Shape;65;g1592588420d_0_273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92588420d_0_27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92588420d_0_281"/>
          <p:cNvSpPr txBox="1"/>
          <p:nvPr>
            <p:ph type="title"/>
          </p:nvPr>
        </p:nvSpPr>
        <p:spPr>
          <a:xfrm>
            <a:off x="3609594" y="755142"/>
            <a:ext cx="49728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0" name="Google Shape;70;g1592588420d_0_281"/>
          <p:cNvSpPr txBox="1"/>
          <p:nvPr>
            <p:ph idx="1" type="body"/>
          </p:nvPr>
        </p:nvSpPr>
        <p:spPr>
          <a:xfrm>
            <a:off x="1572005" y="2500376"/>
            <a:ext cx="9048000" cy="30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rtl="0" algn="l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rtl="0" algn="l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rtl="0" algn="l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rtl="0" algn="l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rtl="0" algn="l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rtl="0" algn="l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rtl="0" algn="l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71" name="Google Shape;71;g1592588420d_0_281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1592588420d_0_28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1592588420d_0_281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92588420d_0_287"/>
          <p:cNvSpPr txBox="1"/>
          <p:nvPr>
            <p:ph type="title"/>
          </p:nvPr>
        </p:nvSpPr>
        <p:spPr>
          <a:xfrm>
            <a:off x="3609594" y="755142"/>
            <a:ext cx="49728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6" name="Google Shape;76;g1592588420d_0_287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1592588420d_0_287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1592588420d_0_287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1592588420d_0_229"/>
          <p:cNvCxnSpPr/>
          <p:nvPr/>
        </p:nvCxnSpPr>
        <p:spPr>
          <a:xfrm>
            <a:off x="566934" y="554200"/>
            <a:ext cx="110625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1592588420d_0_229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592588420d_0_229"/>
          <p:cNvSpPr txBox="1"/>
          <p:nvPr>
            <p:ph type="title"/>
          </p:nvPr>
        </p:nvSpPr>
        <p:spPr>
          <a:xfrm>
            <a:off x="541900" y="2409100"/>
            <a:ext cx="11062500" cy="2055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g1592588420d_0_22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g1592588420d_0_234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g1592588420d_0_234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g1592588420d_0_234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g1592588420d_0_234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g1592588420d_0_234"/>
          <p:cNvSpPr txBox="1"/>
          <p:nvPr>
            <p:ph idx="1" type="body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7" name="Google Shape;27;g1592588420d_0_234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g1592588420d_0_241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g1592588420d_0_241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g1592588420d_0_241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g1592588420d_0_241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3" name="Google Shape;33;g1592588420d_0_241"/>
          <p:cNvSpPr txBox="1"/>
          <p:nvPr>
            <p:ph idx="1" type="body"/>
          </p:nvPr>
        </p:nvSpPr>
        <p:spPr>
          <a:xfrm>
            <a:off x="3200403" y="2136900"/>
            <a:ext cx="4095300" cy="400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1592588420d_0_241"/>
          <p:cNvSpPr txBox="1"/>
          <p:nvPr>
            <p:ph idx="2" type="body"/>
          </p:nvPr>
        </p:nvSpPr>
        <p:spPr>
          <a:xfrm>
            <a:off x="7534096" y="2136900"/>
            <a:ext cx="4095300" cy="400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1592588420d_0_241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592588420d_0_249"/>
          <p:cNvSpPr txBox="1"/>
          <p:nvPr>
            <p:ph type="title"/>
          </p:nvPr>
        </p:nvSpPr>
        <p:spPr>
          <a:xfrm>
            <a:off x="404400" y="548767"/>
            <a:ext cx="11360700" cy="85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8" name="Google Shape;38;g1592588420d_0_24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1592588420d_0_252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g1592588420d_0_252"/>
          <p:cNvSpPr txBox="1"/>
          <p:nvPr>
            <p:ph type="title"/>
          </p:nvPr>
        </p:nvSpPr>
        <p:spPr>
          <a:xfrm>
            <a:off x="426000" y="1248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2" name="Google Shape;42;g1592588420d_0_252"/>
          <p:cNvSpPr txBox="1"/>
          <p:nvPr>
            <p:ph idx="1" type="body"/>
          </p:nvPr>
        </p:nvSpPr>
        <p:spPr>
          <a:xfrm>
            <a:off x="426000" y="2462405"/>
            <a:ext cx="3744000" cy="37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g1592588420d_0_25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g1592588420d_0_257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592588420d_0_257"/>
          <p:cNvSpPr txBox="1"/>
          <p:nvPr>
            <p:ph type="title"/>
          </p:nvPr>
        </p:nvSpPr>
        <p:spPr>
          <a:xfrm>
            <a:off x="377471" y="949521"/>
            <a:ext cx="8325600" cy="51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1592588420d_0_257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592588420d_0_261"/>
          <p:cNvSpPr/>
          <p:nvPr/>
        </p:nvSpPr>
        <p:spPr>
          <a:xfrm>
            <a:off x="6096000" y="167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g1592588420d_0_26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g1592588420d_0_261"/>
          <p:cNvSpPr txBox="1"/>
          <p:nvPr>
            <p:ph type="title"/>
          </p:nvPr>
        </p:nvSpPr>
        <p:spPr>
          <a:xfrm>
            <a:off x="354000" y="1863133"/>
            <a:ext cx="5393700" cy="175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g1592588420d_0_261"/>
          <p:cNvSpPr txBox="1"/>
          <p:nvPr>
            <p:ph idx="1" type="subTitle"/>
          </p:nvPr>
        </p:nvSpPr>
        <p:spPr>
          <a:xfrm>
            <a:off x="354000" y="364716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g1592588420d_0_261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g1592588420d_0_261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g1592588420d_0_268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g1592588420d_0_268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592588420d_0_268"/>
          <p:cNvSpPr txBox="1"/>
          <p:nvPr>
            <p:ph idx="1" type="body"/>
          </p:nvPr>
        </p:nvSpPr>
        <p:spPr>
          <a:xfrm>
            <a:off x="437356" y="5634700"/>
            <a:ext cx="111849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9" name="Google Shape;59;g1592588420d_0_268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592588420d_0_218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1592588420d_0_218"/>
          <p:cNvSpPr txBox="1"/>
          <p:nvPr>
            <p:ph idx="1" type="body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  <a:defRPr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592588420d_0_218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3989816c_0_0"/>
          <p:cNvSpPr txBox="1"/>
          <p:nvPr>
            <p:ph type="ctrTitle"/>
          </p:nvPr>
        </p:nvSpPr>
        <p:spPr>
          <a:xfrm>
            <a:off x="1988300" y="958250"/>
            <a:ext cx="11323200" cy="100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Greatest Common Divisor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1300"/>
              </a:spcAft>
              <a:buNone/>
            </a:pPr>
            <a:r>
              <a:rPr lang="en-US" sz="4800"/>
              <a:t>                   </a:t>
            </a:r>
            <a:r>
              <a:rPr lang="en-US" sz="1300"/>
              <a:t> </a:t>
            </a:r>
            <a:endParaRPr sz="1300"/>
          </a:p>
        </p:txBody>
      </p:sp>
      <p:sp>
        <p:nvSpPr>
          <p:cNvPr id="84" name="Google Shape;84;g1613989816c_0_0"/>
          <p:cNvSpPr txBox="1"/>
          <p:nvPr>
            <p:ph idx="1" type="subTitle"/>
          </p:nvPr>
        </p:nvSpPr>
        <p:spPr>
          <a:xfrm>
            <a:off x="4952998" y="4317933"/>
            <a:ext cx="6675900" cy="1655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Programming Club - AKGEC</a:t>
            </a:r>
            <a:endParaRPr b="1" sz="3200"/>
          </a:p>
        </p:txBody>
      </p:sp>
      <p:sp>
        <p:nvSpPr>
          <p:cNvPr id="85" name="Google Shape;85;g1613989816c_0_0"/>
          <p:cNvSpPr txBox="1"/>
          <p:nvPr/>
        </p:nvSpPr>
        <p:spPr>
          <a:xfrm>
            <a:off x="7700733" y="2063200"/>
            <a:ext cx="4518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30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1" lang="en-US" sz="2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The easy way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g1613989816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800" y="4883066"/>
            <a:ext cx="1254534" cy="1254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92588420d_0_360"/>
          <p:cNvSpPr txBox="1"/>
          <p:nvPr>
            <p:ph type="title"/>
          </p:nvPr>
        </p:nvSpPr>
        <p:spPr>
          <a:xfrm>
            <a:off x="173150" y="767800"/>
            <a:ext cx="8667300" cy="135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T</a:t>
            </a:r>
            <a:r>
              <a:rPr b="0" lang="en-US" sz="3400"/>
              <a:t>ime Complexity </a:t>
            </a:r>
            <a:r>
              <a:rPr lang="en-US" sz="3400"/>
              <a:t>: O(log(min(a,b))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S</a:t>
            </a:r>
            <a:r>
              <a:rPr b="0" lang="en-US" sz="3400"/>
              <a:t>pace Complexity</a:t>
            </a:r>
            <a:r>
              <a:rPr lang="en-US" sz="3400"/>
              <a:t> : O(log(min(a,b))</a:t>
            </a:r>
            <a:endParaRPr sz="3400"/>
          </a:p>
        </p:txBody>
      </p:sp>
      <p:sp>
        <p:nvSpPr>
          <p:cNvPr id="142" name="Google Shape;142;g1592588420d_0_360"/>
          <p:cNvSpPr txBox="1"/>
          <p:nvPr/>
        </p:nvSpPr>
        <p:spPr>
          <a:xfrm>
            <a:off x="6151425" y="2319350"/>
            <a:ext cx="5299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-US" sz="3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/Recursive Approach</a:t>
            </a:r>
            <a:endParaRPr sz="3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int  gcd(int a , int b )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00">
                <a:latin typeface="Lato"/>
                <a:ea typeface="Lato"/>
                <a:cs typeface="Lato"/>
                <a:sym typeface="Lato"/>
              </a:rPr>
              <a:t> {</a:t>
            </a:r>
            <a:br>
              <a:rPr lang="en-US" sz="3000">
                <a:latin typeface="Lato"/>
                <a:ea typeface="Lato"/>
                <a:cs typeface="Lato"/>
                <a:sym typeface="Lato"/>
              </a:rPr>
            </a:br>
            <a:r>
              <a:rPr lang="en-US" sz="3000"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lang="en-US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If</a:t>
            </a:r>
            <a:r>
              <a:rPr lang="en-US" sz="3000">
                <a:latin typeface="Lato"/>
                <a:ea typeface="Lato"/>
                <a:cs typeface="Lato"/>
                <a:sym typeface="Lato"/>
              </a:rPr>
              <a:t> ( b == 0 ) 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                return a;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        </a:t>
            </a:r>
            <a:r>
              <a:rPr lang="en-US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else</a:t>
            </a:r>
            <a:endParaRPr sz="3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                gcd( b , a%b)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} </a:t>
            </a:r>
            <a:endParaRPr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1c6c52cd6_1_0"/>
          <p:cNvSpPr txBox="1"/>
          <p:nvPr/>
        </p:nvSpPr>
        <p:spPr>
          <a:xfrm>
            <a:off x="117950" y="690850"/>
            <a:ext cx="9048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Practice Question</a:t>
            </a:r>
            <a:endParaRPr b="1" sz="4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g161c6c52cd6_1_0"/>
          <p:cNvSpPr txBox="1"/>
          <p:nvPr/>
        </p:nvSpPr>
        <p:spPr>
          <a:xfrm>
            <a:off x="320150" y="1617600"/>
            <a:ext cx="11137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Lato"/>
                <a:ea typeface="Lato"/>
                <a:cs typeface="Lato"/>
                <a:sym typeface="Lato"/>
              </a:rPr>
              <a:t>Problem Statement: </a:t>
            </a:r>
            <a:r>
              <a:rPr lang="en-US" sz="2600">
                <a:latin typeface="Lato"/>
                <a:ea typeface="Lato"/>
                <a:cs typeface="Lato"/>
                <a:sym typeface="Lato"/>
              </a:rPr>
              <a:t>Count distinct pair of indices in Array whose GCD and LCM are same.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9" name="Google Shape;149;g161c6c52cd6_1_0"/>
          <p:cNvGraphicFramePr/>
          <p:nvPr/>
        </p:nvGraphicFramePr>
        <p:xfrm>
          <a:off x="2913050" y="2847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{AFC9CDFD-76A6-4374-8C76-921E77ECCD8C}</a:tableStyleId>
              </a:tblPr>
              <a:tblGrid>
                <a:gridCol w="828700"/>
                <a:gridCol w="703000"/>
                <a:gridCol w="765850"/>
                <a:gridCol w="765850"/>
                <a:gridCol w="765850"/>
                <a:gridCol w="765850"/>
                <a:gridCol w="765850"/>
                <a:gridCol w="765850"/>
              </a:tblGrid>
              <a:tr h="55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17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17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4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4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4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9E8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g161c6c52cd6_1_0"/>
          <p:cNvSpPr txBox="1"/>
          <p:nvPr/>
        </p:nvSpPr>
        <p:spPr>
          <a:xfrm>
            <a:off x="1112125" y="2826775"/>
            <a:ext cx="148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Lato"/>
                <a:ea typeface="Lato"/>
                <a:cs typeface="Lato"/>
                <a:sym typeface="Lato"/>
              </a:rPr>
              <a:t>INPUT:</a:t>
            </a:r>
            <a:endParaRPr b="1"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g161c6c52cd6_1_0"/>
          <p:cNvSpPr txBox="1"/>
          <p:nvPr/>
        </p:nvSpPr>
        <p:spPr>
          <a:xfrm>
            <a:off x="1112125" y="4060875"/>
            <a:ext cx="1986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Lato"/>
                <a:ea typeface="Lato"/>
                <a:cs typeface="Lato"/>
                <a:sym typeface="Lato"/>
              </a:rPr>
              <a:t>OUTPUT:</a:t>
            </a:r>
            <a:endParaRPr b="1"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g161c6c52cd6_1_0"/>
          <p:cNvSpPr txBox="1"/>
          <p:nvPr/>
        </p:nvSpPr>
        <p:spPr>
          <a:xfrm>
            <a:off x="3098425" y="4060875"/>
            <a:ext cx="60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2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0cad7165b_0_9"/>
          <p:cNvSpPr txBox="1"/>
          <p:nvPr>
            <p:ph type="title"/>
          </p:nvPr>
        </p:nvSpPr>
        <p:spPr>
          <a:xfrm>
            <a:off x="116758" y="582583"/>
            <a:ext cx="8428800" cy="84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Code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8" name="Google Shape;158;g160cad7165b_0_9"/>
          <p:cNvSpPr txBox="1"/>
          <p:nvPr>
            <p:ph idx="1" type="body"/>
          </p:nvPr>
        </p:nvSpPr>
        <p:spPr>
          <a:xfrm>
            <a:off x="187650" y="1362350"/>
            <a:ext cx="11816700" cy="48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long pairCount(int arr[], int size) {</a:t>
            </a:r>
            <a:endParaRPr sz="22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200"/>
              <a:t>      unordered_map&lt;int, int&gt; freqMap;</a:t>
            </a:r>
            <a:endParaRPr sz="22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200"/>
              <a:t>       for (int i = 0; i &lt; size; i++)    freqMap[arr[i]]++; </a:t>
            </a:r>
            <a:endParaRPr sz="22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200"/>
              <a:t>       </a:t>
            </a:r>
            <a:r>
              <a:rPr lang="en-US" sz="2200"/>
              <a:t>i</a:t>
            </a:r>
            <a:r>
              <a:rPr lang="en-US" sz="2200"/>
              <a:t>nt ans = 0; </a:t>
            </a:r>
            <a:endParaRPr sz="22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200"/>
              <a:t>        for (auto it : freqMap) </a:t>
            </a:r>
            <a:endParaRPr sz="22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200"/>
              <a:t>               ans += (long)it.second * (long)(it.second - 1) / 2;</a:t>
            </a:r>
            <a:endParaRPr sz="22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200"/>
              <a:t>         return ans; </a:t>
            </a:r>
            <a:endParaRPr sz="22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2200"/>
              <a:t>}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92588420d_0_292"/>
          <p:cNvSpPr txBox="1"/>
          <p:nvPr>
            <p:ph type="title"/>
          </p:nvPr>
        </p:nvSpPr>
        <p:spPr>
          <a:xfrm>
            <a:off x="241958" y="824983"/>
            <a:ext cx="8428800" cy="84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chemeClr val="accent3"/>
                </a:solidFill>
              </a:rPr>
              <a:t>Introduction</a:t>
            </a:r>
            <a:endParaRPr sz="5100">
              <a:solidFill>
                <a:schemeClr val="accent3"/>
              </a:solidFill>
            </a:endParaRPr>
          </a:p>
        </p:txBody>
      </p:sp>
      <p:sp>
        <p:nvSpPr>
          <p:cNvPr id="92" name="Google Shape;92;g1592588420d_0_292"/>
          <p:cNvSpPr txBox="1"/>
          <p:nvPr>
            <p:ph idx="1" type="body"/>
          </p:nvPr>
        </p:nvSpPr>
        <p:spPr>
          <a:xfrm>
            <a:off x="241950" y="2047325"/>
            <a:ext cx="11708100" cy="373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GCD (Greatest Common Divisor) or HCF (Highest Common Factor) of two numbers is the largest number that divides both of them.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Examples :  gcd of 20 and 24 is 4 </a:t>
            </a:r>
            <a:endParaRPr sz="29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900"/>
              <a:t>Gcd </a:t>
            </a:r>
            <a:r>
              <a:rPr lang="en-US" sz="2900"/>
              <a:t>can't</a:t>
            </a:r>
            <a:r>
              <a:rPr lang="en-US" sz="2900"/>
              <a:t> be </a:t>
            </a:r>
            <a:r>
              <a:rPr lang="en-US" sz="2900"/>
              <a:t>greater than the individual number</a:t>
            </a:r>
            <a:r>
              <a:rPr lang="en-US"/>
              <a:t> </a:t>
            </a:r>
            <a:endParaRPr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Gcd(a, 0) = |a|, for a ≠ 0, since any number is a divisor of 0, and the greatest divisor of a is |a|.</a:t>
            </a:r>
            <a:endParaRPr sz="2900"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92588420d_0_300"/>
          <p:cNvSpPr txBox="1"/>
          <p:nvPr>
            <p:ph type="title"/>
          </p:nvPr>
        </p:nvSpPr>
        <p:spPr>
          <a:xfrm>
            <a:off x="1821675" y="2562800"/>
            <a:ext cx="9579900" cy="144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Euclidean algorithm by subtraction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92588420d_0_310"/>
          <p:cNvSpPr txBox="1"/>
          <p:nvPr>
            <p:ph type="title"/>
          </p:nvPr>
        </p:nvSpPr>
        <p:spPr>
          <a:xfrm>
            <a:off x="1752424" y="687125"/>
            <a:ext cx="9057300" cy="84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accent3"/>
                </a:solidFill>
              </a:rPr>
              <a:t>Euclidean algorithm by subtraction</a:t>
            </a:r>
            <a:endParaRPr sz="3900">
              <a:solidFill>
                <a:schemeClr val="accent3"/>
              </a:solidFill>
            </a:endParaRPr>
          </a:p>
        </p:txBody>
      </p:sp>
      <p:sp>
        <p:nvSpPr>
          <p:cNvPr id="103" name="Google Shape;103;g1592588420d_0_310"/>
          <p:cNvSpPr txBox="1"/>
          <p:nvPr>
            <p:ph idx="1" type="body"/>
          </p:nvPr>
        </p:nvSpPr>
        <p:spPr>
          <a:xfrm>
            <a:off x="297425" y="1581925"/>
            <a:ext cx="11111400" cy="1060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It is a process of </a:t>
            </a:r>
            <a:r>
              <a:rPr lang="en-US">
                <a:solidFill>
                  <a:srgbClr val="000000"/>
                </a:solidFill>
              </a:rPr>
              <a:t>repeated</a:t>
            </a:r>
            <a:r>
              <a:rPr lang="en-US">
                <a:solidFill>
                  <a:srgbClr val="000000"/>
                </a:solidFill>
              </a:rPr>
              <a:t> subtraction, carrying the result forward each time until the result is equal to the any one number being subtracted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g1592588420d_0_310"/>
          <p:cNvSpPr txBox="1"/>
          <p:nvPr/>
        </p:nvSpPr>
        <p:spPr>
          <a:xfrm>
            <a:off x="981725" y="2689725"/>
            <a:ext cx="66009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Lato"/>
                <a:ea typeface="Lato"/>
                <a:cs typeface="Lato"/>
                <a:sym typeface="Lato"/>
              </a:rPr>
              <a:t>int gcd(int a , int b)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Lato"/>
                <a:ea typeface="Lato"/>
                <a:cs typeface="Lato"/>
                <a:sym typeface="Lato"/>
              </a:rPr>
              <a:t>   {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sz="2300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2300">
                <a:latin typeface="Lato"/>
                <a:ea typeface="Lato"/>
                <a:cs typeface="Lato"/>
                <a:sym typeface="Lato"/>
              </a:rPr>
              <a:t>nt result = min ( a , b ) ; </a:t>
            </a:r>
            <a:r>
              <a:rPr lang="en-US" sz="2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// min of a and b</a:t>
            </a:r>
            <a:endParaRPr sz="2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Lato"/>
                <a:ea typeface="Lato"/>
                <a:cs typeface="Lato"/>
                <a:sym typeface="Lato"/>
              </a:rPr>
              <a:t>          while(result&gt;0)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Lato"/>
                <a:ea typeface="Lato"/>
                <a:cs typeface="Lato"/>
                <a:sym typeface="Lato"/>
              </a:rPr>
              <a:t>            {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Lato"/>
                <a:ea typeface="Lato"/>
                <a:cs typeface="Lato"/>
                <a:sym typeface="Lato"/>
              </a:rPr>
              <a:t>                if(a%result == 0 &amp;&amp; b%result == 0 )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Lato"/>
                <a:ea typeface="Lato"/>
                <a:cs typeface="Lato"/>
                <a:sym typeface="Lato"/>
              </a:rPr>
              <a:t>                         break;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Lato"/>
                <a:ea typeface="Lato"/>
                <a:cs typeface="Lato"/>
                <a:sym typeface="Lato"/>
              </a:rPr>
              <a:t>                  result - -;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Lato"/>
                <a:ea typeface="Lato"/>
                <a:cs typeface="Lato"/>
                <a:sym typeface="Lato"/>
              </a:rPr>
              <a:t>            }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Lato"/>
                <a:ea typeface="Lato"/>
                <a:cs typeface="Lato"/>
                <a:sym typeface="Lato"/>
              </a:rPr>
              <a:t>        </a:t>
            </a:r>
            <a:r>
              <a:rPr lang="en-US" sz="2300">
                <a:latin typeface="Lato"/>
                <a:ea typeface="Lato"/>
                <a:cs typeface="Lato"/>
                <a:sym typeface="Lato"/>
              </a:rPr>
              <a:t>return result ;   </a:t>
            </a:r>
            <a:r>
              <a:rPr lang="en-US" sz="23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// returning gcd of a and b</a:t>
            </a:r>
            <a:endParaRPr sz="23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Lato"/>
                <a:ea typeface="Lato"/>
                <a:cs typeface="Lato"/>
                <a:sym typeface="Lato"/>
              </a:rPr>
              <a:t>}</a:t>
            </a:r>
            <a:r>
              <a:rPr lang="en-US" sz="2300">
                <a:latin typeface="Lato"/>
                <a:ea typeface="Lato"/>
                <a:cs typeface="Lato"/>
                <a:sym typeface="Lato"/>
              </a:rPr>
              <a:t>  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g1592588420d_0_310"/>
          <p:cNvSpPr txBox="1"/>
          <p:nvPr/>
        </p:nvSpPr>
        <p:spPr>
          <a:xfrm>
            <a:off x="8307100" y="3437425"/>
            <a:ext cx="3976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Time Complexity?</a:t>
            </a:r>
            <a:endParaRPr b="1"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92588420d_0_325"/>
          <p:cNvSpPr txBox="1"/>
          <p:nvPr>
            <p:ph type="title"/>
          </p:nvPr>
        </p:nvSpPr>
        <p:spPr>
          <a:xfrm>
            <a:off x="106200" y="595975"/>
            <a:ext cx="8428800" cy="177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000000"/>
                </a:solidFill>
              </a:rPr>
              <a:t>T</a:t>
            </a:r>
            <a:r>
              <a:rPr b="0" lang="en-US" sz="3700">
                <a:solidFill>
                  <a:srgbClr val="000000"/>
                </a:solidFill>
              </a:rPr>
              <a:t>ime Complexity :  </a:t>
            </a:r>
            <a:r>
              <a:rPr lang="en-US" sz="3700">
                <a:solidFill>
                  <a:srgbClr val="000000"/>
                </a:solidFill>
              </a:rPr>
              <a:t>O(min(a,b))</a:t>
            </a:r>
            <a:endParaRPr sz="3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000000"/>
                </a:solidFill>
              </a:rPr>
              <a:t>S</a:t>
            </a:r>
            <a:r>
              <a:rPr b="0" lang="en-US" sz="3700">
                <a:solidFill>
                  <a:srgbClr val="000000"/>
                </a:solidFill>
              </a:rPr>
              <a:t>pace Complexity : </a:t>
            </a:r>
            <a:r>
              <a:rPr lang="en-US" sz="3700">
                <a:solidFill>
                  <a:srgbClr val="000000"/>
                </a:solidFill>
              </a:rPr>
              <a:t>O(1)</a:t>
            </a:r>
            <a:endParaRPr sz="3700">
              <a:solidFill>
                <a:srgbClr val="000000"/>
              </a:solidFill>
            </a:endParaRPr>
          </a:p>
        </p:txBody>
      </p:sp>
      <p:sp>
        <p:nvSpPr>
          <p:cNvPr id="111" name="Google Shape;111;g1592588420d_0_325"/>
          <p:cNvSpPr txBox="1"/>
          <p:nvPr/>
        </p:nvSpPr>
        <p:spPr>
          <a:xfrm>
            <a:off x="5173000" y="2106275"/>
            <a:ext cx="68241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 gcd(int a , int b)</a:t>
            </a:r>
            <a:endParaRPr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{</a:t>
            </a:r>
            <a:endParaRPr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int result = min ( a , b ) ; </a:t>
            </a:r>
            <a:r>
              <a:rPr lang="en-US" sz="25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// min of a and b</a:t>
            </a:r>
            <a:endParaRPr sz="25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while(result&gt;0)</a:t>
            </a:r>
            <a:endParaRPr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{</a:t>
            </a:r>
            <a:endParaRPr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if(a%result == 0 &amp;&amp; b%result == 0 )</a:t>
            </a:r>
            <a:endParaRPr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       break;</a:t>
            </a:r>
            <a:endParaRPr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result - -;</a:t>
            </a:r>
            <a:endParaRPr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}</a:t>
            </a:r>
            <a:endParaRPr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return result ;  </a:t>
            </a:r>
            <a:r>
              <a:rPr lang="en-US" sz="25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// returning gcd of a and b</a:t>
            </a:r>
            <a:endParaRPr sz="25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} 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92588420d_0_335"/>
          <p:cNvSpPr txBox="1"/>
          <p:nvPr>
            <p:ph type="title"/>
          </p:nvPr>
        </p:nvSpPr>
        <p:spPr>
          <a:xfrm>
            <a:off x="2196725" y="2469025"/>
            <a:ext cx="9579900" cy="144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Efficient </a:t>
            </a:r>
            <a:r>
              <a:rPr lang="en-US"/>
              <a:t>Euclidean algorithm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92588420d_0_339"/>
          <p:cNvSpPr txBox="1"/>
          <p:nvPr>
            <p:ph type="title"/>
          </p:nvPr>
        </p:nvSpPr>
        <p:spPr>
          <a:xfrm>
            <a:off x="31133" y="781308"/>
            <a:ext cx="8428800" cy="84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3"/>
                </a:solidFill>
              </a:rPr>
              <a:t>Efficient Euclidean algorithm 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592588420d_0_339"/>
          <p:cNvSpPr txBox="1"/>
          <p:nvPr>
            <p:ph idx="1" type="body"/>
          </p:nvPr>
        </p:nvSpPr>
        <p:spPr>
          <a:xfrm>
            <a:off x="65775" y="1730750"/>
            <a:ext cx="8359500" cy="11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Instead of subtracting multiple times to get to the remainder, we can use mod. The relation then becomes:</a:t>
            </a:r>
            <a:endParaRPr/>
          </a:p>
        </p:txBody>
      </p:sp>
      <p:pic>
        <p:nvPicPr>
          <p:cNvPr id="123" name="Google Shape;123;g1592588420d_0_3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1650" y="3321850"/>
            <a:ext cx="7179474" cy="1902025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92588420d_0_346"/>
          <p:cNvSpPr txBox="1"/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Implementation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9" name="Google Shape;129;g1592588420d_0_346"/>
          <p:cNvSpPr txBox="1"/>
          <p:nvPr/>
        </p:nvSpPr>
        <p:spPr>
          <a:xfrm>
            <a:off x="7349200" y="1898100"/>
            <a:ext cx="51393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-US" sz="3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/ Iterative Approach  </a:t>
            </a:r>
            <a:endParaRPr sz="3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Lato"/>
                <a:ea typeface="Lato"/>
                <a:cs typeface="Lato"/>
                <a:sym typeface="Lato"/>
              </a:rPr>
              <a:t>int gcd(int a, int b)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Lato"/>
                <a:ea typeface="Lato"/>
                <a:cs typeface="Lato"/>
                <a:sym typeface="Lato"/>
              </a:rPr>
              <a:t>{</a:t>
            </a:r>
            <a:br>
              <a:rPr lang="en-US" sz="2700">
                <a:latin typeface="Lato"/>
                <a:ea typeface="Lato"/>
                <a:cs typeface="Lato"/>
                <a:sym typeface="Lato"/>
              </a:rPr>
            </a:br>
            <a:r>
              <a:rPr lang="en-US" sz="2700">
                <a:latin typeface="Lato"/>
                <a:ea typeface="Lato"/>
                <a:cs typeface="Lato"/>
                <a:sym typeface="Lato"/>
              </a:rPr>
              <a:t>       </a:t>
            </a:r>
            <a:r>
              <a:rPr lang="en-US" sz="27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while</a:t>
            </a:r>
            <a:r>
              <a:rPr lang="en-US" sz="2700">
                <a:latin typeface="Lato"/>
                <a:ea typeface="Lato"/>
                <a:cs typeface="Lato"/>
                <a:sym typeface="Lato"/>
              </a:rPr>
              <a:t>(b ! = 0 )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Lato"/>
                <a:ea typeface="Lato"/>
                <a:cs typeface="Lato"/>
                <a:sym typeface="Lato"/>
              </a:rPr>
              <a:t>           {</a:t>
            </a:r>
            <a:br>
              <a:rPr lang="en-US" sz="2700">
                <a:latin typeface="Lato"/>
                <a:ea typeface="Lato"/>
                <a:cs typeface="Lato"/>
                <a:sym typeface="Lato"/>
              </a:rPr>
            </a:br>
            <a:r>
              <a:rPr lang="en-US" sz="2700">
                <a:latin typeface="Lato"/>
                <a:ea typeface="Lato"/>
                <a:cs typeface="Lato"/>
                <a:sym typeface="Lato"/>
              </a:rPr>
              <a:t>                 </a:t>
            </a:r>
            <a:r>
              <a:rPr lang="en-US" sz="2700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2700">
                <a:latin typeface="Lato"/>
                <a:ea typeface="Lato"/>
                <a:cs typeface="Lato"/>
                <a:sym typeface="Lato"/>
              </a:rPr>
              <a:t> = a%b;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Lato"/>
                <a:ea typeface="Lato"/>
                <a:cs typeface="Lato"/>
                <a:sym typeface="Lato"/>
              </a:rPr>
              <a:t>               </a:t>
            </a:r>
            <a:r>
              <a:rPr lang="en-US" sz="27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swap</a:t>
            </a:r>
            <a:r>
              <a:rPr lang="en-US" sz="2700">
                <a:latin typeface="Lato"/>
                <a:ea typeface="Lato"/>
                <a:cs typeface="Lato"/>
                <a:sym typeface="Lato"/>
              </a:rPr>
              <a:t>(a,b);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Lato"/>
                <a:ea typeface="Lato"/>
                <a:cs typeface="Lato"/>
                <a:sym typeface="Lato"/>
              </a:rPr>
              <a:t>           }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7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 return</a:t>
            </a:r>
            <a:r>
              <a:rPr lang="en-US" sz="2700">
                <a:latin typeface="Lato"/>
                <a:ea typeface="Lato"/>
                <a:cs typeface="Lato"/>
                <a:sym typeface="Lato"/>
              </a:rPr>
              <a:t>  a;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Lato"/>
                <a:ea typeface="Lato"/>
                <a:cs typeface="Lato"/>
                <a:sym typeface="Lato"/>
              </a:rPr>
              <a:t>}</a:t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g1592588420d_0_346"/>
          <p:cNvSpPr txBox="1"/>
          <p:nvPr/>
        </p:nvSpPr>
        <p:spPr>
          <a:xfrm>
            <a:off x="682500" y="2159700"/>
            <a:ext cx="5299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-US" sz="3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/Recursive Approach</a:t>
            </a:r>
            <a:endParaRPr sz="3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3000">
                <a:latin typeface="Lato"/>
                <a:ea typeface="Lato"/>
                <a:cs typeface="Lato"/>
                <a:sym typeface="Lato"/>
              </a:rPr>
              <a:t>nt  gcd(int a , int b )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00">
                <a:latin typeface="Lato"/>
                <a:ea typeface="Lato"/>
                <a:cs typeface="Lato"/>
                <a:sym typeface="Lato"/>
              </a:rPr>
              <a:t> {</a:t>
            </a:r>
            <a:br>
              <a:rPr lang="en-US" sz="3000">
                <a:latin typeface="Lato"/>
                <a:ea typeface="Lato"/>
                <a:cs typeface="Lato"/>
                <a:sym typeface="Lato"/>
              </a:rPr>
            </a:br>
            <a:r>
              <a:rPr lang="en-US" sz="3000"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lang="en-US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If</a:t>
            </a:r>
            <a:r>
              <a:rPr lang="en-US" sz="3000">
                <a:latin typeface="Lato"/>
                <a:ea typeface="Lato"/>
                <a:cs typeface="Lato"/>
                <a:sym typeface="Lato"/>
              </a:rPr>
              <a:t> ( b == 0 ) 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                return a;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        </a:t>
            </a:r>
            <a:r>
              <a:rPr lang="en-US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else</a:t>
            </a:r>
            <a:endParaRPr sz="3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                gcd( b , a%b)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}</a:t>
            </a:r>
            <a:r>
              <a:rPr lang="en-US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92588420d_0_354"/>
          <p:cNvSpPr txBox="1"/>
          <p:nvPr>
            <p:ph type="title"/>
          </p:nvPr>
        </p:nvSpPr>
        <p:spPr>
          <a:xfrm>
            <a:off x="92775" y="808000"/>
            <a:ext cx="8372700" cy="135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b="0" lang="en-US"/>
              <a:t>ime Complexity :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r>
              <a:rPr b="0" lang="en-US"/>
              <a:t>pace Complexity :</a:t>
            </a:r>
            <a:endParaRPr b="0"/>
          </a:p>
        </p:txBody>
      </p:sp>
      <p:sp>
        <p:nvSpPr>
          <p:cNvPr id="136" name="Google Shape;136;g1592588420d_0_354"/>
          <p:cNvSpPr txBox="1"/>
          <p:nvPr/>
        </p:nvSpPr>
        <p:spPr>
          <a:xfrm>
            <a:off x="6158775" y="2268800"/>
            <a:ext cx="5299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-US" sz="3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/Recursive Approach</a:t>
            </a:r>
            <a:endParaRPr sz="3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int  gcd(int a , int b )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00">
                <a:latin typeface="Lato"/>
                <a:ea typeface="Lato"/>
                <a:cs typeface="Lato"/>
                <a:sym typeface="Lato"/>
              </a:rPr>
              <a:t> {</a:t>
            </a:r>
            <a:br>
              <a:rPr lang="en-US" sz="3000">
                <a:latin typeface="Lato"/>
                <a:ea typeface="Lato"/>
                <a:cs typeface="Lato"/>
                <a:sym typeface="Lato"/>
              </a:rPr>
            </a:br>
            <a:r>
              <a:rPr lang="en-US" sz="3000"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lang="en-US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If</a:t>
            </a:r>
            <a:r>
              <a:rPr lang="en-US" sz="3000">
                <a:latin typeface="Lato"/>
                <a:ea typeface="Lato"/>
                <a:cs typeface="Lato"/>
                <a:sym typeface="Lato"/>
              </a:rPr>
              <a:t> ( b == 0 ) 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                return a;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        </a:t>
            </a:r>
            <a:r>
              <a:rPr lang="en-US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else</a:t>
            </a:r>
            <a:endParaRPr sz="3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                gcd( b , a%b)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} </a:t>
            </a:r>
            <a:endParaRPr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2022-09-07T20:50:32Z</dcterms:created>
  <dc:creator>Saurabh Anand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2022-09-07T00:00:00Z</vt:filetime>
  </property>
</Properties>
</file>