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embeddedFontLst>
    <p:embeddedFont>
      <p:font typeface="Raleway"/>
      <p:regular r:id="rId22"/>
      <p:bold r:id="rId23"/>
      <p:italic r:id="rId24"/>
      <p:boldItalic r:id="rId25"/>
    </p:embeddedFont>
    <p:embeddedFont>
      <p:font typeface="Roboto"/>
      <p:regular r:id="rId26"/>
      <p:bold r:id="rId27"/>
      <p:italic r:id="rId28"/>
      <p:boldItalic r:id="rId29"/>
    </p:embeddedFont>
    <p:embeddedFont>
      <p:font typeface="Lato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CB946B0-9B5A-41B2-923B-80FE8712FE07}">
  <a:tblStyle styleId="{5CB946B0-9B5A-41B2-923B-80FE8712FE0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Raleway-regular.fntdata"/><Relationship Id="rId21" Type="http://schemas.openxmlformats.org/officeDocument/2006/relationships/slide" Target="slides/slide15.xml"/><Relationship Id="rId24" Type="http://schemas.openxmlformats.org/officeDocument/2006/relationships/font" Target="fonts/Raleway-italic.fntdata"/><Relationship Id="rId23" Type="http://schemas.openxmlformats.org/officeDocument/2006/relationships/font" Target="fonts/Raleway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oboto-regular.fntdata"/><Relationship Id="rId25" Type="http://schemas.openxmlformats.org/officeDocument/2006/relationships/font" Target="fonts/Raleway-boldItalic.fntdata"/><Relationship Id="rId28" Type="http://schemas.openxmlformats.org/officeDocument/2006/relationships/font" Target="fonts/Roboto-italic.fntdata"/><Relationship Id="rId27" Type="http://schemas.openxmlformats.org/officeDocument/2006/relationships/font" Target="fonts/Roboto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Lato-bold.fntdata"/><Relationship Id="rId30" Type="http://schemas.openxmlformats.org/officeDocument/2006/relationships/font" Target="fonts/Lato-regular.fntdata"/><Relationship Id="rId11" Type="http://schemas.openxmlformats.org/officeDocument/2006/relationships/slide" Target="slides/slide5.xml"/><Relationship Id="rId33" Type="http://schemas.openxmlformats.org/officeDocument/2006/relationships/font" Target="fonts/Lato-boldItalic.fntdata"/><Relationship Id="rId10" Type="http://schemas.openxmlformats.org/officeDocument/2006/relationships/slide" Target="slides/slide4.xml"/><Relationship Id="rId32" Type="http://schemas.openxmlformats.org/officeDocument/2006/relationships/font" Target="fonts/Lato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3d170470a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3d170470a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3d170470aa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3d170470aa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3d170470aa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3d170470aa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614040b3e2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614040b3e2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614040b3e2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614040b3e2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616c1fe516_2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616c1fe516_2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3d170470aa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3d170470aa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3d170470a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3d170470a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3d170470aa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3d170470aa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3d170470aa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3d170470aa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3d170470aa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3d170470aa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3d170470aa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3d170470aa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3d170470aa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3d170470aa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5dd9189c4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5dd9189c4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3d170470aa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3d170470aa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title"/>
          </p:nvPr>
        </p:nvSpPr>
        <p:spPr>
          <a:xfrm>
            <a:off x="460950" y="1819577"/>
            <a:ext cx="8222100" cy="13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GREEDY APPROACH</a:t>
            </a:r>
            <a:endParaRPr/>
          </a:p>
        </p:txBody>
      </p:sp>
      <p:pic>
        <p:nvPicPr>
          <p:cNvPr id="73" name="Google Shape;7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4925" y="3662299"/>
            <a:ext cx="940900" cy="9409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3"/>
          <p:cNvSpPr txBox="1"/>
          <p:nvPr/>
        </p:nvSpPr>
        <p:spPr>
          <a:xfrm>
            <a:off x="2925223" y="3361500"/>
            <a:ext cx="5007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Programming Club - AKGEC</a:t>
            </a:r>
            <a:endParaRPr b="1" sz="24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2"/>
          <p:cNvSpPr txBox="1"/>
          <p:nvPr>
            <p:ph type="title"/>
          </p:nvPr>
        </p:nvSpPr>
        <p:spPr>
          <a:xfrm>
            <a:off x="515775" y="481650"/>
            <a:ext cx="8520600" cy="183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Trebuchet MS"/>
                <a:ea typeface="Trebuchet MS"/>
                <a:cs typeface="Trebuchet MS"/>
                <a:sym typeface="Trebuchet MS"/>
              </a:rPr>
              <a:t>Consider the case:- </a:t>
            </a:r>
            <a:endParaRPr>
              <a:solidFill>
                <a:schemeClr val="accent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a =   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k=2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36" name="Google Shape;136;p22"/>
          <p:cNvSpPr txBox="1"/>
          <p:nvPr/>
        </p:nvSpPr>
        <p:spPr>
          <a:xfrm>
            <a:off x="652225" y="2216250"/>
            <a:ext cx="63612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Trebuchet MS"/>
                <a:ea typeface="Trebuchet MS"/>
                <a:cs typeface="Trebuchet MS"/>
                <a:sym typeface="Trebuchet MS"/>
              </a:rPr>
              <a:t>Apply the greedy algorithm</a:t>
            </a:r>
            <a:endParaRPr sz="20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Trebuchet MS"/>
                <a:ea typeface="Trebuchet MS"/>
                <a:cs typeface="Trebuchet MS"/>
                <a:sym typeface="Trebuchet MS"/>
              </a:rPr>
              <a:t>i) Step 1:- last = 6 &amp;&amp; first = 1; so remove last = 6</a:t>
            </a:r>
            <a:endParaRPr sz="20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Trebuchet MS"/>
                <a:ea typeface="Trebuchet MS"/>
                <a:cs typeface="Trebuchet MS"/>
                <a:sym typeface="Trebuchet MS"/>
              </a:rPr>
              <a:t>ii) Step 2:- last = 5 &amp;&amp; first = 1; so remove last = 5</a:t>
            </a:r>
            <a:endParaRPr sz="20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Trebuchet MS"/>
                <a:ea typeface="Trebuchet MS"/>
                <a:cs typeface="Trebuchet MS"/>
                <a:sym typeface="Trebuchet MS"/>
              </a:rPr>
              <a:t>Sum of removed numbers = 6 + 5 = 11</a:t>
            </a:r>
            <a:endParaRPr sz="20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37" name="Google Shape;137;p22"/>
          <p:cNvSpPr txBox="1"/>
          <p:nvPr/>
        </p:nvSpPr>
        <p:spPr>
          <a:xfrm>
            <a:off x="515775" y="3564050"/>
            <a:ext cx="8181000" cy="11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Trebuchet MS"/>
                <a:ea typeface="Trebuchet MS"/>
                <a:cs typeface="Trebuchet MS"/>
                <a:sym typeface="Trebuchet MS"/>
              </a:rPr>
              <a:t>But, by inspection we can remove the first two elements = 1 &amp; 100</a:t>
            </a:r>
            <a:endParaRPr sz="21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Trebuchet MS"/>
                <a:ea typeface="Trebuchet MS"/>
                <a:cs typeface="Trebuchet MS"/>
                <a:sym typeface="Trebuchet MS"/>
              </a:rPr>
              <a:t>Now, sum of removed elements = 101</a:t>
            </a:r>
            <a:endParaRPr sz="2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aphicFrame>
        <p:nvGraphicFramePr>
          <p:cNvPr id="138" name="Google Shape;138;p22"/>
          <p:cNvGraphicFramePr/>
          <p:nvPr/>
        </p:nvGraphicFramePr>
        <p:xfrm>
          <a:off x="1156575" y="1089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{5CB946B0-9B5A-41B2-923B-80FE8712FE07}</a:tableStyleId>
              </a:tblPr>
              <a:tblGrid>
                <a:gridCol w="1206500"/>
                <a:gridCol w="1206500"/>
                <a:gridCol w="1206500"/>
                <a:gridCol w="1206500"/>
                <a:gridCol w="1206500"/>
                <a:gridCol w="1206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chemeClr val="lt1"/>
                          </a:solidFill>
                        </a:rPr>
                        <a:t>    </a:t>
                      </a:r>
                      <a:r>
                        <a:rPr b="1" lang="en" sz="2400">
                          <a:solidFill>
                            <a:schemeClr val="lt1"/>
                          </a:solidFill>
                        </a:rPr>
                        <a:t>1</a:t>
                      </a:r>
                      <a:endParaRPr b="1" sz="24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chemeClr val="lt1"/>
                          </a:solidFill>
                        </a:rPr>
                        <a:t>  100</a:t>
                      </a:r>
                      <a:endParaRPr b="1" sz="24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500">
                          <a:solidFill>
                            <a:schemeClr val="lt1"/>
                          </a:solidFill>
                        </a:rPr>
                        <a:t>    </a:t>
                      </a:r>
                      <a:r>
                        <a:rPr b="1" lang="en" sz="2500">
                          <a:solidFill>
                            <a:schemeClr val="lt1"/>
                          </a:solidFill>
                        </a:rPr>
                        <a:t>3</a:t>
                      </a:r>
                      <a:endParaRPr b="1" sz="25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       </a:t>
                      </a:r>
                      <a:r>
                        <a:rPr b="1" lang="en" sz="2400">
                          <a:solidFill>
                            <a:schemeClr val="lt1"/>
                          </a:solidFill>
                        </a:rPr>
                        <a:t>4</a:t>
                      </a:r>
                      <a:endParaRPr b="1" sz="24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chemeClr val="lt1"/>
                          </a:solidFill>
                        </a:rPr>
                        <a:t>    </a:t>
                      </a:r>
                      <a:r>
                        <a:rPr b="1" lang="en" sz="2400">
                          <a:solidFill>
                            <a:schemeClr val="lt1"/>
                          </a:solidFill>
                        </a:rPr>
                        <a:t>5</a:t>
                      </a:r>
                      <a:endParaRPr b="1" sz="24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chemeClr val="lt1"/>
                          </a:solidFill>
                        </a:rPr>
                        <a:t>   </a:t>
                      </a:r>
                      <a:r>
                        <a:rPr b="1" lang="en" sz="2400">
                          <a:solidFill>
                            <a:schemeClr val="lt1"/>
                          </a:solidFill>
                        </a:rPr>
                        <a:t>6</a:t>
                      </a:r>
                      <a:endParaRPr b="1" sz="24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3"/>
          <p:cNvSpPr txBox="1"/>
          <p:nvPr>
            <p:ph type="title"/>
          </p:nvPr>
        </p:nvSpPr>
        <p:spPr>
          <a:xfrm>
            <a:off x="424200" y="68632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000">
                <a:solidFill>
                  <a:schemeClr val="accent3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   </a:t>
            </a:r>
            <a:r>
              <a:rPr lang="en" sz="4000">
                <a:solidFill>
                  <a:schemeClr val="accent3"/>
                </a:solidFill>
                <a:latin typeface="Trebuchet MS"/>
                <a:ea typeface="Trebuchet MS"/>
                <a:cs typeface="Trebuchet MS"/>
                <a:sym typeface="Trebuchet MS"/>
              </a:rPr>
              <a:t>Observation</a:t>
            </a:r>
            <a:endParaRPr sz="4000">
              <a:solidFill>
                <a:schemeClr val="accent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4" name="Google Shape;144;p23"/>
          <p:cNvSpPr txBox="1"/>
          <p:nvPr/>
        </p:nvSpPr>
        <p:spPr>
          <a:xfrm>
            <a:off x="424200" y="1525050"/>
            <a:ext cx="8520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Trebuchet MS"/>
                <a:ea typeface="Trebuchet MS"/>
                <a:cs typeface="Trebuchet MS"/>
                <a:sym typeface="Trebuchet MS"/>
              </a:rPr>
              <a:t>After removing k elements, we will have a subarray of length n - k. 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5" name="Google Shape;145;p23"/>
          <p:cNvSpPr txBox="1"/>
          <p:nvPr/>
        </p:nvSpPr>
        <p:spPr>
          <a:xfrm>
            <a:off x="424200" y="2017650"/>
            <a:ext cx="82956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Trebuchet MS"/>
                <a:ea typeface="Trebuchet MS"/>
                <a:cs typeface="Trebuchet MS"/>
                <a:sym typeface="Trebuchet MS"/>
              </a:rPr>
              <a:t>Now,</a:t>
            </a:r>
            <a:endParaRPr sz="20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Trebuchet MS"/>
                <a:ea typeface="Trebuchet MS"/>
                <a:cs typeface="Trebuchet MS"/>
                <a:sym typeface="Trebuchet MS"/>
              </a:rPr>
              <a:t>Sum of removed elements + Sum of the remaining subarray = Sum of all elements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6" name="Google Shape;146;p23"/>
          <p:cNvSpPr txBox="1"/>
          <p:nvPr/>
        </p:nvSpPr>
        <p:spPr>
          <a:xfrm>
            <a:off x="343875" y="3223300"/>
            <a:ext cx="82956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Trebuchet MS"/>
                <a:ea typeface="Trebuchet MS"/>
                <a:cs typeface="Trebuchet MS"/>
                <a:sym typeface="Trebuchet MS"/>
              </a:rPr>
              <a:t>We have to maximise sum of removed elements; so we have to minimize the sum of the remaining subarray;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7" name="Google Shape;147;p23"/>
          <p:cNvSpPr txBox="1"/>
          <p:nvPr/>
        </p:nvSpPr>
        <p:spPr>
          <a:xfrm>
            <a:off x="343875" y="3623500"/>
            <a:ext cx="689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/>
          <p:nvPr>
            <p:ph type="title"/>
          </p:nvPr>
        </p:nvSpPr>
        <p:spPr>
          <a:xfrm>
            <a:off x="482525" y="544125"/>
            <a:ext cx="6627600" cy="6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90"/>
              <a:buFont typeface="Arial"/>
              <a:buNone/>
            </a:pPr>
            <a:r>
              <a:rPr b="0" lang="en" sz="2840">
                <a:solidFill>
                  <a:schemeClr val="accent3"/>
                </a:solidFill>
                <a:latin typeface="Trebuchet MS"/>
                <a:ea typeface="Trebuchet MS"/>
                <a:cs typeface="Trebuchet MS"/>
                <a:sym typeface="Trebuchet MS"/>
              </a:rPr>
              <a:t>Goal :- Find a subarray of length n - k with minimum sum.</a:t>
            </a:r>
            <a:endParaRPr b="0" sz="2840">
              <a:solidFill>
                <a:schemeClr val="accent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700"/>
          </a:p>
        </p:txBody>
      </p:sp>
      <p:sp>
        <p:nvSpPr>
          <p:cNvPr id="153" name="Google Shape;153;p24"/>
          <p:cNvSpPr txBox="1"/>
          <p:nvPr>
            <p:ph idx="1" type="body"/>
          </p:nvPr>
        </p:nvSpPr>
        <p:spPr>
          <a:xfrm>
            <a:off x="10360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2000">
                <a:latin typeface="Trebuchet MS"/>
                <a:ea typeface="Trebuchet MS"/>
                <a:cs typeface="Trebuchet MS"/>
                <a:sym typeface="Trebuchet MS"/>
              </a:rPr>
              <a:t>Here we uses the sliding window technique to solve the problem.</a:t>
            </a:r>
            <a:endParaRPr sz="20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2000">
                <a:latin typeface="Trebuchet MS"/>
                <a:ea typeface="Trebuchet MS"/>
                <a:cs typeface="Trebuchet MS"/>
                <a:sym typeface="Trebuchet MS"/>
              </a:rPr>
              <a:t>Using it we able to find the subarray of length n-k with minimum sum</a:t>
            </a:r>
            <a:r>
              <a:rPr lang="en" sz="2000"/>
              <a:t> 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4"/>
          <p:cNvSpPr txBox="1"/>
          <p:nvPr>
            <p:ph idx="2" type="body"/>
          </p:nvPr>
        </p:nvSpPr>
        <p:spPr>
          <a:xfrm>
            <a:off x="5174300" y="1211325"/>
            <a:ext cx="3434700" cy="343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   </a:t>
            </a:r>
            <a:r>
              <a:rPr lang="en" sz="1600"/>
              <a:t> </a:t>
            </a:r>
            <a:r>
              <a:rPr lang="en" sz="1600">
                <a:highlight>
                  <a:schemeClr val="lt1"/>
                </a:highlight>
              </a:rPr>
              <a:t> </a:t>
            </a:r>
            <a:r>
              <a:rPr b="1" lang="en" sz="1600">
                <a:highlight>
                  <a:schemeClr val="lt1"/>
                </a:highlight>
              </a:rPr>
              <a:t>ll n,k;</a:t>
            </a:r>
            <a:endParaRPr b="1" sz="1600">
              <a:highlight>
                <a:schemeClr val="lt1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1600">
                <a:highlight>
                  <a:schemeClr val="lt1"/>
                </a:highlight>
              </a:rPr>
              <a:t>    cin&gt;&gt;n&gt;&gt;k;</a:t>
            </a:r>
            <a:endParaRPr b="1" sz="1600">
              <a:highlight>
                <a:schemeClr val="lt1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1600">
                <a:highlight>
                  <a:schemeClr val="lt1"/>
                </a:highlight>
              </a:rPr>
              <a:t>    vector&lt;ll&gt; v(n);</a:t>
            </a:r>
            <a:endParaRPr b="1" sz="1600">
              <a:highlight>
                <a:schemeClr val="lt1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1600">
                <a:highlight>
                  <a:schemeClr val="lt1"/>
                </a:highlight>
              </a:rPr>
              <a:t>    for(int i=0;i&lt;n;i++)cin&gt;&gt;v[i];</a:t>
            </a:r>
            <a:endParaRPr b="1" sz="1600">
              <a:highlight>
                <a:schemeClr val="lt1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1600">
                <a:highlight>
                  <a:schemeClr val="lt1"/>
                </a:highlight>
              </a:rPr>
              <a:t>    ll sum=0,sum1=0;</a:t>
            </a:r>
            <a:endParaRPr b="1" sz="1600">
              <a:highlight>
                <a:schemeClr val="lt1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1600">
                <a:highlight>
                  <a:schemeClr val="lt1"/>
                </a:highlight>
              </a:rPr>
              <a:t>    ll a=n-k;</a:t>
            </a:r>
            <a:endParaRPr b="1" sz="1600">
              <a:highlight>
                <a:schemeClr val="lt1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1600">
                <a:highlight>
                  <a:schemeClr val="lt1"/>
                </a:highlight>
              </a:rPr>
              <a:t>    for(int i=0;i&lt;a;i++)sum+=v[i];</a:t>
            </a:r>
            <a:endParaRPr b="1" sz="1600">
              <a:highlight>
                <a:schemeClr val="lt1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1600">
                <a:highlight>
                  <a:schemeClr val="lt1"/>
                </a:highlight>
              </a:rPr>
              <a:t>    for(int i=0;i&lt;n;i+)sum1+=v[i];</a:t>
            </a:r>
            <a:endParaRPr b="1" sz="1600">
              <a:highlight>
                <a:schemeClr val="lt1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1600">
                <a:highlight>
                  <a:schemeClr val="lt1"/>
                </a:highlight>
              </a:rPr>
              <a:t>    ll ans=sum;</a:t>
            </a:r>
            <a:endParaRPr b="1" sz="1600">
              <a:highlight>
                <a:schemeClr val="lt1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1600">
                <a:highlight>
                  <a:schemeClr val="lt1"/>
                </a:highlight>
              </a:rPr>
              <a:t>   for(int i=a;i&lt;n;i++){</a:t>
            </a:r>
            <a:endParaRPr b="1" sz="1600">
              <a:highlight>
                <a:schemeClr val="lt1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1600">
                <a:highlight>
                  <a:schemeClr val="lt1"/>
                </a:highlight>
              </a:rPr>
              <a:t>    sum-=v[i-a];</a:t>
            </a:r>
            <a:endParaRPr b="1" sz="1600">
              <a:highlight>
                <a:schemeClr val="lt1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1600">
                <a:highlight>
                  <a:schemeClr val="lt1"/>
                </a:highlight>
              </a:rPr>
              <a:t>    sum+=v[i];</a:t>
            </a:r>
            <a:endParaRPr b="1" sz="1600">
              <a:highlight>
                <a:schemeClr val="lt1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1600">
                <a:highlight>
                  <a:schemeClr val="lt1"/>
                </a:highlight>
              </a:rPr>
              <a:t>    ans=min(ans,sum);</a:t>
            </a:r>
            <a:endParaRPr b="1" sz="1600">
              <a:highlight>
                <a:schemeClr val="lt1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1600">
                <a:highlight>
                  <a:schemeClr val="lt1"/>
                </a:highlight>
              </a:rPr>
              <a:t>   }</a:t>
            </a:r>
            <a:endParaRPr b="1" sz="1600">
              <a:highlight>
                <a:schemeClr val="lt1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highlight>
                  <a:schemeClr val="lt1"/>
                </a:highlight>
              </a:rPr>
              <a:t>   cout&lt;&lt;sum1-ans&lt;&lt;'\n';</a:t>
            </a:r>
            <a:endParaRPr b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5"/>
          <p:cNvSpPr txBox="1"/>
          <p:nvPr/>
        </p:nvSpPr>
        <p:spPr>
          <a:xfrm>
            <a:off x="759725" y="1119050"/>
            <a:ext cx="783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0" name="Google Shape;160;p25"/>
          <p:cNvSpPr txBox="1"/>
          <p:nvPr/>
        </p:nvSpPr>
        <p:spPr>
          <a:xfrm>
            <a:off x="624600" y="2921500"/>
            <a:ext cx="78948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Trebuchet MS"/>
                <a:ea typeface="Trebuchet MS"/>
                <a:cs typeface="Trebuchet MS"/>
                <a:sym typeface="Trebuchet MS"/>
              </a:rPr>
              <a:t>N=</a:t>
            </a:r>
            <a:endParaRPr sz="27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Trebuchet MS"/>
                <a:ea typeface="Trebuchet MS"/>
                <a:cs typeface="Trebuchet MS"/>
                <a:sym typeface="Trebuchet MS"/>
              </a:rPr>
              <a:t>X=  520</a:t>
            </a:r>
            <a:endParaRPr sz="27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aphicFrame>
        <p:nvGraphicFramePr>
          <p:cNvPr id="161" name="Google Shape;161;p25"/>
          <p:cNvGraphicFramePr/>
          <p:nvPr/>
        </p:nvGraphicFramePr>
        <p:xfrm>
          <a:off x="1372575" y="2921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{5CB946B0-9B5A-41B2-923B-80FE8712FE07}</a:tableStyleId>
              </a:tblPr>
              <a:tblGrid>
                <a:gridCol w="1651900"/>
                <a:gridCol w="1651900"/>
                <a:gridCol w="1651900"/>
                <a:gridCol w="16519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           </a:t>
                      </a:r>
                      <a:r>
                        <a:rPr b="1" lang="en" sz="1600">
                          <a:solidFill>
                            <a:schemeClr val="lt1"/>
                          </a:solidFill>
                        </a:rPr>
                        <a:t>20 </a:t>
                      </a:r>
                      <a:endParaRPr b="1" sz="16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         </a:t>
                      </a:r>
                      <a:r>
                        <a:rPr b="1" lang="en" sz="1600">
                          <a:solidFill>
                            <a:schemeClr val="lt1"/>
                          </a:solidFill>
                        </a:rPr>
                        <a:t>50</a:t>
                      </a:r>
                      <a:endParaRPr b="1" sz="16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lt1"/>
                          </a:solidFill>
                        </a:rPr>
                        <a:t> </a:t>
                      </a:r>
                      <a:r>
                        <a:rPr b="1" lang="en" sz="1600">
                          <a:solidFill>
                            <a:schemeClr val="lt1"/>
                          </a:solidFill>
                        </a:rPr>
                        <a:t>        100</a:t>
                      </a:r>
                      <a:endParaRPr b="1" sz="16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         </a:t>
                      </a:r>
                      <a:r>
                        <a:rPr b="1" lang="en" sz="1600">
                          <a:solidFill>
                            <a:schemeClr val="lt1"/>
                          </a:solidFill>
                        </a:rPr>
                        <a:t>200</a:t>
                      </a:r>
                      <a:endParaRPr b="1" sz="16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sp>
        <p:nvSpPr>
          <p:cNvPr id="162" name="Google Shape;162;p2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35483"/>
              <a:buFont typeface="Arial"/>
              <a:buNone/>
            </a:pPr>
            <a:r>
              <a:rPr lang="en" sz="3100">
                <a:solidFill>
                  <a:schemeClr val="accent3"/>
                </a:solidFill>
                <a:latin typeface="Trebuchet MS"/>
                <a:ea typeface="Trebuchet MS"/>
                <a:cs typeface="Trebuchet MS"/>
                <a:sym typeface="Trebuchet MS"/>
              </a:rPr>
              <a:t>  </a:t>
            </a:r>
            <a:r>
              <a:rPr lang="en" sz="3400">
                <a:solidFill>
                  <a:schemeClr val="accent3"/>
                </a:solidFill>
                <a:latin typeface="Trebuchet MS"/>
                <a:ea typeface="Trebuchet MS"/>
                <a:cs typeface="Trebuchet MS"/>
                <a:sym typeface="Trebuchet MS"/>
              </a:rPr>
              <a:t>MINIMIZING</a:t>
            </a:r>
            <a:r>
              <a:rPr b="0" lang="en" sz="2800">
                <a:solidFill>
                  <a:schemeClr val="accent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" sz="3400">
                <a:solidFill>
                  <a:schemeClr val="accent3"/>
                </a:solidFill>
                <a:latin typeface="Trebuchet MS"/>
                <a:ea typeface="Trebuchet MS"/>
                <a:cs typeface="Trebuchet MS"/>
                <a:sym typeface="Trebuchet MS"/>
              </a:rPr>
              <a:t>COIN</a:t>
            </a:r>
            <a:endParaRPr sz="3400">
              <a:solidFill>
                <a:schemeClr val="accent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3" name="Google Shape;163;p25"/>
          <p:cNvSpPr txBox="1"/>
          <p:nvPr>
            <p:ph idx="1" type="body"/>
          </p:nvPr>
        </p:nvSpPr>
        <p:spPr>
          <a:xfrm>
            <a:off x="2410100" y="1262775"/>
            <a:ext cx="6321600" cy="138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" sz="6535">
                <a:highlight>
                  <a:srgbClr val="EFEFEF"/>
                </a:highlight>
                <a:latin typeface="Trebuchet MS"/>
                <a:ea typeface="Trebuchet MS"/>
                <a:cs typeface="Trebuchet MS"/>
                <a:sym typeface="Trebuchet MS"/>
              </a:rPr>
              <a:t>Consider a money system consisting of  </a:t>
            </a:r>
            <a:r>
              <a:rPr lang="en" sz="6785">
                <a:highlight>
                  <a:srgbClr val="EFEFEF"/>
                </a:highlight>
                <a:latin typeface="Trebuchet MS"/>
                <a:ea typeface="Trebuchet MS"/>
                <a:cs typeface="Trebuchet MS"/>
                <a:sym typeface="Trebuchet MS"/>
              </a:rPr>
              <a:t>n </a:t>
            </a:r>
            <a:r>
              <a:rPr lang="en" sz="6535">
                <a:highlight>
                  <a:srgbClr val="EFEFEF"/>
                </a:highlight>
                <a:latin typeface="Trebuchet MS"/>
                <a:ea typeface="Trebuchet MS"/>
                <a:cs typeface="Trebuchet MS"/>
                <a:sym typeface="Trebuchet MS"/>
              </a:rPr>
              <a:t>coins. Each coin has a positive integer value. Your task is to produce a sum of money  </a:t>
            </a:r>
            <a:r>
              <a:rPr lang="en" sz="6785">
                <a:highlight>
                  <a:srgbClr val="EFEFEF"/>
                </a:highlight>
                <a:latin typeface="Trebuchet MS"/>
                <a:ea typeface="Trebuchet MS"/>
                <a:cs typeface="Trebuchet MS"/>
                <a:sym typeface="Trebuchet MS"/>
              </a:rPr>
              <a:t>x </a:t>
            </a:r>
            <a:r>
              <a:rPr lang="en" sz="6535">
                <a:highlight>
                  <a:srgbClr val="EFEFEF"/>
                </a:highlight>
                <a:latin typeface="Trebuchet MS"/>
                <a:ea typeface="Trebuchet MS"/>
                <a:cs typeface="Trebuchet MS"/>
                <a:sym typeface="Trebuchet MS"/>
              </a:rPr>
              <a:t>using the available coins in such a way that the number of coins is minimal.</a:t>
            </a:r>
            <a:endParaRPr sz="6535">
              <a:highlight>
                <a:srgbClr val="EFEFE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78571"/>
              <a:buFont typeface="Arial"/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5"/>
          <p:cNvSpPr txBox="1"/>
          <p:nvPr/>
        </p:nvSpPr>
        <p:spPr>
          <a:xfrm>
            <a:off x="2299675" y="3993675"/>
            <a:ext cx="59136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Here the required money can be generated by taking {200,200,100,20}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Sample-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170" name="Google Shape;170;p26"/>
          <p:cNvSpPr txBox="1"/>
          <p:nvPr>
            <p:ph idx="1" type="body"/>
          </p:nvPr>
        </p:nvSpPr>
        <p:spPr>
          <a:xfrm>
            <a:off x="829075" y="1164576"/>
            <a:ext cx="6321600" cy="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Trebuchet MS"/>
                <a:ea typeface="Trebuchet MS"/>
                <a:cs typeface="Trebuchet MS"/>
                <a:sym typeface="Trebuchet MS"/>
              </a:rPr>
              <a:t>N= </a:t>
            </a:r>
            <a:endParaRPr b="1" sz="21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2100">
                <a:latin typeface="Trebuchet MS"/>
                <a:ea typeface="Trebuchet MS"/>
                <a:cs typeface="Trebuchet MS"/>
                <a:sym typeface="Trebuchet MS"/>
              </a:rPr>
              <a:t>X=6</a:t>
            </a:r>
            <a:endParaRPr b="1" sz="2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aphicFrame>
        <p:nvGraphicFramePr>
          <p:cNvPr id="171" name="Google Shape;171;p26"/>
          <p:cNvGraphicFramePr/>
          <p:nvPr/>
        </p:nvGraphicFramePr>
        <p:xfrm>
          <a:off x="1430050" y="1262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{5CB946B0-9B5A-41B2-923B-80FE8712FE07}</a:tableStyleId>
              </a:tblPr>
              <a:tblGrid>
                <a:gridCol w="1029000"/>
                <a:gridCol w="953950"/>
                <a:gridCol w="13238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      1</a:t>
                      </a:r>
                      <a:endParaRPr b="1">
                        <a:solidFill>
                          <a:schemeClr val="lt1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     3</a:t>
                      </a:r>
                      <a:endParaRPr b="1">
                        <a:solidFill>
                          <a:schemeClr val="lt1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         4</a:t>
                      </a:r>
                      <a:endParaRPr b="1">
                        <a:solidFill>
                          <a:schemeClr val="lt1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sp>
        <p:nvSpPr>
          <p:cNvPr id="172" name="Google Shape;172;p26"/>
          <p:cNvSpPr txBox="1"/>
          <p:nvPr/>
        </p:nvSpPr>
        <p:spPr>
          <a:xfrm>
            <a:off x="923975" y="2309950"/>
            <a:ext cx="7166100" cy="11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Trebuchet MS"/>
                <a:ea typeface="Trebuchet MS"/>
                <a:cs typeface="Trebuchet MS"/>
                <a:sym typeface="Trebuchet MS"/>
              </a:rPr>
              <a:t>Here if we go by our greedy algorithm,then it </a:t>
            </a:r>
            <a:r>
              <a:rPr lang="en" sz="2100">
                <a:latin typeface="Trebuchet MS"/>
                <a:ea typeface="Trebuchet MS"/>
                <a:cs typeface="Trebuchet MS"/>
                <a:sym typeface="Trebuchet MS"/>
              </a:rPr>
              <a:t>produces</a:t>
            </a:r>
            <a:r>
              <a:rPr lang="en" sz="2100">
                <a:latin typeface="Trebuchet MS"/>
                <a:ea typeface="Trebuchet MS"/>
                <a:cs typeface="Trebuchet MS"/>
                <a:sym typeface="Trebuchet MS"/>
              </a:rPr>
              <a:t> the solution 4+1+1 while the optimal solution is 3+3.</a:t>
            </a:r>
            <a:endParaRPr sz="21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3" name="Google Shape;173;p26"/>
          <p:cNvSpPr txBox="1"/>
          <p:nvPr/>
        </p:nvSpPr>
        <p:spPr>
          <a:xfrm>
            <a:off x="899700" y="3289925"/>
            <a:ext cx="73446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Trebuchet MS"/>
                <a:ea typeface="Trebuchet MS"/>
                <a:cs typeface="Trebuchet MS"/>
                <a:sym typeface="Trebuchet MS"/>
              </a:rPr>
              <a:t>Now ,it is now known that it can’t be solved by using the greedy ,so on further lecture , we will see</a:t>
            </a:r>
            <a:endParaRPr sz="20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Trebuchet MS"/>
                <a:ea typeface="Trebuchet MS"/>
                <a:cs typeface="Trebuchet MS"/>
                <a:sym typeface="Trebuchet MS"/>
              </a:rPr>
              <a:t>That it is efficiently solved using dynamic programming</a:t>
            </a:r>
            <a:endParaRPr sz="200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7"/>
          <p:cNvSpPr txBox="1"/>
          <p:nvPr>
            <p:ph type="title"/>
          </p:nvPr>
        </p:nvSpPr>
        <p:spPr>
          <a:xfrm>
            <a:off x="460950" y="2109376"/>
            <a:ext cx="8222100" cy="107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/>
          <p:nvPr>
            <p:ph type="title"/>
          </p:nvPr>
        </p:nvSpPr>
        <p:spPr>
          <a:xfrm>
            <a:off x="311700" y="367025"/>
            <a:ext cx="8520600" cy="67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u="sng">
                <a:solidFill>
                  <a:schemeClr val="accent3"/>
                </a:solidFill>
                <a:latin typeface="Trebuchet MS"/>
                <a:ea typeface="Trebuchet MS"/>
                <a:cs typeface="Trebuchet MS"/>
                <a:sym typeface="Trebuchet MS"/>
              </a:rPr>
              <a:t>Greedy Approach</a:t>
            </a:r>
            <a:endParaRPr sz="4000" u="sng">
              <a:solidFill>
                <a:schemeClr val="accent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0" name="Google Shape;80;p14"/>
          <p:cNvSpPr txBox="1"/>
          <p:nvPr/>
        </p:nvSpPr>
        <p:spPr>
          <a:xfrm>
            <a:off x="839725" y="1533025"/>
            <a:ext cx="7627800" cy="8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50">
                <a:highlight>
                  <a:srgbClr val="F9FAFC"/>
                </a:highlight>
                <a:latin typeface="Trebuchet MS"/>
                <a:ea typeface="Trebuchet MS"/>
                <a:cs typeface="Trebuchet MS"/>
                <a:sym typeface="Trebuchet MS"/>
              </a:rPr>
              <a:t>A greedy algorithm is an approach for solving a problem by selecting the best option available at the moment. </a:t>
            </a:r>
            <a:endParaRPr sz="24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1" name="Google Shape;81;p14"/>
          <p:cNvSpPr txBox="1"/>
          <p:nvPr/>
        </p:nvSpPr>
        <p:spPr>
          <a:xfrm>
            <a:off x="839725" y="2729350"/>
            <a:ext cx="7627800" cy="90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50">
                <a:latin typeface="Trebuchet MS"/>
                <a:ea typeface="Trebuchet MS"/>
                <a:cs typeface="Trebuchet MS"/>
                <a:sym typeface="Trebuchet MS"/>
              </a:rPr>
              <a:t>We build the solution piece by piece where each piece is the most optimal solution at that instant.</a:t>
            </a:r>
            <a:endParaRPr sz="235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 txBox="1"/>
          <p:nvPr/>
        </p:nvSpPr>
        <p:spPr>
          <a:xfrm>
            <a:off x="487125" y="659050"/>
            <a:ext cx="83385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50">
                <a:highlight>
                  <a:srgbClr val="F9FAFC"/>
                </a:highlight>
                <a:latin typeface="Trebuchet MS"/>
                <a:ea typeface="Trebuchet MS"/>
                <a:cs typeface="Trebuchet MS"/>
                <a:sym typeface="Trebuchet MS"/>
              </a:rPr>
              <a:t>A greedy algorithm doesn't worry whether the current best result will bring the overall optimal result. The algorithm never reverses the earlier decision even if the choice is wrong.</a:t>
            </a:r>
            <a:r>
              <a:rPr lang="en" sz="2450">
                <a:highlight>
                  <a:srgbClr val="F9FAFC"/>
                </a:highlight>
              </a:rPr>
              <a:t> </a:t>
            </a:r>
            <a:endParaRPr sz="2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" name="Google Shape;87;p15"/>
          <p:cNvSpPr txBox="1"/>
          <p:nvPr/>
        </p:nvSpPr>
        <p:spPr>
          <a:xfrm>
            <a:off x="487125" y="2686375"/>
            <a:ext cx="8338500" cy="12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50">
                <a:latin typeface="Trebuchet MS"/>
                <a:ea typeface="Trebuchet MS"/>
                <a:cs typeface="Trebuchet MS"/>
                <a:sym typeface="Trebuchet MS"/>
              </a:rPr>
              <a:t>So, when using a greedy approach, we need to make sure that the local optimal solution obtained by the greedy approach is also the global optimal one.</a:t>
            </a:r>
            <a:endParaRPr sz="235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>
            <p:ph type="title"/>
          </p:nvPr>
        </p:nvSpPr>
        <p:spPr>
          <a:xfrm>
            <a:off x="311700" y="395675"/>
            <a:ext cx="8520600" cy="60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000">
                <a:solidFill>
                  <a:schemeClr val="accent3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 </a:t>
            </a:r>
            <a:r>
              <a:rPr lang="en" sz="4000">
                <a:solidFill>
                  <a:schemeClr val="accent3"/>
                </a:solidFill>
                <a:latin typeface="Trebuchet MS"/>
                <a:ea typeface="Trebuchet MS"/>
                <a:cs typeface="Trebuchet MS"/>
                <a:sym typeface="Trebuchet MS"/>
              </a:rPr>
              <a:t>An example</a:t>
            </a:r>
            <a:endParaRPr sz="4000">
              <a:solidFill>
                <a:schemeClr val="accent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3" name="Google Shape;93;p16"/>
          <p:cNvSpPr txBox="1"/>
          <p:nvPr/>
        </p:nvSpPr>
        <p:spPr>
          <a:xfrm>
            <a:off x="675000" y="1084125"/>
            <a:ext cx="77940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50">
                <a:latin typeface="Trebuchet MS"/>
                <a:ea typeface="Trebuchet MS"/>
                <a:cs typeface="Trebuchet MS"/>
                <a:sym typeface="Trebuchet MS"/>
              </a:rPr>
              <a:t>Q) There are n items to be added in a box. We have m (m&gt;=n) items with different values. We need to maximize the value of the box (value of the box is sum of all items in the box).</a:t>
            </a:r>
            <a:endParaRPr sz="235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4" name="Google Shape;94;p16"/>
          <p:cNvSpPr txBox="1"/>
          <p:nvPr/>
        </p:nvSpPr>
        <p:spPr>
          <a:xfrm>
            <a:off x="674900" y="2937100"/>
            <a:ext cx="77940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latin typeface="Trebuchet MS"/>
                <a:ea typeface="Trebuchet MS"/>
                <a:cs typeface="Trebuchet MS"/>
                <a:sym typeface="Trebuchet MS"/>
              </a:rPr>
              <a:t>Sol) A greedy approach would be to add the items one by one with the largest value until we reach n items.</a:t>
            </a:r>
            <a:endParaRPr sz="23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>
            <p:ph type="title"/>
          </p:nvPr>
        </p:nvSpPr>
        <p:spPr>
          <a:xfrm>
            <a:off x="600850" y="449950"/>
            <a:ext cx="7505700" cy="95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000">
                <a:solidFill>
                  <a:schemeClr val="accent3"/>
                </a:solidFill>
                <a:latin typeface="Trebuchet MS"/>
                <a:ea typeface="Trebuchet MS"/>
                <a:cs typeface="Trebuchet MS"/>
                <a:sym typeface="Trebuchet MS"/>
              </a:rPr>
              <a:t>Another example</a:t>
            </a:r>
            <a:endParaRPr sz="4000">
              <a:solidFill>
                <a:schemeClr val="accent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0" name="Google Shape;100;p17"/>
          <p:cNvSpPr txBox="1"/>
          <p:nvPr/>
        </p:nvSpPr>
        <p:spPr>
          <a:xfrm>
            <a:off x="464150" y="1404550"/>
            <a:ext cx="80520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Trebuchet MS"/>
                <a:ea typeface="Trebuchet MS"/>
                <a:cs typeface="Trebuchet MS"/>
                <a:sym typeface="Trebuchet MS"/>
              </a:rPr>
              <a:t>Q</a:t>
            </a:r>
            <a:r>
              <a:rPr lang="en" sz="2200">
                <a:latin typeface="Trebuchet MS"/>
                <a:ea typeface="Trebuchet MS"/>
                <a:cs typeface="Trebuchet MS"/>
                <a:sym typeface="Trebuchet MS"/>
              </a:rPr>
              <a:t>) You are given an array of size n. </a:t>
            </a:r>
            <a:endParaRPr sz="22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Trebuchet MS"/>
                <a:ea typeface="Trebuchet MS"/>
                <a:cs typeface="Trebuchet MS"/>
                <a:sym typeface="Trebuchet MS"/>
              </a:rPr>
              <a:t>In one move, u can either:</a:t>
            </a:r>
            <a:endParaRPr sz="22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Trebuchet MS"/>
                <a:ea typeface="Trebuchet MS"/>
                <a:cs typeface="Trebuchet MS"/>
                <a:sym typeface="Trebuchet MS"/>
              </a:rPr>
              <a:t>i) Remove the first element from the array (or)</a:t>
            </a:r>
            <a:endParaRPr sz="22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Trebuchet MS"/>
                <a:ea typeface="Trebuchet MS"/>
                <a:cs typeface="Trebuchet MS"/>
                <a:sym typeface="Trebuchet MS"/>
              </a:rPr>
              <a:t>ii) Remove the last element from the array</a:t>
            </a:r>
            <a:endParaRPr sz="22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Trebuchet MS"/>
                <a:ea typeface="Trebuchet MS"/>
                <a:cs typeface="Trebuchet MS"/>
                <a:sym typeface="Trebuchet MS"/>
              </a:rPr>
              <a:t>Find the maximum sum of the removed elements obtained after doing this operation exactly k times (k ≤ n).</a:t>
            </a:r>
            <a:endParaRPr sz="220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/>
          <p:nvPr>
            <p:ph type="title"/>
          </p:nvPr>
        </p:nvSpPr>
        <p:spPr>
          <a:xfrm>
            <a:off x="761850" y="3198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86E8"/>
                </a:solidFill>
                <a:latin typeface="Trebuchet MS"/>
                <a:ea typeface="Trebuchet MS"/>
                <a:cs typeface="Trebuchet MS"/>
                <a:sym typeface="Trebuchet MS"/>
              </a:rPr>
              <a:t>Sample</a:t>
            </a:r>
            <a:endParaRPr>
              <a:solidFill>
                <a:srgbClr val="4A86E8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6" name="Google Shape;106;p18"/>
          <p:cNvSpPr txBox="1"/>
          <p:nvPr/>
        </p:nvSpPr>
        <p:spPr>
          <a:xfrm>
            <a:off x="631950" y="785350"/>
            <a:ext cx="7650900" cy="14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5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2350">
                <a:latin typeface="Trebuchet MS"/>
                <a:ea typeface="Trebuchet MS"/>
                <a:cs typeface="Trebuchet MS"/>
                <a:sym typeface="Trebuchet MS"/>
              </a:rPr>
              <a:t>a = </a:t>
            </a:r>
            <a:endParaRPr sz="235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5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50">
                <a:latin typeface="Trebuchet MS"/>
                <a:ea typeface="Trebuchet MS"/>
                <a:cs typeface="Trebuchet MS"/>
                <a:sym typeface="Trebuchet MS"/>
              </a:rPr>
              <a:t> k = 3</a:t>
            </a:r>
            <a:endParaRPr sz="235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7" name="Google Shape;107;p18"/>
          <p:cNvSpPr txBox="1"/>
          <p:nvPr/>
        </p:nvSpPr>
        <p:spPr>
          <a:xfrm>
            <a:off x="689250" y="1929350"/>
            <a:ext cx="7765500" cy="16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50">
                <a:latin typeface="Trebuchet MS"/>
                <a:ea typeface="Trebuchet MS"/>
                <a:cs typeface="Trebuchet MS"/>
                <a:sym typeface="Trebuchet MS"/>
              </a:rPr>
              <a:t>First step :- Remove the last element = 10</a:t>
            </a:r>
            <a:endParaRPr sz="235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50">
                <a:latin typeface="Trebuchet MS"/>
                <a:ea typeface="Trebuchet MS"/>
                <a:cs typeface="Trebuchet MS"/>
                <a:sym typeface="Trebuchet MS"/>
              </a:rPr>
              <a:t>Second step :- Remove the first element = 6</a:t>
            </a:r>
            <a:endParaRPr sz="235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50">
                <a:latin typeface="Trebuchet MS"/>
                <a:ea typeface="Trebuchet MS"/>
                <a:cs typeface="Trebuchet MS"/>
                <a:sym typeface="Trebuchet MS"/>
              </a:rPr>
              <a:t>Third step :- Remove the first element = 5 (First element is now changed)</a:t>
            </a:r>
            <a:endParaRPr sz="235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8" name="Google Shape;108;p18"/>
          <p:cNvSpPr txBox="1"/>
          <p:nvPr/>
        </p:nvSpPr>
        <p:spPr>
          <a:xfrm>
            <a:off x="761850" y="3420525"/>
            <a:ext cx="7292700" cy="12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50">
                <a:latin typeface="Trebuchet MS"/>
                <a:ea typeface="Trebuchet MS"/>
                <a:cs typeface="Trebuchet MS"/>
                <a:sym typeface="Trebuchet MS"/>
              </a:rPr>
              <a:t>The sum of removed elements = 21</a:t>
            </a:r>
            <a:endParaRPr sz="235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50">
                <a:latin typeface="Trebuchet MS"/>
                <a:ea typeface="Trebuchet MS"/>
                <a:cs typeface="Trebuchet MS"/>
                <a:sym typeface="Trebuchet MS"/>
              </a:rPr>
              <a:t>This can be proved to be the maximum sum, since we removed the three greatest elements</a:t>
            </a:r>
            <a:endParaRPr sz="235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aphicFrame>
        <p:nvGraphicFramePr>
          <p:cNvPr id="109" name="Google Shape;109;p18"/>
          <p:cNvGraphicFramePr/>
          <p:nvPr/>
        </p:nvGraphicFramePr>
        <p:xfrm>
          <a:off x="1274450" y="935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{5CB946B0-9B5A-41B2-923B-80FE8712FE07}</a:tableStyleId>
              </a:tblPr>
              <a:tblGrid>
                <a:gridCol w="1034150"/>
                <a:gridCol w="1034150"/>
                <a:gridCol w="1034150"/>
                <a:gridCol w="1034150"/>
                <a:gridCol w="1034150"/>
                <a:gridCol w="1034150"/>
                <a:gridCol w="10341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chemeClr val="lt1"/>
                          </a:solidFill>
                        </a:rPr>
                        <a:t>   </a:t>
                      </a:r>
                      <a:r>
                        <a:rPr b="1" lang="en" sz="2400">
                          <a:solidFill>
                            <a:schemeClr val="lt1"/>
                          </a:solidFill>
                        </a:rPr>
                        <a:t>6</a:t>
                      </a:r>
                      <a:endParaRPr b="1" sz="24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chemeClr val="lt1"/>
                          </a:solidFill>
                        </a:rPr>
                        <a:t>   </a:t>
                      </a:r>
                      <a:r>
                        <a:rPr b="1" lang="en" sz="2400">
                          <a:solidFill>
                            <a:schemeClr val="lt1"/>
                          </a:solidFill>
                        </a:rPr>
                        <a:t>5</a:t>
                      </a:r>
                      <a:endParaRPr b="1" sz="24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chemeClr val="lt1"/>
                          </a:solidFill>
                        </a:rPr>
                        <a:t>   </a:t>
                      </a:r>
                      <a:r>
                        <a:rPr b="1" lang="en" sz="2400">
                          <a:solidFill>
                            <a:schemeClr val="lt1"/>
                          </a:solidFill>
                        </a:rPr>
                        <a:t>1</a:t>
                      </a:r>
                      <a:endParaRPr b="1" sz="24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chemeClr val="lt1"/>
                          </a:solidFill>
                        </a:rPr>
                        <a:t>   </a:t>
                      </a:r>
                      <a:r>
                        <a:rPr b="1" lang="en" sz="2400">
                          <a:solidFill>
                            <a:schemeClr val="lt1"/>
                          </a:solidFill>
                        </a:rPr>
                        <a:t>5</a:t>
                      </a:r>
                      <a:endParaRPr b="1" sz="24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chemeClr val="lt1"/>
                          </a:solidFill>
                        </a:rPr>
                        <a:t>   </a:t>
                      </a:r>
                      <a:r>
                        <a:rPr b="1" lang="en" sz="2400">
                          <a:solidFill>
                            <a:schemeClr val="lt1"/>
                          </a:solidFill>
                        </a:rPr>
                        <a:t>1</a:t>
                      </a:r>
                      <a:endParaRPr b="1" sz="24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chemeClr val="lt1"/>
                          </a:solidFill>
                        </a:rPr>
                        <a:t>    </a:t>
                      </a:r>
                      <a:r>
                        <a:rPr b="1" lang="en" sz="2400">
                          <a:solidFill>
                            <a:schemeClr val="lt1"/>
                          </a:solidFill>
                        </a:rPr>
                        <a:t>2</a:t>
                      </a:r>
                      <a:endParaRPr b="1" sz="24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chemeClr val="lt1"/>
                          </a:solidFill>
                        </a:rPr>
                        <a:t>   </a:t>
                      </a:r>
                      <a:r>
                        <a:rPr b="1" lang="en" sz="2400">
                          <a:solidFill>
                            <a:schemeClr val="lt1"/>
                          </a:solidFill>
                        </a:rPr>
                        <a:t>10</a:t>
                      </a:r>
                      <a:endParaRPr b="1" sz="24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 txBox="1"/>
          <p:nvPr/>
        </p:nvSpPr>
        <p:spPr>
          <a:xfrm>
            <a:off x="257900" y="329525"/>
            <a:ext cx="858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" name="Google Shape;115;p19"/>
          <p:cNvSpPr txBox="1"/>
          <p:nvPr/>
        </p:nvSpPr>
        <p:spPr>
          <a:xfrm>
            <a:off x="415500" y="575100"/>
            <a:ext cx="8625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latin typeface="Trebuchet MS"/>
                <a:ea typeface="Trebuchet MS"/>
                <a:cs typeface="Trebuchet MS"/>
                <a:sym typeface="Trebuchet MS"/>
              </a:rPr>
              <a:t>Let us try to solve this problem greedily i.e;</a:t>
            </a:r>
            <a:endParaRPr sz="23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6" name="Google Shape;116;p19"/>
          <p:cNvSpPr txBox="1"/>
          <p:nvPr/>
        </p:nvSpPr>
        <p:spPr>
          <a:xfrm>
            <a:off x="483700" y="1464775"/>
            <a:ext cx="7464600" cy="26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latin typeface="Trebuchet MS"/>
                <a:ea typeface="Trebuchet MS"/>
                <a:cs typeface="Trebuchet MS"/>
                <a:sym typeface="Trebuchet MS"/>
              </a:rPr>
              <a:t>for(k steps)</a:t>
            </a:r>
            <a:endParaRPr sz="23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latin typeface="Trebuchet MS"/>
                <a:ea typeface="Trebuchet MS"/>
                <a:cs typeface="Trebuchet MS"/>
                <a:sym typeface="Trebuchet MS"/>
              </a:rPr>
              <a:t>{</a:t>
            </a:r>
            <a:endParaRPr sz="23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latin typeface="Trebuchet MS"/>
                <a:ea typeface="Trebuchet MS"/>
                <a:cs typeface="Trebuchet MS"/>
                <a:sym typeface="Trebuchet MS"/>
              </a:rPr>
              <a:t>if(first element &gt; last element)</a:t>
            </a:r>
            <a:endParaRPr sz="23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latin typeface="Trebuchet MS"/>
                <a:ea typeface="Trebuchet MS"/>
                <a:cs typeface="Trebuchet MS"/>
                <a:sym typeface="Trebuchet MS"/>
              </a:rPr>
              <a:t>	remove first element</a:t>
            </a:r>
            <a:endParaRPr sz="23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latin typeface="Trebuchet MS"/>
                <a:ea typeface="Trebuchet MS"/>
                <a:cs typeface="Trebuchet MS"/>
                <a:sym typeface="Trebuchet MS"/>
              </a:rPr>
              <a:t>else</a:t>
            </a:r>
            <a:endParaRPr sz="23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latin typeface="Trebuchet MS"/>
                <a:ea typeface="Trebuchet MS"/>
                <a:cs typeface="Trebuchet MS"/>
                <a:sym typeface="Trebuchet MS"/>
              </a:rPr>
              <a:t>	remove last element</a:t>
            </a:r>
            <a:endParaRPr sz="23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latin typeface="Trebuchet MS"/>
                <a:ea typeface="Trebuchet MS"/>
                <a:cs typeface="Trebuchet MS"/>
                <a:sym typeface="Trebuchet MS"/>
              </a:rPr>
              <a:t>}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 txBox="1"/>
          <p:nvPr>
            <p:ph type="title"/>
          </p:nvPr>
        </p:nvSpPr>
        <p:spPr>
          <a:xfrm>
            <a:off x="5923750" y="210900"/>
            <a:ext cx="2887800" cy="47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0" lang="en" sz="155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55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ll i=0,j=n-1;</a:t>
            </a:r>
            <a:endParaRPr sz="155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55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ll ans =0;</a:t>
            </a:r>
            <a:endParaRPr sz="155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55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while(k&gt;0){</a:t>
            </a:r>
            <a:endParaRPr sz="155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55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if(v[i]&gt;=v[j]){</a:t>
            </a:r>
            <a:endParaRPr sz="155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55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 ans+=v[i];</a:t>
            </a:r>
            <a:endParaRPr sz="155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55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 i++;</a:t>
            </a:r>
            <a:endParaRPr sz="155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55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55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55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else{</a:t>
            </a:r>
            <a:endParaRPr sz="155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55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 ans+=v[j];</a:t>
            </a:r>
            <a:endParaRPr sz="155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55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 j--;</a:t>
            </a:r>
            <a:endParaRPr sz="155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55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55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55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k--;</a:t>
            </a:r>
            <a:endParaRPr sz="155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55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55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55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cout&lt;&lt;ans&lt;&lt;"\n";</a:t>
            </a:r>
            <a:endParaRPr sz="155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/>
          </a:p>
        </p:txBody>
      </p:sp>
      <p:sp>
        <p:nvSpPr>
          <p:cNvPr id="122" name="Google Shape;122;p20"/>
          <p:cNvSpPr txBox="1"/>
          <p:nvPr/>
        </p:nvSpPr>
        <p:spPr>
          <a:xfrm>
            <a:off x="811050" y="349075"/>
            <a:ext cx="34599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00">
                <a:solidFill>
                  <a:schemeClr val="accent3"/>
                </a:solidFill>
                <a:latin typeface="Trebuchet MS"/>
                <a:ea typeface="Trebuchet MS"/>
                <a:cs typeface="Trebuchet MS"/>
                <a:sym typeface="Trebuchet MS"/>
              </a:rPr>
              <a:t>Code And Logic</a:t>
            </a:r>
            <a:endParaRPr b="1" sz="3500">
              <a:solidFill>
                <a:schemeClr val="accent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3" name="Google Shape;123;p20"/>
          <p:cNvSpPr txBox="1"/>
          <p:nvPr/>
        </p:nvSpPr>
        <p:spPr>
          <a:xfrm>
            <a:off x="359325" y="1786800"/>
            <a:ext cx="4753500" cy="18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Trebuchet MS"/>
                <a:ea typeface="Trebuchet MS"/>
                <a:cs typeface="Trebuchet MS"/>
                <a:sym typeface="Trebuchet MS"/>
              </a:rPr>
              <a:t>Here we use the two pointer -</a:t>
            </a:r>
            <a:endParaRPr sz="22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Trebuchet MS"/>
                <a:ea typeface="Trebuchet MS"/>
                <a:cs typeface="Trebuchet MS"/>
                <a:sym typeface="Trebuchet MS"/>
              </a:rPr>
              <a:t>We would compare the first and last </a:t>
            </a:r>
            <a:r>
              <a:rPr lang="en" sz="2200">
                <a:latin typeface="Trebuchet MS"/>
                <a:ea typeface="Trebuchet MS"/>
                <a:cs typeface="Trebuchet MS"/>
                <a:sym typeface="Trebuchet MS"/>
              </a:rPr>
              <a:t>element</a:t>
            </a:r>
            <a:r>
              <a:rPr lang="en" sz="2200">
                <a:latin typeface="Trebuchet MS"/>
                <a:ea typeface="Trebuchet MS"/>
                <a:cs typeface="Trebuchet MS"/>
                <a:sym typeface="Trebuchet MS"/>
              </a:rPr>
              <a:t> in the array and this would result to our answer .</a:t>
            </a:r>
            <a:endParaRPr sz="22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 txBox="1"/>
          <p:nvPr/>
        </p:nvSpPr>
        <p:spPr>
          <a:xfrm>
            <a:off x="911400" y="855125"/>
            <a:ext cx="73212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accent3"/>
                </a:solidFill>
                <a:latin typeface="Trebuchet MS"/>
                <a:ea typeface="Trebuchet MS"/>
                <a:cs typeface="Trebuchet MS"/>
                <a:sym typeface="Trebuchet MS"/>
              </a:rPr>
              <a:t>Does greedy work always ??</a:t>
            </a:r>
            <a:endParaRPr sz="3500">
              <a:solidFill>
                <a:schemeClr val="accent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9" name="Google Shape;129;p21"/>
          <p:cNvSpPr txBox="1"/>
          <p:nvPr/>
        </p:nvSpPr>
        <p:spPr>
          <a:xfrm>
            <a:off x="2610400" y="2878375"/>
            <a:ext cx="18054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9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0" name="Google Shape;130;p21"/>
          <p:cNvSpPr txBox="1"/>
          <p:nvPr/>
        </p:nvSpPr>
        <p:spPr>
          <a:xfrm>
            <a:off x="1447575" y="2176500"/>
            <a:ext cx="48765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6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NO!!!!!!!!!!!!!!</a:t>
            </a:r>
            <a:endParaRPr b="1" sz="4600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