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6BA827-694C-416E-B795-DA993C6C3BDB}">
  <a:tblStyle styleId="{616BA827-694C-416E-B795-DA993C6C3B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11093032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611093032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11093032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611093032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605467f63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605467f63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611093032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611093032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611093032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611093032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611093032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611093032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05467f63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605467f63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609af907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609af907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60767b5f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60767b5f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09af907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609af907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09af9078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09af9078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05467f63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605467f63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11093032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611093032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611093032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611093032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26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leetcode.com/problems/search-a-2d-matrix/" TargetMode="External"/><Relationship Id="rId4" Type="http://schemas.openxmlformats.org/officeDocument/2006/relationships/hyperlink" Target="https://codeforces.com/problemset/problem/259/A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669200" y="55587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The   Matrix</a:t>
            </a:r>
            <a:endParaRPr/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975" y="3285449"/>
            <a:ext cx="940900" cy="9409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/>
        </p:nvSpPr>
        <p:spPr>
          <a:xfrm>
            <a:off x="4771675" y="3755375"/>
            <a:ext cx="3804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Programming club -akgec</a:t>
            </a:r>
            <a:endParaRPr b="1" sz="2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5812775" y="480675"/>
            <a:ext cx="3331500" cy="8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</a:rPr>
              <a:t>Optimal way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359425" y="371825"/>
            <a:ext cx="64449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650">
                <a:solidFill>
                  <a:srgbClr val="1E1E1E"/>
                </a:solidFill>
                <a:highlight>
                  <a:srgbClr val="EFEFEF"/>
                </a:highlight>
                <a:latin typeface="Raleway"/>
                <a:ea typeface="Raleway"/>
                <a:cs typeface="Raleway"/>
                <a:sym typeface="Raleway"/>
              </a:rPr>
              <a:t>bool searchMatrix(vector&lt;vector&lt;int&gt;&gt;&amp; matrix, int target) {</a:t>
            </a:r>
            <a:endParaRPr b="1" sz="1650">
              <a:solidFill>
                <a:srgbClr val="1E1E1E"/>
              </a:solidFill>
              <a:highlight>
                <a:srgbClr val="EFEFE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650">
                <a:solidFill>
                  <a:srgbClr val="1E1E1E"/>
                </a:solidFill>
                <a:highlight>
                  <a:srgbClr val="EFEFEF"/>
                </a:highlight>
                <a:latin typeface="Raleway"/>
                <a:ea typeface="Raleway"/>
                <a:cs typeface="Raleway"/>
                <a:sym typeface="Raleway"/>
              </a:rPr>
              <a:t>  int n=matrix.size();</a:t>
            </a:r>
            <a:endParaRPr b="1" sz="1650">
              <a:solidFill>
                <a:srgbClr val="1E1E1E"/>
              </a:solidFill>
              <a:highlight>
                <a:srgbClr val="EFEFE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650">
                <a:solidFill>
                  <a:srgbClr val="1E1E1E"/>
                </a:solidFill>
                <a:highlight>
                  <a:srgbClr val="EFEFEF"/>
                </a:highlight>
                <a:latin typeface="Raleway"/>
                <a:ea typeface="Raleway"/>
                <a:cs typeface="Raleway"/>
                <a:sym typeface="Raleway"/>
              </a:rPr>
              <a:t>  int m=matrix[0].size(),ok=0;</a:t>
            </a:r>
            <a:endParaRPr b="1" sz="1650">
              <a:solidFill>
                <a:srgbClr val="1E1E1E"/>
              </a:solidFill>
              <a:highlight>
                <a:srgbClr val="EFEFE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650">
                <a:solidFill>
                  <a:srgbClr val="1E1E1E"/>
                </a:solidFill>
                <a:highlight>
                  <a:srgbClr val="EFEFEF"/>
                </a:highlight>
                <a:latin typeface="Raleway"/>
                <a:ea typeface="Raleway"/>
                <a:cs typeface="Raleway"/>
                <a:sym typeface="Raleway"/>
              </a:rPr>
              <a:t>  for(int i=0;i&lt;n-1;i++){</a:t>
            </a:r>
            <a:endParaRPr b="1" sz="1650">
              <a:solidFill>
                <a:srgbClr val="1E1E1E"/>
              </a:solidFill>
              <a:highlight>
                <a:srgbClr val="EFEFE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650">
                <a:solidFill>
                  <a:srgbClr val="1E1E1E"/>
                </a:solidFill>
                <a:highlight>
                  <a:srgbClr val="EFEFEF"/>
                </a:highlight>
                <a:latin typeface="Raleway"/>
                <a:ea typeface="Raleway"/>
                <a:cs typeface="Raleway"/>
                <a:sym typeface="Raleway"/>
              </a:rPr>
              <a:t>      if(matrix[i][0]&lt;=target and matrix[i+1][0]&gt;target){</a:t>
            </a:r>
            <a:endParaRPr b="1" sz="1650">
              <a:solidFill>
                <a:srgbClr val="1E1E1E"/>
              </a:solidFill>
              <a:highlight>
                <a:srgbClr val="EFEFE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650">
                <a:solidFill>
                  <a:srgbClr val="1E1E1E"/>
                </a:solidFill>
                <a:highlight>
                  <a:srgbClr val="EFEFEF"/>
                </a:highlight>
                <a:latin typeface="Raleway"/>
                <a:ea typeface="Raleway"/>
                <a:cs typeface="Raleway"/>
                <a:sym typeface="Raleway"/>
              </a:rPr>
              <a:t>     int st=0,en=m-1;</a:t>
            </a:r>
            <a:endParaRPr b="1" sz="1650">
              <a:solidFill>
                <a:srgbClr val="1E1E1E"/>
              </a:solidFill>
              <a:highlight>
                <a:srgbClr val="EFEFE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650">
                <a:solidFill>
                  <a:srgbClr val="1E1E1E"/>
                </a:solidFill>
                <a:highlight>
                  <a:srgbClr val="EFEFEF"/>
                </a:highlight>
                <a:latin typeface="Raleway"/>
                <a:ea typeface="Raleway"/>
                <a:cs typeface="Raleway"/>
                <a:sym typeface="Raleway"/>
              </a:rPr>
              <a:t>          while(st&lt;=en){</a:t>
            </a:r>
            <a:endParaRPr b="1" sz="1650">
              <a:solidFill>
                <a:srgbClr val="1E1E1E"/>
              </a:solidFill>
              <a:highlight>
                <a:srgbClr val="EFEFE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650">
                <a:solidFill>
                  <a:srgbClr val="1E1E1E"/>
                </a:solidFill>
                <a:highlight>
                  <a:srgbClr val="EFEFEF"/>
                </a:highlight>
                <a:latin typeface="Raleway"/>
                <a:ea typeface="Raleway"/>
                <a:cs typeface="Raleway"/>
                <a:sym typeface="Raleway"/>
              </a:rPr>
              <a:t>             int mid=(st+en)/2;</a:t>
            </a:r>
            <a:endParaRPr b="1" sz="1650">
              <a:solidFill>
                <a:srgbClr val="1E1E1E"/>
              </a:solidFill>
              <a:highlight>
                <a:srgbClr val="EFEFE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650">
                <a:solidFill>
                  <a:srgbClr val="1E1E1E"/>
                </a:solidFill>
                <a:highlight>
                  <a:srgbClr val="EFEFEF"/>
                </a:highlight>
                <a:latin typeface="Raleway"/>
                <a:ea typeface="Raleway"/>
                <a:cs typeface="Raleway"/>
                <a:sym typeface="Raleway"/>
              </a:rPr>
              <a:t>             if(matrix[i][mid]==target)return true;</a:t>
            </a:r>
            <a:endParaRPr b="1" sz="1650">
              <a:solidFill>
                <a:srgbClr val="1E1E1E"/>
              </a:solidFill>
              <a:highlight>
                <a:srgbClr val="EFEFE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650">
                <a:solidFill>
                  <a:srgbClr val="1E1E1E"/>
                </a:solidFill>
                <a:highlight>
                  <a:srgbClr val="EFEFEF"/>
                </a:highlight>
                <a:latin typeface="Raleway"/>
                <a:ea typeface="Raleway"/>
                <a:cs typeface="Raleway"/>
                <a:sym typeface="Raleway"/>
              </a:rPr>
              <a:t>             if(matrix[i][mid]&gt;target)en=mid-1;</a:t>
            </a:r>
            <a:endParaRPr b="1" sz="1650">
              <a:solidFill>
                <a:srgbClr val="1E1E1E"/>
              </a:solidFill>
              <a:highlight>
                <a:srgbClr val="EFEFE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650">
                <a:solidFill>
                  <a:srgbClr val="1E1E1E"/>
                </a:solidFill>
                <a:highlight>
                  <a:srgbClr val="EFEFEF"/>
                </a:highlight>
                <a:latin typeface="Raleway"/>
                <a:ea typeface="Raleway"/>
                <a:cs typeface="Raleway"/>
                <a:sym typeface="Raleway"/>
              </a:rPr>
              <a:t>              else st=mid+1;</a:t>
            </a:r>
            <a:endParaRPr b="1" sz="1650">
              <a:solidFill>
                <a:srgbClr val="1E1E1E"/>
              </a:solidFill>
              <a:highlight>
                <a:srgbClr val="EFEFE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50">
                <a:solidFill>
                  <a:srgbClr val="1E1E1E"/>
                </a:solidFill>
                <a:highlight>
                  <a:srgbClr val="EFEFEF"/>
                </a:highlight>
                <a:latin typeface="Raleway"/>
                <a:ea typeface="Raleway"/>
                <a:cs typeface="Raleway"/>
                <a:sym typeface="Raleway"/>
              </a:rPr>
              <a:t>          }}}</a:t>
            </a:r>
            <a:endParaRPr b="1" sz="1500">
              <a:highlight>
                <a:srgbClr val="EFEFE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6159800" y="2330075"/>
            <a:ext cx="242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 u="sng">
                <a:latin typeface="Lato"/>
                <a:ea typeface="Lato"/>
                <a:cs typeface="Lato"/>
                <a:sym typeface="Lato"/>
              </a:rPr>
              <a:t>TC-&gt; O(Nlog(N))</a:t>
            </a:r>
            <a:endParaRPr b="1" sz="1600" u="sng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/>
        </p:nvSpPr>
        <p:spPr>
          <a:xfrm>
            <a:off x="483375" y="545325"/>
            <a:ext cx="8551800" cy="44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950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if(ok==1)return true;</a:t>
            </a:r>
            <a:endParaRPr b="1" sz="1950">
              <a:solidFill>
                <a:srgbClr val="1E1E1E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950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else{</a:t>
            </a:r>
            <a:endParaRPr b="1" sz="1950">
              <a:solidFill>
                <a:srgbClr val="1E1E1E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950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if(target&gt;=matrix[n-1][0]){</a:t>
            </a:r>
            <a:endParaRPr b="1" sz="1950">
              <a:solidFill>
                <a:srgbClr val="1E1E1E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950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   for(int i=0;i&lt;m;i++){</a:t>
            </a:r>
            <a:endParaRPr b="1" sz="1950">
              <a:solidFill>
                <a:srgbClr val="1E1E1E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950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if(matrix[n-1][i]==target)return true;</a:t>
            </a:r>
            <a:endParaRPr b="1" sz="1950">
              <a:solidFill>
                <a:srgbClr val="1E1E1E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950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 sz="1950">
              <a:solidFill>
                <a:srgbClr val="1E1E1E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950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b="1" sz="1950">
              <a:solidFill>
                <a:srgbClr val="1E1E1E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950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 return false;</a:t>
            </a:r>
            <a:endParaRPr b="1" sz="1950">
              <a:solidFill>
                <a:srgbClr val="1E1E1E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950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950">
              <a:solidFill>
                <a:srgbClr val="1E1E1E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950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950">
              <a:solidFill>
                <a:srgbClr val="1E1E1E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780175" y="619700"/>
            <a:ext cx="5307300" cy="6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A86E8"/>
                </a:solidFill>
              </a:rPr>
              <a:t>        Most optimal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470975" y="1821925"/>
            <a:ext cx="44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594875" y="508150"/>
            <a:ext cx="43008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-GB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-GB" sz="1700">
                <a:latin typeface="Raleway"/>
                <a:ea typeface="Raleway"/>
                <a:cs typeface="Raleway"/>
                <a:sym typeface="Raleway"/>
              </a:rPr>
              <a:t>bool searchMatrix (vector&lt;vector&lt;int&gt;&gt;&amp; matrix, int target)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700">
                <a:latin typeface="Raleway"/>
                <a:ea typeface="Raleway"/>
                <a:cs typeface="Raleway"/>
                <a:sym typeface="Raleway"/>
              </a:rPr>
              <a:t> {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700">
                <a:latin typeface="Raleway"/>
                <a:ea typeface="Raleway"/>
                <a:cs typeface="Raleway"/>
                <a:sym typeface="Raleway"/>
              </a:rPr>
              <a:t>        int n=matrix.size(),m=matrix[0].size();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700">
                <a:latin typeface="Raleway"/>
                <a:ea typeface="Raleway"/>
                <a:cs typeface="Raleway"/>
                <a:sym typeface="Raleway"/>
              </a:rPr>
              <a:t>        int st=0,en=n*m-1;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700">
                <a:latin typeface="Raleway"/>
                <a:ea typeface="Raleway"/>
                <a:cs typeface="Raleway"/>
                <a:sym typeface="Raleway"/>
              </a:rPr>
              <a:t>        while(st&lt;=en){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700">
                <a:latin typeface="Raleway"/>
                <a:ea typeface="Raleway"/>
                <a:cs typeface="Raleway"/>
                <a:sym typeface="Raleway"/>
              </a:rPr>
              <a:t>           int mid=(st+en)/2;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700">
                <a:latin typeface="Raleway"/>
                <a:ea typeface="Raleway"/>
                <a:cs typeface="Raleway"/>
                <a:sym typeface="Raleway"/>
              </a:rPr>
              <a:t>            if(matrix[mid/m][mid%m]==target)return true;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700">
                <a:latin typeface="Raleway"/>
                <a:ea typeface="Raleway"/>
                <a:cs typeface="Raleway"/>
                <a:sym typeface="Raleway"/>
              </a:rPr>
              <a:t>            if(matrix[mid/m][mid%m]&gt;target)en=mid-1;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700">
                <a:latin typeface="Raleway"/>
                <a:ea typeface="Raleway"/>
                <a:cs typeface="Raleway"/>
                <a:sym typeface="Raleway"/>
              </a:rPr>
              <a:t>            else st=mid+1;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700">
                <a:latin typeface="Raleway"/>
                <a:ea typeface="Raleway"/>
                <a:cs typeface="Raleway"/>
                <a:sym typeface="Raleway"/>
              </a:rPr>
              <a:t>        }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Raleway"/>
                <a:ea typeface="Raleway"/>
                <a:cs typeface="Raleway"/>
                <a:sym typeface="Raleway"/>
              </a:rPr>
              <a:t>        return false;}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5453350" y="2999325"/>
            <a:ext cx="2751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latin typeface="Lato"/>
                <a:ea typeface="Lato"/>
                <a:cs typeface="Lato"/>
                <a:sym typeface="Lato"/>
              </a:rPr>
              <a:t>Time Complexity -&gt; O(log n*m)</a:t>
            </a:r>
            <a:endParaRPr b="1" sz="2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11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4424650" y="617000"/>
            <a:ext cx="46380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E1E1E"/>
                </a:solidFill>
              </a:rPr>
              <a:t>Question 2</a:t>
            </a:r>
            <a:endParaRPr>
              <a:solidFill>
                <a:srgbClr val="1E1E1E"/>
              </a:solidFill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347025" y="793225"/>
            <a:ext cx="4796400" cy="3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750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void solve(){</a:t>
            </a:r>
            <a:endParaRPr b="1" sz="1750">
              <a:solidFill>
                <a:srgbClr val="1E1E1E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750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vector&lt;vector&lt;char&gt;&gt;mat(8,vector&lt;char&gt;(8));</a:t>
            </a:r>
            <a:endParaRPr b="1" sz="1750">
              <a:solidFill>
                <a:srgbClr val="1E1E1E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750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for(ll i=0;i&lt;8;i++){</a:t>
            </a:r>
            <a:endParaRPr b="1" sz="1750">
              <a:solidFill>
                <a:srgbClr val="1E1E1E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750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for(ll j=0;j&lt;8;j++){</a:t>
            </a:r>
            <a:endParaRPr b="1" sz="1750">
              <a:solidFill>
                <a:srgbClr val="1E1E1E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750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cin&gt;&gt;mat[i][j];</a:t>
            </a:r>
            <a:endParaRPr b="1" sz="1750">
              <a:solidFill>
                <a:srgbClr val="1E1E1E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750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}    </a:t>
            </a:r>
            <a:endParaRPr b="1" sz="1750">
              <a:solidFill>
                <a:srgbClr val="1E1E1E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750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750">
              <a:solidFill>
                <a:srgbClr val="1E1E1E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/>
        </p:nvSpPr>
        <p:spPr>
          <a:xfrm>
            <a:off x="297450" y="706450"/>
            <a:ext cx="8006400" cy="44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950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for(ll i=0;i&lt;8;i++){</a:t>
            </a:r>
            <a:endParaRPr b="1" sz="1950">
              <a:solidFill>
                <a:srgbClr val="1E1E1E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950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for(ll j=0;j&lt;7;j++){</a:t>
            </a:r>
            <a:endParaRPr b="1" sz="1950">
              <a:solidFill>
                <a:srgbClr val="1E1E1E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950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if(mat[i][j]==mat[i][j+1]){</a:t>
            </a:r>
            <a:endParaRPr b="1" sz="1950">
              <a:solidFill>
                <a:srgbClr val="1E1E1E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950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cout&lt;&lt;"NO"&lt;&lt;"\n";</a:t>
            </a:r>
            <a:endParaRPr b="1" sz="1950">
              <a:solidFill>
                <a:srgbClr val="1E1E1E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950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return;</a:t>
            </a:r>
            <a:endParaRPr b="1" sz="1950">
              <a:solidFill>
                <a:srgbClr val="1E1E1E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950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}    </a:t>
            </a:r>
            <a:endParaRPr b="1" sz="1950">
              <a:solidFill>
                <a:srgbClr val="1E1E1E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950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}    </a:t>
            </a:r>
            <a:endParaRPr b="1" sz="1950">
              <a:solidFill>
                <a:srgbClr val="1E1E1E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950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950">
              <a:solidFill>
                <a:srgbClr val="1E1E1E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950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cout&lt;&lt;"YES"&lt;&lt;"\n";</a:t>
            </a:r>
            <a:endParaRPr b="1" sz="1950">
              <a:solidFill>
                <a:srgbClr val="1E1E1E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950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950">
              <a:solidFill>
                <a:srgbClr val="1E1E1E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75" y="136325"/>
            <a:ext cx="8250700" cy="449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/>
        </p:nvSpPr>
        <p:spPr>
          <a:xfrm>
            <a:off x="4499025" y="136325"/>
            <a:ext cx="1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1983025" y="728550"/>
            <a:ext cx="6851100" cy="9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lang="en-GB" sz="4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matrix input and output</a:t>
            </a:r>
            <a:endParaRPr sz="4600">
              <a:solidFill>
                <a:schemeClr val="accent3"/>
              </a:solidFill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4775" y="3682049"/>
            <a:ext cx="940900" cy="9409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409000" y="2032600"/>
            <a:ext cx="31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2" name="Google Shape;82;p14"/>
          <p:cNvGraphicFramePr/>
          <p:nvPr/>
        </p:nvGraphicFramePr>
        <p:xfrm>
          <a:off x="952500" y="238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{616BA827-694C-416E-B795-DA993C6C3BDB}</a:tableStyleId>
              </a:tblPr>
              <a:tblGrid>
                <a:gridCol w="854125"/>
                <a:gridCol w="854125"/>
                <a:gridCol w="854125"/>
                <a:gridCol w="854125"/>
                <a:gridCol w="854125"/>
              </a:tblGrid>
              <a:tr h="22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3" name="Google Shape;83;p14"/>
          <p:cNvSpPr txBox="1"/>
          <p:nvPr/>
        </p:nvSpPr>
        <p:spPr>
          <a:xfrm>
            <a:off x="4325500" y="4189175"/>
            <a:ext cx="340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Georgia"/>
                <a:ea typeface="Georgia"/>
                <a:cs typeface="Georgia"/>
                <a:sym typeface="Georgia"/>
              </a:rPr>
              <a:t>Programming Club akgec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/>
        </p:nvSpPr>
        <p:spPr>
          <a:xfrm>
            <a:off x="297450" y="1549250"/>
            <a:ext cx="60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4920425" y="669300"/>
            <a:ext cx="3557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Using the array as container</a:t>
            </a:r>
            <a:endParaRPr b="1" sz="25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532925" y="0"/>
            <a:ext cx="5403900" cy="51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850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int n,m;</a:t>
            </a:r>
            <a:endParaRPr b="1" sz="1850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850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cin&gt;&gt;n&gt;&gt;m;</a:t>
            </a:r>
            <a:endParaRPr b="1" sz="1850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850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int arr[n][m];</a:t>
            </a:r>
            <a:endParaRPr b="1" sz="1850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850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for(int i=0;i&lt;n;i++){</a:t>
            </a:r>
            <a:endParaRPr b="1" sz="1850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850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for(int j=0;j&lt;m;j++){</a:t>
            </a:r>
            <a:endParaRPr b="1" sz="1850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850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cin&gt;&gt;arr[i][j];</a:t>
            </a:r>
            <a:endParaRPr b="1" sz="1850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850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}</a:t>
            </a:r>
            <a:endParaRPr b="1" sz="1850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850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b="1" sz="1850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850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for(int i=0;i&lt;n;i++){</a:t>
            </a:r>
            <a:endParaRPr b="1" sz="1850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850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for(int j=0;j&lt;m;j++){</a:t>
            </a:r>
            <a:endParaRPr b="1" sz="1850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850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cout&lt;&lt;arr[i][j]&lt;&lt;" ";</a:t>
            </a:r>
            <a:endParaRPr b="1" sz="1850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850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}</a:t>
            </a:r>
            <a:endParaRPr b="1" sz="1850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850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cout&lt;&lt;"\n";}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862350" y="3234825"/>
            <a:ext cx="281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latin typeface="Lato"/>
                <a:ea typeface="Lato"/>
                <a:cs typeface="Lato"/>
                <a:sym typeface="Lato"/>
              </a:rPr>
              <a:t>Tc-&gt;O(n*m)</a:t>
            </a:r>
            <a:endParaRPr b="1" sz="2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916500" y="505450"/>
            <a:ext cx="5227500" cy="9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A86E8"/>
                </a:solidFill>
              </a:rPr>
              <a:t>Taking Input 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334625" y="607275"/>
            <a:ext cx="4114800" cy="4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850">
                <a:solidFill>
                  <a:schemeClr val="dk2"/>
                </a:solidFill>
                <a:highlight>
                  <a:srgbClr val="EFEFE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-GB" sz="2050">
                <a:solidFill>
                  <a:schemeClr val="dk2"/>
                </a:solidFill>
                <a:highlight>
                  <a:srgbClr val="EFEFEF"/>
                </a:highlight>
                <a:latin typeface="Raleway"/>
                <a:ea typeface="Raleway"/>
                <a:cs typeface="Raleway"/>
                <a:sym typeface="Raleway"/>
              </a:rPr>
              <a:t>   ll n,m;</a:t>
            </a:r>
            <a:endParaRPr b="1" sz="2050">
              <a:solidFill>
                <a:schemeClr val="dk2"/>
              </a:solidFill>
              <a:highlight>
                <a:srgbClr val="EFEFE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2050">
                <a:solidFill>
                  <a:schemeClr val="dk2"/>
                </a:solidFill>
                <a:highlight>
                  <a:srgbClr val="EFEFEF"/>
                </a:highlight>
                <a:latin typeface="Raleway"/>
                <a:ea typeface="Raleway"/>
                <a:cs typeface="Raleway"/>
                <a:sym typeface="Raleway"/>
              </a:rPr>
              <a:t>    cin&gt;&gt;n&gt;&gt;m;</a:t>
            </a:r>
            <a:endParaRPr b="1" sz="2050">
              <a:solidFill>
                <a:schemeClr val="dk2"/>
              </a:solidFill>
              <a:highlight>
                <a:srgbClr val="EFEFE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2050">
                <a:solidFill>
                  <a:schemeClr val="dk2"/>
                </a:solidFill>
                <a:highlight>
                  <a:srgbClr val="EFEFEF"/>
                </a:highlight>
                <a:latin typeface="Raleway"/>
                <a:ea typeface="Raleway"/>
                <a:cs typeface="Raleway"/>
                <a:sym typeface="Raleway"/>
              </a:rPr>
              <a:t>    vector&lt;vector&lt;ll&gt;&gt;mat(n,vector&lt;ll&gt;(m));</a:t>
            </a:r>
            <a:endParaRPr b="1" sz="2050">
              <a:solidFill>
                <a:schemeClr val="dk2"/>
              </a:solidFill>
              <a:highlight>
                <a:srgbClr val="EFEFE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2050">
                <a:solidFill>
                  <a:schemeClr val="dk2"/>
                </a:solidFill>
                <a:highlight>
                  <a:srgbClr val="EFEFEF"/>
                </a:highlight>
                <a:latin typeface="Raleway"/>
                <a:ea typeface="Raleway"/>
                <a:cs typeface="Raleway"/>
                <a:sym typeface="Raleway"/>
              </a:rPr>
              <a:t>    for(ll i=0;i&lt;n;i++){</a:t>
            </a:r>
            <a:endParaRPr b="1" sz="2050">
              <a:solidFill>
                <a:schemeClr val="dk2"/>
              </a:solidFill>
              <a:highlight>
                <a:srgbClr val="EFEFE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2050">
                <a:solidFill>
                  <a:schemeClr val="dk2"/>
                </a:solidFill>
                <a:highlight>
                  <a:srgbClr val="EFEFEF"/>
                </a:highlight>
                <a:latin typeface="Raleway"/>
                <a:ea typeface="Raleway"/>
                <a:cs typeface="Raleway"/>
                <a:sym typeface="Raleway"/>
              </a:rPr>
              <a:t>    for(ll j=0;j&lt;m;j++){</a:t>
            </a:r>
            <a:endParaRPr b="1" sz="2050">
              <a:solidFill>
                <a:schemeClr val="dk2"/>
              </a:solidFill>
              <a:highlight>
                <a:srgbClr val="EFEFE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2050">
                <a:solidFill>
                  <a:schemeClr val="dk2"/>
                </a:solidFill>
                <a:highlight>
                  <a:srgbClr val="EFEFEF"/>
                </a:highlight>
                <a:latin typeface="Raleway"/>
                <a:ea typeface="Raleway"/>
                <a:cs typeface="Raleway"/>
                <a:sym typeface="Raleway"/>
              </a:rPr>
              <a:t>    cin&gt;&gt;mat[i][j];    </a:t>
            </a:r>
            <a:endParaRPr b="1" sz="2050">
              <a:solidFill>
                <a:schemeClr val="dk2"/>
              </a:solidFill>
              <a:highlight>
                <a:srgbClr val="EFEFE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2050">
                <a:solidFill>
                  <a:schemeClr val="dk2"/>
                </a:solidFill>
                <a:highlight>
                  <a:srgbClr val="EFEFEF"/>
                </a:highlight>
                <a:latin typeface="Raleway"/>
                <a:ea typeface="Raleway"/>
                <a:cs typeface="Raleway"/>
                <a:sym typeface="Raleway"/>
              </a:rPr>
              <a:t>    }    </a:t>
            </a:r>
            <a:endParaRPr b="1" sz="2050">
              <a:solidFill>
                <a:schemeClr val="dk2"/>
              </a:solidFill>
              <a:highlight>
                <a:srgbClr val="EFEFE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2050">
                <a:solidFill>
                  <a:schemeClr val="dk2"/>
                </a:solidFill>
                <a:highlight>
                  <a:srgbClr val="EFEFEF"/>
                </a:highlight>
                <a:latin typeface="Raleway"/>
                <a:ea typeface="Raleway"/>
                <a:cs typeface="Raleway"/>
                <a:sym typeface="Raleway"/>
              </a:rPr>
              <a:t>    }</a:t>
            </a:r>
            <a:endParaRPr sz="1900">
              <a:highlight>
                <a:srgbClr val="EFEFE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/>
        </p:nvSpPr>
        <p:spPr>
          <a:xfrm>
            <a:off x="6283750" y="487425"/>
            <a:ext cx="2652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Multiplication of two matrices</a:t>
            </a:r>
            <a:endParaRPr b="1" sz="28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322275" y="570075"/>
            <a:ext cx="7176000" cy="47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450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vector&lt;vector&lt;int&gt; &gt; multiplyMatrix( const vector&lt;vector&lt;int&gt; &gt;</a:t>
            </a:r>
            <a:endParaRPr b="1" sz="1450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450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&amp; A, const vector&lt;vector&lt;int&gt; &gt;&amp; B)</a:t>
            </a:r>
            <a:endParaRPr b="1" sz="1450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450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{</a:t>
            </a:r>
            <a:endParaRPr b="1" sz="1450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550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550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int n1,m1, n2, m2;</a:t>
            </a:r>
            <a:endParaRPr b="1" sz="1550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550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n1 = A.size();</a:t>
            </a:r>
            <a:endParaRPr b="1" sz="1550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550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n2 = B.size();</a:t>
            </a:r>
            <a:endParaRPr b="1" sz="1550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550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m1 = A[0].size();</a:t>
            </a:r>
            <a:endParaRPr b="1" sz="1550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550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m2 = B[0].size();</a:t>
            </a:r>
            <a:endParaRPr b="1" sz="1550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550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vector&lt;vector&lt;int&gt;&gt; ans;</a:t>
            </a:r>
            <a:endParaRPr b="1" sz="1550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550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if(m1 == n2){</a:t>
            </a:r>
            <a:endParaRPr b="1" sz="1550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550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    for(int i=0;i&lt;n1;i++){</a:t>
            </a:r>
            <a:endParaRPr b="1" sz="1550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550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        vector&lt;int&gt; temp;</a:t>
            </a:r>
            <a:endParaRPr b="1" sz="1550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150">
                <a:solidFill>
                  <a:srgbClr val="1E1E1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endParaRPr b="1" sz="1150">
              <a:solidFill>
                <a:srgbClr val="1E1E1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50">
                <a:solidFill>
                  <a:srgbClr val="1E1E1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500">
              <a:solidFill>
                <a:srgbClr val="1E1E1E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04" name="Google Shape;104;p17"/>
          <p:cNvGraphicFramePr/>
          <p:nvPr/>
        </p:nvGraphicFramePr>
        <p:xfrm>
          <a:off x="4329825" y="244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{616BA827-694C-416E-B795-DA993C6C3BDB}</a:tableStyleId>
              </a:tblPr>
              <a:tblGrid>
                <a:gridCol w="593150"/>
                <a:gridCol w="593150"/>
                <a:gridCol w="593150"/>
              </a:tblGrid>
              <a:tr h="30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5" name="Google Shape;105;p17"/>
          <p:cNvGraphicFramePr/>
          <p:nvPr/>
        </p:nvGraphicFramePr>
        <p:xfrm>
          <a:off x="6362500" y="2410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{616BA827-694C-416E-B795-DA993C6C3BDB}</a:tableStyleId>
              </a:tblPr>
              <a:tblGrid>
                <a:gridCol w="630325"/>
                <a:gridCol w="630325"/>
                <a:gridCol w="630325"/>
              </a:tblGrid>
              <a:tr h="41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/>
        </p:nvSpPr>
        <p:spPr>
          <a:xfrm>
            <a:off x="136325" y="532950"/>
            <a:ext cx="7696800" cy="4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550">
                <a:solidFill>
                  <a:srgbClr val="1E1E1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550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b="1" lang="en-GB" sz="1750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for(int j=0; j&lt;m2;j++){</a:t>
            </a:r>
            <a:endParaRPr b="1" sz="1750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750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            int sum=0;</a:t>
            </a:r>
            <a:endParaRPr b="1" sz="1750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750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            for(int k=0;k&lt;m1;k++){</a:t>
            </a:r>
            <a:endParaRPr b="1" sz="1750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750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                sum = sum + (A[i][k] * B[k][j]);</a:t>
            </a:r>
            <a:endParaRPr b="1" sz="1750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750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            }</a:t>
            </a:r>
            <a:endParaRPr b="1" sz="1750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750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            temp.push_back(sum);</a:t>
            </a:r>
            <a:endParaRPr b="1" sz="1750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750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        }</a:t>
            </a:r>
            <a:endParaRPr b="1" sz="1750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750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        ans.push_back(temp);</a:t>
            </a:r>
            <a:endParaRPr b="1" sz="1750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750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    }</a:t>
            </a:r>
            <a:endParaRPr b="1" sz="1750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750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}</a:t>
            </a:r>
            <a:endParaRPr b="1" sz="1750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750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</a:t>
            </a:r>
            <a:endParaRPr b="1" sz="1750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750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return ans;}</a:t>
            </a:r>
            <a:endParaRPr b="1" sz="1250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6085425" y="1003925"/>
            <a:ext cx="2466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 u="sng">
                <a:latin typeface="Lato"/>
                <a:ea typeface="Lato"/>
                <a:cs typeface="Lato"/>
                <a:sym typeface="Lato"/>
              </a:rPr>
              <a:t>TC-&gt; O(n1*m1*m2)</a:t>
            </a:r>
            <a:endParaRPr b="1" sz="1900" u="sng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2751475" y="728550"/>
            <a:ext cx="6236700" cy="9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A86E8"/>
                </a:solidFill>
              </a:rPr>
              <a:t>Prob</a:t>
            </a:r>
            <a:r>
              <a:rPr lang="en-GB">
                <a:solidFill>
                  <a:srgbClr val="4A86E8"/>
                </a:solidFill>
              </a:rPr>
              <a:t>lem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495750" y="1846700"/>
            <a:ext cx="47718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lphaUcPeriod"/>
            </a:pPr>
            <a:r>
              <a:rPr lang="en-GB" sz="1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https://leetcode.com/problems/search-a-2d-matrix/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lphaUcPeriod"/>
            </a:pPr>
            <a:r>
              <a:rPr lang="en-GB" sz="1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https://codeforces.com/problemset/problem/259/A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423600" y="765750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900">
                <a:solidFill>
                  <a:srgbClr val="1E1E1E"/>
                </a:solidFill>
              </a:rPr>
              <a:t>Q1-&gt;</a:t>
            </a:r>
            <a:r>
              <a:rPr lang="en-GB" sz="4900">
                <a:solidFill>
                  <a:srgbClr val="1E1E1E"/>
                </a:solidFill>
              </a:rPr>
              <a:t>Searching value in matrix</a:t>
            </a:r>
            <a:r>
              <a:rPr lang="en-GB"/>
              <a:t> </a:t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1264175" y="2553150"/>
            <a:ext cx="51063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Lato"/>
                <a:ea typeface="Lato"/>
                <a:cs typeface="Lato"/>
                <a:sym typeface="Lato"/>
              </a:rPr>
              <a:t>Input-&gt;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Lato"/>
                <a:ea typeface="Lato"/>
                <a:cs typeface="Lato"/>
                <a:sym typeface="Lato"/>
              </a:rPr>
              <a:t>1-&gt; target value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Lato"/>
                <a:ea typeface="Lato"/>
                <a:cs typeface="Lato"/>
                <a:sym typeface="Lato"/>
              </a:rPr>
              <a:t>2-&gt;matrix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Lato"/>
                <a:ea typeface="Lato"/>
                <a:cs typeface="Lato"/>
                <a:sym typeface="Lato"/>
              </a:rPr>
              <a:t>Methods 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Lato"/>
                <a:ea typeface="Lato"/>
                <a:cs typeface="Lato"/>
                <a:sym typeface="Lato"/>
              </a:rPr>
              <a:t>     1-&gt;brute force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Lato"/>
                <a:ea typeface="Lato"/>
                <a:cs typeface="Lato"/>
                <a:sym typeface="Lato"/>
              </a:rPr>
              <a:t>     2-&gt;less optimal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Lato"/>
                <a:ea typeface="Lato"/>
                <a:cs typeface="Lato"/>
                <a:sym typeface="Lato"/>
              </a:rPr>
              <a:t>     3-&gt;most optimal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24" name="Google Shape;124;p20"/>
          <p:cNvGraphicFramePr/>
          <p:nvPr/>
        </p:nvGraphicFramePr>
        <p:xfrm>
          <a:off x="4572000" y="23658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{616BA827-694C-416E-B795-DA993C6C3BDB}</a:tableStyleId>
              </a:tblPr>
              <a:tblGrid>
                <a:gridCol w="1033575"/>
                <a:gridCol w="1033575"/>
                <a:gridCol w="1033575"/>
                <a:gridCol w="1033575"/>
              </a:tblGrid>
              <a:tr h="57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5" name="Google Shape;125;p20"/>
          <p:cNvSpPr txBox="1"/>
          <p:nvPr/>
        </p:nvSpPr>
        <p:spPr>
          <a:xfrm>
            <a:off x="4647750" y="4288325"/>
            <a:ext cx="259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Target -&gt;3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829750" y="718825"/>
            <a:ext cx="4809000" cy="8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</a:rPr>
              <a:t>Brute force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260275" y="433775"/>
            <a:ext cx="6011100" cy="52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650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int target,n,m,;</a:t>
            </a:r>
            <a:endParaRPr b="1" sz="1650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650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cin&gt;&gt;n&gt;&gt;m;</a:t>
            </a:r>
            <a:endParaRPr b="1" sz="1650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650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for(int i=0;i&lt;n;i++){</a:t>
            </a:r>
            <a:endParaRPr b="1" sz="1650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650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for(int j=0;j&lt;m;j++){</a:t>
            </a:r>
            <a:endParaRPr b="1" sz="1650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650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cin&gt;&gt;arr[i][j];</a:t>
            </a:r>
            <a:endParaRPr b="1" sz="1650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650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}</a:t>
            </a:r>
            <a:endParaRPr b="1" sz="1650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650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b="1" sz="1650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650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for(int i=0;i&lt;n;i++){</a:t>
            </a:r>
            <a:endParaRPr b="1" sz="1650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650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for(int j=0;j&lt;m;j++){</a:t>
            </a:r>
            <a:endParaRPr b="1" sz="1650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650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if(arr[i][j]==target)return true;</a:t>
            </a:r>
            <a:endParaRPr b="1" sz="1650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650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}</a:t>
            </a:r>
            <a:endParaRPr b="1" sz="1650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650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b="1" sz="1650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650">
                <a:solidFill>
                  <a:srgbClr val="1E1E1E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return false;</a:t>
            </a:r>
            <a:endParaRPr b="1" sz="1650">
              <a:solidFill>
                <a:srgbClr val="1E1E1E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450">
              <a:solidFill>
                <a:srgbClr val="1E1E1E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E1E1E"/>
              </a:solidFill>
              <a:highlight>
                <a:srgbClr val="EFEFE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4796475" y="1970650"/>
            <a:ext cx="351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Lato"/>
                <a:ea typeface="Lato"/>
                <a:cs typeface="Lato"/>
                <a:sym typeface="Lato"/>
              </a:rPr>
              <a:t>TC-&gt;O(n*m)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