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Nunito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8fb764ca3_1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8fb764ca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3cd2b76b4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3cd2b76b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633154dae8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633154da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33154dae8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33154da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53bf121e64_0_3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53bf121e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633154dae8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633154da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63f5d0586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63f5d0586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53bf121e64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53bf121e6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3bf121e6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3bf121e6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3bf121e64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3bf121e6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3f5d0586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3f5d0586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3bf121e64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3bf121e6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3bf121e64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3bf121e6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53bf121e64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53bf121e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58fb764ca3_1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58fb764ca3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8fb764ca3_1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8fb764ca3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8fb764ca3_1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8fb764ca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58fb764ca3_3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58fb764ca3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63f5d0586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63f5d0586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4c440311301a4d79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4c440311301a4d7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3cd2b76b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3cd2b7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63f5d0586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63f5d0586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8fb764ca3_3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8fb764ca3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8fb764ca3_3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8fb764ca3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8fb764ca3_3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8fb764ca3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60c58eb233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60c58eb23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cses.fi/problemset/task/1633" TargetMode="External"/><Relationship Id="rId4" Type="http://schemas.openxmlformats.org/officeDocument/2006/relationships/hyperlink" Target="https://cses.fi/problemset/task/1635" TargetMode="External"/><Relationship Id="rId5" Type="http://schemas.openxmlformats.org/officeDocument/2006/relationships/hyperlink" Target="https://cses.fi/problemset/task/163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406425" y="1806825"/>
            <a:ext cx="8296800" cy="10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latin typeface="Trebuchet MS"/>
                <a:ea typeface="Trebuchet MS"/>
                <a:cs typeface="Trebuchet MS"/>
                <a:sym typeface="Trebuchet MS"/>
              </a:rPr>
              <a:t>Recursion</a:t>
            </a:r>
            <a:endParaRPr sz="5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484600" y="2853525"/>
            <a:ext cx="273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Programming Club Akgec</a:t>
            </a:r>
            <a:endParaRPr sz="17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idx="2" type="body"/>
          </p:nvPr>
        </p:nvSpPr>
        <p:spPr>
          <a:xfrm>
            <a:off x="9661797" y="20766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7" name="Google Shape;157;p22"/>
          <p:cNvSpPr txBox="1"/>
          <p:nvPr/>
        </p:nvSpPr>
        <p:spPr>
          <a:xfrm>
            <a:off x="1369250" y="675850"/>
            <a:ext cx="6056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So we can write it as this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8" name="Google Shape;1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113" y="1270125"/>
            <a:ext cx="73437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>
            <p:ph type="title"/>
          </p:nvPr>
        </p:nvSpPr>
        <p:spPr>
          <a:xfrm>
            <a:off x="2425525" y="1821025"/>
            <a:ext cx="79191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52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100">
                <a:solidFill>
                  <a:srgbClr val="202124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Fibonacci number</a:t>
            </a:r>
            <a:endParaRPr b="0" sz="4700">
              <a:solidFill>
                <a:srgbClr val="202124"/>
              </a:solidFill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802850" y="1489375"/>
            <a:ext cx="79569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50" y="756800"/>
            <a:ext cx="7723500" cy="33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4974950" y="3910950"/>
            <a:ext cx="364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941400" y="6147950"/>
            <a:ext cx="79569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6" name="Google Shape;176;p25"/>
          <p:cNvSpPr txBox="1"/>
          <p:nvPr/>
        </p:nvSpPr>
        <p:spPr>
          <a:xfrm>
            <a:off x="546025" y="4029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Without DP</a:t>
            </a:r>
            <a:endParaRPr sz="30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441925" y="2263950"/>
            <a:ext cx="310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Cnt </a:t>
            </a:r>
            <a:r>
              <a:rPr lang="en"/>
              <a:t>= 1664079 when n = 30</a:t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00" y="1114925"/>
            <a:ext cx="4389339" cy="34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300" y="647700"/>
            <a:ext cx="577215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Programming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1170250" y="1912875"/>
            <a:ext cx="79191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latin typeface="Trebuchet MS"/>
                <a:ea typeface="Trebuchet MS"/>
                <a:cs typeface="Trebuchet MS"/>
                <a:sym typeface="Trebuchet MS"/>
              </a:rPr>
              <a:t>Why Dynamic Programming</a:t>
            </a:r>
            <a:endParaRPr b="0" sz="3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2475200" y="593500"/>
            <a:ext cx="65628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900">
                <a:latin typeface="Trebuchet MS"/>
                <a:ea typeface="Trebuchet MS"/>
                <a:cs typeface="Trebuchet MS"/>
                <a:sym typeface="Trebuchet MS"/>
              </a:rPr>
              <a:t>Need of DP</a:t>
            </a:r>
            <a:endParaRPr b="0"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1081100" y="1805350"/>
            <a:ext cx="7956900" cy="28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Lets understand this form a problem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Find nth Fibonacci number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F(n) = F (n-1) + F(n-2)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F(1) = F(2) = 1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802850" y="1489375"/>
            <a:ext cx="79569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50" y="756800"/>
            <a:ext cx="7723500" cy="33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4974950" y="3910950"/>
            <a:ext cx="364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AF7B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25" y="142875"/>
            <a:ext cx="8381726" cy="470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250" y="756800"/>
            <a:ext cx="7723500" cy="3386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4572000" y="3910950"/>
            <a:ext cx="40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Overlapping subproblems?</a:t>
            </a:r>
            <a:endParaRPr sz="25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2"/>
          <p:cNvSpPr/>
          <p:nvPr/>
        </p:nvSpPr>
        <p:spPr>
          <a:xfrm>
            <a:off x="628125" y="2192500"/>
            <a:ext cx="2915700" cy="207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5624100" y="1425575"/>
            <a:ext cx="2915700" cy="2073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233A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2711275" y="1923050"/>
            <a:ext cx="79191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Memoization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612450" y="-1277100"/>
            <a:ext cx="7919100" cy="10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/>
          </a:p>
        </p:txBody>
      </p:sp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783950" y="6199900"/>
            <a:ext cx="7956900" cy="3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0" name="Google Shape;230;p34"/>
          <p:cNvSpPr txBox="1"/>
          <p:nvPr/>
        </p:nvSpPr>
        <p:spPr>
          <a:xfrm>
            <a:off x="546025" y="4029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AF7B51"/>
                </a:solidFill>
                <a:latin typeface="Nunito"/>
                <a:ea typeface="Nunito"/>
                <a:cs typeface="Nunito"/>
                <a:sym typeface="Nunito"/>
              </a:rPr>
              <a:t>With DP</a:t>
            </a:r>
            <a:endParaRPr sz="3000">
              <a:solidFill>
                <a:srgbClr val="AF7B5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5925700" y="2263950"/>
            <a:ext cx="26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Cnt </a:t>
            </a:r>
            <a:r>
              <a:rPr lang="en"/>
              <a:t>= 57  when n = 30</a:t>
            </a:r>
            <a:endParaRPr/>
          </a:p>
        </p:txBody>
      </p:sp>
      <p:pic>
        <p:nvPicPr>
          <p:cNvPr id="232" name="Google Shape;23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25" y="1050650"/>
            <a:ext cx="4451861" cy="348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idx="2" type="body"/>
          </p:nvPr>
        </p:nvSpPr>
        <p:spPr>
          <a:xfrm>
            <a:off x="9661797" y="20766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8" name="Google Shape;238;p35"/>
          <p:cNvSpPr txBox="1"/>
          <p:nvPr/>
        </p:nvSpPr>
        <p:spPr>
          <a:xfrm>
            <a:off x="546025" y="46215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3"/>
                </a:solidFill>
                <a:latin typeface="Nunito"/>
                <a:ea typeface="Nunito"/>
                <a:cs typeface="Nunito"/>
                <a:sym typeface="Nunito"/>
              </a:rPr>
              <a:t>Important Terminology</a:t>
            </a:r>
            <a:endParaRPr sz="3500"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9" name="Google Shape;239;p35"/>
          <p:cNvSpPr txBox="1"/>
          <p:nvPr/>
        </p:nvSpPr>
        <p:spPr>
          <a:xfrm>
            <a:off x="630650" y="1195350"/>
            <a:ext cx="71124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State: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 A subproblem that we want to solve. The subproblem may be complex or easy to solve but the final aim is to solve the final problem which may be defined by a relation between the smaller subproblems. Represented with some parameters.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Transition: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 Calculating the answer for a state (subproblem) by using the answers of other smaller states (subproblems). Represented as a relation b/w states.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idx="2" type="body"/>
          </p:nvPr>
        </p:nvSpPr>
        <p:spPr>
          <a:xfrm>
            <a:off x="9661797" y="20766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" name="Google Shape;245;p36"/>
          <p:cNvSpPr txBox="1"/>
          <p:nvPr/>
        </p:nvSpPr>
        <p:spPr>
          <a:xfrm>
            <a:off x="1035725" y="1509675"/>
            <a:ext cx="6784800" cy="19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Consider a money system consisting of  </a:t>
            </a:r>
            <a:r>
              <a:rPr lang="en" sz="185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n </a:t>
            </a:r>
            <a:r>
              <a:rPr lang="en" sz="160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coins. Each coin has a positive integer value. Your task is to produce a sum of money  </a:t>
            </a:r>
            <a:r>
              <a:rPr lang="en" sz="185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x </a:t>
            </a:r>
            <a:r>
              <a:rPr lang="en" sz="160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using the available coins in such a way that the number of coins is minimal.</a:t>
            </a:r>
            <a:endParaRPr sz="160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For example, if the coins are  </a:t>
            </a:r>
            <a:r>
              <a:rPr lang="en" sz="185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{1,5,7} </a:t>
            </a:r>
            <a:r>
              <a:rPr lang="en" sz="160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{1,5,7} and the desired sum is </a:t>
            </a:r>
            <a:r>
              <a:rPr lang="en" sz="185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11</a:t>
            </a:r>
            <a:r>
              <a:rPr lang="en" sz="160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, an optimal solution is </a:t>
            </a:r>
            <a:r>
              <a:rPr lang="en" sz="185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5+5+1 </a:t>
            </a:r>
            <a:r>
              <a:rPr lang="en" sz="160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which requires </a:t>
            </a:r>
            <a:r>
              <a:rPr lang="en" sz="185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3 </a:t>
            </a:r>
            <a:r>
              <a:rPr lang="en" sz="160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coins.</a:t>
            </a:r>
            <a:endParaRPr sz="1900">
              <a:highlight>
                <a:srgbClr val="EFEFE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1193725" y="737300"/>
            <a:ext cx="416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Minimizing coins</a:t>
            </a:r>
            <a:endParaRPr sz="29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idx="2" type="body"/>
          </p:nvPr>
        </p:nvSpPr>
        <p:spPr>
          <a:xfrm>
            <a:off x="9661797" y="20766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37"/>
          <p:cNvSpPr txBox="1"/>
          <p:nvPr/>
        </p:nvSpPr>
        <p:spPr>
          <a:xfrm>
            <a:off x="1213500" y="651450"/>
            <a:ext cx="4660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Minimizing Coins</a:t>
            </a:r>
            <a:endParaRPr sz="35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1755450" y="3072050"/>
            <a:ext cx="50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37"/>
          <p:cNvPicPr preferRelativeResize="0"/>
          <p:nvPr/>
        </p:nvPicPr>
        <p:blipFill rotWithShape="1">
          <a:blip r:embed="rId3">
            <a:alphaModFix/>
          </a:blip>
          <a:srcRect b="0" l="7638" r="0" t="0"/>
          <a:stretch/>
        </p:blipFill>
        <p:spPr>
          <a:xfrm>
            <a:off x="994775" y="1282644"/>
            <a:ext cx="5816275" cy="3301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idx="2" type="body"/>
          </p:nvPr>
        </p:nvSpPr>
        <p:spPr>
          <a:xfrm>
            <a:off x="9661797" y="20766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0" name="Google Shape;260;p38"/>
          <p:cNvSpPr txBox="1"/>
          <p:nvPr/>
        </p:nvSpPr>
        <p:spPr>
          <a:xfrm>
            <a:off x="1220075" y="593375"/>
            <a:ext cx="466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Minimizing Coins</a:t>
            </a:r>
            <a:endParaRPr sz="34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1755450" y="3072050"/>
            <a:ext cx="505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075" y="1208975"/>
            <a:ext cx="5240051" cy="33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3350" y="989900"/>
            <a:ext cx="5087750" cy="370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0"/>
          <p:cNvPicPr preferRelativeResize="0"/>
          <p:nvPr/>
        </p:nvPicPr>
        <p:blipFill rotWithShape="1">
          <a:blip r:embed="rId3">
            <a:alphaModFix/>
          </a:blip>
          <a:srcRect b="33663" l="0" r="-23076" t="-2349"/>
          <a:stretch/>
        </p:blipFill>
        <p:spPr>
          <a:xfrm>
            <a:off x="235075" y="1398125"/>
            <a:ext cx="7337300" cy="339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0"/>
          <p:cNvSpPr txBox="1"/>
          <p:nvPr/>
        </p:nvSpPr>
        <p:spPr>
          <a:xfrm>
            <a:off x="1231275" y="575925"/>
            <a:ext cx="347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Dp with memoization</a:t>
            </a:r>
            <a:endParaRPr sz="1800">
              <a:solidFill>
                <a:schemeClr val="accent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4" name="Google Shape;274;p40"/>
          <p:cNvPicPr preferRelativeResize="0"/>
          <p:nvPr/>
        </p:nvPicPr>
        <p:blipFill rotWithShape="1">
          <a:blip r:embed="rId3">
            <a:alphaModFix/>
          </a:blip>
          <a:srcRect b="-13787" l="0" r="7621" t="66145"/>
          <a:stretch/>
        </p:blipFill>
        <p:spPr>
          <a:xfrm>
            <a:off x="4296450" y="1438975"/>
            <a:ext cx="5176649" cy="241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Assignment 1</a:t>
            </a:r>
            <a:endParaRPr b="1" sz="21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Link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Assignment 2</a:t>
            </a:r>
            <a:endParaRPr b="1" sz="21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Link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accent3"/>
                </a:solidFill>
              </a:rPr>
              <a:t>Assignment 3</a:t>
            </a:r>
            <a:endParaRPr b="1" sz="21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Link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3043175" y="494300"/>
            <a:ext cx="63216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Recursion</a:t>
            </a:r>
            <a:endParaRPr sz="4000"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813046" y="1637425"/>
            <a:ext cx="7956900" cy="23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3"/>
                </a:solidFill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1.</a:t>
            </a:r>
            <a:r>
              <a:rPr lang="en" sz="180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r>
              <a:rPr lang="en" sz="1800">
                <a:highlight>
                  <a:srgbClr val="EFEFEF"/>
                </a:highlight>
                <a:latin typeface="Trebuchet MS"/>
                <a:ea typeface="Trebuchet MS"/>
                <a:cs typeface="Trebuchet MS"/>
                <a:sym typeface="Trebuchet MS"/>
              </a:rPr>
              <a:t>The process in which a function calls itself directly or indirectly is called recursion and the corresponding function is called a recursive function. Using a recursive algorithm, certain problems can be solved quite easily.</a:t>
            </a:r>
            <a:endParaRPr sz="24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2.</a:t>
            </a:r>
            <a:r>
              <a:rPr lang="en" sz="18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The process of solving a problem by reducing it to smaller versions of itself is called recursion.</a:t>
            </a:r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1430700" y="921625"/>
            <a:ext cx="6267000" cy="400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728525" y="1146250"/>
            <a:ext cx="7557300" cy="477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A.</a:t>
            </a: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 Given a number N. Print numbers from 1 to n in separate lines.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728525" y="2095100"/>
            <a:ext cx="738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B. </a:t>
            </a:r>
            <a:r>
              <a:rPr lang="en" sz="1900">
                <a:latin typeface="Trebuchet MS"/>
                <a:ea typeface="Trebuchet MS"/>
                <a:cs typeface="Trebuchet MS"/>
                <a:sym typeface="Trebuchet MS"/>
              </a:rPr>
              <a:t>Given a number N. Print numbers from N to 1 in separate lines.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28525" y="3059550"/>
            <a:ext cx="805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C.</a:t>
            </a: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Given a number N and array A of N number. Print the number in even indices in a reversed order.</a:t>
            </a:r>
            <a:endParaRPr sz="18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650" y="461995"/>
            <a:ext cx="3441800" cy="38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2106575" y="553775"/>
            <a:ext cx="148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Solution A:</a:t>
            </a:r>
            <a:endParaRPr sz="21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400" y="1061675"/>
            <a:ext cx="4962525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3625" y="1061675"/>
            <a:ext cx="4743450" cy="344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106575" y="553775"/>
            <a:ext cx="148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Solution B:</a:t>
            </a:r>
            <a:endParaRPr sz="21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2106575" y="553775"/>
            <a:ext cx="1483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Solution B:</a:t>
            </a:r>
            <a:endParaRPr sz="21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400" y="1114325"/>
            <a:ext cx="641985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059325" y="61107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Factorial</a:t>
            </a:r>
            <a:endParaRPr sz="3500"/>
          </a:p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9661797" y="207665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" name="Google Shape;124;p21"/>
          <p:cNvSpPr/>
          <p:nvPr/>
        </p:nvSpPr>
        <p:spPr>
          <a:xfrm>
            <a:off x="1418550" y="2224775"/>
            <a:ext cx="1071600" cy="449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2764975" y="2224775"/>
            <a:ext cx="1071600" cy="449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4111400" y="2224775"/>
            <a:ext cx="1071600" cy="449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5457825" y="2224775"/>
            <a:ext cx="1071600" cy="449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6804250" y="2224775"/>
            <a:ext cx="1071600" cy="4491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622600" y="2233775"/>
            <a:ext cx="76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fac(5)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995375" y="2233775"/>
            <a:ext cx="84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fac(4)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320963" y="2233775"/>
            <a:ext cx="84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fac(3)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5693925" y="2233775"/>
            <a:ext cx="76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fac(2)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6992963" y="2233775"/>
            <a:ext cx="76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fac(1)</a:t>
            </a:r>
            <a:endParaRPr sz="16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34" name="Google Shape;134;p21"/>
          <p:cNvCxnSpPr>
            <a:stCxn id="131" idx="0"/>
            <a:endCxn id="132" idx="0"/>
          </p:cNvCxnSpPr>
          <p:nvPr/>
        </p:nvCxnSpPr>
        <p:spPr>
          <a:xfrm flipH="1" rot="-5400000">
            <a:off x="5408463" y="1566875"/>
            <a:ext cx="600" cy="1334400"/>
          </a:xfrm>
          <a:prstGeom prst="curvedConnector3">
            <a:avLst>
              <a:gd fmla="val -7293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>
            <a:stCxn id="132" idx="0"/>
            <a:endCxn id="133" idx="0"/>
          </p:cNvCxnSpPr>
          <p:nvPr/>
        </p:nvCxnSpPr>
        <p:spPr>
          <a:xfrm flipH="1" rot="-5400000">
            <a:off x="6725175" y="1584575"/>
            <a:ext cx="600" cy="1299000"/>
          </a:xfrm>
          <a:prstGeom prst="curvedConnector3">
            <a:avLst>
              <a:gd fmla="val -7123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>
            <a:stCxn id="130" idx="0"/>
            <a:endCxn id="131" idx="0"/>
          </p:cNvCxnSpPr>
          <p:nvPr/>
        </p:nvCxnSpPr>
        <p:spPr>
          <a:xfrm flipH="1" rot="-5400000">
            <a:off x="4078525" y="1571225"/>
            <a:ext cx="600" cy="1325700"/>
          </a:xfrm>
          <a:prstGeom prst="curvedConnector3">
            <a:avLst>
              <a:gd fmla="val -7123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>
            <a:stCxn id="132" idx="2"/>
            <a:endCxn id="133" idx="2"/>
          </p:cNvCxnSpPr>
          <p:nvPr/>
        </p:nvCxnSpPr>
        <p:spPr>
          <a:xfrm flipH="1" rot="-5400000">
            <a:off x="6725175" y="2015675"/>
            <a:ext cx="600" cy="1299000"/>
          </a:xfrm>
          <a:prstGeom prst="curvedConnector3">
            <a:avLst>
              <a:gd fmla="val 72925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>
            <a:stCxn id="131" idx="2"/>
            <a:endCxn id="132" idx="2"/>
          </p:cNvCxnSpPr>
          <p:nvPr/>
        </p:nvCxnSpPr>
        <p:spPr>
          <a:xfrm flipH="1" rot="-5400000">
            <a:off x="5408463" y="1997975"/>
            <a:ext cx="600" cy="1334400"/>
          </a:xfrm>
          <a:prstGeom prst="curvedConnector3">
            <a:avLst>
              <a:gd fmla="val 67825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1"/>
          <p:cNvCxnSpPr>
            <a:stCxn id="130" idx="2"/>
            <a:endCxn id="131" idx="2"/>
          </p:cNvCxnSpPr>
          <p:nvPr/>
        </p:nvCxnSpPr>
        <p:spPr>
          <a:xfrm flipH="1" rot="-5400000">
            <a:off x="4078525" y="2002325"/>
            <a:ext cx="600" cy="1325700"/>
          </a:xfrm>
          <a:prstGeom prst="curvedConnector3">
            <a:avLst>
              <a:gd fmla="val 69525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1"/>
          <p:cNvCxnSpPr>
            <a:stCxn id="129" idx="2"/>
            <a:endCxn id="130" idx="2"/>
          </p:cNvCxnSpPr>
          <p:nvPr/>
        </p:nvCxnSpPr>
        <p:spPr>
          <a:xfrm flipH="1" rot="-5400000">
            <a:off x="2709950" y="1959575"/>
            <a:ext cx="600" cy="1411200"/>
          </a:xfrm>
          <a:prstGeom prst="curvedConnector3">
            <a:avLst>
              <a:gd fmla="val 763291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>
            <a:stCxn id="129" idx="0"/>
            <a:endCxn id="130" idx="0"/>
          </p:cNvCxnSpPr>
          <p:nvPr/>
        </p:nvCxnSpPr>
        <p:spPr>
          <a:xfrm flipH="1" rot="-5400000">
            <a:off x="2709950" y="1528475"/>
            <a:ext cx="600" cy="1411200"/>
          </a:xfrm>
          <a:prstGeom prst="curvedConnector3">
            <a:avLst>
              <a:gd fmla="val -661333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1"/>
          <p:cNvSpPr txBox="1"/>
          <p:nvPr/>
        </p:nvSpPr>
        <p:spPr>
          <a:xfrm>
            <a:off x="2299900" y="1395950"/>
            <a:ext cx="10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5*fac(4)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643325" y="1395950"/>
            <a:ext cx="10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*fac(3)</a:t>
            </a:r>
            <a:endParaRPr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4986750" y="1395950"/>
            <a:ext cx="10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*fac(2)</a:t>
            </a:r>
            <a:endParaRPr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6330175" y="1395950"/>
            <a:ext cx="10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*fac(1)</a:t>
            </a:r>
            <a:endParaRPr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6529425" y="3222175"/>
            <a:ext cx="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5262550" y="3222175"/>
            <a:ext cx="9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  <a:endParaRPr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3836575" y="3222175"/>
            <a:ext cx="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  <a:endParaRPr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542600" y="3222175"/>
            <a:ext cx="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24</a:t>
            </a:r>
            <a:endParaRPr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902825" y="3222175"/>
            <a:ext cx="76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120</a:t>
            </a:r>
            <a:endParaRPr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51" name="Google Shape;151;p21"/>
          <p:cNvCxnSpPr>
            <a:stCxn id="129" idx="2"/>
            <a:endCxn id="150" idx="0"/>
          </p:cNvCxnSpPr>
          <p:nvPr/>
        </p:nvCxnSpPr>
        <p:spPr>
          <a:xfrm rot="5400000">
            <a:off x="1366100" y="2583725"/>
            <a:ext cx="557400" cy="719700"/>
          </a:xfrm>
          <a:prstGeom prst="curvedConnector3">
            <a:avLst>
              <a:gd fmla="val 4999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