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336CAD-7C34-4365-9AC8-3AD4980999D3}">
  <a:tblStyle styleId="{2F336CAD-7C34-4365-9AC8-3AD49809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1389ca96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1389ca96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1389ca967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1389ca967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02ad0d26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02ad0d26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02ad0d26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02ad0d26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1389ca9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1389ca9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1389ca9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1389ca9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1389ca96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1389ca96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1389ca96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1389ca96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1389ca96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1389ca96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1389ca967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1389ca96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2371725" y="630225"/>
            <a:ext cx="63315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Sliding Window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            </a:t>
            </a:r>
            <a:r>
              <a:rPr b="1" lang="en-GB" sz="2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2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3714748" y="3238450"/>
            <a:ext cx="5007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 Club - AKGEC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775550" y="1547400"/>
            <a:ext cx="3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850" y="3662299"/>
            <a:ext cx="940900" cy="9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2387825" y="426875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>
                <a:solidFill>
                  <a:srgbClr val="0099E8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Code this..</a:t>
            </a:r>
            <a:endParaRPr b="1" sz="2400">
              <a:solidFill>
                <a:srgbClr val="0099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63" name="Google Shape;163;p22"/>
          <p:cNvGraphicFramePr/>
          <p:nvPr/>
        </p:nvGraphicFramePr>
        <p:xfrm>
          <a:off x="7218275" y="30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410850"/>
                <a:gridCol w="410850"/>
                <a:gridCol w="410850"/>
                <a:gridCol w="410850"/>
              </a:tblGrid>
              <a:tr h="3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Google Shape;164;p22"/>
          <p:cNvGraphicFramePr/>
          <p:nvPr/>
        </p:nvGraphicFramePr>
        <p:xfrm>
          <a:off x="7218275" y="3541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410850"/>
                <a:gridCol w="410850"/>
                <a:gridCol w="410850"/>
              </a:tblGrid>
              <a:tr h="38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Google Shape;165;p22"/>
          <p:cNvGraphicFramePr/>
          <p:nvPr/>
        </p:nvGraphicFramePr>
        <p:xfrm>
          <a:off x="7629125" y="4010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410850"/>
                <a:gridCol w="410850"/>
                <a:gridCol w="41085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6" name="Google Shape;166;p22"/>
          <p:cNvSpPr txBox="1"/>
          <p:nvPr/>
        </p:nvSpPr>
        <p:spPr>
          <a:xfrm>
            <a:off x="904950" y="1185800"/>
            <a:ext cx="5197200" cy="3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GB"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int high_count=0,low_count=0 ,count=0;</a:t>
            </a:r>
            <a:endParaRPr sz="1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for(int j=0;j&lt;L;j++){</a:t>
            </a:r>
            <a:endParaRPr sz="1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s[j]=='1' </a:t>
            </a:r>
            <a:r>
              <a:rPr lang="en-GB" sz="1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r>
              <a:rPr lang="en-GB"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high_count++ </a:t>
            </a:r>
            <a:r>
              <a:rPr lang="en-GB" sz="1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GB"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low_count++;</a:t>
            </a:r>
            <a:endParaRPr sz="1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GB"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if(high_count&gt;low_count) count++;</a:t>
            </a:r>
            <a:endParaRPr sz="1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for(int i=L;i&lt;N;i++){</a:t>
            </a:r>
            <a:endParaRPr sz="1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s[i-L]=='1'</a:t>
            </a:r>
            <a:r>
              <a:rPr lang="en-GB" sz="1600">
                <a:solidFill>
                  <a:srgbClr val="0099E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r>
              <a:rPr lang="en-GB" sz="1600">
                <a:solidFill>
                  <a:srgbClr val="0099E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high_count--</a:t>
            </a:r>
            <a:r>
              <a:rPr lang="en-GB" sz="1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:</a:t>
            </a:r>
            <a:r>
              <a:rPr lang="en-GB"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low_count--;</a:t>
            </a:r>
            <a:endParaRPr sz="1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s[i]=='1' </a:t>
            </a:r>
            <a:r>
              <a:rPr lang="en-GB" sz="1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? </a:t>
            </a:r>
            <a:r>
              <a:rPr lang="en-GB"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high_count++ </a:t>
            </a:r>
            <a:r>
              <a:rPr lang="en-GB" sz="1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GB"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low_count++;</a:t>
            </a:r>
            <a:endParaRPr sz="1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if(high_count&gt;low_count) count++;</a:t>
            </a:r>
            <a:endParaRPr sz="1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cout&lt;&lt;count;</a:t>
            </a:r>
            <a:endParaRPr sz="1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5180625" y="2079150"/>
            <a:ext cx="360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1579B"/>
                </a:solidFill>
                <a:latin typeface="Lato"/>
                <a:ea typeface="Lato"/>
                <a:cs typeface="Lato"/>
                <a:sym typeface="Lato"/>
              </a:rPr>
              <a:t>Complexity - O(2*N) ~ O(N)</a:t>
            </a:r>
            <a:endParaRPr b="1" sz="2000">
              <a:solidFill>
                <a:srgbClr val="01579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633625" y="1933050"/>
            <a:ext cx="52305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100">
                <a:solidFill>
                  <a:srgbClr val="01579B"/>
                </a:solidFill>
                <a:latin typeface="Lato"/>
                <a:ea typeface="Lato"/>
                <a:cs typeface="Lato"/>
                <a:sym typeface="Lato"/>
              </a:rPr>
              <a:t>TRY IT .. !</a:t>
            </a:r>
            <a:endParaRPr b="1" sz="7100">
              <a:solidFill>
                <a:srgbClr val="01579B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3" name="Google Shape;173;p23"/>
          <p:cNvGraphicFramePr/>
          <p:nvPr/>
        </p:nvGraphicFramePr>
        <p:xfrm>
          <a:off x="5628025" y="19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410850"/>
                <a:gridCol w="410850"/>
                <a:gridCol w="410850"/>
                <a:gridCol w="410850"/>
              </a:tblGrid>
              <a:tr h="3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Google Shape;174;p23"/>
          <p:cNvGraphicFramePr/>
          <p:nvPr/>
        </p:nvGraphicFramePr>
        <p:xfrm>
          <a:off x="5628025" y="2373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410850"/>
                <a:gridCol w="410850"/>
                <a:gridCol w="410850"/>
              </a:tblGrid>
              <a:tr h="38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Google Shape;175;p23"/>
          <p:cNvGraphicFramePr/>
          <p:nvPr/>
        </p:nvGraphicFramePr>
        <p:xfrm>
          <a:off x="6038875" y="2842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410850"/>
                <a:gridCol w="410850"/>
                <a:gridCol w="41085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103475" y="565050"/>
            <a:ext cx="74727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>
                <a:solidFill>
                  <a:srgbClr val="0099E8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Sliding Window Tech. ?</a:t>
            </a:r>
            <a:endParaRPr b="1" sz="2400">
              <a:solidFill>
                <a:srgbClr val="0099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Trebuchet MS"/>
              <a:buChar char="➢"/>
            </a:pPr>
            <a:r>
              <a:rPr b="1"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Sliding Window Technique</a:t>
            </a:r>
            <a: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is a computational technique which aims to reduce the use of nested loop and replace it with a single loop, thereby reducing the time complexity.</a:t>
            </a:r>
            <a:endParaRPr sz="23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➢"/>
            </a:pPr>
            <a: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used when the size of the array be being judged (window) is fixed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2" name="Google Shape;82;p14"/>
          <p:cNvGraphicFramePr/>
          <p:nvPr/>
        </p:nvGraphicFramePr>
        <p:xfrm>
          <a:off x="7218275" y="30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410850"/>
                <a:gridCol w="410850"/>
                <a:gridCol w="410850"/>
                <a:gridCol w="410850"/>
              </a:tblGrid>
              <a:tr h="3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Google Shape;83;p14"/>
          <p:cNvGraphicFramePr/>
          <p:nvPr/>
        </p:nvGraphicFramePr>
        <p:xfrm>
          <a:off x="7218275" y="3541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410850"/>
                <a:gridCol w="410850"/>
                <a:gridCol w="410850"/>
              </a:tblGrid>
              <a:tr h="38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Google Shape;84;p14"/>
          <p:cNvGraphicFramePr/>
          <p:nvPr/>
        </p:nvGraphicFramePr>
        <p:xfrm>
          <a:off x="7629125" y="4010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410850"/>
                <a:gridCol w="410850"/>
                <a:gridCol w="41085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>
                <a:solidFill>
                  <a:srgbClr val="0099E8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Question </a:t>
            </a:r>
            <a:endParaRPr b="1" sz="2400">
              <a:solidFill>
                <a:srgbClr val="0099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50400" y="1711300"/>
            <a:ext cx="5197200" cy="26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You have been given a Binary String A of length 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 (2 &lt;= N &lt;= 10</a:t>
            </a:r>
            <a:r>
              <a:rPr baseline="30000" lang="en-GB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r>
              <a:rPr lang="en-GB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) . Your task is to find the number of substring of length L (</a:t>
            </a:r>
            <a:r>
              <a:rPr lang="en-GB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 &lt;= N &lt;= 10</a:t>
            </a:r>
            <a:r>
              <a:rPr baseline="30000" lang="en-GB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r>
              <a:rPr lang="en-GB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 in A in which High’s are greater than low’s 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Note - High means 1 and low means 0 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1" name="Google Shape;91;p15"/>
          <p:cNvGraphicFramePr/>
          <p:nvPr/>
        </p:nvGraphicFramePr>
        <p:xfrm>
          <a:off x="7218275" y="30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410850"/>
                <a:gridCol w="410850"/>
                <a:gridCol w="410850"/>
                <a:gridCol w="410850"/>
              </a:tblGrid>
              <a:tr h="3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5"/>
          <p:cNvGraphicFramePr/>
          <p:nvPr/>
        </p:nvGraphicFramePr>
        <p:xfrm>
          <a:off x="7218275" y="3541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410850"/>
                <a:gridCol w="410850"/>
                <a:gridCol w="410850"/>
              </a:tblGrid>
              <a:tr h="38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15"/>
          <p:cNvGraphicFramePr/>
          <p:nvPr/>
        </p:nvGraphicFramePr>
        <p:xfrm>
          <a:off x="7629125" y="4010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410850"/>
                <a:gridCol w="410850"/>
                <a:gridCol w="41085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>
                <a:solidFill>
                  <a:srgbClr val="0099E8"/>
                </a:solidFill>
                <a:latin typeface="Trebuchet MS"/>
                <a:ea typeface="Trebuchet MS"/>
                <a:cs typeface="Trebuchet MS"/>
                <a:sym typeface="Trebuchet MS"/>
              </a:rPr>
              <a:t>First think the brute force</a:t>
            </a:r>
            <a:endParaRPr b="1" sz="2400">
              <a:solidFill>
                <a:srgbClr val="0099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75" y="717700"/>
            <a:ext cx="91440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285750" y="1503300"/>
            <a:ext cx="66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917375" y="1384575"/>
            <a:ext cx="5197200" cy="3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int count=0;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for(int i=0;i&lt;N-L+1;i++){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int high_count=0,low_count=0;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for(int j=i;j&lt;i+L;j++){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s[j]=='1' ? high_count++ : low_count++;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if(high_count&gt;low_count)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count++;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cout&lt;&lt;count;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7218275" y="30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410850"/>
                <a:gridCol w="410850"/>
                <a:gridCol w="410850"/>
                <a:gridCol w="410850"/>
              </a:tblGrid>
              <a:tr h="3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7218275" y="3541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410850"/>
                <a:gridCol w="410850"/>
                <a:gridCol w="410850"/>
              </a:tblGrid>
              <a:tr h="38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Google Shape;108;p17"/>
          <p:cNvGraphicFramePr/>
          <p:nvPr/>
        </p:nvGraphicFramePr>
        <p:xfrm>
          <a:off x="7629125" y="4010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410850"/>
                <a:gridCol w="410850"/>
                <a:gridCol w="41085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p17"/>
          <p:cNvSpPr txBox="1"/>
          <p:nvPr/>
        </p:nvSpPr>
        <p:spPr>
          <a:xfrm>
            <a:off x="5180625" y="2079150"/>
            <a:ext cx="360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1579B"/>
                </a:solidFill>
                <a:latin typeface="Lato"/>
                <a:ea typeface="Lato"/>
                <a:cs typeface="Lato"/>
                <a:sym typeface="Lato"/>
              </a:rPr>
              <a:t>Complexity - O(N*L) ~ O(N</a:t>
            </a:r>
            <a:r>
              <a:rPr b="1" baseline="30000" lang="en-GB" sz="2000">
                <a:solidFill>
                  <a:srgbClr val="01579B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-GB" sz="2000">
                <a:solidFill>
                  <a:srgbClr val="01579B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2000">
              <a:solidFill>
                <a:srgbClr val="01579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>
                <a:solidFill>
                  <a:srgbClr val="0099E8"/>
                </a:solidFill>
                <a:latin typeface="Trebuchet MS"/>
                <a:ea typeface="Trebuchet MS"/>
                <a:cs typeface="Trebuchet MS"/>
                <a:sym typeface="Trebuchet MS"/>
              </a:rPr>
              <a:t>The brute force approach</a:t>
            </a:r>
            <a:endParaRPr b="1" sz="2400">
              <a:solidFill>
                <a:srgbClr val="0099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2387825" y="426875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>
                <a:solidFill>
                  <a:srgbClr val="0099E8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 the concept</a:t>
            </a:r>
            <a:endParaRPr b="1" sz="2400">
              <a:solidFill>
                <a:srgbClr val="0099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952150" y="1450875"/>
            <a:ext cx="120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String S =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7" name="Google Shape;117;p18"/>
          <p:cNvGraphicFramePr/>
          <p:nvPr/>
        </p:nvGraphicFramePr>
        <p:xfrm>
          <a:off x="2205700" y="146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591575"/>
                <a:gridCol w="591575"/>
                <a:gridCol w="591575"/>
                <a:gridCol w="591575"/>
                <a:gridCol w="591575"/>
                <a:gridCol w="591575"/>
                <a:gridCol w="591575"/>
                <a:gridCol w="591575"/>
                <a:gridCol w="591575"/>
                <a:gridCol w="591575"/>
              </a:tblGrid>
              <a:tr h="26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8;p18"/>
          <p:cNvGraphicFramePr/>
          <p:nvPr/>
        </p:nvGraphicFramePr>
        <p:xfrm>
          <a:off x="2797275" y="2268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591575"/>
                <a:gridCol w="591575"/>
                <a:gridCol w="591575"/>
                <a:gridCol w="591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Google Shape;119;p18"/>
          <p:cNvGraphicFramePr/>
          <p:nvPr/>
        </p:nvGraphicFramePr>
        <p:xfrm>
          <a:off x="3388850" y="266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591575"/>
                <a:gridCol w="591575"/>
                <a:gridCol w="591575"/>
                <a:gridCol w="591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18"/>
          <p:cNvGraphicFramePr/>
          <p:nvPr/>
        </p:nvGraphicFramePr>
        <p:xfrm>
          <a:off x="3980425" y="30695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591575"/>
                <a:gridCol w="591575"/>
                <a:gridCol w="591575"/>
                <a:gridCol w="591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121;p18"/>
          <p:cNvGraphicFramePr/>
          <p:nvPr/>
        </p:nvGraphicFramePr>
        <p:xfrm>
          <a:off x="5196375" y="386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591575"/>
                <a:gridCol w="591575"/>
                <a:gridCol w="591575"/>
                <a:gridCol w="591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122;p18"/>
          <p:cNvGraphicFramePr/>
          <p:nvPr/>
        </p:nvGraphicFramePr>
        <p:xfrm>
          <a:off x="5787950" y="426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591575"/>
                <a:gridCol w="591575"/>
                <a:gridCol w="591575"/>
                <a:gridCol w="591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Google Shape;123;p18"/>
          <p:cNvGraphicFramePr/>
          <p:nvPr/>
        </p:nvGraphicFramePr>
        <p:xfrm>
          <a:off x="4572000" y="34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591575"/>
                <a:gridCol w="591575"/>
                <a:gridCol w="591575"/>
                <a:gridCol w="591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p18"/>
          <p:cNvGraphicFramePr/>
          <p:nvPr/>
        </p:nvGraphicFramePr>
        <p:xfrm>
          <a:off x="2205700" y="186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591575"/>
                <a:gridCol w="591575"/>
                <a:gridCol w="591575"/>
                <a:gridCol w="591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25" name="Google Shape;125;p18"/>
          <p:cNvSpPr txBox="1"/>
          <p:nvPr/>
        </p:nvSpPr>
        <p:spPr>
          <a:xfrm>
            <a:off x="952150" y="3628375"/>
            <a:ext cx="25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Window length = 4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2387825" y="426875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>
                <a:solidFill>
                  <a:srgbClr val="0099E8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 the concept</a:t>
            </a:r>
            <a:endParaRPr b="1" sz="2400">
              <a:solidFill>
                <a:srgbClr val="0099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952150" y="1450875"/>
            <a:ext cx="120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String S =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2" name="Google Shape;132;p19"/>
          <p:cNvGraphicFramePr/>
          <p:nvPr/>
        </p:nvGraphicFramePr>
        <p:xfrm>
          <a:off x="2205700" y="146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591575"/>
                <a:gridCol w="591575"/>
                <a:gridCol w="591575"/>
                <a:gridCol w="591575"/>
                <a:gridCol w="591575"/>
                <a:gridCol w="591575"/>
                <a:gridCol w="591575"/>
                <a:gridCol w="591575"/>
                <a:gridCol w="591575"/>
                <a:gridCol w="591575"/>
              </a:tblGrid>
              <a:tr h="26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33" name="Google Shape;133;p19"/>
          <p:cNvSpPr txBox="1"/>
          <p:nvPr/>
        </p:nvSpPr>
        <p:spPr>
          <a:xfrm>
            <a:off x="952150" y="3628375"/>
            <a:ext cx="25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Window length = 5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4" name="Google Shape;134;p19"/>
          <p:cNvGraphicFramePr/>
          <p:nvPr/>
        </p:nvGraphicFramePr>
        <p:xfrm>
          <a:off x="2205700" y="191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591575"/>
                <a:gridCol w="591575"/>
                <a:gridCol w="591575"/>
                <a:gridCol w="591575"/>
                <a:gridCol w="591575"/>
              </a:tblGrid>
              <a:tr h="32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Google Shape;135;p19"/>
          <p:cNvGraphicFramePr/>
          <p:nvPr/>
        </p:nvGraphicFramePr>
        <p:xfrm>
          <a:off x="2797275" y="226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591575"/>
                <a:gridCol w="591575"/>
                <a:gridCol w="591575"/>
                <a:gridCol w="591575"/>
                <a:gridCol w="591575"/>
              </a:tblGrid>
              <a:tr h="32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Google Shape;136;p19"/>
          <p:cNvGraphicFramePr/>
          <p:nvPr/>
        </p:nvGraphicFramePr>
        <p:xfrm>
          <a:off x="3388850" y="2665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591575"/>
                <a:gridCol w="591575"/>
                <a:gridCol w="591575"/>
                <a:gridCol w="591575"/>
                <a:gridCol w="591575"/>
              </a:tblGrid>
              <a:tr h="32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Google Shape;137;p19"/>
          <p:cNvGraphicFramePr/>
          <p:nvPr/>
        </p:nvGraphicFramePr>
        <p:xfrm>
          <a:off x="3980425" y="3071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591575"/>
                <a:gridCol w="591575"/>
                <a:gridCol w="591575"/>
                <a:gridCol w="591575"/>
                <a:gridCol w="591575"/>
              </a:tblGrid>
              <a:tr h="32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p19"/>
          <p:cNvGraphicFramePr/>
          <p:nvPr/>
        </p:nvGraphicFramePr>
        <p:xfrm>
          <a:off x="4572000" y="3476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591575"/>
                <a:gridCol w="591575"/>
                <a:gridCol w="591575"/>
                <a:gridCol w="591575"/>
                <a:gridCol w="5915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Google Shape;139;p19"/>
          <p:cNvGraphicFramePr/>
          <p:nvPr/>
        </p:nvGraphicFramePr>
        <p:xfrm>
          <a:off x="5163575" y="3882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591575"/>
                <a:gridCol w="591575"/>
                <a:gridCol w="591575"/>
                <a:gridCol w="591575"/>
                <a:gridCol w="591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2387825" y="426875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>
                <a:solidFill>
                  <a:srgbClr val="0099E8"/>
                </a:solidFill>
                <a:latin typeface="Trebuchet MS"/>
                <a:ea typeface="Trebuchet MS"/>
                <a:cs typeface="Trebuchet MS"/>
                <a:sym typeface="Trebuchet MS"/>
              </a:rPr>
              <a:t>What do we observe here ?</a:t>
            </a:r>
            <a:endParaRPr b="1" sz="2400">
              <a:solidFill>
                <a:srgbClr val="0099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We observe here that: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➢"/>
            </a:pPr>
            <a: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When we move to the next window the central part of the adjacent windows are common.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6" name="Google Shape;146;p20"/>
          <p:cNvGraphicFramePr/>
          <p:nvPr/>
        </p:nvGraphicFramePr>
        <p:xfrm>
          <a:off x="7218275" y="30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410850"/>
                <a:gridCol w="410850"/>
                <a:gridCol w="410850"/>
                <a:gridCol w="410850"/>
              </a:tblGrid>
              <a:tr h="3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Google Shape;147;p20"/>
          <p:cNvGraphicFramePr/>
          <p:nvPr/>
        </p:nvGraphicFramePr>
        <p:xfrm>
          <a:off x="7218275" y="3541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410850"/>
                <a:gridCol w="410850"/>
                <a:gridCol w="410850"/>
              </a:tblGrid>
              <a:tr h="38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Google Shape;148;p20"/>
          <p:cNvGraphicFramePr/>
          <p:nvPr/>
        </p:nvGraphicFramePr>
        <p:xfrm>
          <a:off x="7629125" y="4010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410850"/>
                <a:gridCol w="410850"/>
                <a:gridCol w="41085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/>
        </p:nvSpPr>
        <p:spPr>
          <a:xfrm>
            <a:off x="2387825" y="426875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>
                <a:solidFill>
                  <a:srgbClr val="0099E8"/>
                </a:solidFill>
                <a:latin typeface="Trebuchet MS"/>
                <a:ea typeface="Trebuchet MS"/>
                <a:cs typeface="Trebuchet MS"/>
                <a:sym typeface="Trebuchet MS"/>
              </a:rPr>
              <a:t>How can this be helpful ?</a:t>
            </a:r>
            <a:endParaRPr b="1" sz="2400">
              <a:solidFill>
                <a:srgbClr val="0099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535775" y="1480150"/>
            <a:ext cx="63720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What we can do is: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➢"/>
            </a:pPr>
            <a: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a window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➢"/>
            </a:pPr>
            <a: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And first check on that window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➢"/>
            </a:pPr>
            <a: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Now to get the info about next window other than creating window again we can simply : </a:t>
            </a:r>
            <a:b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1.    Subtract the info of first cell.</a:t>
            </a:r>
            <a:b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2.    Add the info of upcoming cell.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➢"/>
            </a:pPr>
            <a:r>
              <a:rPr b="1" lang="en-GB" sz="18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Boom..! </a:t>
            </a:r>
            <a:r>
              <a:rPr lang="en-GB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we got the info of next window as the central part is common.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5" name="Google Shape;155;p21"/>
          <p:cNvGraphicFramePr/>
          <p:nvPr/>
        </p:nvGraphicFramePr>
        <p:xfrm>
          <a:off x="7218275" y="30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410850"/>
                <a:gridCol w="410850"/>
                <a:gridCol w="410850"/>
                <a:gridCol w="410850"/>
              </a:tblGrid>
              <a:tr h="3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Google Shape;156;p21"/>
          <p:cNvGraphicFramePr/>
          <p:nvPr/>
        </p:nvGraphicFramePr>
        <p:xfrm>
          <a:off x="7218275" y="3541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410850"/>
                <a:gridCol w="410850"/>
                <a:gridCol w="410850"/>
              </a:tblGrid>
              <a:tr h="38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Google Shape;157;p21"/>
          <p:cNvGraphicFramePr/>
          <p:nvPr/>
        </p:nvGraphicFramePr>
        <p:xfrm>
          <a:off x="7629125" y="4010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{2F336CAD-7C34-4365-9AC8-3AD4980999D3}</a:tableStyleId>
              </a:tblPr>
              <a:tblGrid>
                <a:gridCol w="410850"/>
                <a:gridCol w="410850"/>
                <a:gridCol w="41085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