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ata Base Management System"/>
          <p:cNvSpPr txBox="1"/>
          <p:nvPr>
            <p:ph type="ctrTitle"/>
          </p:nvPr>
        </p:nvSpPr>
        <p:spPr>
          <a:xfrm>
            <a:off x="6481663" y="619191"/>
            <a:ext cx="11420674" cy="1905001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Data Base Management System</a:t>
            </a:r>
          </a:p>
        </p:txBody>
      </p:sp>
      <p:sp>
        <p:nvSpPr>
          <p:cNvPr id="172" name="Student Record Management"/>
          <p:cNvSpPr txBox="1"/>
          <p:nvPr>
            <p:ph type="subTitle" sz="quarter" idx="1"/>
          </p:nvPr>
        </p:nvSpPr>
        <p:spPr>
          <a:xfrm>
            <a:off x="7887096" y="6317009"/>
            <a:ext cx="8609808" cy="1081982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Student Record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epartment Table:"/>
          <p:cNvSpPr txBox="1"/>
          <p:nvPr/>
        </p:nvSpPr>
        <p:spPr>
          <a:xfrm>
            <a:off x="1838109" y="2380719"/>
            <a:ext cx="4307510" cy="67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Department Table: </a:t>
            </a:r>
          </a:p>
        </p:txBody>
      </p:sp>
      <p:sp>
        <p:nvSpPr>
          <p:cNvPr id="214" name="Instructor Table:"/>
          <p:cNvSpPr txBox="1"/>
          <p:nvPr/>
        </p:nvSpPr>
        <p:spPr>
          <a:xfrm>
            <a:off x="9813972" y="2380719"/>
            <a:ext cx="3811220" cy="67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Instructor Table: </a:t>
            </a:r>
          </a:p>
        </p:txBody>
      </p:sp>
      <p:sp>
        <p:nvSpPr>
          <p:cNvPr id="215" name="Grade Table:"/>
          <p:cNvSpPr txBox="1"/>
          <p:nvPr/>
        </p:nvSpPr>
        <p:spPr>
          <a:xfrm>
            <a:off x="17293545" y="2380719"/>
            <a:ext cx="3058860" cy="67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Grade Table: </a:t>
            </a:r>
          </a:p>
        </p:txBody>
      </p:sp>
      <p:pic>
        <p:nvPicPr>
          <p:cNvPr id="216" name="pasted-movie.heic" descr="pasted-movie.heic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8197" y="4397125"/>
            <a:ext cx="5547334" cy="7377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movie.heic" descr="pasted-movie.heic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17980" y="4996109"/>
            <a:ext cx="6413211" cy="5171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asted-movie.heic" descr="pasted-movie.heic"/>
          <p:cNvPicPr>
            <a:picLocks noChangeAspect="1"/>
          </p:cNvPicPr>
          <p:nvPr/>
        </p:nvPicPr>
        <p:blipFill>
          <a:blip r:embed="rId5">
            <a:extLst/>
          </a:blip>
          <a:srcRect l="2586" t="0" r="0" b="0"/>
          <a:stretch>
            <a:fillRect/>
          </a:stretch>
        </p:blipFill>
        <p:spPr>
          <a:xfrm>
            <a:off x="17083640" y="4713314"/>
            <a:ext cx="6247334" cy="5737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ew SQL queries:"/>
          <p:cNvSpPr txBox="1"/>
          <p:nvPr/>
        </p:nvSpPr>
        <p:spPr>
          <a:xfrm>
            <a:off x="1931556" y="790250"/>
            <a:ext cx="4957573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Few SQL queries:</a:t>
            </a:r>
          </a:p>
        </p:txBody>
      </p:sp>
      <p:sp>
        <p:nvSpPr>
          <p:cNvPr id="221" name="1. List all instructors and their departments:…"/>
          <p:cNvSpPr txBox="1"/>
          <p:nvPr/>
        </p:nvSpPr>
        <p:spPr>
          <a:xfrm>
            <a:off x="10215251" y="187630"/>
            <a:ext cx="11459338" cy="133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1. List all instructors and their departments:</a:t>
            </a:r>
          </a:p>
          <a:p>
            <a:pPr>
              <a:defRPr sz="3000"/>
            </a:pPr>
            <a:r>
              <a:t>SELECT i.instructor_name, d.department_name</a:t>
            </a:r>
          </a:p>
          <a:p>
            <a:pPr>
              <a:defRPr sz="3000"/>
            </a:pPr>
            <a:r>
              <a:t>FROM Instructor i</a:t>
            </a:r>
          </a:p>
          <a:p>
            <a:pPr>
              <a:defRPr sz="3000"/>
            </a:pPr>
            <a:r>
              <a:t>INNER JOIN Department d ON i.department_id = d.department_id;</a:t>
            </a:r>
          </a:p>
          <a:p>
            <a:pPr>
              <a:defRPr sz="3000"/>
            </a:pPr>
            <a:r>
              <a:t>2. Find all students enrolled in a specific course (course ID = 101):</a:t>
            </a:r>
          </a:p>
          <a:p>
            <a:pPr>
              <a:defRPr sz="3000"/>
            </a:pPr>
            <a:r>
              <a:t>SELECT s.student_name</a:t>
            </a:r>
          </a:p>
          <a:p>
            <a:pPr>
              <a:defRPr sz="3000"/>
            </a:pPr>
            <a:r>
              <a:t>FROM Student s</a:t>
            </a:r>
          </a:p>
          <a:p>
            <a:pPr>
              <a:defRPr sz="3000"/>
            </a:pPr>
            <a:r>
              <a:t>INNER JOIN Enrollment e ON s.student_id = e.student_id</a:t>
            </a:r>
          </a:p>
          <a:p>
            <a:pPr>
              <a:defRPr sz="3000"/>
            </a:pPr>
            <a:r>
              <a:t>WHERE e.course_id = 101;</a:t>
            </a:r>
          </a:p>
          <a:p>
            <a:pPr>
              <a:defRPr sz="3000"/>
            </a:pPr>
            <a:r>
              <a:t>3. Get the average grade for a particular course (course ID = 101):</a:t>
            </a:r>
          </a:p>
          <a:p>
            <a:pPr>
              <a:defRPr sz="3000"/>
            </a:pPr>
            <a:r>
              <a:t>SELECT AVG(g.grade) AS average_grade</a:t>
            </a:r>
          </a:p>
          <a:p>
            <a:pPr>
              <a:defRPr sz="3000"/>
            </a:pPr>
            <a:r>
              <a:t>FROM Grade g</a:t>
            </a:r>
          </a:p>
          <a:p>
            <a:pPr>
              <a:defRPr sz="3000"/>
            </a:pPr>
            <a:r>
              <a:t>INNER JOIN Enrollment e ON g.student_id = e.student_id</a:t>
            </a:r>
          </a:p>
          <a:p>
            <a:pPr>
              <a:defRPr sz="3000"/>
            </a:pPr>
            <a:r>
              <a:t>WHERE e.course_id = 101;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4. List all students with a grade of 'A' and their instructors:…"/>
          <p:cNvSpPr txBox="1"/>
          <p:nvPr/>
        </p:nvSpPr>
        <p:spPr>
          <a:xfrm>
            <a:off x="10430533" y="1664625"/>
            <a:ext cx="11202316" cy="1000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t>4. List all students with a grade of 'A' and their instructors:</a:t>
            </a:r>
          </a:p>
          <a:p>
            <a:pPr>
              <a:defRPr sz="2700"/>
            </a:pPr>
            <a:r>
              <a:t>SELECT s.student_name, i.instructor</a:t>
            </a:r>
          </a:p>
          <a:p>
            <a:pPr>
              <a:defRPr sz="2700"/>
            </a:pPr>
            <a:r>
              <a:t>_</a:t>
            </a:r>
          </a:p>
          <a:p>
            <a:pPr>
              <a:defRPr sz="2700"/>
            </a:pPr>
            <a:r>
              <a:t>name</a:t>
            </a:r>
          </a:p>
          <a:p>
            <a:pPr>
              <a:defRPr sz="2700"/>
            </a:pPr>
            <a:r>
              <a:t>FROM Student s</a:t>
            </a:r>
          </a:p>
          <a:p>
            <a:pPr>
              <a:defRPr sz="2700"/>
            </a:pPr>
            <a:r>
              <a:t>INNER JOIN Enrollment e ON s.student_id = e.student_id</a:t>
            </a:r>
          </a:p>
          <a:p>
            <a:pPr>
              <a:defRPr sz="2700"/>
            </a:pPr>
            <a:r>
              <a:t>INNER JOIN Grade g ON e.student_id = g.student_id AND e.course_id =</a:t>
            </a:r>
          </a:p>
          <a:p>
            <a:pPr>
              <a:defRPr sz="2700"/>
            </a:pPr>
            <a:r>
              <a:t>g.course_id</a:t>
            </a:r>
          </a:p>
          <a:p>
            <a:pPr>
              <a:defRPr sz="2700"/>
            </a:pPr>
            <a:r>
              <a:t>INNER JOIN Instructor i ON e.course_id = i.course_id -- Assuming</a:t>
            </a:r>
          </a:p>
          <a:p>
            <a:pPr>
              <a:defRPr sz="2700"/>
            </a:pPr>
            <a:r>
              <a:t>instructors teach courses they are enrolled in</a:t>
            </a:r>
          </a:p>
          <a:p>
            <a:pPr>
              <a:defRPr sz="2700"/>
            </a:pPr>
            <a:r>
              <a:t>WHERE g.grade = 'A';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Views:"/>
          <p:cNvSpPr txBox="1"/>
          <p:nvPr/>
        </p:nvSpPr>
        <p:spPr>
          <a:xfrm>
            <a:off x="1315440" y="1261323"/>
            <a:ext cx="187482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Views:</a:t>
            </a:r>
          </a:p>
        </p:txBody>
      </p:sp>
      <p:sp>
        <p:nvSpPr>
          <p:cNvPr id="226" name="1. View for Instructor Information with Department Details:…"/>
          <p:cNvSpPr txBox="1"/>
          <p:nvPr/>
        </p:nvSpPr>
        <p:spPr>
          <a:xfrm>
            <a:off x="855018" y="2945659"/>
            <a:ext cx="8055827" cy="3843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  <a:r>
              <a:t>1. View for Instructor Information with Department Details:</a:t>
            </a:r>
          </a:p>
          <a:p>
            <a:pPr>
              <a:defRPr sz="2100"/>
            </a:pPr>
            <a:r>
              <a:t>CREATE VIEW InstructorDetails AS</a:t>
            </a:r>
          </a:p>
          <a:p>
            <a:pPr>
              <a:defRPr sz="2100"/>
            </a:pPr>
            <a:r>
              <a:t>SELECT i.instructor_name, d.department_name</a:t>
            </a:r>
          </a:p>
          <a:p>
            <a:pPr>
              <a:defRPr sz="2100"/>
            </a:pPr>
            <a:r>
              <a:t>FROM Instructor i</a:t>
            </a:r>
          </a:p>
          <a:p>
            <a:pPr>
              <a:defRPr sz="2100"/>
            </a:pPr>
            <a:r>
              <a:t>INNER JOIN Department d ON i.department_id = d.department_id;</a:t>
            </a:r>
          </a:p>
        </p:txBody>
      </p:sp>
      <p:sp>
        <p:nvSpPr>
          <p:cNvPr id="227" name="2. View for Enrolled Students with Course Details:…"/>
          <p:cNvSpPr txBox="1"/>
          <p:nvPr/>
        </p:nvSpPr>
        <p:spPr>
          <a:xfrm>
            <a:off x="846077" y="7665184"/>
            <a:ext cx="6604509" cy="4631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2. View for Enrolled Students with Course Details:</a:t>
            </a:r>
          </a:p>
          <a:p>
            <a:pPr>
              <a:defRPr sz="2000"/>
            </a:pPr>
            <a:r>
              <a:t>CREATE VIEW EnrolledStudents AS</a:t>
            </a:r>
          </a:p>
          <a:p>
            <a:pPr>
              <a:defRPr sz="2000"/>
            </a:pPr>
            <a:r>
              <a:t>SELECT s.student_name, c.title, c.credits</a:t>
            </a:r>
          </a:p>
          <a:p>
            <a:pPr>
              <a:defRPr sz="2000"/>
            </a:pPr>
            <a:r>
              <a:t>FROM Student s</a:t>
            </a:r>
          </a:p>
          <a:p>
            <a:pPr>
              <a:defRPr sz="2000"/>
            </a:pPr>
            <a:r>
              <a:t>INNER JOIN Enrollment e ON s.student_id = e.student_id</a:t>
            </a:r>
          </a:p>
          <a:p>
            <a:pPr>
              <a:defRPr sz="2000"/>
            </a:pPr>
            <a:r>
              <a:t>INNER JOIN Course c ON e.course_id = c.course_id;</a:t>
            </a:r>
          </a:p>
        </p:txBody>
      </p:sp>
      <p:sp>
        <p:nvSpPr>
          <p:cNvPr id="228" name="3. View for StEnrollmentes with Course Information:…"/>
          <p:cNvSpPr txBox="1"/>
          <p:nvPr/>
        </p:nvSpPr>
        <p:spPr>
          <a:xfrm>
            <a:off x="13894526" y="354249"/>
            <a:ext cx="8327645" cy="632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3. View for StEnrollmentes with Course Information:</a:t>
            </a:r>
          </a:p>
          <a:p>
            <a:pPr>
              <a:defRPr sz="2000"/>
            </a:pPr>
            <a:r>
              <a:t>CREATE VIEW StudentGrades AS</a:t>
            </a:r>
          </a:p>
          <a:p>
            <a:pPr>
              <a:defRPr sz="2000"/>
            </a:pPr>
            <a:r>
              <a:t>SELECT s.student_name, c.title, g.grade</a:t>
            </a:r>
          </a:p>
          <a:p>
            <a:pPr>
              <a:defRPr sz="2000"/>
            </a:pPr>
            <a:r>
              <a:t>FROM Student s</a:t>
            </a:r>
          </a:p>
          <a:p>
            <a:pPr>
              <a:defRPr sz="2000"/>
            </a:pPr>
            <a:r>
              <a:t>INNER JOIN Enrollment e ON s.student_id = e.student_id</a:t>
            </a:r>
          </a:p>
          <a:p>
            <a:pPr>
              <a:defRPr sz="2000"/>
            </a:pPr>
            <a:r>
              <a:t>INNER JOIN Grade g ON e.student_id = g.student_id AND e.course_id =</a:t>
            </a:r>
          </a:p>
          <a:p>
            <a:pPr>
              <a:defRPr sz="2000"/>
            </a:pPr>
            <a:r>
              <a:t>g.course_id</a:t>
            </a:r>
          </a:p>
          <a:p>
            <a:pPr>
              <a:defRPr sz="2000"/>
            </a:pPr>
            <a:r>
              <a:t>INNER JOIN Course c ON e.course_id = c.course_id;</a:t>
            </a:r>
          </a:p>
        </p:txBody>
      </p:sp>
      <p:sp>
        <p:nvSpPr>
          <p:cNvPr id="229" name="4. View for Average Grades per Course:…"/>
          <p:cNvSpPr txBox="1"/>
          <p:nvPr/>
        </p:nvSpPr>
        <p:spPr>
          <a:xfrm>
            <a:off x="13894526" y="7202622"/>
            <a:ext cx="8327645" cy="632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4. View for Average Grades per Course:</a:t>
            </a:r>
          </a:p>
          <a:p>
            <a:pPr>
              <a:defRPr sz="2000"/>
            </a:pPr>
            <a:r>
              <a:t>CREATE VIEW AverageGradesPerCourse AS</a:t>
            </a:r>
          </a:p>
          <a:p>
            <a:pPr>
              <a:defRPr sz="2000"/>
            </a:pPr>
            <a:r>
              <a:t>SELECT c.title, AVG(g.grade) AS average_grade</a:t>
            </a:r>
          </a:p>
          <a:p>
            <a:pPr>
              <a:defRPr sz="2000"/>
            </a:pPr>
            <a:r>
              <a:t>FROM Course c</a:t>
            </a:r>
          </a:p>
          <a:p>
            <a:pPr>
              <a:defRPr sz="2000"/>
            </a:pPr>
            <a:r>
              <a:t>INNER JOIN Enrollment e ON c.course_id = e.course_id</a:t>
            </a:r>
          </a:p>
          <a:p>
            <a:pPr>
              <a:defRPr sz="2000"/>
            </a:pPr>
            <a:r>
              <a:t>INNER JOIN Grade g ON e.student_id = g.student_id AND e.course_id =</a:t>
            </a:r>
          </a:p>
          <a:p>
            <a:pPr>
              <a:defRPr sz="2000"/>
            </a:pPr>
            <a:r>
              <a:t>g.course_id</a:t>
            </a:r>
          </a:p>
          <a:p>
            <a:pPr>
              <a:defRPr sz="2000"/>
            </a:pPr>
            <a:r>
              <a:t>GROUP BY c.course_id;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6. View for Students with Specific Grade in a Department:…"/>
          <p:cNvSpPr txBox="1"/>
          <p:nvPr/>
        </p:nvSpPr>
        <p:spPr>
          <a:xfrm>
            <a:off x="6970802" y="2848965"/>
            <a:ext cx="8327645" cy="8018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6. View for Students with Specific Grade in a Department:</a:t>
            </a:r>
          </a:p>
          <a:p>
            <a:pPr>
              <a:defRPr sz="2000"/>
            </a:pPr>
            <a:r>
              <a:t>CREATE VIEW StudentsByGradeInDept AS</a:t>
            </a:r>
          </a:p>
          <a:p>
            <a:pPr>
              <a:defRPr sz="2000"/>
            </a:pPr>
            <a:r>
              <a:t>SELECT s.student_name, i.department_name, g.grade</a:t>
            </a:r>
          </a:p>
          <a:p>
            <a:pPr>
              <a:defRPr sz="2000"/>
            </a:pPr>
            <a:r>
              <a:t>FROM Student s</a:t>
            </a:r>
          </a:p>
          <a:p>
            <a:pPr>
              <a:defRPr sz="2000"/>
            </a:pPr>
            <a:r>
              <a:t>INNER JOIN Enrollment e ON s.student_id = e.student_id</a:t>
            </a:r>
          </a:p>
          <a:p>
            <a:pPr>
              <a:defRPr sz="2000"/>
            </a:pPr>
            <a:r>
              <a:t>INNER JOIN Grade g ON e.student_id = g.student_id AND e.course_id =</a:t>
            </a:r>
          </a:p>
          <a:p>
            <a:pPr>
              <a:defRPr sz="2000"/>
            </a:pPr>
            <a:r>
              <a:t>g.course_id</a:t>
            </a:r>
          </a:p>
          <a:p>
            <a:pPr>
              <a:defRPr sz="2000"/>
            </a:pPr>
            <a:r>
              <a:t>INNER JOIN Instructor, i ON e.course_id = i.course_</a:t>
            </a:r>
          </a:p>
          <a:p>
            <a:pPr>
              <a:defRPr sz="2000"/>
            </a:pPr>
            <a:r>
              <a:t>INNER JOIN Department d ON i.department_id = d.department_id</a:t>
            </a:r>
          </a:p>
          <a:p>
            <a:pPr>
              <a:defRPr sz="2000"/>
            </a:pPr>
            <a:r>
              <a:t>WHERE g.grade = 'A';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hank you"/>
          <p:cNvSpPr txBox="1"/>
          <p:nvPr/>
        </p:nvSpPr>
        <p:spPr>
          <a:xfrm>
            <a:off x="6229349" y="5325109"/>
            <a:ext cx="11925301" cy="3065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y DBMS:"/>
          <p:cNvSpPr txBox="1"/>
          <p:nvPr/>
        </p:nvSpPr>
        <p:spPr>
          <a:xfrm>
            <a:off x="1466443" y="1261323"/>
            <a:ext cx="360365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Why DBMS: </a:t>
            </a:r>
          </a:p>
        </p:txBody>
      </p:sp>
      <p:sp>
        <p:nvSpPr>
          <p:cNvPr id="175" name="DBMS serves as a critical tool for efficiently managing and manipulating large volumes of data in various applications and industries."/>
          <p:cNvSpPr txBox="1"/>
          <p:nvPr/>
        </p:nvSpPr>
        <p:spPr>
          <a:xfrm>
            <a:off x="2906414" y="8112650"/>
            <a:ext cx="19331187" cy="119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DBMS serves as a critical tool for efficiently managing and manipulating large volumes of data in various applications and industries.</a:t>
            </a:r>
          </a:p>
        </p:txBody>
      </p:sp>
      <p:sp>
        <p:nvSpPr>
          <p:cNvPr id="176" name="In Student Database, we have many records and contain large data which cannot be efficiently managed with File Processing System"/>
          <p:cNvSpPr txBox="1"/>
          <p:nvPr/>
        </p:nvSpPr>
        <p:spPr>
          <a:xfrm>
            <a:off x="2778000" y="4467683"/>
            <a:ext cx="20724773" cy="12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In Student Database, we have many records and contain large data which cannot be efficiently managed with File Processing System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ntroduction"/>
          <p:cNvSpPr txBox="1"/>
          <p:nvPr/>
        </p:nvSpPr>
        <p:spPr>
          <a:xfrm>
            <a:off x="10582503" y="1242628"/>
            <a:ext cx="352552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Introduction</a:t>
            </a:r>
          </a:p>
        </p:txBody>
      </p:sp>
      <p:sp>
        <p:nvSpPr>
          <p:cNvPr id="179" name="This is  the project that is based on mySQL language and with DBMS tools."/>
          <p:cNvSpPr txBox="1"/>
          <p:nvPr/>
        </p:nvSpPr>
        <p:spPr>
          <a:xfrm>
            <a:off x="2934969" y="3914576"/>
            <a:ext cx="1719326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This is  the project that is based on mySQL language and with DBMS tools.</a:t>
            </a:r>
          </a:p>
        </p:txBody>
      </p:sp>
      <p:sp>
        <p:nvSpPr>
          <p:cNvPr id="180" name="This project enhances the efficiency, transparency, and effectiveness of student record management within educational institutions.…"/>
          <p:cNvSpPr txBox="1"/>
          <p:nvPr/>
        </p:nvSpPr>
        <p:spPr>
          <a:xfrm>
            <a:off x="3025110" y="5828487"/>
            <a:ext cx="19095781" cy="4040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/>
            </a:pPr>
            <a:r>
              <a:t>This project enhances the efficiency, transparency, and effectiveness of student record management within educational institutions.</a:t>
            </a:r>
          </a:p>
          <a:p>
            <a:pPr>
              <a:defRPr sz="4000"/>
            </a:pPr>
            <a:r>
              <a:t>Educational Institutions have different entities like student, grade, course, instructor,  department.</a:t>
            </a:r>
          </a:p>
          <a:p>
            <a:pPr>
              <a:defRPr sz="4000"/>
            </a:pPr>
            <a:r>
              <a:t>We use some steps to make database to work efficiently.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Entity Relation Diagram"/>
          <p:cNvSpPr txBox="1"/>
          <p:nvPr/>
        </p:nvSpPr>
        <p:spPr>
          <a:xfrm>
            <a:off x="8253831" y="1007323"/>
            <a:ext cx="650473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Entity Relation Diagram</a:t>
            </a:r>
          </a:p>
        </p:txBody>
      </p:sp>
      <p:pic>
        <p:nvPicPr>
          <p:cNvPr id="183" name="Simple School and Student ERD.jpg" descr="Simple School and Student ER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1846" y="2176098"/>
            <a:ext cx="14560308" cy="11254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ables"/>
          <p:cNvSpPr txBox="1"/>
          <p:nvPr/>
        </p:nvSpPr>
        <p:spPr>
          <a:xfrm>
            <a:off x="10853470" y="1058123"/>
            <a:ext cx="185288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Tables</a:t>
            </a:r>
          </a:p>
        </p:txBody>
      </p:sp>
      <p:pic>
        <p:nvPicPr>
          <p:cNvPr id="186" name="pasted-movie.heic" descr="pasted-movie.heic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4051" y="4267200"/>
            <a:ext cx="6738934" cy="696191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tudent Table:"/>
          <p:cNvSpPr txBox="1"/>
          <p:nvPr/>
        </p:nvSpPr>
        <p:spPr>
          <a:xfrm>
            <a:off x="2508351" y="2978911"/>
            <a:ext cx="3379725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Student Table:</a:t>
            </a:r>
          </a:p>
        </p:txBody>
      </p:sp>
      <p:pic>
        <p:nvPicPr>
          <p:cNvPr id="188" name="pasted-movie.heic" descr="pasted-movie.heic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36767" y="4059017"/>
            <a:ext cx="6738933" cy="7121038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Course Table:"/>
          <p:cNvSpPr txBox="1"/>
          <p:nvPr/>
        </p:nvSpPr>
        <p:spPr>
          <a:xfrm>
            <a:off x="15106751" y="2923184"/>
            <a:ext cx="402061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Course Table: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wipe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asted-movie.heic" descr="pasted-movie.heic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0766" y="4414367"/>
            <a:ext cx="6233034" cy="4887266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Instructor Table:"/>
          <p:cNvSpPr txBox="1"/>
          <p:nvPr/>
        </p:nvSpPr>
        <p:spPr>
          <a:xfrm>
            <a:off x="1746351" y="2826511"/>
            <a:ext cx="376478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Instructor Table:</a:t>
            </a:r>
          </a:p>
        </p:txBody>
      </p:sp>
      <p:sp>
        <p:nvSpPr>
          <p:cNvPr id="193" name="Department Table:"/>
          <p:cNvSpPr txBox="1"/>
          <p:nvPr/>
        </p:nvSpPr>
        <p:spPr>
          <a:xfrm>
            <a:off x="9821481" y="2826511"/>
            <a:ext cx="4273805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Department Table:</a:t>
            </a:r>
          </a:p>
        </p:txBody>
      </p:sp>
      <p:pic>
        <p:nvPicPr>
          <p:cNvPr id="194" name="pasted-movie.heic" descr="pasted-movie.heic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67475" y="4672821"/>
            <a:ext cx="6233034" cy="4370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movie.heic" descr="pasted-movie.heic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824184" y="4055931"/>
            <a:ext cx="5683516" cy="560413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Grade Table:"/>
          <p:cNvSpPr txBox="1"/>
          <p:nvPr/>
        </p:nvSpPr>
        <p:spPr>
          <a:xfrm>
            <a:off x="18405627" y="2826511"/>
            <a:ext cx="2993137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Grade Table: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Normalizing Tables"/>
          <p:cNvSpPr txBox="1"/>
          <p:nvPr/>
        </p:nvSpPr>
        <p:spPr>
          <a:xfrm>
            <a:off x="9135110" y="1261323"/>
            <a:ext cx="525018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Normalizing Tables</a:t>
            </a:r>
          </a:p>
        </p:txBody>
      </p:sp>
      <p:sp>
        <p:nvSpPr>
          <p:cNvPr id="199" name="The main objective of database normalization is to eliminate redundant data, minimize data modification errors, and simplify the query process.…"/>
          <p:cNvSpPr txBox="1"/>
          <p:nvPr/>
        </p:nvSpPr>
        <p:spPr>
          <a:xfrm>
            <a:off x="1961259" y="2856687"/>
            <a:ext cx="20461482" cy="4040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/>
            </a:pPr>
            <a:r>
              <a:t>The main objective of database normalization is to eliminate redundant data, minimize data modification errors, and simplify the query process.</a:t>
            </a:r>
          </a:p>
          <a:p>
            <a:pPr>
              <a:defRPr sz="4000"/>
            </a:pPr>
            <a:r>
              <a:t>3NF: Each table has a unique primary key, Each non-key attribute is fully functionally dependent on the entire primary key, There are no transitive dependencies.</a:t>
            </a:r>
          </a:p>
        </p:txBody>
      </p:sp>
      <p:sp>
        <p:nvSpPr>
          <p:cNvPr id="200" name="Student Table : Already in 3NF…"/>
          <p:cNvSpPr txBox="1"/>
          <p:nvPr/>
        </p:nvSpPr>
        <p:spPr>
          <a:xfrm>
            <a:off x="7627063" y="7212787"/>
            <a:ext cx="8266273" cy="518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/>
            </a:pPr>
            <a:r>
              <a:t>Student Table : Already in 3NF</a:t>
            </a:r>
          </a:p>
          <a:p>
            <a:pPr>
              <a:defRPr sz="4000"/>
            </a:pPr>
            <a:r>
              <a:t>Course Table : Already in 3NF</a:t>
            </a:r>
          </a:p>
          <a:p>
            <a:pPr>
              <a:defRPr sz="4000"/>
            </a:pPr>
            <a:r>
              <a:t>Department Table : Already in 3NF</a:t>
            </a:r>
          </a:p>
          <a:p>
            <a:pPr>
              <a:defRPr sz="4000"/>
            </a:pPr>
            <a:r>
              <a:t>Instructor Table : Already in 3NF </a:t>
            </a:r>
          </a:p>
          <a:p>
            <a:pPr>
              <a:defRPr sz="4000"/>
            </a:pPr>
            <a:r>
              <a:t>Grade Table : Not in 3NF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Normalizing Grade Table"/>
          <p:cNvSpPr txBox="1"/>
          <p:nvPr/>
        </p:nvSpPr>
        <p:spPr>
          <a:xfrm>
            <a:off x="8184134" y="764184"/>
            <a:ext cx="655777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Normalizing Grade </a:t>
            </a:r>
            <a:r>
              <a:rPr sz="4000"/>
              <a:t>Table</a:t>
            </a:r>
          </a:p>
        </p:txBody>
      </p:sp>
      <p:sp>
        <p:nvSpPr>
          <p:cNvPr id="203" name="In this table we have transitive dependancy which can lead to data redundancy."/>
          <p:cNvSpPr txBox="1"/>
          <p:nvPr/>
        </p:nvSpPr>
        <p:spPr>
          <a:xfrm>
            <a:off x="843534" y="2621802"/>
            <a:ext cx="22696932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In this table we have transitive dependancy which can lead to data redundancy.</a:t>
            </a:r>
          </a:p>
        </p:txBody>
      </p:sp>
      <p:sp>
        <p:nvSpPr>
          <p:cNvPr id="204" name="Here's the breakdown of Grade table normalization to 3NF, along with the corresponding table structures:"/>
          <p:cNvSpPr txBox="1"/>
          <p:nvPr/>
        </p:nvSpPr>
        <p:spPr>
          <a:xfrm>
            <a:off x="823216" y="3501189"/>
            <a:ext cx="22189734" cy="647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pPr/>
            <a:r>
              <a:t>Here's the breakdown of Grade table normalization to 3NF, along with the corresponding table structures:</a:t>
            </a:r>
          </a:p>
        </p:txBody>
      </p:sp>
      <p:sp>
        <p:nvSpPr>
          <p:cNvPr id="205" name="CREATE TABLE Enrollment (…"/>
          <p:cNvSpPr txBox="1"/>
          <p:nvPr/>
        </p:nvSpPr>
        <p:spPr>
          <a:xfrm>
            <a:off x="6410401" y="5033329"/>
            <a:ext cx="10105238" cy="725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CREATE TABLE Enrollment (</a:t>
            </a:r>
          </a:p>
          <a:p>
            <a:pPr>
              <a:defRPr sz="2800"/>
            </a:pPr>
            <a:r>
              <a:t>enrollment_id INT PRIMARY KEY AUTO_INCREMENT,</a:t>
            </a:r>
          </a:p>
          <a:p>
            <a:pPr>
              <a:defRPr sz="2800"/>
            </a:pPr>
            <a:r>
              <a:t>student_id INT NOT NULL,</a:t>
            </a:r>
          </a:p>
          <a:p>
            <a:pPr>
              <a:defRPr sz="2800"/>
            </a:pPr>
            <a:r>
              <a:t>course_id INT NOT NULL,</a:t>
            </a:r>
          </a:p>
          <a:p>
            <a:pPr>
              <a:defRPr sz="2800"/>
            </a:pPr>
            <a:r>
              <a:t>-- Optional attributes (semester, term, etc.)</a:t>
            </a:r>
          </a:p>
          <a:p>
            <a:pPr>
              <a:defRPr sz="2800"/>
            </a:pPr>
            <a:r>
              <a:t>FOREIGN KEY (student_id) REFERENCES Student(student_id),</a:t>
            </a:r>
          </a:p>
          <a:p>
            <a:pPr>
              <a:defRPr sz="2800"/>
            </a:pPr>
            <a:r>
              <a:t>FOREIGN KEY (course_id) REFERENCES Course(course_id)</a:t>
            </a:r>
          </a:p>
          <a:p>
            <a:pPr>
              <a:defRPr sz="2800"/>
            </a:pPr>
            <a: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ables with some Data"/>
          <p:cNvSpPr txBox="1"/>
          <p:nvPr/>
        </p:nvSpPr>
        <p:spPr>
          <a:xfrm>
            <a:off x="9058198" y="814984"/>
            <a:ext cx="626760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Tables with some Data</a:t>
            </a:r>
          </a:p>
        </p:txBody>
      </p:sp>
      <p:sp>
        <p:nvSpPr>
          <p:cNvPr id="208" name="Student Table:"/>
          <p:cNvSpPr txBox="1"/>
          <p:nvPr/>
        </p:nvSpPr>
        <p:spPr>
          <a:xfrm>
            <a:off x="1438198" y="3041119"/>
            <a:ext cx="3435783" cy="67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Student Table: </a:t>
            </a:r>
          </a:p>
        </p:txBody>
      </p:sp>
      <p:sp>
        <p:nvSpPr>
          <p:cNvPr id="209" name="Course Table:"/>
          <p:cNvSpPr txBox="1"/>
          <p:nvPr/>
        </p:nvSpPr>
        <p:spPr>
          <a:xfrm>
            <a:off x="14295291" y="3041119"/>
            <a:ext cx="3150490" cy="67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Course Table:</a:t>
            </a:r>
          </a:p>
        </p:txBody>
      </p:sp>
      <p:pic>
        <p:nvPicPr>
          <p:cNvPr id="210" name="pasted-movie.heic" descr="pasted-movie.heic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7326" y="4679162"/>
            <a:ext cx="8447875" cy="5270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asted-movie.heic" descr="pasted-movie.heic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302113" y="4679162"/>
            <a:ext cx="6819913" cy="52706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