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7"/>
  </p:notesMasterIdLst>
  <p:sldIdLst>
    <p:sldId id="256" r:id="rId2"/>
    <p:sldId id="257" r:id="rId3"/>
    <p:sldId id="258" r:id="rId4"/>
    <p:sldId id="259" r:id="rId5"/>
    <p:sldId id="263" r:id="rId6"/>
    <p:sldId id="272" r:id="rId7"/>
    <p:sldId id="260" r:id="rId8"/>
    <p:sldId id="271" r:id="rId9"/>
    <p:sldId id="262" r:id="rId10"/>
    <p:sldId id="265" r:id="rId11"/>
    <p:sldId id="274" r:id="rId12"/>
    <p:sldId id="266" r:id="rId13"/>
    <p:sldId id="273"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F7A69D-8B26-41C6-AB49-F1A5893271EA}"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en-US"/>
        </a:p>
      </dgm:t>
    </dgm:pt>
    <dgm:pt modelId="{4C0F8FAE-D386-45C6-AF8E-683BB2C8A536}">
      <dgm:prSet/>
      <dgm:spPr/>
      <dgm:t>
        <a:bodyPr/>
        <a:lstStyle/>
        <a:p>
          <a:r>
            <a:rPr lang="en-US" dirty="0"/>
            <a:t>A model was constructed using Linear Regression to predict the mileage of a particular car model based on its features.</a:t>
          </a:r>
        </a:p>
      </dgm:t>
    </dgm:pt>
    <dgm:pt modelId="{40CB8BF1-E7DF-44E0-8B07-D921EA0FEAA1}" type="parTrans" cxnId="{F6E6D0A1-3F44-407A-AC07-BCDC83BF66C4}">
      <dgm:prSet/>
      <dgm:spPr/>
      <dgm:t>
        <a:bodyPr/>
        <a:lstStyle/>
        <a:p>
          <a:endParaRPr lang="en-US"/>
        </a:p>
      </dgm:t>
    </dgm:pt>
    <dgm:pt modelId="{AC402048-7F67-4D89-853B-9895343D9E5F}" type="sibTrans" cxnId="{F6E6D0A1-3F44-407A-AC07-BCDC83BF66C4}">
      <dgm:prSet/>
      <dgm:spPr/>
      <dgm:t>
        <a:bodyPr/>
        <a:lstStyle/>
        <a:p>
          <a:endParaRPr lang="en-US"/>
        </a:p>
      </dgm:t>
    </dgm:pt>
    <dgm:pt modelId="{37C5CFB3-1456-4905-949D-BD943ADC23FE}">
      <dgm:prSet/>
      <dgm:spPr/>
      <dgm:t>
        <a:bodyPr/>
        <a:lstStyle/>
        <a:p>
          <a:r>
            <a:rPr lang="en-US" dirty="0"/>
            <a:t>A score of 82.14% was attained for the model made.</a:t>
          </a:r>
        </a:p>
      </dgm:t>
    </dgm:pt>
    <dgm:pt modelId="{615CB40B-4507-402A-9896-37AFF21FE994}" type="parTrans" cxnId="{FDF44F8B-3A4D-4AC1-A1A7-E8B68C2F9046}">
      <dgm:prSet/>
      <dgm:spPr/>
      <dgm:t>
        <a:bodyPr/>
        <a:lstStyle/>
        <a:p>
          <a:endParaRPr lang="en-US"/>
        </a:p>
      </dgm:t>
    </dgm:pt>
    <dgm:pt modelId="{657F2F02-A09B-45F7-8099-07EAF942036D}" type="sibTrans" cxnId="{FDF44F8B-3A4D-4AC1-A1A7-E8B68C2F9046}">
      <dgm:prSet/>
      <dgm:spPr/>
      <dgm:t>
        <a:bodyPr/>
        <a:lstStyle/>
        <a:p>
          <a:endParaRPr lang="en-US"/>
        </a:p>
      </dgm:t>
    </dgm:pt>
    <dgm:pt modelId="{EB35CFCF-B351-466A-92BA-F623CF4614E5}">
      <dgm:prSet/>
      <dgm:spPr/>
      <dgm:t>
        <a:bodyPr/>
        <a:lstStyle/>
        <a:p>
          <a:r>
            <a:rPr lang="en-US" dirty="0"/>
            <a:t>A bar graph of mpg vs no. of cylinders was plotted.</a:t>
          </a:r>
        </a:p>
      </dgm:t>
    </dgm:pt>
    <dgm:pt modelId="{28E55DC5-6CB5-468E-99A2-650F2735BA18}" type="parTrans" cxnId="{0BE7017B-D812-40EC-B5E1-53A9D5C8DA6C}">
      <dgm:prSet/>
      <dgm:spPr/>
      <dgm:t>
        <a:bodyPr/>
        <a:lstStyle/>
        <a:p>
          <a:endParaRPr lang="en-US"/>
        </a:p>
      </dgm:t>
    </dgm:pt>
    <dgm:pt modelId="{7DF669AE-51A4-404B-AC49-70A50B5D3774}" type="sibTrans" cxnId="{0BE7017B-D812-40EC-B5E1-53A9D5C8DA6C}">
      <dgm:prSet/>
      <dgm:spPr/>
      <dgm:t>
        <a:bodyPr/>
        <a:lstStyle/>
        <a:p>
          <a:endParaRPr lang="en-US"/>
        </a:p>
      </dgm:t>
    </dgm:pt>
    <dgm:pt modelId="{CAEA2754-C62D-4DEB-ABD6-9CDAEE22E2DD}">
      <dgm:prSet/>
      <dgm:spPr/>
      <dgm:t>
        <a:bodyPr/>
        <a:lstStyle/>
        <a:p>
          <a:r>
            <a:rPr lang="en-US" dirty="0"/>
            <a:t>Box plots for each car feature were plotted and compared.</a:t>
          </a:r>
        </a:p>
      </dgm:t>
    </dgm:pt>
    <dgm:pt modelId="{F4649972-4323-409C-87B6-16F1E72DFAE8}" type="parTrans" cxnId="{8BC39A65-2597-4A5F-A9A1-5C8365DFAE80}">
      <dgm:prSet/>
      <dgm:spPr/>
      <dgm:t>
        <a:bodyPr/>
        <a:lstStyle/>
        <a:p>
          <a:endParaRPr lang="en-US"/>
        </a:p>
      </dgm:t>
    </dgm:pt>
    <dgm:pt modelId="{F53F4216-9522-44A7-A2E3-996EB4B57FE0}" type="sibTrans" cxnId="{8BC39A65-2597-4A5F-A9A1-5C8365DFAE80}">
      <dgm:prSet/>
      <dgm:spPr/>
      <dgm:t>
        <a:bodyPr/>
        <a:lstStyle/>
        <a:p>
          <a:endParaRPr lang="en-US"/>
        </a:p>
      </dgm:t>
    </dgm:pt>
    <dgm:pt modelId="{1509B82B-2281-4704-9EF0-60A35E9D1146}">
      <dgm:prSet/>
      <dgm:spPr/>
      <dgm:t>
        <a:bodyPr/>
        <a:lstStyle/>
        <a:p>
          <a:r>
            <a:rPr lang="en-US"/>
            <a:t>The scatter matrix for the features was plotted.</a:t>
          </a:r>
        </a:p>
      </dgm:t>
    </dgm:pt>
    <dgm:pt modelId="{4C1D24EC-D585-4DFF-A7BD-52CCE36CE645}" type="parTrans" cxnId="{AEF98207-CE7C-400F-B7E4-46515647F653}">
      <dgm:prSet/>
      <dgm:spPr/>
      <dgm:t>
        <a:bodyPr/>
        <a:lstStyle/>
        <a:p>
          <a:endParaRPr lang="en-US"/>
        </a:p>
      </dgm:t>
    </dgm:pt>
    <dgm:pt modelId="{218D1D5E-ADE9-450F-AD22-30BB467B584A}" type="sibTrans" cxnId="{AEF98207-CE7C-400F-B7E4-46515647F653}">
      <dgm:prSet/>
      <dgm:spPr/>
      <dgm:t>
        <a:bodyPr/>
        <a:lstStyle/>
        <a:p>
          <a:endParaRPr lang="en-US"/>
        </a:p>
      </dgm:t>
    </dgm:pt>
    <dgm:pt modelId="{CF4C1469-2FC5-4A8B-8C3E-028FD5D57A9C}" type="pres">
      <dgm:prSet presAssocID="{D3F7A69D-8B26-41C6-AB49-F1A5893271EA}" presName="vert0" presStyleCnt="0">
        <dgm:presLayoutVars>
          <dgm:dir/>
          <dgm:animOne val="branch"/>
          <dgm:animLvl val="lvl"/>
        </dgm:presLayoutVars>
      </dgm:prSet>
      <dgm:spPr/>
    </dgm:pt>
    <dgm:pt modelId="{36CAE9B8-A152-49C7-9997-B4C3E78E81FD}" type="pres">
      <dgm:prSet presAssocID="{4C0F8FAE-D386-45C6-AF8E-683BB2C8A536}" presName="thickLine" presStyleLbl="alignNode1" presStyleIdx="0" presStyleCnt="5"/>
      <dgm:spPr/>
    </dgm:pt>
    <dgm:pt modelId="{CFA22F20-6734-487E-B595-924940F4BD0F}" type="pres">
      <dgm:prSet presAssocID="{4C0F8FAE-D386-45C6-AF8E-683BB2C8A536}" presName="horz1" presStyleCnt="0"/>
      <dgm:spPr/>
    </dgm:pt>
    <dgm:pt modelId="{A9887709-5110-4631-9DA9-6CDA89DFED4F}" type="pres">
      <dgm:prSet presAssocID="{4C0F8FAE-D386-45C6-AF8E-683BB2C8A536}" presName="tx1" presStyleLbl="revTx" presStyleIdx="0" presStyleCnt="5"/>
      <dgm:spPr/>
    </dgm:pt>
    <dgm:pt modelId="{6BD1387E-543F-43EB-ACDF-0374C0FD4507}" type="pres">
      <dgm:prSet presAssocID="{4C0F8FAE-D386-45C6-AF8E-683BB2C8A536}" presName="vert1" presStyleCnt="0"/>
      <dgm:spPr/>
    </dgm:pt>
    <dgm:pt modelId="{411772A9-E3A3-43FB-A34A-1FAC5B8221DC}" type="pres">
      <dgm:prSet presAssocID="{37C5CFB3-1456-4905-949D-BD943ADC23FE}" presName="thickLine" presStyleLbl="alignNode1" presStyleIdx="1" presStyleCnt="5"/>
      <dgm:spPr/>
    </dgm:pt>
    <dgm:pt modelId="{1C9C8FED-283A-4D26-A64D-7786D385F398}" type="pres">
      <dgm:prSet presAssocID="{37C5CFB3-1456-4905-949D-BD943ADC23FE}" presName="horz1" presStyleCnt="0"/>
      <dgm:spPr/>
    </dgm:pt>
    <dgm:pt modelId="{4D2402AB-F3A9-46ED-BD64-8AE96B435D0E}" type="pres">
      <dgm:prSet presAssocID="{37C5CFB3-1456-4905-949D-BD943ADC23FE}" presName="tx1" presStyleLbl="revTx" presStyleIdx="1" presStyleCnt="5"/>
      <dgm:spPr/>
    </dgm:pt>
    <dgm:pt modelId="{9EFD1306-7477-42E3-9871-F8AC8925BA2E}" type="pres">
      <dgm:prSet presAssocID="{37C5CFB3-1456-4905-949D-BD943ADC23FE}" presName="vert1" presStyleCnt="0"/>
      <dgm:spPr/>
    </dgm:pt>
    <dgm:pt modelId="{9D20B884-C9EB-4E41-96BE-72E1037214FE}" type="pres">
      <dgm:prSet presAssocID="{EB35CFCF-B351-466A-92BA-F623CF4614E5}" presName="thickLine" presStyleLbl="alignNode1" presStyleIdx="2" presStyleCnt="5"/>
      <dgm:spPr/>
    </dgm:pt>
    <dgm:pt modelId="{29438A1D-B0B7-4FC4-9556-9CBFB8357F83}" type="pres">
      <dgm:prSet presAssocID="{EB35CFCF-B351-466A-92BA-F623CF4614E5}" presName="horz1" presStyleCnt="0"/>
      <dgm:spPr/>
    </dgm:pt>
    <dgm:pt modelId="{377D01C9-1C9F-46EE-B242-1898D7D0E206}" type="pres">
      <dgm:prSet presAssocID="{EB35CFCF-B351-466A-92BA-F623CF4614E5}" presName="tx1" presStyleLbl="revTx" presStyleIdx="2" presStyleCnt="5"/>
      <dgm:spPr/>
    </dgm:pt>
    <dgm:pt modelId="{8F73B2F5-6038-4C99-A5AF-D375E3E38C13}" type="pres">
      <dgm:prSet presAssocID="{EB35CFCF-B351-466A-92BA-F623CF4614E5}" presName="vert1" presStyleCnt="0"/>
      <dgm:spPr/>
    </dgm:pt>
    <dgm:pt modelId="{FC40785C-1884-4534-BC86-98E4F1C2B1F1}" type="pres">
      <dgm:prSet presAssocID="{CAEA2754-C62D-4DEB-ABD6-9CDAEE22E2DD}" presName="thickLine" presStyleLbl="alignNode1" presStyleIdx="3" presStyleCnt="5"/>
      <dgm:spPr/>
    </dgm:pt>
    <dgm:pt modelId="{E3C54FEB-3527-4FE7-A666-193727EC622D}" type="pres">
      <dgm:prSet presAssocID="{CAEA2754-C62D-4DEB-ABD6-9CDAEE22E2DD}" presName="horz1" presStyleCnt="0"/>
      <dgm:spPr/>
    </dgm:pt>
    <dgm:pt modelId="{74312CBE-A7FA-4CB3-B2AB-447A42C67185}" type="pres">
      <dgm:prSet presAssocID="{CAEA2754-C62D-4DEB-ABD6-9CDAEE22E2DD}" presName="tx1" presStyleLbl="revTx" presStyleIdx="3" presStyleCnt="5"/>
      <dgm:spPr/>
    </dgm:pt>
    <dgm:pt modelId="{043EB94A-C3F3-48DA-8F7E-ED12762AC394}" type="pres">
      <dgm:prSet presAssocID="{CAEA2754-C62D-4DEB-ABD6-9CDAEE22E2DD}" presName="vert1" presStyleCnt="0"/>
      <dgm:spPr/>
    </dgm:pt>
    <dgm:pt modelId="{00B0494A-3D92-4D64-9DBF-5CE6E11C5B3B}" type="pres">
      <dgm:prSet presAssocID="{1509B82B-2281-4704-9EF0-60A35E9D1146}" presName="thickLine" presStyleLbl="alignNode1" presStyleIdx="4" presStyleCnt="5"/>
      <dgm:spPr/>
    </dgm:pt>
    <dgm:pt modelId="{701A0793-40C3-4ED7-9EFD-2AFC1D334E73}" type="pres">
      <dgm:prSet presAssocID="{1509B82B-2281-4704-9EF0-60A35E9D1146}" presName="horz1" presStyleCnt="0"/>
      <dgm:spPr/>
    </dgm:pt>
    <dgm:pt modelId="{86DBE40C-D357-4CE3-8A64-EF0CCF6A6B83}" type="pres">
      <dgm:prSet presAssocID="{1509B82B-2281-4704-9EF0-60A35E9D1146}" presName="tx1" presStyleLbl="revTx" presStyleIdx="4" presStyleCnt="5"/>
      <dgm:spPr/>
    </dgm:pt>
    <dgm:pt modelId="{8EFB25D0-A960-438F-A057-DFBF16E00717}" type="pres">
      <dgm:prSet presAssocID="{1509B82B-2281-4704-9EF0-60A35E9D1146}" presName="vert1" presStyleCnt="0"/>
      <dgm:spPr/>
    </dgm:pt>
  </dgm:ptLst>
  <dgm:cxnLst>
    <dgm:cxn modelId="{AEF98207-CE7C-400F-B7E4-46515647F653}" srcId="{D3F7A69D-8B26-41C6-AB49-F1A5893271EA}" destId="{1509B82B-2281-4704-9EF0-60A35E9D1146}" srcOrd="4" destOrd="0" parTransId="{4C1D24EC-D585-4DFF-A7BD-52CCE36CE645}" sibTransId="{218D1D5E-ADE9-450F-AD22-30BB467B584A}"/>
    <dgm:cxn modelId="{73054D21-7B0D-48F4-875D-341461864438}" type="presOf" srcId="{4C0F8FAE-D386-45C6-AF8E-683BB2C8A536}" destId="{A9887709-5110-4631-9DA9-6CDA89DFED4F}" srcOrd="0" destOrd="0" presId="urn:microsoft.com/office/officeart/2008/layout/LinedList"/>
    <dgm:cxn modelId="{86C00927-BF22-44C8-BECE-42CE26B5A6E4}" type="presOf" srcId="{1509B82B-2281-4704-9EF0-60A35E9D1146}" destId="{86DBE40C-D357-4CE3-8A64-EF0CCF6A6B83}" srcOrd="0" destOrd="0" presId="urn:microsoft.com/office/officeart/2008/layout/LinedList"/>
    <dgm:cxn modelId="{8BC39A65-2597-4A5F-A9A1-5C8365DFAE80}" srcId="{D3F7A69D-8B26-41C6-AB49-F1A5893271EA}" destId="{CAEA2754-C62D-4DEB-ABD6-9CDAEE22E2DD}" srcOrd="3" destOrd="0" parTransId="{F4649972-4323-409C-87B6-16F1E72DFAE8}" sibTransId="{F53F4216-9522-44A7-A2E3-996EB4B57FE0}"/>
    <dgm:cxn modelId="{0BE7017B-D812-40EC-B5E1-53A9D5C8DA6C}" srcId="{D3F7A69D-8B26-41C6-AB49-F1A5893271EA}" destId="{EB35CFCF-B351-466A-92BA-F623CF4614E5}" srcOrd="2" destOrd="0" parTransId="{28E55DC5-6CB5-468E-99A2-650F2735BA18}" sibTransId="{7DF669AE-51A4-404B-AC49-70A50B5D3774}"/>
    <dgm:cxn modelId="{2F937D82-9B73-4D0B-8267-7FA912588296}" type="presOf" srcId="{37C5CFB3-1456-4905-949D-BD943ADC23FE}" destId="{4D2402AB-F3A9-46ED-BD64-8AE96B435D0E}" srcOrd="0" destOrd="0" presId="urn:microsoft.com/office/officeart/2008/layout/LinedList"/>
    <dgm:cxn modelId="{FDF44F8B-3A4D-4AC1-A1A7-E8B68C2F9046}" srcId="{D3F7A69D-8B26-41C6-AB49-F1A5893271EA}" destId="{37C5CFB3-1456-4905-949D-BD943ADC23FE}" srcOrd="1" destOrd="0" parTransId="{615CB40B-4507-402A-9896-37AFF21FE994}" sibTransId="{657F2F02-A09B-45F7-8099-07EAF942036D}"/>
    <dgm:cxn modelId="{C9C6E79D-9DC4-4B9E-A4A9-8A4A7687AFF4}" type="presOf" srcId="{EB35CFCF-B351-466A-92BA-F623CF4614E5}" destId="{377D01C9-1C9F-46EE-B242-1898D7D0E206}" srcOrd="0" destOrd="0" presId="urn:microsoft.com/office/officeart/2008/layout/LinedList"/>
    <dgm:cxn modelId="{8575B5A1-487F-4AA9-A098-824644CE932E}" type="presOf" srcId="{D3F7A69D-8B26-41C6-AB49-F1A5893271EA}" destId="{CF4C1469-2FC5-4A8B-8C3E-028FD5D57A9C}" srcOrd="0" destOrd="0" presId="urn:microsoft.com/office/officeart/2008/layout/LinedList"/>
    <dgm:cxn modelId="{F6E6D0A1-3F44-407A-AC07-BCDC83BF66C4}" srcId="{D3F7A69D-8B26-41C6-AB49-F1A5893271EA}" destId="{4C0F8FAE-D386-45C6-AF8E-683BB2C8A536}" srcOrd="0" destOrd="0" parTransId="{40CB8BF1-E7DF-44E0-8B07-D921EA0FEAA1}" sibTransId="{AC402048-7F67-4D89-853B-9895343D9E5F}"/>
    <dgm:cxn modelId="{8C29BDA9-B82C-4214-96AD-4BDFD4E726B4}" type="presOf" srcId="{CAEA2754-C62D-4DEB-ABD6-9CDAEE22E2DD}" destId="{74312CBE-A7FA-4CB3-B2AB-447A42C67185}" srcOrd="0" destOrd="0" presId="urn:microsoft.com/office/officeart/2008/layout/LinedList"/>
    <dgm:cxn modelId="{1BDA9023-80B0-40E0-85BF-02218951321D}" type="presParOf" srcId="{CF4C1469-2FC5-4A8B-8C3E-028FD5D57A9C}" destId="{36CAE9B8-A152-49C7-9997-B4C3E78E81FD}" srcOrd="0" destOrd="0" presId="urn:microsoft.com/office/officeart/2008/layout/LinedList"/>
    <dgm:cxn modelId="{05DE2B1B-EE1F-4744-A556-2DECE81A26A8}" type="presParOf" srcId="{CF4C1469-2FC5-4A8B-8C3E-028FD5D57A9C}" destId="{CFA22F20-6734-487E-B595-924940F4BD0F}" srcOrd="1" destOrd="0" presId="urn:microsoft.com/office/officeart/2008/layout/LinedList"/>
    <dgm:cxn modelId="{23A05063-05B3-4A00-BF70-7A63079E9667}" type="presParOf" srcId="{CFA22F20-6734-487E-B595-924940F4BD0F}" destId="{A9887709-5110-4631-9DA9-6CDA89DFED4F}" srcOrd="0" destOrd="0" presId="urn:microsoft.com/office/officeart/2008/layout/LinedList"/>
    <dgm:cxn modelId="{4852749B-E3F4-4A38-8DD4-9190C993DD73}" type="presParOf" srcId="{CFA22F20-6734-487E-B595-924940F4BD0F}" destId="{6BD1387E-543F-43EB-ACDF-0374C0FD4507}" srcOrd="1" destOrd="0" presId="urn:microsoft.com/office/officeart/2008/layout/LinedList"/>
    <dgm:cxn modelId="{285467C3-E389-4AC1-A575-1A894E79D614}" type="presParOf" srcId="{CF4C1469-2FC5-4A8B-8C3E-028FD5D57A9C}" destId="{411772A9-E3A3-43FB-A34A-1FAC5B8221DC}" srcOrd="2" destOrd="0" presId="urn:microsoft.com/office/officeart/2008/layout/LinedList"/>
    <dgm:cxn modelId="{33B5348F-6B47-4427-8712-C21A8940D944}" type="presParOf" srcId="{CF4C1469-2FC5-4A8B-8C3E-028FD5D57A9C}" destId="{1C9C8FED-283A-4D26-A64D-7786D385F398}" srcOrd="3" destOrd="0" presId="urn:microsoft.com/office/officeart/2008/layout/LinedList"/>
    <dgm:cxn modelId="{0F77DC25-9E3A-4368-8DB3-F60314D6D565}" type="presParOf" srcId="{1C9C8FED-283A-4D26-A64D-7786D385F398}" destId="{4D2402AB-F3A9-46ED-BD64-8AE96B435D0E}" srcOrd="0" destOrd="0" presId="urn:microsoft.com/office/officeart/2008/layout/LinedList"/>
    <dgm:cxn modelId="{05A6F1AD-7C51-4F27-A930-54560C64D3FE}" type="presParOf" srcId="{1C9C8FED-283A-4D26-A64D-7786D385F398}" destId="{9EFD1306-7477-42E3-9871-F8AC8925BA2E}" srcOrd="1" destOrd="0" presId="urn:microsoft.com/office/officeart/2008/layout/LinedList"/>
    <dgm:cxn modelId="{51A2F40D-F806-431F-A84B-0F00C1E791B5}" type="presParOf" srcId="{CF4C1469-2FC5-4A8B-8C3E-028FD5D57A9C}" destId="{9D20B884-C9EB-4E41-96BE-72E1037214FE}" srcOrd="4" destOrd="0" presId="urn:microsoft.com/office/officeart/2008/layout/LinedList"/>
    <dgm:cxn modelId="{192E1327-A0E8-4C0B-981B-1835985A8D4D}" type="presParOf" srcId="{CF4C1469-2FC5-4A8B-8C3E-028FD5D57A9C}" destId="{29438A1D-B0B7-4FC4-9556-9CBFB8357F83}" srcOrd="5" destOrd="0" presId="urn:microsoft.com/office/officeart/2008/layout/LinedList"/>
    <dgm:cxn modelId="{BCBACC57-A171-4303-9377-D16631AECC46}" type="presParOf" srcId="{29438A1D-B0B7-4FC4-9556-9CBFB8357F83}" destId="{377D01C9-1C9F-46EE-B242-1898D7D0E206}" srcOrd="0" destOrd="0" presId="urn:microsoft.com/office/officeart/2008/layout/LinedList"/>
    <dgm:cxn modelId="{996D4270-20E8-4AD1-B1D5-61BB14AA745F}" type="presParOf" srcId="{29438A1D-B0B7-4FC4-9556-9CBFB8357F83}" destId="{8F73B2F5-6038-4C99-A5AF-D375E3E38C13}" srcOrd="1" destOrd="0" presId="urn:microsoft.com/office/officeart/2008/layout/LinedList"/>
    <dgm:cxn modelId="{96959A71-E1F7-49F6-82D9-C29E90786AFA}" type="presParOf" srcId="{CF4C1469-2FC5-4A8B-8C3E-028FD5D57A9C}" destId="{FC40785C-1884-4534-BC86-98E4F1C2B1F1}" srcOrd="6" destOrd="0" presId="urn:microsoft.com/office/officeart/2008/layout/LinedList"/>
    <dgm:cxn modelId="{A44BBD43-595D-4812-ACB4-55AB9D49AED8}" type="presParOf" srcId="{CF4C1469-2FC5-4A8B-8C3E-028FD5D57A9C}" destId="{E3C54FEB-3527-4FE7-A666-193727EC622D}" srcOrd="7" destOrd="0" presId="urn:microsoft.com/office/officeart/2008/layout/LinedList"/>
    <dgm:cxn modelId="{BC328094-BC86-43FF-969D-DCD63F6E7721}" type="presParOf" srcId="{E3C54FEB-3527-4FE7-A666-193727EC622D}" destId="{74312CBE-A7FA-4CB3-B2AB-447A42C67185}" srcOrd="0" destOrd="0" presId="urn:microsoft.com/office/officeart/2008/layout/LinedList"/>
    <dgm:cxn modelId="{96F4D41F-0A40-42C3-9820-2A3199515928}" type="presParOf" srcId="{E3C54FEB-3527-4FE7-A666-193727EC622D}" destId="{043EB94A-C3F3-48DA-8F7E-ED12762AC394}" srcOrd="1" destOrd="0" presId="urn:microsoft.com/office/officeart/2008/layout/LinedList"/>
    <dgm:cxn modelId="{508D4ADC-297E-4E4A-B680-71B90ACD5EC5}" type="presParOf" srcId="{CF4C1469-2FC5-4A8B-8C3E-028FD5D57A9C}" destId="{00B0494A-3D92-4D64-9DBF-5CE6E11C5B3B}" srcOrd="8" destOrd="0" presId="urn:microsoft.com/office/officeart/2008/layout/LinedList"/>
    <dgm:cxn modelId="{65A9A050-F685-4C59-A09D-601095F21EAA}" type="presParOf" srcId="{CF4C1469-2FC5-4A8B-8C3E-028FD5D57A9C}" destId="{701A0793-40C3-4ED7-9EFD-2AFC1D334E73}" srcOrd="9" destOrd="0" presId="urn:microsoft.com/office/officeart/2008/layout/LinedList"/>
    <dgm:cxn modelId="{5C562B06-3369-4FB0-A94C-D493B286AFD8}" type="presParOf" srcId="{701A0793-40C3-4ED7-9EFD-2AFC1D334E73}" destId="{86DBE40C-D357-4CE3-8A64-EF0CCF6A6B83}" srcOrd="0" destOrd="0" presId="urn:microsoft.com/office/officeart/2008/layout/LinedList"/>
    <dgm:cxn modelId="{F1D5D7A9-5D75-438F-A3DE-91C4E88B8981}" type="presParOf" srcId="{701A0793-40C3-4ED7-9EFD-2AFC1D334E73}" destId="{8EFB25D0-A960-438F-A057-DFBF16E007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AE9B8-A152-49C7-9997-B4C3E78E81FD}">
      <dsp:nvSpPr>
        <dsp:cNvPr id="0" name=""/>
        <dsp:cNvSpPr/>
      </dsp:nvSpPr>
      <dsp:spPr>
        <a:xfrm>
          <a:off x="0" y="623"/>
          <a:ext cx="6492875" cy="0"/>
        </a:xfrm>
        <a:prstGeom prst="lin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9887709-5110-4631-9DA9-6CDA89DFED4F}">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 model was constructed using Linear Regression to predict the mileage of a particular car model based on its features.</a:t>
          </a:r>
        </a:p>
      </dsp:txBody>
      <dsp:txXfrm>
        <a:off x="0" y="623"/>
        <a:ext cx="6492875" cy="1020830"/>
      </dsp:txXfrm>
    </dsp:sp>
    <dsp:sp modelId="{411772A9-E3A3-43FB-A34A-1FAC5B8221DC}">
      <dsp:nvSpPr>
        <dsp:cNvPr id="0" name=""/>
        <dsp:cNvSpPr/>
      </dsp:nvSpPr>
      <dsp:spPr>
        <a:xfrm>
          <a:off x="0" y="1021453"/>
          <a:ext cx="6492875" cy="0"/>
        </a:xfrm>
        <a:prstGeom prst="lin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D2402AB-F3A9-46ED-BD64-8AE96B435D0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 score of 82.14% was attained for the model made.</a:t>
          </a:r>
        </a:p>
      </dsp:txBody>
      <dsp:txXfrm>
        <a:off x="0" y="1021453"/>
        <a:ext cx="6492875" cy="1020830"/>
      </dsp:txXfrm>
    </dsp:sp>
    <dsp:sp modelId="{9D20B884-C9EB-4E41-96BE-72E1037214FE}">
      <dsp:nvSpPr>
        <dsp:cNvPr id="0" name=""/>
        <dsp:cNvSpPr/>
      </dsp:nvSpPr>
      <dsp:spPr>
        <a:xfrm>
          <a:off x="0" y="2042284"/>
          <a:ext cx="6492875" cy="0"/>
        </a:xfrm>
        <a:prstGeom prst="lin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77D01C9-1C9F-46EE-B242-1898D7D0E206}">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 bar graph of mpg vs no. of cylinders was plotted.</a:t>
          </a:r>
        </a:p>
      </dsp:txBody>
      <dsp:txXfrm>
        <a:off x="0" y="2042284"/>
        <a:ext cx="6492875" cy="1020830"/>
      </dsp:txXfrm>
    </dsp:sp>
    <dsp:sp modelId="{FC40785C-1884-4534-BC86-98E4F1C2B1F1}">
      <dsp:nvSpPr>
        <dsp:cNvPr id="0" name=""/>
        <dsp:cNvSpPr/>
      </dsp:nvSpPr>
      <dsp:spPr>
        <a:xfrm>
          <a:off x="0" y="3063115"/>
          <a:ext cx="6492875" cy="0"/>
        </a:xfrm>
        <a:prstGeom prst="lin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4312CBE-A7FA-4CB3-B2AB-447A42C67185}">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Box plots for each car feature were plotted and compared.</a:t>
          </a:r>
        </a:p>
      </dsp:txBody>
      <dsp:txXfrm>
        <a:off x="0" y="3063115"/>
        <a:ext cx="6492875" cy="1020830"/>
      </dsp:txXfrm>
    </dsp:sp>
    <dsp:sp modelId="{00B0494A-3D92-4D64-9DBF-5CE6E11C5B3B}">
      <dsp:nvSpPr>
        <dsp:cNvPr id="0" name=""/>
        <dsp:cNvSpPr/>
      </dsp:nvSpPr>
      <dsp:spPr>
        <a:xfrm>
          <a:off x="0" y="4083946"/>
          <a:ext cx="6492875" cy="0"/>
        </a:xfrm>
        <a:prstGeom prst="lin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6DBE40C-D357-4CE3-8A64-EF0CCF6A6B83}">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scatter matrix for the features was plotted.</a:t>
          </a: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31395-5325-49AA-9D5D-2A8774F72158}" type="datetimeFigureOut">
              <a:rPr lang="en-US" smtClean="0"/>
              <a:t>6/27/2018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D3682-6358-4142-89BF-672A349D4247}" type="slidenum">
              <a:rPr lang="en-US" smtClean="0"/>
              <a:t>‹#›</a:t>
            </a:fld>
            <a:endParaRPr lang="en-US"/>
          </a:p>
        </p:txBody>
      </p:sp>
    </p:spTree>
    <p:extLst>
      <p:ext uri="{BB962C8B-B14F-4D97-AF65-F5344CB8AC3E}">
        <p14:creationId xmlns:p14="http://schemas.microsoft.com/office/powerpoint/2010/main" val="300285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3D3682-6358-4142-89BF-672A349D4247}" type="slidenum">
              <a:rPr lang="en-US" smtClean="0"/>
              <a:t>4</a:t>
            </a:fld>
            <a:endParaRPr lang="en-US"/>
          </a:p>
        </p:txBody>
      </p:sp>
    </p:spTree>
    <p:extLst>
      <p:ext uri="{BB962C8B-B14F-4D97-AF65-F5344CB8AC3E}">
        <p14:creationId xmlns:p14="http://schemas.microsoft.com/office/powerpoint/2010/main" val="183276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B62E29-089C-4E3C-B7D5-E31196A74403}" type="datetimeFigureOut">
              <a:rPr lang="en-US" smtClean="0"/>
              <a:t>6/27/2018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311931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B62E29-089C-4E3C-B7D5-E31196A74403}"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324181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62E29-089C-4E3C-B7D5-E31196A74403}"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321889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62E29-089C-4E3C-B7D5-E31196A74403}"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2545715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62E29-089C-4E3C-B7D5-E31196A74403}"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2961393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62E29-089C-4E3C-B7D5-E31196A74403}"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974628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62E29-089C-4E3C-B7D5-E31196A74403}"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3366242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62E29-089C-4E3C-B7D5-E31196A74403}"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265855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62E29-089C-4E3C-B7D5-E31196A74403}"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109580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62E29-089C-4E3C-B7D5-E31196A74403}"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376858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62E29-089C-4E3C-B7D5-E31196A74403}"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205778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B62E29-089C-4E3C-B7D5-E31196A74403}"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172672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B62E29-089C-4E3C-B7D5-E31196A74403}"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7135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B62E29-089C-4E3C-B7D5-E31196A74403}"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427677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2E29-089C-4E3C-B7D5-E31196A74403}"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235907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B62E29-089C-4E3C-B7D5-E31196A74403}"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195784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B62E29-089C-4E3C-B7D5-E31196A74403}"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959A9-B1DB-469D-A209-6061AE69EBC2}" type="slidenum">
              <a:rPr lang="en-US" smtClean="0"/>
              <a:t>‹#›</a:t>
            </a:fld>
            <a:endParaRPr lang="en-US"/>
          </a:p>
        </p:txBody>
      </p:sp>
    </p:spTree>
    <p:extLst>
      <p:ext uri="{BB962C8B-B14F-4D97-AF65-F5344CB8AC3E}">
        <p14:creationId xmlns:p14="http://schemas.microsoft.com/office/powerpoint/2010/main" val="213049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B62E29-089C-4E3C-B7D5-E31196A74403}" type="datetimeFigureOut">
              <a:rPr lang="en-US" smtClean="0"/>
              <a:t>6/27/2018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5959A9-B1DB-469D-A209-6061AE69EBC2}" type="slidenum">
              <a:rPr lang="en-US" smtClean="0"/>
              <a:t>‹#›</a:t>
            </a:fld>
            <a:endParaRPr lang="en-US"/>
          </a:p>
        </p:txBody>
      </p:sp>
    </p:spTree>
    <p:extLst>
      <p:ext uri="{BB962C8B-B14F-4D97-AF65-F5344CB8AC3E}">
        <p14:creationId xmlns:p14="http://schemas.microsoft.com/office/powerpoint/2010/main" val="340503546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hyperlink" Target="http://archive.ics.uci.edu/ml/datasets/Auto+M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A490-2168-4971-852A-127E251AA387}"/>
              </a:ext>
            </a:extLst>
          </p:cNvPr>
          <p:cNvSpPr>
            <a:spLocks noGrp="1"/>
          </p:cNvSpPr>
          <p:nvPr>
            <p:ph type="ctrTitle"/>
          </p:nvPr>
        </p:nvSpPr>
        <p:spPr>
          <a:xfrm>
            <a:off x="1751572" y="1370563"/>
            <a:ext cx="9872747" cy="1134534"/>
          </a:xfrm>
        </p:spPr>
        <p:txBody>
          <a:bodyPr>
            <a:normAutofit/>
          </a:bodyPr>
          <a:lstStyle/>
          <a:p>
            <a:r>
              <a:rPr lang="en-US" dirty="0">
                <a:latin typeface="Adobe Heiti Std R" panose="020B0400000000000000" pitchFamily="34" charset="-128"/>
                <a:ea typeface="Adobe Heiti Std R" panose="020B0400000000000000" pitchFamily="34" charset="-128"/>
              </a:rPr>
              <a:t>Prediction of Car Mileage</a:t>
            </a:r>
          </a:p>
        </p:txBody>
      </p:sp>
      <p:sp>
        <p:nvSpPr>
          <p:cNvPr id="3" name="Subtitle 2">
            <a:extLst>
              <a:ext uri="{FF2B5EF4-FFF2-40B4-BE49-F238E27FC236}">
                <a16:creationId xmlns:a16="http://schemas.microsoft.com/office/drawing/2014/main" id="{8543A698-AC1B-4806-A5D6-B1FF2F11296D}"/>
              </a:ext>
            </a:extLst>
          </p:cNvPr>
          <p:cNvSpPr>
            <a:spLocks noGrp="1"/>
          </p:cNvSpPr>
          <p:nvPr>
            <p:ph type="subTitle" idx="1"/>
          </p:nvPr>
        </p:nvSpPr>
        <p:spPr>
          <a:xfrm>
            <a:off x="4636674" y="4098903"/>
            <a:ext cx="6987645" cy="1388534"/>
          </a:xfrm>
        </p:spPr>
        <p:txBody>
          <a:bodyPr>
            <a:noAutofit/>
          </a:bodyPr>
          <a:lstStyle/>
          <a:p>
            <a:r>
              <a:rPr lang="en-US" sz="2800" dirty="0">
                <a:latin typeface="Adobe Garamond Pro" panose="02020502060506020403" pitchFamily="18" charset="0"/>
              </a:rPr>
              <a:t>Nikhil </a:t>
            </a:r>
            <a:r>
              <a:rPr lang="en-US" sz="2800" dirty="0" err="1">
                <a:latin typeface="Adobe Garamond Pro" panose="02020502060506020403" pitchFamily="18" charset="0"/>
              </a:rPr>
              <a:t>Sojan</a:t>
            </a:r>
            <a:endParaRPr lang="en-US" sz="2800" dirty="0">
              <a:latin typeface="Adobe Garamond Pro" panose="02020502060506020403" pitchFamily="18" charset="0"/>
            </a:endParaRPr>
          </a:p>
          <a:p>
            <a:r>
              <a:rPr lang="en-US" sz="2800" dirty="0">
                <a:latin typeface="Adobe Garamond Pro" panose="02020502060506020403" pitchFamily="18" charset="0"/>
              </a:rPr>
              <a:t>Pranav Ashish Menon</a:t>
            </a:r>
          </a:p>
          <a:p>
            <a:r>
              <a:rPr lang="en-US" sz="2800" dirty="0">
                <a:latin typeface="Adobe Garamond Pro" panose="02020502060506020403" pitchFamily="18" charset="0"/>
              </a:rPr>
              <a:t>Darshana Suresh</a:t>
            </a:r>
          </a:p>
          <a:p>
            <a:r>
              <a:rPr lang="en-US" sz="2800" dirty="0" err="1">
                <a:latin typeface="Adobe Garamond Pro" panose="02020502060506020403" pitchFamily="18" charset="0"/>
              </a:rPr>
              <a:t>Saai</a:t>
            </a:r>
            <a:r>
              <a:rPr lang="en-US" sz="2800" dirty="0">
                <a:latin typeface="Adobe Garamond Pro" panose="02020502060506020403" pitchFamily="18" charset="0"/>
              </a:rPr>
              <a:t> Lakshmi</a:t>
            </a:r>
          </a:p>
        </p:txBody>
      </p:sp>
    </p:spTree>
    <p:extLst>
      <p:ext uri="{BB962C8B-B14F-4D97-AF65-F5344CB8AC3E}">
        <p14:creationId xmlns:p14="http://schemas.microsoft.com/office/powerpoint/2010/main" val="109317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75DC-D124-47DE-A0B5-425AC16A7C97}"/>
              </a:ext>
            </a:extLst>
          </p:cNvPr>
          <p:cNvSpPr>
            <a:spLocks noGrp="1"/>
          </p:cNvSpPr>
          <p:nvPr>
            <p:ph type="title"/>
          </p:nvPr>
        </p:nvSpPr>
        <p:spPr>
          <a:xfrm>
            <a:off x="5147809" y="189168"/>
            <a:ext cx="3333495" cy="1700666"/>
          </a:xfrm>
        </p:spPr>
        <p:txBody>
          <a:bodyPr>
            <a:normAutofit fontScale="90000"/>
          </a:bodyPr>
          <a:lstStyle/>
          <a:p>
            <a:r>
              <a:rPr lang="en-US" sz="5400" dirty="0">
                <a:latin typeface="Adobe Garamond Pro Bold" panose="02020702060506020403" pitchFamily="18" charset="0"/>
              </a:rPr>
              <a:t>BAR PLOT</a:t>
            </a:r>
            <a:br>
              <a:rPr lang="en-US" sz="5400" dirty="0">
                <a:latin typeface="Adobe Garamond Pro Bold" panose="02020702060506020403" pitchFamily="18" charset="0"/>
              </a:rPr>
            </a:br>
            <a:endParaRPr lang="en-US" sz="5400" dirty="0">
              <a:latin typeface="Adobe Garamond Pro Bold" panose="02020702060506020403" pitchFamily="18" charset="0"/>
            </a:endParaRPr>
          </a:p>
        </p:txBody>
      </p:sp>
      <p:sp>
        <p:nvSpPr>
          <p:cNvPr id="6" name="TextBox 5">
            <a:extLst>
              <a:ext uri="{FF2B5EF4-FFF2-40B4-BE49-F238E27FC236}">
                <a16:creationId xmlns:a16="http://schemas.microsoft.com/office/drawing/2014/main" id="{42410F13-AA32-4F41-B25A-5961FE5BC00D}"/>
              </a:ext>
            </a:extLst>
          </p:cNvPr>
          <p:cNvSpPr txBox="1"/>
          <p:nvPr/>
        </p:nvSpPr>
        <p:spPr>
          <a:xfrm>
            <a:off x="5207159" y="6152414"/>
            <a:ext cx="5334382" cy="461665"/>
          </a:xfrm>
          <a:prstGeom prst="rect">
            <a:avLst/>
          </a:prstGeom>
          <a:noFill/>
        </p:spPr>
        <p:txBody>
          <a:bodyPr wrap="square" rtlCol="0">
            <a:spAutoFit/>
          </a:bodyPr>
          <a:lstStyle/>
          <a:p>
            <a:r>
              <a:rPr lang="en-US" sz="2400" dirty="0">
                <a:latin typeface="Adobe Garamond Pro Bold" panose="02020702060506020403" pitchFamily="18" charset="0"/>
              </a:rPr>
              <a:t>&lt;No. of cylinders vs mpg&gt;</a:t>
            </a:r>
            <a:endParaRPr lang="en-US" sz="2400" dirty="0"/>
          </a:p>
        </p:txBody>
      </p:sp>
      <p:pic>
        <p:nvPicPr>
          <p:cNvPr id="4" name="Picture 3">
            <a:extLst>
              <a:ext uri="{FF2B5EF4-FFF2-40B4-BE49-F238E27FC236}">
                <a16:creationId xmlns:a16="http://schemas.microsoft.com/office/drawing/2014/main" id="{C278CF90-C153-4174-BD30-B2E54DDC5633}"/>
              </a:ext>
            </a:extLst>
          </p:cNvPr>
          <p:cNvPicPr>
            <a:picLocks noChangeAspect="1"/>
          </p:cNvPicPr>
          <p:nvPr/>
        </p:nvPicPr>
        <p:blipFill>
          <a:blip r:embed="rId3"/>
          <a:stretch>
            <a:fillRect/>
          </a:stretch>
        </p:blipFill>
        <p:spPr>
          <a:xfrm>
            <a:off x="3337636" y="1185038"/>
            <a:ext cx="7129326" cy="4788891"/>
          </a:xfrm>
          <a:prstGeom prst="rect">
            <a:avLst/>
          </a:prstGeom>
        </p:spPr>
      </p:pic>
      <p:sp>
        <p:nvSpPr>
          <p:cNvPr id="5" name="TextBox 4">
            <a:extLst>
              <a:ext uri="{FF2B5EF4-FFF2-40B4-BE49-F238E27FC236}">
                <a16:creationId xmlns:a16="http://schemas.microsoft.com/office/drawing/2014/main" id="{5C407683-4CDE-4187-BEDA-50349C11B77C}"/>
              </a:ext>
            </a:extLst>
          </p:cNvPr>
          <p:cNvSpPr txBox="1"/>
          <p:nvPr/>
        </p:nvSpPr>
        <p:spPr>
          <a:xfrm>
            <a:off x="1285103" y="2301726"/>
            <a:ext cx="1891352" cy="1754326"/>
          </a:xfrm>
          <a:prstGeom prst="rect">
            <a:avLst/>
          </a:prstGeom>
          <a:noFill/>
        </p:spPr>
        <p:txBody>
          <a:bodyPr wrap="none" rtlCol="0">
            <a:spAutoFit/>
          </a:bodyPr>
          <a:lstStyle/>
          <a:p>
            <a:r>
              <a:rPr lang="en-US" b="1" dirty="0"/>
              <a:t>ORIGIN</a:t>
            </a:r>
          </a:p>
          <a:p>
            <a:endParaRPr lang="en-US" b="1" dirty="0"/>
          </a:p>
          <a:p>
            <a:r>
              <a:rPr lang="en-US" dirty="0"/>
              <a:t>1 –North America </a:t>
            </a:r>
          </a:p>
          <a:p>
            <a:r>
              <a:rPr lang="en-US" dirty="0"/>
              <a:t>2 – Europe</a:t>
            </a:r>
          </a:p>
          <a:p>
            <a:r>
              <a:rPr lang="en-US" dirty="0"/>
              <a:t>3 – Asia</a:t>
            </a:r>
          </a:p>
          <a:p>
            <a:endParaRPr lang="en-US" dirty="0"/>
          </a:p>
        </p:txBody>
      </p:sp>
      <p:pic>
        <p:nvPicPr>
          <p:cNvPr id="7" name="Picture 6">
            <a:extLst>
              <a:ext uri="{FF2B5EF4-FFF2-40B4-BE49-F238E27FC236}">
                <a16:creationId xmlns:a16="http://schemas.microsoft.com/office/drawing/2014/main" id="{342D72F0-B211-460B-ADA6-B683A5AF55BD}"/>
              </a:ext>
            </a:extLst>
          </p:cNvPr>
          <p:cNvPicPr>
            <a:picLocks noChangeAspect="1"/>
          </p:cNvPicPr>
          <p:nvPr/>
        </p:nvPicPr>
        <p:blipFill>
          <a:blip r:embed="rId4"/>
          <a:stretch>
            <a:fillRect/>
          </a:stretch>
        </p:blipFill>
        <p:spPr>
          <a:xfrm>
            <a:off x="3397205" y="1203572"/>
            <a:ext cx="6933043" cy="4670005"/>
          </a:xfrm>
          <a:prstGeom prst="rect">
            <a:avLst/>
          </a:prstGeom>
        </p:spPr>
      </p:pic>
    </p:spTree>
    <p:extLst>
      <p:ext uri="{BB962C8B-B14F-4D97-AF65-F5344CB8AC3E}">
        <p14:creationId xmlns:p14="http://schemas.microsoft.com/office/powerpoint/2010/main" val="56697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1E763-35ED-455C-8059-9138B3B2F8D3}"/>
              </a:ext>
            </a:extLst>
          </p:cNvPr>
          <p:cNvSpPr>
            <a:spLocks noGrp="1"/>
          </p:cNvSpPr>
          <p:nvPr>
            <p:ph type="title"/>
          </p:nvPr>
        </p:nvSpPr>
        <p:spPr>
          <a:xfrm>
            <a:off x="1018191" y="802537"/>
            <a:ext cx="8370280" cy="1259732"/>
          </a:xfrm>
        </p:spPr>
        <p:txBody>
          <a:bodyPr>
            <a:normAutofit/>
          </a:bodyPr>
          <a:lstStyle/>
          <a:p>
            <a:pPr algn="l"/>
            <a:r>
              <a:rPr lang="en-US" b="1" dirty="0">
                <a:latin typeface="+mn-lt"/>
              </a:rPr>
              <a:t>INTERPRETATION OF BAR PLOT</a:t>
            </a:r>
          </a:p>
        </p:txBody>
      </p:sp>
      <p:sp>
        <p:nvSpPr>
          <p:cNvPr id="3" name="Content Placeholder 2">
            <a:extLst>
              <a:ext uri="{FF2B5EF4-FFF2-40B4-BE49-F238E27FC236}">
                <a16:creationId xmlns:a16="http://schemas.microsoft.com/office/drawing/2014/main" id="{3895F6C6-DF4C-47EA-8DF5-FF1C62B80F73}"/>
              </a:ext>
            </a:extLst>
          </p:cNvPr>
          <p:cNvSpPr>
            <a:spLocks noGrp="1"/>
          </p:cNvSpPr>
          <p:nvPr>
            <p:ph idx="1"/>
          </p:nvPr>
        </p:nvSpPr>
        <p:spPr>
          <a:xfrm>
            <a:off x="1018190" y="2666999"/>
            <a:ext cx="7243603" cy="2719193"/>
          </a:xfrm>
        </p:spPr>
        <p:txBody>
          <a:bodyPr anchor="t">
            <a:normAutofit/>
          </a:bodyPr>
          <a:lstStyle/>
          <a:p>
            <a:pPr marL="0" indent="0">
              <a:buNone/>
            </a:pPr>
            <a:r>
              <a:rPr lang="en-US" sz="3200" dirty="0"/>
              <a:t>Cars with 4 cylinders have the best mileage compared to the others. Among them, Asia has the best mileage.</a:t>
            </a:r>
          </a:p>
          <a:p>
            <a:pPr marL="0" indent="0">
              <a:buNone/>
            </a:pPr>
            <a:endParaRPr lang="en-US" sz="3600" dirty="0"/>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9207097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69"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0"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1"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2"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3"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4"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76" name="Rectangle 75">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047ED-2156-4084-8E2C-53E27E5D83FC}"/>
              </a:ext>
            </a:extLst>
          </p:cNvPr>
          <p:cNvSpPr>
            <a:spLocks noGrp="1"/>
          </p:cNvSpPr>
          <p:nvPr>
            <p:ph type="title"/>
          </p:nvPr>
        </p:nvSpPr>
        <p:spPr>
          <a:xfrm>
            <a:off x="8041743" y="648930"/>
            <a:ext cx="3425328" cy="4516194"/>
          </a:xfrm>
        </p:spPr>
        <p:txBody>
          <a:bodyPr vert="horz" lIns="91440" tIns="45720" rIns="91440" bIns="45720" rtlCol="0" anchor="b">
            <a:normAutofit/>
          </a:bodyPr>
          <a:lstStyle/>
          <a:p>
            <a:pPr algn="r"/>
            <a:r>
              <a:rPr lang="en-US" sz="4800" dirty="0"/>
              <a:t>SCATTER MATRIX</a:t>
            </a:r>
            <a:br>
              <a:rPr lang="en-US" sz="4800" dirty="0"/>
            </a:br>
            <a:br>
              <a:rPr lang="en-US" sz="4800" dirty="0"/>
            </a:br>
            <a:r>
              <a:rPr lang="en-US" sz="1600" dirty="0"/>
              <a:t>The scatter matrix gives the relation between every pair of variables in this dataset. It can be used to determine the correlation of any two pairs of independent variables, or between the </a:t>
            </a:r>
            <a:r>
              <a:rPr lang="en-US" sz="1600" dirty="0" err="1"/>
              <a:t>dependant</a:t>
            </a:r>
            <a:r>
              <a:rPr lang="en-US" sz="1600" dirty="0"/>
              <a:t> and any independent variable.</a:t>
            </a:r>
            <a:endParaRPr lang="en-US" sz="4800" dirty="0"/>
          </a:p>
        </p:txBody>
      </p:sp>
      <p:grpSp>
        <p:nvGrpSpPr>
          <p:cNvPr id="78" name="Group 77">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79"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0"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1"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2"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3"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4"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86"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generated with high confidence">
            <a:extLst>
              <a:ext uri="{FF2B5EF4-FFF2-40B4-BE49-F238E27FC236}">
                <a16:creationId xmlns:a16="http://schemas.microsoft.com/office/drawing/2014/main" id="{7759738B-32F3-4166-80C0-991C0A5AC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295" y="977105"/>
            <a:ext cx="6658760" cy="4676382"/>
          </a:xfrm>
          <a:prstGeom prst="rect">
            <a:avLst/>
          </a:prstGeom>
        </p:spPr>
      </p:pic>
    </p:spTree>
    <p:extLst>
      <p:ext uri="{BB962C8B-B14F-4D97-AF65-F5344CB8AC3E}">
        <p14:creationId xmlns:p14="http://schemas.microsoft.com/office/powerpoint/2010/main" val="75894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64A51-0B9E-4405-A276-88E23C246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9B3D5D-FAFA-4C3E-85A7-25E2B5A56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BD1EBD0-A060-48EA-BCD1-847EA8790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531C5D-4B86-4225-ACD6-6555FFA0D01E}"/>
              </a:ext>
            </a:extLst>
          </p:cNvPr>
          <p:cNvSpPr>
            <a:spLocks noGrp="1"/>
          </p:cNvSpPr>
          <p:nvPr>
            <p:ph type="title"/>
          </p:nvPr>
        </p:nvSpPr>
        <p:spPr>
          <a:xfrm>
            <a:off x="2538919" y="1152394"/>
            <a:ext cx="3482502" cy="2680304"/>
          </a:xfrm>
        </p:spPr>
        <p:txBody>
          <a:bodyPr anchor="t">
            <a:normAutofit/>
          </a:bodyPr>
          <a:lstStyle/>
          <a:p>
            <a:r>
              <a:rPr lang="en-US" sz="4400" dirty="0"/>
              <a:t>Interpretation of Scatter Matrix</a:t>
            </a:r>
          </a:p>
        </p:txBody>
      </p:sp>
      <p:sp>
        <p:nvSpPr>
          <p:cNvPr id="7" name="Content Placeholder 2">
            <a:extLst>
              <a:ext uri="{FF2B5EF4-FFF2-40B4-BE49-F238E27FC236}">
                <a16:creationId xmlns:a16="http://schemas.microsoft.com/office/drawing/2014/main" id="{74EE1D25-47EA-4C90-9FF3-0163C994905E}"/>
              </a:ext>
            </a:extLst>
          </p:cNvPr>
          <p:cNvSpPr>
            <a:spLocks noGrp="1"/>
          </p:cNvSpPr>
          <p:nvPr>
            <p:ph idx="1"/>
          </p:nvPr>
        </p:nvSpPr>
        <p:spPr>
          <a:xfrm>
            <a:off x="6468894" y="1152395"/>
            <a:ext cx="4865282" cy="3721162"/>
          </a:xfrm>
        </p:spPr>
        <p:txBody>
          <a:bodyPr anchor="t">
            <a:normAutofit fontScale="92500" lnSpcReduction="10000"/>
          </a:bodyPr>
          <a:lstStyle/>
          <a:p>
            <a:r>
              <a:rPr lang="en-US" dirty="0"/>
              <a:t>Weight, horsepower, and displacement have a negative correlation with MPG</a:t>
            </a:r>
          </a:p>
          <a:p>
            <a:r>
              <a:rPr lang="en-US" dirty="0"/>
              <a:t>Origin of the model has no significant correlation with the other features </a:t>
            </a:r>
          </a:p>
          <a:p>
            <a:r>
              <a:rPr lang="en-US" dirty="0"/>
              <a:t>For any particular number of cylinders, cars can have varying mileages because it has a greater dependency on other factors in comparison with number of cylinders.</a:t>
            </a:r>
          </a:p>
          <a:p>
            <a:endParaRPr lang="en-US" dirty="0"/>
          </a:p>
        </p:txBody>
      </p:sp>
    </p:spTree>
    <p:extLst>
      <p:ext uri="{BB962C8B-B14F-4D97-AF65-F5344CB8AC3E}">
        <p14:creationId xmlns:p14="http://schemas.microsoft.com/office/powerpoint/2010/main" val="379056268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90B956D-BB17-4012-AAB5-FBF450777A4B}"/>
              </a:ext>
            </a:extLst>
          </p:cNvPr>
          <p:cNvSpPr>
            <a:spLocks noGrp="1"/>
          </p:cNvSpPr>
          <p:nvPr>
            <p:ph type="title"/>
          </p:nvPr>
        </p:nvSpPr>
        <p:spPr>
          <a:xfrm>
            <a:off x="535021" y="685800"/>
            <a:ext cx="2639962" cy="5105400"/>
          </a:xfrm>
        </p:spPr>
        <p:txBody>
          <a:bodyPr>
            <a:normAutofit/>
          </a:bodyPr>
          <a:lstStyle/>
          <a:p>
            <a:r>
              <a:rPr lang="en-US" sz="2800">
                <a:solidFill>
                  <a:srgbClr val="FFFFFF"/>
                </a:solidFill>
                <a:latin typeface="Adobe Garamond Pro Bold" panose="02020702060506020403" pitchFamily="18" charset="0"/>
              </a:rPr>
              <a:t>CONCLUSION</a:t>
            </a: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BC49EB61-E52C-44B3-924D-B58C2DCE2E06}"/>
              </a:ext>
            </a:extLst>
          </p:cNvPr>
          <p:cNvGraphicFramePr>
            <a:graphicFrameLocks noGrp="1"/>
          </p:cNvGraphicFramePr>
          <p:nvPr>
            <p:ph idx="1"/>
            <p:extLst>
              <p:ext uri="{D42A27DB-BD31-4B8C-83A1-F6EECF244321}">
                <p14:modId xmlns:p14="http://schemas.microsoft.com/office/powerpoint/2010/main" val="6600754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937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1DF9-3BAC-46C9-9B8B-FE7619785297}"/>
              </a:ext>
            </a:extLst>
          </p:cNvPr>
          <p:cNvSpPr>
            <a:spLocks noGrp="1"/>
          </p:cNvSpPr>
          <p:nvPr>
            <p:ph type="title"/>
          </p:nvPr>
        </p:nvSpPr>
        <p:spPr>
          <a:xfrm>
            <a:off x="1476074" y="949410"/>
            <a:ext cx="10018713" cy="1752599"/>
          </a:xfrm>
        </p:spPr>
        <p:txBody>
          <a:bodyPr/>
          <a:lstStyle/>
          <a:p>
            <a:r>
              <a:rPr lang="en-US" dirty="0"/>
              <a:t>SOURCE</a:t>
            </a:r>
          </a:p>
        </p:txBody>
      </p:sp>
      <p:sp>
        <p:nvSpPr>
          <p:cNvPr id="4" name="Rectangle 3">
            <a:extLst>
              <a:ext uri="{FF2B5EF4-FFF2-40B4-BE49-F238E27FC236}">
                <a16:creationId xmlns:a16="http://schemas.microsoft.com/office/drawing/2014/main" id="{EF2648AD-C6DF-47C5-AED4-3470A9CBD62C}"/>
              </a:ext>
            </a:extLst>
          </p:cNvPr>
          <p:cNvSpPr/>
          <p:nvPr/>
        </p:nvSpPr>
        <p:spPr>
          <a:xfrm>
            <a:off x="2446638" y="3244334"/>
            <a:ext cx="7981670" cy="1938992"/>
          </a:xfrm>
          <a:prstGeom prst="rect">
            <a:avLst/>
          </a:prstGeom>
        </p:spPr>
        <p:txBody>
          <a:bodyPr wrap="square">
            <a:spAutoFit/>
          </a:bodyPr>
          <a:lstStyle/>
          <a:p>
            <a:pPr marL="285750" indent="-285750">
              <a:buFontTx/>
              <a:buChar char="-"/>
            </a:pPr>
            <a:r>
              <a:rPr lang="en-US" sz="2800" dirty="0">
                <a:hlinkClick r:id="rId2"/>
              </a:rPr>
              <a:t>http://archive.ics.uci.edu/ml/datasets/Auto+MPG</a:t>
            </a:r>
            <a:endParaRPr lang="en-US" sz="2800" dirty="0"/>
          </a:p>
          <a:p>
            <a:endParaRPr lang="en-US" sz="3600" dirty="0"/>
          </a:p>
          <a:p>
            <a:pPr marL="285750" indent="-285750">
              <a:buFontTx/>
              <a:buChar char="-"/>
            </a:pPr>
            <a:r>
              <a:rPr lang="en-US" sz="2800" dirty="0"/>
              <a:t>We obtained this dataset  from the UCI Machine Learning Library</a:t>
            </a:r>
          </a:p>
        </p:txBody>
      </p:sp>
    </p:spTree>
    <p:extLst>
      <p:ext uri="{BB962C8B-B14F-4D97-AF65-F5344CB8AC3E}">
        <p14:creationId xmlns:p14="http://schemas.microsoft.com/office/powerpoint/2010/main" val="212100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7C1818-86C9-4508-9984-8D0A6C9F75B7}"/>
              </a:ext>
            </a:extLst>
          </p:cNvPr>
          <p:cNvSpPr>
            <a:spLocks noGrp="1"/>
          </p:cNvSpPr>
          <p:nvPr>
            <p:ph type="title"/>
          </p:nvPr>
        </p:nvSpPr>
        <p:spPr>
          <a:xfrm>
            <a:off x="603354" y="685801"/>
            <a:ext cx="2743200" cy="5105400"/>
          </a:xfrm>
        </p:spPr>
        <p:txBody>
          <a:bodyPr>
            <a:normAutofit/>
          </a:bodyPr>
          <a:lstStyle/>
          <a:p>
            <a:pPr algn="l"/>
            <a:r>
              <a:rPr lang="en-US" sz="4800" b="1" dirty="0">
                <a:solidFill>
                  <a:srgbClr val="FFFFFF"/>
                </a:solidFill>
                <a:latin typeface="Adobe Garamond Pro Bold" panose="02020702060506020403" pitchFamily="18" charset="0"/>
              </a:rPr>
              <a:t>Objective</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CDEA0734-7BFF-402B-91A3-3F2DD2611E5B}"/>
              </a:ext>
            </a:extLst>
          </p:cNvPr>
          <p:cNvSpPr>
            <a:spLocks noGrp="1"/>
          </p:cNvSpPr>
          <p:nvPr>
            <p:ph idx="1"/>
          </p:nvPr>
        </p:nvSpPr>
        <p:spPr>
          <a:xfrm>
            <a:off x="5117106" y="685801"/>
            <a:ext cx="6385918" cy="5105400"/>
          </a:xfrm>
        </p:spPr>
        <p:txBody>
          <a:bodyPr>
            <a:normAutofit/>
          </a:bodyPr>
          <a:lstStyle/>
          <a:p>
            <a:pPr marL="0" indent="0">
              <a:buNone/>
            </a:pPr>
            <a:r>
              <a:rPr lang="en-US" sz="4000" dirty="0">
                <a:latin typeface="Adobe Garamond Pro" panose="02020502060506020403" pitchFamily="18" charset="0"/>
              </a:rPr>
              <a:t>To predict the miles per gallon for a particular car model depending on the machine’s features.</a:t>
            </a:r>
          </a:p>
        </p:txBody>
      </p:sp>
    </p:spTree>
    <p:extLst>
      <p:ext uri="{BB962C8B-B14F-4D97-AF65-F5344CB8AC3E}">
        <p14:creationId xmlns:p14="http://schemas.microsoft.com/office/powerpoint/2010/main" val="36714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0C375-9A9C-4FCA-8B27-1DCA4CD509D3}"/>
              </a:ext>
            </a:extLst>
          </p:cNvPr>
          <p:cNvSpPr>
            <a:spLocks noGrp="1"/>
          </p:cNvSpPr>
          <p:nvPr>
            <p:ph type="title"/>
          </p:nvPr>
        </p:nvSpPr>
        <p:spPr>
          <a:xfrm>
            <a:off x="9171392" y="1074392"/>
            <a:ext cx="2443433" cy="4377961"/>
          </a:xfrm>
        </p:spPr>
        <p:txBody>
          <a:bodyPr>
            <a:normAutofit/>
          </a:bodyPr>
          <a:lstStyle/>
          <a:p>
            <a:r>
              <a:rPr lang="en-US" sz="3700" dirty="0">
                <a:solidFill>
                  <a:srgbClr val="000000"/>
                </a:solidFill>
                <a:latin typeface="Adobe Garamond Pro" panose="02020502060506020403" pitchFamily="18" charset="0"/>
                <a:ea typeface="Adobe Fan Heiti Std B" panose="020B0700000000000000" pitchFamily="34" charset="-128"/>
              </a:rPr>
              <a:t>DATASET FEATURES</a:t>
            </a:r>
          </a:p>
        </p:txBody>
      </p:sp>
      <p:sp useBgFill="1">
        <p:nvSpPr>
          <p:cNvPr id="11" name="Freeform: Shape 10">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4"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Content Placeholder 3">
            <a:extLst>
              <a:ext uri="{FF2B5EF4-FFF2-40B4-BE49-F238E27FC236}">
                <a16:creationId xmlns:a16="http://schemas.microsoft.com/office/drawing/2014/main" id="{837732D8-4BA4-43F1-B666-3E65AA38225A}"/>
              </a:ext>
            </a:extLst>
          </p:cNvPr>
          <p:cNvGraphicFramePr>
            <a:graphicFrameLocks noGrp="1"/>
          </p:cNvGraphicFramePr>
          <p:nvPr>
            <p:ph idx="1"/>
            <p:extLst>
              <p:ext uri="{D42A27DB-BD31-4B8C-83A1-F6EECF244321}">
                <p14:modId xmlns:p14="http://schemas.microsoft.com/office/powerpoint/2010/main" val="258256211"/>
              </p:ext>
            </p:extLst>
          </p:nvPr>
        </p:nvGraphicFramePr>
        <p:xfrm>
          <a:off x="643467" y="646287"/>
          <a:ext cx="6351476" cy="5823707"/>
        </p:xfrm>
        <a:graphic>
          <a:graphicData uri="http://schemas.openxmlformats.org/drawingml/2006/table">
            <a:tbl>
              <a:tblPr>
                <a:tableStyleId>{5C22544A-7EE6-4342-B048-85BDC9FD1C3A}</a:tableStyleId>
              </a:tblPr>
              <a:tblGrid>
                <a:gridCol w="6351476">
                  <a:extLst>
                    <a:ext uri="{9D8B030D-6E8A-4147-A177-3AD203B41FA5}">
                      <a16:colId xmlns:a16="http://schemas.microsoft.com/office/drawing/2014/main" val="2791065958"/>
                    </a:ext>
                  </a:extLst>
                </a:gridCol>
              </a:tblGrid>
              <a:tr h="4855767">
                <a:tc>
                  <a:txBody>
                    <a:bodyPr/>
                    <a:lstStyle/>
                    <a:p>
                      <a:r>
                        <a:rPr lang="en-US" sz="2800" b="1" i="0" kern="1200" dirty="0">
                          <a:solidFill>
                            <a:schemeClr val="dk1"/>
                          </a:solidFill>
                          <a:effectLst/>
                          <a:latin typeface="+mn-lt"/>
                          <a:ea typeface="+mn-ea"/>
                          <a:cs typeface="+mn-cs"/>
                        </a:rPr>
                        <a:t>Attribute Information:</a:t>
                      </a:r>
                    </a:p>
                    <a:p>
                      <a:endParaRPr lang="en-US" sz="2800" b="0" i="0" kern="1200" dirty="0">
                        <a:solidFill>
                          <a:schemeClr val="dk1"/>
                        </a:solidFill>
                        <a:effectLst/>
                        <a:latin typeface="+mn-lt"/>
                        <a:ea typeface="+mn-ea"/>
                        <a:cs typeface="+mn-cs"/>
                      </a:endParaRPr>
                    </a:p>
                    <a:p>
                      <a:r>
                        <a:rPr lang="en-US" sz="2800" b="0" i="0" kern="1200" dirty="0">
                          <a:solidFill>
                            <a:schemeClr val="dk1"/>
                          </a:solidFill>
                          <a:effectLst/>
                          <a:latin typeface="+mn-lt"/>
                          <a:ea typeface="+mn-ea"/>
                          <a:cs typeface="+mn-cs"/>
                        </a:rPr>
                        <a:t>1. mpg: continuous </a:t>
                      </a:r>
                      <a:br>
                        <a:rPr lang="en-US" sz="2800" b="0" i="0" kern="1200" dirty="0">
                          <a:solidFill>
                            <a:schemeClr val="dk1"/>
                          </a:solidFill>
                          <a:effectLst/>
                          <a:latin typeface="+mn-lt"/>
                          <a:ea typeface="+mn-ea"/>
                          <a:cs typeface="+mn-cs"/>
                        </a:rPr>
                      </a:br>
                      <a:r>
                        <a:rPr lang="en-US" sz="2800" b="0" i="0" kern="1200" dirty="0">
                          <a:solidFill>
                            <a:schemeClr val="dk1"/>
                          </a:solidFill>
                          <a:effectLst/>
                          <a:latin typeface="+mn-lt"/>
                          <a:ea typeface="+mn-ea"/>
                          <a:cs typeface="+mn-cs"/>
                        </a:rPr>
                        <a:t>2. cylinders: multi-valued discrete </a:t>
                      </a:r>
                      <a:br>
                        <a:rPr lang="en-US" sz="2800" b="0" i="0" kern="1200" dirty="0">
                          <a:solidFill>
                            <a:schemeClr val="dk1"/>
                          </a:solidFill>
                          <a:effectLst/>
                          <a:latin typeface="+mn-lt"/>
                          <a:ea typeface="+mn-ea"/>
                          <a:cs typeface="+mn-cs"/>
                        </a:rPr>
                      </a:br>
                      <a:r>
                        <a:rPr lang="en-US" sz="2800" b="0" i="0" kern="1200" dirty="0">
                          <a:solidFill>
                            <a:schemeClr val="dk1"/>
                          </a:solidFill>
                          <a:effectLst/>
                          <a:latin typeface="+mn-lt"/>
                          <a:ea typeface="+mn-ea"/>
                          <a:cs typeface="+mn-cs"/>
                        </a:rPr>
                        <a:t>3. displacement: continuous </a:t>
                      </a:r>
                      <a:br>
                        <a:rPr lang="en-US" sz="2800" b="0" i="0" kern="1200" dirty="0">
                          <a:solidFill>
                            <a:schemeClr val="dk1"/>
                          </a:solidFill>
                          <a:effectLst/>
                          <a:latin typeface="+mn-lt"/>
                          <a:ea typeface="+mn-ea"/>
                          <a:cs typeface="+mn-cs"/>
                        </a:rPr>
                      </a:br>
                      <a:r>
                        <a:rPr lang="en-US" sz="2800" b="0" i="0" kern="1200" dirty="0">
                          <a:solidFill>
                            <a:schemeClr val="dk1"/>
                          </a:solidFill>
                          <a:effectLst/>
                          <a:latin typeface="+mn-lt"/>
                          <a:ea typeface="+mn-ea"/>
                          <a:cs typeface="+mn-cs"/>
                        </a:rPr>
                        <a:t>4. horsepower: continuous </a:t>
                      </a:r>
                      <a:br>
                        <a:rPr lang="en-US" sz="2800" b="0" i="0" kern="1200" dirty="0">
                          <a:solidFill>
                            <a:schemeClr val="dk1"/>
                          </a:solidFill>
                          <a:effectLst/>
                          <a:latin typeface="+mn-lt"/>
                          <a:ea typeface="+mn-ea"/>
                          <a:cs typeface="+mn-cs"/>
                        </a:rPr>
                      </a:br>
                      <a:r>
                        <a:rPr lang="en-US" sz="2800" b="0" i="0" kern="1200" dirty="0">
                          <a:solidFill>
                            <a:schemeClr val="dk1"/>
                          </a:solidFill>
                          <a:effectLst/>
                          <a:latin typeface="+mn-lt"/>
                          <a:ea typeface="+mn-ea"/>
                          <a:cs typeface="+mn-cs"/>
                        </a:rPr>
                        <a:t>5. weight: continuous </a:t>
                      </a:r>
                      <a:br>
                        <a:rPr lang="en-US" sz="2800" b="0" i="0" kern="1200" dirty="0">
                          <a:solidFill>
                            <a:schemeClr val="dk1"/>
                          </a:solidFill>
                          <a:effectLst/>
                          <a:latin typeface="+mn-lt"/>
                          <a:ea typeface="+mn-ea"/>
                          <a:cs typeface="+mn-cs"/>
                        </a:rPr>
                      </a:br>
                      <a:r>
                        <a:rPr lang="en-US" sz="2800" b="0" i="0" kern="1200" dirty="0">
                          <a:solidFill>
                            <a:schemeClr val="dk1"/>
                          </a:solidFill>
                          <a:effectLst/>
                          <a:latin typeface="+mn-lt"/>
                          <a:ea typeface="+mn-ea"/>
                          <a:cs typeface="+mn-cs"/>
                        </a:rPr>
                        <a:t>6. acceleration: continuous </a:t>
                      </a:r>
                      <a:br>
                        <a:rPr lang="en-US" sz="2800" b="0" i="0" kern="1200" dirty="0">
                          <a:solidFill>
                            <a:schemeClr val="dk1"/>
                          </a:solidFill>
                          <a:effectLst/>
                          <a:latin typeface="+mn-lt"/>
                          <a:ea typeface="+mn-ea"/>
                          <a:cs typeface="+mn-cs"/>
                        </a:rPr>
                      </a:br>
                      <a:r>
                        <a:rPr lang="en-US" sz="2800" b="0" i="0" kern="1200" dirty="0">
                          <a:solidFill>
                            <a:schemeClr val="dk1"/>
                          </a:solidFill>
                          <a:effectLst/>
                          <a:latin typeface="+mn-lt"/>
                          <a:ea typeface="+mn-ea"/>
                          <a:cs typeface="+mn-cs"/>
                        </a:rPr>
                        <a:t>7. model year: multi-valued discrete </a:t>
                      </a:r>
                      <a:br>
                        <a:rPr lang="en-US" sz="2800" b="0" i="0" kern="1200" dirty="0">
                          <a:solidFill>
                            <a:schemeClr val="dk1"/>
                          </a:solidFill>
                          <a:effectLst/>
                          <a:latin typeface="+mn-lt"/>
                          <a:ea typeface="+mn-ea"/>
                          <a:cs typeface="+mn-cs"/>
                        </a:rPr>
                      </a:br>
                      <a:r>
                        <a:rPr lang="en-US" sz="2800" b="0" i="0" kern="1200" dirty="0">
                          <a:solidFill>
                            <a:schemeClr val="dk1"/>
                          </a:solidFill>
                          <a:effectLst/>
                          <a:latin typeface="+mn-lt"/>
                          <a:ea typeface="+mn-ea"/>
                          <a:cs typeface="+mn-cs"/>
                        </a:rPr>
                        <a:t>8. origin: multi-valued discrete </a:t>
                      </a:r>
                      <a:br>
                        <a:rPr lang="en-US" sz="2800" b="0" i="0" kern="1200" dirty="0">
                          <a:solidFill>
                            <a:schemeClr val="dk1"/>
                          </a:solidFill>
                          <a:effectLst/>
                          <a:latin typeface="+mn-lt"/>
                          <a:ea typeface="+mn-ea"/>
                          <a:cs typeface="+mn-cs"/>
                        </a:rPr>
                      </a:br>
                      <a:r>
                        <a:rPr lang="en-US" sz="2800" b="0" i="0" kern="1200" dirty="0">
                          <a:solidFill>
                            <a:schemeClr val="dk1"/>
                          </a:solidFill>
                          <a:effectLst/>
                          <a:latin typeface="+mn-lt"/>
                          <a:ea typeface="+mn-ea"/>
                          <a:cs typeface="+mn-cs"/>
                        </a:rPr>
                        <a:t>9. car name: string (unique for each instance)</a:t>
                      </a:r>
                      <a:endParaRPr lang="en-US" sz="3200" dirty="0">
                        <a:effectLst/>
                      </a:endParaRPr>
                    </a:p>
                  </a:txBody>
                  <a:tcPr marL="59694" marR="59694" marT="29847" marB="29847" anchor="ctr"/>
                </a:tc>
                <a:extLst>
                  <a:ext uri="{0D108BD9-81ED-4DB2-BD59-A6C34878D82A}">
                    <a16:rowId xmlns:a16="http://schemas.microsoft.com/office/drawing/2014/main" val="1799878995"/>
                  </a:ext>
                </a:extLst>
              </a:tr>
              <a:tr h="643373">
                <a:tc>
                  <a:txBody>
                    <a:bodyPr/>
                    <a:lstStyle/>
                    <a:p>
                      <a:pPr algn="l"/>
                      <a:endParaRPr lang="en-US" sz="2300" dirty="0">
                        <a:effectLst/>
                      </a:endParaRPr>
                    </a:p>
                  </a:txBody>
                  <a:tcPr marL="59694" marR="59694" marT="29847" marB="29847" anchor="ctr"/>
                </a:tc>
                <a:extLst>
                  <a:ext uri="{0D108BD9-81ED-4DB2-BD59-A6C34878D82A}">
                    <a16:rowId xmlns:a16="http://schemas.microsoft.com/office/drawing/2014/main" val="364499997"/>
                  </a:ext>
                </a:extLst>
              </a:tr>
            </a:tbl>
          </a:graphicData>
        </a:graphic>
      </p:graphicFrame>
    </p:spTree>
    <p:extLst>
      <p:ext uri="{BB962C8B-B14F-4D97-AF65-F5344CB8AC3E}">
        <p14:creationId xmlns:p14="http://schemas.microsoft.com/office/powerpoint/2010/main" val="333318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7" name="Freeform: Shape 26">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id="{E4B7732E-886A-44EE-8690-7DEDBA69DBCD}"/>
              </a:ext>
            </a:extLst>
          </p:cNvPr>
          <p:cNvSpPr>
            <a:spLocks noGrp="1"/>
          </p:cNvSpPr>
          <p:nvPr>
            <p:ph type="title"/>
          </p:nvPr>
        </p:nvSpPr>
        <p:spPr>
          <a:xfrm>
            <a:off x="2041798" y="740113"/>
            <a:ext cx="1189813" cy="5105400"/>
          </a:xfrm>
        </p:spPr>
        <p:txBody>
          <a:bodyPr>
            <a:normAutofit fontScale="90000"/>
          </a:bodyPr>
          <a:lstStyle/>
          <a:p>
            <a:pPr algn="l"/>
            <a:r>
              <a:rPr lang="en-US" sz="4800" b="1" dirty="0">
                <a:latin typeface="Adobe Garamond Pro" panose="02020502060506020403" pitchFamily="18" charset="0"/>
              </a:rPr>
              <a:t>D</a:t>
            </a:r>
            <a:br>
              <a:rPr lang="en-US" sz="4800" b="1" dirty="0">
                <a:latin typeface="Adobe Garamond Pro" panose="02020502060506020403" pitchFamily="18" charset="0"/>
              </a:rPr>
            </a:br>
            <a:r>
              <a:rPr lang="en-US" sz="4800" b="1" dirty="0">
                <a:latin typeface="Adobe Garamond Pro" panose="02020502060506020403" pitchFamily="18" charset="0"/>
              </a:rPr>
              <a:t>A</a:t>
            </a:r>
            <a:br>
              <a:rPr lang="en-US" sz="4800" b="1" dirty="0">
                <a:latin typeface="Adobe Garamond Pro" panose="02020502060506020403" pitchFamily="18" charset="0"/>
              </a:rPr>
            </a:br>
            <a:r>
              <a:rPr lang="en-US" sz="4800" b="1" dirty="0">
                <a:latin typeface="Adobe Garamond Pro" panose="02020502060506020403" pitchFamily="18" charset="0"/>
              </a:rPr>
              <a:t>T</a:t>
            </a:r>
            <a:br>
              <a:rPr lang="en-US" sz="4800" b="1" dirty="0">
                <a:latin typeface="Adobe Garamond Pro" panose="02020502060506020403" pitchFamily="18" charset="0"/>
              </a:rPr>
            </a:br>
            <a:r>
              <a:rPr lang="en-US" sz="4800" b="1" dirty="0">
                <a:latin typeface="Adobe Garamond Pro" panose="02020502060506020403" pitchFamily="18" charset="0"/>
              </a:rPr>
              <a:t>A</a:t>
            </a:r>
            <a:br>
              <a:rPr lang="en-US" sz="4800" b="1" dirty="0">
                <a:latin typeface="Adobe Garamond Pro" panose="02020502060506020403" pitchFamily="18" charset="0"/>
              </a:rPr>
            </a:br>
            <a:r>
              <a:rPr lang="en-US" sz="4800" b="1" dirty="0">
                <a:latin typeface="Adobe Garamond Pro" panose="02020502060506020403" pitchFamily="18" charset="0"/>
              </a:rPr>
              <a:t>S</a:t>
            </a:r>
            <a:br>
              <a:rPr lang="en-US" sz="4800" b="1" dirty="0">
                <a:latin typeface="Adobe Garamond Pro" panose="02020502060506020403" pitchFamily="18" charset="0"/>
              </a:rPr>
            </a:br>
            <a:r>
              <a:rPr lang="en-US" sz="4800" b="1" dirty="0">
                <a:latin typeface="Adobe Garamond Pro" panose="02020502060506020403" pitchFamily="18" charset="0"/>
              </a:rPr>
              <a:t>E</a:t>
            </a:r>
            <a:br>
              <a:rPr lang="en-US" sz="4800" b="1" dirty="0">
                <a:latin typeface="Adobe Garamond Pro" panose="02020502060506020403" pitchFamily="18" charset="0"/>
              </a:rPr>
            </a:br>
            <a:r>
              <a:rPr lang="en-US" sz="4800" b="1" dirty="0">
                <a:latin typeface="Adobe Garamond Pro" panose="02020502060506020403" pitchFamily="18" charset="0"/>
              </a:rPr>
              <a:t>T</a:t>
            </a:r>
          </a:p>
        </p:txBody>
      </p:sp>
      <p:pic>
        <p:nvPicPr>
          <p:cNvPr id="6" name="Picture 5">
            <a:extLst>
              <a:ext uri="{FF2B5EF4-FFF2-40B4-BE49-F238E27FC236}">
                <a16:creationId xmlns:a16="http://schemas.microsoft.com/office/drawing/2014/main" id="{FA93F46E-4418-4065-9365-B8D637510C73}"/>
              </a:ext>
            </a:extLst>
          </p:cNvPr>
          <p:cNvPicPr>
            <a:picLocks noChangeAspect="1"/>
          </p:cNvPicPr>
          <p:nvPr/>
        </p:nvPicPr>
        <p:blipFill rotWithShape="1">
          <a:blip r:embed="rId4"/>
          <a:srcRect t="15556" r="50000" b="6951"/>
          <a:stretch/>
        </p:blipFill>
        <p:spPr>
          <a:xfrm>
            <a:off x="3337614" y="346447"/>
            <a:ext cx="8496484" cy="6169131"/>
          </a:xfrm>
          <a:prstGeom prst="rect">
            <a:avLst/>
          </a:prstGeom>
        </p:spPr>
      </p:pic>
    </p:spTree>
    <p:extLst>
      <p:ext uri="{BB962C8B-B14F-4D97-AF65-F5344CB8AC3E}">
        <p14:creationId xmlns:p14="http://schemas.microsoft.com/office/powerpoint/2010/main" val="392091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2" name="Group 54">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56"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7"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58"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59"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60"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61"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74" name="Rectangle 62">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11D40-0F9A-4E8F-95CD-3217FECF9481}"/>
              </a:ext>
            </a:extLst>
          </p:cNvPr>
          <p:cNvSpPr>
            <a:spLocks noGrp="1"/>
          </p:cNvSpPr>
          <p:nvPr>
            <p:ph type="title"/>
          </p:nvPr>
        </p:nvSpPr>
        <p:spPr>
          <a:xfrm>
            <a:off x="8120922" y="2124986"/>
            <a:ext cx="3461281" cy="1852241"/>
          </a:xfrm>
        </p:spPr>
        <p:txBody>
          <a:bodyPr vert="horz" lIns="91440" tIns="45720" rIns="91440" bIns="45720" rtlCol="0" anchor="b">
            <a:normAutofit/>
          </a:bodyPr>
          <a:lstStyle/>
          <a:p>
            <a:r>
              <a:rPr lang="en-US" sz="4800" dirty="0">
                <a:latin typeface="Adobe Garamond Pro Bold" panose="02020702060506020403" pitchFamily="18" charset="0"/>
              </a:rPr>
              <a:t>BOX </a:t>
            </a:r>
            <a:br>
              <a:rPr lang="en-US" sz="4800" dirty="0">
                <a:latin typeface="Adobe Garamond Pro Bold" panose="02020702060506020403" pitchFamily="18" charset="0"/>
              </a:rPr>
            </a:br>
            <a:r>
              <a:rPr lang="en-US" sz="4800" dirty="0">
                <a:latin typeface="Adobe Garamond Pro Bold" panose="02020702060506020403" pitchFamily="18" charset="0"/>
              </a:rPr>
              <a:t>PLOTS</a:t>
            </a:r>
          </a:p>
        </p:txBody>
      </p:sp>
      <p:grpSp>
        <p:nvGrpSpPr>
          <p:cNvPr id="65" name="Group 64">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66"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67"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68"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69"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0"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1"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73"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text on a white surface&#10;&#10;Description generated with high confidence">
            <a:extLst>
              <a:ext uri="{FF2B5EF4-FFF2-40B4-BE49-F238E27FC236}">
                <a16:creationId xmlns:a16="http://schemas.microsoft.com/office/drawing/2014/main" id="{DB23A099-5F8E-4205-98B1-D67CF5D21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09" y="776098"/>
            <a:ext cx="6599442" cy="4470589"/>
          </a:xfrm>
          <a:prstGeom prst="rect">
            <a:avLst/>
          </a:prstGeom>
        </p:spPr>
      </p:pic>
    </p:spTree>
    <p:extLst>
      <p:ext uri="{BB962C8B-B14F-4D97-AF65-F5344CB8AC3E}">
        <p14:creationId xmlns:p14="http://schemas.microsoft.com/office/powerpoint/2010/main" val="303664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79BA26-3C25-4A85-A2C8-1211947F0EEF}"/>
              </a:ext>
            </a:extLst>
          </p:cNvPr>
          <p:cNvSpPr>
            <a:spLocks noGrp="1"/>
          </p:cNvSpPr>
          <p:nvPr>
            <p:ph type="title"/>
          </p:nvPr>
        </p:nvSpPr>
        <p:spPr>
          <a:xfrm>
            <a:off x="412025" y="1072609"/>
            <a:ext cx="3262751" cy="4647255"/>
          </a:xfrm>
          <a:effectLst/>
        </p:spPr>
        <p:txBody>
          <a:bodyPr anchor="ctr">
            <a:normAutofit/>
          </a:bodyPr>
          <a:lstStyle/>
          <a:p>
            <a:pPr algn="l"/>
            <a:r>
              <a:rPr lang="en-US" dirty="0"/>
              <a:t>Interpretation of Box Plots </a:t>
            </a:r>
          </a:p>
        </p:txBody>
      </p:sp>
      <p:sp>
        <p:nvSpPr>
          <p:cNvPr id="3" name="Content Placeholder 2">
            <a:extLst>
              <a:ext uri="{FF2B5EF4-FFF2-40B4-BE49-F238E27FC236}">
                <a16:creationId xmlns:a16="http://schemas.microsoft.com/office/drawing/2014/main" id="{55691836-ABA6-4708-8F1C-630D246427F4}"/>
              </a:ext>
            </a:extLst>
          </p:cNvPr>
          <p:cNvSpPr>
            <a:spLocks noGrp="1"/>
          </p:cNvSpPr>
          <p:nvPr>
            <p:ph idx="1"/>
          </p:nvPr>
        </p:nvSpPr>
        <p:spPr>
          <a:xfrm>
            <a:off x="5149032" y="1072609"/>
            <a:ext cx="6652441" cy="4522647"/>
          </a:xfrm>
        </p:spPr>
        <p:txBody>
          <a:bodyPr anchor="ctr">
            <a:normAutofit/>
          </a:bodyPr>
          <a:lstStyle/>
          <a:p>
            <a:endParaRPr lang="en-US" sz="2000" dirty="0">
              <a:solidFill>
                <a:schemeClr val="bg1"/>
              </a:solidFill>
            </a:endParaRPr>
          </a:p>
          <a:p>
            <a:r>
              <a:rPr lang="en-US" sz="2000" dirty="0">
                <a:solidFill>
                  <a:schemeClr val="bg1"/>
                </a:solidFill>
              </a:rPr>
              <a:t>The Box Plot shows the minimum value, maximum value, median, lower quartile, upper quartile, and outliers (if any) for every attribute of the car models</a:t>
            </a:r>
          </a:p>
          <a:p>
            <a:r>
              <a:rPr lang="en-US" sz="2000" dirty="0">
                <a:solidFill>
                  <a:schemeClr val="bg1"/>
                </a:solidFill>
              </a:rPr>
              <a:t>Horsepower and acceleration are the only attributes containing outliers</a:t>
            </a:r>
          </a:p>
          <a:p>
            <a:r>
              <a:rPr lang="en-US" sz="2000" dirty="0">
                <a:solidFill>
                  <a:schemeClr val="bg1"/>
                </a:solidFill>
              </a:rPr>
              <a:t>Most attributes being without outliers are better suited for regression analysis</a:t>
            </a:r>
          </a:p>
          <a:p>
            <a:endParaRPr lang="en-US" sz="2000" dirty="0">
              <a:solidFill>
                <a:schemeClr val="bg1"/>
              </a:solidFill>
            </a:endParaRPr>
          </a:p>
        </p:txBody>
      </p:sp>
    </p:spTree>
    <p:extLst>
      <p:ext uri="{BB962C8B-B14F-4D97-AF65-F5344CB8AC3E}">
        <p14:creationId xmlns:p14="http://schemas.microsoft.com/office/powerpoint/2010/main" val="428360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6B86B-490B-4272-AC01-82F5E38086D9}"/>
              </a:ext>
            </a:extLst>
          </p:cNvPr>
          <p:cNvSpPr>
            <a:spLocks noGrp="1"/>
          </p:cNvSpPr>
          <p:nvPr>
            <p:ph type="title"/>
          </p:nvPr>
        </p:nvSpPr>
        <p:spPr>
          <a:xfrm>
            <a:off x="3725205" y="58354"/>
            <a:ext cx="7257455" cy="1752599"/>
          </a:xfrm>
        </p:spPr>
        <p:txBody>
          <a:bodyPr>
            <a:normAutofit/>
          </a:bodyPr>
          <a:lstStyle/>
          <a:p>
            <a:r>
              <a:rPr lang="en-US" sz="4400" dirty="0">
                <a:latin typeface="Adobe Garamond Pro" panose="02020502060506020403" pitchFamily="18" charset="0"/>
              </a:rPr>
              <a:t>DATA ANALYSIS – LINEAR REGRESSION</a:t>
            </a: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3" name="Content Placeholder 2">
            <a:extLst>
              <a:ext uri="{FF2B5EF4-FFF2-40B4-BE49-F238E27FC236}">
                <a16:creationId xmlns:a16="http://schemas.microsoft.com/office/drawing/2014/main" id="{22A4185A-BC50-4CCB-A3AD-3CA566B0CF80}"/>
              </a:ext>
            </a:extLst>
          </p:cNvPr>
          <p:cNvSpPr>
            <a:spLocks noGrp="1"/>
          </p:cNvSpPr>
          <p:nvPr>
            <p:ph idx="1"/>
          </p:nvPr>
        </p:nvSpPr>
        <p:spPr>
          <a:xfrm>
            <a:off x="3472775" y="2018015"/>
            <a:ext cx="8570068" cy="4681362"/>
          </a:xfrm>
        </p:spPr>
        <p:txBody>
          <a:bodyPr anchor="t">
            <a:normAutofit lnSpcReduction="10000"/>
          </a:bodyPr>
          <a:lstStyle/>
          <a:p>
            <a:pPr marL="0" indent="0" algn="ctr">
              <a:buNone/>
            </a:pPr>
            <a:r>
              <a:rPr lang="en-US" b="1" dirty="0">
                <a:latin typeface="Adobe Garamond Pro Bold" panose="02020702060506020403" pitchFamily="18" charset="0"/>
              </a:rPr>
              <a:t>REGRESSION LINE :</a:t>
            </a:r>
            <a:endParaRPr lang="en-US" dirty="0">
              <a:latin typeface="Adobe Garamond Pro Bold" panose="02020702060506020403" pitchFamily="18" charset="0"/>
            </a:endParaRPr>
          </a:p>
          <a:p>
            <a:pPr marL="0" indent="0" algn="ctr">
              <a:buNone/>
            </a:pPr>
            <a:r>
              <a:rPr lang="en-US" dirty="0">
                <a:latin typeface="Adobe Kaiti Std R" panose="02020400000000000000" pitchFamily="18" charset="-128"/>
                <a:ea typeface="Adobe Kaiti Std R" panose="02020400000000000000" pitchFamily="18" charset="-128"/>
                <a:cs typeface="Aharoni" panose="020B0604020202020204" pitchFamily="2" charset="-79"/>
              </a:rPr>
              <a:t>Y = -17.2184346 + 0.49337632 (mpg) + 0.01989564 (</a:t>
            </a:r>
            <a:r>
              <a:rPr lang="en-US" dirty="0" err="1">
                <a:latin typeface="Adobe Kaiti Std R" panose="02020400000000000000" pitchFamily="18" charset="-128"/>
                <a:ea typeface="Adobe Kaiti Std R" panose="02020400000000000000" pitchFamily="18" charset="-128"/>
                <a:cs typeface="Aharoni" panose="020B0604020202020204" pitchFamily="2" charset="-79"/>
              </a:rPr>
              <a:t>cyl</a:t>
            </a:r>
            <a:r>
              <a:rPr lang="en-US" dirty="0">
                <a:latin typeface="Adobe Kaiti Std R" panose="02020400000000000000" pitchFamily="18" charset="-128"/>
                <a:ea typeface="Adobe Kaiti Std R" panose="02020400000000000000" pitchFamily="18" charset="-128"/>
                <a:cs typeface="Aharoni" panose="020B0604020202020204" pitchFamily="2" charset="-79"/>
              </a:rPr>
              <a:t>) -0.01695114 (</a:t>
            </a:r>
            <a:r>
              <a:rPr lang="en-US" dirty="0" err="1">
                <a:latin typeface="Adobe Kaiti Std R" panose="02020400000000000000" pitchFamily="18" charset="-128"/>
                <a:ea typeface="Adobe Kaiti Std R" panose="02020400000000000000" pitchFamily="18" charset="-128"/>
                <a:cs typeface="Aharoni" panose="020B0604020202020204" pitchFamily="2" charset="-79"/>
              </a:rPr>
              <a:t>disp</a:t>
            </a:r>
            <a:r>
              <a:rPr lang="en-US" dirty="0">
                <a:latin typeface="Adobe Kaiti Std R" panose="02020400000000000000" pitchFamily="18" charset="-128"/>
                <a:ea typeface="Adobe Kaiti Std R" panose="02020400000000000000" pitchFamily="18" charset="-128"/>
                <a:cs typeface="Aharoni" panose="020B0604020202020204" pitchFamily="2" charset="-79"/>
              </a:rPr>
              <a:t>) - 0.00647404 (hp) + 0.08057584 (</a:t>
            </a:r>
            <a:r>
              <a:rPr lang="en-US" dirty="0" err="1">
                <a:latin typeface="Adobe Kaiti Std R" panose="02020400000000000000" pitchFamily="18" charset="-128"/>
                <a:ea typeface="Adobe Kaiti Std R" panose="02020400000000000000" pitchFamily="18" charset="-128"/>
                <a:cs typeface="Aharoni" panose="020B0604020202020204" pitchFamily="2" charset="-79"/>
              </a:rPr>
              <a:t>wt</a:t>
            </a:r>
            <a:r>
              <a:rPr lang="en-US" dirty="0">
                <a:latin typeface="Adobe Kaiti Std R" panose="02020400000000000000" pitchFamily="18" charset="-128"/>
                <a:ea typeface="Adobe Kaiti Std R" panose="02020400000000000000" pitchFamily="18" charset="-128"/>
                <a:cs typeface="Aharoni" panose="020B0604020202020204" pitchFamily="2" charset="-79"/>
              </a:rPr>
              <a:t>) + 0.75077268 (model year) +1.4261405(origin) </a:t>
            </a:r>
          </a:p>
          <a:p>
            <a:pPr marL="0" indent="0" algn="ctr">
              <a:buNone/>
            </a:pPr>
            <a:endParaRPr lang="en-US" dirty="0">
              <a:latin typeface="Adobe Kaiti Std R" panose="02020400000000000000" pitchFamily="18" charset="-128"/>
              <a:ea typeface="Adobe Kaiti Std R" panose="02020400000000000000" pitchFamily="18" charset="-128"/>
              <a:cs typeface="Aharoni" panose="020B0604020202020204" pitchFamily="2" charset="-79"/>
            </a:endParaRPr>
          </a:p>
          <a:p>
            <a:pPr marL="0" indent="0">
              <a:buNone/>
            </a:pPr>
            <a:r>
              <a:rPr lang="en-US" b="1" dirty="0">
                <a:latin typeface="Adobe Kaiti Std R" panose="02020400000000000000" pitchFamily="18" charset="-128"/>
                <a:ea typeface="Adobe Kaiti Std R" panose="02020400000000000000" pitchFamily="18" charset="-128"/>
                <a:cs typeface="Aharoni" panose="020B0604020202020204" pitchFamily="2" charset="-79"/>
              </a:rPr>
              <a:t>Intercept</a:t>
            </a:r>
            <a:r>
              <a:rPr lang="en-US" dirty="0">
                <a:latin typeface="Adobe Kaiti Std R" panose="02020400000000000000" pitchFamily="18" charset="-128"/>
                <a:ea typeface="Adobe Kaiti Std R" panose="02020400000000000000" pitchFamily="18" charset="-128"/>
                <a:cs typeface="Aharoni" panose="020B0604020202020204" pitchFamily="2" charset="-79"/>
              </a:rPr>
              <a:t> : -17.2184346</a:t>
            </a:r>
          </a:p>
          <a:p>
            <a:pPr marL="0" indent="0">
              <a:buNone/>
            </a:pPr>
            <a:r>
              <a:rPr lang="en-US" b="1" dirty="0">
                <a:latin typeface="Adobe Kaiti Std R" panose="02020400000000000000" pitchFamily="18" charset="-128"/>
                <a:ea typeface="Adobe Kaiti Std R" panose="02020400000000000000" pitchFamily="18" charset="-128"/>
                <a:cs typeface="Aharoni" panose="020B0604020202020204" pitchFamily="2" charset="-79"/>
              </a:rPr>
              <a:t>Coefficients</a:t>
            </a:r>
            <a:r>
              <a:rPr lang="en-US" dirty="0">
                <a:latin typeface="Adobe Kaiti Std R" panose="02020400000000000000" pitchFamily="18" charset="-128"/>
                <a:ea typeface="Adobe Kaiti Std R" panose="02020400000000000000" pitchFamily="18" charset="-128"/>
                <a:cs typeface="Aharoni" panose="020B0604020202020204" pitchFamily="2" charset="-79"/>
              </a:rPr>
              <a:t> : -0.49337632,  0.01989564, -0.01695114, </a:t>
            </a:r>
          </a:p>
          <a:p>
            <a:pPr marL="0" indent="0">
              <a:buNone/>
            </a:pPr>
            <a:r>
              <a:rPr lang="en-US" dirty="0">
                <a:latin typeface="Adobe Kaiti Std R" panose="02020400000000000000" pitchFamily="18" charset="-128"/>
                <a:ea typeface="Adobe Kaiti Std R" panose="02020400000000000000" pitchFamily="18" charset="-128"/>
                <a:cs typeface="Aharoni" panose="020B0604020202020204" pitchFamily="2" charset="-79"/>
              </a:rPr>
              <a:t>-0.00647404,  0.08057584,  0.75077268, 1.4261405</a:t>
            </a:r>
          </a:p>
          <a:p>
            <a:pPr marL="0" indent="0">
              <a:buNone/>
            </a:pPr>
            <a:r>
              <a:rPr lang="en-US" b="1" dirty="0">
                <a:latin typeface="Adobe Kaiti Std R" panose="02020400000000000000" pitchFamily="18" charset="-128"/>
                <a:ea typeface="Adobe Kaiti Std R" panose="02020400000000000000" pitchFamily="18" charset="-128"/>
                <a:cs typeface="Aharoni" panose="020B0604020202020204" pitchFamily="2" charset="-79"/>
              </a:rPr>
              <a:t>Score</a:t>
            </a:r>
            <a:r>
              <a:rPr lang="en-US" dirty="0">
                <a:latin typeface="Adobe Kaiti Std R" panose="02020400000000000000" pitchFamily="18" charset="-128"/>
                <a:ea typeface="Adobe Kaiti Std R" panose="02020400000000000000" pitchFamily="18" charset="-128"/>
                <a:cs typeface="Aharoni" panose="020B0604020202020204" pitchFamily="2" charset="-79"/>
              </a:rPr>
              <a:t> : 82.148% </a:t>
            </a:r>
          </a:p>
          <a:p>
            <a:pPr marL="0" indent="0">
              <a:buNone/>
            </a:pPr>
            <a:r>
              <a:rPr lang="en-US" dirty="0">
                <a:latin typeface="Adobe Kaiti Std R" panose="02020400000000000000" pitchFamily="18" charset="-128"/>
                <a:ea typeface="Adobe Kaiti Std R" panose="02020400000000000000" pitchFamily="18" charset="-128"/>
                <a:cs typeface="Aharoni" panose="020B0604020202020204" pitchFamily="2" charset="-79"/>
              </a:rPr>
              <a:t>An 82% score shows this model is pretty good for prediction.</a:t>
            </a:r>
          </a:p>
          <a:p>
            <a:pPr marL="0" indent="0">
              <a:buNone/>
            </a:pPr>
            <a:endParaRPr lang="en-US" sz="1800" dirty="0"/>
          </a:p>
        </p:txBody>
      </p:sp>
    </p:spTree>
    <p:extLst>
      <p:ext uri="{BB962C8B-B14F-4D97-AF65-F5344CB8AC3E}">
        <p14:creationId xmlns:p14="http://schemas.microsoft.com/office/powerpoint/2010/main" val="207893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654BA-D27B-4B9E-8DC8-CEF35E7FA79B}"/>
              </a:ext>
            </a:extLst>
          </p:cNvPr>
          <p:cNvSpPr>
            <a:spLocks noGrp="1"/>
          </p:cNvSpPr>
          <p:nvPr>
            <p:ph idx="1"/>
          </p:nvPr>
        </p:nvSpPr>
        <p:spPr>
          <a:xfrm>
            <a:off x="2109048" y="2634052"/>
            <a:ext cx="8990482" cy="3124201"/>
          </a:xfrm>
        </p:spPr>
        <p:txBody>
          <a:bodyPr/>
          <a:lstStyle/>
          <a:p>
            <a:pPr marL="0" indent="0" algn="ctr">
              <a:buNone/>
            </a:pPr>
            <a:r>
              <a:rPr lang="en-US" dirty="0"/>
              <a:t>The linear regression line gives the relationship between every specification of the car and the mileage. This model can be used to predict approximately the mileage of a car given all the other specs of the car model. The line is formed such that the distance from all the available data points to this particular line is the minimum. So this line is the best possible one from any set of lines to represent this group of data.</a:t>
            </a:r>
          </a:p>
        </p:txBody>
      </p:sp>
      <p:sp>
        <p:nvSpPr>
          <p:cNvPr id="4" name="Title 1">
            <a:extLst>
              <a:ext uri="{FF2B5EF4-FFF2-40B4-BE49-F238E27FC236}">
                <a16:creationId xmlns:a16="http://schemas.microsoft.com/office/drawing/2014/main" id="{0F258816-C648-4563-A50E-A4AF879DF58B}"/>
              </a:ext>
            </a:extLst>
          </p:cNvPr>
          <p:cNvSpPr>
            <a:spLocks noGrp="1"/>
          </p:cNvSpPr>
          <p:nvPr>
            <p:ph type="title"/>
          </p:nvPr>
        </p:nvSpPr>
        <p:spPr>
          <a:xfrm>
            <a:off x="2975562" y="753758"/>
            <a:ext cx="7257455" cy="1752599"/>
          </a:xfrm>
        </p:spPr>
        <p:txBody>
          <a:bodyPr>
            <a:normAutofit/>
          </a:bodyPr>
          <a:lstStyle/>
          <a:p>
            <a:r>
              <a:rPr lang="en-US" sz="4400" dirty="0">
                <a:latin typeface="Adobe Garamond Pro" panose="02020502060506020403" pitchFamily="18" charset="0"/>
              </a:rPr>
              <a:t>LINEAR REGRESSION</a:t>
            </a:r>
          </a:p>
        </p:txBody>
      </p:sp>
    </p:spTree>
    <p:extLst>
      <p:ext uri="{BB962C8B-B14F-4D97-AF65-F5344CB8AC3E}">
        <p14:creationId xmlns:p14="http://schemas.microsoft.com/office/powerpoint/2010/main" val="92782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Content Placeholder 3">
            <a:extLst>
              <a:ext uri="{FF2B5EF4-FFF2-40B4-BE49-F238E27FC236}">
                <a16:creationId xmlns:a16="http://schemas.microsoft.com/office/drawing/2014/main" id="{56BD0EBA-F7A8-4A73-AF4D-F96F81737493}"/>
              </a:ext>
            </a:extLst>
          </p:cNvPr>
          <p:cNvSpPr>
            <a:spLocks noGrp="1"/>
          </p:cNvSpPr>
          <p:nvPr>
            <p:ph idx="1"/>
          </p:nvPr>
        </p:nvSpPr>
        <p:spPr>
          <a:xfrm>
            <a:off x="5117106" y="685801"/>
            <a:ext cx="6385918" cy="5105400"/>
          </a:xfrm>
          <a:prstGeom prst="rect">
            <a:avLst/>
          </a:prstGeom>
        </p:spPr>
        <p:txBody>
          <a:bodyPr>
            <a:normAutofit/>
          </a:bodyPr>
          <a:lstStyle/>
          <a:p>
            <a:r>
              <a:rPr lang="en-US" dirty="0">
                <a:latin typeface="Adobe Kaiti Std R" panose="02020400000000000000" pitchFamily="18" charset="-128"/>
                <a:ea typeface="Adobe Kaiti Std R" panose="02020400000000000000" pitchFamily="18" charset="-128"/>
              </a:rPr>
              <a:t>count         3.920000e+02</a:t>
            </a:r>
          </a:p>
          <a:p>
            <a:r>
              <a:rPr lang="en-US" dirty="0">
                <a:latin typeface="Adobe Kaiti Std R" panose="02020400000000000000" pitchFamily="18" charset="-128"/>
                <a:ea typeface="Adobe Kaiti Std R" panose="02020400000000000000" pitchFamily="18" charset="-128"/>
              </a:rPr>
              <a:t>mean          3.407705e-15</a:t>
            </a:r>
          </a:p>
          <a:p>
            <a:r>
              <a:rPr lang="en-US" dirty="0">
                <a:latin typeface="Adobe Kaiti Std R" panose="02020400000000000000" pitchFamily="18" charset="-128"/>
                <a:ea typeface="Adobe Kaiti Std R" panose="02020400000000000000" pitchFamily="18" charset="-128"/>
              </a:rPr>
              <a:t>std           3.297760e+00</a:t>
            </a:r>
          </a:p>
          <a:p>
            <a:r>
              <a:rPr lang="en-US" dirty="0">
                <a:latin typeface="Adobe Kaiti Std R" panose="02020400000000000000" pitchFamily="18" charset="-128"/>
                <a:ea typeface="Adobe Kaiti Std R" panose="02020400000000000000" pitchFamily="18" charset="-128"/>
              </a:rPr>
              <a:t>min          -9.590261e+00</a:t>
            </a:r>
          </a:p>
          <a:p>
            <a:r>
              <a:rPr lang="en-US" dirty="0">
                <a:latin typeface="Adobe Kaiti Std R" panose="02020400000000000000" pitchFamily="18" charset="-128"/>
                <a:ea typeface="Adobe Kaiti Std R" panose="02020400000000000000" pitchFamily="18" charset="-128"/>
              </a:rPr>
              <a:t>25%          -2.156516e+00</a:t>
            </a:r>
          </a:p>
          <a:p>
            <a:r>
              <a:rPr lang="en-US" dirty="0">
                <a:latin typeface="Adobe Kaiti Std R" panose="02020400000000000000" pitchFamily="18" charset="-128"/>
                <a:ea typeface="Adobe Kaiti Std R" panose="02020400000000000000" pitchFamily="18" charset="-128"/>
              </a:rPr>
              <a:t>50%          -1.169410e-01</a:t>
            </a:r>
          </a:p>
          <a:p>
            <a:r>
              <a:rPr lang="en-US" dirty="0">
                <a:latin typeface="Adobe Kaiti Std R" panose="02020400000000000000" pitchFamily="18" charset="-128"/>
                <a:ea typeface="Adobe Kaiti Std R" panose="02020400000000000000" pitchFamily="18" charset="-128"/>
              </a:rPr>
              <a:t>75%           1.868966e+00</a:t>
            </a:r>
          </a:p>
          <a:p>
            <a:r>
              <a:rPr lang="en-US" dirty="0">
                <a:latin typeface="Adobe Kaiti Std R" panose="02020400000000000000" pitchFamily="18" charset="-128"/>
                <a:ea typeface="Adobe Kaiti Std R" panose="02020400000000000000" pitchFamily="18" charset="-128"/>
              </a:rPr>
              <a:t>max           1.306043e+01</a:t>
            </a:r>
          </a:p>
          <a:p>
            <a:r>
              <a:rPr lang="en-US" dirty="0">
                <a:latin typeface="Adobe Kaiti Std R" panose="02020400000000000000" pitchFamily="18" charset="-128"/>
                <a:ea typeface="Adobe Kaiti Std R" panose="02020400000000000000" pitchFamily="18" charset="-128"/>
              </a:rPr>
              <a:t>rms 		3.294</a:t>
            </a:r>
          </a:p>
        </p:txBody>
      </p:sp>
      <p:sp>
        <p:nvSpPr>
          <p:cNvPr id="22" name="Title 1">
            <a:extLst>
              <a:ext uri="{FF2B5EF4-FFF2-40B4-BE49-F238E27FC236}">
                <a16:creationId xmlns:a16="http://schemas.microsoft.com/office/drawing/2014/main" id="{182F2E12-29D4-433C-ABE1-43D5BE849CE3}"/>
              </a:ext>
            </a:extLst>
          </p:cNvPr>
          <p:cNvSpPr>
            <a:spLocks noGrp="1"/>
          </p:cNvSpPr>
          <p:nvPr>
            <p:ph type="title"/>
          </p:nvPr>
        </p:nvSpPr>
        <p:spPr>
          <a:xfrm>
            <a:off x="422894" y="1145058"/>
            <a:ext cx="2984483" cy="3921211"/>
          </a:xfrm>
        </p:spPr>
        <p:txBody>
          <a:bodyPr>
            <a:normAutofit fontScale="90000"/>
          </a:bodyPr>
          <a:lstStyle/>
          <a:p>
            <a:r>
              <a:rPr lang="en-US" sz="4800" dirty="0">
                <a:latin typeface="Adobe Garamond Pro Bold" panose="02020702060506020403" pitchFamily="18" charset="0"/>
              </a:rPr>
              <a:t>Description of Error in prediction for Each Row</a:t>
            </a:r>
          </a:p>
        </p:txBody>
      </p:sp>
    </p:spTree>
    <p:extLst>
      <p:ext uri="{BB962C8B-B14F-4D97-AF65-F5344CB8AC3E}">
        <p14:creationId xmlns:p14="http://schemas.microsoft.com/office/powerpoint/2010/main" val="2515563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455</TotalTime>
  <Words>514</Words>
  <Application>Microsoft Office PowerPoint</Application>
  <PresentationFormat>Widescreen</PresentationFormat>
  <Paragraphs>64</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Adobe Fan Heiti Std B</vt:lpstr>
      <vt:lpstr>Adobe Heiti Std R</vt:lpstr>
      <vt:lpstr>Adobe Kaiti Std R</vt:lpstr>
      <vt:lpstr>Adobe Garamond Pro</vt:lpstr>
      <vt:lpstr>Adobe Garamond Pro Bold</vt:lpstr>
      <vt:lpstr>Aharoni</vt:lpstr>
      <vt:lpstr>Arial</vt:lpstr>
      <vt:lpstr>Calibri</vt:lpstr>
      <vt:lpstr>Corbel</vt:lpstr>
      <vt:lpstr>Parallax</vt:lpstr>
      <vt:lpstr>Prediction of Car Mileage</vt:lpstr>
      <vt:lpstr>Objective</vt:lpstr>
      <vt:lpstr>DATASET FEATURES</vt:lpstr>
      <vt:lpstr>D A T A S E T</vt:lpstr>
      <vt:lpstr>BOX  PLOTS</vt:lpstr>
      <vt:lpstr>Interpretation of Box Plots </vt:lpstr>
      <vt:lpstr>DATA ANALYSIS – LINEAR REGRESSION</vt:lpstr>
      <vt:lpstr>LINEAR REGRESSION</vt:lpstr>
      <vt:lpstr>Description of Error in prediction for Each Row</vt:lpstr>
      <vt:lpstr>BAR PLOT </vt:lpstr>
      <vt:lpstr>INTERPRETATION OF BAR PLOT</vt:lpstr>
      <vt:lpstr>SCATTER MATRIX  The scatter matrix gives the relation between every pair of variables in this dataset. It can be used to determine the correlation of any two pairs of independent variables, or between the dependant and any independent variable.</vt:lpstr>
      <vt:lpstr>Interpretation of Scatter Matrix</vt:lpstr>
      <vt:lpstr>CONCLUSION</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 Speed</dc:title>
  <dc:creator>Suresh Babu</dc:creator>
  <cp:lastModifiedBy>Suresh Babu</cp:lastModifiedBy>
  <cp:revision>33</cp:revision>
  <dcterms:created xsi:type="dcterms:W3CDTF">2018-06-26T12:24:49Z</dcterms:created>
  <dcterms:modified xsi:type="dcterms:W3CDTF">2018-06-27T14:57:28Z</dcterms:modified>
</cp:coreProperties>
</file>