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Average"/>
      <p:regular r:id="rId28"/>
    </p:embeddedFont>
    <p:embeddedFont>
      <p:font typeface="Oswald"/>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Average-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0686ac209ee21bf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0686ac209ee21bf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70686ac209ee21bf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0686ac209ee21bf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753c5fc4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753c5fc4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0686ac209ee21bf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0686ac209ee21bf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0686ac209ee21bf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0686ac209ee21bf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0686ac209ee21bf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0686ac209ee21bf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0686ac209ee21bf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0686ac209ee21bf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0686ac209ee21bf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0686ac209ee21bf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0686ac209ee21bf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0686ac209ee21bf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0686ac209ee21bf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0686ac209ee21bf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7ffa34227a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ffa34227a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0686ac209ee21bf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0686ac209ee21bf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70686ac209ee21bf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0686ac209ee21bf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7753c5fc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753c5fc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70686ac209ee21bf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0686ac209ee21bf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0686ac209ee21bf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0686ac209ee21bf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0686ac209ee21bf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0686ac209ee21bf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7753c5fc4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753c5fc4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753c5fc4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753c5fc4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0686ac209ee21bf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0686ac209ee21bf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0686ac209ee21bf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0686ac209ee21bf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9.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3.png"/><Relationship Id="rId5"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725125" y="592450"/>
            <a:ext cx="7801500" cy="219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200"/>
              <a:t>Data Science Corp</a:t>
            </a:r>
            <a:endParaRPr sz="3200"/>
          </a:p>
          <a:p>
            <a:pPr indent="0" lvl="0" marL="0" rtl="0" algn="ctr">
              <a:spcBef>
                <a:spcPts val="0"/>
              </a:spcBef>
              <a:spcAft>
                <a:spcPts val="0"/>
              </a:spcAft>
              <a:buNone/>
            </a:pPr>
            <a:r>
              <a:t/>
            </a:r>
            <a:endParaRPr sz="3200"/>
          </a:p>
          <a:p>
            <a:pPr indent="0" lvl="0" marL="0" rtl="0" algn="ctr">
              <a:spcBef>
                <a:spcPts val="0"/>
              </a:spcBef>
              <a:spcAft>
                <a:spcPts val="0"/>
              </a:spcAft>
              <a:buNone/>
            </a:pPr>
            <a:r>
              <a:rPr i="1" lang="en" sz="2500"/>
              <a:t>Understanding Health &amp; Wellness of Young Adults</a:t>
            </a:r>
            <a:endParaRPr i="1" sz="2500"/>
          </a:p>
        </p:txBody>
      </p:sp>
      <p:sp>
        <p:nvSpPr>
          <p:cNvPr id="60" name="Google Shape;60;p13"/>
          <p:cNvSpPr txBox="1"/>
          <p:nvPr>
            <p:ph idx="1" type="subTitle"/>
          </p:nvPr>
        </p:nvSpPr>
        <p:spPr>
          <a:xfrm>
            <a:off x="671250" y="3174874"/>
            <a:ext cx="7801500" cy="141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Group 1</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BUAN 6337.501</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203975" y="229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Top Dinner Choices for People Who Eat Alone</a:t>
            </a:r>
            <a:endParaRPr sz="2600"/>
          </a:p>
          <a:p>
            <a:pPr indent="0" lvl="0" marL="0" rtl="0" algn="l">
              <a:spcBef>
                <a:spcPts val="0"/>
              </a:spcBef>
              <a:spcAft>
                <a:spcPts val="0"/>
              </a:spcAft>
              <a:buNone/>
            </a:pPr>
            <a:r>
              <a:t/>
            </a:r>
            <a:endParaRPr/>
          </a:p>
        </p:txBody>
      </p:sp>
      <p:pic>
        <p:nvPicPr>
          <p:cNvPr id="122" name="Google Shape;122;p22"/>
          <p:cNvPicPr preferRelativeResize="0"/>
          <p:nvPr/>
        </p:nvPicPr>
        <p:blipFill>
          <a:blip r:embed="rId3">
            <a:alphaModFix/>
          </a:blip>
          <a:stretch>
            <a:fillRect/>
          </a:stretch>
        </p:blipFill>
        <p:spPr>
          <a:xfrm>
            <a:off x="2728327" y="1138200"/>
            <a:ext cx="5393350" cy="3170500"/>
          </a:xfrm>
          <a:prstGeom prst="rect">
            <a:avLst/>
          </a:prstGeom>
          <a:noFill/>
          <a:ln>
            <a:noFill/>
          </a:ln>
        </p:spPr>
      </p:pic>
      <p:sp>
        <p:nvSpPr>
          <p:cNvPr id="123" name="Google Shape;123;p22"/>
          <p:cNvSpPr txBox="1"/>
          <p:nvPr/>
        </p:nvSpPr>
        <p:spPr>
          <a:xfrm>
            <a:off x="430875" y="2023250"/>
            <a:ext cx="1764000" cy="1400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EFEFEF"/>
              </a:buClr>
              <a:buSzPts val="1800"/>
              <a:buFont typeface="Average"/>
              <a:buAutoNum type="arabicPeriod"/>
            </a:pPr>
            <a:r>
              <a:rPr lang="en" sz="1800">
                <a:solidFill>
                  <a:srgbClr val="EFEFEF"/>
                </a:solidFill>
                <a:latin typeface="Average"/>
                <a:ea typeface="Average"/>
                <a:cs typeface="Average"/>
                <a:sym typeface="Average"/>
              </a:rPr>
              <a:t>Plated Entree</a:t>
            </a:r>
            <a:endParaRPr sz="1800">
              <a:solidFill>
                <a:srgbClr val="EFEFEF"/>
              </a:solidFill>
              <a:latin typeface="Average"/>
              <a:ea typeface="Average"/>
              <a:cs typeface="Average"/>
              <a:sym typeface="Average"/>
            </a:endParaRPr>
          </a:p>
          <a:p>
            <a:pPr indent="-342900" lvl="0" marL="457200" rtl="0" algn="l">
              <a:spcBef>
                <a:spcPts val="0"/>
              </a:spcBef>
              <a:spcAft>
                <a:spcPts val="0"/>
              </a:spcAft>
              <a:buClr>
                <a:srgbClr val="EFEFEF"/>
              </a:buClr>
              <a:buSzPts val="1800"/>
              <a:buFont typeface="Average"/>
              <a:buAutoNum type="arabicPeriod"/>
            </a:pPr>
            <a:r>
              <a:rPr lang="en" sz="1800">
                <a:solidFill>
                  <a:srgbClr val="EFEFEF"/>
                </a:solidFill>
                <a:latin typeface="Average"/>
                <a:ea typeface="Average"/>
                <a:cs typeface="Average"/>
                <a:sym typeface="Average"/>
              </a:rPr>
              <a:t>Pasta</a:t>
            </a:r>
            <a:endParaRPr sz="1800">
              <a:solidFill>
                <a:srgbClr val="EFEFEF"/>
              </a:solidFill>
              <a:latin typeface="Average"/>
              <a:ea typeface="Average"/>
              <a:cs typeface="Average"/>
              <a:sym typeface="Average"/>
            </a:endParaRPr>
          </a:p>
          <a:p>
            <a:pPr indent="-342900" lvl="0" marL="457200" rtl="0" algn="l">
              <a:spcBef>
                <a:spcPts val="0"/>
              </a:spcBef>
              <a:spcAft>
                <a:spcPts val="0"/>
              </a:spcAft>
              <a:buClr>
                <a:srgbClr val="EFEFEF"/>
              </a:buClr>
              <a:buSzPts val="1800"/>
              <a:buFont typeface="Average"/>
              <a:buAutoNum type="arabicPeriod"/>
            </a:pPr>
            <a:r>
              <a:rPr lang="en" sz="1800">
                <a:solidFill>
                  <a:srgbClr val="EFEFEF"/>
                </a:solidFill>
                <a:latin typeface="Average"/>
                <a:ea typeface="Average"/>
                <a:cs typeface="Average"/>
                <a:sym typeface="Average"/>
              </a:rPr>
              <a:t>Sandwich</a:t>
            </a:r>
            <a:endParaRPr sz="1800">
              <a:solidFill>
                <a:srgbClr val="EFEFEF"/>
              </a:solidFill>
              <a:latin typeface="Average"/>
              <a:ea typeface="Average"/>
              <a:cs typeface="Average"/>
              <a:sym typeface="Averag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People who eat alone</a:t>
            </a:r>
            <a:endParaRPr/>
          </a:p>
        </p:txBody>
      </p:sp>
      <p:sp>
        <p:nvSpPr>
          <p:cNvPr id="129" name="Google Shape;129;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EFEFEF"/>
              </a:buClr>
              <a:buSzPts val="1600"/>
              <a:buFont typeface="Arial"/>
              <a:buChar char="●"/>
            </a:pPr>
            <a:r>
              <a:rPr lang="en" sz="1600">
                <a:solidFill>
                  <a:srgbClr val="EFEFEF"/>
                </a:solidFill>
              </a:rPr>
              <a:t>T</a:t>
            </a:r>
            <a:r>
              <a:rPr lang="en" sz="1600">
                <a:solidFill>
                  <a:srgbClr val="EFEFEF"/>
                </a:solidFill>
              </a:rPr>
              <a:t>end to be more depressed rather than those who eat with family, friends or a colleague. And while people who ate with others probably did not have complete freedom to make their dinner choices (or influenced by others), the people who ate alone are the people who made their own dinner choices, meaning they have more freedom to choose their dinner. </a:t>
            </a:r>
            <a:endParaRPr sz="1600">
              <a:solidFill>
                <a:srgbClr val="EFEFEF"/>
              </a:solidFill>
            </a:endParaRPr>
          </a:p>
          <a:p>
            <a:pPr indent="-330200" lvl="1" marL="914400" rtl="0" algn="l">
              <a:spcBef>
                <a:spcPts val="0"/>
              </a:spcBef>
              <a:spcAft>
                <a:spcPts val="0"/>
              </a:spcAft>
              <a:buClr>
                <a:srgbClr val="EFEFEF"/>
              </a:buClr>
              <a:buSzPts val="1600"/>
              <a:buFont typeface="Arial"/>
              <a:buChar char="○"/>
            </a:pPr>
            <a:r>
              <a:rPr lang="en" sz="1600">
                <a:solidFill>
                  <a:srgbClr val="EFEFEF"/>
                </a:solidFill>
              </a:rPr>
              <a:t>This is beneficial for us due to two reasons. First, we will get a very accurate estimate of the person’s preference. A person buying pizza for himself as opposed to a spouse choosing a restaurant to eat.</a:t>
            </a:r>
            <a:endParaRPr sz="1600">
              <a:solidFill>
                <a:srgbClr val="EFEFEF"/>
              </a:solidFill>
            </a:endParaRPr>
          </a:p>
          <a:p>
            <a:pPr indent="-330200" lvl="1" marL="914400" rtl="0" algn="l">
              <a:spcBef>
                <a:spcPts val="0"/>
              </a:spcBef>
              <a:spcAft>
                <a:spcPts val="0"/>
              </a:spcAft>
              <a:buClr>
                <a:srgbClr val="EFEFEF"/>
              </a:buClr>
              <a:buSzPts val="1600"/>
              <a:buFont typeface="Arial"/>
              <a:buChar char="○"/>
            </a:pPr>
            <a:r>
              <a:rPr lang="en" sz="1600">
                <a:solidFill>
                  <a:srgbClr val="EFEFEF"/>
                </a:solidFill>
              </a:rPr>
              <a:t>Secondly, because this group has more freedom to buy for themselves, they make a good target group for marketing experiments.</a:t>
            </a:r>
            <a:endParaRPr sz="1600">
              <a:solidFill>
                <a:srgbClr val="EFEFEF"/>
              </a:solidFill>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4"/>
          <p:cNvSpPr txBox="1"/>
          <p:nvPr>
            <p:ph idx="1" type="body"/>
          </p:nvPr>
        </p:nvSpPr>
        <p:spPr>
          <a:xfrm>
            <a:off x="282750" y="1306075"/>
            <a:ext cx="8549700" cy="3262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EFEFEF"/>
              </a:buClr>
              <a:buSzPts val="1600"/>
              <a:buChar char="●"/>
            </a:pPr>
            <a:r>
              <a:rPr lang="en" sz="1600">
                <a:solidFill>
                  <a:srgbClr val="EFEFEF"/>
                </a:solidFill>
              </a:rPr>
              <a:t>Dinner Product 1: Archer Farms (Premium Brand) Multigrain Sandwich 200 calories $4.00 (Healthy Sandwich)</a:t>
            </a:r>
            <a:endParaRPr sz="1600">
              <a:solidFill>
                <a:srgbClr val="EFEFEF"/>
              </a:solidFill>
            </a:endParaRPr>
          </a:p>
          <a:p>
            <a:pPr indent="-330200" lvl="0" marL="457200" rtl="0" algn="l">
              <a:spcBef>
                <a:spcPts val="0"/>
              </a:spcBef>
              <a:spcAft>
                <a:spcPts val="0"/>
              </a:spcAft>
              <a:buClr>
                <a:srgbClr val="EFEFEF"/>
              </a:buClr>
              <a:buSzPts val="1600"/>
              <a:buChar char="●"/>
            </a:pPr>
            <a:r>
              <a:rPr lang="en" sz="1600">
                <a:solidFill>
                  <a:srgbClr val="EFEFEF"/>
                </a:solidFill>
              </a:rPr>
              <a:t>Dinner Product 2: Great Value (Walmart Brand) Totino’s triple meat Pizza 250 calories $2.50 (Tasty Pizza)</a:t>
            </a:r>
            <a:endParaRPr sz="1600">
              <a:solidFill>
                <a:srgbClr val="EFEFEF"/>
              </a:solidFill>
            </a:endParaRPr>
          </a:p>
          <a:p>
            <a:pPr indent="0" lvl="0" marL="0" rtl="0" algn="l">
              <a:spcBef>
                <a:spcPts val="0"/>
              </a:spcBef>
              <a:spcAft>
                <a:spcPts val="0"/>
              </a:spcAft>
              <a:buNone/>
            </a:pPr>
            <a:r>
              <a:t/>
            </a:r>
            <a:endParaRPr sz="1600">
              <a:solidFill>
                <a:srgbClr val="EFEFEF"/>
              </a:solidFill>
            </a:endParaRPr>
          </a:p>
          <a:p>
            <a:pPr indent="0" lvl="0" marL="0" rtl="0" algn="l">
              <a:spcBef>
                <a:spcPts val="0"/>
              </a:spcBef>
              <a:spcAft>
                <a:spcPts val="0"/>
              </a:spcAft>
              <a:buNone/>
            </a:pPr>
            <a:r>
              <a:t/>
            </a:r>
            <a:endParaRPr sz="1600">
              <a:solidFill>
                <a:srgbClr val="EFEFEF"/>
              </a:solidFill>
            </a:endParaRPr>
          </a:p>
          <a:p>
            <a:pPr indent="-330200" lvl="0" marL="457200" rtl="0" algn="l">
              <a:spcBef>
                <a:spcPts val="0"/>
              </a:spcBef>
              <a:spcAft>
                <a:spcPts val="0"/>
              </a:spcAft>
              <a:buClr>
                <a:srgbClr val="EFEFEF"/>
              </a:buClr>
              <a:buSzPts val="1600"/>
              <a:buChar char="●"/>
            </a:pPr>
            <a:r>
              <a:rPr lang="en" sz="1600">
                <a:solidFill>
                  <a:srgbClr val="EFEFEF"/>
                </a:solidFill>
              </a:rPr>
              <a:t>Snack Product 1: Welch's Fat &amp; Gluten free Mixed Fruit Snacks 80 calories/serving $3.99</a:t>
            </a:r>
            <a:endParaRPr sz="1600">
              <a:solidFill>
                <a:srgbClr val="EFEFEF"/>
              </a:solidFill>
            </a:endParaRPr>
          </a:p>
          <a:p>
            <a:pPr indent="-330200" lvl="0" marL="457200" rtl="0" algn="l">
              <a:spcBef>
                <a:spcPts val="0"/>
              </a:spcBef>
              <a:spcAft>
                <a:spcPts val="0"/>
              </a:spcAft>
              <a:buClr>
                <a:srgbClr val="EFEFEF"/>
              </a:buClr>
              <a:buSzPts val="1600"/>
              <a:buChar char="●"/>
            </a:pPr>
            <a:r>
              <a:rPr lang="en" sz="1600">
                <a:solidFill>
                  <a:srgbClr val="EFEFEF"/>
                </a:solidFill>
              </a:rPr>
              <a:t>Snack Product 2: Tostitos Scoops! Tortilla Chips, Party Size 140 calories/serving $2.98</a:t>
            </a:r>
            <a:endParaRPr sz="1600">
              <a:solidFill>
                <a:srgbClr val="EFEFEF"/>
              </a:solidFill>
            </a:endParaRPr>
          </a:p>
          <a:p>
            <a:pPr indent="0" lvl="0" marL="0" rtl="0" algn="l">
              <a:spcBef>
                <a:spcPts val="0"/>
              </a:spcBef>
              <a:spcAft>
                <a:spcPts val="0"/>
              </a:spcAft>
              <a:buNone/>
            </a:pPr>
            <a:r>
              <a:t/>
            </a:r>
            <a:endParaRPr sz="1600">
              <a:solidFill>
                <a:srgbClr val="EFEFEF"/>
              </a:solidFill>
            </a:endParaRPr>
          </a:p>
          <a:p>
            <a:pPr indent="0" lvl="0" marL="0" rtl="0" algn="l">
              <a:spcBef>
                <a:spcPts val="0"/>
              </a:spcBef>
              <a:spcAft>
                <a:spcPts val="0"/>
              </a:spcAft>
              <a:buNone/>
            </a:pPr>
            <a:r>
              <a:t/>
            </a:r>
            <a:endParaRPr sz="1600">
              <a:solidFill>
                <a:srgbClr val="EFEFEF"/>
              </a:solidFill>
            </a:endParaRPr>
          </a:p>
        </p:txBody>
      </p:sp>
      <p:sp>
        <p:nvSpPr>
          <p:cNvPr id="135" name="Google Shape;135;p24"/>
          <p:cNvSpPr txBox="1"/>
          <p:nvPr/>
        </p:nvSpPr>
        <p:spPr>
          <a:xfrm>
            <a:off x="390475" y="390475"/>
            <a:ext cx="7620900" cy="78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900">
                <a:solidFill>
                  <a:srgbClr val="EFEFEF"/>
                </a:solidFill>
                <a:latin typeface="Oswald"/>
                <a:ea typeface="Oswald"/>
                <a:cs typeface="Oswald"/>
                <a:sym typeface="Oswald"/>
              </a:rPr>
              <a:t>Our Products</a:t>
            </a:r>
            <a:endParaRPr sz="2200">
              <a:solidFill>
                <a:srgbClr val="EFEFEF"/>
              </a:solidFill>
              <a:latin typeface="Oswald"/>
              <a:ea typeface="Oswald"/>
              <a:cs typeface="Oswald"/>
              <a:sym typeface="Oswa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67325"/>
            <a:ext cx="8520600" cy="86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Hypothesis 4: What factors influence intention of buying</a:t>
            </a:r>
            <a:r>
              <a:rPr lang="en" sz="2400">
                <a:solidFill>
                  <a:srgbClr val="EFEFEF"/>
                </a:solidFill>
              </a:rPr>
              <a:t> Pr</a:t>
            </a:r>
            <a:r>
              <a:rPr lang="en" sz="2400"/>
              <a:t>oduct 1 and Product 2 among stressed people?</a:t>
            </a:r>
            <a:endParaRPr sz="2400"/>
          </a:p>
          <a:p>
            <a:pPr indent="0" lvl="0" marL="0" rtl="0" algn="l">
              <a:spcBef>
                <a:spcPts val="0"/>
              </a:spcBef>
              <a:spcAft>
                <a:spcPts val="0"/>
              </a:spcAft>
              <a:buNone/>
            </a:pPr>
            <a:r>
              <a:t/>
            </a:r>
            <a:endParaRPr/>
          </a:p>
        </p:txBody>
      </p:sp>
      <p:sp>
        <p:nvSpPr>
          <p:cNvPr id="141" name="Google Shape;141;p25"/>
          <p:cNvSpPr txBox="1"/>
          <p:nvPr>
            <p:ph idx="1" type="body"/>
          </p:nvPr>
        </p:nvSpPr>
        <p:spPr>
          <a:xfrm>
            <a:off x="311700" y="982925"/>
            <a:ext cx="8520600" cy="401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EFEFEF"/>
                </a:solidFill>
              </a:rPr>
              <a:t>Model Intention of customer based on the following factors:</a:t>
            </a:r>
            <a:endParaRPr sz="1500">
              <a:solidFill>
                <a:srgbClr val="EFEFEF"/>
              </a:solidFill>
            </a:endParaRPr>
          </a:p>
          <a:p>
            <a:pPr indent="0" lvl="0" marL="0" rtl="0" algn="l">
              <a:spcBef>
                <a:spcPts val="0"/>
              </a:spcBef>
              <a:spcAft>
                <a:spcPts val="0"/>
              </a:spcAft>
              <a:buNone/>
            </a:pPr>
            <a:r>
              <a:rPr i="1" lang="en" sz="1500">
                <a:solidFill>
                  <a:srgbClr val="EFEFEF"/>
                </a:solidFill>
              </a:rPr>
              <a:t>Price, Store Brand, Taste, Quality, Natural Product and Calories</a:t>
            </a:r>
            <a:endParaRPr i="1" sz="1500">
              <a:solidFill>
                <a:srgbClr val="EFEFEF"/>
              </a:solidFill>
            </a:endParaRPr>
          </a:p>
          <a:p>
            <a:pPr indent="0" lvl="0" marL="0" rtl="0" algn="l">
              <a:spcBef>
                <a:spcPts val="0"/>
              </a:spcBef>
              <a:spcAft>
                <a:spcPts val="0"/>
              </a:spcAft>
              <a:buNone/>
            </a:pPr>
            <a:r>
              <a:t/>
            </a:r>
            <a:endParaRPr sz="1500">
              <a:solidFill>
                <a:srgbClr val="EFEFEF"/>
              </a:solidFill>
            </a:endParaRPr>
          </a:p>
          <a:p>
            <a:pPr indent="-292100" lvl="0" marL="457200" rtl="0" algn="l">
              <a:spcBef>
                <a:spcPts val="0"/>
              </a:spcBef>
              <a:spcAft>
                <a:spcPts val="0"/>
              </a:spcAft>
              <a:buClr>
                <a:srgbClr val="EFEFEF"/>
              </a:buClr>
              <a:buSzPts val="1000"/>
              <a:buFont typeface="Arial"/>
              <a:buAutoNum type="arabicPeriod"/>
            </a:pPr>
            <a:r>
              <a:rPr lang="en" sz="1500">
                <a:solidFill>
                  <a:srgbClr val="EFEFEF"/>
                </a:solidFill>
              </a:rPr>
              <a:t>When it comes to food, I’m primarily a price shopper (Price) </a:t>
            </a:r>
            <a:r>
              <a:rPr lang="en" sz="1400">
                <a:solidFill>
                  <a:srgbClr val="EFEFEF"/>
                </a:solidFill>
              </a:rPr>
              <a:t>Q30rbb_food_price_shopper</a:t>
            </a:r>
            <a:endParaRPr sz="1400">
              <a:solidFill>
                <a:srgbClr val="EFEFEF"/>
              </a:solidFill>
            </a:endParaRPr>
          </a:p>
          <a:p>
            <a:pPr indent="-317500" lvl="0" marL="457200" rtl="0" algn="l">
              <a:spcBef>
                <a:spcPts val="0"/>
              </a:spcBef>
              <a:spcAft>
                <a:spcPts val="0"/>
              </a:spcAft>
              <a:buClr>
                <a:srgbClr val="EFEFEF"/>
              </a:buClr>
              <a:buSzPts val="1400"/>
              <a:buFont typeface="Arial"/>
              <a:buAutoNum type="arabicPeriod"/>
            </a:pPr>
            <a:r>
              <a:rPr lang="en" sz="1500">
                <a:solidFill>
                  <a:srgbClr val="EFEFEF"/>
                </a:solidFill>
              </a:rPr>
              <a:t>I prefer to buy store brands (store brand) Q30ram</a:t>
            </a:r>
            <a:endParaRPr sz="1500">
              <a:solidFill>
                <a:srgbClr val="EFEFEF"/>
              </a:solidFill>
            </a:endParaRPr>
          </a:p>
          <a:p>
            <a:pPr indent="-323850" lvl="0" marL="457200" rtl="0" algn="l">
              <a:spcBef>
                <a:spcPts val="0"/>
              </a:spcBef>
              <a:spcAft>
                <a:spcPts val="0"/>
              </a:spcAft>
              <a:buClr>
                <a:srgbClr val="EFEFEF"/>
              </a:buClr>
              <a:buSzPts val="1500"/>
              <a:buFont typeface="Arial"/>
              <a:buAutoNum type="arabicPeriod"/>
            </a:pPr>
            <a:r>
              <a:rPr lang="en" sz="1500">
                <a:solidFill>
                  <a:srgbClr val="EFEFEF"/>
                </a:solidFill>
              </a:rPr>
              <a:t>I eat for taste enjoyment more than for health purposes (Preference to taste) Q30rbm</a:t>
            </a:r>
            <a:endParaRPr sz="1500">
              <a:solidFill>
                <a:srgbClr val="EFEFEF"/>
              </a:solidFill>
            </a:endParaRPr>
          </a:p>
          <a:p>
            <a:pPr indent="-323850" lvl="0" marL="457200" rtl="0" algn="l">
              <a:spcBef>
                <a:spcPts val="0"/>
              </a:spcBef>
              <a:spcAft>
                <a:spcPts val="0"/>
              </a:spcAft>
              <a:buClr>
                <a:srgbClr val="EFEFEF"/>
              </a:buClr>
              <a:buSzPts val="1500"/>
              <a:buFont typeface="Arial"/>
              <a:buAutoNum type="arabicPeriod"/>
            </a:pPr>
            <a:r>
              <a:rPr lang="en" sz="1500">
                <a:solidFill>
                  <a:srgbClr val="EFEFEF"/>
                </a:solidFill>
              </a:rPr>
              <a:t>I buy based on quality, not price (Quality) Q30rbc</a:t>
            </a:r>
            <a:endParaRPr sz="1500">
              <a:solidFill>
                <a:srgbClr val="EFEFEF"/>
              </a:solidFill>
            </a:endParaRPr>
          </a:p>
          <a:p>
            <a:pPr indent="-323850" lvl="0" marL="457200" rtl="0" algn="l">
              <a:spcBef>
                <a:spcPts val="0"/>
              </a:spcBef>
              <a:spcAft>
                <a:spcPts val="0"/>
              </a:spcAft>
              <a:buClr>
                <a:srgbClr val="EFEFEF"/>
              </a:buClr>
              <a:buSzPts val="1500"/>
              <a:buFont typeface="Arial"/>
              <a:buAutoNum type="arabicPeriod"/>
            </a:pPr>
            <a:r>
              <a:rPr lang="en" sz="1500">
                <a:solidFill>
                  <a:srgbClr val="EFEFEF"/>
                </a:solidFill>
              </a:rPr>
              <a:t>I go out of my way to buy products that are all natural (Natural Product) Q30rae</a:t>
            </a:r>
            <a:endParaRPr sz="1500">
              <a:solidFill>
                <a:srgbClr val="EFEFEF"/>
              </a:solidFill>
            </a:endParaRPr>
          </a:p>
          <a:p>
            <a:pPr indent="-323850" lvl="0" marL="457200" rtl="0" algn="l">
              <a:spcBef>
                <a:spcPts val="0"/>
              </a:spcBef>
              <a:spcAft>
                <a:spcPts val="0"/>
              </a:spcAft>
              <a:buClr>
                <a:srgbClr val="EFEFEF"/>
              </a:buClr>
              <a:buSzPts val="1500"/>
              <a:buFont typeface="Arial"/>
              <a:buAutoNum type="arabicPeriod"/>
            </a:pPr>
            <a:r>
              <a:rPr lang="en" sz="1500">
                <a:solidFill>
                  <a:srgbClr val="EFEFEF"/>
                </a:solidFill>
              </a:rPr>
              <a:t>I don’t allow junk food in my home (Calorie) Q30rao</a:t>
            </a:r>
            <a:endParaRPr sz="1500">
              <a:solidFill>
                <a:srgbClr val="EFEFEF"/>
              </a:solidFill>
            </a:endParaRPr>
          </a:p>
          <a:p>
            <a:pPr indent="0" lvl="0" marL="457200" rtl="0" algn="l">
              <a:spcBef>
                <a:spcPts val="0"/>
              </a:spcBef>
              <a:spcAft>
                <a:spcPts val="0"/>
              </a:spcAft>
              <a:buNone/>
            </a:pPr>
            <a:r>
              <a:t/>
            </a:r>
            <a:endParaRPr b="1" sz="1100">
              <a:solidFill>
                <a:srgbClr val="000000"/>
              </a:solidFill>
              <a:latin typeface="Arial"/>
              <a:ea typeface="Arial"/>
              <a:cs typeface="Arial"/>
              <a:sym typeface="Arial"/>
            </a:endParaRPr>
          </a:p>
          <a:p>
            <a:pPr indent="0" lvl="0" marL="0" rtl="0" algn="l">
              <a:spcBef>
                <a:spcPts val="0"/>
              </a:spcBef>
              <a:spcAft>
                <a:spcPts val="0"/>
              </a:spcAft>
              <a:buNone/>
            </a:pPr>
            <a:r>
              <a:rPr b="1" lang="en" sz="1300">
                <a:solidFill>
                  <a:srgbClr val="EFEFEF"/>
                </a:solidFill>
              </a:rPr>
              <a:t>I</a:t>
            </a:r>
            <a:r>
              <a:rPr lang="en" sz="1300">
                <a:solidFill>
                  <a:srgbClr val="EFEFEF"/>
                </a:solidFill>
              </a:rPr>
              <a:t>f the user answered Questions 1,2,3 as agreed/strongly agreed , then he has shown intention to buy product 1 (choice =1)</a:t>
            </a:r>
            <a:endParaRPr sz="1300">
              <a:solidFill>
                <a:srgbClr val="EFEFEF"/>
              </a:solidFill>
            </a:endParaRPr>
          </a:p>
          <a:p>
            <a:pPr indent="0" lvl="0" marL="0" rtl="0" algn="l">
              <a:spcBef>
                <a:spcPts val="0"/>
              </a:spcBef>
              <a:spcAft>
                <a:spcPts val="0"/>
              </a:spcAft>
              <a:buNone/>
            </a:pPr>
            <a:r>
              <a:rPr lang="en" sz="1300">
                <a:solidFill>
                  <a:srgbClr val="EFEFEF"/>
                </a:solidFill>
              </a:rPr>
              <a:t>If the user has answered Questions 4,5,6 as agreed/strongly agreed , then he has shown intention to buy product 2 (choice =2)</a:t>
            </a:r>
            <a:endParaRPr sz="1300">
              <a:solidFill>
                <a:srgbClr val="EFEFEF"/>
              </a:solidFill>
            </a:endParaRPr>
          </a:p>
          <a:p>
            <a:pPr indent="0" lvl="0" marL="0" rtl="0" algn="l">
              <a:spcBef>
                <a:spcPts val="0"/>
              </a:spcBef>
              <a:spcAft>
                <a:spcPts val="0"/>
              </a:spcAft>
              <a:buNone/>
            </a:pPr>
            <a:r>
              <a:rPr lang="en" sz="1300">
                <a:solidFill>
                  <a:srgbClr val="EFEFEF"/>
                </a:solidFill>
              </a:rPr>
              <a:t>If the user answered similarly for both question sets, then Unsure (choice = 3) </a:t>
            </a:r>
            <a:endParaRPr sz="1300">
              <a:solidFill>
                <a:srgbClr val="EFEFEF"/>
              </a:solidFill>
            </a:endParaRPr>
          </a:p>
          <a:p>
            <a:pPr indent="0" lvl="0" marL="0" rtl="0" algn="l">
              <a:spcBef>
                <a:spcPts val="0"/>
              </a:spcBef>
              <a:spcAft>
                <a:spcPts val="0"/>
              </a:spcAft>
              <a:buNone/>
            </a:pPr>
            <a:r>
              <a:t/>
            </a:r>
            <a:endParaRPr sz="1400">
              <a:solidFill>
                <a:srgbClr val="EFEFE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217450" y="94950"/>
            <a:ext cx="8520600" cy="3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Logistics Model</a:t>
            </a:r>
            <a:endParaRPr sz="2300"/>
          </a:p>
        </p:txBody>
      </p:sp>
      <p:sp>
        <p:nvSpPr>
          <p:cNvPr id="147" name="Google Shape;147;p26"/>
          <p:cNvSpPr txBox="1"/>
          <p:nvPr>
            <p:ph idx="1" type="body"/>
          </p:nvPr>
        </p:nvSpPr>
        <p:spPr>
          <a:xfrm>
            <a:off x="311700" y="363550"/>
            <a:ext cx="8520600" cy="3841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solidFill>
                  <a:srgbClr val="EFEFEF"/>
                </a:solidFill>
              </a:rPr>
              <a:t>Choice = Gender + income_group + age + is_stressed + is_stressed*age</a:t>
            </a:r>
            <a:endParaRPr>
              <a:solidFill>
                <a:srgbClr val="EFEFEF"/>
              </a:solidFill>
            </a:endParaRPr>
          </a:p>
          <a:p>
            <a:pPr indent="0" lvl="0" marL="0" rtl="0" algn="l">
              <a:spcBef>
                <a:spcPts val="1600"/>
              </a:spcBef>
              <a:spcAft>
                <a:spcPts val="1600"/>
              </a:spcAft>
              <a:buNone/>
            </a:pPr>
            <a:r>
              <a:t/>
            </a:r>
            <a:endParaRPr/>
          </a:p>
        </p:txBody>
      </p:sp>
      <p:pic>
        <p:nvPicPr>
          <p:cNvPr id="148" name="Google Shape;148;p26"/>
          <p:cNvPicPr preferRelativeResize="0"/>
          <p:nvPr/>
        </p:nvPicPr>
        <p:blipFill>
          <a:blip r:embed="rId3">
            <a:alphaModFix/>
          </a:blip>
          <a:stretch>
            <a:fillRect/>
          </a:stretch>
        </p:blipFill>
        <p:spPr>
          <a:xfrm>
            <a:off x="2367550" y="823988"/>
            <a:ext cx="4220399" cy="3495525"/>
          </a:xfrm>
          <a:prstGeom prst="rect">
            <a:avLst/>
          </a:prstGeom>
          <a:noFill/>
          <a:ln>
            <a:noFill/>
          </a:ln>
        </p:spPr>
      </p:pic>
      <p:pic>
        <p:nvPicPr>
          <p:cNvPr id="149" name="Google Shape;149;p26"/>
          <p:cNvPicPr preferRelativeResize="0"/>
          <p:nvPr/>
        </p:nvPicPr>
        <p:blipFill>
          <a:blip r:embed="rId4">
            <a:alphaModFix/>
          </a:blip>
          <a:stretch>
            <a:fillRect/>
          </a:stretch>
        </p:blipFill>
        <p:spPr>
          <a:xfrm>
            <a:off x="780875" y="4442325"/>
            <a:ext cx="8172590" cy="572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162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Analysis of Model Results</a:t>
            </a:r>
            <a:endParaRPr sz="2600"/>
          </a:p>
        </p:txBody>
      </p:sp>
      <p:sp>
        <p:nvSpPr>
          <p:cNvPr id="155" name="Google Shape;155;p27"/>
          <p:cNvSpPr txBox="1"/>
          <p:nvPr>
            <p:ph idx="1" type="body"/>
          </p:nvPr>
        </p:nvSpPr>
        <p:spPr>
          <a:xfrm>
            <a:off x="311700" y="659775"/>
            <a:ext cx="8520600" cy="4200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EFEFEF"/>
              </a:buClr>
              <a:buSzPts val="1400"/>
              <a:buChar char="●"/>
            </a:pPr>
            <a:r>
              <a:rPr lang="en" sz="1400">
                <a:solidFill>
                  <a:srgbClr val="EFEFEF"/>
                </a:solidFill>
              </a:rPr>
              <a:t>People who earn between 50K-75K are more likely to buy Tasty Pizza (Odds ratio = 1.053) compared to People who earn less than 15K</a:t>
            </a:r>
            <a:endParaRPr sz="1400">
              <a:solidFill>
                <a:srgbClr val="EFEFEF"/>
              </a:solidFill>
            </a:endParaRPr>
          </a:p>
          <a:p>
            <a:pPr indent="0" lvl="0" marL="457200" rtl="0" algn="l">
              <a:spcBef>
                <a:spcPts val="0"/>
              </a:spcBef>
              <a:spcAft>
                <a:spcPts val="0"/>
              </a:spcAft>
              <a:buNone/>
            </a:pPr>
            <a:r>
              <a:t/>
            </a:r>
            <a:endParaRPr sz="1400">
              <a:solidFill>
                <a:srgbClr val="EFEFEF"/>
              </a:solidFill>
            </a:endParaRPr>
          </a:p>
          <a:p>
            <a:pPr indent="-317500" lvl="0" marL="457200" rtl="0" algn="l">
              <a:spcBef>
                <a:spcPts val="0"/>
              </a:spcBef>
              <a:spcAft>
                <a:spcPts val="0"/>
              </a:spcAft>
              <a:buClr>
                <a:srgbClr val="EFEFEF"/>
              </a:buClr>
              <a:buSzPts val="1400"/>
              <a:buChar char="●"/>
            </a:pPr>
            <a:r>
              <a:rPr lang="en" sz="1400">
                <a:solidFill>
                  <a:srgbClr val="EFEFEF"/>
                </a:solidFill>
              </a:rPr>
              <a:t>On the other hand, people who earn between 75K and 100K are more likely to buy a healthy sandwich (Odds Ratio of 1.96 = 4.518 - 2.552 ) compared to the tasty Pizza. </a:t>
            </a:r>
            <a:endParaRPr sz="1400">
              <a:solidFill>
                <a:srgbClr val="EFEFEF"/>
              </a:solidFill>
            </a:endParaRPr>
          </a:p>
          <a:p>
            <a:pPr indent="0" lvl="0" marL="457200" rtl="0" algn="l">
              <a:spcBef>
                <a:spcPts val="0"/>
              </a:spcBef>
              <a:spcAft>
                <a:spcPts val="0"/>
              </a:spcAft>
              <a:buNone/>
            </a:pPr>
            <a:r>
              <a:t/>
            </a:r>
            <a:endParaRPr sz="1400">
              <a:solidFill>
                <a:srgbClr val="EFEFEF"/>
              </a:solidFill>
            </a:endParaRPr>
          </a:p>
          <a:p>
            <a:pPr indent="-317500" lvl="0" marL="457200" rtl="0" algn="l">
              <a:spcBef>
                <a:spcPts val="0"/>
              </a:spcBef>
              <a:spcAft>
                <a:spcPts val="0"/>
              </a:spcAft>
              <a:buClr>
                <a:srgbClr val="EFEFEF"/>
              </a:buClr>
              <a:buSzPts val="1400"/>
              <a:buChar char="●"/>
            </a:pPr>
            <a:r>
              <a:rPr lang="en" sz="1400">
                <a:solidFill>
                  <a:srgbClr val="EFEFEF"/>
                </a:solidFill>
              </a:rPr>
              <a:t>Men are less likely to buy either a Healthy sandwich or tasty Pizza compared to women and with increase in age the log odds ratio of Tasty Pizza is higher than Healthy Sandwich.</a:t>
            </a:r>
            <a:endParaRPr sz="1400">
              <a:solidFill>
                <a:srgbClr val="EFEFEF"/>
              </a:solidFill>
            </a:endParaRPr>
          </a:p>
          <a:p>
            <a:pPr indent="0" lvl="0" marL="457200" rtl="0" algn="l">
              <a:spcBef>
                <a:spcPts val="0"/>
              </a:spcBef>
              <a:spcAft>
                <a:spcPts val="0"/>
              </a:spcAft>
              <a:buNone/>
            </a:pPr>
            <a:r>
              <a:t/>
            </a:r>
            <a:endParaRPr sz="1400">
              <a:solidFill>
                <a:srgbClr val="EFEFEF"/>
              </a:solidFill>
            </a:endParaRPr>
          </a:p>
          <a:p>
            <a:pPr indent="-317500" lvl="0" marL="457200" rtl="0" algn="l">
              <a:spcBef>
                <a:spcPts val="0"/>
              </a:spcBef>
              <a:spcAft>
                <a:spcPts val="0"/>
              </a:spcAft>
              <a:buClr>
                <a:srgbClr val="EFEFEF"/>
              </a:buClr>
              <a:buSzPts val="1400"/>
              <a:buChar char="●"/>
            </a:pPr>
            <a:r>
              <a:rPr lang="en" sz="1400">
                <a:solidFill>
                  <a:srgbClr val="EFEFEF"/>
                </a:solidFill>
              </a:rPr>
              <a:t>Among all the people who eat alone and are stressed, the log odds ratio of intention to buy a “Tasty Pizza” will be higher among people who earn between 75K-100K  and lower among people who earn between 200K-300K.</a:t>
            </a:r>
            <a:endParaRPr sz="1400">
              <a:solidFill>
                <a:srgbClr val="EFEFEF"/>
              </a:solidFill>
            </a:endParaRPr>
          </a:p>
          <a:p>
            <a:pPr indent="0" lvl="0" marL="457200" rtl="0" algn="l">
              <a:spcBef>
                <a:spcPts val="0"/>
              </a:spcBef>
              <a:spcAft>
                <a:spcPts val="0"/>
              </a:spcAft>
              <a:buNone/>
            </a:pPr>
            <a:r>
              <a:t/>
            </a:r>
            <a:endParaRPr sz="1400">
              <a:solidFill>
                <a:srgbClr val="EFEFEF"/>
              </a:solidFill>
            </a:endParaRPr>
          </a:p>
          <a:p>
            <a:pPr indent="-317500" lvl="0" marL="457200" rtl="0" algn="l">
              <a:spcBef>
                <a:spcPts val="0"/>
              </a:spcBef>
              <a:spcAft>
                <a:spcPts val="0"/>
              </a:spcAft>
              <a:buClr>
                <a:srgbClr val="EFEFEF"/>
              </a:buClr>
              <a:buSzPts val="1400"/>
              <a:buChar char="●"/>
            </a:pPr>
            <a:r>
              <a:rPr lang="en" sz="1400">
                <a:solidFill>
                  <a:srgbClr val="EFEFEF"/>
                </a:solidFill>
              </a:rPr>
              <a:t>So our target group is </a:t>
            </a:r>
            <a:r>
              <a:rPr b="1" lang="en" sz="1400">
                <a:solidFill>
                  <a:srgbClr val="EFEFEF"/>
                </a:solidFill>
              </a:rPr>
              <a:t>young females who earn between 75K-100K</a:t>
            </a:r>
            <a:r>
              <a:rPr lang="en" sz="1400">
                <a:solidFill>
                  <a:srgbClr val="EFEFEF"/>
                </a:solidFill>
              </a:rPr>
              <a:t>, this is the group that has shown more intention to buy a healthy sandwich (Quality, less preference to price) and therefore prime target customers for F&amp;B. For other customers who are still keen on having tasty pizza, F&amp;B should introduce a healthier but tastier pizza option that is also cheap.</a:t>
            </a:r>
            <a:endParaRPr sz="2200">
              <a:solidFill>
                <a:srgbClr val="EFEFE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244375" y="202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Price Sensitivity Between Genders</a:t>
            </a:r>
            <a:endParaRPr/>
          </a:p>
        </p:txBody>
      </p:sp>
      <p:sp>
        <p:nvSpPr>
          <p:cNvPr id="161" name="Google Shape;161;p28"/>
          <p:cNvSpPr txBox="1"/>
          <p:nvPr>
            <p:ph idx="1" type="body"/>
          </p:nvPr>
        </p:nvSpPr>
        <p:spPr>
          <a:xfrm>
            <a:off x="311700" y="4120175"/>
            <a:ext cx="8520600" cy="79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EFEFEF"/>
                </a:solidFill>
              </a:rPr>
              <a:t>More females (1) believe they agree to shopping based on price (Orange bar), while males (0) there are more who disagree with buying on price. So, women in general are more price sensitive.</a:t>
            </a:r>
            <a:endParaRPr sz="1500">
              <a:solidFill>
                <a:srgbClr val="EFEFEF"/>
              </a:solidFill>
            </a:endParaRPr>
          </a:p>
          <a:p>
            <a:pPr indent="0" lvl="0" marL="0" rtl="0" algn="l">
              <a:spcBef>
                <a:spcPts val="0"/>
              </a:spcBef>
              <a:spcAft>
                <a:spcPts val="1600"/>
              </a:spcAft>
              <a:buNone/>
            </a:pPr>
            <a:r>
              <a:t/>
            </a:r>
            <a:endParaRPr/>
          </a:p>
        </p:txBody>
      </p:sp>
      <p:pic>
        <p:nvPicPr>
          <p:cNvPr id="162" name="Google Shape;162;p28"/>
          <p:cNvPicPr preferRelativeResize="0"/>
          <p:nvPr/>
        </p:nvPicPr>
        <p:blipFill>
          <a:blip r:embed="rId3">
            <a:alphaModFix/>
          </a:blip>
          <a:stretch>
            <a:fillRect/>
          </a:stretch>
        </p:blipFill>
        <p:spPr>
          <a:xfrm>
            <a:off x="650575" y="902125"/>
            <a:ext cx="6698300" cy="3145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257250" y="283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Price Sensitivity Among Married and Single People</a:t>
            </a:r>
            <a:endParaRPr sz="2700"/>
          </a:p>
        </p:txBody>
      </p:sp>
      <p:sp>
        <p:nvSpPr>
          <p:cNvPr id="168" name="Google Shape;168;p29"/>
          <p:cNvSpPr txBox="1"/>
          <p:nvPr>
            <p:ph idx="1" type="body"/>
          </p:nvPr>
        </p:nvSpPr>
        <p:spPr>
          <a:xfrm>
            <a:off x="311700" y="4281750"/>
            <a:ext cx="8520600" cy="7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EFEFEF"/>
                </a:solidFill>
              </a:rPr>
              <a:t>People who are married/living with their partner (1) seem to be less price sensitive compared to single people, though the difference does not seem to be significant.</a:t>
            </a:r>
            <a:endParaRPr sz="1500">
              <a:solidFill>
                <a:srgbClr val="EFEFEF"/>
              </a:solidFill>
            </a:endParaRPr>
          </a:p>
        </p:txBody>
      </p:sp>
      <p:pic>
        <p:nvPicPr>
          <p:cNvPr id="169" name="Google Shape;169;p29"/>
          <p:cNvPicPr preferRelativeResize="0"/>
          <p:nvPr/>
        </p:nvPicPr>
        <p:blipFill>
          <a:blip r:embed="rId3">
            <a:alphaModFix/>
          </a:blip>
          <a:stretch>
            <a:fillRect/>
          </a:stretch>
        </p:blipFill>
        <p:spPr>
          <a:xfrm>
            <a:off x="381300" y="856150"/>
            <a:ext cx="8124100" cy="3156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108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Price Sensitivity Among Different Educational Backgrounds</a:t>
            </a:r>
            <a:endParaRPr sz="2300"/>
          </a:p>
        </p:txBody>
      </p:sp>
      <p:pic>
        <p:nvPicPr>
          <p:cNvPr id="175" name="Google Shape;175;p30"/>
          <p:cNvPicPr preferRelativeResize="0"/>
          <p:nvPr/>
        </p:nvPicPr>
        <p:blipFill>
          <a:blip r:embed="rId3">
            <a:alphaModFix/>
          </a:blip>
          <a:stretch>
            <a:fillRect/>
          </a:stretch>
        </p:blipFill>
        <p:spPr>
          <a:xfrm>
            <a:off x="311700" y="681100"/>
            <a:ext cx="8383700" cy="3826835"/>
          </a:xfrm>
          <a:prstGeom prst="rect">
            <a:avLst/>
          </a:prstGeom>
          <a:noFill/>
          <a:ln>
            <a:noFill/>
          </a:ln>
        </p:spPr>
      </p:pic>
      <p:sp>
        <p:nvSpPr>
          <p:cNvPr id="176" name="Google Shape;176;p30"/>
          <p:cNvSpPr txBox="1"/>
          <p:nvPr/>
        </p:nvSpPr>
        <p:spPr>
          <a:xfrm>
            <a:off x="794425" y="4456800"/>
            <a:ext cx="7419000" cy="47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EFEFEF"/>
                </a:solidFill>
                <a:latin typeface="Average"/>
                <a:ea typeface="Average"/>
                <a:cs typeface="Average"/>
                <a:sym typeface="Average"/>
              </a:rPr>
              <a:t>People with bachelor's or more advanced degrees seem to be less price sensitive compared to others, which is expected as they are more likely to have a higher income.</a:t>
            </a:r>
            <a:endParaRPr sz="1600">
              <a:solidFill>
                <a:srgbClr val="EFEFEF"/>
              </a:solidFill>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1"/>
          <p:cNvSpPr txBox="1"/>
          <p:nvPr>
            <p:ph idx="1" type="body"/>
          </p:nvPr>
        </p:nvSpPr>
        <p:spPr>
          <a:xfrm>
            <a:off x="311700" y="4475275"/>
            <a:ext cx="8520600" cy="66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EFEFEF"/>
                </a:solidFill>
              </a:rPr>
              <a:t>As expected unemployed people are more price sensitive than people who are currently employed.</a:t>
            </a:r>
            <a:endParaRPr sz="1700">
              <a:solidFill>
                <a:srgbClr val="EFEFEF"/>
              </a:solidFill>
            </a:endParaRPr>
          </a:p>
          <a:p>
            <a:pPr indent="0" lvl="0" marL="0" rtl="0" algn="l">
              <a:spcBef>
                <a:spcPts val="0"/>
              </a:spcBef>
              <a:spcAft>
                <a:spcPts val="1600"/>
              </a:spcAft>
              <a:buNone/>
            </a:pPr>
            <a:r>
              <a:t/>
            </a:r>
            <a:endParaRPr/>
          </a:p>
        </p:txBody>
      </p:sp>
      <p:pic>
        <p:nvPicPr>
          <p:cNvPr id="182" name="Google Shape;182;p31"/>
          <p:cNvPicPr preferRelativeResize="0"/>
          <p:nvPr/>
        </p:nvPicPr>
        <p:blipFill>
          <a:blip r:embed="rId3">
            <a:alphaModFix/>
          </a:blip>
          <a:stretch>
            <a:fillRect/>
          </a:stretch>
        </p:blipFill>
        <p:spPr>
          <a:xfrm>
            <a:off x="447689" y="668225"/>
            <a:ext cx="8248625" cy="3807062"/>
          </a:xfrm>
          <a:prstGeom prst="rect">
            <a:avLst/>
          </a:prstGeom>
          <a:noFill/>
          <a:ln>
            <a:noFill/>
          </a:ln>
        </p:spPr>
      </p:pic>
      <p:sp>
        <p:nvSpPr>
          <p:cNvPr id="183" name="Google Shape;183;p31"/>
          <p:cNvSpPr txBox="1"/>
          <p:nvPr/>
        </p:nvSpPr>
        <p:spPr>
          <a:xfrm>
            <a:off x="350075" y="188500"/>
            <a:ext cx="70689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EFEFEF"/>
                </a:solidFill>
                <a:latin typeface="Oswald"/>
                <a:ea typeface="Oswald"/>
                <a:cs typeface="Oswald"/>
                <a:sym typeface="Oswald"/>
              </a:rPr>
              <a:t>Price </a:t>
            </a:r>
            <a:r>
              <a:rPr lang="en" sz="1900">
                <a:solidFill>
                  <a:srgbClr val="EFEFEF"/>
                </a:solidFill>
                <a:latin typeface="Oswald"/>
                <a:ea typeface="Oswald"/>
                <a:cs typeface="Oswald"/>
                <a:sym typeface="Oswald"/>
              </a:rPr>
              <a:t>Sensitivity</a:t>
            </a:r>
            <a:r>
              <a:rPr lang="en" sz="1900">
                <a:solidFill>
                  <a:srgbClr val="EFEFEF"/>
                </a:solidFill>
                <a:latin typeface="Oswald"/>
                <a:ea typeface="Oswald"/>
                <a:cs typeface="Oswald"/>
                <a:sym typeface="Oswald"/>
              </a:rPr>
              <a:t> Among Employed and Unemployed</a:t>
            </a:r>
            <a:endParaRPr sz="1900">
              <a:solidFill>
                <a:srgbClr val="EFEFEF"/>
              </a:solidFill>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256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Analysis</a:t>
            </a:r>
            <a:endParaRPr/>
          </a:p>
        </p:txBody>
      </p:sp>
      <p:sp>
        <p:nvSpPr>
          <p:cNvPr id="66" name="Google Shape;66;p14"/>
          <p:cNvSpPr txBox="1"/>
          <p:nvPr>
            <p:ph idx="1" type="body"/>
          </p:nvPr>
        </p:nvSpPr>
        <p:spPr>
          <a:xfrm>
            <a:off x="311700" y="1009850"/>
            <a:ext cx="8520600" cy="355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Study the lifestyle of young adults and their eating habits:</a:t>
            </a:r>
            <a:endParaRPr>
              <a:solidFill>
                <a:srgbClr val="EFEFEF"/>
              </a:solidFill>
            </a:endParaRPr>
          </a:p>
          <a:p>
            <a:pPr indent="-342900" lvl="0" marL="457200" rtl="0" algn="l">
              <a:spcBef>
                <a:spcPts val="1600"/>
              </a:spcBef>
              <a:spcAft>
                <a:spcPts val="0"/>
              </a:spcAft>
              <a:buClr>
                <a:srgbClr val="EFEFEF"/>
              </a:buClr>
              <a:buSzPts val="1800"/>
              <a:buChar char="●"/>
            </a:pPr>
            <a:r>
              <a:rPr lang="en">
                <a:solidFill>
                  <a:srgbClr val="EFEFEF"/>
                </a:solidFill>
              </a:rPr>
              <a:t>S</a:t>
            </a:r>
            <a:r>
              <a:rPr lang="en">
                <a:solidFill>
                  <a:srgbClr val="EFEFEF"/>
                </a:solidFill>
              </a:rPr>
              <a:t>tress is high among young adults</a:t>
            </a:r>
            <a:endParaRPr>
              <a:solidFill>
                <a:srgbClr val="EFEFEF"/>
              </a:solidFill>
            </a:endParaRPr>
          </a:p>
          <a:p>
            <a:pPr indent="-342900" lvl="0" marL="457200" rtl="0" algn="l">
              <a:spcBef>
                <a:spcPts val="0"/>
              </a:spcBef>
              <a:spcAft>
                <a:spcPts val="0"/>
              </a:spcAft>
              <a:buClr>
                <a:srgbClr val="EFEFEF"/>
              </a:buClr>
              <a:buSzPts val="1800"/>
              <a:buChar char="●"/>
            </a:pPr>
            <a:r>
              <a:rPr lang="en">
                <a:solidFill>
                  <a:srgbClr val="EFEFEF"/>
                </a:solidFill>
              </a:rPr>
              <a:t>There is a correlation between stress and their eating habits, such as eating out often at fast food restaurants and snacking</a:t>
            </a:r>
            <a:endParaRPr>
              <a:solidFill>
                <a:srgbClr val="EFEFEF"/>
              </a:solidFill>
            </a:endParaRPr>
          </a:p>
          <a:p>
            <a:pPr indent="-342900" lvl="0" marL="457200" rtl="0" algn="l">
              <a:spcBef>
                <a:spcPts val="0"/>
              </a:spcBef>
              <a:spcAft>
                <a:spcPts val="0"/>
              </a:spcAft>
              <a:buClr>
                <a:srgbClr val="EFEFEF"/>
              </a:buClr>
              <a:buSzPts val="1800"/>
              <a:buChar char="●"/>
            </a:pPr>
            <a:r>
              <a:rPr lang="en">
                <a:solidFill>
                  <a:srgbClr val="EFEFEF"/>
                </a:solidFill>
              </a:rPr>
              <a:t>Consumer centric approach</a:t>
            </a:r>
            <a:endParaRPr>
              <a:solidFill>
                <a:srgbClr val="EFEFEF"/>
              </a:solidFill>
            </a:endParaRPr>
          </a:p>
          <a:p>
            <a:pPr indent="0" lvl="0" marL="0" rtl="0" algn="l">
              <a:spcBef>
                <a:spcPts val="1600"/>
              </a:spcBef>
              <a:spcAft>
                <a:spcPts val="0"/>
              </a:spcAft>
              <a:buNone/>
            </a:pPr>
            <a:r>
              <a:rPr lang="en">
                <a:solidFill>
                  <a:srgbClr val="EFEFEF"/>
                </a:solidFill>
              </a:rPr>
              <a:t>As “Data Science Corp” we would like to study the market for a healthier food option for one of SRG’s client, F&amp;B. For this we want to analyze user preferences and design marketing strategies accordingly. We need to do the following analysis to understand our market better.  </a:t>
            </a:r>
            <a:endParaRPr>
              <a:solidFill>
                <a:srgbClr val="EFEFEF"/>
              </a:solidFill>
            </a:endParaRPr>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2"/>
          <p:cNvSpPr txBox="1"/>
          <p:nvPr>
            <p:ph idx="1" type="body"/>
          </p:nvPr>
        </p:nvSpPr>
        <p:spPr>
          <a:xfrm>
            <a:off x="311700" y="4295225"/>
            <a:ext cx="8520600" cy="73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EFEFEF"/>
                </a:solidFill>
              </a:rPr>
              <a:t>We can see in most states about 70-80% buy based on quality not price, the exceptions are Pennsylvania, Colorado, Missouri where about 55-60% people buy on quality. Which means our pricing of the product should be different in these states.</a:t>
            </a:r>
            <a:endParaRPr sz="2200">
              <a:solidFill>
                <a:srgbClr val="EFEFEF"/>
              </a:solidFill>
            </a:endParaRPr>
          </a:p>
        </p:txBody>
      </p:sp>
      <p:pic>
        <p:nvPicPr>
          <p:cNvPr id="189" name="Google Shape;189;p32"/>
          <p:cNvPicPr preferRelativeResize="0"/>
          <p:nvPr/>
        </p:nvPicPr>
        <p:blipFill>
          <a:blip r:embed="rId3">
            <a:alphaModFix/>
          </a:blip>
          <a:stretch>
            <a:fillRect/>
          </a:stretch>
        </p:blipFill>
        <p:spPr>
          <a:xfrm>
            <a:off x="2006275" y="302450"/>
            <a:ext cx="5615324" cy="3926275"/>
          </a:xfrm>
          <a:prstGeom prst="rect">
            <a:avLst/>
          </a:prstGeom>
          <a:noFill/>
          <a:ln>
            <a:noFill/>
          </a:ln>
        </p:spPr>
      </p:pic>
      <p:sp>
        <p:nvSpPr>
          <p:cNvPr id="190" name="Google Shape;190;p32"/>
          <p:cNvSpPr txBox="1"/>
          <p:nvPr/>
        </p:nvSpPr>
        <p:spPr>
          <a:xfrm>
            <a:off x="242375" y="390475"/>
            <a:ext cx="1494300" cy="142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EFEFEF"/>
                </a:solidFill>
                <a:latin typeface="Oswald"/>
                <a:ea typeface="Oswald"/>
                <a:cs typeface="Oswald"/>
                <a:sym typeface="Oswald"/>
              </a:rPr>
              <a:t>Price sensitivity Among States in the U.S</a:t>
            </a:r>
            <a:endParaRPr sz="1700">
              <a:solidFill>
                <a:srgbClr val="EFEFEF"/>
              </a:solidFill>
              <a:latin typeface="Oswald"/>
              <a:ea typeface="Oswald"/>
              <a:cs typeface="Oswald"/>
              <a:sym typeface="Oswa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3"/>
          <p:cNvSpPr txBox="1"/>
          <p:nvPr>
            <p:ph type="title"/>
          </p:nvPr>
        </p:nvSpPr>
        <p:spPr>
          <a:xfrm>
            <a:off x="311700" y="121175"/>
            <a:ext cx="8520600" cy="59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EFEFEF"/>
                </a:solidFill>
              </a:rPr>
              <a:t>Hypothesis 5: </a:t>
            </a:r>
            <a:r>
              <a:rPr lang="en" sz="2100">
                <a:solidFill>
                  <a:srgbClr val="EFEFEF"/>
                </a:solidFill>
              </a:rPr>
              <a:t>Which demographic factors has the most influence on price sensitivity</a:t>
            </a:r>
            <a:endParaRPr sz="2100">
              <a:solidFill>
                <a:srgbClr val="EFEFEF"/>
              </a:solidFill>
            </a:endParaRPr>
          </a:p>
        </p:txBody>
      </p:sp>
      <p:sp>
        <p:nvSpPr>
          <p:cNvPr id="196" name="Google Shape;196;p33"/>
          <p:cNvSpPr txBox="1"/>
          <p:nvPr>
            <p:ph idx="1" type="body"/>
          </p:nvPr>
        </p:nvSpPr>
        <p:spPr>
          <a:xfrm>
            <a:off x="311700" y="578975"/>
            <a:ext cx="8520600" cy="399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EFEFEF"/>
                </a:solidFill>
              </a:rPr>
              <a:t>Price_sensitivity = Age + Gender + ethnicity + Marital_status + Educational_background + location</a:t>
            </a:r>
            <a:endParaRPr sz="1400">
              <a:solidFill>
                <a:srgbClr val="EFEFEF"/>
              </a:solidFill>
            </a:endParaRPr>
          </a:p>
          <a:p>
            <a:pPr indent="0" lvl="0" marL="0" rtl="0" algn="l">
              <a:spcBef>
                <a:spcPts val="0"/>
              </a:spcBef>
              <a:spcAft>
                <a:spcPts val="0"/>
              </a:spcAft>
              <a:buNone/>
            </a:pPr>
            <a:r>
              <a:t/>
            </a:r>
            <a:endParaRPr sz="1400">
              <a:solidFill>
                <a:srgbClr val="EFEFEF"/>
              </a:solidFill>
            </a:endParaRPr>
          </a:p>
          <a:p>
            <a:pPr indent="0" lvl="0" marL="0" rtl="0" algn="l">
              <a:spcBef>
                <a:spcPts val="0"/>
              </a:spcBef>
              <a:spcAft>
                <a:spcPts val="1600"/>
              </a:spcAft>
              <a:buNone/>
            </a:pPr>
            <a:r>
              <a:t/>
            </a:r>
            <a:endParaRPr/>
          </a:p>
        </p:txBody>
      </p:sp>
      <p:pic>
        <p:nvPicPr>
          <p:cNvPr id="197" name="Google Shape;197;p33"/>
          <p:cNvPicPr preferRelativeResize="0"/>
          <p:nvPr/>
        </p:nvPicPr>
        <p:blipFill>
          <a:blip r:embed="rId3">
            <a:alphaModFix/>
          </a:blip>
          <a:stretch>
            <a:fillRect/>
          </a:stretch>
        </p:blipFill>
        <p:spPr>
          <a:xfrm>
            <a:off x="736575" y="1017525"/>
            <a:ext cx="3835425" cy="4045175"/>
          </a:xfrm>
          <a:prstGeom prst="rect">
            <a:avLst/>
          </a:prstGeom>
          <a:noFill/>
          <a:ln>
            <a:noFill/>
          </a:ln>
        </p:spPr>
      </p:pic>
      <p:pic>
        <p:nvPicPr>
          <p:cNvPr id="198" name="Google Shape;198;p33"/>
          <p:cNvPicPr preferRelativeResize="0"/>
          <p:nvPr/>
        </p:nvPicPr>
        <p:blipFill>
          <a:blip r:embed="rId4">
            <a:alphaModFix/>
          </a:blip>
          <a:stretch>
            <a:fillRect/>
          </a:stretch>
        </p:blipFill>
        <p:spPr>
          <a:xfrm>
            <a:off x="4909825" y="1304975"/>
            <a:ext cx="3705225" cy="876300"/>
          </a:xfrm>
          <a:prstGeom prst="rect">
            <a:avLst/>
          </a:prstGeom>
          <a:noFill/>
          <a:ln>
            <a:noFill/>
          </a:ln>
        </p:spPr>
      </p:pic>
      <p:sp>
        <p:nvSpPr>
          <p:cNvPr id="199" name="Google Shape;199;p33"/>
          <p:cNvSpPr txBox="1"/>
          <p:nvPr/>
        </p:nvSpPr>
        <p:spPr>
          <a:xfrm>
            <a:off x="5049250" y="2464025"/>
            <a:ext cx="3835500" cy="24102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EFEFEF"/>
              </a:buClr>
              <a:buSzPts val="1600"/>
              <a:buFont typeface="Average"/>
              <a:buChar char="●"/>
            </a:pPr>
            <a:r>
              <a:rPr lang="en" sz="1600">
                <a:solidFill>
                  <a:srgbClr val="EFEFEF"/>
                </a:solidFill>
                <a:latin typeface="Average"/>
                <a:ea typeface="Average"/>
                <a:cs typeface="Average"/>
                <a:sym typeface="Average"/>
              </a:rPr>
              <a:t>Females are more price sensitive than male</a:t>
            </a:r>
            <a:endParaRPr sz="1600">
              <a:solidFill>
                <a:srgbClr val="EFEFEF"/>
              </a:solidFill>
              <a:latin typeface="Average"/>
              <a:ea typeface="Average"/>
              <a:cs typeface="Average"/>
              <a:sym typeface="Average"/>
            </a:endParaRPr>
          </a:p>
          <a:p>
            <a:pPr indent="-330200" lvl="0" marL="457200" rtl="0" algn="l">
              <a:lnSpc>
                <a:spcPct val="115000"/>
              </a:lnSpc>
              <a:spcBef>
                <a:spcPts val="0"/>
              </a:spcBef>
              <a:spcAft>
                <a:spcPts val="0"/>
              </a:spcAft>
              <a:buClr>
                <a:srgbClr val="EFEFEF"/>
              </a:buClr>
              <a:buSzPts val="1600"/>
              <a:buFont typeface="Average"/>
              <a:buChar char="●"/>
            </a:pPr>
            <a:r>
              <a:rPr lang="en" sz="1600">
                <a:solidFill>
                  <a:srgbClr val="EFEFEF"/>
                </a:solidFill>
                <a:latin typeface="Average"/>
                <a:ea typeface="Average"/>
                <a:cs typeface="Average"/>
                <a:sym typeface="Average"/>
              </a:rPr>
              <a:t>People with Hispanic ethnic background being more price sensitive compared to people with white background.</a:t>
            </a:r>
            <a:endParaRPr sz="1600">
              <a:solidFill>
                <a:srgbClr val="EFEFEF"/>
              </a:solidFill>
              <a:latin typeface="Average"/>
              <a:ea typeface="Average"/>
              <a:cs typeface="Average"/>
              <a:sym typeface="Average"/>
            </a:endParaRPr>
          </a:p>
          <a:p>
            <a:pPr indent="-330200" lvl="0" marL="457200" rtl="0" algn="l">
              <a:lnSpc>
                <a:spcPct val="115000"/>
              </a:lnSpc>
              <a:spcBef>
                <a:spcPts val="0"/>
              </a:spcBef>
              <a:spcAft>
                <a:spcPts val="0"/>
              </a:spcAft>
              <a:buClr>
                <a:srgbClr val="EFEFEF"/>
              </a:buClr>
              <a:buSzPts val="1600"/>
              <a:buFont typeface="Average"/>
              <a:buChar char="●"/>
            </a:pPr>
            <a:r>
              <a:rPr lang="en" sz="1600">
                <a:solidFill>
                  <a:srgbClr val="EFEFEF"/>
                </a:solidFill>
                <a:latin typeface="Average"/>
                <a:ea typeface="Average"/>
                <a:cs typeface="Average"/>
                <a:sym typeface="Average"/>
              </a:rPr>
              <a:t>Higher educational background show lower price sensitivity.</a:t>
            </a:r>
            <a:endParaRPr sz="1600">
              <a:solidFill>
                <a:srgbClr val="EFEFEF"/>
              </a:solidFill>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 for F&amp;B</a:t>
            </a:r>
            <a:endParaRPr/>
          </a:p>
        </p:txBody>
      </p:sp>
      <p:sp>
        <p:nvSpPr>
          <p:cNvPr id="205" name="Google Shape;205;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EFEFEF"/>
              </a:buClr>
              <a:buSzPts val="1600"/>
              <a:buChar char="●"/>
            </a:pPr>
            <a:r>
              <a:rPr lang="en" sz="1600">
                <a:solidFill>
                  <a:srgbClr val="EFEFEF"/>
                </a:solidFill>
              </a:rPr>
              <a:t>Introduce healthy sandwiches as premium product in outlet or premium </a:t>
            </a:r>
            <a:r>
              <a:rPr lang="en" sz="1600">
                <a:solidFill>
                  <a:srgbClr val="EFEFEF"/>
                </a:solidFill>
              </a:rPr>
              <a:t>supermarkets in major city where median income is 75K to 100K</a:t>
            </a:r>
            <a:endParaRPr sz="1600">
              <a:solidFill>
                <a:srgbClr val="EFEFEF"/>
              </a:solidFill>
            </a:endParaRPr>
          </a:p>
          <a:p>
            <a:pPr indent="-330200" lvl="0" marL="457200" rtl="0" algn="l">
              <a:spcBef>
                <a:spcPts val="0"/>
              </a:spcBef>
              <a:spcAft>
                <a:spcPts val="0"/>
              </a:spcAft>
              <a:buClr>
                <a:srgbClr val="EFEFEF"/>
              </a:buClr>
              <a:buSzPts val="1600"/>
              <a:buChar char="●"/>
            </a:pPr>
            <a:r>
              <a:rPr lang="en" sz="1600">
                <a:solidFill>
                  <a:srgbClr val="EFEFEF"/>
                </a:solidFill>
              </a:rPr>
              <a:t>Price sensitivity should be dependent on location the demographic is in</a:t>
            </a:r>
            <a:endParaRPr sz="1600">
              <a:solidFill>
                <a:srgbClr val="EFEFEF"/>
              </a:solidFill>
            </a:endParaRPr>
          </a:p>
          <a:p>
            <a:pPr indent="-330200" lvl="1" marL="914400" rtl="0" algn="l">
              <a:spcBef>
                <a:spcPts val="0"/>
              </a:spcBef>
              <a:spcAft>
                <a:spcPts val="0"/>
              </a:spcAft>
              <a:buClr>
                <a:srgbClr val="EFEFEF"/>
              </a:buClr>
              <a:buSzPts val="1600"/>
              <a:buChar char="○"/>
            </a:pPr>
            <a:r>
              <a:rPr lang="en" sz="1600">
                <a:solidFill>
                  <a:srgbClr val="EFEFEF"/>
                </a:solidFill>
              </a:rPr>
              <a:t>For example, in Philadelphia, PA the pricing should be lower compared to New York, NY though they are located nearby - the price sensitivity is different between the two states. This group is the target customer for F&amp;G as they have a higher intention and less price sensitivity compared to other groups.</a:t>
            </a:r>
            <a:endParaRPr sz="1600">
              <a:solidFill>
                <a:srgbClr val="EFEFEF"/>
              </a:solidFill>
            </a:endParaRPr>
          </a:p>
          <a:p>
            <a:pPr indent="-330200" lvl="0" marL="457200" rtl="0" algn="l">
              <a:spcBef>
                <a:spcPts val="0"/>
              </a:spcBef>
              <a:spcAft>
                <a:spcPts val="0"/>
              </a:spcAft>
              <a:buClr>
                <a:srgbClr val="EFEFEF"/>
              </a:buClr>
              <a:buSzPts val="1600"/>
              <a:buChar char="●"/>
            </a:pPr>
            <a:r>
              <a:rPr lang="en" sz="1600">
                <a:solidFill>
                  <a:srgbClr val="EFEFEF"/>
                </a:solidFill>
              </a:rPr>
              <a:t>For higher income groups, F&amp;G can afford costlier products, </a:t>
            </a:r>
            <a:r>
              <a:rPr lang="en" sz="1600">
                <a:solidFill>
                  <a:srgbClr val="EFEFEF"/>
                </a:solidFill>
              </a:rPr>
              <a:t>higher</a:t>
            </a:r>
            <a:r>
              <a:rPr lang="en" sz="1600">
                <a:solidFill>
                  <a:srgbClr val="EFEFEF"/>
                </a:solidFill>
              </a:rPr>
              <a:t> quality and more personalized branding</a:t>
            </a:r>
            <a:endParaRPr sz="1600">
              <a:solidFill>
                <a:srgbClr val="EFEFEF"/>
              </a:solidFill>
            </a:endParaRPr>
          </a:p>
          <a:p>
            <a:pPr indent="-330200" lvl="0" marL="457200" rtl="0" algn="l">
              <a:spcBef>
                <a:spcPts val="0"/>
              </a:spcBef>
              <a:spcAft>
                <a:spcPts val="0"/>
              </a:spcAft>
              <a:buClr>
                <a:srgbClr val="EFEFEF"/>
              </a:buClr>
              <a:buSzPts val="1600"/>
              <a:buChar char="●"/>
            </a:pPr>
            <a:r>
              <a:rPr lang="en" sz="1600">
                <a:solidFill>
                  <a:srgbClr val="EFEFEF"/>
                </a:solidFill>
              </a:rPr>
              <a:t>For low income groups where more price sensitivity exists, F&amp;G can introduce healthy snacks that vary in price range - more weightage on taste and price rather than quality.</a:t>
            </a:r>
            <a:endParaRPr sz="1600">
              <a:solidFill>
                <a:srgbClr val="EFEFE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85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Responses that drew our attention...</a:t>
            </a:r>
            <a:endParaRPr/>
          </a:p>
        </p:txBody>
      </p:sp>
      <p:sp>
        <p:nvSpPr>
          <p:cNvPr id="72" name="Google Shape;72;p15"/>
          <p:cNvSpPr txBox="1"/>
          <p:nvPr>
            <p:ph idx="1" type="body"/>
          </p:nvPr>
        </p:nvSpPr>
        <p:spPr>
          <a:xfrm>
            <a:off x="311700" y="1279150"/>
            <a:ext cx="8520600" cy="328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EFEFEF"/>
                </a:solidFill>
              </a:rPr>
              <a:t>“</a:t>
            </a:r>
            <a:r>
              <a:rPr i="1" lang="en">
                <a:solidFill>
                  <a:srgbClr val="EFEFEF"/>
                </a:solidFill>
              </a:rPr>
              <a:t>I often wish I had more energy” - Q1rp</a:t>
            </a:r>
            <a:endParaRPr i="1">
              <a:solidFill>
                <a:srgbClr val="EFEFEF"/>
              </a:solidFill>
            </a:endParaRPr>
          </a:p>
          <a:p>
            <a:pPr indent="0" lvl="0" marL="0" rtl="0" algn="l">
              <a:spcBef>
                <a:spcPts val="1600"/>
              </a:spcBef>
              <a:spcAft>
                <a:spcPts val="0"/>
              </a:spcAft>
              <a:buNone/>
            </a:pPr>
            <a:r>
              <a:rPr i="1" lang="en">
                <a:solidFill>
                  <a:srgbClr val="EFEFEF"/>
                </a:solidFill>
              </a:rPr>
              <a:t>“I am so busy, I often can't finish everything I need to in a day” - Q1rq</a:t>
            </a:r>
            <a:endParaRPr i="1">
              <a:solidFill>
                <a:srgbClr val="EFEFEF"/>
              </a:solidFill>
            </a:endParaRPr>
          </a:p>
          <a:p>
            <a:pPr indent="0" lvl="0" marL="0" rtl="0" algn="l">
              <a:spcBef>
                <a:spcPts val="1600"/>
              </a:spcBef>
              <a:spcAft>
                <a:spcPts val="0"/>
              </a:spcAft>
              <a:buNone/>
            </a:pPr>
            <a:r>
              <a:rPr i="1" lang="en">
                <a:solidFill>
                  <a:srgbClr val="EFEFEF"/>
                </a:solidFill>
              </a:rPr>
              <a:t>“Stress keeps me from being the type of person I really want to be” - Q1ra</a:t>
            </a:r>
            <a:endParaRPr i="1">
              <a:solidFill>
                <a:srgbClr val="EFEFEF"/>
              </a:solidFill>
            </a:endParaRPr>
          </a:p>
          <a:p>
            <a:pPr indent="0" lvl="0" marL="0" rtl="0" algn="l">
              <a:spcBef>
                <a:spcPts val="1600"/>
              </a:spcBef>
              <a:spcAft>
                <a:spcPts val="0"/>
              </a:spcAft>
              <a:buNone/>
            </a:pPr>
            <a:r>
              <a:t/>
            </a:r>
            <a:endParaRPr>
              <a:solidFill>
                <a:srgbClr val="EFEFEF"/>
              </a:solidFill>
            </a:endParaRPr>
          </a:p>
          <a:p>
            <a:pPr indent="0" lvl="0" marL="0" rtl="0" algn="l">
              <a:spcBef>
                <a:spcPts val="1600"/>
              </a:spcBef>
              <a:spcAft>
                <a:spcPts val="1600"/>
              </a:spcAft>
              <a:buNone/>
            </a:pPr>
            <a:r>
              <a:rPr lang="en">
                <a:solidFill>
                  <a:srgbClr val="EFEFEF"/>
                </a:solidFill>
              </a:rPr>
              <a:t>Is there a correlation between Age and Stress? What age groups are more stressed?</a:t>
            </a:r>
            <a:endParaRPr>
              <a:solidFill>
                <a:srgbClr val="EFEFE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204000" y="208400"/>
            <a:ext cx="4643400" cy="31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Hypothesis 1: People in younger age groups are more stressed than others</a:t>
            </a:r>
            <a:endParaRPr sz="2100"/>
          </a:p>
        </p:txBody>
      </p:sp>
      <p:sp>
        <p:nvSpPr>
          <p:cNvPr id="78" name="Google Shape;78;p16"/>
          <p:cNvSpPr txBox="1"/>
          <p:nvPr>
            <p:ph idx="1" type="body"/>
          </p:nvPr>
        </p:nvSpPr>
        <p:spPr>
          <a:xfrm>
            <a:off x="311700" y="3837425"/>
            <a:ext cx="4441200" cy="1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T</a:t>
            </a:r>
            <a:r>
              <a:rPr lang="en" sz="1300"/>
              <a:t>here is strong correlation between age-group and stress. As we can see age-group 18-24 and 35-39 have the highest percentages of stressed people in them (68.14 and 68.57 respectively).</a:t>
            </a:r>
            <a:endParaRPr sz="1300"/>
          </a:p>
          <a:p>
            <a:pPr indent="0" lvl="0" marL="0" rtl="0" algn="l">
              <a:spcBef>
                <a:spcPts val="1600"/>
              </a:spcBef>
              <a:spcAft>
                <a:spcPts val="1600"/>
              </a:spcAft>
              <a:buNone/>
            </a:pPr>
            <a:r>
              <a:t/>
            </a:r>
            <a:endParaRPr/>
          </a:p>
        </p:txBody>
      </p:sp>
      <p:pic>
        <p:nvPicPr>
          <p:cNvPr id="79" name="Google Shape;79;p16"/>
          <p:cNvPicPr preferRelativeResize="0"/>
          <p:nvPr/>
        </p:nvPicPr>
        <p:blipFill>
          <a:blip r:embed="rId3">
            <a:alphaModFix/>
          </a:blip>
          <a:stretch>
            <a:fillRect/>
          </a:stretch>
        </p:blipFill>
        <p:spPr>
          <a:xfrm>
            <a:off x="399300" y="1040154"/>
            <a:ext cx="4252800" cy="2888834"/>
          </a:xfrm>
          <a:prstGeom prst="rect">
            <a:avLst/>
          </a:prstGeom>
          <a:noFill/>
          <a:ln>
            <a:noFill/>
          </a:ln>
        </p:spPr>
      </p:pic>
      <p:pic>
        <p:nvPicPr>
          <p:cNvPr id="80" name="Google Shape;80;p16"/>
          <p:cNvPicPr preferRelativeResize="0"/>
          <p:nvPr/>
        </p:nvPicPr>
        <p:blipFill>
          <a:blip r:embed="rId4">
            <a:alphaModFix/>
          </a:blip>
          <a:stretch>
            <a:fillRect/>
          </a:stretch>
        </p:blipFill>
        <p:spPr>
          <a:xfrm>
            <a:off x="5259775" y="73738"/>
            <a:ext cx="2971800" cy="3143250"/>
          </a:xfrm>
          <a:prstGeom prst="rect">
            <a:avLst/>
          </a:prstGeom>
          <a:noFill/>
          <a:ln>
            <a:noFill/>
          </a:ln>
        </p:spPr>
      </p:pic>
      <p:pic>
        <p:nvPicPr>
          <p:cNvPr id="81" name="Google Shape;81;p16"/>
          <p:cNvPicPr preferRelativeResize="0"/>
          <p:nvPr/>
        </p:nvPicPr>
        <p:blipFill>
          <a:blip r:embed="rId5">
            <a:alphaModFix/>
          </a:blip>
          <a:stretch>
            <a:fillRect/>
          </a:stretch>
        </p:blipFill>
        <p:spPr>
          <a:xfrm>
            <a:off x="5259775" y="3216988"/>
            <a:ext cx="2971800" cy="18930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23125"/>
            <a:ext cx="8520600" cy="62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Hypothesis 2: Those who are stressed have different eating habits than others</a:t>
            </a:r>
            <a:endParaRPr sz="2200"/>
          </a:p>
        </p:txBody>
      </p:sp>
      <p:pic>
        <p:nvPicPr>
          <p:cNvPr id="87" name="Google Shape;87;p17"/>
          <p:cNvPicPr preferRelativeResize="0"/>
          <p:nvPr/>
        </p:nvPicPr>
        <p:blipFill>
          <a:blip r:embed="rId3">
            <a:alphaModFix/>
          </a:blip>
          <a:stretch>
            <a:fillRect/>
          </a:stretch>
        </p:blipFill>
        <p:spPr>
          <a:xfrm>
            <a:off x="164325" y="1269637"/>
            <a:ext cx="5842225" cy="2612150"/>
          </a:xfrm>
          <a:prstGeom prst="rect">
            <a:avLst/>
          </a:prstGeom>
          <a:noFill/>
          <a:ln>
            <a:noFill/>
          </a:ln>
        </p:spPr>
      </p:pic>
      <p:sp>
        <p:nvSpPr>
          <p:cNvPr id="88" name="Google Shape;88;p17"/>
          <p:cNvSpPr txBox="1"/>
          <p:nvPr/>
        </p:nvSpPr>
        <p:spPr>
          <a:xfrm>
            <a:off x="482975" y="4133650"/>
            <a:ext cx="7971000" cy="7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EFEFEF"/>
                </a:solidFill>
                <a:latin typeface="Average"/>
                <a:ea typeface="Average"/>
                <a:cs typeface="Average"/>
                <a:sym typeface="Average"/>
              </a:rPr>
              <a:t>Crosstab analysis shows that people who are stressed usually eat out more than others, also they prefer carryout pizza and fast food more than others.</a:t>
            </a:r>
            <a:endParaRPr sz="1700">
              <a:solidFill>
                <a:srgbClr val="EFEFEF"/>
              </a:solidFill>
              <a:latin typeface="Average"/>
              <a:ea typeface="Average"/>
              <a:cs typeface="Average"/>
              <a:sym typeface="Average"/>
            </a:endParaRPr>
          </a:p>
        </p:txBody>
      </p:sp>
      <p:pic>
        <p:nvPicPr>
          <p:cNvPr id="89" name="Google Shape;89;p17"/>
          <p:cNvPicPr preferRelativeResize="0"/>
          <p:nvPr/>
        </p:nvPicPr>
        <p:blipFill>
          <a:blip r:embed="rId4">
            <a:alphaModFix/>
          </a:blip>
          <a:stretch>
            <a:fillRect/>
          </a:stretch>
        </p:blipFill>
        <p:spPr>
          <a:xfrm>
            <a:off x="6145451" y="1843400"/>
            <a:ext cx="2832649" cy="157472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69975" y="0"/>
            <a:ext cx="8520600" cy="72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Hypothesis 3: People with busy working schedules and a high level of stress skip dinner/ snack at night</a:t>
            </a:r>
            <a:endParaRPr sz="19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95" name="Google Shape;95;p18"/>
          <p:cNvPicPr preferRelativeResize="0"/>
          <p:nvPr/>
        </p:nvPicPr>
        <p:blipFill>
          <a:blip r:embed="rId3">
            <a:alphaModFix/>
          </a:blip>
          <a:stretch>
            <a:fillRect/>
          </a:stretch>
        </p:blipFill>
        <p:spPr>
          <a:xfrm>
            <a:off x="351975" y="724200"/>
            <a:ext cx="3418000" cy="4416400"/>
          </a:xfrm>
          <a:prstGeom prst="rect">
            <a:avLst/>
          </a:prstGeom>
          <a:noFill/>
          <a:ln>
            <a:noFill/>
          </a:ln>
        </p:spPr>
      </p:pic>
      <p:sp>
        <p:nvSpPr>
          <p:cNvPr id="96" name="Google Shape;96;p18"/>
          <p:cNvSpPr txBox="1"/>
          <p:nvPr/>
        </p:nvSpPr>
        <p:spPr>
          <a:xfrm>
            <a:off x="3974075" y="4411925"/>
            <a:ext cx="4993500" cy="9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a:p>
            <a:pPr indent="0" lvl="0" marL="0" rtl="0" algn="l">
              <a:spcBef>
                <a:spcPts val="0"/>
              </a:spcBef>
              <a:spcAft>
                <a:spcPts val="0"/>
              </a:spcAft>
              <a:buNone/>
            </a:pPr>
            <a:r>
              <a:rPr lang="en">
                <a:solidFill>
                  <a:srgbClr val="EFEFEF"/>
                </a:solidFill>
                <a:latin typeface="Average"/>
                <a:ea typeface="Average"/>
                <a:cs typeface="Average"/>
                <a:sym typeface="Average"/>
              </a:rPr>
              <a:t>68.9% of females and 71.7% of males who said to have worked too much also felt stressed. </a:t>
            </a:r>
            <a:endParaRPr>
              <a:solidFill>
                <a:srgbClr val="EFEFEF"/>
              </a:solidFill>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p:txBody>
      </p:sp>
      <p:pic>
        <p:nvPicPr>
          <p:cNvPr id="97" name="Google Shape;97;p18"/>
          <p:cNvPicPr preferRelativeResize="0"/>
          <p:nvPr/>
        </p:nvPicPr>
        <p:blipFill>
          <a:blip r:embed="rId4">
            <a:alphaModFix/>
          </a:blip>
          <a:stretch>
            <a:fillRect/>
          </a:stretch>
        </p:blipFill>
        <p:spPr>
          <a:xfrm>
            <a:off x="4181525" y="553324"/>
            <a:ext cx="3894050" cy="4144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pic>
        <p:nvPicPr>
          <p:cNvPr id="102" name="Google Shape;102;p19"/>
          <p:cNvPicPr preferRelativeResize="0"/>
          <p:nvPr/>
        </p:nvPicPr>
        <p:blipFill>
          <a:blip r:embed="rId3">
            <a:alphaModFix/>
          </a:blip>
          <a:stretch>
            <a:fillRect/>
          </a:stretch>
        </p:blipFill>
        <p:spPr>
          <a:xfrm>
            <a:off x="3564900" y="99472"/>
            <a:ext cx="5155799" cy="3894251"/>
          </a:xfrm>
          <a:prstGeom prst="rect">
            <a:avLst/>
          </a:prstGeom>
          <a:noFill/>
          <a:ln>
            <a:noFill/>
          </a:ln>
        </p:spPr>
      </p:pic>
      <p:pic>
        <p:nvPicPr>
          <p:cNvPr id="103" name="Google Shape;103;p19"/>
          <p:cNvPicPr preferRelativeResize="0"/>
          <p:nvPr/>
        </p:nvPicPr>
        <p:blipFill>
          <a:blip r:embed="rId4">
            <a:alphaModFix/>
          </a:blip>
          <a:stretch>
            <a:fillRect/>
          </a:stretch>
        </p:blipFill>
        <p:spPr>
          <a:xfrm>
            <a:off x="283175" y="415887"/>
            <a:ext cx="2953833" cy="4203976"/>
          </a:xfrm>
          <a:prstGeom prst="rect">
            <a:avLst/>
          </a:prstGeom>
          <a:noFill/>
          <a:ln>
            <a:noFill/>
          </a:ln>
        </p:spPr>
      </p:pic>
      <p:sp>
        <p:nvSpPr>
          <p:cNvPr id="104" name="Google Shape;104;p19"/>
          <p:cNvSpPr txBox="1"/>
          <p:nvPr/>
        </p:nvSpPr>
        <p:spPr>
          <a:xfrm>
            <a:off x="3325775" y="3993725"/>
            <a:ext cx="5533800" cy="9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EFEFEF"/>
                </a:solidFill>
                <a:latin typeface="Average"/>
                <a:ea typeface="Average"/>
                <a:cs typeface="Average"/>
                <a:sym typeface="Average"/>
              </a:rPr>
              <a:t>People who feel they are stressed also have some sort of eating disorder- either eating out too much or snacking more than regular- We suggest healthier snack and dinner options. But what food options are popular in demand right now?</a:t>
            </a:r>
            <a:endParaRPr sz="1600">
              <a:solidFill>
                <a:srgbClr val="EFEFEF"/>
              </a:solidFill>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233650" y="431550"/>
            <a:ext cx="2005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What do people prefer right now?</a:t>
            </a:r>
            <a:endParaRPr sz="2400"/>
          </a:p>
        </p:txBody>
      </p:sp>
      <p:pic>
        <p:nvPicPr>
          <p:cNvPr id="110" name="Google Shape;110;p20"/>
          <p:cNvPicPr preferRelativeResize="0"/>
          <p:nvPr/>
        </p:nvPicPr>
        <p:blipFill>
          <a:blip r:embed="rId3">
            <a:alphaModFix/>
          </a:blip>
          <a:stretch>
            <a:fillRect/>
          </a:stretch>
        </p:blipFill>
        <p:spPr>
          <a:xfrm>
            <a:off x="2239450" y="87337"/>
            <a:ext cx="5731140" cy="4968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of Graph</a:t>
            </a:r>
            <a:endParaRPr/>
          </a:p>
        </p:txBody>
      </p:sp>
      <p:sp>
        <p:nvSpPr>
          <p:cNvPr id="116" name="Google Shape;116;p21"/>
          <p:cNvSpPr txBox="1"/>
          <p:nvPr>
            <p:ph idx="1" type="body"/>
          </p:nvPr>
        </p:nvSpPr>
        <p:spPr>
          <a:xfrm>
            <a:off x="311700" y="1440725"/>
            <a:ext cx="8520600" cy="3128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EFEFEF"/>
              </a:buClr>
              <a:buSzPts val="1600"/>
              <a:buChar char="●"/>
            </a:pPr>
            <a:r>
              <a:rPr lang="en" sz="1600">
                <a:solidFill>
                  <a:srgbClr val="EFEFEF"/>
                </a:solidFill>
              </a:rPr>
              <a:t>People in general prefer a Plated entree, which is usually a balanced meal of protein and carbohydrates (Rice with chicken, Chicken with vegetables/potatoes etc.)</a:t>
            </a:r>
            <a:endParaRPr sz="1600">
              <a:solidFill>
                <a:srgbClr val="EFEFEF"/>
              </a:solidFill>
            </a:endParaRPr>
          </a:p>
          <a:p>
            <a:pPr indent="0" lvl="0" marL="457200" rtl="0" algn="l">
              <a:spcBef>
                <a:spcPts val="0"/>
              </a:spcBef>
              <a:spcAft>
                <a:spcPts val="0"/>
              </a:spcAft>
              <a:buNone/>
            </a:pPr>
            <a:r>
              <a:t/>
            </a:r>
            <a:endParaRPr sz="1600">
              <a:solidFill>
                <a:srgbClr val="EFEFEF"/>
              </a:solidFill>
            </a:endParaRPr>
          </a:p>
          <a:p>
            <a:pPr indent="-330200" lvl="0" marL="457200" rtl="0" algn="l">
              <a:spcBef>
                <a:spcPts val="0"/>
              </a:spcBef>
              <a:spcAft>
                <a:spcPts val="0"/>
              </a:spcAft>
              <a:buClr>
                <a:srgbClr val="EFEFEF"/>
              </a:buClr>
              <a:buSzPts val="1600"/>
              <a:buChar char="●"/>
            </a:pPr>
            <a:r>
              <a:rPr lang="en" sz="1600">
                <a:solidFill>
                  <a:srgbClr val="EFEFEF"/>
                </a:solidFill>
              </a:rPr>
              <a:t>We can see that Plated entree (balanced meal) consists of up to 42% of meals in family dinners (people who dined with children aged 5-12), while it’s only 19% in case of people who ate alone. On the other hand, people who eat alone, their dinner choices include more variety than people who do not eat alone.</a:t>
            </a:r>
            <a:endParaRPr sz="1600">
              <a:solidFill>
                <a:srgbClr val="EFEFEF"/>
              </a:solidFill>
            </a:endParaRPr>
          </a:p>
          <a:p>
            <a:pPr indent="0" lvl="0" marL="0" rtl="0" algn="l">
              <a:spcBef>
                <a:spcPts val="0"/>
              </a:spcBef>
              <a:spcAft>
                <a:spcPts val="0"/>
              </a:spcAft>
              <a:buNone/>
            </a:pPr>
            <a:r>
              <a:t/>
            </a:r>
            <a:endParaRPr sz="1600">
              <a:solidFill>
                <a:srgbClr val="EFEFEF"/>
              </a:solidFill>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