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+y9EKC60cmHIkF6kqHRZXwQHV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f9fa5a8c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bf9fa5a8c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f9fa5a8c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bf9fa5a8c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f9fa5a8c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bf9fa5a8c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f9fa5a8c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bf9fa5a8c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 txBox="1">
            <a:spLocks noGrp="1"/>
          </p:cNvSpPr>
          <p:nvPr>
            <p:ph type="ctrTitle"/>
          </p:nvPr>
        </p:nvSpPr>
        <p:spPr>
          <a:xfrm>
            <a:off x="576072" y="1124712"/>
            <a:ext cx="11036700" cy="3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ubTitle" idx="1"/>
          </p:nvPr>
        </p:nvSpPr>
        <p:spPr>
          <a:xfrm>
            <a:off x="576072" y="4727448"/>
            <a:ext cx="11036700" cy="14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/>
            </a:lvl1pPr>
            <a:lvl2pPr lvl="1" algn="ctr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dt" idx="10"/>
          </p:nvPr>
        </p:nvSpPr>
        <p:spPr>
          <a:xfrm>
            <a:off x="576072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ldNum" idx="12"/>
          </p:nvPr>
        </p:nvSpPr>
        <p:spPr>
          <a:xfrm>
            <a:off x="886968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18"/>
          <p:cNvSpPr/>
          <p:nvPr/>
        </p:nvSpPr>
        <p:spPr>
          <a:xfrm rot="5400000">
            <a:off x="857490" y="346833"/>
            <a:ext cx="146400" cy="7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8"/>
          <p:cNvSpPr/>
          <p:nvPr/>
        </p:nvSpPr>
        <p:spPr>
          <a:xfrm rot="10800000" flipH="1">
            <a:off x="578652" y="4501189"/>
            <a:ext cx="11034600" cy="183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/>
          <p:nvPr/>
        </p:nvSpPr>
        <p:spPr>
          <a:xfrm>
            <a:off x="558209" y="0"/>
            <a:ext cx="11167500" cy="2018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chemeClr val="dk1">
                <a:alpha val="298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0"/>
          <p:cNvSpPr/>
          <p:nvPr/>
        </p:nvSpPr>
        <p:spPr>
          <a:xfrm>
            <a:off x="566928" y="0"/>
            <a:ext cx="11155800" cy="20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0"/>
          <p:cNvSpPr/>
          <p:nvPr/>
        </p:nvSpPr>
        <p:spPr>
          <a:xfrm>
            <a:off x="498834" y="787352"/>
            <a:ext cx="128100" cy="7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6"/>
          <p:cNvSpPr txBox="1"/>
          <p:nvPr/>
        </p:nvSpPr>
        <p:spPr>
          <a:xfrm>
            <a:off x="8399550" y="6457800"/>
            <a:ext cx="366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ITC 6460 Northeastern University , Boston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2021/01/27/business/gamestop-wall-street-bets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aws.amazon.com/comprehend/latest/dg/guidelines-and-limits.html" TargetMode="External"/><Relationship Id="rId4" Type="http://schemas.openxmlformats.org/officeDocument/2006/relationships/hyperlink" Target="https://aws.amazon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 txBox="1">
            <a:spLocks noGrp="1"/>
          </p:cNvSpPr>
          <p:nvPr>
            <p:ph type="ctrTitle"/>
          </p:nvPr>
        </p:nvSpPr>
        <p:spPr>
          <a:xfrm>
            <a:off x="1674000" y="2100350"/>
            <a:ext cx="9760500" cy="145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Reddit Stock Analysis using AWS Cloud Analytics Services </a:t>
            </a:r>
            <a:endParaRPr sz="10300"/>
          </a:p>
        </p:txBody>
      </p:sp>
      <p:sp>
        <p:nvSpPr>
          <p:cNvPr id="36" name="Google Shape;36;p1"/>
          <p:cNvSpPr txBox="1">
            <a:spLocks noGrp="1"/>
          </p:cNvSpPr>
          <p:nvPr>
            <p:ph type="subTitle" idx="1"/>
          </p:nvPr>
        </p:nvSpPr>
        <p:spPr>
          <a:xfrm>
            <a:off x="481025" y="4182899"/>
            <a:ext cx="4020300" cy="19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00"/>
              <a:buNone/>
            </a:pPr>
            <a:endParaRPr sz="1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</a:pPr>
            <a:endParaRPr sz="1100" dirty="0">
              <a:solidFill>
                <a:srgbClr val="000000"/>
              </a:solidFill>
            </a:endParaRPr>
          </a:p>
        </p:txBody>
      </p:sp>
      <p:sp>
        <p:nvSpPr>
          <p:cNvPr id="37" name="Google Shape;37;p1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39;p1" descr="Image result for northeastern university logo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5657" y="0"/>
            <a:ext cx="1146343" cy="1146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" descr="Image result for reddit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674005" y="2344961"/>
            <a:ext cx="700394" cy="700394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"/>
          <p:cNvSpPr txBox="1"/>
          <p:nvPr/>
        </p:nvSpPr>
        <p:spPr>
          <a:xfrm>
            <a:off x="8343000" y="6457800"/>
            <a:ext cx="384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ITC6460 Northeastern University,Boston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f9fa5a8ca_0_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bf9fa5a8ca_0_33"/>
          <p:cNvSpPr txBox="1">
            <a:spLocks noGrp="1"/>
          </p:cNvSpPr>
          <p:nvPr>
            <p:ph type="title"/>
          </p:nvPr>
        </p:nvSpPr>
        <p:spPr>
          <a:xfrm>
            <a:off x="841325" y="674979"/>
            <a:ext cx="105063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Dashboard Visualizations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7" name="Google Shape;147;gbf9fa5a8ca_0_33"/>
          <p:cNvSpPr/>
          <p:nvPr/>
        </p:nvSpPr>
        <p:spPr>
          <a:xfrm rot="5400000">
            <a:off x="1120086" y="346833"/>
            <a:ext cx="146400" cy="7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bf9fa5a8ca_0_33"/>
          <p:cNvSpPr/>
          <p:nvPr/>
        </p:nvSpPr>
        <p:spPr>
          <a:xfrm>
            <a:off x="841173" y="1704127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gbf9fa5a8ca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913" y="1624750"/>
            <a:ext cx="6486975" cy="48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bf9fa5a8ca_0_33"/>
          <p:cNvSpPr/>
          <p:nvPr/>
        </p:nvSpPr>
        <p:spPr>
          <a:xfrm>
            <a:off x="918898" y="1423277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bf9fa5a8ca_0_33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52" name="Google Shape;152;gbf9fa5a8ca_0_33"/>
          <p:cNvSpPr txBox="1"/>
          <p:nvPr/>
        </p:nvSpPr>
        <p:spPr>
          <a:xfrm>
            <a:off x="8343000" y="6457800"/>
            <a:ext cx="384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ITC6460 Northeastern University,Boston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/>
          <p:nvPr/>
        </p:nvSpPr>
        <p:spPr>
          <a:xfrm>
            <a:off x="-60675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0"/>
          <p:cNvSpPr txBox="1">
            <a:spLocks noGrp="1"/>
          </p:cNvSpPr>
          <p:nvPr>
            <p:ph type="title"/>
          </p:nvPr>
        </p:nvSpPr>
        <p:spPr>
          <a:xfrm>
            <a:off x="841250" y="833625"/>
            <a:ext cx="30591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Challenges</a:t>
            </a:r>
            <a:r>
              <a:rPr lang="en-US" sz="3600"/>
              <a:t> </a:t>
            </a:r>
            <a:endParaRPr/>
          </a:p>
        </p:txBody>
      </p:sp>
      <p:sp>
        <p:nvSpPr>
          <p:cNvPr id="159" name="Google Shape;159;p10"/>
          <p:cNvSpPr/>
          <p:nvPr/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0"/>
          <p:cNvSpPr/>
          <p:nvPr/>
        </p:nvSpPr>
        <p:spPr>
          <a:xfrm>
            <a:off x="841248" y="1717202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0"/>
          <p:cNvSpPr txBox="1">
            <a:spLocks noGrp="1"/>
          </p:cNvSpPr>
          <p:nvPr>
            <p:ph type="body" idx="1"/>
          </p:nvPr>
        </p:nvSpPr>
        <p:spPr>
          <a:xfrm>
            <a:off x="995100" y="2348350"/>
            <a:ext cx="10915500" cy="3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639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28"/>
              <a:buChar char="➢"/>
            </a:pPr>
            <a:r>
              <a:rPr lang="en-US" sz="2327" b="1">
                <a:solidFill>
                  <a:srgbClr val="000000"/>
                </a:solidFill>
              </a:rPr>
              <a:t>Limitations in the size of data that can be analyzed at a time by Comprehend.</a:t>
            </a:r>
            <a:endParaRPr sz="2327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2327" b="1">
              <a:solidFill>
                <a:srgbClr val="000000"/>
              </a:solidFill>
            </a:endParaRPr>
          </a:p>
          <a:p>
            <a:pPr marL="457200" lvl="0" indent="-37639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28"/>
              <a:buChar char="➢"/>
            </a:pPr>
            <a:r>
              <a:rPr lang="en-US" sz="2327" b="1">
                <a:solidFill>
                  <a:srgbClr val="000000"/>
                </a:solidFill>
              </a:rPr>
              <a:t>Limitations on the execution time of the lambda function used in fulfilling an intent.</a:t>
            </a:r>
            <a:endParaRPr sz="2327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2327" b="1">
              <a:solidFill>
                <a:srgbClr val="000000"/>
              </a:solidFill>
            </a:endParaRPr>
          </a:p>
          <a:p>
            <a:pPr marL="457200" lvl="0" indent="-376396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28"/>
              <a:buChar char="➢"/>
            </a:pPr>
            <a:r>
              <a:rPr lang="en-US" sz="2327" b="1">
                <a:solidFill>
                  <a:srgbClr val="000000"/>
                </a:solidFill>
              </a:rPr>
              <a:t>Limitation with the publicly shareable quicksight dashboard , as these links come only with premium subscription.</a:t>
            </a:r>
            <a:endParaRPr sz="2327" b="1">
              <a:solidFill>
                <a:srgbClr val="000000"/>
              </a:solidFill>
            </a:endParaRPr>
          </a:p>
        </p:txBody>
      </p:sp>
      <p:sp>
        <p:nvSpPr>
          <p:cNvPr id="162" name="Google Shape;162;p10"/>
          <p:cNvSpPr/>
          <p:nvPr/>
        </p:nvSpPr>
        <p:spPr>
          <a:xfrm>
            <a:off x="995098" y="1575677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64" name="Google Shape;164;p10"/>
          <p:cNvSpPr txBox="1"/>
          <p:nvPr/>
        </p:nvSpPr>
        <p:spPr>
          <a:xfrm>
            <a:off x="8343000" y="6457800"/>
            <a:ext cx="384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ITC6460 Northeastern University,Boston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f9fa5a8ca_0_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bf9fa5a8ca_0_9"/>
          <p:cNvSpPr txBox="1">
            <a:spLocks noGrp="1"/>
          </p:cNvSpPr>
          <p:nvPr>
            <p:ph type="title"/>
          </p:nvPr>
        </p:nvSpPr>
        <p:spPr>
          <a:xfrm>
            <a:off x="901950" y="796575"/>
            <a:ext cx="40989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Future Scope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1" name="Google Shape;171;gbf9fa5a8ca_0_9"/>
          <p:cNvSpPr/>
          <p:nvPr/>
        </p:nvSpPr>
        <p:spPr>
          <a:xfrm rot="5400000">
            <a:off x="1120086" y="346833"/>
            <a:ext cx="146400" cy="7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bf9fa5a8ca_0_9"/>
          <p:cNvSpPr/>
          <p:nvPr/>
        </p:nvSpPr>
        <p:spPr>
          <a:xfrm>
            <a:off x="841248" y="3241202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bf9fa5a8ca_0_9"/>
          <p:cNvSpPr txBox="1">
            <a:spLocks noGrp="1"/>
          </p:cNvSpPr>
          <p:nvPr>
            <p:ph type="body" idx="1"/>
          </p:nvPr>
        </p:nvSpPr>
        <p:spPr>
          <a:xfrm>
            <a:off x="842700" y="2303175"/>
            <a:ext cx="11199300" cy="41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00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70"/>
              <a:buChar char="➢"/>
            </a:pPr>
            <a:r>
              <a:rPr lang="en-US" sz="2070" b="1">
                <a:solidFill>
                  <a:srgbClr val="000000"/>
                </a:solidFill>
              </a:rPr>
              <a:t>Adding additional stock data attributes to the workflow allowing the user to deep dive into the history of the respective stock.</a:t>
            </a:r>
            <a:endParaRPr sz="2070" b="1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2070" b="1">
              <a:solidFill>
                <a:srgbClr val="000000"/>
              </a:solidFill>
            </a:endParaRPr>
          </a:p>
          <a:p>
            <a:pPr marL="457200" lvl="0" indent="-3600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70"/>
              <a:buChar char="➢"/>
            </a:pPr>
            <a:r>
              <a:rPr lang="en-US" sz="2070" b="1">
                <a:solidFill>
                  <a:srgbClr val="000000"/>
                </a:solidFill>
              </a:rPr>
              <a:t>Adding NYSE stock data along with the existing NASDAQ stocks data.</a:t>
            </a:r>
            <a:endParaRPr sz="207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2070" b="1">
              <a:solidFill>
                <a:srgbClr val="000000"/>
              </a:solidFill>
            </a:endParaRPr>
          </a:p>
          <a:p>
            <a:pPr marL="457200" lvl="0" indent="-3600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70"/>
              <a:buChar char="➢"/>
            </a:pPr>
            <a:r>
              <a:rPr lang="en-US" sz="2070" b="1">
                <a:solidFill>
                  <a:srgbClr val="000000"/>
                </a:solidFill>
              </a:rPr>
              <a:t>Can Incorporate more intents related to a specific stock over the conversational Interface.</a:t>
            </a:r>
            <a:endParaRPr sz="2070" b="1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70" b="1">
              <a:solidFill>
                <a:srgbClr val="000000"/>
              </a:solidFill>
            </a:endParaRPr>
          </a:p>
          <a:p>
            <a:pPr marL="457200" lvl="0" indent="-3600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70"/>
              <a:buChar char="➢"/>
            </a:pPr>
            <a:r>
              <a:rPr lang="en-US" sz="2070" b="1">
                <a:solidFill>
                  <a:srgbClr val="000000"/>
                </a:solidFill>
              </a:rPr>
              <a:t>Provide sufficient data for decision making.</a:t>
            </a:r>
            <a:endParaRPr sz="2070" b="1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70" b="1">
              <a:solidFill>
                <a:srgbClr val="000000"/>
              </a:solidFill>
            </a:endParaRPr>
          </a:p>
          <a:p>
            <a:pPr marL="457200" lvl="0" indent="-3600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70"/>
              <a:buChar char="➢"/>
            </a:pPr>
            <a:r>
              <a:rPr lang="en-US" sz="2070" b="1">
                <a:solidFill>
                  <a:srgbClr val="000000"/>
                </a:solidFill>
              </a:rPr>
              <a:t>Near Real Time Stock data collection and </a:t>
            </a:r>
            <a:r>
              <a:rPr lang="en-US" sz="2070" b="1">
                <a:solidFill>
                  <a:schemeClr val="dk1"/>
                </a:solidFill>
              </a:rPr>
              <a:t>Analysis</a:t>
            </a:r>
            <a:endParaRPr sz="2070" b="1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2070" b="1">
              <a:solidFill>
                <a:srgbClr val="000000"/>
              </a:solidFill>
            </a:endParaRPr>
          </a:p>
        </p:txBody>
      </p:sp>
      <p:sp>
        <p:nvSpPr>
          <p:cNvPr id="174" name="Google Shape;174;gbf9fa5a8ca_0_9"/>
          <p:cNvSpPr/>
          <p:nvPr/>
        </p:nvSpPr>
        <p:spPr>
          <a:xfrm>
            <a:off x="995098" y="1575677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bf9fa5a8ca_0_9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76" name="Google Shape;176;gbf9fa5a8ca_0_9"/>
          <p:cNvSpPr txBox="1"/>
          <p:nvPr/>
        </p:nvSpPr>
        <p:spPr>
          <a:xfrm>
            <a:off x="8343000" y="6457800"/>
            <a:ext cx="384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ITC6460 Northeastern University,Boston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1"/>
          <p:cNvSpPr txBox="1">
            <a:spLocks noGrp="1"/>
          </p:cNvSpPr>
          <p:nvPr>
            <p:ph type="title"/>
          </p:nvPr>
        </p:nvSpPr>
        <p:spPr>
          <a:xfrm>
            <a:off x="926200" y="839025"/>
            <a:ext cx="33585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Conclusion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3" name="Google Shape;183;p11"/>
          <p:cNvSpPr/>
          <p:nvPr/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1"/>
          <p:cNvSpPr/>
          <p:nvPr/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1"/>
          <p:cNvSpPr txBox="1">
            <a:spLocks noGrp="1"/>
          </p:cNvSpPr>
          <p:nvPr>
            <p:ph type="body" idx="1"/>
          </p:nvPr>
        </p:nvSpPr>
        <p:spPr>
          <a:xfrm>
            <a:off x="1190000" y="2007088"/>
            <a:ext cx="10157700" cy="38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83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➢"/>
            </a:pPr>
            <a:r>
              <a:rPr lang="en-US" sz="2200" b="1">
                <a:solidFill>
                  <a:srgbClr val="000000"/>
                </a:solidFill>
              </a:rPr>
              <a:t>Thus our solution delivered</a:t>
            </a:r>
            <a:endParaRPr sz="2200" b="1">
              <a:solidFill>
                <a:srgbClr val="000000"/>
              </a:solidFill>
            </a:endParaRPr>
          </a:p>
          <a:p>
            <a:pPr marL="914400" lvl="0" indent="-3683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en-US" sz="2200" b="1">
                <a:solidFill>
                  <a:schemeClr val="dk1"/>
                </a:solidFill>
              </a:rPr>
              <a:t>Provides a Conversational User Interface deployed on a webpage</a:t>
            </a:r>
            <a:endParaRPr sz="2200" b="1">
              <a:solidFill>
                <a:srgbClr val="000000"/>
              </a:solidFill>
            </a:endParaRPr>
          </a:p>
          <a:p>
            <a:pPr marL="914400" lvl="0" indent="-3683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en-US" sz="2200" b="1">
                <a:solidFill>
                  <a:srgbClr val="000000"/>
                </a:solidFill>
              </a:rPr>
              <a:t>Allows the User to understand the stock trends on Reddit </a:t>
            </a:r>
            <a:endParaRPr sz="2200" b="1">
              <a:solidFill>
                <a:srgbClr val="000000"/>
              </a:solidFill>
            </a:endParaRPr>
          </a:p>
          <a:p>
            <a:pPr marL="914400" lvl="0" indent="-3683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en-US" sz="2200" b="1">
                <a:solidFill>
                  <a:srgbClr val="000000"/>
                </a:solidFill>
              </a:rPr>
              <a:t>Allows visualizing the Stock Attributes using Interactive Dashboard</a:t>
            </a:r>
            <a:endParaRPr sz="2200" b="1">
              <a:solidFill>
                <a:srgbClr val="000000"/>
              </a:solidFill>
            </a:endParaRPr>
          </a:p>
          <a:p>
            <a:pPr marL="914400" lvl="0" indent="-3683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en-US" sz="2200" b="1">
                <a:solidFill>
                  <a:srgbClr val="000000"/>
                </a:solidFill>
              </a:rPr>
              <a:t>Is a Intent Driven Data Flow Pipeline</a:t>
            </a:r>
            <a:endParaRPr sz="2200" b="1">
              <a:solidFill>
                <a:srgbClr val="000000"/>
              </a:solidFill>
            </a:endParaRPr>
          </a:p>
          <a:p>
            <a:pPr marL="914400" lvl="0" indent="-3683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en-US" sz="2200" b="1">
                <a:solidFill>
                  <a:srgbClr val="000000"/>
                </a:solidFill>
              </a:rPr>
              <a:t>Is a Serverless Architecture</a:t>
            </a:r>
            <a:endParaRPr sz="2200" b="1">
              <a:solidFill>
                <a:srgbClr val="000000"/>
              </a:solidFill>
            </a:endParaRPr>
          </a:p>
          <a:p>
            <a:pPr marL="137160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000000"/>
              </a:solidFill>
            </a:endParaRPr>
          </a:p>
          <a:p>
            <a:pPr marL="457200" lvl="0" indent="-3683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➢"/>
            </a:pPr>
            <a:r>
              <a:rPr lang="en-US" sz="2200" b="1">
                <a:solidFill>
                  <a:srgbClr val="000000"/>
                </a:solidFill>
              </a:rPr>
              <a:t>Utilizes the AWS Cloud Analytics Services</a:t>
            </a:r>
            <a:endParaRPr sz="2200" b="1">
              <a:solidFill>
                <a:srgbClr val="000000"/>
              </a:solidFill>
            </a:endParaRPr>
          </a:p>
        </p:txBody>
      </p:sp>
      <p:sp>
        <p:nvSpPr>
          <p:cNvPr id="186" name="Google Shape;186;p11"/>
          <p:cNvSpPr/>
          <p:nvPr/>
        </p:nvSpPr>
        <p:spPr>
          <a:xfrm>
            <a:off x="995098" y="1575677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88" name="Google Shape;188;p11"/>
          <p:cNvSpPr txBox="1"/>
          <p:nvPr/>
        </p:nvSpPr>
        <p:spPr>
          <a:xfrm>
            <a:off x="8343000" y="6457800"/>
            <a:ext cx="384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ITC6460 Northeastern University,Boston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194" name="Google Shape;194;p12"/>
          <p:cNvSpPr txBox="1">
            <a:spLocks noGrp="1"/>
          </p:cNvSpPr>
          <p:nvPr>
            <p:ph type="title"/>
          </p:nvPr>
        </p:nvSpPr>
        <p:spPr>
          <a:xfrm>
            <a:off x="841250" y="839175"/>
            <a:ext cx="30048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References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5" name="Google Shape;195;p12"/>
          <p:cNvSpPr/>
          <p:nvPr/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2"/>
          <p:cNvSpPr/>
          <p:nvPr/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2"/>
          <p:cNvSpPr txBox="1">
            <a:spLocks noGrp="1"/>
          </p:cNvSpPr>
          <p:nvPr>
            <p:ph type="body" idx="1"/>
          </p:nvPr>
        </p:nvSpPr>
        <p:spPr>
          <a:xfrm>
            <a:off x="754050" y="2360500"/>
            <a:ext cx="10683900" cy="2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b="1">
                <a:solidFill>
                  <a:srgbClr val="000000"/>
                </a:solidFill>
              </a:rPr>
              <a:t>[1] Phillips, Lorenz, ( Jan 27, 2021). GameStop vs. Wall Street. Retrieved from</a:t>
            </a:r>
            <a:endParaRPr sz="2100" b="1">
              <a:solidFill>
                <a:srgbClr val="000000"/>
              </a:solidFill>
            </a:endParaRPr>
          </a:p>
          <a:p>
            <a:pPr marL="228600" lvl="0" indent="-101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b="1" u="sng">
                <a:solidFill>
                  <a:schemeClr val="hlink"/>
                </a:solidFill>
                <a:hlinkClick r:id="rId3"/>
              </a:rPr>
              <a:t>https://www.nytimes.com/2021/01/27/business/gamestop-wall-street-bets.html</a:t>
            </a:r>
            <a:endParaRPr sz="2100" b="1">
              <a:solidFill>
                <a:srgbClr val="000000"/>
              </a:solidFill>
            </a:endParaRPr>
          </a:p>
          <a:p>
            <a:pPr marL="228600" lvl="0" indent="-101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 b="1">
              <a:solidFill>
                <a:srgbClr val="000000"/>
              </a:solidFill>
            </a:endParaRPr>
          </a:p>
          <a:p>
            <a:pPr marL="228600" lvl="0" indent="-101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100" b="1">
                <a:solidFill>
                  <a:srgbClr val="000000"/>
                </a:solidFill>
              </a:rPr>
              <a:t>[2] AWS (n.d.). Featured Services. Retrieved from </a:t>
            </a:r>
            <a:r>
              <a:rPr lang="en-US" sz="2100" b="1" u="sng">
                <a:solidFill>
                  <a:schemeClr val="hlink"/>
                </a:solidFill>
                <a:hlinkClick r:id="rId4"/>
              </a:rPr>
              <a:t>https://aws.amazon.com/#</a:t>
            </a:r>
            <a:endParaRPr sz="2100" b="1">
              <a:solidFill>
                <a:srgbClr val="000000"/>
              </a:solidFill>
            </a:endParaRPr>
          </a:p>
          <a:p>
            <a:pPr marL="228600" lvl="0" indent="-101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 b="1">
              <a:solidFill>
                <a:srgbClr val="000000"/>
              </a:solidFill>
            </a:endParaRPr>
          </a:p>
          <a:p>
            <a:pPr marL="228600" lvl="0" indent="-101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b="1">
                <a:solidFill>
                  <a:srgbClr val="000000"/>
                </a:solidFill>
              </a:rPr>
              <a:t>[3] AWS Comprehend: Guidelines and Quotas</a:t>
            </a:r>
            <a:endParaRPr sz="2100" b="1">
              <a:solidFill>
                <a:srgbClr val="000000"/>
              </a:solidFill>
            </a:endParaRPr>
          </a:p>
          <a:p>
            <a:pPr marL="228600" lvl="0" indent="-101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b="1" u="sng">
                <a:solidFill>
                  <a:schemeClr val="hlink"/>
                </a:solidFill>
                <a:hlinkClick r:id="rId5"/>
              </a:rPr>
              <a:t>https://docs.aws.amazon.com/comprehend/latest/dg/guidelines-and-limits.html</a:t>
            </a:r>
            <a:endParaRPr sz="2100" b="1">
              <a:solidFill>
                <a:srgbClr val="000000"/>
              </a:solidFill>
            </a:endParaRPr>
          </a:p>
          <a:p>
            <a:pPr marL="228600" lvl="0" indent="-101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100">
              <a:solidFill>
                <a:srgbClr val="000000"/>
              </a:solidFill>
            </a:endParaRPr>
          </a:p>
        </p:txBody>
      </p:sp>
      <p:sp>
        <p:nvSpPr>
          <p:cNvPr id="198" name="Google Shape;198;p12"/>
          <p:cNvSpPr/>
          <p:nvPr/>
        </p:nvSpPr>
        <p:spPr>
          <a:xfrm>
            <a:off x="995098" y="1651877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2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00" name="Google Shape;200;p12"/>
          <p:cNvSpPr txBox="1"/>
          <p:nvPr/>
        </p:nvSpPr>
        <p:spPr>
          <a:xfrm>
            <a:off x="8343000" y="6457800"/>
            <a:ext cx="384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ITC6460 Northeastern University,Boston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3"/>
          <p:cNvSpPr/>
          <p:nvPr/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3"/>
          <p:cNvSpPr/>
          <p:nvPr/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3"/>
          <p:cNvSpPr txBox="1">
            <a:spLocks noGrp="1"/>
          </p:cNvSpPr>
          <p:nvPr>
            <p:ph type="body" idx="1"/>
          </p:nvPr>
        </p:nvSpPr>
        <p:spPr>
          <a:xfrm>
            <a:off x="449100" y="837525"/>
            <a:ext cx="11458200" cy="3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0" lvl="0" indent="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1138"/>
              <a:buNone/>
            </a:pPr>
            <a:r>
              <a:rPr lang="en-US" sz="9491">
                <a:solidFill>
                  <a:srgbClr val="000000"/>
                </a:solidFill>
              </a:rPr>
              <a:t>Thank You</a:t>
            </a:r>
            <a:endParaRPr sz="9491">
              <a:solidFill>
                <a:srgbClr val="000000"/>
              </a:solidFill>
            </a:endParaRPr>
          </a:p>
          <a:p>
            <a:pPr marL="2286000" lvl="0" indent="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sz="9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9475"/>
              <a:buNone/>
            </a:pPr>
            <a:r>
              <a:rPr lang="en-US" sz="8035">
                <a:solidFill>
                  <a:srgbClr val="000000"/>
                </a:solidFill>
              </a:rPr>
              <a:t>            </a:t>
            </a:r>
            <a:r>
              <a:rPr lang="en-US" sz="7602">
                <a:solidFill>
                  <a:srgbClr val="000000"/>
                </a:solidFill>
              </a:rPr>
              <a:t>Questions?</a:t>
            </a:r>
            <a:endParaRPr sz="402">
              <a:solidFill>
                <a:srgbClr val="000000"/>
              </a:solidFill>
            </a:endParaRPr>
          </a:p>
        </p:txBody>
      </p:sp>
      <p:sp>
        <p:nvSpPr>
          <p:cNvPr id="209" name="Google Shape;209;p13"/>
          <p:cNvSpPr/>
          <p:nvPr/>
        </p:nvSpPr>
        <p:spPr>
          <a:xfrm>
            <a:off x="1019373" y="2512327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11" name="Google Shape;211;p13"/>
          <p:cNvSpPr txBox="1"/>
          <p:nvPr/>
        </p:nvSpPr>
        <p:spPr>
          <a:xfrm>
            <a:off x="8343000" y="6457800"/>
            <a:ext cx="384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ITC6460 Northeastern University,Boston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 txBox="1">
            <a:spLocks noGrp="1"/>
          </p:cNvSpPr>
          <p:nvPr>
            <p:ph type="title"/>
          </p:nvPr>
        </p:nvSpPr>
        <p:spPr>
          <a:xfrm>
            <a:off x="428250" y="989169"/>
            <a:ext cx="34383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Index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9" name="Google Shape;49;p2"/>
          <p:cNvSpPr/>
          <p:nvPr/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 txBox="1">
            <a:spLocks noGrp="1"/>
          </p:cNvSpPr>
          <p:nvPr>
            <p:ph type="body" idx="1"/>
          </p:nvPr>
        </p:nvSpPr>
        <p:spPr>
          <a:xfrm>
            <a:off x="1816200" y="1934438"/>
            <a:ext cx="8559600" cy="4164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20"/>
              <a:buChar char="•"/>
            </a:pPr>
            <a:r>
              <a:rPr lang="en-US" sz="2220" b="1">
                <a:solidFill>
                  <a:srgbClr val="000000"/>
                </a:solidFill>
              </a:rPr>
              <a:t>Objective</a:t>
            </a:r>
            <a:endParaRPr sz="2220" b="1">
              <a:solidFill>
                <a:srgbClr val="000000"/>
              </a:solidFill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20"/>
              <a:buChar char="•"/>
            </a:pPr>
            <a:r>
              <a:rPr lang="en-US" sz="2220" b="1">
                <a:solidFill>
                  <a:srgbClr val="000000"/>
                </a:solidFill>
              </a:rPr>
              <a:t>Introduction</a:t>
            </a:r>
            <a:endParaRPr sz="2220" b="1">
              <a:solidFill>
                <a:srgbClr val="000000"/>
              </a:solidFill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20"/>
              <a:buChar char="•"/>
            </a:pPr>
            <a:r>
              <a:rPr lang="en-US" sz="2220" b="1">
                <a:solidFill>
                  <a:srgbClr val="000000"/>
                </a:solidFill>
              </a:rPr>
              <a:t>Execution Summary</a:t>
            </a:r>
            <a:endParaRPr sz="2220" b="1">
              <a:solidFill>
                <a:srgbClr val="000000"/>
              </a:solidFill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20"/>
              <a:buChar char="•"/>
            </a:pPr>
            <a:r>
              <a:rPr lang="en-US" sz="2220" b="1">
                <a:solidFill>
                  <a:srgbClr val="000000"/>
                </a:solidFill>
              </a:rPr>
              <a:t>Assumptions</a:t>
            </a:r>
            <a:endParaRPr sz="2220" b="1">
              <a:solidFill>
                <a:srgbClr val="000000"/>
              </a:solidFill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20"/>
              <a:buChar char="•"/>
            </a:pPr>
            <a:r>
              <a:rPr lang="en-US" sz="2220" b="1">
                <a:solidFill>
                  <a:srgbClr val="000000"/>
                </a:solidFill>
              </a:rPr>
              <a:t>Architecture Design</a:t>
            </a:r>
            <a:endParaRPr sz="2220" b="1">
              <a:solidFill>
                <a:srgbClr val="000000"/>
              </a:solidFill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20"/>
              <a:buChar char="•"/>
            </a:pPr>
            <a:r>
              <a:rPr lang="en-US" sz="2220" b="1">
                <a:solidFill>
                  <a:srgbClr val="000000"/>
                </a:solidFill>
              </a:rPr>
              <a:t>AWS Services</a:t>
            </a:r>
            <a:endParaRPr sz="2220" b="1">
              <a:solidFill>
                <a:srgbClr val="000000"/>
              </a:solidFill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20"/>
              <a:buChar char="•"/>
            </a:pPr>
            <a:r>
              <a:rPr lang="en-US" sz="2220" b="1">
                <a:solidFill>
                  <a:srgbClr val="000000"/>
                </a:solidFill>
              </a:rPr>
              <a:t>Demo</a:t>
            </a:r>
            <a:endParaRPr sz="2220" b="1">
              <a:solidFill>
                <a:srgbClr val="000000"/>
              </a:solidFill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20"/>
              <a:buChar char="•"/>
            </a:pPr>
            <a:r>
              <a:rPr lang="en-US" sz="2220" b="1">
                <a:solidFill>
                  <a:srgbClr val="000000"/>
                </a:solidFill>
              </a:rPr>
              <a:t>Challenges and Future Scope</a:t>
            </a:r>
            <a:endParaRPr sz="2220" b="1">
              <a:solidFill>
                <a:srgbClr val="000000"/>
              </a:solidFill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20"/>
              <a:buChar char="•"/>
            </a:pPr>
            <a:r>
              <a:rPr lang="en-US" sz="2220" b="1">
                <a:solidFill>
                  <a:srgbClr val="000000"/>
                </a:solidFill>
              </a:rPr>
              <a:t>Conclusion</a:t>
            </a:r>
            <a:endParaRPr sz="2220" b="1">
              <a:solidFill>
                <a:srgbClr val="000000"/>
              </a:solidFill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428250" y="1575674"/>
            <a:ext cx="11297400" cy="18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"/>
          <p:cNvSpPr txBox="1"/>
          <p:nvPr/>
        </p:nvSpPr>
        <p:spPr>
          <a:xfrm>
            <a:off x="8343000" y="6457800"/>
            <a:ext cx="384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ITC6460 Northeastern University,Boston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841325" y="771979"/>
            <a:ext cx="10506300" cy="9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Objective</a:t>
            </a:r>
            <a:endParaRPr sz="5000">
              <a:solidFill>
                <a:srgbClr val="000000"/>
              </a:solidFill>
            </a:endParaRPr>
          </a:p>
        </p:txBody>
      </p:sp>
      <p:sp>
        <p:nvSpPr>
          <p:cNvPr id="60" name="Google Shape;60;p3"/>
          <p:cNvSpPr/>
          <p:nvPr/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643898" y="1899427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"/>
          <p:cNvSpPr txBox="1">
            <a:spLocks noGrp="1"/>
          </p:cNvSpPr>
          <p:nvPr>
            <p:ph type="body" idx="1"/>
          </p:nvPr>
        </p:nvSpPr>
        <p:spPr>
          <a:xfrm>
            <a:off x="717550" y="2768100"/>
            <a:ext cx="10942200" cy="1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01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None/>
            </a:pPr>
            <a:r>
              <a:rPr lang="en-US" sz="2967" b="1">
                <a:solidFill>
                  <a:srgbClr val="000000"/>
                </a:solidFill>
              </a:rPr>
              <a:t>   Finding out about stocks before they make the news using Reddit Data , Nasdaq Data &amp; Cloud Analytics Services from Amazon Web Services.</a:t>
            </a:r>
            <a:endParaRPr sz="2967" b="1">
              <a:solidFill>
                <a:srgbClr val="000000"/>
              </a:solidFill>
            </a:endParaRPr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None/>
            </a:pPr>
            <a:endParaRPr sz="2967" b="1">
              <a:solidFill>
                <a:srgbClr val="000000"/>
              </a:solidFill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842698" y="1728077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"/>
          <p:cNvSpPr txBox="1"/>
          <p:nvPr/>
        </p:nvSpPr>
        <p:spPr>
          <a:xfrm>
            <a:off x="8343000" y="6457800"/>
            <a:ext cx="384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ITC6460 Northeastern University,Boston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"/>
          <p:cNvSpPr txBox="1">
            <a:spLocks noGrp="1"/>
          </p:cNvSpPr>
          <p:nvPr>
            <p:ph type="title"/>
          </p:nvPr>
        </p:nvSpPr>
        <p:spPr>
          <a:xfrm>
            <a:off x="841325" y="771979"/>
            <a:ext cx="105063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Introduction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71" name="Google Shape;71;p4"/>
          <p:cNvSpPr/>
          <p:nvPr/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842698" y="1575677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953775" y="1822525"/>
            <a:ext cx="9211800" cy="3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➢"/>
            </a:pPr>
            <a:r>
              <a:rPr lang="en-US" sz="2100" b="1">
                <a:solidFill>
                  <a:srgbClr val="000000"/>
                </a:solidFill>
              </a:rPr>
              <a:t>Reddit and WallStreetBets blew up Gamestop’s Stock</a:t>
            </a:r>
            <a:endParaRPr sz="2100" b="1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➢"/>
            </a:pPr>
            <a:r>
              <a:rPr lang="en-US" sz="2100" b="1">
                <a:solidFill>
                  <a:srgbClr val="000000"/>
                </a:solidFill>
              </a:rPr>
              <a:t>Identifying the stocks which are being discussed on Reddit.</a:t>
            </a:r>
            <a:endParaRPr sz="2100" b="1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➢"/>
            </a:pPr>
            <a:r>
              <a:rPr lang="en-US" sz="2100" b="1">
                <a:solidFill>
                  <a:srgbClr val="000000"/>
                </a:solidFill>
              </a:rPr>
              <a:t>Understanding the sentiment of the overall conversation.</a:t>
            </a:r>
            <a:endParaRPr sz="2100" b="1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➢"/>
            </a:pPr>
            <a:r>
              <a:rPr lang="en-US" sz="2100" b="1">
                <a:solidFill>
                  <a:srgbClr val="000000"/>
                </a:solidFill>
              </a:rPr>
              <a:t>Automating the workflow for seamless user experience</a:t>
            </a:r>
            <a:endParaRPr sz="2100" b="1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➢"/>
            </a:pPr>
            <a:r>
              <a:rPr lang="en-US" sz="2100" b="1">
                <a:solidFill>
                  <a:srgbClr val="000000"/>
                </a:solidFill>
              </a:rPr>
              <a:t>AWS Cloud Analytical Services</a:t>
            </a:r>
            <a:endParaRPr sz="2100" b="1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➢"/>
            </a:pPr>
            <a:r>
              <a:rPr lang="en-US" sz="2100" b="1">
                <a:solidFill>
                  <a:srgbClr val="000000"/>
                </a:solidFill>
              </a:rPr>
              <a:t>Serverless Architecture</a:t>
            </a:r>
            <a:endParaRPr sz="2100" b="1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</p:txBody>
      </p:sp>
      <p:sp>
        <p:nvSpPr>
          <p:cNvPr id="74" name="Google Shape;74;p4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5" name="Google Shape;75;p4"/>
          <p:cNvSpPr txBox="1"/>
          <p:nvPr/>
        </p:nvSpPr>
        <p:spPr>
          <a:xfrm>
            <a:off x="8343000" y="6457800"/>
            <a:ext cx="384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ITC6460 Northeastern University,Boston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f9fa5a8ca_0_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bf9fa5a8ca_0_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bf9fa5a8ca_0_23"/>
          <p:cNvSpPr txBox="1">
            <a:spLocks noGrp="1"/>
          </p:cNvSpPr>
          <p:nvPr>
            <p:ph type="title"/>
          </p:nvPr>
        </p:nvSpPr>
        <p:spPr>
          <a:xfrm>
            <a:off x="973450" y="916725"/>
            <a:ext cx="60135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Executive Summary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83" name="Google Shape;83;gbf9fa5a8ca_0_23"/>
          <p:cNvSpPr/>
          <p:nvPr/>
        </p:nvSpPr>
        <p:spPr>
          <a:xfrm rot="5400000">
            <a:off x="1119705" y="529584"/>
            <a:ext cx="73200" cy="54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bf9fa5a8ca_0_23"/>
          <p:cNvSpPr/>
          <p:nvPr/>
        </p:nvSpPr>
        <p:spPr>
          <a:xfrm>
            <a:off x="428244" y="2443480"/>
            <a:ext cx="3300900" cy="1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bf9fa5a8ca_0_23"/>
          <p:cNvSpPr txBox="1">
            <a:spLocks noGrp="1"/>
          </p:cNvSpPr>
          <p:nvPr>
            <p:ph type="body" idx="1"/>
          </p:nvPr>
        </p:nvSpPr>
        <p:spPr>
          <a:xfrm>
            <a:off x="1202950" y="1957300"/>
            <a:ext cx="9462000" cy="3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/>
          </a:bodyPr>
          <a:lstStyle/>
          <a:p>
            <a:pPr marL="228600" lvl="0" indent="-256921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-US" sz="4083" b="1">
                <a:solidFill>
                  <a:schemeClr val="dk1"/>
                </a:solidFill>
              </a:rPr>
              <a:t>User Chatbot interaction</a:t>
            </a:r>
            <a:endParaRPr sz="4083" b="1">
              <a:solidFill>
                <a:schemeClr val="dk1"/>
              </a:solidFill>
            </a:endParaRPr>
          </a:p>
          <a:p>
            <a:pPr marL="228600" lvl="0" indent="-256921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-US" sz="4083" b="1">
                <a:solidFill>
                  <a:schemeClr val="dk1"/>
                </a:solidFill>
              </a:rPr>
              <a:t>Reddit data and Nasdaq data</a:t>
            </a:r>
            <a:endParaRPr sz="4083" b="1">
              <a:solidFill>
                <a:schemeClr val="dk1"/>
              </a:solidFill>
            </a:endParaRPr>
          </a:p>
          <a:p>
            <a:pPr marL="228600" lvl="0" indent="-256921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-US" sz="4083" b="1">
                <a:solidFill>
                  <a:schemeClr val="dk1"/>
                </a:solidFill>
              </a:rPr>
              <a:t>Stocks Names and overall Sentiment of discussions</a:t>
            </a:r>
            <a:endParaRPr sz="4083" b="1">
              <a:solidFill>
                <a:schemeClr val="dk1"/>
              </a:solidFill>
            </a:endParaRPr>
          </a:p>
          <a:p>
            <a:pPr marL="228600" lvl="0" indent="-256921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-US" sz="4083" b="1">
                <a:solidFill>
                  <a:schemeClr val="dk1"/>
                </a:solidFill>
              </a:rPr>
              <a:t>Interactive Dashboard to understand market trend</a:t>
            </a:r>
            <a:endParaRPr sz="4083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83" b="1">
              <a:solidFill>
                <a:schemeClr val="dk1"/>
              </a:solidFill>
            </a:endParaRPr>
          </a:p>
          <a:p>
            <a:pPr marL="2286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21">
              <a:solidFill>
                <a:schemeClr val="dk1"/>
              </a:solidFill>
            </a:endParaRPr>
          </a:p>
        </p:txBody>
      </p:sp>
      <p:sp>
        <p:nvSpPr>
          <p:cNvPr id="86" name="Google Shape;86;gbf9fa5a8ca_0_23"/>
          <p:cNvSpPr/>
          <p:nvPr/>
        </p:nvSpPr>
        <p:spPr>
          <a:xfrm>
            <a:off x="842698" y="1728077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bf9fa5a8ca_0_23"/>
          <p:cNvSpPr txBox="1"/>
          <p:nvPr/>
        </p:nvSpPr>
        <p:spPr>
          <a:xfrm>
            <a:off x="8343000" y="6457800"/>
            <a:ext cx="384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ITC6460 Northeastern University,Boston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841250" y="625675"/>
            <a:ext cx="11037000" cy="9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Assumptions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94" name="Google Shape;94;p6"/>
          <p:cNvSpPr/>
          <p:nvPr/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6"/>
          <p:cNvSpPr/>
          <p:nvPr/>
        </p:nvSpPr>
        <p:spPr>
          <a:xfrm>
            <a:off x="989248" y="1620477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6"/>
          <p:cNvSpPr txBox="1">
            <a:spLocks noGrp="1"/>
          </p:cNvSpPr>
          <p:nvPr>
            <p:ph type="body" idx="1"/>
          </p:nvPr>
        </p:nvSpPr>
        <p:spPr>
          <a:xfrm>
            <a:off x="748325" y="1997163"/>
            <a:ext cx="10861800" cy="3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449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40"/>
              <a:buFont typeface="Times New Roman"/>
              <a:buChar char="➢"/>
            </a:pPr>
            <a:r>
              <a:rPr lang="en-US" sz="214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Redditors on the channel “/WallStreetBets” discuss only about stocks &amp; option trading.</a:t>
            </a:r>
            <a:endParaRPr sz="214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449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40"/>
              <a:buFont typeface="Times New Roman"/>
              <a:buChar char="➢"/>
            </a:pPr>
            <a:r>
              <a:rPr lang="en-US" sz="214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analyzing the top 100 trending posts of reddit only assuming the top 100 posts are the ones which are highly upvoted and active on the “/WallStreetBets” channel.</a:t>
            </a:r>
            <a:endParaRPr sz="214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4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449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40"/>
              <a:buFont typeface="Times New Roman"/>
              <a:buChar char="➢"/>
            </a:pPr>
            <a:r>
              <a:rPr lang="en-US" sz="214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Nasdaq has been the place for the fast-growing stocks thus we have considered Nasdaq stocks data in our analysis.</a:t>
            </a:r>
            <a:endParaRPr sz="214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6"/>
          <p:cNvSpPr/>
          <p:nvPr/>
        </p:nvSpPr>
        <p:spPr>
          <a:xfrm>
            <a:off x="842698" y="1575677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6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99" name="Google Shape;99;p6"/>
          <p:cNvSpPr txBox="1"/>
          <p:nvPr/>
        </p:nvSpPr>
        <p:spPr>
          <a:xfrm>
            <a:off x="8343000" y="6457800"/>
            <a:ext cx="384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ITC6460 Northeastern University,Boston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7"/>
          <p:cNvSpPr txBox="1">
            <a:spLocks noGrp="1"/>
          </p:cNvSpPr>
          <p:nvPr>
            <p:ph type="title"/>
          </p:nvPr>
        </p:nvSpPr>
        <p:spPr>
          <a:xfrm>
            <a:off x="841325" y="719801"/>
            <a:ext cx="10506300" cy="7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Architecture Design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6" name="Google Shape;106;p7"/>
          <p:cNvSpPr/>
          <p:nvPr/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7"/>
          <p:cNvSpPr/>
          <p:nvPr/>
        </p:nvSpPr>
        <p:spPr>
          <a:xfrm>
            <a:off x="841248" y="1486027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275" y="1672350"/>
            <a:ext cx="7105375" cy="47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7"/>
          <p:cNvSpPr/>
          <p:nvPr/>
        </p:nvSpPr>
        <p:spPr>
          <a:xfrm>
            <a:off x="918898" y="1499477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7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11" name="Google Shape;111;p7"/>
          <p:cNvSpPr txBox="1"/>
          <p:nvPr/>
        </p:nvSpPr>
        <p:spPr>
          <a:xfrm>
            <a:off x="8343000" y="6457800"/>
            <a:ext cx="384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ITC6460 Northeastern University,Boston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-1525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841250" y="790275"/>
            <a:ext cx="34434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AWS Services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8" name="Google Shape;118;p8"/>
          <p:cNvSpPr/>
          <p:nvPr/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8"/>
          <p:cNvSpPr/>
          <p:nvPr/>
        </p:nvSpPr>
        <p:spPr>
          <a:xfrm>
            <a:off x="841173" y="1704127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8"/>
          <p:cNvSpPr txBox="1"/>
          <p:nvPr/>
        </p:nvSpPr>
        <p:spPr>
          <a:xfrm>
            <a:off x="841250" y="1832575"/>
            <a:ext cx="10506600" cy="26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-US" sz="2100" b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Amazon Lex :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Conversational User Interface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➢"/>
            </a:pPr>
            <a:r>
              <a:rPr lang="en-US" sz="2100" b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AWS Lambda :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Lambda Triggers to collect data from Reddit upon specific Lex Intent.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➢"/>
            </a:pPr>
            <a:r>
              <a:rPr lang="en-US" sz="2100" b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Amazon Comprehend :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Text Analytics [Detect Entities &amp; Detect Sentiment ]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➢"/>
            </a:pPr>
            <a:r>
              <a:rPr lang="en-US" sz="2100" b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Amazon S3 :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Storage of the Output files [reddit scrapped data &amp; nasdaq stock data]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➢"/>
            </a:pPr>
            <a:r>
              <a:rPr lang="en-US" sz="2100" b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AWS Glue &amp; AWS Athena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: Athena Table for the Nasdaq Stocks Data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➢"/>
            </a:pPr>
            <a:r>
              <a:rPr lang="en-US" sz="2100" b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Amazon QuickSight :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Interactive dashboard allowing users to visualize the stock data attributes.</a:t>
            </a:r>
            <a:endParaRPr sz="3300"/>
          </a:p>
        </p:txBody>
      </p:sp>
      <p:sp>
        <p:nvSpPr>
          <p:cNvPr id="121" name="Google Shape;121;p8"/>
          <p:cNvSpPr/>
          <p:nvPr/>
        </p:nvSpPr>
        <p:spPr>
          <a:xfrm>
            <a:off x="918898" y="1575677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8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23" name="Google Shape;123;p8"/>
          <p:cNvSpPr txBox="1"/>
          <p:nvPr/>
        </p:nvSpPr>
        <p:spPr>
          <a:xfrm>
            <a:off x="8343000" y="6457800"/>
            <a:ext cx="384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ITC6460 Northeastern University,Boston</a:t>
            </a:r>
            <a:endParaRPr/>
          </a:p>
        </p:txBody>
      </p:sp>
      <p:pic>
        <p:nvPicPr>
          <p:cNvPr id="124" name="Google Shape;12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003" y="5014763"/>
            <a:ext cx="1359088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5921" y="5023425"/>
            <a:ext cx="1270203" cy="14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3504" y="4883063"/>
            <a:ext cx="1431416" cy="1492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5839" y="5023414"/>
            <a:ext cx="1359100" cy="1401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04675" y="4957850"/>
            <a:ext cx="115252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2538" y="4990950"/>
            <a:ext cx="105727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451900" y="4883063"/>
            <a:ext cx="135255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f9fa5a8ca_0_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</a:rPr>
              <a:t>                                      </a:t>
            </a:r>
            <a:r>
              <a:rPr lang="en-US" sz="4000" b="1">
                <a:solidFill>
                  <a:schemeClr val="dk1"/>
                </a:solidFill>
              </a:rPr>
              <a:t> </a:t>
            </a:r>
            <a:r>
              <a:rPr lang="en-US" sz="5700" b="1">
                <a:solidFill>
                  <a:schemeClr val="dk1"/>
                </a:solidFill>
              </a:rPr>
              <a:t>DEMO</a:t>
            </a:r>
            <a:endParaRPr sz="3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bf9fa5a8ca_0_1"/>
          <p:cNvSpPr/>
          <p:nvPr/>
        </p:nvSpPr>
        <p:spPr>
          <a:xfrm rot="5400000">
            <a:off x="1120086" y="346833"/>
            <a:ext cx="146400" cy="7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bf9fa5a8ca_0_1"/>
          <p:cNvSpPr/>
          <p:nvPr/>
        </p:nvSpPr>
        <p:spPr>
          <a:xfrm>
            <a:off x="841173" y="1704127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bf9fa5a8ca_0_1"/>
          <p:cNvSpPr/>
          <p:nvPr/>
        </p:nvSpPr>
        <p:spPr>
          <a:xfrm>
            <a:off x="842698" y="1575677"/>
            <a:ext cx="10506600" cy="18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bf9fa5a8ca_0_1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40" name="Google Shape;140;gbf9fa5a8ca_0_1"/>
          <p:cNvSpPr txBox="1"/>
          <p:nvPr/>
        </p:nvSpPr>
        <p:spPr>
          <a:xfrm>
            <a:off x="8343000" y="6457800"/>
            <a:ext cx="384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ITC6460 Northeastern University,Boston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Microsoft Office PowerPoint</Application>
  <PresentationFormat>Widescreen</PresentationFormat>
  <Paragraphs>102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AccentBoxVTI</vt:lpstr>
      <vt:lpstr>Reddit Stock Analysis using AWS Cloud Analytics Services </vt:lpstr>
      <vt:lpstr>Index</vt:lpstr>
      <vt:lpstr>Objective</vt:lpstr>
      <vt:lpstr>Introduction</vt:lpstr>
      <vt:lpstr>Executive Summary</vt:lpstr>
      <vt:lpstr>Assumptions</vt:lpstr>
      <vt:lpstr>Architecture Design </vt:lpstr>
      <vt:lpstr>AWS Services</vt:lpstr>
      <vt:lpstr>PowerPoint Presentation</vt:lpstr>
      <vt:lpstr>Dashboard Visualizations</vt:lpstr>
      <vt:lpstr>Challenges </vt:lpstr>
      <vt:lpstr>Future Scope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Reddit Stock Analysis using AWS Cloud Analytics Services </dc:title>
  <dc:creator>Priyanka Adiga</dc:creator>
  <cp:lastModifiedBy>Nikhil S Thorat</cp:lastModifiedBy>
  <cp:revision>1</cp:revision>
  <dcterms:created xsi:type="dcterms:W3CDTF">2021-02-22T05:29:04Z</dcterms:created>
  <dcterms:modified xsi:type="dcterms:W3CDTF">2021-03-17T01:53:02Z</dcterms:modified>
</cp:coreProperties>
</file>