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57" r:id="rId5"/>
    <p:sldId id="265" r:id="rId6"/>
    <p:sldId id="258" r:id="rId7"/>
    <p:sldId id="259" r:id="rId8"/>
    <p:sldId id="261" r:id="rId9"/>
    <p:sldId id="26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1274BEC-3F72-7C99-CED9-78AA41BD95A7}"/>
              </a:ext>
            </a:extLst>
          </p:cNvPr>
          <p:cNvPicPr>
            <a:picLocks noChangeAspect="1"/>
          </p:cNvPicPr>
          <p:nvPr/>
        </p:nvPicPr>
        <p:blipFill rotWithShape="1">
          <a:blip r:embed="rId2">
            <a:alphaModFix amt="50000"/>
          </a:blip>
          <a:srcRect r="11111"/>
          <a:stretch/>
        </p:blipFill>
        <p:spPr>
          <a:xfrm>
            <a:off x="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b="1">
                <a:solidFill>
                  <a:srgbClr val="FFFFFF"/>
                </a:solidFill>
                <a:latin typeface="Bahnschrift"/>
                <a:cs typeface="Calibri Light"/>
              </a:rPr>
              <a:t>Indian Power Sector at a Glance</a:t>
            </a:r>
          </a:p>
        </p:txBody>
      </p:sp>
      <p:sp>
        <p:nvSpPr>
          <p:cNvPr id="3" name="Subtitle 2"/>
          <p:cNvSpPr>
            <a:spLocks noGrp="1"/>
          </p:cNvSpPr>
          <p:nvPr>
            <p:ph type="subTitle" idx="1"/>
          </p:nvPr>
        </p:nvSpPr>
        <p:spPr>
          <a:xfrm>
            <a:off x="1524000" y="4596043"/>
            <a:ext cx="9144000" cy="778847"/>
          </a:xfrm>
        </p:spPr>
        <p:txBody>
          <a:bodyPr vert="horz" lIns="91440" tIns="45720" rIns="91440" bIns="45720" rtlCol="0" anchor="t">
            <a:normAutofit/>
          </a:bodyPr>
          <a:lstStyle/>
          <a:p>
            <a:r>
              <a:rPr lang="en-US" sz="2100">
                <a:solidFill>
                  <a:srgbClr val="FFFFFF"/>
                </a:solidFill>
              </a:rPr>
              <a:t>Data Visualization for Indian 'State-wise Installed Power Capacity Data' and 'Regional Grid-wise Power Generation Data' across different sources of energy.</a:t>
            </a:r>
          </a:p>
        </p:txBody>
      </p:sp>
      <p:pic>
        <p:nvPicPr>
          <p:cNvPr id="6" name="Picture 6">
            <a:extLst>
              <a:ext uri="{FF2B5EF4-FFF2-40B4-BE49-F238E27FC236}">
                <a16:creationId xmlns:a16="http://schemas.microsoft.com/office/drawing/2014/main" id="{5F93982C-C974-42DE-7602-A44CF1686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810" y="1135608"/>
            <a:ext cx="770903" cy="775608"/>
          </a:xfrm>
          <a:prstGeom prst="rect">
            <a:avLst/>
          </a:prstGeom>
        </p:spPr>
      </p:pic>
      <p:sp>
        <p:nvSpPr>
          <p:cNvPr id="8" name="TextBox 7">
            <a:extLst>
              <a:ext uri="{FF2B5EF4-FFF2-40B4-BE49-F238E27FC236}">
                <a16:creationId xmlns:a16="http://schemas.microsoft.com/office/drawing/2014/main" id="{FE9B5A33-352B-9402-D452-A6490FDCF341}"/>
              </a:ext>
            </a:extLst>
          </p:cNvPr>
          <p:cNvSpPr txBox="1"/>
          <p:nvPr/>
        </p:nvSpPr>
        <p:spPr>
          <a:xfrm>
            <a:off x="3916723" y="1300274"/>
            <a:ext cx="5956722" cy="446276"/>
          </a:xfrm>
          <a:prstGeom prst="rect">
            <a:avLst/>
          </a:prstGeom>
          <a:noFill/>
        </p:spPr>
        <p:txBody>
          <a:bodyPr wrap="square" rtlCol="0">
            <a:spAutoFit/>
          </a:bodyPr>
          <a:lstStyle/>
          <a:p>
            <a:pPr algn="l"/>
            <a:r>
              <a:rPr lang="en-US" sz="2300" b="1"/>
              <a:t>Indian Institute of Technology Guwahati</a:t>
            </a:r>
          </a:p>
        </p:txBody>
      </p:sp>
      <p:sp>
        <p:nvSpPr>
          <p:cNvPr id="9" name="TextBox 8">
            <a:extLst>
              <a:ext uri="{FF2B5EF4-FFF2-40B4-BE49-F238E27FC236}">
                <a16:creationId xmlns:a16="http://schemas.microsoft.com/office/drawing/2014/main" id="{608CDF15-7C51-0739-9BF7-4B15EBACAD35}"/>
              </a:ext>
            </a:extLst>
          </p:cNvPr>
          <p:cNvSpPr txBox="1"/>
          <p:nvPr/>
        </p:nvSpPr>
        <p:spPr>
          <a:xfrm>
            <a:off x="5184115" y="2518372"/>
            <a:ext cx="1828800" cy="1828800"/>
          </a:xfrm>
          <a:prstGeom prst="rect">
            <a:avLst/>
          </a:prstGeom>
          <a:noFill/>
        </p:spPr>
        <p:txBody>
          <a:bodyPr wrap="square" rtlCol="0">
            <a:spAutoFit/>
          </a:bodyPr>
          <a:lstStyle/>
          <a:p>
            <a:pPr algn="l"/>
            <a:endParaRPr lang="en-US"/>
          </a:p>
        </p:txBody>
      </p:sp>
      <p:sp>
        <p:nvSpPr>
          <p:cNvPr id="10" name="TextBox 9">
            <a:extLst>
              <a:ext uri="{FF2B5EF4-FFF2-40B4-BE49-F238E27FC236}">
                <a16:creationId xmlns:a16="http://schemas.microsoft.com/office/drawing/2014/main" id="{811501AD-4961-06D1-FC60-ED86945939B0}"/>
              </a:ext>
            </a:extLst>
          </p:cNvPr>
          <p:cNvSpPr txBox="1"/>
          <p:nvPr/>
        </p:nvSpPr>
        <p:spPr>
          <a:xfrm>
            <a:off x="5184115" y="2235451"/>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FBC1836A-805A-32F3-491A-AA539F59A4FA}"/>
              </a:ext>
            </a:extLst>
          </p:cNvPr>
          <p:cNvSpPr txBox="1"/>
          <p:nvPr/>
        </p:nvSpPr>
        <p:spPr>
          <a:xfrm>
            <a:off x="1573162" y="5665839"/>
            <a:ext cx="39206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Nikhil Thosar (224161020)</a:t>
            </a:r>
          </a:p>
          <a:p>
            <a:r>
              <a:rPr lang="en-US">
                <a:cs typeface="Calibri"/>
              </a:rPr>
              <a:t>n.thosar@iitg.ac.in</a:t>
            </a:r>
          </a:p>
        </p:txBody>
      </p:sp>
      <p:sp>
        <p:nvSpPr>
          <p:cNvPr id="7" name="TextBox 6">
            <a:extLst>
              <a:ext uri="{FF2B5EF4-FFF2-40B4-BE49-F238E27FC236}">
                <a16:creationId xmlns:a16="http://schemas.microsoft.com/office/drawing/2014/main" id="{7ED1AD98-52EF-5E6E-8FF9-5E26CE58B34B}"/>
              </a:ext>
            </a:extLst>
          </p:cNvPr>
          <p:cNvSpPr txBox="1"/>
          <p:nvPr/>
        </p:nvSpPr>
        <p:spPr>
          <a:xfrm>
            <a:off x="7017773" y="5665839"/>
            <a:ext cx="38837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Course: CS595 </a:t>
            </a:r>
          </a:p>
          <a:p>
            <a:r>
              <a:rPr lang="en-US">
                <a:cs typeface="Calibri"/>
              </a:rPr>
              <a:t>Course Instructor: Dr. Ashish Anand</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F4875B-FC03-E729-6E75-7A5B28D38B3A}"/>
              </a:ext>
            </a:extLst>
          </p:cNvPr>
          <p:cNvSpPr txBox="1"/>
          <p:nvPr/>
        </p:nvSpPr>
        <p:spPr>
          <a:xfrm>
            <a:off x="227942" y="108728"/>
            <a:ext cx="1112867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Work in Progress: Power Generation Plots, Data Structuring and Cleaning</a:t>
            </a:r>
          </a:p>
          <a:p>
            <a:endParaRPr lang="en-US" sz="1600">
              <a:cs typeface="Calibri"/>
            </a:endParaRPr>
          </a:p>
        </p:txBody>
      </p:sp>
      <p:sp>
        <p:nvSpPr>
          <p:cNvPr id="7" name="TextBox 6">
            <a:extLst>
              <a:ext uri="{FF2B5EF4-FFF2-40B4-BE49-F238E27FC236}">
                <a16:creationId xmlns:a16="http://schemas.microsoft.com/office/drawing/2014/main" id="{50C4C79B-EAE5-66B6-CDF2-264CC53E80D8}"/>
              </a:ext>
            </a:extLst>
          </p:cNvPr>
          <p:cNvSpPr txBox="1"/>
          <p:nvPr/>
        </p:nvSpPr>
        <p:spPr>
          <a:xfrm>
            <a:off x="326797" y="690737"/>
            <a:ext cx="4803913"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Data File: </a:t>
            </a:r>
            <a:r>
              <a:rPr lang="en-US">
                <a:ea typeface="+mn-lt"/>
                <a:cs typeface="+mn-lt"/>
              </a:rPr>
              <a:t>Power_Generation.csv</a:t>
            </a:r>
          </a:p>
          <a:p>
            <a:r>
              <a:rPr lang="en-US" sz="1600" b="1">
                <a:cs typeface="Calibri"/>
              </a:rPr>
              <a:t>Data Analysis: </a:t>
            </a:r>
            <a:r>
              <a:rPr lang="en-US" sz="1600">
                <a:cs typeface="Calibri"/>
              </a:rPr>
              <a:t>Generation</a:t>
            </a:r>
            <a:r>
              <a:rPr lang="en-US" sz="1600" b="1">
                <a:cs typeface="Calibri"/>
              </a:rPr>
              <a:t> </a:t>
            </a:r>
            <a:r>
              <a:rPr lang="en-US" sz="1600">
                <a:cs typeface="Calibri"/>
              </a:rPr>
              <a:t>Data for Thermal, Nuclear and Hydro (Estimated and Actual ) is present for period of </a:t>
            </a:r>
            <a:r>
              <a:rPr lang="en-US" sz="1600" b="1">
                <a:cs typeface="Calibri"/>
              </a:rPr>
              <a:t> </a:t>
            </a:r>
            <a:r>
              <a:rPr lang="en-US" sz="1600">
                <a:cs typeface="Calibri"/>
              </a:rPr>
              <a:t>Sept</a:t>
            </a:r>
            <a:r>
              <a:rPr lang="en-US" sz="1600" b="1">
                <a:cs typeface="Calibri"/>
              </a:rPr>
              <a:t>-</a:t>
            </a:r>
            <a:r>
              <a:rPr lang="en-US" sz="1600">
                <a:cs typeface="Calibri"/>
              </a:rPr>
              <a:t>2017 to Aug-2020.</a:t>
            </a:r>
          </a:p>
          <a:p>
            <a:r>
              <a:rPr lang="en-US" sz="1600">
                <a:cs typeface="Calibri"/>
              </a:rPr>
              <a:t>There is no data for Eastern and North-Eastern region particularly for Nuclear Generation.</a:t>
            </a:r>
          </a:p>
          <a:p>
            <a:r>
              <a:rPr lang="en-US" sz="1600">
                <a:cs typeface="Calibri"/>
              </a:rPr>
              <a:t>As this is day-wise data for long time of 3 years, I observed it's tough to get a smooth generalized trend out of it, so I grouped it month-wise and tried to visualize the monthly generation data.</a:t>
            </a:r>
          </a:p>
          <a:p>
            <a:r>
              <a:rPr lang="en-US" sz="1600" b="1">
                <a:cs typeface="Calibri"/>
              </a:rPr>
              <a:t>Data Anomalies: </a:t>
            </a:r>
          </a:p>
          <a:p>
            <a:pPr marL="342900" indent="-342900">
              <a:buAutoNum type="arabicPeriod"/>
            </a:pPr>
            <a:r>
              <a:rPr lang="en-US" sz="1600">
                <a:cs typeface="Calibri"/>
              </a:rPr>
              <a:t>Missing values in periodic data for couple of months and particular regions.</a:t>
            </a:r>
          </a:p>
          <a:p>
            <a:pPr marL="342900" indent="-342900">
              <a:buAutoNum type="arabicPeriod"/>
            </a:pPr>
            <a:endParaRPr lang="en-US" sz="1600">
              <a:cs typeface="Calibri"/>
            </a:endParaRPr>
          </a:p>
          <a:p>
            <a:r>
              <a:rPr lang="en-US" sz="1600" b="1">
                <a:cs typeface="Calibri"/>
              </a:rPr>
              <a:t>Structuring and Cleaning Approach:</a:t>
            </a:r>
          </a:p>
          <a:p>
            <a:pPr marL="342900" indent="-342900">
              <a:buAutoNum type="arabicPeriod"/>
            </a:pPr>
            <a:r>
              <a:rPr lang="en-US" sz="1600">
                <a:cs typeface="Calibri"/>
              </a:rPr>
              <a:t>I separated out data for all five regions in different data frame to replace the missing values appropriately as per the regional trend.</a:t>
            </a:r>
          </a:p>
          <a:p>
            <a:pPr marL="342900" indent="-342900">
              <a:buAutoNum type="arabicPeriod"/>
            </a:pPr>
            <a:r>
              <a:rPr lang="en-US" sz="1600">
                <a:cs typeface="Calibri"/>
              </a:rPr>
              <a:t>Replaced 0.0 values firstly with '</a:t>
            </a:r>
            <a:r>
              <a:rPr lang="en-US" sz="1600" err="1">
                <a:cs typeface="Calibri"/>
              </a:rPr>
              <a:t>NaN</a:t>
            </a:r>
            <a:r>
              <a:rPr lang="en-US" sz="1600">
                <a:cs typeface="Calibri"/>
              </a:rPr>
              <a:t>' and then used interpolation to fill up those values. This made data retain its general nature, instead of showing an unexpected dip in line plot.</a:t>
            </a:r>
          </a:p>
        </p:txBody>
      </p:sp>
      <p:pic>
        <p:nvPicPr>
          <p:cNvPr id="8" name="Picture 8">
            <a:extLst>
              <a:ext uri="{FF2B5EF4-FFF2-40B4-BE49-F238E27FC236}">
                <a16:creationId xmlns:a16="http://schemas.microsoft.com/office/drawing/2014/main" id="{C508A669-8384-390D-339F-D62FABC7B7EA}"/>
              </a:ext>
            </a:extLst>
          </p:cNvPr>
          <p:cNvPicPr>
            <a:picLocks noChangeAspect="1"/>
          </p:cNvPicPr>
          <p:nvPr/>
        </p:nvPicPr>
        <p:blipFill>
          <a:blip r:embed="rId2"/>
          <a:stretch>
            <a:fillRect/>
          </a:stretch>
        </p:blipFill>
        <p:spPr>
          <a:xfrm>
            <a:off x="5223433" y="570234"/>
            <a:ext cx="6380671" cy="5666515"/>
          </a:xfrm>
          <a:prstGeom prst="rect">
            <a:avLst/>
          </a:prstGeom>
        </p:spPr>
      </p:pic>
    </p:spTree>
    <p:extLst>
      <p:ext uri="{BB962C8B-B14F-4D97-AF65-F5344CB8AC3E}">
        <p14:creationId xmlns:p14="http://schemas.microsoft.com/office/powerpoint/2010/main" val="28751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796861F-10AB-AA20-2400-52103F32F2FB}"/>
              </a:ext>
            </a:extLst>
          </p:cNvPr>
          <p:cNvPicPr>
            <a:picLocks noChangeAspect="1"/>
          </p:cNvPicPr>
          <p:nvPr/>
        </p:nvPicPr>
        <p:blipFill>
          <a:blip r:embed="rId2"/>
          <a:stretch>
            <a:fillRect/>
          </a:stretch>
        </p:blipFill>
        <p:spPr>
          <a:xfrm>
            <a:off x="181155" y="2874714"/>
            <a:ext cx="11642784" cy="2517554"/>
          </a:xfrm>
          <a:prstGeom prst="rect">
            <a:avLst/>
          </a:prstGeom>
        </p:spPr>
      </p:pic>
      <p:sp>
        <p:nvSpPr>
          <p:cNvPr id="3" name="TextBox 2">
            <a:extLst>
              <a:ext uri="{FF2B5EF4-FFF2-40B4-BE49-F238E27FC236}">
                <a16:creationId xmlns:a16="http://schemas.microsoft.com/office/drawing/2014/main" id="{F6D558AE-1AB2-7894-CDE8-8ADE463A8C95}"/>
              </a:ext>
            </a:extLst>
          </p:cNvPr>
          <p:cNvSpPr txBox="1"/>
          <p:nvPr/>
        </p:nvSpPr>
        <p:spPr>
          <a:xfrm>
            <a:off x="373186" y="321304"/>
            <a:ext cx="11049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cs typeface="Calibri"/>
              </a:rPr>
              <a:t>Data Description and Analysis:</a:t>
            </a:r>
            <a:endParaRPr lang="en-US" sz="4000"/>
          </a:p>
        </p:txBody>
      </p:sp>
      <p:sp>
        <p:nvSpPr>
          <p:cNvPr id="4" name="TextBox 3">
            <a:extLst>
              <a:ext uri="{FF2B5EF4-FFF2-40B4-BE49-F238E27FC236}">
                <a16:creationId xmlns:a16="http://schemas.microsoft.com/office/drawing/2014/main" id="{BD912E27-2BE6-038A-C464-806EB39108B5}"/>
              </a:ext>
            </a:extLst>
          </p:cNvPr>
          <p:cNvSpPr txBox="1"/>
          <p:nvPr/>
        </p:nvSpPr>
        <p:spPr>
          <a:xfrm>
            <a:off x="421631" y="1061111"/>
            <a:ext cx="10949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File:</a:t>
            </a:r>
            <a:r>
              <a:rPr lang="en-US">
                <a:ea typeface="+mn-lt"/>
                <a:cs typeface="+mn-lt"/>
              </a:rPr>
              <a:t> Installed_Power_Capacity_State_wise_MW.csv</a:t>
            </a:r>
          </a:p>
          <a:p>
            <a:r>
              <a:rPr lang="en-US" b="1">
                <a:cs typeface="Calibri" panose="020F0502020204030204"/>
              </a:rPr>
              <a:t>Details:</a:t>
            </a:r>
            <a:r>
              <a:rPr lang="en-US">
                <a:cs typeface="Calibri" panose="020F0502020204030204"/>
              </a:rPr>
              <a:t> </a:t>
            </a:r>
            <a:r>
              <a:rPr lang="en-US">
                <a:ea typeface="+mn-lt"/>
                <a:cs typeface="+mn-lt"/>
              </a:rPr>
              <a:t> The given data represents the monthly electricity generation and distribution statistics for the five regions of India from Jan-2019 to Jan-2022 The data is broken down by state and includes information on the amount of installed electricity generation capacity using different sources such as coal, gas, diesel, thermal, nuclear, hydro, and renewable energy (RES) and the total installed capacity by each state.</a:t>
            </a:r>
          </a:p>
        </p:txBody>
      </p:sp>
    </p:spTree>
    <p:extLst>
      <p:ext uri="{BB962C8B-B14F-4D97-AF65-F5344CB8AC3E}">
        <p14:creationId xmlns:p14="http://schemas.microsoft.com/office/powerpoint/2010/main" val="42380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9147-7DE8-19BF-6F31-CA76B6D49D0D}"/>
              </a:ext>
            </a:extLst>
          </p:cNvPr>
          <p:cNvSpPr>
            <a:spLocks noGrp="1"/>
          </p:cNvSpPr>
          <p:nvPr>
            <p:ph type="title"/>
          </p:nvPr>
        </p:nvSpPr>
        <p:spPr>
          <a:xfrm>
            <a:off x="234351" y="206974"/>
            <a:ext cx="10443714" cy="779224"/>
          </a:xfrm>
        </p:spPr>
        <p:txBody>
          <a:bodyPr>
            <a:normAutofit/>
          </a:bodyPr>
          <a:lstStyle/>
          <a:p>
            <a:r>
              <a:rPr lang="en-US" sz="4000" b="1">
                <a:ea typeface="+mj-lt"/>
                <a:cs typeface="+mj-lt"/>
              </a:rPr>
              <a:t>Data Anomalies:</a:t>
            </a:r>
            <a:endParaRPr lang="en-US" b="1"/>
          </a:p>
        </p:txBody>
      </p:sp>
      <p:sp>
        <p:nvSpPr>
          <p:cNvPr id="3" name="TextBox 2">
            <a:extLst>
              <a:ext uri="{FF2B5EF4-FFF2-40B4-BE49-F238E27FC236}">
                <a16:creationId xmlns:a16="http://schemas.microsoft.com/office/drawing/2014/main" id="{126D59D5-9596-3C79-646D-8C27D8A96013}"/>
              </a:ext>
            </a:extLst>
          </p:cNvPr>
          <p:cNvSpPr txBox="1"/>
          <p:nvPr/>
        </p:nvSpPr>
        <p:spPr>
          <a:xfrm>
            <a:off x="381000" y="1016000"/>
            <a:ext cx="114617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panose="020F0502020204030204"/>
              </a:rPr>
              <a:t>In original data, for state 'Andhra Pradesh' , for certain data entries state-name was 'Andhra Pradesh.', during data cleaning, I replaced it appropriately.</a:t>
            </a:r>
          </a:p>
          <a:p>
            <a:pPr marL="285750" indent="-285750">
              <a:buFont typeface="Arial"/>
              <a:buChar char="•"/>
            </a:pPr>
            <a:r>
              <a:rPr lang="en-US">
                <a:cs typeface="Calibri" panose="020F0502020204030204"/>
              </a:rPr>
              <a:t>From 26th January 2020, 'Dadra Nagar Haveli' and 'Daman-Diu' merged to a single Union Territory so data inconsistency and discontinuity was there, as data for same state was present with three different names and for different time periods. I removed this inconsistency and discontinuity that could have lead to complicate visualizations for user. </a:t>
            </a:r>
          </a:p>
        </p:txBody>
      </p:sp>
      <p:pic>
        <p:nvPicPr>
          <p:cNvPr id="11" name="Picture 11">
            <a:extLst>
              <a:ext uri="{FF2B5EF4-FFF2-40B4-BE49-F238E27FC236}">
                <a16:creationId xmlns:a16="http://schemas.microsoft.com/office/drawing/2014/main" id="{09D20F4C-C5C1-777E-7070-FC772B1EBE02}"/>
              </a:ext>
            </a:extLst>
          </p:cNvPr>
          <p:cNvPicPr>
            <a:picLocks noChangeAspect="1"/>
          </p:cNvPicPr>
          <p:nvPr/>
        </p:nvPicPr>
        <p:blipFill>
          <a:blip r:embed="rId2"/>
          <a:stretch>
            <a:fillRect/>
          </a:stretch>
        </p:blipFill>
        <p:spPr>
          <a:xfrm>
            <a:off x="497457" y="3431127"/>
            <a:ext cx="11211464" cy="2310499"/>
          </a:xfrm>
          <a:prstGeom prst="rect">
            <a:avLst/>
          </a:prstGeom>
        </p:spPr>
      </p:pic>
    </p:spTree>
    <p:extLst>
      <p:ext uri="{BB962C8B-B14F-4D97-AF65-F5344CB8AC3E}">
        <p14:creationId xmlns:p14="http://schemas.microsoft.com/office/powerpoint/2010/main" val="396647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89ACA0A-AF4F-16D4-CE0B-A37291F91345}"/>
              </a:ext>
            </a:extLst>
          </p:cNvPr>
          <p:cNvSpPr txBox="1"/>
          <p:nvPr/>
        </p:nvSpPr>
        <p:spPr>
          <a:xfrm>
            <a:off x="125645" y="570718"/>
            <a:ext cx="331304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Plot Description:</a:t>
            </a:r>
          </a:p>
          <a:p>
            <a:pPr marL="285750" indent="-285750">
              <a:buFont typeface="Arial"/>
              <a:buChar char="•"/>
            </a:pPr>
            <a:r>
              <a:rPr lang="en-US">
                <a:cs typeface="Calibri"/>
              </a:rPr>
              <a:t>This Heatmap plotted here provides good insights about the overall periodic growth and development of Power Generation Infrastructure throughout country, region-wise and moreover state-wise.</a:t>
            </a:r>
            <a:endParaRPr lang="en-US" b="1">
              <a:cs typeface="Calibri"/>
            </a:endParaRPr>
          </a:p>
          <a:p>
            <a:pPr marL="285750" indent="-285750">
              <a:buFont typeface="Arial"/>
              <a:buChar char="•"/>
            </a:pPr>
            <a:r>
              <a:rPr lang="en-US">
                <a:cs typeface="Calibri"/>
              </a:rPr>
              <a:t>Moreover, comparative study of different regional power grids of country can be done from this.</a:t>
            </a:r>
          </a:p>
          <a:p>
            <a:r>
              <a:rPr lang="en-US" b="1">
                <a:cs typeface="Calibri"/>
              </a:rPr>
              <a:t>Observations:</a:t>
            </a:r>
          </a:p>
          <a:p>
            <a:pPr marL="285750" indent="-285750">
              <a:buFont typeface="Arial"/>
              <a:buChar char="•"/>
            </a:pPr>
            <a:r>
              <a:rPr lang="en-US">
                <a:cs typeface="Calibri"/>
              </a:rPr>
              <a:t>It can be seen that, 'Western region' have highest power generation capacity overall and 'North-Eastern', the least.</a:t>
            </a:r>
          </a:p>
          <a:p>
            <a:pPr marL="285750" indent="-285750">
              <a:buFont typeface="Arial"/>
              <a:buChar char="•"/>
            </a:pPr>
            <a:r>
              <a:rPr lang="en-US">
                <a:cs typeface="Calibri"/>
              </a:rPr>
              <a:t>Gujarat, Tamil Nadu and Rajasthan have made significant growth in installed capacity overall, this can be observed from gradient.</a:t>
            </a:r>
          </a:p>
        </p:txBody>
      </p:sp>
      <p:sp>
        <p:nvSpPr>
          <p:cNvPr id="8" name="TextBox 7">
            <a:extLst>
              <a:ext uri="{FF2B5EF4-FFF2-40B4-BE49-F238E27FC236}">
                <a16:creationId xmlns:a16="http://schemas.microsoft.com/office/drawing/2014/main" id="{7C3B0C29-2728-BB6D-4600-CC171BC688AA}"/>
              </a:ext>
            </a:extLst>
          </p:cNvPr>
          <p:cNvSpPr txBox="1"/>
          <p:nvPr/>
        </p:nvSpPr>
        <p:spPr>
          <a:xfrm>
            <a:off x="125203" y="89857"/>
            <a:ext cx="113964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PLOT I: Periodic Faceted Heat-Map for different regions</a:t>
            </a:r>
            <a:endParaRPr lang="en-US"/>
          </a:p>
        </p:txBody>
      </p:sp>
      <p:pic>
        <p:nvPicPr>
          <p:cNvPr id="3" name="Picture 3">
            <a:extLst>
              <a:ext uri="{FF2B5EF4-FFF2-40B4-BE49-F238E27FC236}">
                <a16:creationId xmlns:a16="http://schemas.microsoft.com/office/drawing/2014/main" id="{5B2F227D-681D-93E8-7AD4-D51F4E4305A0}"/>
              </a:ext>
            </a:extLst>
          </p:cNvPr>
          <p:cNvPicPr>
            <a:picLocks noChangeAspect="1"/>
          </p:cNvPicPr>
          <p:nvPr/>
        </p:nvPicPr>
        <p:blipFill>
          <a:blip r:embed="rId2"/>
          <a:stretch>
            <a:fillRect/>
          </a:stretch>
        </p:blipFill>
        <p:spPr>
          <a:xfrm>
            <a:off x="3900253" y="671772"/>
            <a:ext cx="7621402" cy="1488793"/>
          </a:xfrm>
          <a:prstGeom prst="rect">
            <a:avLst/>
          </a:prstGeom>
        </p:spPr>
      </p:pic>
      <p:pic>
        <p:nvPicPr>
          <p:cNvPr id="4" name="Picture 4">
            <a:extLst>
              <a:ext uri="{FF2B5EF4-FFF2-40B4-BE49-F238E27FC236}">
                <a16:creationId xmlns:a16="http://schemas.microsoft.com/office/drawing/2014/main" id="{3836C607-EB5C-474D-BED1-EB72C7E0188B}"/>
              </a:ext>
            </a:extLst>
          </p:cNvPr>
          <p:cNvPicPr>
            <a:picLocks noChangeAspect="1"/>
          </p:cNvPicPr>
          <p:nvPr/>
        </p:nvPicPr>
        <p:blipFill>
          <a:blip r:embed="rId3"/>
          <a:stretch>
            <a:fillRect/>
          </a:stretch>
        </p:blipFill>
        <p:spPr>
          <a:xfrm>
            <a:off x="3818626" y="2411716"/>
            <a:ext cx="8623538" cy="4349323"/>
          </a:xfrm>
          <a:prstGeom prst="rect">
            <a:avLst/>
          </a:prstGeom>
        </p:spPr>
      </p:pic>
    </p:spTree>
    <p:extLst>
      <p:ext uri="{BB962C8B-B14F-4D97-AF65-F5344CB8AC3E}">
        <p14:creationId xmlns:p14="http://schemas.microsoft.com/office/powerpoint/2010/main" val="185023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739460D8-F2B6-2EA6-816B-D77F5C2E3DD8}"/>
              </a:ext>
            </a:extLst>
          </p:cNvPr>
          <p:cNvPicPr>
            <a:picLocks noChangeAspect="1"/>
          </p:cNvPicPr>
          <p:nvPr/>
        </p:nvPicPr>
        <p:blipFill>
          <a:blip r:embed="rId2"/>
          <a:stretch>
            <a:fillRect/>
          </a:stretch>
        </p:blipFill>
        <p:spPr>
          <a:xfrm>
            <a:off x="123645" y="168848"/>
            <a:ext cx="11944707" cy="6750341"/>
          </a:xfrm>
          <a:prstGeom prst="rect">
            <a:avLst/>
          </a:prstGeom>
        </p:spPr>
      </p:pic>
    </p:spTree>
    <p:extLst>
      <p:ext uri="{BB962C8B-B14F-4D97-AF65-F5344CB8AC3E}">
        <p14:creationId xmlns:p14="http://schemas.microsoft.com/office/powerpoint/2010/main" val="411411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4D0D258E-B85B-B124-DD9C-0E16EF16701C}"/>
              </a:ext>
            </a:extLst>
          </p:cNvPr>
          <p:cNvPicPr>
            <a:picLocks noChangeAspect="1"/>
          </p:cNvPicPr>
          <p:nvPr/>
        </p:nvPicPr>
        <p:blipFill>
          <a:blip r:embed="rId2"/>
          <a:stretch>
            <a:fillRect/>
          </a:stretch>
        </p:blipFill>
        <p:spPr>
          <a:xfrm>
            <a:off x="36515" y="988524"/>
            <a:ext cx="3882297" cy="3341647"/>
          </a:xfrm>
          <a:prstGeom prst="rect">
            <a:avLst/>
          </a:prstGeom>
        </p:spPr>
      </p:pic>
      <p:cxnSp>
        <p:nvCxnSpPr>
          <p:cNvPr id="15" name="Straight Connector 14">
            <a:extLst>
              <a:ext uri="{FF2B5EF4-FFF2-40B4-BE49-F238E27FC236}">
                <a16:creationId xmlns:a16="http://schemas.microsoft.com/office/drawing/2014/main" id="{B817B4B8-5E01-4B44-BC25-876D56C121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0"/>
            <a:ext cx="0" cy="32004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8">
            <a:extLst>
              <a:ext uri="{FF2B5EF4-FFF2-40B4-BE49-F238E27FC236}">
                <a16:creationId xmlns:a16="http://schemas.microsoft.com/office/drawing/2014/main" id="{2F1247A0-0A45-989E-578E-DDF12F444D9B}"/>
              </a:ext>
            </a:extLst>
          </p:cNvPr>
          <p:cNvPicPr>
            <a:picLocks noChangeAspect="1"/>
          </p:cNvPicPr>
          <p:nvPr/>
        </p:nvPicPr>
        <p:blipFill>
          <a:blip r:embed="rId3"/>
          <a:stretch>
            <a:fillRect/>
          </a:stretch>
        </p:blipFill>
        <p:spPr>
          <a:xfrm>
            <a:off x="8423164" y="839973"/>
            <a:ext cx="3884266" cy="3326786"/>
          </a:xfrm>
          <a:prstGeom prst="rect">
            <a:avLst/>
          </a:prstGeom>
        </p:spPr>
      </p:pic>
      <p:cxnSp>
        <p:nvCxnSpPr>
          <p:cNvPr id="17" name="Straight Connector 16">
            <a:extLst>
              <a:ext uri="{FF2B5EF4-FFF2-40B4-BE49-F238E27FC236}">
                <a16:creationId xmlns:a16="http://schemas.microsoft.com/office/drawing/2014/main" id="{D683D1A4-93E5-4A4D-B103-8223A220EB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21742"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0E8ABF4-C289-489E-BEFB-3077F9D9C7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52330"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89CFA0-35DD-4943-B365-488C66B9B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609790" y="3197412"/>
            <a:ext cx="4956048"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88AD040-1A2B-4FB4-A345-7B9F3E5ED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994133"/>
            <a:ext cx="3602736"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3B704A-724B-41D6-8F33-76939E727D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534400" y="3994133"/>
            <a:ext cx="3657600"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6">
            <a:extLst>
              <a:ext uri="{FF2B5EF4-FFF2-40B4-BE49-F238E27FC236}">
                <a16:creationId xmlns:a16="http://schemas.microsoft.com/office/drawing/2014/main" id="{FDA2BC46-1D0C-9CAD-DA6A-BA05C880ECEA}"/>
              </a:ext>
            </a:extLst>
          </p:cNvPr>
          <p:cNvPicPr>
            <a:picLocks noChangeAspect="1"/>
          </p:cNvPicPr>
          <p:nvPr/>
        </p:nvPicPr>
        <p:blipFill>
          <a:blip r:embed="rId4"/>
          <a:stretch>
            <a:fillRect/>
          </a:stretch>
        </p:blipFill>
        <p:spPr>
          <a:xfrm>
            <a:off x="334898" y="4172092"/>
            <a:ext cx="2935041" cy="2522569"/>
          </a:xfrm>
          <a:prstGeom prst="rect">
            <a:avLst/>
          </a:prstGeom>
        </p:spPr>
      </p:pic>
      <p:pic>
        <p:nvPicPr>
          <p:cNvPr id="9" name="Picture 9">
            <a:extLst>
              <a:ext uri="{FF2B5EF4-FFF2-40B4-BE49-F238E27FC236}">
                <a16:creationId xmlns:a16="http://schemas.microsoft.com/office/drawing/2014/main" id="{129DFC64-B2C5-FD3D-E9B7-2DCD9D93D0FB}"/>
              </a:ext>
            </a:extLst>
          </p:cNvPr>
          <p:cNvPicPr>
            <a:picLocks noChangeAspect="1"/>
          </p:cNvPicPr>
          <p:nvPr/>
        </p:nvPicPr>
        <p:blipFill>
          <a:blip r:embed="rId5"/>
          <a:stretch>
            <a:fillRect/>
          </a:stretch>
        </p:blipFill>
        <p:spPr>
          <a:xfrm>
            <a:off x="4244531" y="3251217"/>
            <a:ext cx="4030111" cy="3466523"/>
          </a:xfrm>
          <a:prstGeom prst="rect">
            <a:avLst/>
          </a:prstGeom>
        </p:spPr>
      </p:pic>
      <p:pic>
        <p:nvPicPr>
          <p:cNvPr id="7" name="Picture 7">
            <a:extLst>
              <a:ext uri="{FF2B5EF4-FFF2-40B4-BE49-F238E27FC236}">
                <a16:creationId xmlns:a16="http://schemas.microsoft.com/office/drawing/2014/main" id="{7927883B-F8E3-27AA-76E0-9E8C6A1BE11C}"/>
              </a:ext>
            </a:extLst>
          </p:cNvPr>
          <p:cNvPicPr>
            <a:picLocks noChangeAspect="1"/>
          </p:cNvPicPr>
          <p:nvPr/>
        </p:nvPicPr>
        <p:blipFill>
          <a:blip r:embed="rId6"/>
          <a:stretch>
            <a:fillRect/>
          </a:stretch>
        </p:blipFill>
        <p:spPr>
          <a:xfrm>
            <a:off x="8812089" y="4172092"/>
            <a:ext cx="2884683" cy="2522016"/>
          </a:xfrm>
          <a:prstGeom prst="rect">
            <a:avLst/>
          </a:prstGeom>
        </p:spPr>
      </p:pic>
      <p:sp>
        <p:nvSpPr>
          <p:cNvPr id="3" name="TextBox 2">
            <a:extLst>
              <a:ext uri="{FF2B5EF4-FFF2-40B4-BE49-F238E27FC236}">
                <a16:creationId xmlns:a16="http://schemas.microsoft.com/office/drawing/2014/main" id="{F8EA759D-69CC-C277-B438-046581EDF071}"/>
              </a:ext>
            </a:extLst>
          </p:cNvPr>
          <p:cNvSpPr txBox="1"/>
          <p:nvPr/>
        </p:nvSpPr>
        <p:spPr>
          <a:xfrm>
            <a:off x="400469" y="8086"/>
            <a:ext cx="108267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PLOT II: Different Energy Sources Distribution </a:t>
            </a:r>
          </a:p>
          <a:p>
            <a:r>
              <a:rPr lang="en-US" sz="1600" b="1">
                <a:cs typeface="Calibri"/>
              </a:rPr>
              <a:t>Details: </a:t>
            </a:r>
            <a:r>
              <a:rPr lang="en-US" sz="1600">
                <a:cs typeface="Calibri"/>
              </a:rPr>
              <a:t>Capacity installed during the given period can be seen from below visualizations and the highest three states having maximum capacity installed during this period are highlighted with different color.</a:t>
            </a:r>
          </a:p>
        </p:txBody>
      </p:sp>
    </p:spTree>
    <p:extLst>
      <p:ext uri="{BB962C8B-B14F-4D97-AF65-F5344CB8AC3E}">
        <p14:creationId xmlns:p14="http://schemas.microsoft.com/office/powerpoint/2010/main" val="524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CF10C791-DD60-7531-DE6A-B48B417977A2}"/>
              </a:ext>
            </a:extLst>
          </p:cNvPr>
          <p:cNvPicPr>
            <a:picLocks noChangeAspect="1"/>
          </p:cNvPicPr>
          <p:nvPr/>
        </p:nvPicPr>
        <p:blipFill>
          <a:blip r:embed="rId2"/>
          <a:stretch>
            <a:fillRect/>
          </a:stretch>
        </p:blipFill>
        <p:spPr>
          <a:xfrm>
            <a:off x="120710" y="1002902"/>
            <a:ext cx="3800169" cy="3327270"/>
          </a:xfrm>
          <a:prstGeom prst="rect">
            <a:avLst/>
          </a:prstGeom>
        </p:spPr>
      </p:pic>
      <p:cxnSp>
        <p:nvCxnSpPr>
          <p:cNvPr id="13" name="Straight Connector 12">
            <a:extLst>
              <a:ext uri="{FF2B5EF4-FFF2-40B4-BE49-F238E27FC236}">
                <a16:creationId xmlns:a16="http://schemas.microsoft.com/office/drawing/2014/main" id="{B817B4B8-5E01-4B44-BC25-876D56C121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0"/>
            <a:ext cx="0" cy="32004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7">
            <a:extLst>
              <a:ext uri="{FF2B5EF4-FFF2-40B4-BE49-F238E27FC236}">
                <a16:creationId xmlns:a16="http://schemas.microsoft.com/office/drawing/2014/main" id="{C4C5BE0B-FC88-B623-F4AC-32F4E22FBA59}"/>
              </a:ext>
            </a:extLst>
          </p:cNvPr>
          <p:cNvPicPr>
            <a:picLocks noChangeAspect="1"/>
          </p:cNvPicPr>
          <p:nvPr/>
        </p:nvPicPr>
        <p:blipFill>
          <a:blip r:embed="rId3"/>
          <a:stretch>
            <a:fillRect/>
          </a:stretch>
        </p:blipFill>
        <p:spPr>
          <a:xfrm>
            <a:off x="8349376" y="940613"/>
            <a:ext cx="3816185" cy="3312410"/>
          </a:xfrm>
          <a:prstGeom prst="rect">
            <a:avLst/>
          </a:prstGeom>
        </p:spPr>
      </p:pic>
      <p:cxnSp>
        <p:nvCxnSpPr>
          <p:cNvPr id="15" name="Straight Connector 14">
            <a:extLst>
              <a:ext uri="{FF2B5EF4-FFF2-40B4-BE49-F238E27FC236}">
                <a16:creationId xmlns:a16="http://schemas.microsoft.com/office/drawing/2014/main" id="{D683D1A4-93E5-4A4D-B103-8223A220EB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21742"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E8ABF4-C289-489E-BEFB-3077F9D9C7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52330"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89CFA0-35DD-4943-B365-488C66B9B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609790" y="3197412"/>
            <a:ext cx="4956048"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88AD040-1A2B-4FB4-A345-7B9F3E5ED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994133"/>
            <a:ext cx="3602736"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23B704A-724B-41D6-8F33-76939E727D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534400" y="3994133"/>
            <a:ext cx="3657600"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8">
            <a:extLst>
              <a:ext uri="{FF2B5EF4-FFF2-40B4-BE49-F238E27FC236}">
                <a16:creationId xmlns:a16="http://schemas.microsoft.com/office/drawing/2014/main" id="{923B1B85-621D-FE2D-B162-A348B5575BCC}"/>
              </a:ext>
            </a:extLst>
          </p:cNvPr>
          <p:cNvPicPr>
            <a:picLocks noChangeAspect="1"/>
          </p:cNvPicPr>
          <p:nvPr/>
        </p:nvPicPr>
        <p:blipFill>
          <a:blip r:embed="rId4"/>
          <a:stretch>
            <a:fillRect/>
          </a:stretch>
        </p:blipFill>
        <p:spPr>
          <a:xfrm>
            <a:off x="227698" y="4114583"/>
            <a:ext cx="2933781" cy="2580078"/>
          </a:xfrm>
          <a:prstGeom prst="rect">
            <a:avLst/>
          </a:prstGeom>
        </p:spPr>
      </p:pic>
      <p:pic>
        <p:nvPicPr>
          <p:cNvPr id="4" name="Picture 4">
            <a:extLst>
              <a:ext uri="{FF2B5EF4-FFF2-40B4-BE49-F238E27FC236}">
                <a16:creationId xmlns:a16="http://schemas.microsoft.com/office/drawing/2014/main" id="{1C167681-451B-5FA0-D9DD-7C2AAD457721}"/>
              </a:ext>
            </a:extLst>
          </p:cNvPr>
          <p:cNvPicPr>
            <a:picLocks noChangeAspect="1"/>
          </p:cNvPicPr>
          <p:nvPr/>
        </p:nvPicPr>
        <p:blipFill>
          <a:blip r:embed="rId5"/>
          <a:stretch>
            <a:fillRect/>
          </a:stretch>
        </p:blipFill>
        <p:spPr>
          <a:xfrm>
            <a:off x="4174625" y="3288481"/>
            <a:ext cx="3989328" cy="3473368"/>
          </a:xfrm>
          <a:prstGeom prst="rect">
            <a:avLst/>
          </a:prstGeom>
        </p:spPr>
      </p:pic>
      <p:pic>
        <p:nvPicPr>
          <p:cNvPr id="6" name="Picture 6">
            <a:extLst>
              <a:ext uri="{FF2B5EF4-FFF2-40B4-BE49-F238E27FC236}">
                <a16:creationId xmlns:a16="http://schemas.microsoft.com/office/drawing/2014/main" id="{A857674B-F33E-60C2-B164-CE410195B9BC}"/>
              </a:ext>
            </a:extLst>
          </p:cNvPr>
          <p:cNvPicPr>
            <a:picLocks noChangeAspect="1"/>
          </p:cNvPicPr>
          <p:nvPr/>
        </p:nvPicPr>
        <p:blipFill>
          <a:blip r:embed="rId6"/>
          <a:stretch>
            <a:fillRect/>
          </a:stretch>
        </p:blipFill>
        <p:spPr>
          <a:xfrm>
            <a:off x="8790653" y="4114583"/>
            <a:ext cx="2913175" cy="2579525"/>
          </a:xfrm>
          <a:prstGeom prst="rect">
            <a:avLst/>
          </a:prstGeom>
        </p:spPr>
      </p:pic>
      <p:sp>
        <p:nvSpPr>
          <p:cNvPr id="3" name="TextBox 2">
            <a:extLst>
              <a:ext uri="{FF2B5EF4-FFF2-40B4-BE49-F238E27FC236}">
                <a16:creationId xmlns:a16="http://schemas.microsoft.com/office/drawing/2014/main" id="{F4B82D96-B8EE-1888-1636-2B0221945F0C}"/>
              </a:ext>
            </a:extLst>
          </p:cNvPr>
          <p:cNvSpPr txBox="1"/>
          <p:nvPr/>
        </p:nvSpPr>
        <p:spPr>
          <a:xfrm>
            <a:off x="429224" y="-6291"/>
            <a:ext cx="108267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PLOT III: Different Thermal Energy Distribution </a:t>
            </a:r>
          </a:p>
          <a:p>
            <a:r>
              <a:rPr lang="en-US" sz="1600" b="1">
                <a:cs typeface="Calibri"/>
              </a:rPr>
              <a:t>Details: </a:t>
            </a:r>
            <a:r>
              <a:rPr lang="en-US" sz="1600">
                <a:cs typeface="Calibri"/>
              </a:rPr>
              <a:t>Capacity installed during the given period can be seen from below visualizations and the highest three states having maximum capacity installed during this period are highlighted with different color.</a:t>
            </a:r>
          </a:p>
        </p:txBody>
      </p:sp>
    </p:spTree>
    <p:extLst>
      <p:ext uri="{BB962C8B-B14F-4D97-AF65-F5344CB8AC3E}">
        <p14:creationId xmlns:p14="http://schemas.microsoft.com/office/powerpoint/2010/main" val="226267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03C285-A65E-CF5A-4B30-DE178F9885A9}"/>
              </a:ext>
            </a:extLst>
          </p:cNvPr>
          <p:cNvSpPr txBox="1"/>
          <p:nvPr/>
        </p:nvSpPr>
        <p:spPr>
          <a:xfrm>
            <a:off x="457979" y="51218"/>
            <a:ext cx="10826750"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PLOT IV: Region-Wise Facetted Stacked Bar Plot for 2019-2022 </a:t>
            </a:r>
          </a:p>
          <a:p>
            <a:r>
              <a:rPr lang="en-US" sz="1600" b="1">
                <a:cs typeface="Calibri"/>
              </a:rPr>
              <a:t>Details: </a:t>
            </a:r>
            <a:r>
              <a:rPr lang="en-US" sz="1600">
                <a:cs typeface="Calibri"/>
              </a:rPr>
              <a:t>Five facets each of a particular region makes it easy to compare data of installed capacity for period, moreover for different sources of energy gives idea that coal plants are the most dominant source of power generation facility installed in most of the regions.</a:t>
            </a:r>
          </a:p>
        </p:txBody>
      </p:sp>
      <p:pic>
        <p:nvPicPr>
          <p:cNvPr id="5" name="Picture 5">
            <a:extLst>
              <a:ext uri="{FF2B5EF4-FFF2-40B4-BE49-F238E27FC236}">
                <a16:creationId xmlns:a16="http://schemas.microsoft.com/office/drawing/2014/main" id="{A550DF1D-C7E1-91AD-F982-151065EFBC14}"/>
              </a:ext>
            </a:extLst>
          </p:cNvPr>
          <p:cNvPicPr>
            <a:picLocks noChangeAspect="1"/>
          </p:cNvPicPr>
          <p:nvPr/>
        </p:nvPicPr>
        <p:blipFill>
          <a:blip r:embed="rId2"/>
          <a:stretch>
            <a:fillRect/>
          </a:stretch>
        </p:blipFill>
        <p:spPr>
          <a:xfrm>
            <a:off x="2122098" y="1182237"/>
            <a:ext cx="8249727" cy="5672470"/>
          </a:xfrm>
          <a:prstGeom prst="rect">
            <a:avLst/>
          </a:prstGeom>
        </p:spPr>
      </p:pic>
    </p:spTree>
    <p:extLst>
      <p:ext uri="{BB962C8B-B14F-4D97-AF65-F5344CB8AC3E}">
        <p14:creationId xmlns:p14="http://schemas.microsoft.com/office/powerpoint/2010/main" val="2719014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38F8DF-4FBB-C135-9618-E6D3D70AA57E}"/>
              </a:ext>
            </a:extLst>
          </p:cNvPr>
          <p:cNvSpPr txBox="1"/>
          <p:nvPr/>
        </p:nvSpPr>
        <p:spPr>
          <a:xfrm>
            <a:off x="291298" y="5918784"/>
            <a:ext cx="11552832" cy="7901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 name="TextBox 1">
            <a:extLst>
              <a:ext uri="{FF2B5EF4-FFF2-40B4-BE49-F238E27FC236}">
                <a16:creationId xmlns:a16="http://schemas.microsoft.com/office/drawing/2014/main" id="{F70DB535-AAC3-4831-F77D-E6902BEAC55F}"/>
              </a:ext>
            </a:extLst>
          </p:cNvPr>
          <p:cNvSpPr txBox="1"/>
          <p:nvPr/>
        </p:nvSpPr>
        <p:spPr>
          <a:xfrm>
            <a:off x="429224" y="108728"/>
            <a:ext cx="108267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PLOT V: Renewable Energy Plots</a:t>
            </a:r>
          </a:p>
          <a:p>
            <a:r>
              <a:rPr lang="en-US" sz="1600" b="1">
                <a:cs typeface="Calibri"/>
              </a:rPr>
              <a:t>Details: </a:t>
            </a:r>
            <a:r>
              <a:rPr lang="en-US" sz="1600">
                <a:cs typeface="Calibri"/>
              </a:rPr>
              <a:t>Capacity installed during the given period can be seen from below visualizations and the highest three states having maximum capacity installed during this period are highlighted with different color.</a:t>
            </a:r>
          </a:p>
        </p:txBody>
      </p:sp>
      <p:pic>
        <p:nvPicPr>
          <p:cNvPr id="3" name="Picture 4">
            <a:extLst>
              <a:ext uri="{FF2B5EF4-FFF2-40B4-BE49-F238E27FC236}">
                <a16:creationId xmlns:a16="http://schemas.microsoft.com/office/drawing/2014/main" id="{8388E592-2CD8-71DA-82DF-03CA453381BF}"/>
              </a:ext>
            </a:extLst>
          </p:cNvPr>
          <p:cNvPicPr>
            <a:picLocks noChangeAspect="1"/>
          </p:cNvPicPr>
          <p:nvPr/>
        </p:nvPicPr>
        <p:blipFill>
          <a:blip r:embed="rId2"/>
          <a:stretch>
            <a:fillRect/>
          </a:stretch>
        </p:blipFill>
        <p:spPr>
          <a:xfrm>
            <a:off x="209909" y="1299602"/>
            <a:ext cx="5244860" cy="5552756"/>
          </a:xfrm>
          <a:prstGeom prst="rect">
            <a:avLst/>
          </a:prstGeom>
        </p:spPr>
      </p:pic>
      <p:pic>
        <p:nvPicPr>
          <p:cNvPr id="5" name="Picture 7">
            <a:extLst>
              <a:ext uri="{FF2B5EF4-FFF2-40B4-BE49-F238E27FC236}">
                <a16:creationId xmlns:a16="http://schemas.microsoft.com/office/drawing/2014/main" id="{0AE35938-08A1-CA14-0EA3-B2DF0BA6B278}"/>
              </a:ext>
            </a:extLst>
          </p:cNvPr>
          <p:cNvPicPr>
            <a:picLocks noChangeAspect="1"/>
          </p:cNvPicPr>
          <p:nvPr/>
        </p:nvPicPr>
        <p:blipFill>
          <a:blip r:embed="rId3"/>
          <a:stretch>
            <a:fillRect/>
          </a:stretch>
        </p:blipFill>
        <p:spPr>
          <a:xfrm>
            <a:off x="6262777" y="1369432"/>
            <a:ext cx="5158596" cy="5470609"/>
          </a:xfrm>
          <a:prstGeom prst="rect">
            <a:avLst/>
          </a:prstGeom>
        </p:spPr>
      </p:pic>
    </p:spTree>
    <p:extLst>
      <p:ext uri="{BB962C8B-B14F-4D97-AF65-F5344CB8AC3E}">
        <p14:creationId xmlns:p14="http://schemas.microsoft.com/office/powerpoint/2010/main" val="26395514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Indian Power Sector at a Glance</vt:lpstr>
      <vt:lpstr>PowerPoint Presentation</vt:lpstr>
      <vt:lpstr>Data Anomalies: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NIKHIL VILAS THOSAR</cp:lastModifiedBy>
  <cp:revision>2</cp:revision>
  <dcterms:created xsi:type="dcterms:W3CDTF">2023-04-15T14:18:45Z</dcterms:created>
  <dcterms:modified xsi:type="dcterms:W3CDTF">2023-04-16T07:06:44Z</dcterms:modified>
</cp:coreProperties>
</file>