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>
        <p:scale>
          <a:sx n="90" d="100"/>
          <a:sy n="90" d="100"/>
        </p:scale>
        <p:origin x="26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06/05/17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06/05/17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06/05/17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06/05/17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06/05/17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06/05/17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06/05/17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06/05/17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06/05/17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06/05/17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06/05/17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06/05/17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smtClean="0"/>
              <a:t>Naveen </a:t>
            </a:r>
            <a:r>
              <a:rPr lang="en-IN" sz="1800" dirty="0" err="1" smtClean="0"/>
              <a:t>Masali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smtClean="0"/>
              <a:t>Nikhil Tiwari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 smtClean="0"/>
              <a:t>Sagar</a:t>
            </a:r>
            <a:r>
              <a:rPr lang="en-IN" sz="1800" dirty="0" smtClean="0"/>
              <a:t> </a:t>
            </a:r>
            <a:r>
              <a:rPr lang="en-IN" sz="1800" dirty="0" err="1" smtClean="0"/>
              <a:t>Sheth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smtClean="0"/>
              <a:t>Rahul Varaganti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&lt;Conclusions&gt;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smtClean="0"/>
              <a:t>Spark funds, an asset management company, is looking for a strategic investment options based on global trends.</a:t>
            </a:r>
          </a:p>
          <a:p>
            <a:pPr marL="0" indent="0">
              <a:buNone/>
            </a:pPr>
            <a:r>
              <a:rPr lang="en-IN" sz="1600" dirty="0" smtClean="0"/>
              <a:t>A solution needs to be drawn keeping below limitations and business objectives in mind.</a:t>
            </a:r>
          </a:p>
          <a:p>
            <a:pPr marL="0" indent="0">
              <a:buNone/>
            </a:pPr>
            <a:r>
              <a:rPr lang="en-IN" sz="1600" dirty="0" smtClean="0"/>
              <a:t>Limitations: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5 to 15 million USD will be investment per round.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Investment will be only in English speaking languages for ease of communication.</a:t>
            </a:r>
          </a:p>
          <a:p>
            <a:pPr marL="0" indent="0">
              <a:buNone/>
            </a:pPr>
            <a:r>
              <a:rPr lang="en-IN" sz="1600" dirty="0" smtClean="0"/>
              <a:t>Business Objectives: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Identifying best sectors, countries and investment type for making investment. 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Extensive analysis of Investment type, sector and country needs to be done.</a:t>
            </a:r>
            <a:endParaRPr lang="en-IN" sz="1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Spark Funds – Investment Strategy	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8" y="1854925"/>
            <a:ext cx="11580725" cy="48834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Strategic Investment Decision – Flow Chart</a:t>
            </a:r>
            <a:endParaRPr lang="en-IN" sz="28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807469" y="2067946"/>
            <a:ext cx="10587358" cy="4346918"/>
            <a:chOff x="962217" y="2250830"/>
            <a:chExt cx="10587358" cy="4346918"/>
          </a:xfrm>
        </p:grpSpPr>
        <p:grpSp>
          <p:nvGrpSpPr>
            <p:cNvPr id="28" name="Group 27"/>
            <p:cNvGrpSpPr/>
            <p:nvPr/>
          </p:nvGrpSpPr>
          <p:grpSpPr>
            <a:xfrm>
              <a:off x="962217" y="2250830"/>
              <a:ext cx="5027103" cy="4346918"/>
              <a:chOff x="962217" y="2250830"/>
              <a:chExt cx="5027103" cy="4346918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962217" y="2250830"/>
                <a:ext cx="3109375" cy="43469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wrap="none" lIns="182880" tIns="0" rIns="0" bIns="0" rtlCol="0" anchor="t" anchorCtr="0"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Data Preparation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Flowchart: Multidocument 1"/>
              <p:cNvSpPr/>
              <p:nvPr/>
            </p:nvSpPr>
            <p:spPr>
              <a:xfrm>
                <a:off x="1803041" y="2459868"/>
                <a:ext cx="1635617" cy="1085466"/>
              </a:xfrm>
              <a:prstGeom prst="flowChartMulti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Market Information Files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Flowchart: Data 3"/>
              <p:cNvSpPr/>
              <p:nvPr/>
            </p:nvSpPr>
            <p:spPr>
              <a:xfrm>
                <a:off x="1803041" y="5600866"/>
                <a:ext cx="1635616" cy="787058"/>
              </a:xfrm>
              <a:prstGeom prst="flowChartInputOutp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Data for Analysis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Flowchart: Merge 5"/>
              <p:cNvSpPr/>
              <p:nvPr/>
            </p:nvSpPr>
            <p:spPr>
              <a:xfrm>
                <a:off x="1803041" y="4116770"/>
                <a:ext cx="1635615" cy="912659"/>
              </a:xfrm>
              <a:prstGeom prst="flowChartMer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Merge Data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endCxn id="6" idx="0"/>
              </p:cNvCxnSpPr>
              <p:nvPr/>
            </p:nvCxnSpPr>
            <p:spPr>
              <a:xfrm flipH="1">
                <a:off x="2620849" y="3451538"/>
                <a:ext cx="19320" cy="665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6" idx="2"/>
              </p:cNvCxnSpPr>
              <p:nvPr/>
            </p:nvCxnSpPr>
            <p:spPr>
              <a:xfrm>
                <a:off x="2620849" y="5029429"/>
                <a:ext cx="9660" cy="5714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Elbow Connector 16"/>
              <p:cNvCxnSpPr>
                <a:stCxn id="4" idx="5"/>
                <a:endCxn id="13" idx="1"/>
              </p:cNvCxnSpPr>
              <p:nvPr/>
            </p:nvCxnSpPr>
            <p:spPr>
              <a:xfrm flipV="1">
                <a:off x="3275095" y="2970919"/>
                <a:ext cx="2714225" cy="3023476"/>
              </a:xfrm>
              <a:prstGeom prst="bentConnector3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4507691" y="2250830"/>
              <a:ext cx="7041884" cy="4346917"/>
              <a:chOff x="4507691" y="2250830"/>
              <a:chExt cx="7041884" cy="4346917"/>
            </a:xfrm>
          </p:grpSpPr>
          <p:sp>
            <p:nvSpPr>
              <p:cNvPr id="13" name="Flowchart: Process 12"/>
              <p:cNvSpPr/>
              <p:nvPr/>
            </p:nvSpPr>
            <p:spPr>
              <a:xfrm>
                <a:off x="5989320" y="2459868"/>
                <a:ext cx="2331217" cy="1022101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Group data on Investment type, Country and Sector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lowchart: Process 13"/>
              <p:cNvSpPr/>
              <p:nvPr/>
            </p:nvSpPr>
            <p:spPr>
              <a:xfrm>
                <a:off x="9683597" y="3882630"/>
                <a:ext cx="1533378" cy="1022101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Ignore non-English speaking countries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Flowchart: Process 14"/>
              <p:cNvSpPr/>
              <p:nvPr/>
            </p:nvSpPr>
            <p:spPr>
              <a:xfrm>
                <a:off x="6009583" y="5365823"/>
                <a:ext cx="2331217" cy="1022101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Consider English speaking countries for investment options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Flowchart: Decision 17"/>
              <p:cNvSpPr/>
              <p:nvPr/>
            </p:nvSpPr>
            <p:spPr>
              <a:xfrm>
                <a:off x="5989320" y="3840677"/>
                <a:ext cx="2331217" cy="1092983"/>
              </a:xfrm>
              <a:prstGeom prst="flowChartDecis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Is English Speaking Country?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7154928" y="3481969"/>
                <a:ext cx="0" cy="3504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7161124" y="4933660"/>
                <a:ext cx="6195" cy="4321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8302197" y="4389645"/>
                <a:ext cx="1381400" cy="228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507691" y="2250830"/>
                <a:ext cx="7041884" cy="434691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lvl="2" algn="r"/>
                <a:r>
                  <a:rPr lang="en-US" b="1" dirty="0" smtClean="0">
                    <a:solidFill>
                      <a:schemeClr val="tx1"/>
                    </a:solidFill>
                  </a:rPr>
                  <a:t>Data Analysis</a:t>
                </a:r>
                <a:endParaRPr lang="en-US" b="1" dirty="0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8500056" y="3933886"/>
            <a:ext cx="46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85450" y="4742536"/>
            <a:ext cx="53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Problem 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4814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 smtClean="0"/>
              <a:t>To ideate a workflow we had brainstorming session among team. This led to building up of a stream-lined workflow keeping business objectives in view and understanding data.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b="1" dirty="0" smtClean="0"/>
              <a:t>Understanding Data: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 smtClean="0"/>
              <a:t>Companies – this dataset has information about companies and their categories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 smtClean="0"/>
              <a:t>Rounds – Investment preferences of the companies. Like amount, investment type, etc.,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b="1" dirty="0" smtClean="0"/>
              <a:t>On high level following are stages in the workflow: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 smtClean="0"/>
              <a:t>Gather data for the analysis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 smtClean="0"/>
              <a:t>Clean the data for readability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 smtClean="0"/>
              <a:t>Collate data in to a model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 smtClean="0"/>
              <a:t>Filter model based on Investment type, Country and Sector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 smtClean="0"/>
              <a:t>Identify best possible investment options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 smtClean="0"/>
              <a:t>Plot on the option for graphical representation.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b="1" dirty="0" smtClean="0"/>
              <a:t>Tools </a:t>
            </a:r>
            <a:r>
              <a:rPr lang="en-IN" sz="1600" b="1" dirty="0"/>
              <a:t>for the workflow: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 err="1" smtClean="0"/>
              <a:t>RStudio</a:t>
            </a:r>
            <a:r>
              <a:rPr lang="en-IN" sz="1600" dirty="0" smtClean="0"/>
              <a:t> is used for data cleansing and modelling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 smtClean="0"/>
              <a:t>Tableau is used for plotting the results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Data Model 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 smtClean="0"/>
              <a:t>Data quality is crucial for this step. We have companies, rounds and mapping information in files.</a:t>
            </a:r>
            <a:r>
              <a:rPr lang="en-IN" sz="1600" dirty="0"/>
              <a:t> </a:t>
            </a:r>
            <a:r>
              <a:rPr lang="en-IN" sz="1600" dirty="0" smtClean="0"/>
              <a:t>This needs to be cleansed and built into a model.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 smtClean="0"/>
              <a:t>Building model </a:t>
            </a:r>
            <a:r>
              <a:rPr lang="en-IN" sz="1600" dirty="0" err="1" smtClean="0"/>
              <a:t>RStudio</a:t>
            </a:r>
            <a:r>
              <a:rPr lang="en-IN" sz="1600" dirty="0" smtClean="0"/>
              <a:t> is extensively used and following stages are addressed in building model: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 smtClean="0"/>
              <a:t>Data Import – Import data from files.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 smtClean="0"/>
              <a:t>Data Cleansing –Removing or correcting dirty data. Handling of NA values.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 smtClean="0"/>
              <a:t>Data Merging – Merge companies and investment round data to get fully readable dataset based on unique key.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 smtClean="0"/>
              <a:t>Data Mapping – Mapping dataset for identifying sectors and investment preferences.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 smtClean="0"/>
              <a:t>Filtering – to identify preferred investment options for Spark Funds to invest.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 smtClean="0"/>
              <a:t>Exporting Data – For tableau plotting data is exported.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 smtClean="0"/>
              <a:t>Model Objectives – based on above model following are the primary goals.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 smtClean="0"/>
              <a:t>Investment type analysis: ability to identify best suited categories for the investment.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 smtClean="0"/>
              <a:t>Country Analysis: list out countries having most investment in the past.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 smtClean="0"/>
              <a:t>Sector Analysis: understanding investment distribution among sectors.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Result 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 smtClean="0"/>
              <a:t>Based on the model created and studied, below are the representations done. Spark Funds can easily deduce required results form the mode.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 smtClean="0"/>
              <a:t>Identify unique companies and handle NA values for </a:t>
            </a:r>
            <a:r>
              <a:rPr lang="en-IN" sz="1600" dirty="0" err="1" smtClean="0"/>
              <a:t>raised_amout_usd</a:t>
            </a:r>
            <a:endParaRPr lang="en-IN" sz="1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 smtClean="0"/>
              <a:t>List average funding for each of investment types. (Venture, Angel, Seed and Private Equity type).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 smtClean="0"/>
              <a:t>Country-wise funding in sectors for any chosen investment type. List top 9 countries for investment type chosen.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 smtClean="0"/>
              <a:t>List top 3 English speaking countries for identifying investment-friendly options.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 smtClean="0"/>
              <a:t>Sector-wise investment in each country. Total number of investments and total value of investment in USD.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 smtClean="0"/>
              <a:t>Top, second and third best sectors based on count of investments.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 smtClean="0"/>
              <a:t>Number of investments in top, second and third best sectors.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 smtClean="0"/>
              <a:t>Which companies received highest investment in top and second best sectors.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 smtClean="0"/>
              <a:t>Graphical representation done in Tableau and displayed in next sections of the presentation.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1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21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321" y="879675"/>
            <a:ext cx="8973995" cy="568895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6000" y="593781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351" y="1345640"/>
            <a:ext cx="11168742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1" y="1784839"/>
            <a:ext cx="11765304" cy="413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1882</TotalTime>
  <Words>644</Words>
  <Application>Microsoft Macintosh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CASE STUDY   SUBMISSION </vt:lpstr>
      <vt:lpstr> Spark Funds – Investment Strategy </vt:lpstr>
      <vt:lpstr> Strategic Investment Decision – Flow Chart</vt:lpstr>
      <vt:lpstr> Problem Analysis</vt:lpstr>
      <vt:lpstr> Data Model Analysis</vt:lpstr>
      <vt:lpstr> Result Analysis</vt:lpstr>
      <vt:lpstr> &lt;Results&gt;</vt:lpstr>
      <vt:lpstr> &lt;Results&gt;</vt:lpstr>
      <vt:lpstr> &lt;Results&gt;</vt:lpstr>
      <vt:lpstr> &lt;Conclusions&gt;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Nikhil Tiwari</cp:lastModifiedBy>
  <cp:revision>70</cp:revision>
  <dcterms:created xsi:type="dcterms:W3CDTF">2016-06-09T08:16:28Z</dcterms:created>
  <dcterms:modified xsi:type="dcterms:W3CDTF">2017-05-06T03:00:53Z</dcterms:modified>
</cp:coreProperties>
</file>