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9" r:id="rId12"/>
    <p:sldId id="270" r:id="rId13"/>
    <p:sldId id="266" r:id="rId14"/>
    <p:sldId id="267"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68" r:id="rId2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0D8CAAD-98E3-4A40-BB96-D0BACCC0BAAB}">
          <p14:sldIdLst>
            <p14:sldId id="256"/>
            <p14:sldId id="257"/>
            <p14:sldId id="258"/>
            <p14:sldId id="259"/>
            <p14:sldId id="260"/>
            <p14:sldId id="261"/>
            <p14:sldId id="262"/>
            <p14:sldId id="263"/>
            <p14:sldId id="264"/>
            <p14:sldId id="265"/>
            <p14:sldId id="269"/>
            <p14:sldId id="270"/>
            <p14:sldId id="266"/>
            <p14:sldId id="267"/>
            <p14:sldId id="271"/>
            <p14:sldId id="272"/>
            <p14:sldId id="273"/>
            <p14:sldId id="274"/>
            <p14:sldId id="275"/>
            <p14:sldId id="276"/>
            <p14:sldId id="277"/>
            <p14:sldId id="278"/>
            <p14:sldId id="279"/>
            <p14:sldId id="280"/>
            <p14:sldId id="281"/>
            <p14:sldId id="282"/>
            <p14:sldId id="26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CC1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36" d="100"/>
          <a:sy n="136" d="100"/>
        </p:scale>
        <p:origin x="-112" y="-29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4C806E6-526A-DE41-A361-0E7B5CF76D26}" type="datetimeFigureOut">
              <a:rPr lang="en-US" smtClean="0"/>
              <a:t>10/30/16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9031AF-3293-6E45-A2C5-42C096369E45}" type="slidenum">
              <a:rPr lang="en-US" smtClean="0"/>
              <a:t>‹#›</a:t>
            </a:fld>
            <a:endParaRPr lang="en-US"/>
          </a:p>
        </p:txBody>
      </p:sp>
    </p:spTree>
    <p:extLst>
      <p:ext uri="{BB962C8B-B14F-4D97-AF65-F5344CB8AC3E}">
        <p14:creationId xmlns:p14="http://schemas.microsoft.com/office/powerpoint/2010/main" val="1086240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C806E6-526A-DE41-A361-0E7B5CF76D26}" type="datetimeFigureOut">
              <a:rPr lang="en-US" smtClean="0"/>
              <a:t>10/30/16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9031AF-3293-6E45-A2C5-42C096369E45}" type="slidenum">
              <a:rPr lang="en-US" smtClean="0"/>
              <a:t>‹#›</a:t>
            </a:fld>
            <a:endParaRPr lang="en-US"/>
          </a:p>
        </p:txBody>
      </p:sp>
    </p:spTree>
    <p:extLst>
      <p:ext uri="{BB962C8B-B14F-4D97-AF65-F5344CB8AC3E}">
        <p14:creationId xmlns:p14="http://schemas.microsoft.com/office/powerpoint/2010/main" val="797393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C806E6-526A-DE41-A361-0E7B5CF76D26}" type="datetimeFigureOut">
              <a:rPr lang="en-US" smtClean="0"/>
              <a:t>10/30/16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9031AF-3293-6E45-A2C5-42C096369E45}" type="slidenum">
              <a:rPr lang="en-US" smtClean="0"/>
              <a:t>‹#›</a:t>
            </a:fld>
            <a:endParaRPr lang="en-US"/>
          </a:p>
        </p:txBody>
      </p:sp>
    </p:spTree>
    <p:extLst>
      <p:ext uri="{BB962C8B-B14F-4D97-AF65-F5344CB8AC3E}">
        <p14:creationId xmlns:p14="http://schemas.microsoft.com/office/powerpoint/2010/main" val="2010894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C806E6-526A-DE41-A361-0E7B5CF76D26}" type="datetimeFigureOut">
              <a:rPr lang="en-US" smtClean="0"/>
              <a:t>10/30/16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9031AF-3293-6E45-A2C5-42C096369E45}" type="slidenum">
              <a:rPr lang="en-US" smtClean="0"/>
              <a:t>‹#›</a:t>
            </a:fld>
            <a:endParaRPr lang="en-US"/>
          </a:p>
        </p:txBody>
      </p:sp>
    </p:spTree>
    <p:extLst>
      <p:ext uri="{BB962C8B-B14F-4D97-AF65-F5344CB8AC3E}">
        <p14:creationId xmlns:p14="http://schemas.microsoft.com/office/powerpoint/2010/main" val="905227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C806E6-526A-DE41-A361-0E7B5CF76D26}" type="datetimeFigureOut">
              <a:rPr lang="en-US" smtClean="0"/>
              <a:t>10/30/16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9031AF-3293-6E45-A2C5-42C096369E45}" type="slidenum">
              <a:rPr lang="en-US" smtClean="0"/>
              <a:t>‹#›</a:t>
            </a:fld>
            <a:endParaRPr lang="en-US"/>
          </a:p>
        </p:txBody>
      </p:sp>
    </p:spTree>
    <p:extLst>
      <p:ext uri="{BB962C8B-B14F-4D97-AF65-F5344CB8AC3E}">
        <p14:creationId xmlns:p14="http://schemas.microsoft.com/office/powerpoint/2010/main" val="3282392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4C806E6-526A-DE41-A361-0E7B5CF76D26}" type="datetimeFigureOut">
              <a:rPr lang="en-US" smtClean="0"/>
              <a:t>10/30/16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9031AF-3293-6E45-A2C5-42C096369E45}" type="slidenum">
              <a:rPr lang="en-US" smtClean="0"/>
              <a:t>‹#›</a:t>
            </a:fld>
            <a:endParaRPr lang="en-US"/>
          </a:p>
        </p:txBody>
      </p:sp>
    </p:spTree>
    <p:extLst>
      <p:ext uri="{BB962C8B-B14F-4D97-AF65-F5344CB8AC3E}">
        <p14:creationId xmlns:p14="http://schemas.microsoft.com/office/powerpoint/2010/main" val="1734552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C806E6-526A-DE41-A361-0E7B5CF76D26}" type="datetimeFigureOut">
              <a:rPr lang="en-US" smtClean="0"/>
              <a:t>10/30/16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9031AF-3293-6E45-A2C5-42C096369E45}" type="slidenum">
              <a:rPr lang="en-US" smtClean="0"/>
              <a:t>‹#›</a:t>
            </a:fld>
            <a:endParaRPr lang="en-US"/>
          </a:p>
        </p:txBody>
      </p:sp>
    </p:spTree>
    <p:extLst>
      <p:ext uri="{BB962C8B-B14F-4D97-AF65-F5344CB8AC3E}">
        <p14:creationId xmlns:p14="http://schemas.microsoft.com/office/powerpoint/2010/main" val="2652501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C806E6-526A-DE41-A361-0E7B5CF76D26}" type="datetimeFigureOut">
              <a:rPr lang="en-US" smtClean="0"/>
              <a:t>10/30/16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9031AF-3293-6E45-A2C5-42C096369E45}" type="slidenum">
              <a:rPr lang="en-US" smtClean="0"/>
              <a:t>‹#›</a:t>
            </a:fld>
            <a:endParaRPr lang="en-US"/>
          </a:p>
        </p:txBody>
      </p:sp>
    </p:spTree>
    <p:extLst>
      <p:ext uri="{BB962C8B-B14F-4D97-AF65-F5344CB8AC3E}">
        <p14:creationId xmlns:p14="http://schemas.microsoft.com/office/powerpoint/2010/main" val="2095351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C806E6-526A-DE41-A361-0E7B5CF76D26}" type="datetimeFigureOut">
              <a:rPr lang="en-US" smtClean="0"/>
              <a:t>10/30/16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9031AF-3293-6E45-A2C5-42C096369E45}" type="slidenum">
              <a:rPr lang="en-US" smtClean="0"/>
              <a:t>‹#›</a:t>
            </a:fld>
            <a:endParaRPr lang="en-US"/>
          </a:p>
        </p:txBody>
      </p:sp>
    </p:spTree>
    <p:extLst>
      <p:ext uri="{BB962C8B-B14F-4D97-AF65-F5344CB8AC3E}">
        <p14:creationId xmlns:p14="http://schemas.microsoft.com/office/powerpoint/2010/main" val="677520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C806E6-526A-DE41-A361-0E7B5CF76D26}" type="datetimeFigureOut">
              <a:rPr lang="en-US" smtClean="0"/>
              <a:t>10/30/16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9031AF-3293-6E45-A2C5-42C096369E45}" type="slidenum">
              <a:rPr lang="en-US" smtClean="0"/>
              <a:t>‹#›</a:t>
            </a:fld>
            <a:endParaRPr lang="en-US"/>
          </a:p>
        </p:txBody>
      </p:sp>
    </p:spTree>
    <p:extLst>
      <p:ext uri="{BB962C8B-B14F-4D97-AF65-F5344CB8AC3E}">
        <p14:creationId xmlns:p14="http://schemas.microsoft.com/office/powerpoint/2010/main" val="1097511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C806E6-526A-DE41-A361-0E7B5CF76D26}" type="datetimeFigureOut">
              <a:rPr lang="en-US" smtClean="0"/>
              <a:t>10/30/16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9031AF-3293-6E45-A2C5-42C096369E45}" type="slidenum">
              <a:rPr lang="en-US" smtClean="0"/>
              <a:t>‹#›</a:t>
            </a:fld>
            <a:endParaRPr lang="en-US"/>
          </a:p>
        </p:txBody>
      </p:sp>
    </p:spTree>
    <p:extLst>
      <p:ext uri="{BB962C8B-B14F-4D97-AF65-F5344CB8AC3E}">
        <p14:creationId xmlns:p14="http://schemas.microsoft.com/office/powerpoint/2010/main" val="300186453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04C806E6-526A-DE41-A361-0E7B5CF76D26}" type="datetimeFigureOut">
              <a:rPr lang="en-US" smtClean="0"/>
              <a:t>10/30/16</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49031AF-3293-6E45-A2C5-42C096369E45}" type="slidenum">
              <a:rPr lang="en-US" smtClean="0"/>
              <a:t>‹#›</a:t>
            </a:fld>
            <a:endParaRPr lang="en-US"/>
          </a:p>
        </p:txBody>
      </p:sp>
    </p:spTree>
    <p:extLst>
      <p:ext uri="{BB962C8B-B14F-4D97-AF65-F5344CB8AC3E}">
        <p14:creationId xmlns:p14="http://schemas.microsoft.com/office/powerpoint/2010/main" val="2087260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2CC1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5827" y="61921"/>
            <a:ext cx="8932346" cy="834632"/>
          </a:xfrm>
        </p:spPr>
        <p:txBody>
          <a:bodyPr>
            <a:normAutofit/>
          </a:bodyPr>
          <a:lstStyle/>
          <a:p>
            <a:r>
              <a:rPr lang="en-US" sz="3600" dirty="0">
                <a:latin typeface="Fjalla One"/>
                <a:cs typeface="Fjalla One"/>
              </a:rPr>
              <a:t>Creating Anti-Oppressive Spaces </a:t>
            </a:r>
            <a:r>
              <a:rPr lang="en-US" sz="3600" dirty="0" smtClean="0">
                <a:latin typeface="Fjalla One"/>
                <a:cs typeface="Fjalla One"/>
              </a:rPr>
              <a:t>Online</a:t>
            </a:r>
            <a:endParaRPr lang="en-US" sz="3600" dirty="0">
              <a:latin typeface="Fjalla One"/>
              <a:cs typeface="Fjalla One"/>
            </a:endParaRPr>
          </a:p>
        </p:txBody>
      </p:sp>
      <p:sp>
        <p:nvSpPr>
          <p:cNvPr id="3" name="Subtitle 2"/>
          <p:cNvSpPr>
            <a:spLocks noGrp="1"/>
          </p:cNvSpPr>
          <p:nvPr>
            <p:ph type="subTitle" idx="1"/>
          </p:nvPr>
        </p:nvSpPr>
        <p:spPr>
          <a:xfrm>
            <a:off x="893975" y="834581"/>
            <a:ext cx="7356050" cy="569234"/>
          </a:xfrm>
        </p:spPr>
        <p:txBody>
          <a:bodyPr>
            <a:normAutofit/>
          </a:bodyPr>
          <a:lstStyle/>
          <a:p>
            <a:r>
              <a:rPr lang="en-US" sz="2400" dirty="0">
                <a:latin typeface="Fjalla One"/>
                <a:cs typeface="Fjalla One"/>
              </a:rPr>
              <a:t>MCN, November 2016</a:t>
            </a:r>
          </a:p>
        </p:txBody>
      </p:sp>
      <p:sp>
        <p:nvSpPr>
          <p:cNvPr id="4" name="TextBox 3"/>
          <p:cNvSpPr txBox="1"/>
          <p:nvPr/>
        </p:nvSpPr>
        <p:spPr>
          <a:xfrm>
            <a:off x="1309097" y="1299740"/>
            <a:ext cx="6525276" cy="3754874"/>
          </a:xfrm>
          <a:prstGeom prst="rect">
            <a:avLst/>
          </a:prstGeom>
          <a:noFill/>
        </p:spPr>
        <p:txBody>
          <a:bodyPr wrap="square" rtlCol="0">
            <a:spAutoFit/>
          </a:bodyPr>
          <a:lstStyle/>
          <a:p>
            <a:r>
              <a:rPr lang="en-US" sz="1400" b="1" dirty="0" err="1">
                <a:latin typeface="Constantia"/>
                <a:cs typeface="Constantia"/>
              </a:rPr>
              <a:t>Sina</a:t>
            </a:r>
            <a:r>
              <a:rPr lang="en-US" sz="1400" b="1" dirty="0">
                <a:latin typeface="Constantia"/>
                <a:cs typeface="Constantia"/>
              </a:rPr>
              <a:t> </a:t>
            </a:r>
            <a:r>
              <a:rPr lang="en-US" sz="1400" b="1" dirty="0" err="1" smtClean="0">
                <a:latin typeface="Constantia"/>
                <a:cs typeface="Constantia"/>
              </a:rPr>
              <a:t>Bahram</a:t>
            </a:r>
            <a:r>
              <a:rPr lang="en-US" sz="1400" b="1" dirty="0" smtClean="0">
                <a:latin typeface="Constantia"/>
                <a:cs typeface="Constantia"/>
              </a:rPr>
              <a:t>									</a:t>
            </a:r>
            <a:r>
              <a:rPr lang="en-US" sz="1400" dirty="0" smtClean="0">
                <a:latin typeface="Constantia"/>
                <a:cs typeface="Constantia"/>
              </a:rPr>
              <a:t>@</a:t>
            </a:r>
            <a:r>
              <a:rPr lang="en-US" sz="1400" dirty="0" err="1">
                <a:latin typeface="Constantia"/>
                <a:cs typeface="Constantia"/>
              </a:rPr>
              <a:t>SinaBahram</a:t>
            </a:r>
            <a:endParaRPr lang="en-US" sz="1400" dirty="0">
              <a:latin typeface="Constantia"/>
              <a:cs typeface="Constantia"/>
            </a:endParaRPr>
          </a:p>
          <a:p>
            <a:r>
              <a:rPr lang="en-US" sz="1400" dirty="0">
                <a:latin typeface="Constantia"/>
                <a:cs typeface="Constantia"/>
              </a:rPr>
              <a:t>Prime Access Consulting</a:t>
            </a:r>
          </a:p>
          <a:p>
            <a:endParaRPr lang="en-US" sz="1400" dirty="0">
              <a:latin typeface="Constantia"/>
              <a:cs typeface="Constantia"/>
            </a:endParaRPr>
          </a:p>
          <a:p>
            <a:r>
              <a:rPr lang="en-US" sz="1400" b="1" dirty="0">
                <a:latin typeface="Constantia"/>
                <a:cs typeface="Constantia"/>
              </a:rPr>
              <a:t>Eric </a:t>
            </a:r>
            <a:r>
              <a:rPr lang="en-US" sz="1400" b="1" dirty="0" smtClean="0">
                <a:latin typeface="Constantia"/>
                <a:cs typeface="Constantia"/>
              </a:rPr>
              <a:t>Gardner									</a:t>
            </a:r>
            <a:r>
              <a:rPr lang="en-US" sz="1400" dirty="0" smtClean="0">
                <a:latin typeface="Constantia"/>
                <a:cs typeface="Constantia"/>
              </a:rPr>
              <a:t>@</a:t>
            </a:r>
            <a:r>
              <a:rPr lang="en-US" sz="1400" dirty="0" err="1">
                <a:latin typeface="Constantia"/>
                <a:cs typeface="Constantia"/>
              </a:rPr>
              <a:t>ecgardner</a:t>
            </a:r>
            <a:endParaRPr lang="en-US" sz="1400" b="1" dirty="0">
              <a:latin typeface="Constantia"/>
              <a:cs typeface="Constantia"/>
            </a:endParaRPr>
          </a:p>
          <a:p>
            <a:r>
              <a:rPr lang="en-US" sz="1400" dirty="0">
                <a:latin typeface="Constantia"/>
                <a:cs typeface="Constantia"/>
              </a:rPr>
              <a:t>Getty Museum</a:t>
            </a:r>
          </a:p>
          <a:p>
            <a:endParaRPr lang="en-US" sz="1400" dirty="0">
              <a:latin typeface="Constantia"/>
              <a:cs typeface="Constantia"/>
            </a:endParaRPr>
          </a:p>
          <a:p>
            <a:r>
              <a:rPr lang="en-US" sz="1400" b="1" dirty="0" err="1">
                <a:latin typeface="Constantia"/>
                <a:cs typeface="Constantia"/>
              </a:rPr>
              <a:t>Sarita</a:t>
            </a:r>
            <a:r>
              <a:rPr lang="en-US" sz="1400" b="1" dirty="0">
                <a:latin typeface="Constantia"/>
                <a:cs typeface="Constantia"/>
              </a:rPr>
              <a:t> </a:t>
            </a:r>
            <a:r>
              <a:rPr lang="en-US" sz="1400" b="1" dirty="0" smtClean="0">
                <a:latin typeface="Constantia"/>
                <a:cs typeface="Constantia"/>
              </a:rPr>
              <a:t>Hernandez								</a:t>
            </a:r>
            <a:r>
              <a:rPr lang="en-US" sz="1400" dirty="0" smtClean="0">
                <a:latin typeface="Constantia"/>
                <a:cs typeface="Constantia"/>
              </a:rPr>
              <a:t>@</a:t>
            </a:r>
            <a:r>
              <a:rPr lang="en-US" sz="1400" dirty="0" err="1" smtClean="0">
                <a:latin typeface="Constantia"/>
                <a:cs typeface="Constantia"/>
              </a:rPr>
              <a:t>FwdMuseums</a:t>
            </a:r>
            <a:endParaRPr lang="en-US" sz="1400" dirty="0">
              <a:latin typeface="Constantia"/>
              <a:cs typeface="Constantia"/>
            </a:endParaRPr>
          </a:p>
          <a:p>
            <a:r>
              <a:rPr lang="en-US" sz="1400" dirty="0" err="1" smtClean="0">
                <a:latin typeface="Constantia"/>
                <a:cs typeface="Constantia"/>
              </a:rPr>
              <a:t>Fwd</a:t>
            </a:r>
            <a:r>
              <a:rPr lang="en-US" sz="1400" dirty="0" smtClean="0">
                <a:latin typeface="Constantia"/>
                <a:cs typeface="Constantia"/>
              </a:rPr>
              <a:t>: Museums Journal</a:t>
            </a:r>
            <a:endParaRPr lang="en-US" sz="1400" dirty="0">
              <a:latin typeface="Constantia"/>
              <a:cs typeface="Constantia"/>
            </a:endParaRPr>
          </a:p>
          <a:p>
            <a:endParaRPr lang="en-US" sz="1400" dirty="0">
              <a:latin typeface="Constantia"/>
              <a:cs typeface="Constantia"/>
            </a:endParaRPr>
          </a:p>
          <a:p>
            <a:r>
              <a:rPr lang="en-US" sz="1400" b="1" dirty="0" err="1">
                <a:latin typeface="Constantia"/>
                <a:cs typeface="Constantia"/>
              </a:rPr>
              <a:t>fari</a:t>
            </a:r>
            <a:r>
              <a:rPr lang="en-US" sz="1400" b="1" dirty="0">
                <a:latin typeface="Constantia"/>
                <a:cs typeface="Constantia"/>
              </a:rPr>
              <a:t> </a:t>
            </a:r>
            <a:r>
              <a:rPr lang="en-US" sz="1400" b="1" dirty="0" err="1" smtClean="0">
                <a:latin typeface="Constantia"/>
                <a:cs typeface="Constantia"/>
              </a:rPr>
              <a:t>nzinga</a:t>
            </a:r>
            <a:r>
              <a:rPr lang="en-US" sz="1400" b="1" dirty="0" smtClean="0">
                <a:latin typeface="Constantia"/>
                <a:cs typeface="Constantia"/>
              </a:rPr>
              <a:t>										</a:t>
            </a:r>
            <a:r>
              <a:rPr lang="en-US" sz="1400" dirty="0" smtClean="0">
                <a:latin typeface="Constantia"/>
                <a:cs typeface="Constantia"/>
              </a:rPr>
              <a:t>@</a:t>
            </a:r>
            <a:r>
              <a:rPr lang="en-US" sz="1400" dirty="0" err="1" smtClean="0">
                <a:latin typeface="Constantia"/>
                <a:cs typeface="Constantia"/>
              </a:rPr>
              <a:t>fari_nzinga</a:t>
            </a:r>
            <a:endParaRPr lang="en-US" sz="1400" dirty="0" smtClean="0">
              <a:latin typeface="Constantia"/>
              <a:cs typeface="Constantia"/>
            </a:endParaRPr>
          </a:p>
          <a:p>
            <a:r>
              <a:rPr lang="en-US" sz="1400" dirty="0" smtClean="0">
                <a:latin typeface="Constantia"/>
                <a:cs typeface="Constantia"/>
              </a:rPr>
              <a:t>Southern University at New </a:t>
            </a:r>
            <a:r>
              <a:rPr lang="en-US" sz="1400" dirty="0">
                <a:latin typeface="Constantia"/>
                <a:cs typeface="Constantia"/>
              </a:rPr>
              <a:t>Orleans, </a:t>
            </a:r>
            <a:r>
              <a:rPr lang="en-US" sz="1400" dirty="0" err="1">
                <a:latin typeface="Constantia"/>
                <a:cs typeface="Constantia"/>
              </a:rPr>
              <a:t>Createquity</a:t>
            </a:r>
            <a:endParaRPr lang="en-US" sz="1400" dirty="0">
              <a:latin typeface="Constantia"/>
              <a:cs typeface="Constantia"/>
            </a:endParaRPr>
          </a:p>
          <a:p>
            <a:endParaRPr lang="en-US" sz="1400" dirty="0">
              <a:latin typeface="Constantia"/>
              <a:cs typeface="Constantia"/>
            </a:endParaRPr>
          </a:p>
          <a:p>
            <a:r>
              <a:rPr lang="en-US" sz="1400" b="1" dirty="0">
                <a:latin typeface="Constantia"/>
                <a:cs typeface="Constantia"/>
              </a:rPr>
              <a:t>Trish </a:t>
            </a:r>
            <a:r>
              <a:rPr lang="en-US" sz="1400" b="1" dirty="0" smtClean="0">
                <a:latin typeface="Constantia"/>
                <a:cs typeface="Constantia"/>
              </a:rPr>
              <a:t>Oxford									</a:t>
            </a:r>
            <a:r>
              <a:rPr lang="en-US" sz="1400" dirty="0" smtClean="0">
                <a:latin typeface="Constantia"/>
                <a:cs typeface="Constantia"/>
              </a:rPr>
              <a:t>@</a:t>
            </a:r>
            <a:r>
              <a:rPr lang="en-US" sz="1400" dirty="0" err="1">
                <a:latin typeface="Constantia"/>
                <a:cs typeface="Constantia"/>
              </a:rPr>
              <a:t>TrishOxford</a:t>
            </a:r>
            <a:endParaRPr lang="en-US" sz="1400" b="1" dirty="0">
              <a:latin typeface="Constantia"/>
              <a:cs typeface="Constantia"/>
            </a:endParaRPr>
          </a:p>
          <a:p>
            <a:r>
              <a:rPr lang="en-US" sz="1400" dirty="0">
                <a:latin typeface="Constantia"/>
                <a:cs typeface="Constantia"/>
              </a:rPr>
              <a:t>Trish Oxford Media</a:t>
            </a:r>
          </a:p>
          <a:p>
            <a:endParaRPr lang="en-US" sz="1400" dirty="0">
              <a:latin typeface="Constantia"/>
              <a:cs typeface="Constantia"/>
            </a:endParaRPr>
          </a:p>
          <a:p>
            <a:r>
              <a:rPr lang="en-US" sz="1400" b="1" dirty="0">
                <a:latin typeface="Constantia"/>
                <a:cs typeface="Constantia"/>
              </a:rPr>
              <a:t>nikhil </a:t>
            </a:r>
            <a:r>
              <a:rPr lang="en-US" sz="1400" b="1" dirty="0" smtClean="0">
                <a:latin typeface="Constantia"/>
                <a:cs typeface="Constantia"/>
              </a:rPr>
              <a:t>trivedi									</a:t>
            </a:r>
            <a:r>
              <a:rPr lang="en-US" sz="1400" dirty="0" smtClean="0">
                <a:latin typeface="Constantia"/>
                <a:cs typeface="Constantia"/>
              </a:rPr>
              <a:t>@</a:t>
            </a:r>
            <a:r>
              <a:rPr lang="en-US" sz="1400" dirty="0" err="1">
                <a:latin typeface="Constantia"/>
                <a:cs typeface="Constantia"/>
              </a:rPr>
              <a:t>nikhiltri</a:t>
            </a:r>
            <a:endParaRPr lang="en-US" sz="1400" b="1" dirty="0">
              <a:latin typeface="Constantia"/>
              <a:cs typeface="Constantia"/>
            </a:endParaRPr>
          </a:p>
          <a:p>
            <a:r>
              <a:rPr lang="en-US" sz="1400" dirty="0">
                <a:latin typeface="Constantia"/>
                <a:cs typeface="Constantia"/>
              </a:rPr>
              <a:t>A </a:t>
            </a:r>
            <a:r>
              <a:rPr lang="en-US" sz="1400" dirty="0" smtClean="0">
                <a:latin typeface="Constantia"/>
                <a:cs typeface="Constantia"/>
              </a:rPr>
              <a:t>museum </a:t>
            </a:r>
            <a:r>
              <a:rPr lang="en-US" sz="1400" dirty="0">
                <a:latin typeface="Constantia"/>
                <a:cs typeface="Constantia"/>
              </a:rPr>
              <a:t>in </a:t>
            </a:r>
            <a:r>
              <a:rPr lang="en-US" sz="1400" dirty="0" smtClean="0">
                <a:latin typeface="Constantia"/>
                <a:cs typeface="Constantia"/>
              </a:rPr>
              <a:t>Chicago</a:t>
            </a:r>
          </a:p>
        </p:txBody>
      </p:sp>
    </p:spTree>
    <p:extLst>
      <p:ext uri="{BB962C8B-B14F-4D97-AF65-F5344CB8AC3E}">
        <p14:creationId xmlns:p14="http://schemas.microsoft.com/office/powerpoint/2010/main" val="1519581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2CC1F"/>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42782" y="981460"/>
            <a:ext cx="8658436" cy="1314450"/>
          </a:xfrm>
        </p:spPr>
        <p:txBody>
          <a:bodyPr>
            <a:normAutofit/>
          </a:bodyPr>
          <a:lstStyle/>
          <a:p>
            <a:r>
              <a:rPr lang="en-US" sz="2400" dirty="0">
                <a:latin typeface="Fjalla One"/>
                <a:cs typeface="Fjalla One"/>
              </a:rPr>
              <a:t>Are your sign-up forms respectful of people outside the norms of names, gender, sexuality, </a:t>
            </a:r>
            <a:r>
              <a:rPr lang="en-US" sz="2400" dirty="0" smtClean="0">
                <a:latin typeface="Fjalla One"/>
                <a:cs typeface="Fjalla One"/>
              </a:rPr>
              <a:t>relationships and ethnicity?</a:t>
            </a:r>
            <a:endParaRPr lang="en-US" sz="2400" dirty="0">
              <a:latin typeface="Fjalla One"/>
              <a:cs typeface="Fjalla One"/>
            </a:endParaRPr>
          </a:p>
        </p:txBody>
      </p:sp>
      <p:pic>
        <p:nvPicPr>
          <p:cNvPr id="8" name="Picture 7" descr="The only two options are 'Male' and 'Female.' Neither value is selected and a&#10;bright red alert appears that says 'Gender is required.'" title="Screen capture of a radio list form field labeled 'Gende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3208" y="2234018"/>
            <a:ext cx="3556000" cy="1524000"/>
          </a:xfrm>
          <a:prstGeom prst="rect">
            <a:avLst/>
          </a:prstGeom>
        </p:spPr>
      </p:pic>
      <p:pic>
        <p:nvPicPr>
          <p:cNvPr id="9" name="Picture 8" title="Screen capture of a text form field labeled 'Your gende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442" y="2557352"/>
            <a:ext cx="4930337" cy="700108"/>
          </a:xfrm>
          <a:prstGeom prst="rect">
            <a:avLst/>
          </a:prstGeom>
        </p:spPr>
      </p:pic>
      <p:sp>
        <p:nvSpPr>
          <p:cNvPr id="10" name="Title 1"/>
          <p:cNvSpPr txBox="1">
            <a:spLocks/>
          </p:cNvSpPr>
          <p:nvPr/>
        </p:nvSpPr>
        <p:spPr>
          <a:xfrm>
            <a:off x="21785" y="4818966"/>
            <a:ext cx="3414510" cy="326868"/>
          </a:xfrm>
          <a:prstGeom prst="rect">
            <a:avLst/>
          </a:prstGeom>
        </p:spPr>
        <p:txBody>
          <a:bodyPr vert="horz" lIns="91440" tIns="45720" rIns="91440" bIns="45720" rtlCol="0" anchor="ctr">
            <a:normAutofit fontScale="850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1400" dirty="0" smtClean="0">
                <a:latin typeface="Fjalla One"/>
                <a:cs typeface="Fjalla One"/>
              </a:rPr>
              <a:t>Creating Anti-Oppressive Spaces Online, MCN 2016</a:t>
            </a:r>
            <a:endParaRPr lang="en-US" sz="1400" dirty="0">
              <a:latin typeface="Fjalla One"/>
              <a:cs typeface="Fjalla One"/>
            </a:endParaRPr>
          </a:p>
        </p:txBody>
      </p:sp>
      <p:sp>
        <p:nvSpPr>
          <p:cNvPr id="11" name="Title 1"/>
          <p:cNvSpPr txBox="1">
            <a:spLocks/>
          </p:cNvSpPr>
          <p:nvPr/>
        </p:nvSpPr>
        <p:spPr>
          <a:xfrm>
            <a:off x="105827" y="61920"/>
            <a:ext cx="8932346" cy="1102519"/>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smtClean="0">
                <a:latin typeface="Fjalla One"/>
                <a:cs typeface="Fjalla One"/>
              </a:rPr>
              <a:t>Checklist</a:t>
            </a:r>
            <a:endParaRPr lang="en-US" sz="4000" dirty="0">
              <a:latin typeface="Fjalla One"/>
              <a:cs typeface="Fjalla One"/>
            </a:endParaRPr>
          </a:p>
        </p:txBody>
      </p:sp>
      <p:sp>
        <p:nvSpPr>
          <p:cNvPr id="12" name="Subtitle 2"/>
          <p:cNvSpPr txBox="1">
            <a:spLocks/>
          </p:cNvSpPr>
          <p:nvPr/>
        </p:nvSpPr>
        <p:spPr>
          <a:xfrm>
            <a:off x="242782" y="4193248"/>
            <a:ext cx="8658436" cy="617778"/>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2400" dirty="0">
                <a:latin typeface="Fjalla One"/>
                <a:cs typeface="Fjalla One"/>
              </a:rPr>
              <a:t>Collect all </a:t>
            </a:r>
            <a:r>
              <a:rPr lang="en-US" sz="2400" dirty="0" smtClean="0">
                <a:latin typeface="Fjalla One"/>
                <a:cs typeface="Fjalla One"/>
              </a:rPr>
              <a:t>user </a:t>
            </a:r>
            <a:r>
              <a:rPr lang="en-US" sz="2400" dirty="0">
                <a:latin typeface="Fjalla One"/>
                <a:cs typeface="Fjalla One"/>
              </a:rPr>
              <a:t>data in changeable, free-form text fields</a:t>
            </a:r>
          </a:p>
        </p:txBody>
      </p:sp>
    </p:spTree>
    <p:extLst>
      <p:ext uri="{BB962C8B-B14F-4D97-AF65-F5344CB8AC3E}">
        <p14:creationId xmlns:p14="http://schemas.microsoft.com/office/powerpoint/2010/main" val="2388433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2CC1F"/>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42782" y="1316947"/>
            <a:ext cx="8658436" cy="2726156"/>
          </a:xfrm>
        </p:spPr>
        <p:txBody>
          <a:bodyPr>
            <a:normAutofit/>
          </a:bodyPr>
          <a:lstStyle/>
          <a:p>
            <a:r>
              <a:rPr lang="en-US" sz="2400" dirty="0">
                <a:latin typeface="Fjalla One"/>
                <a:cs typeface="Fjalla One"/>
              </a:rPr>
              <a:t>What data are you collecting? </a:t>
            </a:r>
            <a:endParaRPr lang="en-US" sz="2400" dirty="0" smtClean="0">
              <a:latin typeface="Fjalla One"/>
              <a:cs typeface="Fjalla One"/>
            </a:endParaRPr>
          </a:p>
          <a:p>
            <a:r>
              <a:rPr lang="en-US" sz="2400" dirty="0" smtClean="0">
                <a:latin typeface="Fjalla One"/>
                <a:cs typeface="Fjalla One"/>
              </a:rPr>
              <a:t>Why </a:t>
            </a:r>
            <a:r>
              <a:rPr lang="en-US" sz="2400" dirty="0">
                <a:latin typeface="Fjalla One"/>
                <a:cs typeface="Fjalla One"/>
              </a:rPr>
              <a:t>are you collecting each piece of data? </a:t>
            </a:r>
            <a:endParaRPr lang="en-US" sz="2400" dirty="0" smtClean="0">
              <a:latin typeface="Fjalla One"/>
              <a:cs typeface="Fjalla One"/>
            </a:endParaRPr>
          </a:p>
          <a:p>
            <a:r>
              <a:rPr lang="en-US" sz="2400" dirty="0" smtClean="0">
                <a:latin typeface="Fjalla One"/>
                <a:cs typeface="Fjalla One"/>
              </a:rPr>
              <a:t>Is </a:t>
            </a:r>
            <a:r>
              <a:rPr lang="en-US" sz="2400" dirty="0">
                <a:latin typeface="Fjalla One"/>
                <a:cs typeface="Fjalla One"/>
              </a:rPr>
              <a:t>your intention conveyed to users? </a:t>
            </a:r>
            <a:endParaRPr lang="en-US" sz="2400" dirty="0" smtClean="0">
              <a:latin typeface="Fjalla One"/>
              <a:cs typeface="Fjalla One"/>
            </a:endParaRPr>
          </a:p>
          <a:p>
            <a:r>
              <a:rPr lang="en-US" sz="2400" dirty="0" smtClean="0">
                <a:latin typeface="Fjalla One"/>
                <a:cs typeface="Fjalla One"/>
              </a:rPr>
              <a:t>Does </a:t>
            </a:r>
            <a:r>
              <a:rPr lang="en-US" sz="2400" dirty="0">
                <a:latin typeface="Fjalla One"/>
                <a:cs typeface="Fjalla One"/>
              </a:rPr>
              <a:t>the project respect the privacy of users?</a:t>
            </a:r>
          </a:p>
        </p:txBody>
      </p:sp>
      <p:sp>
        <p:nvSpPr>
          <p:cNvPr id="10" name="Title 1"/>
          <p:cNvSpPr txBox="1">
            <a:spLocks/>
          </p:cNvSpPr>
          <p:nvPr/>
        </p:nvSpPr>
        <p:spPr>
          <a:xfrm>
            <a:off x="21785" y="4818966"/>
            <a:ext cx="3414510" cy="326868"/>
          </a:xfrm>
          <a:prstGeom prst="rect">
            <a:avLst/>
          </a:prstGeom>
        </p:spPr>
        <p:txBody>
          <a:bodyPr vert="horz" lIns="91440" tIns="45720" rIns="91440" bIns="45720" rtlCol="0" anchor="ctr">
            <a:normAutofit fontScale="850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1400" dirty="0" smtClean="0">
                <a:latin typeface="Fjalla One"/>
                <a:cs typeface="Fjalla One"/>
              </a:rPr>
              <a:t>Creating Anti-Oppressive Spaces Online, MCN 2016</a:t>
            </a:r>
            <a:endParaRPr lang="en-US" sz="1400" dirty="0">
              <a:latin typeface="Fjalla One"/>
              <a:cs typeface="Fjalla One"/>
            </a:endParaRPr>
          </a:p>
        </p:txBody>
      </p:sp>
      <p:sp>
        <p:nvSpPr>
          <p:cNvPr id="11" name="Title 1"/>
          <p:cNvSpPr txBox="1">
            <a:spLocks/>
          </p:cNvSpPr>
          <p:nvPr/>
        </p:nvSpPr>
        <p:spPr>
          <a:xfrm>
            <a:off x="105827" y="61920"/>
            <a:ext cx="8932346" cy="1102519"/>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smtClean="0">
                <a:latin typeface="Fjalla One"/>
                <a:cs typeface="Fjalla One"/>
              </a:rPr>
              <a:t>Checklist</a:t>
            </a:r>
            <a:endParaRPr lang="en-US" sz="4000" dirty="0">
              <a:latin typeface="Fjalla One"/>
              <a:cs typeface="Fjalla One"/>
            </a:endParaRPr>
          </a:p>
        </p:txBody>
      </p:sp>
      <p:sp>
        <p:nvSpPr>
          <p:cNvPr id="12" name="Subtitle 2"/>
          <p:cNvSpPr txBox="1">
            <a:spLocks/>
          </p:cNvSpPr>
          <p:nvPr/>
        </p:nvSpPr>
        <p:spPr>
          <a:xfrm>
            <a:off x="242782" y="3585223"/>
            <a:ext cx="8658436" cy="925968"/>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2400" dirty="0">
                <a:latin typeface="Fjalla One"/>
                <a:cs typeface="Fjalla One"/>
              </a:rPr>
              <a:t>Be clear on why </a:t>
            </a:r>
            <a:r>
              <a:rPr lang="en-US" sz="2400" dirty="0" smtClean="0">
                <a:latin typeface="Fjalla One"/>
                <a:cs typeface="Fjalla One"/>
              </a:rPr>
              <a:t>you're </a:t>
            </a:r>
            <a:r>
              <a:rPr lang="en-US" sz="2400" dirty="0">
                <a:latin typeface="Fjalla One"/>
                <a:cs typeface="Fjalla One"/>
              </a:rPr>
              <a:t>collecting each piece of data and what </a:t>
            </a:r>
            <a:r>
              <a:rPr lang="en-US" sz="2400" dirty="0" smtClean="0">
                <a:latin typeface="Fjalla One"/>
                <a:cs typeface="Fjalla One"/>
              </a:rPr>
              <a:t>you’re </a:t>
            </a:r>
            <a:r>
              <a:rPr lang="en-US" sz="2400" dirty="0">
                <a:latin typeface="Fjalla One"/>
                <a:cs typeface="Fjalla One"/>
              </a:rPr>
              <a:t>doing with it </a:t>
            </a:r>
          </a:p>
        </p:txBody>
      </p:sp>
    </p:spTree>
    <p:extLst>
      <p:ext uri="{BB962C8B-B14F-4D97-AF65-F5344CB8AC3E}">
        <p14:creationId xmlns:p14="http://schemas.microsoft.com/office/powerpoint/2010/main" val="3619318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2CC1F"/>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42782" y="1822836"/>
            <a:ext cx="8658436" cy="1848282"/>
          </a:xfrm>
        </p:spPr>
        <p:txBody>
          <a:bodyPr>
            <a:normAutofit/>
          </a:bodyPr>
          <a:lstStyle/>
          <a:p>
            <a:r>
              <a:rPr lang="en-US" sz="2400" dirty="0">
                <a:latin typeface="Fjalla One"/>
                <a:cs typeface="Fjalla One"/>
              </a:rPr>
              <a:t>If you collect comments that will be made public, do you have guidelines for discourse in place?</a:t>
            </a:r>
          </a:p>
        </p:txBody>
      </p:sp>
      <p:sp>
        <p:nvSpPr>
          <p:cNvPr id="10" name="Title 1"/>
          <p:cNvSpPr txBox="1">
            <a:spLocks/>
          </p:cNvSpPr>
          <p:nvPr/>
        </p:nvSpPr>
        <p:spPr>
          <a:xfrm>
            <a:off x="21785" y="4818966"/>
            <a:ext cx="3414510" cy="326868"/>
          </a:xfrm>
          <a:prstGeom prst="rect">
            <a:avLst/>
          </a:prstGeom>
        </p:spPr>
        <p:txBody>
          <a:bodyPr vert="horz" lIns="91440" tIns="45720" rIns="91440" bIns="45720" rtlCol="0" anchor="ctr">
            <a:normAutofit fontScale="850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1400" dirty="0" smtClean="0">
                <a:latin typeface="Fjalla One"/>
                <a:cs typeface="Fjalla One"/>
              </a:rPr>
              <a:t>Creating Anti-Oppressive Spaces Online, MCN 2016</a:t>
            </a:r>
            <a:endParaRPr lang="en-US" sz="1400" dirty="0">
              <a:latin typeface="Fjalla One"/>
              <a:cs typeface="Fjalla One"/>
            </a:endParaRPr>
          </a:p>
        </p:txBody>
      </p:sp>
      <p:sp>
        <p:nvSpPr>
          <p:cNvPr id="11" name="Title 1"/>
          <p:cNvSpPr txBox="1">
            <a:spLocks/>
          </p:cNvSpPr>
          <p:nvPr/>
        </p:nvSpPr>
        <p:spPr>
          <a:xfrm>
            <a:off x="105827" y="61920"/>
            <a:ext cx="8932346" cy="1102519"/>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smtClean="0">
                <a:latin typeface="Fjalla One"/>
                <a:cs typeface="Fjalla One"/>
              </a:rPr>
              <a:t>Checklist</a:t>
            </a:r>
            <a:endParaRPr lang="en-US" sz="4000" dirty="0">
              <a:latin typeface="Fjalla One"/>
              <a:cs typeface="Fjalla One"/>
            </a:endParaRPr>
          </a:p>
        </p:txBody>
      </p:sp>
      <p:sp>
        <p:nvSpPr>
          <p:cNvPr id="12" name="Subtitle 2"/>
          <p:cNvSpPr txBox="1">
            <a:spLocks/>
          </p:cNvSpPr>
          <p:nvPr/>
        </p:nvSpPr>
        <p:spPr>
          <a:xfrm>
            <a:off x="242782" y="3582171"/>
            <a:ext cx="8658436" cy="925968"/>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2400" dirty="0">
                <a:latin typeface="Fjalla One"/>
                <a:cs typeface="Fjalla One"/>
              </a:rPr>
              <a:t>Establish guidelines for discourse online</a:t>
            </a:r>
          </a:p>
        </p:txBody>
      </p:sp>
    </p:spTree>
    <p:extLst>
      <p:ext uri="{BB962C8B-B14F-4D97-AF65-F5344CB8AC3E}">
        <p14:creationId xmlns:p14="http://schemas.microsoft.com/office/powerpoint/2010/main" val="4115258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2CC1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5827" y="61920"/>
            <a:ext cx="8932346" cy="1102519"/>
          </a:xfrm>
        </p:spPr>
        <p:txBody>
          <a:bodyPr>
            <a:normAutofit/>
          </a:bodyPr>
          <a:lstStyle/>
          <a:p>
            <a:r>
              <a:rPr lang="en-US" sz="4000" dirty="0" smtClean="0">
                <a:latin typeface="Fjalla One"/>
                <a:cs typeface="Fjalla One"/>
              </a:rPr>
              <a:t>Checklist</a:t>
            </a:r>
            <a:endParaRPr lang="en-US" sz="4000" dirty="0">
              <a:latin typeface="Fjalla One"/>
              <a:cs typeface="Fjalla One"/>
            </a:endParaRPr>
          </a:p>
        </p:txBody>
      </p:sp>
      <p:grpSp>
        <p:nvGrpSpPr>
          <p:cNvPr id="10" name="Group 9"/>
          <p:cNvGrpSpPr/>
          <p:nvPr/>
        </p:nvGrpSpPr>
        <p:grpSpPr>
          <a:xfrm>
            <a:off x="554039" y="2122526"/>
            <a:ext cx="8020364" cy="1467343"/>
            <a:chOff x="541576" y="1782495"/>
            <a:chExt cx="8020364" cy="1467343"/>
          </a:xfrm>
        </p:grpSpPr>
        <p:pic>
          <p:nvPicPr>
            <p:cNvPr id="4" name="Picture 3" descr="It defaults to a white silhouette of an egg over a bright colored background." title="Screen capture of a Twitter user photo that hasn't been set ye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576" y="1783793"/>
              <a:ext cx="1466045" cy="1466045"/>
            </a:xfrm>
            <a:prstGeom prst="rect">
              <a:avLst/>
            </a:prstGeom>
          </p:spPr>
        </p:pic>
        <p:pic>
          <p:nvPicPr>
            <p:cNvPr id="6" name="Picture 5" descr="It defaults to a grey circle with the users initials in white text." title="Screen capture of an iPhone contact photo that doesn't have an image set for i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5703" y="1783793"/>
              <a:ext cx="1466029" cy="1466029"/>
            </a:xfrm>
            <a:prstGeom prst="rect">
              <a:avLst/>
            </a:prstGeom>
          </p:spPr>
        </p:pic>
        <p:pic>
          <p:nvPicPr>
            <p:cNvPr id="7" name="Picture 6" descr="Defaults to a close-up of the center of their icon done in different colors." title="Screen capture of a Slack user's icon that doesn't have an image set for it."/>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9073" y="1782495"/>
              <a:ext cx="1485442" cy="1467327"/>
            </a:xfrm>
            <a:prstGeom prst="rect">
              <a:avLst/>
            </a:prstGeom>
          </p:spPr>
        </p:pic>
        <p:pic>
          <p:nvPicPr>
            <p:cNvPr id="8" name="Picture 7" descr="Defaults to an illustration of a different type of camera done in different colors." title="Screen capture of a Flickr user's icon that doesn't have an image set for it. "/>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56065" y="1783793"/>
              <a:ext cx="1466045" cy="1466045"/>
            </a:xfrm>
            <a:prstGeom prst="rect">
              <a:avLst/>
            </a:prstGeom>
          </p:spPr>
        </p:pic>
        <p:pic>
          <p:nvPicPr>
            <p:cNvPr id="9" name="Picture 8" descr="Defaults to a symmetrical, geometrical pattern of polygons done in a different bright color for each user." title="Screen capture of a Wordpress user's icon that doesn't have an image set for it."/>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95895" y="1782495"/>
              <a:ext cx="1466045" cy="1451385"/>
            </a:xfrm>
            <a:prstGeom prst="rect">
              <a:avLst/>
            </a:prstGeom>
          </p:spPr>
        </p:pic>
      </p:grpSp>
      <p:sp>
        <p:nvSpPr>
          <p:cNvPr id="11" name="Title 1"/>
          <p:cNvSpPr txBox="1">
            <a:spLocks/>
          </p:cNvSpPr>
          <p:nvPr/>
        </p:nvSpPr>
        <p:spPr>
          <a:xfrm>
            <a:off x="21785" y="4818966"/>
            <a:ext cx="3414510" cy="326868"/>
          </a:xfrm>
          <a:prstGeom prst="rect">
            <a:avLst/>
          </a:prstGeom>
        </p:spPr>
        <p:txBody>
          <a:bodyPr vert="horz" lIns="91440" tIns="45720" rIns="91440" bIns="45720" rtlCol="0" anchor="ctr">
            <a:normAutofit fontScale="850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1400" dirty="0" smtClean="0">
                <a:latin typeface="Fjalla One"/>
                <a:cs typeface="Fjalla One"/>
              </a:rPr>
              <a:t>Creating Anti-Oppressive Spaces Online, MCN 2016</a:t>
            </a:r>
            <a:endParaRPr lang="en-US" sz="1400" dirty="0">
              <a:latin typeface="Fjalla One"/>
              <a:cs typeface="Fjalla One"/>
            </a:endParaRPr>
          </a:p>
        </p:txBody>
      </p:sp>
      <p:sp>
        <p:nvSpPr>
          <p:cNvPr id="12" name="Subtitle 2"/>
          <p:cNvSpPr>
            <a:spLocks noGrp="1"/>
          </p:cNvSpPr>
          <p:nvPr>
            <p:ph type="subTitle" idx="1"/>
          </p:nvPr>
        </p:nvSpPr>
        <p:spPr>
          <a:xfrm>
            <a:off x="242782" y="981460"/>
            <a:ext cx="8658436" cy="1848282"/>
          </a:xfrm>
        </p:spPr>
        <p:txBody>
          <a:bodyPr>
            <a:normAutofit/>
          </a:bodyPr>
          <a:lstStyle/>
          <a:p>
            <a:r>
              <a:rPr lang="en-US" sz="2400" dirty="0">
                <a:latin typeface="Fjalla One"/>
                <a:cs typeface="Fjalla One"/>
              </a:rPr>
              <a:t>Do icons, photos, etc. assume things about gender, race or ability of users?</a:t>
            </a:r>
          </a:p>
        </p:txBody>
      </p:sp>
      <p:sp>
        <p:nvSpPr>
          <p:cNvPr id="13" name="Subtitle 2"/>
          <p:cNvSpPr txBox="1">
            <a:spLocks/>
          </p:cNvSpPr>
          <p:nvPr/>
        </p:nvSpPr>
        <p:spPr>
          <a:xfrm>
            <a:off x="242782" y="3885059"/>
            <a:ext cx="8658436" cy="925968"/>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2400" dirty="0">
                <a:latin typeface="Fjalla One"/>
                <a:cs typeface="Fjalla One"/>
              </a:rPr>
              <a:t>Use non-gendered, raced, or abled user icons </a:t>
            </a:r>
          </a:p>
        </p:txBody>
      </p:sp>
    </p:spTree>
    <p:extLst>
      <p:ext uri="{BB962C8B-B14F-4D97-AF65-F5344CB8AC3E}">
        <p14:creationId xmlns:p14="http://schemas.microsoft.com/office/powerpoint/2010/main" val="3462305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2CC1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5827" y="61920"/>
            <a:ext cx="8932346" cy="1102519"/>
          </a:xfrm>
        </p:spPr>
        <p:txBody>
          <a:bodyPr>
            <a:normAutofit/>
          </a:bodyPr>
          <a:lstStyle/>
          <a:p>
            <a:r>
              <a:rPr lang="en-US" sz="4000" dirty="0" smtClean="0">
                <a:latin typeface="Fjalla One"/>
                <a:cs typeface="Fjalla One"/>
              </a:rPr>
              <a:t>Checklist</a:t>
            </a:r>
            <a:endParaRPr lang="en-US" sz="4000" dirty="0">
              <a:latin typeface="Fjalla One"/>
              <a:cs typeface="Fjalla One"/>
            </a:endParaRPr>
          </a:p>
        </p:txBody>
      </p:sp>
      <p:pic>
        <p:nvPicPr>
          <p:cNvPr id="3" name="Picture 2" descr="Seven figures are seen looking at items in the shop, with a Black woman featured prominently in the center of the image." title="Screen capture of the homepage of NOMA's online shop.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9671" y="1884083"/>
            <a:ext cx="4902324" cy="2371498"/>
          </a:xfrm>
          <a:prstGeom prst="rect">
            <a:avLst/>
          </a:prstGeom>
        </p:spPr>
      </p:pic>
      <p:sp>
        <p:nvSpPr>
          <p:cNvPr id="10" name="Title 1"/>
          <p:cNvSpPr txBox="1">
            <a:spLocks/>
          </p:cNvSpPr>
          <p:nvPr/>
        </p:nvSpPr>
        <p:spPr>
          <a:xfrm>
            <a:off x="21785" y="4818966"/>
            <a:ext cx="3414510" cy="326868"/>
          </a:xfrm>
          <a:prstGeom prst="rect">
            <a:avLst/>
          </a:prstGeom>
        </p:spPr>
        <p:txBody>
          <a:bodyPr vert="horz" lIns="91440" tIns="45720" rIns="91440" bIns="45720" rtlCol="0" anchor="ctr">
            <a:normAutofit fontScale="850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1400" dirty="0" smtClean="0">
                <a:latin typeface="Fjalla One"/>
                <a:cs typeface="Fjalla One"/>
              </a:rPr>
              <a:t>Creating Anti-Oppressive Spaces Online, MCN 2016</a:t>
            </a:r>
            <a:endParaRPr lang="en-US" sz="1400" dirty="0">
              <a:latin typeface="Fjalla One"/>
              <a:cs typeface="Fjalla One"/>
            </a:endParaRPr>
          </a:p>
        </p:txBody>
      </p:sp>
      <p:sp>
        <p:nvSpPr>
          <p:cNvPr id="5" name="Subtitle 2"/>
          <p:cNvSpPr>
            <a:spLocks noGrp="1"/>
          </p:cNvSpPr>
          <p:nvPr>
            <p:ph type="subTitle" idx="1"/>
          </p:nvPr>
        </p:nvSpPr>
        <p:spPr>
          <a:xfrm>
            <a:off x="242782" y="981460"/>
            <a:ext cx="8658436" cy="1848282"/>
          </a:xfrm>
        </p:spPr>
        <p:txBody>
          <a:bodyPr>
            <a:normAutofit/>
          </a:bodyPr>
          <a:lstStyle/>
          <a:p>
            <a:r>
              <a:rPr lang="en-US" sz="2400" dirty="0">
                <a:latin typeface="Fjalla One"/>
                <a:cs typeface="Fjalla One"/>
              </a:rPr>
              <a:t>Have you staged any photos that inaccurately reflect the diversity of your </a:t>
            </a:r>
            <a:r>
              <a:rPr lang="en-US" sz="2400" dirty="0" err="1">
                <a:latin typeface="Fjalla One"/>
                <a:cs typeface="Fjalla One"/>
              </a:rPr>
              <a:t>visitorship</a:t>
            </a:r>
            <a:r>
              <a:rPr lang="en-US" sz="2400" dirty="0">
                <a:latin typeface="Fjalla One"/>
                <a:cs typeface="Fjalla One"/>
              </a:rPr>
              <a:t> or staff?</a:t>
            </a:r>
          </a:p>
        </p:txBody>
      </p:sp>
      <p:sp>
        <p:nvSpPr>
          <p:cNvPr id="6" name="Subtitle 2"/>
          <p:cNvSpPr txBox="1">
            <a:spLocks/>
          </p:cNvSpPr>
          <p:nvPr/>
        </p:nvSpPr>
        <p:spPr>
          <a:xfrm>
            <a:off x="242782" y="4333335"/>
            <a:ext cx="8658436" cy="477692"/>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2400" dirty="0">
                <a:latin typeface="Fjalla One"/>
                <a:cs typeface="Fjalla One"/>
              </a:rPr>
              <a:t>Don't stage false diverse photographs</a:t>
            </a:r>
          </a:p>
        </p:txBody>
      </p:sp>
    </p:spTree>
    <p:extLst>
      <p:ext uri="{BB962C8B-B14F-4D97-AF65-F5344CB8AC3E}">
        <p14:creationId xmlns:p14="http://schemas.microsoft.com/office/powerpoint/2010/main" val="3069607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2CC1F"/>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42782" y="1681892"/>
            <a:ext cx="8658436" cy="1848282"/>
          </a:xfrm>
        </p:spPr>
        <p:txBody>
          <a:bodyPr>
            <a:normAutofit/>
          </a:bodyPr>
          <a:lstStyle/>
          <a:p>
            <a:r>
              <a:rPr lang="en-US" sz="2400" dirty="0">
                <a:latin typeface="Fjalla One"/>
                <a:cs typeface="Fjalla One"/>
              </a:rPr>
              <a:t>Have you been sure not to make business decisions based solely on existing analytics? Do you have a clear plan on how to measure the business decisions you've made, through analytics or otherwise?</a:t>
            </a:r>
          </a:p>
        </p:txBody>
      </p:sp>
      <p:sp>
        <p:nvSpPr>
          <p:cNvPr id="10" name="Title 1"/>
          <p:cNvSpPr txBox="1">
            <a:spLocks/>
          </p:cNvSpPr>
          <p:nvPr/>
        </p:nvSpPr>
        <p:spPr>
          <a:xfrm>
            <a:off x="21785" y="4818966"/>
            <a:ext cx="3414510" cy="326868"/>
          </a:xfrm>
          <a:prstGeom prst="rect">
            <a:avLst/>
          </a:prstGeom>
        </p:spPr>
        <p:txBody>
          <a:bodyPr vert="horz" lIns="91440" tIns="45720" rIns="91440" bIns="45720" rtlCol="0" anchor="ctr">
            <a:normAutofit fontScale="850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1400" dirty="0" smtClean="0">
                <a:latin typeface="Fjalla One"/>
                <a:cs typeface="Fjalla One"/>
              </a:rPr>
              <a:t>Creating Anti-Oppressive Spaces Online, MCN 2016</a:t>
            </a:r>
            <a:endParaRPr lang="en-US" sz="1400" dirty="0">
              <a:latin typeface="Fjalla One"/>
              <a:cs typeface="Fjalla One"/>
            </a:endParaRPr>
          </a:p>
        </p:txBody>
      </p:sp>
      <p:sp>
        <p:nvSpPr>
          <p:cNvPr id="11" name="Title 1"/>
          <p:cNvSpPr txBox="1">
            <a:spLocks/>
          </p:cNvSpPr>
          <p:nvPr/>
        </p:nvSpPr>
        <p:spPr>
          <a:xfrm>
            <a:off x="105827" y="61920"/>
            <a:ext cx="8932346" cy="1102519"/>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smtClean="0">
                <a:latin typeface="Fjalla One"/>
                <a:cs typeface="Fjalla One"/>
              </a:rPr>
              <a:t>Checklist</a:t>
            </a:r>
            <a:endParaRPr lang="en-US" sz="4000" dirty="0">
              <a:latin typeface="Fjalla One"/>
              <a:cs typeface="Fjalla One"/>
            </a:endParaRPr>
          </a:p>
        </p:txBody>
      </p:sp>
      <p:sp>
        <p:nvSpPr>
          <p:cNvPr id="12" name="Subtitle 2"/>
          <p:cNvSpPr txBox="1">
            <a:spLocks/>
          </p:cNvSpPr>
          <p:nvPr/>
        </p:nvSpPr>
        <p:spPr>
          <a:xfrm>
            <a:off x="242782" y="3582917"/>
            <a:ext cx="8658436" cy="925968"/>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2400" dirty="0">
                <a:latin typeface="Fjalla One"/>
                <a:cs typeface="Fjalla One"/>
              </a:rPr>
              <a:t>When using analytics: Decide, then act, then measure. Don’t measure, then decide, then act </a:t>
            </a:r>
          </a:p>
        </p:txBody>
      </p:sp>
    </p:spTree>
    <p:extLst>
      <p:ext uri="{BB962C8B-B14F-4D97-AF65-F5344CB8AC3E}">
        <p14:creationId xmlns:p14="http://schemas.microsoft.com/office/powerpoint/2010/main" val="2343284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2CC1F"/>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42782" y="1825222"/>
            <a:ext cx="8658436" cy="1080413"/>
          </a:xfrm>
        </p:spPr>
        <p:txBody>
          <a:bodyPr>
            <a:normAutofit/>
          </a:bodyPr>
          <a:lstStyle/>
          <a:p>
            <a:r>
              <a:rPr lang="en-US" sz="2400" dirty="0">
                <a:latin typeface="Fjalla One"/>
                <a:cs typeface="Fjalla One"/>
              </a:rPr>
              <a:t>What modes of communication do your teams use? Is that working for everyone?</a:t>
            </a:r>
          </a:p>
        </p:txBody>
      </p:sp>
      <p:sp>
        <p:nvSpPr>
          <p:cNvPr id="10" name="Title 1"/>
          <p:cNvSpPr txBox="1">
            <a:spLocks/>
          </p:cNvSpPr>
          <p:nvPr/>
        </p:nvSpPr>
        <p:spPr>
          <a:xfrm>
            <a:off x="21785" y="4818966"/>
            <a:ext cx="3414510" cy="326868"/>
          </a:xfrm>
          <a:prstGeom prst="rect">
            <a:avLst/>
          </a:prstGeom>
        </p:spPr>
        <p:txBody>
          <a:bodyPr vert="horz" lIns="91440" tIns="45720" rIns="91440" bIns="45720" rtlCol="0" anchor="ctr">
            <a:normAutofit fontScale="850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1400" dirty="0" smtClean="0">
                <a:latin typeface="Fjalla One"/>
                <a:cs typeface="Fjalla One"/>
              </a:rPr>
              <a:t>Creating Anti-Oppressive Spaces Online, MCN 2016</a:t>
            </a:r>
            <a:endParaRPr lang="en-US" sz="1400" dirty="0">
              <a:latin typeface="Fjalla One"/>
              <a:cs typeface="Fjalla One"/>
            </a:endParaRPr>
          </a:p>
        </p:txBody>
      </p:sp>
      <p:sp>
        <p:nvSpPr>
          <p:cNvPr id="11" name="Title 1"/>
          <p:cNvSpPr txBox="1">
            <a:spLocks/>
          </p:cNvSpPr>
          <p:nvPr/>
        </p:nvSpPr>
        <p:spPr>
          <a:xfrm>
            <a:off x="105827" y="61920"/>
            <a:ext cx="8932346" cy="1102519"/>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smtClean="0">
                <a:latin typeface="Fjalla One"/>
                <a:cs typeface="Fjalla One"/>
              </a:rPr>
              <a:t>Checklist</a:t>
            </a:r>
            <a:endParaRPr lang="en-US" sz="4000" dirty="0">
              <a:latin typeface="Fjalla One"/>
              <a:cs typeface="Fjalla One"/>
            </a:endParaRPr>
          </a:p>
        </p:txBody>
      </p:sp>
      <p:sp>
        <p:nvSpPr>
          <p:cNvPr id="12" name="Subtitle 2"/>
          <p:cNvSpPr txBox="1">
            <a:spLocks/>
          </p:cNvSpPr>
          <p:nvPr/>
        </p:nvSpPr>
        <p:spPr>
          <a:xfrm>
            <a:off x="242782" y="3585167"/>
            <a:ext cx="8658436" cy="925968"/>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2400" dirty="0">
                <a:latin typeface="Fjalla One"/>
                <a:cs typeface="Fjalla One"/>
              </a:rPr>
              <a:t>Consider and critique modes of communication: face-to-face, e-mail</a:t>
            </a:r>
          </a:p>
        </p:txBody>
      </p:sp>
    </p:spTree>
    <p:extLst>
      <p:ext uri="{BB962C8B-B14F-4D97-AF65-F5344CB8AC3E}">
        <p14:creationId xmlns:p14="http://schemas.microsoft.com/office/powerpoint/2010/main" val="157836058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2CC1F"/>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42782" y="1827672"/>
            <a:ext cx="8658436" cy="1848282"/>
          </a:xfrm>
        </p:spPr>
        <p:txBody>
          <a:bodyPr>
            <a:normAutofit/>
          </a:bodyPr>
          <a:lstStyle/>
          <a:p>
            <a:r>
              <a:rPr lang="en-US" sz="2400" dirty="0">
                <a:latin typeface="Fjalla One"/>
                <a:cs typeface="Fjalla One"/>
              </a:rPr>
              <a:t>Is the project accessible to older people, younger people, people without disabilities, and people with disabilities?</a:t>
            </a:r>
          </a:p>
        </p:txBody>
      </p:sp>
      <p:sp>
        <p:nvSpPr>
          <p:cNvPr id="10" name="Title 1"/>
          <p:cNvSpPr txBox="1">
            <a:spLocks/>
          </p:cNvSpPr>
          <p:nvPr/>
        </p:nvSpPr>
        <p:spPr>
          <a:xfrm>
            <a:off x="21785" y="4818966"/>
            <a:ext cx="3414510" cy="326868"/>
          </a:xfrm>
          <a:prstGeom prst="rect">
            <a:avLst/>
          </a:prstGeom>
        </p:spPr>
        <p:txBody>
          <a:bodyPr vert="horz" lIns="91440" tIns="45720" rIns="91440" bIns="45720" rtlCol="0" anchor="ctr">
            <a:normAutofit fontScale="850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1400" dirty="0" smtClean="0">
                <a:latin typeface="Fjalla One"/>
                <a:cs typeface="Fjalla One"/>
              </a:rPr>
              <a:t>Creating Anti-Oppressive Spaces Online, MCN 2016</a:t>
            </a:r>
            <a:endParaRPr lang="en-US" sz="1400" dirty="0">
              <a:latin typeface="Fjalla One"/>
              <a:cs typeface="Fjalla One"/>
            </a:endParaRPr>
          </a:p>
        </p:txBody>
      </p:sp>
      <p:sp>
        <p:nvSpPr>
          <p:cNvPr id="11" name="Title 1"/>
          <p:cNvSpPr txBox="1">
            <a:spLocks/>
          </p:cNvSpPr>
          <p:nvPr/>
        </p:nvSpPr>
        <p:spPr>
          <a:xfrm>
            <a:off x="105827" y="61920"/>
            <a:ext cx="8932346" cy="1102519"/>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smtClean="0">
                <a:latin typeface="Fjalla One"/>
                <a:cs typeface="Fjalla One"/>
              </a:rPr>
              <a:t>Checklist</a:t>
            </a:r>
            <a:endParaRPr lang="en-US" sz="4000" dirty="0">
              <a:latin typeface="Fjalla One"/>
              <a:cs typeface="Fjalla One"/>
            </a:endParaRPr>
          </a:p>
        </p:txBody>
      </p:sp>
      <p:sp>
        <p:nvSpPr>
          <p:cNvPr id="12" name="Subtitle 2"/>
          <p:cNvSpPr txBox="1">
            <a:spLocks/>
          </p:cNvSpPr>
          <p:nvPr/>
        </p:nvSpPr>
        <p:spPr>
          <a:xfrm>
            <a:off x="242782" y="3587767"/>
            <a:ext cx="8658436" cy="925968"/>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2400" dirty="0">
                <a:latin typeface="Fjalla One"/>
                <a:cs typeface="Fjalla One"/>
              </a:rPr>
              <a:t>Implement Universal Design and Learning</a:t>
            </a:r>
          </a:p>
        </p:txBody>
      </p:sp>
    </p:spTree>
    <p:extLst>
      <p:ext uri="{BB962C8B-B14F-4D97-AF65-F5344CB8AC3E}">
        <p14:creationId xmlns:p14="http://schemas.microsoft.com/office/powerpoint/2010/main" val="21794986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2CC1F"/>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42782" y="1828054"/>
            <a:ext cx="8658436" cy="1848282"/>
          </a:xfrm>
        </p:spPr>
        <p:txBody>
          <a:bodyPr>
            <a:normAutofit/>
          </a:bodyPr>
          <a:lstStyle/>
          <a:p>
            <a:r>
              <a:rPr lang="en-US" sz="2400" dirty="0">
                <a:latin typeface="Fjalla One"/>
                <a:cs typeface="Fjalla One"/>
              </a:rPr>
              <a:t>Is all the writing, including curatorial content, at an accessible reading level?</a:t>
            </a:r>
          </a:p>
        </p:txBody>
      </p:sp>
      <p:sp>
        <p:nvSpPr>
          <p:cNvPr id="10" name="Title 1"/>
          <p:cNvSpPr txBox="1">
            <a:spLocks/>
          </p:cNvSpPr>
          <p:nvPr/>
        </p:nvSpPr>
        <p:spPr>
          <a:xfrm>
            <a:off x="21785" y="4818966"/>
            <a:ext cx="3414510" cy="326868"/>
          </a:xfrm>
          <a:prstGeom prst="rect">
            <a:avLst/>
          </a:prstGeom>
        </p:spPr>
        <p:txBody>
          <a:bodyPr vert="horz" lIns="91440" tIns="45720" rIns="91440" bIns="45720" rtlCol="0" anchor="ctr">
            <a:normAutofit fontScale="850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1400" dirty="0" smtClean="0">
                <a:latin typeface="Fjalla One"/>
                <a:cs typeface="Fjalla One"/>
              </a:rPr>
              <a:t>Creating Anti-Oppressive Spaces Online, MCN 2016</a:t>
            </a:r>
            <a:endParaRPr lang="en-US" sz="1400" dirty="0">
              <a:latin typeface="Fjalla One"/>
              <a:cs typeface="Fjalla One"/>
            </a:endParaRPr>
          </a:p>
        </p:txBody>
      </p:sp>
      <p:sp>
        <p:nvSpPr>
          <p:cNvPr id="11" name="Title 1"/>
          <p:cNvSpPr txBox="1">
            <a:spLocks/>
          </p:cNvSpPr>
          <p:nvPr/>
        </p:nvSpPr>
        <p:spPr>
          <a:xfrm>
            <a:off x="105827" y="61920"/>
            <a:ext cx="8932346" cy="1102519"/>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smtClean="0">
                <a:latin typeface="Fjalla One"/>
                <a:cs typeface="Fjalla One"/>
              </a:rPr>
              <a:t>Checklist</a:t>
            </a:r>
            <a:endParaRPr lang="en-US" sz="4000" dirty="0">
              <a:latin typeface="Fjalla One"/>
              <a:cs typeface="Fjalla One"/>
            </a:endParaRPr>
          </a:p>
        </p:txBody>
      </p:sp>
      <p:sp>
        <p:nvSpPr>
          <p:cNvPr id="12" name="Subtitle 2"/>
          <p:cNvSpPr txBox="1">
            <a:spLocks/>
          </p:cNvSpPr>
          <p:nvPr/>
        </p:nvSpPr>
        <p:spPr>
          <a:xfrm>
            <a:off x="242782" y="3585223"/>
            <a:ext cx="8658436" cy="925968"/>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2400" dirty="0">
                <a:latin typeface="Fjalla One"/>
                <a:cs typeface="Fjalla One"/>
              </a:rPr>
              <a:t>Check the readability grade level of your text</a:t>
            </a:r>
          </a:p>
        </p:txBody>
      </p:sp>
    </p:spTree>
    <p:extLst>
      <p:ext uri="{BB962C8B-B14F-4D97-AF65-F5344CB8AC3E}">
        <p14:creationId xmlns:p14="http://schemas.microsoft.com/office/powerpoint/2010/main" val="1015625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2CC1F"/>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42782" y="1828054"/>
            <a:ext cx="8658436" cy="1848282"/>
          </a:xfrm>
        </p:spPr>
        <p:txBody>
          <a:bodyPr>
            <a:normAutofit/>
          </a:bodyPr>
          <a:lstStyle/>
          <a:p>
            <a:r>
              <a:rPr lang="en-US" sz="2400" dirty="0">
                <a:latin typeface="Fjalla One"/>
                <a:cs typeface="Fjalla One"/>
              </a:rPr>
              <a:t>Who’s not part of your design process? Why?</a:t>
            </a:r>
          </a:p>
        </p:txBody>
      </p:sp>
      <p:sp>
        <p:nvSpPr>
          <p:cNvPr id="10" name="Title 1"/>
          <p:cNvSpPr txBox="1">
            <a:spLocks/>
          </p:cNvSpPr>
          <p:nvPr/>
        </p:nvSpPr>
        <p:spPr>
          <a:xfrm>
            <a:off x="21785" y="4818966"/>
            <a:ext cx="3414510" cy="326868"/>
          </a:xfrm>
          <a:prstGeom prst="rect">
            <a:avLst/>
          </a:prstGeom>
        </p:spPr>
        <p:txBody>
          <a:bodyPr vert="horz" lIns="91440" tIns="45720" rIns="91440" bIns="45720" rtlCol="0" anchor="ctr">
            <a:normAutofit fontScale="850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1400" dirty="0" smtClean="0">
                <a:latin typeface="Fjalla One"/>
                <a:cs typeface="Fjalla One"/>
              </a:rPr>
              <a:t>Creating Anti-Oppressive Spaces Online, MCN 2016</a:t>
            </a:r>
            <a:endParaRPr lang="en-US" sz="1400" dirty="0">
              <a:latin typeface="Fjalla One"/>
              <a:cs typeface="Fjalla One"/>
            </a:endParaRPr>
          </a:p>
        </p:txBody>
      </p:sp>
      <p:sp>
        <p:nvSpPr>
          <p:cNvPr id="11" name="Title 1"/>
          <p:cNvSpPr txBox="1">
            <a:spLocks/>
          </p:cNvSpPr>
          <p:nvPr/>
        </p:nvSpPr>
        <p:spPr>
          <a:xfrm>
            <a:off x="105827" y="61920"/>
            <a:ext cx="8932346" cy="1102519"/>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smtClean="0">
                <a:latin typeface="Fjalla One"/>
                <a:cs typeface="Fjalla One"/>
              </a:rPr>
              <a:t>Checklist</a:t>
            </a:r>
            <a:endParaRPr lang="en-US" sz="4000" dirty="0">
              <a:latin typeface="Fjalla One"/>
              <a:cs typeface="Fjalla One"/>
            </a:endParaRPr>
          </a:p>
        </p:txBody>
      </p:sp>
      <p:sp>
        <p:nvSpPr>
          <p:cNvPr id="12" name="Subtitle 2"/>
          <p:cNvSpPr txBox="1">
            <a:spLocks/>
          </p:cNvSpPr>
          <p:nvPr/>
        </p:nvSpPr>
        <p:spPr>
          <a:xfrm>
            <a:off x="242782" y="3885059"/>
            <a:ext cx="8658436" cy="925968"/>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endParaRPr lang="en-US" sz="2400" dirty="0">
              <a:latin typeface="Fjalla One"/>
              <a:cs typeface="Fjalla One"/>
            </a:endParaRPr>
          </a:p>
        </p:txBody>
      </p:sp>
    </p:spTree>
    <p:extLst>
      <p:ext uri="{BB962C8B-B14F-4D97-AF65-F5344CB8AC3E}">
        <p14:creationId xmlns:p14="http://schemas.microsoft.com/office/powerpoint/2010/main" val="835235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CC1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5827" y="61920"/>
            <a:ext cx="8932346" cy="1102519"/>
          </a:xfrm>
        </p:spPr>
        <p:txBody>
          <a:bodyPr>
            <a:normAutofit/>
          </a:bodyPr>
          <a:lstStyle/>
          <a:p>
            <a:r>
              <a:rPr lang="en-US" sz="4000" dirty="0" smtClean="0">
                <a:latin typeface="Fjalla One"/>
                <a:cs typeface="Fjalla One"/>
              </a:rPr>
              <a:t>Definitions</a:t>
            </a:r>
            <a:endParaRPr lang="en-US" sz="4000" dirty="0">
              <a:latin typeface="Fjalla One"/>
              <a:cs typeface="Fjalla One"/>
            </a:endParaRPr>
          </a:p>
        </p:txBody>
      </p:sp>
      <p:sp>
        <p:nvSpPr>
          <p:cNvPr id="4" name="TextBox 3"/>
          <p:cNvSpPr txBox="1"/>
          <p:nvPr/>
        </p:nvSpPr>
        <p:spPr>
          <a:xfrm>
            <a:off x="552745" y="1838334"/>
            <a:ext cx="8039240" cy="1938992"/>
          </a:xfrm>
          <a:prstGeom prst="rect">
            <a:avLst/>
          </a:prstGeom>
          <a:noFill/>
        </p:spPr>
        <p:txBody>
          <a:bodyPr wrap="square" rtlCol="0">
            <a:spAutoFit/>
          </a:bodyPr>
          <a:lstStyle/>
          <a:p>
            <a:r>
              <a:rPr lang="en-US" sz="4000" b="1" dirty="0">
                <a:latin typeface="Constantia"/>
                <a:cs typeface="Constantia"/>
              </a:rPr>
              <a:t>Anti-oppression</a:t>
            </a:r>
            <a:r>
              <a:rPr lang="en-US" sz="4000" dirty="0">
                <a:latin typeface="Constantia"/>
                <a:cs typeface="Constantia"/>
              </a:rPr>
              <a:t>: an approach to work that focuses on ending oppressions.</a:t>
            </a:r>
          </a:p>
        </p:txBody>
      </p:sp>
      <p:sp>
        <p:nvSpPr>
          <p:cNvPr id="6" name="Title 1"/>
          <p:cNvSpPr txBox="1">
            <a:spLocks/>
          </p:cNvSpPr>
          <p:nvPr/>
        </p:nvSpPr>
        <p:spPr>
          <a:xfrm>
            <a:off x="21785" y="4818966"/>
            <a:ext cx="3414510" cy="326868"/>
          </a:xfrm>
          <a:prstGeom prst="rect">
            <a:avLst/>
          </a:prstGeom>
        </p:spPr>
        <p:txBody>
          <a:bodyPr vert="horz" lIns="91440" tIns="45720" rIns="91440" bIns="45720" rtlCol="0" anchor="ctr">
            <a:normAutofit fontScale="850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1400" dirty="0" smtClean="0">
                <a:latin typeface="Fjalla One"/>
                <a:cs typeface="Fjalla One"/>
              </a:rPr>
              <a:t>Creating Anti-Oppressive Spaces Online, MCN 2016</a:t>
            </a:r>
            <a:endParaRPr lang="en-US" sz="1400" dirty="0">
              <a:latin typeface="Fjalla One"/>
              <a:cs typeface="Fjalla One"/>
            </a:endParaRPr>
          </a:p>
        </p:txBody>
      </p:sp>
    </p:spTree>
    <p:extLst>
      <p:ext uri="{BB962C8B-B14F-4D97-AF65-F5344CB8AC3E}">
        <p14:creationId xmlns:p14="http://schemas.microsoft.com/office/powerpoint/2010/main" val="18625777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2CC1F"/>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42782" y="1828054"/>
            <a:ext cx="8658436" cy="1848282"/>
          </a:xfrm>
        </p:spPr>
        <p:txBody>
          <a:bodyPr>
            <a:normAutofit/>
          </a:bodyPr>
          <a:lstStyle/>
          <a:p>
            <a:r>
              <a:rPr lang="en-US" sz="2400" dirty="0">
                <a:latin typeface="Fjalla One"/>
                <a:cs typeface="Fjalla One"/>
              </a:rPr>
              <a:t>Create relationships and co-create with people of color</a:t>
            </a:r>
          </a:p>
        </p:txBody>
      </p:sp>
      <p:sp>
        <p:nvSpPr>
          <p:cNvPr id="10" name="Title 1"/>
          <p:cNvSpPr txBox="1">
            <a:spLocks/>
          </p:cNvSpPr>
          <p:nvPr/>
        </p:nvSpPr>
        <p:spPr>
          <a:xfrm>
            <a:off x="21785" y="4818966"/>
            <a:ext cx="3414510" cy="326868"/>
          </a:xfrm>
          <a:prstGeom prst="rect">
            <a:avLst/>
          </a:prstGeom>
        </p:spPr>
        <p:txBody>
          <a:bodyPr vert="horz" lIns="91440" tIns="45720" rIns="91440" bIns="45720" rtlCol="0" anchor="ctr">
            <a:normAutofit fontScale="850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1400" dirty="0" smtClean="0">
                <a:latin typeface="Fjalla One"/>
                <a:cs typeface="Fjalla One"/>
              </a:rPr>
              <a:t>Creating Anti-Oppressive Spaces Online, MCN 2016</a:t>
            </a:r>
            <a:endParaRPr lang="en-US" sz="1400" dirty="0">
              <a:latin typeface="Fjalla One"/>
              <a:cs typeface="Fjalla One"/>
            </a:endParaRPr>
          </a:p>
        </p:txBody>
      </p:sp>
      <p:sp>
        <p:nvSpPr>
          <p:cNvPr id="11" name="Title 1"/>
          <p:cNvSpPr txBox="1">
            <a:spLocks/>
          </p:cNvSpPr>
          <p:nvPr/>
        </p:nvSpPr>
        <p:spPr>
          <a:xfrm>
            <a:off x="105827" y="61920"/>
            <a:ext cx="8932346" cy="1102519"/>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smtClean="0">
                <a:latin typeface="Fjalla One"/>
                <a:cs typeface="Fjalla One"/>
              </a:rPr>
              <a:t>Ideas</a:t>
            </a:r>
            <a:endParaRPr lang="en-US" sz="4000" dirty="0">
              <a:latin typeface="Fjalla One"/>
              <a:cs typeface="Fjalla One"/>
            </a:endParaRPr>
          </a:p>
        </p:txBody>
      </p:sp>
      <p:sp>
        <p:nvSpPr>
          <p:cNvPr id="12" name="Subtitle 2"/>
          <p:cNvSpPr txBox="1">
            <a:spLocks/>
          </p:cNvSpPr>
          <p:nvPr/>
        </p:nvSpPr>
        <p:spPr>
          <a:xfrm>
            <a:off x="242782" y="3885059"/>
            <a:ext cx="8658436" cy="925968"/>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endParaRPr lang="en-US" sz="2400" dirty="0">
              <a:latin typeface="Fjalla One"/>
              <a:cs typeface="Fjalla One"/>
            </a:endParaRPr>
          </a:p>
        </p:txBody>
      </p:sp>
    </p:spTree>
    <p:extLst>
      <p:ext uri="{BB962C8B-B14F-4D97-AF65-F5344CB8AC3E}">
        <p14:creationId xmlns:p14="http://schemas.microsoft.com/office/powerpoint/2010/main" val="12667079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2CC1F"/>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42782" y="1828054"/>
            <a:ext cx="8658436" cy="1848282"/>
          </a:xfrm>
        </p:spPr>
        <p:txBody>
          <a:bodyPr>
            <a:normAutofit/>
          </a:bodyPr>
          <a:lstStyle/>
          <a:p>
            <a:r>
              <a:rPr lang="en-US" sz="2400" dirty="0">
                <a:latin typeface="Fjalla One"/>
                <a:cs typeface="Fjalla One"/>
              </a:rPr>
              <a:t>Find out how to connect your work with movements</a:t>
            </a:r>
          </a:p>
        </p:txBody>
      </p:sp>
      <p:sp>
        <p:nvSpPr>
          <p:cNvPr id="10" name="Title 1"/>
          <p:cNvSpPr txBox="1">
            <a:spLocks/>
          </p:cNvSpPr>
          <p:nvPr/>
        </p:nvSpPr>
        <p:spPr>
          <a:xfrm>
            <a:off x="21785" y="4818966"/>
            <a:ext cx="3414510" cy="326868"/>
          </a:xfrm>
          <a:prstGeom prst="rect">
            <a:avLst/>
          </a:prstGeom>
        </p:spPr>
        <p:txBody>
          <a:bodyPr vert="horz" lIns="91440" tIns="45720" rIns="91440" bIns="45720" rtlCol="0" anchor="ctr">
            <a:normAutofit fontScale="850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1400" dirty="0" smtClean="0">
                <a:latin typeface="Fjalla One"/>
                <a:cs typeface="Fjalla One"/>
              </a:rPr>
              <a:t>Creating Anti-Oppressive Spaces Online, MCN 2016</a:t>
            </a:r>
            <a:endParaRPr lang="en-US" sz="1400" dirty="0">
              <a:latin typeface="Fjalla One"/>
              <a:cs typeface="Fjalla One"/>
            </a:endParaRPr>
          </a:p>
        </p:txBody>
      </p:sp>
      <p:sp>
        <p:nvSpPr>
          <p:cNvPr id="11" name="Title 1"/>
          <p:cNvSpPr txBox="1">
            <a:spLocks/>
          </p:cNvSpPr>
          <p:nvPr/>
        </p:nvSpPr>
        <p:spPr>
          <a:xfrm>
            <a:off x="105827" y="61920"/>
            <a:ext cx="8932346" cy="1102519"/>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smtClean="0">
                <a:latin typeface="Fjalla One"/>
                <a:cs typeface="Fjalla One"/>
              </a:rPr>
              <a:t>Ideas</a:t>
            </a:r>
            <a:endParaRPr lang="en-US" sz="4000" dirty="0">
              <a:latin typeface="Fjalla One"/>
              <a:cs typeface="Fjalla One"/>
            </a:endParaRPr>
          </a:p>
        </p:txBody>
      </p:sp>
      <p:sp>
        <p:nvSpPr>
          <p:cNvPr id="12" name="Subtitle 2"/>
          <p:cNvSpPr txBox="1">
            <a:spLocks/>
          </p:cNvSpPr>
          <p:nvPr/>
        </p:nvSpPr>
        <p:spPr>
          <a:xfrm>
            <a:off x="242782" y="3885059"/>
            <a:ext cx="8658436" cy="925968"/>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endParaRPr lang="en-US" sz="2400" dirty="0">
              <a:latin typeface="Fjalla One"/>
              <a:cs typeface="Fjalla One"/>
            </a:endParaRPr>
          </a:p>
        </p:txBody>
      </p:sp>
    </p:spTree>
    <p:extLst>
      <p:ext uri="{BB962C8B-B14F-4D97-AF65-F5344CB8AC3E}">
        <p14:creationId xmlns:p14="http://schemas.microsoft.com/office/powerpoint/2010/main" val="9047326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2CC1F"/>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42782" y="1828054"/>
            <a:ext cx="8658436" cy="1848282"/>
          </a:xfrm>
        </p:spPr>
        <p:txBody>
          <a:bodyPr>
            <a:normAutofit/>
          </a:bodyPr>
          <a:lstStyle/>
          <a:p>
            <a:r>
              <a:rPr lang="en-US" sz="2400" dirty="0">
                <a:latin typeface="Fjalla One"/>
                <a:cs typeface="Fjalla One"/>
              </a:rPr>
              <a:t>Create work based on the needs of people</a:t>
            </a:r>
          </a:p>
        </p:txBody>
      </p:sp>
      <p:sp>
        <p:nvSpPr>
          <p:cNvPr id="10" name="Title 1"/>
          <p:cNvSpPr txBox="1">
            <a:spLocks/>
          </p:cNvSpPr>
          <p:nvPr/>
        </p:nvSpPr>
        <p:spPr>
          <a:xfrm>
            <a:off x="21785" y="4818966"/>
            <a:ext cx="3414510" cy="326868"/>
          </a:xfrm>
          <a:prstGeom prst="rect">
            <a:avLst/>
          </a:prstGeom>
        </p:spPr>
        <p:txBody>
          <a:bodyPr vert="horz" lIns="91440" tIns="45720" rIns="91440" bIns="45720" rtlCol="0" anchor="ctr">
            <a:normAutofit fontScale="850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1400" dirty="0" smtClean="0">
                <a:latin typeface="Fjalla One"/>
                <a:cs typeface="Fjalla One"/>
              </a:rPr>
              <a:t>Creating Anti-Oppressive Spaces Online, MCN 2016</a:t>
            </a:r>
            <a:endParaRPr lang="en-US" sz="1400" dirty="0">
              <a:latin typeface="Fjalla One"/>
              <a:cs typeface="Fjalla One"/>
            </a:endParaRPr>
          </a:p>
        </p:txBody>
      </p:sp>
      <p:sp>
        <p:nvSpPr>
          <p:cNvPr id="11" name="Title 1"/>
          <p:cNvSpPr txBox="1">
            <a:spLocks/>
          </p:cNvSpPr>
          <p:nvPr/>
        </p:nvSpPr>
        <p:spPr>
          <a:xfrm>
            <a:off x="105827" y="61920"/>
            <a:ext cx="8932346" cy="1102519"/>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smtClean="0">
                <a:latin typeface="Fjalla One"/>
                <a:cs typeface="Fjalla One"/>
              </a:rPr>
              <a:t>Ideas</a:t>
            </a:r>
            <a:endParaRPr lang="en-US" sz="4000" dirty="0">
              <a:latin typeface="Fjalla One"/>
              <a:cs typeface="Fjalla One"/>
            </a:endParaRPr>
          </a:p>
        </p:txBody>
      </p:sp>
      <p:sp>
        <p:nvSpPr>
          <p:cNvPr id="12" name="Subtitle 2"/>
          <p:cNvSpPr txBox="1">
            <a:spLocks/>
          </p:cNvSpPr>
          <p:nvPr/>
        </p:nvSpPr>
        <p:spPr>
          <a:xfrm>
            <a:off x="242782" y="3885059"/>
            <a:ext cx="8658436" cy="925968"/>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endParaRPr lang="en-US" sz="2400" dirty="0">
              <a:latin typeface="Fjalla One"/>
              <a:cs typeface="Fjalla One"/>
            </a:endParaRPr>
          </a:p>
        </p:txBody>
      </p:sp>
    </p:spTree>
    <p:extLst>
      <p:ext uri="{BB962C8B-B14F-4D97-AF65-F5344CB8AC3E}">
        <p14:creationId xmlns:p14="http://schemas.microsoft.com/office/powerpoint/2010/main" val="30934630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2CC1F"/>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42782" y="1828054"/>
            <a:ext cx="8658436" cy="1848282"/>
          </a:xfrm>
        </p:spPr>
        <p:txBody>
          <a:bodyPr>
            <a:normAutofit/>
          </a:bodyPr>
          <a:lstStyle/>
          <a:p>
            <a:r>
              <a:rPr lang="en-US" sz="2400" dirty="0">
                <a:latin typeface="Fjalla One"/>
                <a:cs typeface="Fjalla One"/>
              </a:rPr>
              <a:t>Identify reusable wins</a:t>
            </a:r>
          </a:p>
        </p:txBody>
      </p:sp>
      <p:sp>
        <p:nvSpPr>
          <p:cNvPr id="10" name="Title 1"/>
          <p:cNvSpPr txBox="1">
            <a:spLocks/>
          </p:cNvSpPr>
          <p:nvPr/>
        </p:nvSpPr>
        <p:spPr>
          <a:xfrm>
            <a:off x="21785" y="4818966"/>
            <a:ext cx="3414510" cy="326868"/>
          </a:xfrm>
          <a:prstGeom prst="rect">
            <a:avLst/>
          </a:prstGeom>
        </p:spPr>
        <p:txBody>
          <a:bodyPr vert="horz" lIns="91440" tIns="45720" rIns="91440" bIns="45720" rtlCol="0" anchor="ctr">
            <a:normAutofit fontScale="850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1400" dirty="0" smtClean="0">
                <a:latin typeface="Fjalla One"/>
                <a:cs typeface="Fjalla One"/>
              </a:rPr>
              <a:t>Creating Anti-Oppressive Spaces Online, MCN 2016</a:t>
            </a:r>
            <a:endParaRPr lang="en-US" sz="1400" dirty="0">
              <a:latin typeface="Fjalla One"/>
              <a:cs typeface="Fjalla One"/>
            </a:endParaRPr>
          </a:p>
        </p:txBody>
      </p:sp>
      <p:sp>
        <p:nvSpPr>
          <p:cNvPr id="11" name="Title 1"/>
          <p:cNvSpPr txBox="1">
            <a:spLocks/>
          </p:cNvSpPr>
          <p:nvPr/>
        </p:nvSpPr>
        <p:spPr>
          <a:xfrm>
            <a:off x="105827" y="61920"/>
            <a:ext cx="8932346" cy="1102519"/>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smtClean="0">
                <a:latin typeface="Fjalla One"/>
                <a:cs typeface="Fjalla One"/>
              </a:rPr>
              <a:t>Ideas</a:t>
            </a:r>
            <a:endParaRPr lang="en-US" sz="4000" dirty="0">
              <a:latin typeface="Fjalla One"/>
              <a:cs typeface="Fjalla One"/>
            </a:endParaRPr>
          </a:p>
        </p:txBody>
      </p:sp>
      <p:sp>
        <p:nvSpPr>
          <p:cNvPr id="12" name="Subtitle 2"/>
          <p:cNvSpPr txBox="1">
            <a:spLocks/>
          </p:cNvSpPr>
          <p:nvPr/>
        </p:nvSpPr>
        <p:spPr>
          <a:xfrm>
            <a:off x="242782" y="3885059"/>
            <a:ext cx="8658436" cy="925968"/>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endParaRPr lang="en-US" sz="2400" dirty="0">
              <a:latin typeface="Fjalla One"/>
              <a:cs typeface="Fjalla One"/>
            </a:endParaRPr>
          </a:p>
        </p:txBody>
      </p:sp>
    </p:spTree>
    <p:extLst>
      <p:ext uri="{BB962C8B-B14F-4D97-AF65-F5344CB8AC3E}">
        <p14:creationId xmlns:p14="http://schemas.microsoft.com/office/powerpoint/2010/main" val="9795086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2CC1F"/>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42782" y="1828055"/>
            <a:ext cx="8658436" cy="1848282"/>
          </a:xfrm>
        </p:spPr>
        <p:txBody>
          <a:bodyPr>
            <a:normAutofit/>
          </a:bodyPr>
          <a:lstStyle/>
          <a:p>
            <a:r>
              <a:rPr lang="en-US" sz="2400" dirty="0">
                <a:latin typeface="Fjalla One"/>
                <a:cs typeface="Fjalla One"/>
              </a:rPr>
              <a:t>Use money to subsidize programming</a:t>
            </a:r>
          </a:p>
        </p:txBody>
      </p:sp>
      <p:sp>
        <p:nvSpPr>
          <p:cNvPr id="10" name="Title 1"/>
          <p:cNvSpPr txBox="1">
            <a:spLocks/>
          </p:cNvSpPr>
          <p:nvPr/>
        </p:nvSpPr>
        <p:spPr>
          <a:xfrm>
            <a:off x="21785" y="4818966"/>
            <a:ext cx="3414510" cy="326868"/>
          </a:xfrm>
          <a:prstGeom prst="rect">
            <a:avLst/>
          </a:prstGeom>
        </p:spPr>
        <p:txBody>
          <a:bodyPr vert="horz" lIns="91440" tIns="45720" rIns="91440" bIns="45720" rtlCol="0" anchor="ctr">
            <a:normAutofit fontScale="850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1400" dirty="0" smtClean="0">
                <a:latin typeface="Fjalla One"/>
                <a:cs typeface="Fjalla One"/>
              </a:rPr>
              <a:t>Creating Anti-Oppressive Spaces Online, MCN 2016</a:t>
            </a:r>
            <a:endParaRPr lang="en-US" sz="1400" dirty="0">
              <a:latin typeface="Fjalla One"/>
              <a:cs typeface="Fjalla One"/>
            </a:endParaRPr>
          </a:p>
        </p:txBody>
      </p:sp>
      <p:sp>
        <p:nvSpPr>
          <p:cNvPr id="11" name="Title 1"/>
          <p:cNvSpPr txBox="1">
            <a:spLocks/>
          </p:cNvSpPr>
          <p:nvPr/>
        </p:nvSpPr>
        <p:spPr>
          <a:xfrm>
            <a:off x="105827" y="61920"/>
            <a:ext cx="8932346" cy="1102519"/>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smtClean="0">
                <a:latin typeface="Fjalla One"/>
                <a:cs typeface="Fjalla One"/>
              </a:rPr>
              <a:t>Ideas</a:t>
            </a:r>
            <a:endParaRPr lang="en-US" sz="4000" dirty="0">
              <a:latin typeface="Fjalla One"/>
              <a:cs typeface="Fjalla One"/>
            </a:endParaRPr>
          </a:p>
        </p:txBody>
      </p:sp>
      <p:sp>
        <p:nvSpPr>
          <p:cNvPr id="12" name="Subtitle 2"/>
          <p:cNvSpPr txBox="1">
            <a:spLocks/>
          </p:cNvSpPr>
          <p:nvPr/>
        </p:nvSpPr>
        <p:spPr>
          <a:xfrm>
            <a:off x="242782" y="3885059"/>
            <a:ext cx="8658436" cy="925968"/>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endParaRPr lang="en-US" sz="2400" dirty="0">
              <a:latin typeface="Fjalla One"/>
              <a:cs typeface="Fjalla One"/>
            </a:endParaRPr>
          </a:p>
        </p:txBody>
      </p:sp>
    </p:spTree>
    <p:extLst>
      <p:ext uri="{BB962C8B-B14F-4D97-AF65-F5344CB8AC3E}">
        <p14:creationId xmlns:p14="http://schemas.microsoft.com/office/powerpoint/2010/main" val="8319493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2CC1F"/>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42782" y="1828053"/>
            <a:ext cx="8658436" cy="1848282"/>
          </a:xfrm>
        </p:spPr>
        <p:txBody>
          <a:bodyPr>
            <a:normAutofit/>
          </a:bodyPr>
          <a:lstStyle/>
          <a:p>
            <a:r>
              <a:rPr lang="en-US" sz="2400" dirty="0">
                <a:latin typeface="Fjalla One"/>
                <a:cs typeface="Fjalla One"/>
              </a:rPr>
              <a:t>Critique your organization’s inclusion work</a:t>
            </a:r>
          </a:p>
        </p:txBody>
      </p:sp>
      <p:sp>
        <p:nvSpPr>
          <p:cNvPr id="10" name="Title 1"/>
          <p:cNvSpPr txBox="1">
            <a:spLocks/>
          </p:cNvSpPr>
          <p:nvPr/>
        </p:nvSpPr>
        <p:spPr>
          <a:xfrm>
            <a:off x="21785" y="4818966"/>
            <a:ext cx="3414510" cy="326868"/>
          </a:xfrm>
          <a:prstGeom prst="rect">
            <a:avLst/>
          </a:prstGeom>
        </p:spPr>
        <p:txBody>
          <a:bodyPr vert="horz" lIns="91440" tIns="45720" rIns="91440" bIns="45720" rtlCol="0" anchor="ctr">
            <a:normAutofit fontScale="850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1400" dirty="0" smtClean="0">
                <a:latin typeface="Fjalla One"/>
                <a:cs typeface="Fjalla One"/>
              </a:rPr>
              <a:t>Creating Anti-Oppressive Spaces Online, MCN 2016</a:t>
            </a:r>
            <a:endParaRPr lang="en-US" sz="1400" dirty="0">
              <a:latin typeface="Fjalla One"/>
              <a:cs typeface="Fjalla One"/>
            </a:endParaRPr>
          </a:p>
        </p:txBody>
      </p:sp>
      <p:sp>
        <p:nvSpPr>
          <p:cNvPr id="11" name="Title 1"/>
          <p:cNvSpPr txBox="1">
            <a:spLocks/>
          </p:cNvSpPr>
          <p:nvPr/>
        </p:nvSpPr>
        <p:spPr>
          <a:xfrm>
            <a:off x="105827" y="61920"/>
            <a:ext cx="8932346" cy="1102519"/>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smtClean="0">
                <a:latin typeface="Fjalla One"/>
                <a:cs typeface="Fjalla One"/>
              </a:rPr>
              <a:t>Ideas</a:t>
            </a:r>
            <a:endParaRPr lang="en-US" sz="4000" dirty="0">
              <a:latin typeface="Fjalla One"/>
              <a:cs typeface="Fjalla One"/>
            </a:endParaRPr>
          </a:p>
        </p:txBody>
      </p:sp>
      <p:sp>
        <p:nvSpPr>
          <p:cNvPr id="12" name="Subtitle 2"/>
          <p:cNvSpPr txBox="1">
            <a:spLocks/>
          </p:cNvSpPr>
          <p:nvPr/>
        </p:nvSpPr>
        <p:spPr>
          <a:xfrm>
            <a:off x="242782" y="3885059"/>
            <a:ext cx="8658436" cy="925968"/>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endParaRPr lang="en-US" sz="2400" dirty="0">
              <a:latin typeface="Fjalla One"/>
              <a:cs typeface="Fjalla One"/>
            </a:endParaRPr>
          </a:p>
        </p:txBody>
      </p:sp>
    </p:spTree>
    <p:extLst>
      <p:ext uri="{BB962C8B-B14F-4D97-AF65-F5344CB8AC3E}">
        <p14:creationId xmlns:p14="http://schemas.microsoft.com/office/powerpoint/2010/main" val="5795597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2CC1F"/>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42782" y="1828054"/>
            <a:ext cx="8658436" cy="1848282"/>
          </a:xfrm>
        </p:spPr>
        <p:txBody>
          <a:bodyPr>
            <a:normAutofit/>
          </a:bodyPr>
          <a:lstStyle/>
          <a:p>
            <a:r>
              <a:rPr lang="en-US" sz="2400" dirty="0">
                <a:latin typeface="Fjalla One"/>
                <a:cs typeface="Fjalla One"/>
              </a:rPr>
              <a:t>Share relevant articles about pressing issues</a:t>
            </a:r>
          </a:p>
        </p:txBody>
      </p:sp>
      <p:sp>
        <p:nvSpPr>
          <p:cNvPr id="10" name="Title 1"/>
          <p:cNvSpPr txBox="1">
            <a:spLocks/>
          </p:cNvSpPr>
          <p:nvPr/>
        </p:nvSpPr>
        <p:spPr>
          <a:xfrm>
            <a:off x="21785" y="4818966"/>
            <a:ext cx="3414510" cy="326868"/>
          </a:xfrm>
          <a:prstGeom prst="rect">
            <a:avLst/>
          </a:prstGeom>
        </p:spPr>
        <p:txBody>
          <a:bodyPr vert="horz" lIns="91440" tIns="45720" rIns="91440" bIns="45720" rtlCol="0" anchor="ctr">
            <a:normAutofit fontScale="850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1400" dirty="0" smtClean="0">
                <a:latin typeface="Fjalla One"/>
                <a:cs typeface="Fjalla One"/>
              </a:rPr>
              <a:t>Creating Anti-Oppressive Spaces Online, MCN 2016</a:t>
            </a:r>
            <a:endParaRPr lang="en-US" sz="1400" dirty="0">
              <a:latin typeface="Fjalla One"/>
              <a:cs typeface="Fjalla One"/>
            </a:endParaRPr>
          </a:p>
        </p:txBody>
      </p:sp>
      <p:sp>
        <p:nvSpPr>
          <p:cNvPr id="11" name="Title 1"/>
          <p:cNvSpPr txBox="1">
            <a:spLocks/>
          </p:cNvSpPr>
          <p:nvPr/>
        </p:nvSpPr>
        <p:spPr>
          <a:xfrm>
            <a:off x="105827" y="61920"/>
            <a:ext cx="8932346" cy="1102519"/>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smtClean="0">
                <a:latin typeface="Fjalla One"/>
                <a:cs typeface="Fjalla One"/>
              </a:rPr>
              <a:t>Ideas</a:t>
            </a:r>
            <a:endParaRPr lang="en-US" sz="4000" dirty="0">
              <a:latin typeface="Fjalla One"/>
              <a:cs typeface="Fjalla One"/>
            </a:endParaRPr>
          </a:p>
        </p:txBody>
      </p:sp>
      <p:sp>
        <p:nvSpPr>
          <p:cNvPr id="12" name="Subtitle 2"/>
          <p:cNvSpPr txBox="1">
            <a:spLocks/>
          </p:cNvSpPr>
          <p:nvPr/>
        </p:nvSpPr>
        <p:spPr>
          <a:xfrm>
            <a:off x="242782" y="3885059"/>
            <a:ext cx="8658436" cy="925968"/>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endParaRPr lang="en-US" sz="2400" dirty="0">
              <a:latin typeface="Fjalla One"/>
              <a:cs typeface="Fjalla One"/>
            </a:endParaRPr>
          </a:p>
        </p:txBody>
      </p:sp>
    </p:spTree>
    <p:extLst>
      <p:ext uri="{BB962C8B-B14F-4D97-AF65-F5344CB8AC3E}">
        <p14:creationId xmlns:p14="http://schemas.microsoft.com/office/powerpoint/2010/main" val="42886756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2CC1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5827" y="61921"/>
            <a:ext cx="8932346" cy="834632"/>
          </a:xfrm>
        </p:spPr>
        <p:txBody>
          <a:bodyPr>
            <a:normAutofit/>
          </a:bodyPr>
          <a:lstStyle/>
          <a:p>
            <a:r>
              <a:rPr lang="en-US" sz="3600" dirty="0" smtClean="0">
                <a:latin typeface="Fjalla One"/>
                <a:cs typeface="Fjalla One"/>
              </a:rPr>
              <a:t>Thanks!</a:t>
            </a:r>
            <a:endParaRPr lang="en-US" sz="3600" dirty="0">
              <a:latin typeface="Fjalla One"/>
              <a:cs typeface="Fjalla One"/>
            </a:endParaRPr>
          </a:p>
        </p:txBody>
      </p:sp>
      <p:sp>
        <p:nvSpPr>
          <p:cNvPr id="4" name="TextBox 3"/>
          <p:cNvSpPr txBox="1"/>
          <p:nvPr/>
        </p:nvSpPr>
        <p:spPr>
          <a:xfrm>
            <a:off x="1309097" y="898163"/>
            <a:ext cx="6525276" cy="3754874"/>
          </a:xfrm>
          <a:prstGeom prst="rect">
            <a:avLst/>
          </a:prstGeom>
          <a:noFill/>
        </p:spPr>
        <p:txBody>
          <a:bodyPr wrap="square" rtlCol="0">
            <a:spAutoFit/>
          </a:bodyPr>
          <a:lstStyle/>
          <a:p>
            <a:r>
              <a:rPr lang="en-US" sz="1400" b="1" dirty="0" err="1">
                <a:latin typeface="Constantia"/>
                <a:cs typeface="Constantia"/>
              </a:rPr>
              <a:t>Sina</a:t>
            </a:r>
            <a:r>
              <a:rPr lang="en-US" sz="1400" b="1" dirty="0">
                <a:latin typeface="Constantia"/>
                <a:cs typeface="Constantia"/>
              </a:rPr>
              <a:t> </a:t>
            </a:r>
            <a:r>
              <a:rPr lang="en-US" sz="1400" b="1" dirty="0" err="1" smtClean="0">
                <a:latin typeface="Constantia"/>
                <a:cs typeface="Constantia"/>
              </a:rPr>
              <a:t>Bahram</a:t>
            </a:r>
            <a:r>
              <a:rPr lang="en-US" sz="1400" b="1" dirty="0" smtClean="0">
                <a:latin typeface="Constantia"/>
                <a:cs typeface="Constantia"/>
              </a:rPr>
              <a:t>									</a:t>
            </a:r>
            <a:r>
              <a:rPr lang="en-US" sz="1400" dirty="0" smtClean="0">
                <a:latin typeface="Constantia"/>
                <a:cs typeface="Constantia"/>
              </a:rPr>
              <a:t>@</a:t>
            </a:r>
            <a:r>
              <a:rPr lang="en-US" sz="1400" dirty="0" err="1">
                <a:latin typeface="Constantia"/>
                <a:cs typeface="Constantia"/>
              </a:rPr>
              <a:t>SinaBahram</a:t>
            </a:r>
            <a:endParaRPr lang="en-US" sz="1400" dirty="0">
              <a:latin typeface="Constantia"/>
              <a:cs typeface="Constantia"/>
            </a:endParaRPr>
          </a:p>
          <a:p>
            <a:r>
              <a:rPr lang="en-US" sz="1400" dirty="0" smtClean="0">
                <a:latin typeface="Constantia"/>
                <a:cs typeface="Constantia"/>
              </a:rPr>
              <a:t>Prime Access Consulting</a:t>
            </a:r>
          </a:p>
          <a:p>
            <a:endParaRPr lang="en-US" sz="1400" dirty="0">
              <a:latin typeface="Constantia"/>
              <a:cs typeface="Constantia"/>
            </a:endParaRPr>
          </a:p>
          <a:p>
            <a:r>
              <a:rPr lang="en-US" sz="1400" b="1" dirty="0">
                <a:latin typeface="Constantia"/>
                <a:cs typeface="Constantia"/>
              </a:rPr>
              <a:t>Eric </a:t>
            </a:r>
            <a:r>
              <a:rPr lang="en-US" sz="1400" b="1" dirty="0" smtClean="0">
                <a:latin typeface="Constantia"/>
                <a:cs typeface="Constantia"/>
              </a:rPr>
              <a:t>Gardner									</a:t>
            </a:r>
            <a:r>
              <a:rPr lang="en-US" sz="1400" dirty="0" smtClean="0">
                <a:latin typeface="Constantia"/>
                <a:cs typeface="Constantia"/>
              </a:rPr>
              <a:t>@</a:t>
            </a:r>
            <a:r>
              <a:rPr lang="en-US" sz="1400" dirty="0" err="1">
                <a:latin typeface="Constantia"/>
                <a:cs typeface="Constantia"/>
              </a:rPr>
              <a:t>ecgardner</a:t>
            </a:r>
            <a:endParaRPr lang="en-US" sz="1400" b="1" dirty="0">
              <a:latin typeface="Constantia"/>
              <a:cs typeface="Constantia"/>
            </a:endParaRPr>
          </a:p>
          <a:p>
            <a:r>
              <a:rPr lang="en-US" sz="1400" dirty="0">
                <a:latin typeface="Constantia"/>
                <a:cs typeface="Constantia"/>
              </a:rPr>
              <a:t>Getty Museum</a:t>
            </a:r>
          </a:p>
          <a:p>
            <a:endParaRPr lang="en-US" sz="1400" dirty="0">
              <a:latin typeface="Constantia"/>
              <a:cs typeface="Constantia"/>
            </a:endParaRPr>
          </a:p>
          <a:p>
            <a:r>
              <a:rPr lang="en-US" sz="1400" b="1" dirty="0" err="1">
                <a:latin typeface="Constantia"/>
                <a:cs typeface="Constantia"/>
              </a:rPr>
              <a:t>Sarita</a:t>
            </a:r>
            <a:r>
              <a:rPr lang="en-US" sz="1400" b="1" dirty="0">
                <a:latin typeface="Constantia"/>
                <a:cs typeface="Constantia"/>
              </a:rPr>
              <a:t> </a:t>
            </a:r>
            <a:r>
              <a:rPr lang="en-US" sz="1400" b="1" dirty="0" smtClean="0">
                <a:latin typeface="Constantia"/>
                <a:cs typeface="Constantia"/>
              </a:rPr>
              <a:t>Hernandez								</a:t>
            </a:r>
            <a:r>
              <a:rPr lang="en-US" sz="1400" dirty="0" smtClean="0">
                <a:latin typeface="Constantia"/>
                <a:cs typeface="Constantia"/>
              </a:rPr>
              <a:t>@</a:t>
            </a:r>
            <a:r>
              <a:rPr lang="en-US" sz="1400" dirty="0" err="1" smtClean="0">
                <a:latin typeface="Constantia"/>
                <a:cs typeface="Constantia"/>
              </a:rPr>
              <a:t>FwdMuseums</a:t>
            </a:r>
            <a:endParaRPr lang="en-US" sz="1400" dirty="0">
              <a:latin typeface="Constantia"/>
              <a:cs typeface="Constantia"/>
            </a:endParaRPr>
          </a:p>
          <a:p>
            <a:r>
              <a:rPr lang="en-US" sz="1400" dirty="0" err="1">
                <a:latin typeface="Constantia"/>
                <a:cs typeface="Constantia"/>
              </a:rPr>
              <a:t>Fwd</a:t>
            </a:r>
            <a:r>
              <a:rPr lang="en-US" sz="1400" dirty="0">
                <a:latin typeface="Constantia"/>
                <a:cs typeface="Constantia"/>
              </a:rPr>
              <a:t>: Museums Journal</a:t>
            </a:r>
          </a:p>
          <a:p>
            <a:endParaRPr lang="en-US" sz="1400" dirty="0">
              <a:latin typeface="Constantia"/>
              <a:cs typeface="Constantia"/>
            </a:endParaRPr>
          </a:p>
          <a:p>
            <a:r>
              <a:rPr lang="en-US" sz="1400" b="1" dirty="0" err="1">
                <a:latin typeface="Constantia"/>
                <a:cs typeface="Constantia"/>
              </a:rPr>
              <a:t>fari</a:t>
            </a:r>
            <a:r>
              <a:rPr lang="en-US" sz="1400" b="1" dirty="0">
                <a:latin typeface="Constantia"/>
                <a:cs typeface="Constantia"/>
              </a:rPr>
              <a:t> </a:t>
            </a:r>
            <a:r>
              <a:rPr lang="en-US" sz="1400" b="1" dirty="0" err="1" smtClean="0">
                <a:latin typeface="Constantia"/>
                <a:cs typeface="Constantia"/>
              </a:rPr>
              <a:t>nzinga</a:t>
            </a:r>
            <a:r>
              <a:rPr lang="en-US" sz="1400" b="1" dirty="0" smtClean="0">
                <a:latin typeface="Constantia"/>
                <a:cs typeface="Constantia"/>
              </a:rPr>
              <a:t>										</a:t>
            </a:r>
            <a:r>
              <a:rPr lang="en-US" sz="1400" dirty="0" smtClean="0">
                <a:latin typeface="Constantia"/>
                <a:cs typeface="Constantia"/>
              </a:rPr>
              <a:t>@</a:t>
            </a:r>
            <a:r>
              <a:rPr lang="en-US" sz="1400" dirty="0" err="1" smtClean="0">
                <a:latin typeface="Constantia"/>
                <a:cs typeface="Constantia"/>
              </a:rPr>
              <a:t>fari_nzinga</a:t>
            </a:r>
            <a:endParaRPr lang="en-US" sz="1400" dirty="0" smtClean="0">
              <a:latin typeface="Constantia"/>
              <a:cs typeface="Constantia"/>
            </a:endParaRPr>
          </a:p>
          <a:p>
            <a:r>
              <a:rPr lang="en-US" sz="1400" dirty="0" smtClean="0">
                <a:latin typeface="Constantia"/>
                <a:cs typeface="Constantia"/>
              </a:rPr>
              <a:t>Southern University at New </a:t>
            </a:r>
            <a:r>
              <a:rPr lang="en-US" sz="1400" dirty="0">
                <a:latin typeface="Constantia"/>
                <a:cs typeface="Constantia"/>
              </a:rPr>
              <a:t>Orleans, </a:t>
            </a:r>
            <a:r>
              <a:rPr lang="en-US" sz="1400" dirty="0" err="1">
                <a:latin typeface="Constantia"/>
                <a:cs typeface="Constantia"/>
              </a:rPr>
              <a:t>Createquity</a:t>
            </a:r>
            <a:endParaRPr lang="en-US" sz="1400" dirty="0">
              <a:latin typeface="Constantia"/>
              <a:cs typeface="Constantia"/>
            </a:endParaRPr>
          </a:p>
          <a:p>
            <a:endParaRPr lang="en-US" sz="1400" dirty="0">
              <a:latin typeface="Constantia"/>
              <a:cs typeface="Constantia"/>
            </a:endParaRPr>
          </a:p>
          <a:p>
            <a:r>
              <a:rPr lang="en-US" sz="1400" b="1" dirty="0">
                <a:latin typeface="Constantia"/>
                <a:cs typeface="Constantia"/>
              </a:rPr>
              <a:t>Trish </a:t>
            </a:r>
            <a:r>
              <a:rPr lang="en-US" sz="1400" b="1" dirty="0" smtClean="0">
                <a:latin typeface="Constantia"/>
                <a:cs typeface="Constantia"/>
              </a:rPr>
              <a:t>Oxford									</a:t>
            </a:r>
            <a:r>
              <a:rPr lang="en-US" sz="1400" dirty="0" smtClean="0">
                <a:latin typeface="Constantia"/>
                <a:cs typeface="Constantia"/>
              </a:rPr>
              <a:t>@</a:t>
            </a:r>
            <a:r>
              <a:rPr lang="en-US" sz="1400" dirty="0" err="1">
                <a:latin typeface="Constantia"/>
                <a:cs typeface="Constantia"/>
              </a:rPr>
              <a:t>TrishOxford</a:t>
            </a:r>
            <a:endParaRPr lang="en-US" sz="1400" b="1" dirty="0">
              <a:latin typeface="Constantia"/>
              <a:cs typeface="Constantia"/>
            </a:endParaRPr>
          </a:p>
          <a:p>
            <a:r>
              <a:rPr lang="en-US" sz="1400" dirty="0">
                <a:latin typeface="Constantia"/>
                <a:cs typeface="Constantia"/>
              </a:rPr>
              <a:t>Trish Oxford Media</a:t>
            </a:r>
          </a:p>
          <a:p>
            <a:endParaRPr lang="en-US" sz="1400" dirty="0">
              <a:latin typeface="Constantia"/>
              <a:cs typeface="Constantia"/>
            </a:endParaRPr>
          </a:p>
          <a:p>
            <a:r>
              <a:rPr lang="en-US" sz="1400" b="1" dirty="0">
                <a:latin typeface="Constantia"/>
                <a:cs typeface="Constantia"/>
              </a:rPr>
              <a:t>nikhil </a:t>
            </a:r>
            <a:r>
              <a:rPr lang="en-US" sz="1400" b="1" dirty="0" smtClean="0">
                <a:latin typeface="Constantia"/>
                <a:cs typeface="Constantia"/>
              </a:rPr>
              <a:t>trivedi									</a:t>
            </a:r>
            <a:r>
              <a:rPr lang="en-US" sz="1400" dirty="0" smtClean="0">
                <a:latin typeface="Constantia"/>
                <a:cs typeface="Constantia"/>
              </a:rPr>
              <a:t>@</a:t>
            </a:r>
            <a:r>
              <a:rPr lang="en-US" sz="1400" dirty="0" err="1">
                <a:latin typeface="Constantia"/>
                <a:cs typeface="Constantia"/>
              </a:rPr>
              <a:t>nikhiltri</a:t>
            </a:r>
            <a:endParaRPr lang="en-US" sz="1400" b="1" dirty="0">
              <a:latin typeface="Constantia"/>
              <a:cs typeface="Constantia"/>
            </a:endParaRPr>
          </a:p>
          <a:p>
            <a:r>
              <a:rPr lang="en-US" sz="1400" dirty="0">
                <a:latin typeface="Constantia"/>
                <a:cs typeface="Constantia"/>
              </a:rPr>
              <a:t>A </a:t>
            </a:r>
            <a:r>
              <a:rPr lang="en-US" sz="1400" dirty="0" smtClean="0">
                <a:latin typeface="Constantia"/>
                <a:cs typeface="Constantia"/>
              </a:rPr>
              <a:t>museum </a:t>
            </a:r>
            <a:r>
              <a:rPr lang="en-US" sz="1400" dirty="0">
                <a:latin typeface="Constantia"/>
                <a:cs typeface="Constantia"/>
              </a:rPr>
              <a:t>in </a:t>
            </a:r>
            <a:r>
              <a:rPr lang="en-US" sz="1400" dirty="0" smtClean="0">
                <a:latin typeface="Constantia"/>
                <a:cs typeface="Constantia"/>
              </a:rPr>
              <a:t>Chicago</a:t>
            </a:r>
          </a:p>
        </p:txBody>
      </p:sp>
      <p:sp>
        <p:nvSpPr>
          <p:cNvPr id="6" name="Title 1"/>
          <p:cNvSpPr txBox="1">
            <a:spLocks/>
          </p:cNvSpPr>
          <p:nvPr/>
        </p:nvSpPr>
        <p:spPr>
          <a:xfrm>
            <a:off x="21785" y="4818966"/>
            <a:ext cx="3414510" cy="326868"/>
          </a:xfrm>
          <a:prstGeom prst="rect">
            <a:avLst/>
          </a:prstGeom>
        </p:spPr>
        <p:txBody>
          <a:bodyPr vert="horz" lIns="91440" tIns="45720" rIns="91440" bIns="45720" rtlCol="0" anchor="ctr">
            <a:normAutofit fontScale="850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1400" dirty="0" smtClean="0">
                <a:latin typeface="Fjalla One"/>
                <a:cs typeface="Fjalla One"/>
              </a:rPr>
              <a:t>Creating Anti-Oppressive Spaces Online, MCN 2016</a:t>
            </a:r>
            <a:endParaRPr lang="en-US" sz="1400" dirty="0">
              <a:latin typeface="Fjalla One"/>
              <a:cs typeface="Fjalla One"/>
            </a:endParaRPr>
          </a:p>
        </p:txBody>
      </p:sp>
    </p:spTree>
    <p:extLst>
      <p:ext uri="{BB962C8B-B14F-4D97-AF65-F5344CB8AC3E}">
        <p14:creationId xmlns:p14="http://schemas.microsoft.com/office/powerpoint/2010/main" val="2758592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CC1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5827" y="61920"/>
            <a:ext cx="8932346" cy="1102519"/>
          </a:xfrm>
        </p:spPr>
        <p:txBody>
          <a:bodyPr>
            <a:normAutofit/>
          </a:bodyPr>
          <a:lstStyle/>
          <a:p>
            <a:r>
              <a:rPr lang="en-US" sz="4000" dirty="0" smtClean="0">
                <a:latin typeface="Fjalla One"/>
                <a:cs typeface="Fjalla One"/>
              </a:rPr>
              <a:t>Equality vs. Equity</a:t>
            </a:r>
            <a:endParaRPr lang="en-US" sz="4000" dirty="0">
              <a:latin typeface="Fjalla One"/>
              <a:cs typeface="Fjalla One"/>
            </a:endParaRPr>
          </a:p>
        </p:txBody>
      </p:sp>
      <p:pic>
        <p:nvPicPr>
          <p:cNvPr id="5" name="Picture 4" descr="The left frame is titled &quot;Equality&quot; at the bottom. It shows three figures seen from the back, all of varying heights, standing on boxes, looking over a fence to watch a baseball game. They're all standing on a single box, all of the same size. The tallest figure on the left can see over the fence without a problem. The figure in the middle of medium height can just see over the fence. The figure on the right who is the shortest cannot see over the fence at all.&#10;&#10;The right frame is titled &quot;Equity&quot; at the bottom. It shows the same image, but the boxes have been rearranged. The tallest figure on the left now stands on the ground and is just able to see over the fence, and has one arm raised in a cheer. The medium-height figure in the middle still stands on one box and can still see over the fence. The shortest figure on the right now stands on two boxes and can see over the fence, and has both arms raised in a cheer.&#10;" title="Two-frame illustration depicting the difference between equality and equity."/>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8281" y="996337"/>
            <a:ext cx="5135767" cy="3855249"/>
          </a:xfrm>
          <a:prstGeom prst="rect">
            <a:avLst/>
          </a:prstGeom>
        </p:spPr>
      </p:pic>
      <p:sp>
        <p:nvSpPr>
          <p:cNvPr id="6" name="Title 1"/>
          <p:cNvSpPr txBox="1">
            <a:spLocks/>
          </p:cNvSpPr>
          <p:nvPr/>
        </p:nvSpPr>
        <p:spPr>
          <a:xfrm>
            <a:off x="21785" y="4818966"/>
            <a:ext cx="3414510" cy="326868"/>
          </a:xfrm>
          <a:prstGeom prst="rect">
            <a:avLst/>
          </a:prstGeom>
        </p:spPr>
        <p:txBody>
          <a:bodyPr vert="horz" lIns="91440" tIns="45720" rIns="91440" bIns="45720" rtlCol="0" anchor="ctr">
            <a:normAutofit fontScale="850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1400" dirty="0" smtClean="0">
                <a:latin typeface="Fjalla One"/>
                <a:cs typeface="Fjalla One"/>
              </a:rPr>
              <a:t>Creating Anti-Oppressive Spaces Online, MCN 2016</a:t>
            </a:r>
            <a:endParaRPr lang="en-US" sz="1400" dirty="0">
              <a:latin typeface="Fjalla One"/>
              <a:cs typeface="Fjalla One"/>
            </a:endParaRPr>
          </a:p>
        </p:txBody>
      </p:sp>
    </p:spTree>
    <p:extLst>
      <p:ext uri="{BB962C8B-B14F-4D97-AF65-F5344CB8AC3E}">
        <p14:creationId xmlns:p14="http://schemas.microsoft.com/office/powerpoint/2010/main" val="1900011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2CC1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5827" y="61920"/>
            <a:ext cx="8932346" cy="1102519"/>
          </a:xfrm>
        </p:spPr>
        <p:txBody>
          <a:bodyPr>
            <a:normAutofit/>
          </a:bodyPr>
          <a:lstStyle/>
          <a:p>
            <a:r>
              <a:rPr lang="en-US" sz="4000" dirty="0" smtClean="0">
                <a:latin typeface="Fjalla One"/>
                <a:cs typeface="Fjalla One"/>
              </a:rPr>
              <a:t>Equality vs. Equity vs. Reality vs. Liberation</a:t>
            </a:r>
            <a:endParaRPr lang="en-US" sz="4000" dirty="0">
              <a:latin typeface="Fjalla One"/>
              <a:cs typeface="Fjalla One"/>
            </a:endParaRPr>
          </a:p>
        </p:txBody>
      </p:sp>
      <p:pic>
        <p:nvPicPr>
          <p:cNvPr id="5" name="Picture 4" descr="The left and right frame are the same as the equality and equity images on the previous slide. The third frame is titled &quot;Reality&quot; at the bottom. It shows the tallest figure on the left standing on seven boxes, standing well over the height of the fence. Only the bottom half of his legs can be seen, the rest of his body is above the frame of the image. The medium-height figure in the middle still stands on one box and can still see over the fence. The shortest figure on the right now stands in a hole dug into the ground, just able to see above the ground.&#10;&#10;The fourth frame is titled &quot;Liberation&quot; at the bottom. It shows all three figures standing directly on the ground without a fence in front of them. All three figures have their arms raised in a cheer. " title="Four-frame illustration depicting the difference between equality, equity, reality and liberati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994" y="1146386"/>
            <a:ext cx="7712664" cy="3609526"/>
          </a:xfrm>
          <a:prstGeom prst="rect">
            <a:avLst/>
          </a:prstGeom>
        </p:spPr>
      </p:pic>
      <p:sp>
        <p:nvSpPr>
          <p:cNvPr id="6" name="Title 1"/>
          <p:cNvSpPr txBox="1">
            <a:spLocks/>
          </p:cNvSpPr>
          <p:nvPr/>
        </p:nvSpPr>
        <p:spPr>
          <a:xfrm>
            <a:off x="21785" y="4818966"/>
            <a:ext cx="3414510" cy="326868"/>
          </a:xfrm>
          <a:prstGeom prst="rect">
            <a:avLst/>
          </a:prstGeom>
        </p:spPr>
        <p:txBody>
          <a:bodyPr vert="horz" lIns="91440" tIns="45720" rIns="91440" bIns="45720" rtlCol="0" anchor="ctr">
            <a:normAutofit fontScale="850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1400" dirty="0" smtClean="0">
                <a:latin typeface="Fjalla One"/>
                <a:cs typeface="Fjalla One"/>
              </a:rPr>
              <a:t>Creating Anti-Oppressive Spaces Online, MCN 2016</a:t>
            </a:r>
            <a:endParaRPr lang="en-US" sz="1400" dirty="0">
              <a:latin typeface="Fjalla One"/>
              <a:cs typeface="Fjalla One"/>
            </a:endParaRPr>
          </a:p>
        </p:txBody>
      </p:sp>
    </p:spTree>
    <p:extLst>
      <p:ext uri="{BB962C8B-B14F-4D97-AF65-F5344CB8AC3E}">
        <p14:creationId xmlns:p14="http://schemas.microsoft.com/office/powerpoint/2010/main" val="730341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2CC1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5827" y="61920"/>
            <a:ext cx="8932346" cy="1102519"/>
          </a:xfrm>
        </p:spPr>
        <p:txBody>
          <a:bodyPr>
            <a:normAutofit/>
          </a:bodyPr>
          <a:lstStyle/>
          <a:p>
            <a:r>
              <a:rPr lang="en-US" sz="4000" dirty="0" smtClean="0">
                <a:latin typeface="Fjalla One"/>
                <a:cs typeface="Fjalla One"/>
              </a:rPr>
              <a:t>Definitions</a:t>
            </a:r>
            <a:endParaRPr lang="en-US" sz="4000" dirty="0">
              <a:latin typeface="Fjalla One"/>
              <a:cs typeface="Fjalla One"/>
            </a:endParaRPr>
          </a:p>
        </p:txBody>
      </p:sp>
      <p:sp>
        <p:nvSpPr>
          <p:cNvPr id="4" name="TextBox 3"/>
          <p:cNvSpPr txBox="1"/>
          <p:nvPr/>
        </p:nvSpPr>
        <p:spPr>
          <a:xfrm>
            <a:off x="552745" y="1275997"/>
            <a:ext cx="8039240" cy="3231654"/>
          </a:xfrm>
          <a:prstGeom prst="rect">
            <a:avLst/>
          </a:prstGeom>
          <a:noFill/>
        </p:spPr>
        <p:txBody>
          <a:bodyPr wrap="square" rtlCol="0">
            <a:spAutoFit/>
          </a:bodyPr>
          <a:lstStyle/>
          <a:p>
            <a:r>
              <a:rPr lang="en-US" sz="3400" b="1" dirty="0" err="1" smtClean="0">
                <a:latin typeface="Constantia"/>
                <a:cs typeface="Constantia"/>
              </a:rPr>
              <a:t>Intersectionality</a:t>
            </a:r>
            <a:r>
              <a:rPr lang="en-US" sz="3400" dirty="0" smtClean="0">
                <a:latin typeface="Constantia"/>
                <a:cs typeface="Constantia"/>
              </a:rPr>
              <a:t>: a theory that examines how various categories of identity such as gender, race, class, ability, sexual orientation, religion, caste, age, nationality and others interact on multiple and often simultaneous levels.</a:t>
            </a:r>
            <a:endParaRPr lang="en-US" sz="3400" dirty="0">
              <a:latin typeface="Constantia"/>
              <a:cs typeface="Constantia"/>
            </a:endParaRPr>
          </a:p>
        </p:txBody>
      </p:sp>
      <p:sp>
        <p:nvSpPr>
          <p:cNvPr id="5" name="Title 1"/>
          <p:cNvSpPr txBox="1">
            <a:spLocks/>
          </p:cNvSpPr>
          <p:nvPr/>
        </p:nvSpPr>
        <p:spPr>
          <a:xfrm>
            <a:off x="21785" y="4818966"/>
            <a:ext cx="3414510" cy="326868"/>
          </a:xfrm>
          <a:prstGeom prst="rect">
            <a:avLst/>
          </a:prstGeom>
        </p:spPr>
        <p:txBody>
          <a:bodyPr vert="horz" lIns="91440" tIns="45720" rIns="91440" bIns="45720" rtlCol="0" anchor="ctr">
            <a:normAutofit fontScale="850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1400" dirty="0" smtClean="0">
                <a:latin typeface="Fjalla One"/>
                <a:cs typeface="Fjalla One"/>
              </a:rPr>
              <a:t>Creating Anti-Oppressive Spaces Online, MCN 2016</a:t>
            </a:r>
            <a:endParaRPr lang="en-US" sz="1400" dirty="0">
              <a:latin typeface="Fjalla One"/>
              <a:cs typeface="Fjalla One"/>
            </a:endParaRPr>
          </a:p>
        </p:txBody>
      </p:sp>
    </p:spTree>
    <p:extLst>
      <p:ext uri="{BB962C8B-B14F-4D97-AF65-F5344CB8AC3E}">
        <p14:creationId xmlns:p14="http://schemas.microsoft.com/office/powerpoint/2010/main" val="1488665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2CC1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5827" y="61920"/>
            <a:ext cx="8932346" cy="1102519"/>
          </a:xfrm>
        </p:spPr>
        <p:txBody>
          <a:bodyPr>
            <a:normAutofit/>
          </a:bodyPr>
          <a:lstStyle/>
          <a:p>
            <a:r>
              <a:rPr lang="en-US" sz="4000" dirty="0" smtClean="0">
                <a:latin typeface="Fjalla One"/>
                <a:cs typeface="Fjalla One"/>
              </a:rPr>
              <a:t>Common Myths</a:t>
            </a:r>
            <a:endParaRPr lang="en-US" sz="4000" dirty="0">
              <a:latin typeface="Fjalla One"/>
              <a:cs typeface="Fjalla One"/>
            </a:endParaRPr>
          </a:p>
        </p:txBody>
      </p:sp>
      <p:sp>
        <p:nvSpPr>
          <p:cNvPr id="4" name="TextBox 3"/>
          <p:cNvSpPr txBox="1"/>
          <p:nvPr/>
        </p:nvSpPr>
        <p:spPr>
          <a:xfrm>
            <a:off x="552745" y="2031164"/>
            <a:ext cx="8039240" cy="1323439"/>
          </a:xfrm>
          <a:prstGeom prst="rect">
            <a:avLst/>
          </a:prstGeom>
          <a:noFill/>
        </p:spPr>
        <p:txBody>
          <a:bodyPr wrap="square" rtlCol="0">
            <a:spAutoFit/>
          </a:bodyPr>
          <a:lstStyle/>
          <a:p>
            <a:r>
              <a:rPr lang="en-US" sz="4000" dirty="0" smtClean="0">
                <a:latin typeface="Constantia"/>
                <a:cs typeface="Constantia"/>
              </a:rPr>
              <a:t>“Those people” don't come to museums.</a:t>
            </a:r>
            <a:endParaRPr lang="en-US" sz="4000" dirty="0">
              <a:latin typeface="Constantia"/>
              <a:cs typeface="Constantia"/>
            </a:endParaRPr>
          </a:p>
        </p:txBody>
      </p:sp>
      <p:sp>
        <p:nvSpPr>
          <p:cNvPr id="5" name="Title 1"/>
          <p:cNvSpPr txBox="1">
            <a:spLocks/>
          </p:cNvSpPr>
          <p:nvPr/>
        </p:nvSpPr>
        <p:spPr>
          <a:xfrm>
            <a:off x="21785" y="4818966"/>
            <a:ext cx="3414510" cy="326868"/>
          </a:xfrm>
          <a:prstGeom prst="rect">
            <a:avLst/>
          </a:prstGeom>
        </p:spPr>
        <p:txBody>
          <a:bodyPr vert="horz" lIns="91440" tIns="45720" rIns="91440" bIns="45720" rtlCol="0" anchor="ctr">
            <a:normAutofit fontScale="850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1400" dirty="0" smtClean="0">
                <a:latin typeface="Fjalla One"/>
                <a:cs typeface="Fjalla One"/>
              </a:rPr>
              <a:t>Creating Anti-Oppressive Spaces Online, MCN 2016</a:t>
            </a:r>
            <a:endParaRPr lang="en-US" sz="1400" dirty="0">
              <a:latin typeface="Fjalla One"/>
              <a:cs typeface="Fjalla One"/>
            </a:endParaRPr>
          </a:p>
        </p:txBody>
      </p:sp>
    </p:spTree>
    <p:extLst>
      <p:ext uri="{BB962C8B-B14F-4D97-AF65-F5344CB8AC3E}">
        <p14:creationId xmlns:p14="http://schemas.microsoft.com/office/powerpoint/2010/main" val="3631190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2CC1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5827" y="61920"/>
            <a:ext cx="8932346" cy="1102519"/>
          </a:xfrm>
        </p:spPr>
        <p:txBody>
          <a:bodyPr>
            <a:normAutofit/>
          </a:bodyPr>
          <a:lstStyle/>
          <a:p>
            <a:r>
              <a:rPr lang="en-US" sz="4000" dirty="0" smtClean="0">
                <a:latin typeface="Fjalla One"/>
                <a:cs typeface="Fjalla One"/>
              </a:rPr>
              <a:t>Common Myths</a:t>
            </a:r>
            <a:endParaRPr lang="en-US" sz="4000" dirty="0">
              <a:latin typeface="Fjalla One"/>
              <a:cs typeface="Fjalla One"/>
            </a:endParaRPr>
          </a:p>
        </p:txBody>
      </p:sp>
      <p:sp>
        <p:nvSpPr>
          <p:cNvPr id="4" name="TextBox 3"/>
          <p:cNvSpPr txBox="1"/>
          <p:nvPr/>
        </p:nvSpPr>
        <p:spPr>
          <a:xfrm>
            <a:off x="552745" y="2031164"/>
            <a:ext cx="8039240" cy="1323439"/>
          </a:xfrm>
          <a:prstGeom prst="rect">
            <a:avLst/>
          </a:prstGeom>
          <a:noFill/>
        </p:spPr>
        <p:txBody>
          <a:bodyPr wrap="square" rtlCol="0">
            <a:spAutoFit/>
          </a:bodyPr>
          <a:lstStyle/>
          <a:p>
            <a:r>
              <a:rPr lang="en-US" sz="4000" dirty="0" smtClean="0">
                <a:latin typeface="Constantia"/>
                <a:cs typeface="Constantia"/>
              </a:rPr>
              <a:t>Everyone feels welcome at museums and is motivated to visit.</a:t>
            </a:r>
            <a:endParaRPr lang="en-US" sz="4000" dirty="0">
              <a:latin typeface="Constantia"/>
              <a:cs typeface="Constantia"/>
            </a:endParaRPr>
          </a:p>
        </p:txBody>
      </p:sp>
      <p:sp>
        <p:nvSpPr>
          <p:cNvPr id="5" name="Title 1"/>
          <p:cNvSpPr txBox="1">
            <a:spLocks/>
          </p:cNvSpPr>
          <p:nvPr/>
        </p:nvSpPr>
        <p:spPr>
          <a:xfrm>
            <a:off x="21785" y="4818966"/>
            <a:ext cx="3414510" cy="326868"/>
          </a:xfrm>
          <a:prstGeom prst="rect">
            <a:avLst/>
          </a:prstGeom>
        </p:spPr>
        <p:txBody>
          <a:bodyPr vert="horz" lIns="91440" tIns="45720" rIns="91440" bIns="45720" rtlCol="0" anchor="ctr">
            <a:normAutofit fontScale="850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1400" dirty="0" smtClean="0">
                <a:latin typeface="Fjalla One"/>
                <a:cs typeface="Fjalla One"/>
              </a:rPr>
              <a:t>Creating Anti-Oppressive Spaces Online, MCN 2016</a:t>
            </a:r>
            <a:endParaRPr lang="en-US" sz="1400" dirty="0">
              <a:latin typeface="Fjalla One"/>
              <a:cs typeface="Fjalla One"/>
            </a:endParaRPr>
          </a:p>
        </p:txBody>
      </p:sp>
    </p:spTree>
    <p:extLst>
      <p:ext uri="{BB962C8B-B14F-4D97-AF65-F5344CB8AC3E}">
        <p14:creationId xmlns:p14="http://schemas.microsoft.com/office/powerpoint/2010/main" val="1191618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2CC1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5827" y="61920"/>
            <a:ext cx="8932346" cy="1102519"/>
          </a:xfrm>
        </p:spPr>
        <p:txBody>
          <a:bodyPr>
            <a:normAutofit/>
          </a:bodyPr>
          <a:lstStyle/>
          <a:p>
            <a:r>
              <a:rPr lang="en-US" sz="4000" dirty="0" smtClean="0">
                <a:latin typeface="Fjalla One"/>
                <a:cs typeface="Fjalla One"/>
              </a:rPr>
              <a:t>Common Myths</a:t>
            </a:r>
            <a:endParaRPr lang="en-US" sz="4000" dirty="0">
              <a:latin typeface="Fjalla One"/>
              <a:cs typeface="Fjalla One"/>
            </a:endParaRPr>
          </a:p>
        </p:txBody>
      </p:sp>
      <p:sp>
        <p:nvSpPr>
          <p:cNvPr id="4" name="TextBox 3"/>
          <p:cNvSpPr txBox="1"/>
          <p:nvPr/>
        </p:nvSpPr>
        <p:spPr>
          <a:xfrm>
            <a:off x="552745" y="2031163"/>
            <a:ext cx="8039240" cy="707886"/>
          </a:xfrm>
          <a:prstGeom prst="rect">
            <a:avLst/>
          </a:prstGeom>
          <a:noFill/>
        </p:spPr>
        <p:txBody>
          <a:bodyPr wrap="square" rtlCol="0">
            <a:spAutoFit/>
          </a:bodyPr>
          <a:lstStyle/>
          <a:p>
            <a:r>
              <a:rPr lang="en-US" sz="4000" dirty="0" smtClean="0">
                <a:latin typeface="Constantia"/>
                <a:cs typeface="Constantia"/>
              </a:rPr>
              <a:t>Museums are neutral authorities.</a:t>
            </a:r>
            <a:endParaRPr lang="en-US" sz="4000" dirty="0">
              <a:latin typeface="Constantia"/>
              <a:cs typeface="Constantia"/>
            </a:endParaRPr>
          </a:p>
        </p:txBody>
      </p:sp>
      <p:sp>
        <p:nvSpPr>
          <p:cNvPr id="5" name="Title 1"/>
          <p:cNvSpPr txBox="1">
            <a:spLocks/>
          </p:cNvSpPr>
          <p:nvPr/>
        </p:nvSpPr>
        <p:spPr>
          <a:xfrm>
            <a:off x="21785" y="4818966"/>
            <a:ext cx="3414510" cy="326868"/>
          </a:xfrm>
          <a:prstGeom prst="rect">
            <a:avLst/>
          </a:prstGeom>
        </p:spPr>
        <p:txBody>
          <a:bodyPr vert="horz" lIns="91440" tIns="45720" rIns="91440" bIns="45720" rtlCol="0" anchor="ctr">
            <a:normAutofit fontScale="850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1400" dirty="0" smtClean="0">
                <a:latin typeface="Fjalla One"/>
                <a:cs typeface="Fjalla One"/>
              </a:rPr>
              <a:t>Creating Anti-Oppressive Spaces Online, MCN 2016</a:t>
            </a:r>
            <a:endParaRPr lang="en-US" sz="1400" dirty="0">
              <a:latin typeface="Fjalla One"/>
              <a:cs typeface="Fjalla One"/>
            </a:endParaRPr>
          </a:p>
        </p:txBody>
      </p:sp>
    </p:spTree>
    <p:extLst>
      <p:ext uri="{BB962C8B-B14F-4D97-AF65-F5344CB8AC3E}">
        <p14:creationId xmlns:p14="http://schemas.microsoft.com/office/powerpoint/2010/main" val="4263372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2CC1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5827" y="61920"/>
            <a:ext cx="8932346" cy="1102519"/>
          </a:xfrm>
        </p:spPr>
        <p:txBody>
          <a:bodyPr>
            <a:normAutofit/>
          </a:bodyPr>
          <a:lstStyle/>
          <a:p>
            <a:r>
              <a:rPr lang="en-US" sz="4000" dirty="0" smtClean="0">
                <a:latin typeface="Fjalla One"/>
                <a:cs typeface="Fjalla One"/>
              </a:rPr>
              <a:t>Common Myths</a:t>
            </a:r>
            <a:endParaRPr lang="en-US" sz="4000" dirty="0">
              <a:latin typeface="Fjalla One"/>
              <a:cs typeface="Fjalla One"/>
            </a:endParaRPr>
          </a:p>
        </p:txBody>
      </p:sp>
      <p:sp>
        <p:nvSpPr>
          <p:cNvPr id="4" name="TextBox 3"/>
          <p:cNvSpPr txBox="1"/>
          <p:nvPr/>
        </p:nvSpPr>
        <p:spPr>
          <a:xfrm>
            <a:off x="552745" y="2031164"/>
            <a:ext cx="8039240" cy="1938992"/>
          </a:xfrm>
          <a:prstGeom prst="rect">
            <a:avLst/>
          </a:prstGeom>
          <a:noFill/>
        </p:spPr>
        <p:txBody>
          <a:bodyPr wrap="square" rtlCol="0">
            <a:spAutoFit/>
          </a:bodyPr>
          <a:lstStyle/>
          <a:p>
            <a:r>
              <a:rPr lang="en-US" sz="4000" dirty="0" smtClean="0">
                <a:latin typeface="Constantia"/>
                <a:cs typeface="Constantia"/>
              </a:rPr>
              <a:t>White people have the most to contribute, and have contributed the the most to the art world.</a:t>
            </a:r>
          </a:p>
        </p:txBody>
      </p:sp>
      <p:sp>
        <p:nvSpPr>
          <p:cNvPr id="5" name="Title 1"/>
          <p:cNvSpPr txBox="1">
            <a:spLocks/>
          </p:cNvSpPr>
          <p:nvPr/>
        </p:nvSpPr>
        <p:spPr>
          <a:xfrm>
            <a:off x="21785" y="4818966"/>
            <a:ext cx="3414510" cy="326868"/>
          </a:xfrm>
          <a:prstGeom prst="rect">
            <a:avLst/>
          </a:prstGeom>
        </p:spPr>
        <p:txBody>
          <a:bodyPr vert="horz" lIns="91440" tIns="45720" rIns="91440" bIns="45720" rtlCol="0" anchor="ctr">
            <a:normAutofit fontScale="850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1400" dirty="0" smtClean="0">
                <a:latin typeface="Fjalla One"/>
                <a:cs typeface="Fjalla One"/>
              </a:rPr>
              <a:t>Creating Anti-Oppressive Spaces Online, MCN 2016</a:t>
            </a:r>
            <a:endParaRPr lang="en-US" sz="1400" dirty="0">
              <a:latin typeface="Fjalla One"/>
              <a:cs typeface="Fjalla One"/>
            </a:endParaRPr>
          </a:p>
        </p:txBody>
      </p:sp>
    </p:spTree>
    <p:extLst>
      <p:ext uri="{BB962C8B-B14F-4D97-AF65-F5344CB8AC3E}">
        <p14:creationId xmlns:p14="http://schemas.microsoft.com/office/powerpoint/2010/main" val="9257572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6157</TotalTime>
  <Words>737</Words>
  <Application>Microsoft Macintosh PowerPoint</Application>
  <PresentationFormat>On-screen Show (16:9)</PresentationFormat>
  <Paragraphs>123</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Creating Anti-Oppressive Spaces Online</vt:lpstr>
      <vt:lpstr>Definitions</vt:lpstr>
      <vt:lpstr>Equality vs. Equity</vt:lpstr>
      <vt:lpstr>Equality vs. Equity vs. Reality vs. Liberation</vt:lpstr>
      <vt:lpstr>Definitions</vt:lpstr>
      <vt:lpstr>Common Myths</vt:lpstr>
      <vt:lpstr>Common Myths</vt:lpstr>
      <vt:lpstr>Common Myths</vt:lpstr>
      <vt:lpstr>Common Myths</vt:lpstr>
      <vt:lpstr>PowerPoint Presentation</vt:lpstr>
      <vt:lpstr>PowerPoint Presentation</vt:lpstr>
      <vt:lpstr>PowerPoint Presentation</vt:lpstr>
      <vt:lpstr>Checklist</vt:lpstr>
      <vt:lpstr>Checklist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Anti-Oppressive Spaces On-line</dc:title>
  <dc:creator>nikhil trivedi</dc:creator>
  <cp:lastModifiedBy>nikhil trivedi</cp:lastModifiedBy>
  <cp:revision>18</cp:revision>
  <dcterms:created xsi:type="dcterms:W3CDTF">2016-10-28T04:57:32Z</dcterms:created>
  <dcterms:modified xsi:type="dcterms:W3CDTF">2016-11-02T04:37:07Z</dcterms:modified>
</cp:coreProperties>
</file>