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BD8C48B-A340-45FF-8859-5FC246983232}">
          <p14:sldIdLst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0A681AAB-2225-414E-8B22-3E7E3F69B2A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Capstone Project-1</a:t>
            </a:r>
            <a:endParaRPr sz="4200" b="1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EDA on Hotel Booking Analysis</a:t>
            </a:r>
            <a:b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28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BY</a:t>
            </a:r>
            <a:br>
              <a:rPr lang="en-IN" sz="28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</a:br>
            <a:r>
              <a:rPr lang="en-IN" sz="2800" b="1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Nikhil G. Umare</a:t>
            </a:r>
            <a:endParaRPr sz="2800" b="1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1"/>
    </mc:Choice>
    <mc:Fallback xmlns="">
      <p:transition spd="slow" advTm="762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F49-6F99-A27D-15CE-CE3D7BE7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0D77-460C-B1FD-A23C-C9220012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8" y="4125775"/>
            <a:ext cx="8908256" cy="960575"/>
          </a:xfrm>
        </p:spPr>
        <p:txBody>
          <a:bodyPr/>
          <a:lstStyle/>
          <a:p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</a:t>
            </a:r>
            <a:r>
              <a:rPr lang="en-US" sz="1200" i="0" dirty="0">
                <a:solidFill>
                  <a:srgbClr val="212121"/>
                </a:solidFill>
                <a:effectLst/>
                <a:latin typeface="+mn-lt"/>
              </a:rPr>
              <a:t> So the most preferred meal type by the guests is BB( Bed and Breakfast)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212121"/>
                </a:solidFill>
                <a:effectLst/>
                <a:latin typeface="+mn-lt"/>
              </a:rPr>
              <a:t>HB- (Half Board) and SC- (Self Catering) are equally preferred.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2121"/>
                </a:solidFill>
                <a:latin typeface="+mn-lt"/>
              </a:rPr>
              <a:t>2.</a:t>
            </a:r>
            <a:r>
              <a:rPr lang="en-US" sz="1200" i="0" dirty="0">
                <a:solidFill>
                  <a:srgbClr val="212121"/>
                </a:solidFill>
                <a:effectLst/>
                <a:latin typeface="+mn-lt"/>
              </a:rPr>
              <a:t> So the most preferred Room 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type is "A".</a:t>
            </a:r>
          </a:p>
          <a:p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07ACE3-26DE-6435-375A-093D6A7E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4" y="1230175"/>
            <a:ext cx="436745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C4A75-8B96-A3E4-279F-915F5137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8" y="1230175"/>
            <a:ext cx="423172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56"/>
    </mc:Choice>
    <mc:Fallback xmlns="">
      <p:transition spd="slow" advTm="529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F36-26D9-E506-9928-F52D2095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CC4D4-AAEE-D552-7B4B-5440C82E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70" y="3383279"/>
            <a:ext cx="4267200" cy="1830229"/>
          </a:xfrm>
        </p:spPr>
        <p:txBody>
          <a:bodyPr/>
          <a:lstStyle/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CONCLUSIONS:</a:t>
            </a:r>
          </a:p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27.5 % of the bookings were cancelled.</a:t>
            </a:r>
          </a:p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98.7 % of the guests prefer "No deposit" type of deposit.</a:t>
            </a:r>
            <a:endParaRPr lang="en-IN" sz="1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July and August months had the most Bookings. Summer vacation can be the reason for the bookings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7BE009-21D0-E77D-E5B6-39C09338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0" y="1286558"/>
            <a:ext cx="1909033" cy="18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1A555-2818-F4B2-B15D-90677151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96" y="1321594"/>
            <a:ext cx="2377123" cy="190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087FE7D-590F-5FBD-2596-673C1665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32" y="1185864"/>
            <a:ext cx="4267197" cy="37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55"/>
    </mc:Choice>
    <mc:Fallback xmlns="">
      <p:transition spd="slow" advTm="678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78C8-215E-D1DF-39BD-B45D7040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547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7A8B-D241-6485-B8FE-65A2DDCA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890" y="4005261"/>
            <a:ext cx="8439410" cy="981267"/>
          </a:xfrm>
        </p:spPr>
        <p:txBody>
          <a:bodyPr/>
          <a:lstStyle/>
          <a:p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CONCLUSIONS:</a:t>
            </a:r>
          </a:p>
          <a:p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of the guests are coming from 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portugal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i.e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more 25000 guests are from 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Portuga</a:t>
            </a: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l.</a:t>
            </a:r>
            <a:endParaRPr lang="en-IN" sz="1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2016 had the 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higest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bookings. 2015 had less 7000 bookings. overall City hotels had the most of the bookings.</a:t>
            </a:r>
            <a:endParaRPr lang="en-I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03B67B-737B-64B1-55F1-58E6C892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" y="868912"/>
            <a:ext cx="4450199" cy="29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9D6EE-59A0-1A42-AFE4-8F95E58F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95" y="964869"/>
            <a:ext cx="4259935" cy="281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4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81"/>
    </mc:Choice>
    <mc:Fallback xmlns="">
      <p:transition spd="slow" advTm="584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0A46-A573-1203-DEA8-0733CD9D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114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31E7-E87A-E815-00D8-8498B5D7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3" y="3368540"/>
            <a:ext cx="8732287" cy="1846398"/>
          </a:xfrm>
        </p:spPr>
        <p:txBody>
          <a:bodyPr/>
          <a:lstStyle/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114300" indent="0">
              <a:buNone/>
            </a:pP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 Booking cancellation rate is high for City hotels which almost 30</a:t>
            </a:r>
            <a:r>
              <a:rPr lang="en-US" sz="12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%.</a:t>
            </a:r>
            <a:endParaRPr lang="en-US" sz="1200" dirty="0">
              <a:latin typeface="Arial"/>
              <a:cs typeface="Arial"/>
            </a:endParaRPr>
          </a:p>
          <a:p>
            <a:pPr marL="0" marR="5080" indent="0">
              <a:lnSpc>
                <a:spcPct val="100000"/>
              </a:lnSpc>
              <a:buClr>
                <a:srgbClr val="000000"/>
              </a:buClr>
              <a:buNone/>
              <a:tabLst>
                <a:tab pos="202565" algn="l"/>
              </a:tabLst>
            </a:pP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   2.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 Average lead time for resort hotel is high. It means people plan </a:t>
            </a:r>
            <a:r>
              <a:rPr lang="en-US" sz="1200" dirty="0">
                <a:solidFill>
                  <a:srgbClr val="202020"/>
                </a:solidFill>
                <a:latin typeface="Arial"/>
                <a:cs typeface="Arial"/>
              </a:rPr>
              <a:t>their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trip too early. Usually people prefer  resort hotels for     </a:t>
            </a:r>
          </a:p>
          <a:p>
            <a:pPr marL="0" marR="5080" indent="0">
              <a:lnSpc>
                <a:spcPct val="100000"/>
              </a:lnSpc>
              <a:buClr>
                <a:srgbClr val="000000"/>
              </a:buClr>
              <a:buNone/>
              <a:tabLst>
                <a:tab pos="202565" algn="l"/>
              </a:tabLst>
            </a:pPr>
            <a:r>
              <a:rPr lang="en-US" sz="1200" spc="-5" dirty="0">
                <a:solidFill>
                  <a:srgbClr val="202020"/>
                </a:solidFill>
              </a:rPr>
              <a:t>      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longer stays. That’s why people plan</a:t>
            </a:r>
            <a:r>
              <a:rPr lang="en-US" sz="1200" spc="-1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early.</a:t>
            </a:r>
          </a:p>
          <a:p>
            <a:pPr marL="0" marR="5080" indent="0">
              <a:lnSpc>
                <a:spcPct val="100000"/>
              </a:lnSpc>
              <a:buClr>
                <a:srgbClr val="000000"/>
              </a:buClr>
              <a:buNone/>
              <a:tabLst>
                <a:tab pos="202565" algn="l"/>
              </a:tabLst>
            </a:pPr>
            <a:r>
              <a:rPr lang="en-US" sz="1200" spc="-5" dirty="0">
                <a:solidFill>
                  <a:srgbClr val="202020"/>
                </a:solidFill>
              </a:rPr>
              <a:t>   3.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 Average ADR for city hotel is high as compared to resort hotels. These City hotels are generating more  revenue </a:t>
            </a:r>
            <a:r>
              <a:rPr lang="en-US" sz="12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</a:p>
          <a:p>
            <a:pPr marL="0" marR="5080" indent="0">
              <a:lnSpc>
                <a:spcPct val="100000"/>
              </a:lnSpc>
              <a:buClr>
                <a:srgbClr val="000000"/>
              </a:buClr>
              <a:buNone/>
              <a:tabLst>
                <a:tab pos="202565" algn="l"/>
              </a:tabLst>
            </a:pP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       resort</a:t>
            </a:r>
            <a:r>
              <a:rPr lang="en-US" sz="12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lang="en-US" sz="1200" dirty="0">
              <a:latin typeface="Arial"/>
              <a:cs typeface="Arial"/>
            </a:endParaRPr>
          </a:p>
          <a:p>
            <a:pPr marL="0" marR="5080" indent="0">
              <a:lnSpc>
                <a:spcPct val="100000"/>
              </a:lnSpc>
              <a:buClr>
                <a:srgbClr val="000000"/>
              </a:buClr>
              <a:buNone/>
              <a:tabLst>
                <a:tab pos="202565" algn="l"/>
              </a:tabLst>
            </a:pPr>
            <a:endParaRPr lang="en-US" sz="1200" spc="-5" dirty="0">
              <a:solidFill>
                <a:srgbClr val="202020"/>
              </a:solidFill>
              <a:latin typeface="Arial"/>
              <a:cs typeface="Arial"/>
            </a:endParaRPr>
          </a:p>
          <a:p>
            <a:pPr marL="0" marR="5080" indent="0">
              <a:lnSpc>
                <a:spcPct val="100000"/>
              </a:lnSpc>
              <a:buClr>
                <a:srgbClr val="000000"/>
              </a:buClr>
              <a:buNone/>
              <a:tabLst>
                <a:tab pos="202565" algn="l"/>
              </a:tabLst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lang="en-US" sz="1400" dirty="0">
              <a:latin typeface="Arial"/>
              <a:cs typeface="Arial"/>
            </a:endParaRPr>
          </a:p>
          <a:p>
            <a:pPr marL="114300" indent="0">
              <a:buNone/>
            </a:pP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A4FF56-16A6-020F-AD19-AB35A192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803"/>
            <a:ext cx="2890837" cy="244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64899D1-25FF-2918-9BDC-788D2B88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45" y="875802"/>
            <a:ext cx="2890837" cy="244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2F1E56C-6062-59FB-44A9-0B39DAD2B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1" y="875802"/>
            <a:ext cx="2793484" cy="24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43"/>
    </mc:Choice>
    <mc:Fallback xmlns="">
      <p:transition spd="slow" advTm="814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760E-5913-767C-0103-28458A2D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547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7B2E-B422-8B86-C72B-C085951E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6" y="3423773"/>
            <a:ext cx="8403674" cy="1646180"/>
          </a:xfrm>
        </p:spPr>
        <p:txBody>
          <a:bodyPr/>
          <a:lstStyle/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CONCLUSION:</a:t>
            </a:r>
          </a:p>
          <a:p>
            <a:pPr marL="114300" indent="0">
              <a:buNone/>
            </a:pP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1.Resort hotels has the most repeated guests. In order to get increase the count of repeated guests hotel  management need to </a:t>
            </a:r>
            <a:r>
              <a:rPr lang="en-US" sz="1200" dirty="0">
                <a:solidFill>
                  <a:srgbClr val="202020"/>
                </a:solidFill>
                <a:latin typeface="Arial"/>
                <a:cs typeface="Arial"/>
              </a:rPr>
              <a:t>take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the valuable feedbacks </a:t>
            </a:r>
            <a:r>
              <a:rPr lang="en-US" sz="12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the guests and try to give good</a:t>
            </a:r>
            <a:r>
              <a:rPr lang="en-US" sz="12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service.</a:t>
            </a:r>
          </a:p>
          <a:p>
            <a:pPr marL="114300" indent="0">
              <a:buNone/>
            </a:pPr>
            <a:r>
              <a:rPr lang="en-US" sz="1200" spc="-5" dirty="0">
                <a:solidFill>
                  <a:srgbClr val="202020"/>
                </a:solidFill>
              </a:rPr>
              <a:t>2.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 Waiting time period for City </a:t>
            </a:r>
            <a:r>
              <a:rPr lang="en-US" sz="1200" dirty="0">
                <a:solidFill>
                  <a:srgbClr val="202020"/>
                </a:solidFill>
                <a:latin typeface="Arial"/>
                <a:cs typeface="Arial"/>
              </a:rPr>
              <a:t>hotel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is high as compared to resort hotels. That means city hotels are much  busier </a:t>
            </a:r>
            <a:r>
              <a:rPr lang="en-US" sz="12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lang="en-US" sz="12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lang="en-US" sz="1200" dirty="0">
              <a:latin typeface="Arial"/>
              <a:cs typeface="Arial"/>
            </a:endParaRPr>
          </a:p>
          <a:p>
            <a:pPr marL="114300" indent="0">
              <a:buNone/>
            </a:pPr>
            <a:endParaRPr lang="en-US" sz="1200" dirty="0">
              <a:latin typeface="Arial"/>
              <a:cs typeface="Arial"/>
            </a:endParaRPr>
          </a:p>
          <a:p>
            <a:pPr marL="114300" indent="0">
              <a:buNone/>
            </a:pPr>
            <a:endParaRPr lang="en-I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89ED0D-71C1-E8BC-3B72-D667BF9C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812939"/>
            <a:ext cx="2931563" cy="23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E82251-DBC8-B591-76E1-C4E47BFE8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63" y="775329"/>
            <a:ext cx="3078131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2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8"/>
    </mc:Choice>
    <mc:Fallback xmlns="">
      <p:transition spd="slow" advTm="524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945C-047C-1866-AFAE-1972C2E7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06" y="3304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FDA0-10EE-6594-C0F5-5ABE9D7F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694176"/>
            <a:ext cx="8520600" cy="1404357"/>
          </a:xfrm>
        </p:spPr>
        <p:txBody>
          <a:bodyPr/>
          <a:lstStyle/>
          <a:p>
            <a:pPr marL="114300" indent="0">
              <a:buNone/>
            </a:pPr>
            <a:r>
              <a:rPr lang="en-IN" sz="1200" b="1" spc="-5" dirty="0">
                <a:solidFill>
                  <a:schemeClr val="bg1">
                    <a:lumMod val="50000"/>
                  </a:schemeClr>
                </a:solidFill>
              </a:rPr>
              <a:t>CONCLUSIONS:</a:t>
            </a:r>
            <a:r>
              <a:rPr lang="en-US" sz="1200" spc="-5" dirty="0">
                <a:latin typeface="Arial"/>
                <a:cs typeface="Arial"/>
              </a:rPr>
              <a:t>A/TO’ market segment has highest cancellations for city</a:t>
            </a:r>
            <a:r>
              <a:rPr lang="en-US" sz="1200" spc="-1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hotels.</a:t>
            </a:r>
            <a:endParaRPr lang="en-US" sz="1200" dirty="0">
              <a:latin typeface="Arial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Arial"/>
                <a:cs typeface="Arial"/>
              </a:rPr>
              <a:t>‘</a:t>
            </a:r>
            <a:r>
              <a:rPr lang="en-US" sz="1200" b="1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Market</a:t>
            </a:r>
            <a:r>
              <a:rPr kumimoji="0" lang="en-US" sz="1200" b="1" i="0" u="none" strike="noStrike" kern="1200" cap="none" spc="-2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Segment: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Online TA/TO’ market segment has highest cancellations for city</a:t>
            </a:r>
            <a:r>
              <a:rPr kumimoji="0" lang="en-US" sz="12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hotels.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2. Distribution</a:t>
            </a:r>
            <a:r>
              <a:rPr kumimoji="0" lang="en-US" sz="1200" b="1" i="0" u="none" strike="noStrike" kern="1200" cap="none" spc="-3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channel: </a:t>
            </a: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TA/TO’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 channel has highest cancellations for city hotels and more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6000</a:t>
            </a:r>
          </a:p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cancellations for  resort hotels. In order to reduce the cancellations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they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should improve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cancellation policies and deposit  policies.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lang="en-US" sz="1200" spc="-5" dirty="0">
                <a:latin typeface="Arial"/>
                <a:cs typeface="Arial"/>
              </a:rPr>
              <a:t>et segment has highest cancellations for city</a:t>
            </a:r>
            <a:r>
              <a:rPr lang="en-US" sz="1200" spc="-1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hotels.</a:t>
            </a:r>
            <a:endParaRPr lang="en-US" sz="1200" dirty="0">
              <a:latin typeface="Arial"/>
              <a:cs typeface="Arial"/>
            </a:endParaRPr>
          </a:p>
          <a:p>
            <a:pPr marL="114300" indent="0">
              <a:buNone/>
            </a:pPr>
            <a:endParaRPr lang="en-US" sz="1200" dirty="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lang="en-US" sz="1200" spc="-5" dirty="0">
                <a:latin typeface="Arial"/>
                <a:cs typeface="Arial"/>
              </a:rPr>
              <a:t>‘Online TA/TO’ market segment has highest cancellations for city</a:t>
            </a:r>
            <a:r>
              <a:rPr lang="en-US" sz="1200" spc="-1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hotels.</a:t>
            </a:r>
            <a:endParaRPr lang="en-US" sz="1200" dirty="0">
              <a:latin typeface="Arial"/>
              <a:cs typeface="Arial"/>
            </a:endParaRPr>
          </a:p>
          <a:p>
            <a:pPr marL="114300" indent="0">
              <a:buNone/>
            </a:pPr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60F55FE-6C65-B27E-4CEF-87C0EF80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6892"/>
            <a:ext cx="4572000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1F3EFF0-5F62-F087-293C-D6EE9222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32" y="876235"/>
            <a:ext cx="3919750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45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81"/>
    </mc:Choice>
    <mc:Fallback xmlns="">
      <p:transition spd="slow" advTm="856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C4D5-71E4-2C2E-6C84-936999F4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2122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B7C8-56CF-518A-3404-35C18929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" y="3543298"/>
            <a:ext cx="8725143" cy="1543049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CONCLUSION: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1200" b="1" i="0" u="none" strike="noStrike" kern="1200" cap="none" spc="-3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None/>
              <a:tabLst>
                <a:tab pos="154940" algn="l"/>
              </a:tabLst>
              <a:defRPr/>
            </a:pP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1.'Direct' and 'TA/TO' has almost equal </a:t>
            </a:r>
            <a:r>
              <a:rPr kumimoji="0" lang="en-US" sz="12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adr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 both type of hotels which is high among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other</a:t>
            </a:r>
            <a:r>
              <a:rPr kumimoji="0" lang="en-US" sz="1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2857"/>
              <a:buNone/>
              <a:tabLst>
                <a:tab pos="154940" algn="l"/>
              </a:tabLst>
              <a:defRPr/>
            </a:pP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2.GDS has high </a:t>
            </a:r>
            <a:r>
              <a:rPr kumimoji="0" lang="en-US" sz="12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adr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 'City Hotel' type. GDS needs to increase Resort Hotel bookings. From this we can say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“Direct” and </a:t>
            </a: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‘TA/TO’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generating more revenue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other</a:t>
            </a:r>
            <a:r>
              <a:rPr kumimoji="0" lang="en-US" sz="12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Market</a:t>
            </a:r>
            <a:r>
              <a:rPr kumimoji="0" lang="en-US" sz="1200" b="1" i="0" u="none" strike="noStrike" kern="1200" cap="none" spc="-2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1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Segment: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4711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857"/>
              <a:buNone/>
              <a:tabLst>
                <a:tab pos="154940" algn="l"/>
              </a:tabLst>
              <a:defRPr/>
            </a:pP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1.Here “Direct” and ‘Online Travel Agency’ has high </a:t>
            </a:r>
            <a:r>
              <a:rPr kumimoji="0" lang="en-US" sz="1200" b="0" i="0" u="none" strike="noStrike" kern="1200" cap="none" spc="-5" normalizeH="0" baseline="0" noProof="0" dirty="0" err="1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adr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for both hotel types. Aviation segment needs to  increase Resort hotel</a:t>
            </a:r>
            <a:r>
              <a:rPr kumimoji="0" lang="en-US" sz="1200" b="0" i="0" u="none" strike="noStrike" kern="1200" cap="none" spc="-5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bookings.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B5258C-3F75-1A20-414D-B9FFE0E6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1" y="674822"/>
            <a:ext cx="4036341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41457B7-9451-7443-9253-D0F798C7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600076"/>
            <a:ext cx="4829175" cy="31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88"/>
    </mc:Choice>
    <mc:Fallback xmlns="">
      <p:transition spd="slow" advTm="612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DBC-B1EE-B2D1-598F-6A107379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4985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DF6A-E4B3-E3CD-7D22-F0EF84D1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631" y="3321843"/>
            <a:ext cx="8353669" cy="1764507"/>
          </a:xfrm>
        </p:spPr>
        <p:txBody>
          <a:bodyPr/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Pct val="92857"/>
              <a:buNone/>
              <a:tabLst>
                <a:tab pos="154940" algn="l"/>
              </a:tabLst>
              <a:defRPr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CONCLUSION:</a:t>
            </a:r>
            <a:r>
              <a:rPr kumimoji="0" lang="en-US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Pct val="92857"/>
              <a:buNone/>
              <a:tabLst>
                <a:tab pos="154940" algn="l"/>
              </a:tabLst>
              <a:defRPr/>
            </a:pP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1.Almost 19 % people did not canceled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their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bookings even after not getting the same room which they  reserved while booking hotel. Only 2.5 % people cancelled the</a:t>
            </a:r>
            <a:r>
              <a:rPr kumimoji="0" lang="en-US" sz="1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booking.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857"/>
              <a:buNone/>
              <a:tabLst>
                <a:tab pos="154940" algn="l"/>
              </a:tabLst>
              <a:defRPr/>
            </a:pP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2.Thus not getting the same room as per reserved room is not the reason for booking</a:t>
            </a:r>
            <a:r>
              <a:rPr kumimoji="0" lang="en-US" sz="1200" b="0" i="0" u="none" strike="noStrike" kern="1200" cap="none" spc="-5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cancellations</a:t>
            </a:r>
            <a:endParaRPr lang="en-IN" sz="1200" b="1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I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E2994F5-0CBB-F103-058A-560F2031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0" y="800100"/>
            <a:ext cx="3421857" cy="2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7"/>
    </mc:Choice>
    <mc:Fallback xmlns="">
      <p:transition spd="slow" advTm="3382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A551-C4A8-DD8C-9847-A924313C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252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5FC5B-43F2-A4BC-D8A4-E04CD6B9D443}"/>
              </a:ext>
            </a:extLst>
          </p:cNvPr>
          <p:cNvSpPr txBox="1"/>
          <p:nvPr/>
        </p:nvSpPr>
        <p:spPr>
          <a:xfrm>
            <a:off x="5214938" y="1189174"/>
            <a:ext cx="36718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0320">
              <a:lnSpc>
                <a:spcPct val="100000"/>
              </a:lnSpc>
              <a:spcBef>
                <a:spcPts val="10"/>
              </a:spcBef>
              <a:tabLst>
                <a:tab pos="202565" algn="l"/>
              </a:tabLst>
            </a:pPr>
            <a:r>
              <a:rPr lang="en-US" sz="1200" spc="-5" dirty="0">
                <a:latin typeface="Arial"/>
                <a:cs typeface="Arial"/>
              </a:rPr>
              <a:t>CONCLUSION:</a:t>
            </a:r>
          </a:p>
          <a:p>
            <a:pPr marL="12700" marR="20320" algn="just">
              <a:lnSpc>
                <a:spcPct val="100000"/>
              </a:lnSpc>
              <a:spcBef>
                <a:spcPts val="10"/>
              </a:spcBef>
              <a:tabLst>
                <a:tab pos="202565" algn="l"/>
              </a:tabLst>
            </a:pPr>
            <a:r>
              <a:rPr lang="en-US" sz="1200" spc="-5" dirty="0"/>
              <a:t>1.i</a:t>
            </a:r>
            <a:r>
              <a:rPr lang="en-US" sz="1200" spc="-5" dirty="0">
                <a:latin typeface="Arial"/>
                <a:cs typeface="Arial"/>
              </a:rPr>
              <a:t>s canceled and </a:t>
            </a:r>
            <a:r>
              <a:rPr lang="en-US" sz="1200" spc="-5" dirty="0" err="1">
                <a:latin typeface="Arial"/>
                <a:cs typeface="Arial"/>
              </a:rPr>
              <a:t>same_room_alloted_or_not</a:t>
            </a:r>
            <a:r>
              <a:rPr lang="en-US" sz="1200" spc="-5" dirty="0">
                <a:latin typeface="Arial"/>
                <a:cs typeface="Arial"/>
              </a:rPr>
              <a:t>  are negatively correlated.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Not getting the  same room as per reserved room is not the  reason for booking</a:t>
            </a:r>
            <a:r>
              <a:rPr lang="en-US" sz="12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02020"/>
                </a:solidFill>
                <a:latin typeface="Arial"/>
                <a:cs typeface="Arial"/>
              </a:rPr>
              <a:t>cancellations.</a:t>
            </a:r>
            <a:endParaRPr lang="en-US" sz="1200" dirty="0">
              <a:latin typeface="Arial"/>
              <a:cs typeface="Arial"/>
            </a:endParaRPr>
          </a:p>
          <a:p>
            <a:pPr marL="12700" marR="668655" algn="just">
              <a:lnSpc>
                <a:spcPct val="100000"/>
              </a:lnSpc>
              <a:tabLst>
                <a:tab pos="202565" algn="l"/>
              </a:tabLst>
            </a:pPr>
            <a:r>
              <a:rPr lang="en-US" sz="1200" spc="-5" dirty="0">
                <a:latin typeface="Arial"/>
                <a:cs typeface="Arial"/>
              </a:rPr>
              <a:t>2.lead-time and total stay is positively  correlated means more is the stay of  customer more will be the lead</a:t>
            </a:r>
            <a:r>
              <a:rPr lang="en-US" sz="1200" spc="-5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time.</a:t>
            </a:r>
          </a:p>
          <a:p>
            <a:pPr marL="12700" marR="5080" algn="just">
              <a:lnSpc>
                <a:spcPct val="100000"/>
              </a:lnSpc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lang="en-US" sz="1200" spc="-5" dirty="0">
                <a:latin typeface="Arial"/>
                <a:cs typeface="Arial"/>
              </a:rPr>
              <a:t>3.A</a:t>
            </a:r>
            <a:r>
              <a:rPr lang="en-US" sz="1200" dirty="0">
                <a:latin typeface="Arial"/>
                <a:cs typeface="Arial"/>
              </a:rPr>
              <a:t>D</a:t>
            </a:r>
            <a:r>
              <a:rPr lang="en-US" sz="1200" spc="-5" dirty="0">
                <a:latin typeface="Arial"/>
                <a:cs typeface="Arial"/>
              </a:rPr>
              <a:t>R</a:t>
            </a:r>
            <a:r>
              <a:rPr lang="en-US" sz="1200" dirty="0">
                <a:latin typeface="Arial"/>
                <a:cs typeface="Arial"/>
              </a:rPr>
              <a:t>	</a:t>
            </a:r>
            <a:r>
              <a:rPr lang="en-US" sz="1200" spc="-5" dirty="0">
                <a:latin typeface="Arial"/>
                <a:cs typeface="Arial"/>
              </a:rPr>
              <a:t>and</a:t>
            </a:r>
            <a:r>
              <a:rPr lang="en-US" sz="1200" dirty="0">
                <a:latin typeface="Arial"/>
                <a:cs typeface="Arial"/>
              </a:rPr>
              <a:t>	</a:t>
            </a:r>
            <a:r>
              <a:rPr lang="en-US" sz="1200" spc="-10" dirty="0">
                <a:latin typeface="Arial"/>
                <a:cs typeface="Arial"/>
              </a:rPr>
              <a:t>t</a:t>
            </a:r>
            <a:r>
              <a:rPr lang="en-US" sz="1200" spc="-5" dirty="0">
                <a:latin typeface="Arial"/>
                <a:cs typeface="Arial"/>
              </a:rPr>
              <a:t>ot</a:t>
            </a:r>
            <a:r>
              <a:rPr lang="en-US" sz="1200" spc="-15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	</a:t>
            </a:r>
            <a:r>
              <a:rPr lang="en-US" sz="1200" spc="-5" dirty="0">
                <a:latin typeface="Arial"/>
                <a:cs typeface="Arial"/>
              </a:rPr>
              <a:t>p</a:t>
            </a:r>
            <a:r>
              <a:rPr lang="en-US" sz="1200" spc="-15" dirty="0">
                <a:latin typeface="Arial"/>
                <a:cs typeface="Arial"/>
              </a:rPr>
              <a:t>e</a:t>
            </a:r>
            <a:r>
              <a:rPr lang="en-US" sz="1200" spc="-5" dirty="0">
                <a:latin typeface="Arial"/>
                <a:cs typeface="Arial"/>
              </a:rPr>
              <a:t>op</a:t>
            </a:r>
            <a:r>
              <a:rPr lang="en-US" sz="1200" spc="-10" dirty="0">
                <a:latin typeface="Arial"/>
                <a:cs typeface="Arial"/>
              </a:rPr>
              <a:t>l</a:t>
            </a:r>
            <a:r>
              <a:rPr lang="en-US" sz="1200" spc="-5" dirty="0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	</a:t>
            </a:r>
            <a:r>
              <a:rPr lang="en-US" sz="1200" spc="-10" dirty="0">
                <a:latin typeface="Arial"/>
                <a:cs typeface="Arial"/>
              </a:rPr>
              <a:t>ar</a:t>
            </a:r>
            <a:r>
              <a:rPr lang="en-US" sz="1200" spc="-5" dirty="0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	</a:t>
            </a:r>
            <a:r>
              <a:rPr lang="en-US" sz="1200" spc="-5" dirty="0">
                <a:latin typeface="Arial"/>
                <a:cs typeface="Arial"/>
              </a:rPr>
              <a:t>hi</a:t>
            </a:r>
            <a:r>
              <a:rPr lang="en-US" sz="1200" spc="-15" dirty="0">
                <a:latin typeface="Arial"/>
                <a:cs typeface="Arial"/>
              </a:rPr>
              <a:t>g</a:t>
            </a:r>
            <a:r>
              <a:rPr lang="en-US" sz="1200" spc="-5" dirty="0">
                <a:latin typeface="Arial"/>
                <a:cs typeface="Arial"/>
              </a:rPr>
              <a:t>hly  correlated. That means more the</a:t>
            </a:r>
            <a:r>
              <a:rPr lang="en-US" sz="1200" spc="-7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people</a:t>
            </a:r>
            <a:endParaRPr lang="en-US" sz="12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lang="en-US" sz="1200" spc="-5" dirty="0">
                <a:latin typeface="Arial"/>
                <a:cs typeface="Arial"/>
              </a:rPr>
              <a:t>more will be </a:t>
            </a:r>
            <a:r>
              <a:rPr lang="en-US" sz="1200" spc="-5" dirty="0" err="1">
                <a:latin typeface="Arial"/>
                <a:cs typeface="Arial"/>
              </a:rPr>
              <a:t>adr</a:t>
            </a:r>
            <a:r>
              <a:rPr lang="en-US" sz="1200" spc="-5" dirty="0">
                <a:latin typeface="Arial"/>
                <a:cs typeface="Arial"/>
              </a:rPr>
              <a:t>. High </a:t>
            </a:r>
            <a:r>
              <a:rPr lang="en-US" sz="1200" spc="-5" dirty="0" err="1">
                <a:latin typeface="Arial"/>
                <a:cs typeface="Arial"/>
              </a:rPr>
              <a:t>adr</a:t>
            </a:r>
            <a:r>
              <a:rPr lang="en-US" sz="1200" spc="-5" dirty="0">
                <a:latin typeface="Arial"/>
                <a:cs typeface="Arial"/>
              </a:rPr>
              <a:t> means high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revenue</a:t>
            </a:r>
            <a:endParaRPr lang="en-US" sz="1200" dirty="0">
              <a:latin typeface="Arial"/>
              <a:cs typeface="Arial"/>
            </a:endParaRPr>
          </a:p>
          <a:p>
            <a:pPr marL="12700" marR="121285" algn="just">
              <a:lnSpc>
                <a:spcPct val="100000"/>
              </a:lnSpc>
              <a:tabLst>
                <a:tab pos="202565" algn="l"/>
              </a:tabLst>
            </a:pPr>
            <a:r>
              <a:rPr lang="en-US" sz="1200" spc="-5" dirty="0">
                <a:latin typeface="Arial"/>
                <a:cs typeface="Arial"/>
              </a:rPr>
              <a:t>4.is_repeated_guest and </a:t>
            </a:r>
            <a:r>
              <a:rPr lang="en-US" sz="1200" spc="-5" dirty="0" err="1">
                <a:latin typeface="Arial"/>
                <a:cs typeface="Arial"/>
              </a:rPr>
              <a:t>previous_bookings</a:t>
            </a:r>
            <a:r>
              <a:rPr lang="en-US" sz="1200" spc="-5" dirty="0">
                <a:latin typeface="Arial"/>
                <a:cs typeface="Arial"/>
              </a:rPr>
              <a:t>  </a:t>
            </a:r>
            <a:r>
              <a:rPr lang="en-US" sz="1200" spc="-5" dirty="0" err="1">
                <a:latin typeface="Arial"/>
                <a:cs typeface="Arial"/>
              </a:rPr>
              <a:t>Not_canceled</a:t>
            </a:r>
            <a:r>
              <a:rPr lang="en-US" sz="1200" spc="-5" dirty="0">
                <a:latin typeface="Arial"/>
                <a:cs typeface="Arial"/>
              </a:rPr>
              <a:t> has strong correlation. May be  repeated guests are not more likely to cancel  </a:t>
            </a:r>
            <a:r>
              <a:rPr lang="en-US" sz="1200" dirty="0">
                <a:latin typeface="Arial"/>
                <a:cs typeface="Arial"/>
              </a:rPr>
              <a:t>their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bookings.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F30DF6-3510-275B-0AD5-F136F57E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920"/>
            <a:ext cx="5214938" cy="46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34"/>
    </mc:Choice>
    <mc:Fallback xmlns="">
      <p:transition spd="slow" advTm="5433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4A5-60D0-1B78-7CF7-458060EA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9258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E227-F001-ABA8-145F-C4537C3F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744" y="3579019"/>
            <a:ext cx="8596556" cy="1435895"/>
          </a:xfrm>
        </p:spPr>
        <p:txBody>
          <a:bodyPr/>
          <a:lstStyle/>
          <a:p>
            <a:pPr marL="114300" indent="0">
              <a:buNone/>
            </a:pP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CONCLUSION:</a:t>
            </a:r>
          </a:p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None/>
              <a:tabLst>
                <a:tab pos="252095" algn="l"/>
              </a:tabLst>
              <a:defRPr/>
            </a:pP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1.Optimal stay in both the type hotel is less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 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 days. Usually people stays for a</a:t>
            </a:r>
            <a:r>
              <a:rPr kumimoji="0" lang="en-US" sz="105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week.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52729" algn="l"/>
              </a:tabLst>
              <a:defRPr/>
            </a:pP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2.For stay </a:t>
            </a:r>
            <a:r>
              <a:rPr kumimoji="0" lang="en-US" sz="10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 7 days people likes to stay in Resort hotels. As we can see after 7 days City Hotel  Bookings are very less as compared to Resort</a:t>
            </a:r>
            <a:r>
              <a:rPr kumimoji="0" lang="en-US" sz="105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hotels.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4940" algn="l"/>
              </a:tabLst>
              <a:defRPr/>
            </a:pP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3.As we saw in Correlation heatmap, total people and </a:t>
            </a:r>
            <a:r>
              <a:rPr kumimoji="0" lang="en-US" sz="105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adr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are positively correlated. Thus for 2 people ,</a:t>
            </a:r>
            <a:r>
              <a:rPr kumimoji="0" lang="en-US" sz="105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adr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0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 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almost 100 and for 5 people its more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</a:t>
            </a:r>
            <a:r>
              <a:rPr kumimoji="0" lang="en-US" sz="1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200.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None/>
              <a:tabLst>
                <a:tab pos="154940" algn="l"/>
              </a:tabLst>
              <a:defRPr/>
            </a:pP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4.Thus more the people more will revenue of the</a:t>
            </a:r>
            <a:r>
              <a:rPr kumimoji="0" lang="en-US" sz="10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0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hotel</a:t>
            </a:r>
            <a:endParaRPr lang="en-I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283E732-28DC-5436-D75C-DD7FFDF6D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" y="652067"/>
            <a:ext cx="4936331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9A6F464-E236-7044-E9CA-B8C8B84F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84" y="631958"/>
            <a:ext cx="3855366" cy="29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22"/>
    </mc:Choice>
    <mc:Fallback xmlns="">
      <p:transition spd="slow" advTm="625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1873-2BB6-78ED-040C-2B39DBAD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113"/>
            <a:ext cx="8520600" cy="572700"/>
          </a:xfrm>
        </p:spPr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C5F29-FB8F-DC4A-7BB5-6984121D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42874"/>
            <a:ext cx="8520600" cy="4419269"/>
          </a:xfrm>
        </p:spPr>
        <p:txBody>
          <a:bodyPr/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IN" dirty="0">
              <a:solidFill>
                <a:schemeClr val="lt1"/>
              </a:solidFill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</a:t>
            </a:r>
          </a:p>
          <a:p>
            <a:pPr marL="26670" indent="0" algn="just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None/>
              <a:tabLst>
                <a:tab pos="802640" algn="l"/>
                <a:tab pos="803275" algn="l"/>
                <a:tab pos="5246370" algn="l"/>
              </a:tabLst>
            </a:pPr>
            <a:r>
              <a:rPr lang="en-US" dirty="0">
                <a:solidFill>
                  <a:srgbClr val="202020"/>
                </a:solidFill>
                <a:latin typeface="Arial"/>
                <a:cs typeface="Arial"/>
              </a:rPr>
              <a:t>            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main objective behind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project</a:t>
            </a:r>
            <a:r>
              <a:rPr lang="en-US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en-US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explore and analyze data</a:t>
            </a:r>
            <a:r>
              <a:rPr lang="en-US" spc="-5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discover important factors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that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govern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bookings and give  insights to hotel management ,which can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perform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various campaigns 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boost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business and</a:t>
            </a:r>
            <a:r>
              <a:rPr lang="en-US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performance.</a:t>
            </a:r>
            <a:endParaRPr lang="en-IN" dirty="0">
              <a:solidFill>
                <a:schemeClr val="bg1"/>
              </a:solidFill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2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43"/>
    </mc:Choice>
    <mc:Fallback xmlns="">
      <p:transition spd="slow" advTm="478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D8250-B722-3005-C1AF-90D3D77C77A3}"/>
              </a:ext>
            </a:extLst>
          </p:cNvPr>
          <p:cNvSpPr/>
          <p:nvPr/>
        </p:nvSpPr>
        <p:spPr>
          <a:xfrm>
            <a:off x="2421410" y="211008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65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3"/>
    </mc:Choice>
    <mc:Fallback xmlns="">
      <p:transition spd="slow" advTm="72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51F0-53B8-71EB-9A74-8736AF56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Followed: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B69D-E1B0-0C70-3155-E3C7697B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0431"/>
            <a:ext cx="8832300" cy="33984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6FD871C-6AD2-BEB1-381C-5C12FF780084}"/>
              </a:ext>
            </a:extLst>
          </p:cNvPr>
          <p:cNvSpPr/>
          <p:nvPr/>
        </p:nvSpPr>
        <p:spPr>
          <a:xfrm>
            <a:off x="564356" y="2266717"/>
            <a:ext cx="2278857" cy="9572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Collection and Exploration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6C6CBF1-D36B-7ED1-D1E2-97BDEBF88AF7}"/>
              </a:ext>
            </a:extLst>
          </p:cNvPr>
          <p:cNvSpPr/>
          <p:nvPr/>
        </p:nvSpPr>
        <p:spPr>
          <a:xfrm>
            <a:off x="3389376" y="2266717"/>
            <a:ext cx="2499360" cy="9572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cleaning and Manipulation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BBF11AE-91DE-1947-A26F-67586D6391C1}"/>
              </a:ext>
            </a:extLst>
          </p:cNvPr>
          <p:cNvSpPr/>
          <p:nvPr/>
        </p:nvSpPr>
        <p:spPr>
          <a:xfrm>
            <a:off x="6532435" y="2266717"/>
            <a:ext cx="2499360" cy="10155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Exploratory Data Analysis(EDA)</a:t>
            </a:r>
          </a:p>
        </p:txBody>
      </p:sp>
    </p:spTree>
    <p:extLst>
      <p:ext uri="{BB962C8B-B14F-4D97-AF65-F5344CB8AC3E}">
        <p14:creationId xmlns:p14="http://schemas.microsoft.com/office/powerpoint/2010/main" val="20783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15"/>
    </mc:Choice>
    <mc:Fallback xmlns="">
      <p:transition spd="slow" advTm="433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4D40-B196-352F-C006-F86C3776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21D89-5FF0-800C-A63B-132EF80D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70432"/>
            <a:ext cx="8832300" cy="3712768"/>
          </a:xfrm>
        </p:spPr>
        <p:txBody>
          <a:bodyPr/>
          <a:lstStyle/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hotel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Hotel(Resort Hotel or City Hotel)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is_canceled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Value indicating if the booking was canceled (1) or not (0)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lead_time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Number of days that elapsed between the entering date of the booking into the PMS and the arrival date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arrival_date_year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Year of arrival date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arrival_date_month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Month of arrival date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arrival_date_week_number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Week number of year for arrival date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arrival_date_day_of_month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Day of arrival date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stays_in_weekend_nights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Number of weekend nights (Saturday or Sunday) the guest stayed or booked hotel</a:t>
            </a:r>
          </a:p>
          <a:p>
            <a:pPr algn="l"/>
            <a:r>
              <a:rPr lang="en-US" sz="1200" b="1" i="0" dirty="0" err="1">
                <a:solidFill>
                  <a:srgbClr val="212121"/>
                </a:solidFill>
                <a:effectLst/>
                <a:latin typeface="+mn-lt"/>
              </a:rPr>
              <a:t>stays_in_week_nights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Number of week nights (Monday to Friday) the guest stayed or booked to stay at the hotel</a:t>
            </a:r>
          </a:p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adults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Number of adults</a:t>
            </a:r>
          </a:p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children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Number of children</a:t>
            </a:r>
          </a:p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babies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Number of babies</a:t>
            </a:r>
          </a:p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meal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Type of meal booked. Categories are presented in standard hospitality meal packages:</a:t>
            </a:r>
          </a:p>
          <a:p>
            <a:pPr algn="l"/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country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+mn-lt"/>
              </a:rPr>
              <a:t> : Country of origin.`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39"/>
    </mc:Choice>
    <mc:Fallback xmlns="">
      <p:transition spd="slow" advTm="793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CC9B-7519-FAB3-FF39-D1643F81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Description(</a:t>
            </a:r>
            <a:r>
              <a:rPr lang="en-IN" dirty="0" err="1"/>
              <a:t>contd</a:t>
            </a:r>
            <a:r>
              <a:rPr lang="en-IN" dirty="0"/>
              <a:t>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35236-8B27-A3A0-A9DD-E7AF1D37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8600" y="1152475"/>
            <a:ext cx="9060900" cy="3919588"/>
          </a:xfrm>
        </p:spPr>
        <p:txBody>
          <a:bodyPr/>
          <a:lstStyle/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market_segment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Market segment designation.(TA/TO)</a:t>
            </a:r>
          </a:p>
          <a:p>
            <a:pPr algn="l"/>
            <a:r>
              <a:rPr lang="en-US" sz="1100" b="1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distribution_channel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Booking distribution channel.(TA/TO)</a:t>
            </a:r>
          </a:p>
          <a:p>
            <a:pPr algn="l"/>
            <a:r>
              <a:rPr lang="en-US" sz="1100" b="1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is_repeated_guest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 a repeated guest (1) or not (0)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previous_cancellations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Number of previous bookings that were cancelled by the customer prior to the current booking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previous_bookings_not_canceled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Number of previous bookings not cancelled by the customer prior to the current booking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reserved_room_type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Code of room type reserved.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assigned_room_type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Code for the type of room assigned to the booking.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booking_changes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Number of changes/amendments made to the booking from the moment the booking was entered on the PMS until the moment of check-in or cancellation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deposit_type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:No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Deposit,Non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Refund,Refundable</a:t>
            </a:r>
            <a:endParaRPr lang="en-US" sz="1100" b="0" i="0" dirty="0">
              <a:solidFill>
                <a:srgbClr val="212121"/>
              </a:solidFill>
              <a:effectLst/>
              <a:latin typeface="+mn-lt"/>
              <a:ea typeface="Roboto" panose="02000000000000000000" pitchFamily="2" charset="0"/>
            </a:endParaRPr>
          </a:p>
          <a:p>
            <a:pPr algn="l"/>
            <a:r>
              <a:rPr lang="en-US" sz="1100" b="1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agent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ID of the travel agency that made the booking</a:t>
            </a:r>
          </a:p>
          <a:p>
            <a:pPr algn="l"/>
            <a:r>
              <a:rPr lang="en-US" sz="1100" b="1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company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ID of the company/entity that made the booking or responsible for paying the booking.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days_in_waiting_list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Number of days the booking was in the waiting list before it was confirmed to the customer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customer_type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Type of booking, assuming one of four categories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adr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Average Daily Rate 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required_car_parking_spaces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Number of car parking spaces required by the customer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total_of_special_requests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 : Number of special requests made by the customer (e.g. twin bed or high floor)</a:t>
            </a:r>
          </a:p>
          <a:p>
            <a:pPr algn="l"/>
            <a:r>
              <a:rPr lang="en-US" sz="1100" b="1" i="0" dirty="0" err="1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reservation_status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+mn-lt"/>
                <a:ea typeface="Roboto" panose="02000000000000000000" pitchFamily="2" charset="0"/>
              </a:rPr>
              <a:t>: Reservation last status</a:t>
            </a:r>
          </a:p>
          <a:p>
            <a:pPr marL="114300" indent="0" algn="l">
              <a:buNone/>
            </a:pPr>
            <a:endParaRPr lang="en-US" sz="1100" b="0" i="0" dirty="0">
              <a:solidFill>
                <a:srgbClr val="212121"/>
              </a:solidFill>
              <a:effectLst/>
              <a:latin typeface="+mn-lt"/>
              <a:ea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9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01"/>
    </mc:Choice>
    <mc:Fallback xmlns="">
      <p:transition spd="slow" advTm="1119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09C-3BC9-E692-A57A-375CD67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summary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6C22622-50A5-580B-8A19-3DE2661DD5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8" y="1197199"/>
            <a:ext cx="6829044" cy="38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37"/>
    </mc:Choice>
    <mc:Fallback xmlns="">
      <p:transition spd="slow" advTm="206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D84B-5814-7572-7193-3C3AC51B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49DF-4A5D-212B-2525-CF8D62678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1)Missing values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: There were 4 columns company, agent, country and children with missing values.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2)Handling Duplicates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: Data had 31994 duplicates values.so we dropped it from data.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3)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Removing Outliers: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Removing an outlier from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Average_daily_rate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column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chemeClr val="bg1">
                    <a:lumMod val="50000"/>
                  </a:schemeClr>
                </a:solidFill>
              </a:rPr>
              <a:t>4) Feature Engineering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      We created 2 new columns 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       a) ‘Total _People’=from the 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</a:rPr>
              <a:t>childrens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, adults, babies.</a:t>
            </a:r>
          </a:p>
          <a:p>
            <a:pPr marL="114300" indent="0">
              <a:buNone/>
            </a:pP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       b) ‘</a:t>
            </a:r>
            <a:r>
              <a:rPr lang="en-IN" sz="1600" dirty="0" err="1">
                <a:solidFill>
                  <a:schemeClr val="bg1">
                    <a:lumMod val="50000"/>
                  </a:schemeClr>
                </a:solidFill>
              </a:rPr>
              <a:t>Total_stay</a:t>
            </a:r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’=From weekend nights and weekdays nights.</a:t>
            </a:r>
          </a:p>
          <a:p>
            <a:pPr marL="114300" indent="0">
              <a:buNone/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2"/>
    </mc:Choice>
    <mc:Fallback xmlns="">
      <p:transition spd="slow" advTm="753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FE26-8E74-83C5-CAD6-D4BFAFBB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1554"/>
            <a:ext cx="8520600" cy="557212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C96A-7EDC-20EE-BDE5-DE50CEDD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81" y="3750469"/>
            <a:ext cx="8343899" cy="1393030"/>
          </a:xfrm>
        </p:spPr>
        <p:txBody>
          <a:bodyPr/>
          <a:lstStyle/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CONCLUSIONS:</a:t>
            </a:r>
          </a:p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1.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City Hotel is most preferred hotel by guests. Thus city hotels has maximum bookings.</a:t>
            </a:r>
          </a:p>
          <a:p>
            <a:pPr marL="114300" indent="0">
              <a:buNone/>
            </a:pPr>
            <a:r>
              <a:rPr lang="en-IN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2.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Most 79% people prefer 'TA/TO' for booking.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rgbClr val="212121"/>
                </a:solidFill>
                <a:latin typeface="Roboto" panose="02000000000000000000" pitchFamily="2" charset="0"/>
              </a:rPr>
              <a:t>3.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Agent ID no: 9 made most of the bookings</a:t>
            </a:r>
            <a:endParaRPr lang="en-IN" sz="1200" b="1" i="0" dirty="0">
              <a:solidFill>
                <a:schemeClr val="bg1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8B0EEF-2348-15DB-BF2E-FBE7049BB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0" y="1033329"/>
            <a:ext cx="2125622" cy="203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64F8C72F-F5DB-265D-B451-56658845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70" y="1033329"/>
            <a:ext cx="2455607" cy="203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3B2FF1-1732-9656-5C57-16A9EDF3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99" y="792956"/>
            <a:ext cx="4056275" cy="319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50"/>
    </mc:Choice>
    <mc:Fallback xmlns="">
      <p:transition spd="slow" advTm="928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1D5D-BB8F-ADF6-B257-9635F5CD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2689"/>
            <a:ext cx="8520600" cy="572700"/>
          </a:xfrm>
        </p:spPr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0F43-2B00-B5F7-D3DD-9C049DC0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77" y="3157727"/>
            <a:ext cx="8660824" cy="2243329"/>
          </a:xfrm>
        </p:spPr>
        <p:txBody>
          <a:bodyPr/>
          <a:lstStyle/>
          <a:p>
            <a:pPr marL="114300" indent="0">
              <a:buNone/>
            </a:pPr>
            <a:r>
              <a:rPr lang="en-IN" sz="1200" b="1" dirty="0">
                <a:solidFill>
                  <a:schemeClr val="bg1">
                    <a:lumMod val="50000"/>
                  </a:schemeClr>
                </a:solidFill>
              </a:rPr>
              <a:t>CONCLUSIONS:</a:t>
            </a:r>
          </a:p>
          <a:p>
            <a:pPr marL="114300" indent="0">
              <a:buNone/>
            </a:pP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. Only  4 % people were revisited the hotels. Rest 96 % were new guests. Thus retention rate is low.</a:t>
            </a:r>
          </a:p>
          <a:p>
            <a:pPr marL="114300" indent="0">
              <a:buNone/>
            </a:pP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91.6 % guests did not required the parking space. only 8.3 % guests required only 1 parking space.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212121"/>
                </a:solidFill>
                <a:latin typeface="Roboto" panose="02000000000000000000" pitchFamily="2" charset="0"/>
              </a:rPr>
              <a:t>3.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Transient customer type is more which is 82.4 %. percentage of Booking associated by the Group is vey low. </a:t>
            </a:r>
          </a:p>
          <a:p>
            <a:pPr marL="114300" indent="0">
              <a:buNone/>
            </a:pPr>
            <a:endParaRPr lang="en-U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Contrac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t-when the booking has an allotment or other type of contract associated to it</a:t>
            </a:r>
          </a:p>
          <a:p>
            <a:pPr marL="114300" indent="0">
              <a:buNone/>
            </a:pP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Group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-when the booking is associated to a group</a:t>
            </a:r>
          </a:p>
          <a:p>
            <a:pPr marL="114300" indent="0">
              <a:buNone/>
            </a:pP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Transien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t-when the booking is not part of a group or contract, and is not associated to other transient booking</a:t>
            </a:r>
          </a:p>
          <a:p>
            <a:pPr marL="114300" indent="0">
              <a:buNone/>
            </a:pPr>
            <a:r>
              <a:rPr lang="en-US" sz="1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Transient-party</a:t>
            </a:r>
            <a:r>
              <a:rPr lang="en-US" sz="12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-when the booking is transient, but is associated to at least other transient booking</a:t>
            </a:r>
          </a:p>
          <a:p>
            <a:pPr marL="114300" indent="0">
              <a:buNone/>
            </a:pPr>
            <a:endParaRPr lang="en-I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A441BD-3E07-B920-5F2F-D33375F2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4" y="808257"/>
            <a:ext cx="2522265" cy="234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659FE0-02AC-82B5-3511-FABFDB43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78" y="808257"/>
            <a:ext cx="2809836" cy="250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BC508F8-A94A-D0D5-C0B8-19AA253B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56" y="808258"/>
            <a:ext cx="3104987" cy="250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1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08"/>
    </mc:Choice>
    <mc:Fallback xmlns="">
      <p:transition spd="slow" advTm="101508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1753</Words>
  <Application>Microsoft Office PowerPoint</Application>
  <PresentationFormat>On-screen Show (16:9)</PresentationFormat>
  <Paragraphs>130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 New</vt:lpstr>
      <vt:lpstr>Wingdings</vt:lpstr>
      <vt:lpstr>Montserrat</vt:lpstr>
      <vt:lpstr>Roboto</vt:lpstr>
      <vt:lpstr>Verdana</vt:lpstr>
      <vt:lpstr>Arial</vt:lpstr>
      <vt:lpstr>Simple Light</vt:lpstr>
      <vt:lpstr>           Capstone Project-1 EDA on Hotel Booking Analysis BY Nikhil G. Umare  </vt:lpstr>
      <vt:lpstr>Problem Statement:</vt:lpstr>
      <vt:lpstr>Steps Followed:</vt:lpstr>
      <vt:lpstr>Data Description:</vt:lpstr>
      <vt:lpstr>Data Description(contd):</vt:lpstr>
      <vt:lpstr>Data summary</vt:lpstr>
      <vt:lpstr>Data Cleaning: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 EDA on Hotel Booking Analysis BY Nikhil G. Umare</dc:title>
  <dc:creator>hp</dc:creator>
  <cp:lastModifiedBy>Nikhil Umar</cp:lastModifiedBy>
  <cp:revision>9</cp:revision>
  <dcterms:modified xsi:type="dcterms:W3CDTF">2022-09-09T07:51:53Z</dcterms:modified>
</cp:coreProperties>
</file>