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5143500" cx="9144000"/>
  <p:notesSz cx="6858000" cy="9144000"/>
  <p:embeddedFontLst>
    <p:embeddedFont>
      <p:font typeface="Montserrat"/>
      <p:regular r:id="rId71"/>
      <p:bold r:id="rId72"/>
      <p:italic r:id="rId73"/>
      <p:boldItalic r:id="rId74"/>
    </p:embeddedFont>
    <p:embeddedFont>
      <p:font typeface="Comfortaa"/>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italic.fntdata"/><Relationship Id="rId72" Type="http://schemas.openxmlformats.org/officeDocument/2006/relationships/font" Target="fonts/Montserrat-bold.fntdata"/><Relationship Id="rId31" Type="http://schemas.openxmlformats.org/officeDocument/2006/relationships/slide" Target="slides/slide26.xml"/><Relationship Id="rId75" Type="http://schemas.openxmlformats.org/officeDocument/2006/relationships/font" Target="fonts/Comfortaa-regular.fntdata"/><Relationship Id="rId30" Type="http://schemas.openxmlformats.org/officeDocument/2006/relationships/slide" Target="slides/slide25.xml"/><Relationship Id="rId74" Type="http://schemas.openxmlformats.org/officeDocument/2006/relationships/font" Target="fonts/Montserrat-boldItalic.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Comfortaa-bold.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ontserrat-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7" name="Google Shape;397;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5" name="Google Shape;415;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3" name="Google Shape;433;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9" name="Google Shape;439;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5" name="Google Shape;445;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7" name="Google Shape;47;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2" name="Google Shape;5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5" name="Google Shape;55;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 name="Google Shape;15;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6" name="Google Shape;16;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7" name="Google Shape;17;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descr="Logo, company name&#10;&#10;Description automatically generated" id="9" name="Google Shape;9;p1"/>
          <p:cNvPicPr preferRelativeResize="0"/>
          <p:nvPr/>
        </p:nvPicPr>
        <p:blipFill rotWithShape="1">
          <a:blip r:embed="rId1">
            <a:alphaModFix/>
          </a:blip>
          <a:srcRect b="0" l="0" r="0" t="0"/>
          <a:stretch/>
        </p:blipFill>
        <p:spPr>
          <a:xfrm>
            <a:off x="8697920" y="4749900"/>
            <a:ext cx="446080"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354500" y="348050"/>
            <a:ext cx="8469300" cy="4150800"/>
          </a:xfrm>
          <a:prstGeom prst="rect">
            <a:avLst/>
          </a:prstGeom>
          <a:solidFill>
            <a:srgbClr val="F96D6C">
              <a:alpha val="81568"/>
            </a:srgbClr>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62" name="Google Shape;62;p14"/>
          <p:cNvSpPr txBox="1"/>
          <p:nvPr/>
        </p:nvSpPr>
        <p:spPr>
          <a:xfrm>
            <a:off x="4095350" y="2078550"/>
            <a:ext cx="987600" cy="493200"/>
          </a:xfrm>
          <a:prstGeom prst="rect">
            <a:avLst/>
          </a:prstGeom>
          <a:noFill/>
          <a:ln>
            <a:noFill/>
          </a:ln>
        </p:spPr>
        <p:txBody>
          <a:bodyPr anchorCtr="0" anchor="t" bIns="0" lIns="0" spcFirstLastPara="1" rIns="0" wrap="square" tIns="0">
            <a:noAutofit/>
          </a:bodyPr>
          <a:lstStyle/>
          <a:p>
            <a:pPr indent="0" lvl="0" marL="0" marR="0" rtl="0" algn="l">
              <a:lnSpc>
                <a:spcPct val="138997"/>
              </a:lnSpc>
              <a:spcBef>
                <a:spcPts val="0"/>
              </a:spcBef>
              <a:spcAft>
                <a:spcPts val="0"/>
              </a:spcAft>
              <a:buClr>
                <a:srgbClr val="000000"/>
              </a:buClr>
              <a:buSzPts val="4700"/>
              <a:buFont typeface="Arial"/>
              <a:buNone/>
            </a:pPr>
            <a:r>
              <a:rPr b="1" i="0" lang="en-GB" sz="3600" u="none" cap="none" strike="noStrike">
                <a:solidFill>
                  <a:srgbClr val="012622"/>
                </a:solidFill>
                <a:latin typeface="Comfortaa"/>
                <a:ea typeface="Comfortaa"/>
                <a:cs typeface="Comfortaa"/>
                <a:sym typeface="Comfortaa"/>
              </a:rPr>
              <a:t>CSS</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It’s used to define the background effects for elements. CSS background properties: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background-color sets the background color of an element. Eg. </a:t>
            </a:r>
            <a:r>
              <a:rPr b="0" i="0" lang="en-GB" sz="1000" u="none" cap="none" strike="noStrike">
                <a:solidFill>
                  <a:srgbClr val="F96D6C"/>
                </a:solidFill>
                <a:latin typeface="Comfortaa"/>
                <a:ea typeface="Comfortaa"/>
                <a:cs typeface="Comfortaa"/>
                <a:sym typeface="Comfortaa"/>
              </a:rPr>
              <a:t>background-color: "green;</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background-image specifies an image to use as the background of an element. By default, the image is repeated both horizontally and vertically so it covers the entire element. Eg. </a:t>
            </a:r>
            <a:r>
              <a:rPr b="0" i="0" lang="en-GB" sz="1000" u="none" cap="none" strike="noStrike">
                <a:solidFill>
                  <a:srgbClr val="F96D6C"/>
                </a:solidFill>
                <a:latin typeface="Comfortaa"/>
                <a:ea typeface="Comfortaa"/>
                <a:cs typeface="Comfortaa"/>
                <a:sym typeface="Comfortaa"/>
              </a:rPr>
              <a:t>background-image: url("img_tree.gif"), url("paper.gif");</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background-repeat background images can be repeated individually or both horizontally or vertically. Eg.</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background-repeat: repeat-x; // horizontally</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background-repeat: repeat-y; // vertically</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background-repeat: repeat; // both(default)</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background-repeat: no-repeat; // no repeated, shown only once</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background-attachment specifies whether the background image should scroll or not. Eg.</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background-attachment: fixed; // not scroll with the rest of the page</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background-attachment: scroll; // scroll with the rest of the page</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background-attachment: local; // scroll with the element's contents</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background-position specifies the position of the background image. Eg.</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background-position: right top; // one/two values using left, top, center &amp; bottom</a:t>
            </a:r>
            <a:br>
              <a:rPr lang="en-GB" sz="1000">
                <a:solidFill>
                  <a:srgbClr val="F96D6C"/>
                </a:solidFill>
                <a:latin typeface="Comfortaa"/>
                <a:ea typeface="Comfortaa"/>
                <a:cs typeface="Comfortaa"/>
                <a:sym typeface="Comfortaa"/>
              </a:rPr>
            </a:br>
            <a:r>
              <a:rPr lang="en-GB" sz="1000">
                <a:solidFill>
                  <a:srgbClr val="F96D6C"/>
                </a:solidFill>
                <a:latin typeface="Comfortaa"/>
                <a:ea typeface="Comfortaa"/>
                <a:cs typeface="Comfortaa"/>
                <a:sym typeface="Comfortaa"/>
              </a:rPr>
              <a:t>background-position: 50% 50%;</a:t>
            </a:r>
            <a:br>
              <a:rPr lang="en-GB" sz="1000">
                <a:solidFill>
                  <a:srgbClr val="F96D6C"/>
                </a:solidFill>
                <a:latin typeface="Comfortaa"/>
                <a:ea typeface="Comfortaa"/>
                <a:cs typeface="Comfortaa"/>
                <a:sym typeface="Comfortaa"/>
              </a:rPr>
            </a:br>
            <a:r>
              <a:rPr lang="en-GB" sz="1000">
                <a:solidFill>
                  <a:srgbClr val="F96D6C"/>
                </a:solidFill>
                <a:latin typeface="Comfortaa"/>
                <a:ea typeface="Comfortaa"/>
                <a:cs typeface="Comfortaa"/>
                <a:sym typeface="Comfortaa"/>
              </a:rPr>
              <a:t>background-position: 50px 150px;</a:t>
            </a:r>
            <a:endParaRPr sz="1000">
              <a:solidFill>
                <a:srgbClr val="F96D6C"/>
              </a:solidFill>
              <a:latin typeface="Comfortaa"/>
              <a:ea typeface="Comfortaa"/>
              <a:cs typeface="Comfortaa"/>
              <a:sym typeface="Comfortaa"/>
            </a:endParaRPr>
          </a:p>
        </p:txBody>
      </p:sp>
      <p:sp>
        <p:nvSpPr>
          <p:cNvPr id="116" name="Google Shape;116;p23"/>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Background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Background(contd.)</a:t>
            </a:r>
            <a:endParaRPr b="0" i="0" sz="2500" u="none" cap="none" strike="noStrike">
              <a:solidFill>
                <a:srgbClr val="F96D6C"/>
              </a:solidFill>
              <a:latin typeface="Montserrat"/>
              <a:ea typeface="Montserrat"/>
              <a:cs typeface="Montserrat"/>
              <a:sym typeface="Montserrat"/>
            </a:endParaRPr>
          </a:p>
        </p:txBody>
      </p:sp>
      <p:sp>
        <p:nvSpPr>
          <p:cNvPr id="122" name="Google Shape;122;p24"/>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500"/>
              <a:buFont typeface="Arial"/>
              <a:buNone/>
            </a:pPr>
            <a:r>
              <a:rPr b="0" i="0" lang="en-GB" sz="1500" u="none" cap="none" strike="noStrike">
                <a:solidFill>
                  <a:schemeClr val="dk1"/>
                </a:solidFill>
                <a:latin typeface="Comfortaa"/>
                <a:ea typeface="Comfortaa"/>
                <a:cs typeface="Comfortaa"/>
                <a:sym typeface="Comfortaa"/>
              </a:rPr>
              <a:t>The shorthand is background. The order is:</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background-color</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background-image</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background-repeat</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background-attachment</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background-position</a:t>
            </a:r>
            <a:endParaRPr b="0" i="0" sz="15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500"/>
              <a:buFont typeface="Arial"/>
              <a:buNone/>
            </a:pPr>
            <a:r>
              <a:rPr b="0" i="0" lang="en-GB" sz="1500" u="none" cap="none" strike="noStrike">
                <a:solidFill>
                  <a:schemeClr val="dk1"/>
                </a:solidFill>
                <a:latin typeface="Comfortaa"/>
                <a:ea typeface="Comfortaa"/>
                <a:cs typeface="Comfortaa"/>
                <a:sym typeface="Comfortaa"/>
              </a:rPr>
              <a:t>It does not matter if one of the values is missing, as long as the other ones are in this order. Eg. </a:t>
            </a:r>
            <a:br>
              <a:rPr b="0" i="0" lang="en-GB" sz="1500" u="none" cap="none" strike="noStrike">
                <a:solidFill>
                  <a:schemeClr val="dk1"/>
                </a:solidFill>
                <a:latin typeface="Comfortaa"/>
                <a:ea typeface="Comfortaa"/>
                <a:cs typeface="Comfortaa"/>
                <a:sym typeface="Comfortaa"/>
              </a:rPr>
            </a:br>
            <a:r>
              <a:rPr b="0" i="0" lang="en-GB" sz="1500" u="none" cap="none" strike="noStrike">
                <a:solidFill>
                  <a:srgbClr val="F96D6C"/>
                </a:solidFill>
                <a:latin typeface="Comfortaa"/>
                <a:ea typeface="Comfortaa"/>
                <a:cs typeface="Comfortaa"/>
                <a:sym typeface="Comfortaa"/>
              </a:rPr>
              <a:t>background: #ffffff url("img_tree.png") no-repeat scroll right top;</a:t>
            </a:r>
            <a:endParaRPr b="0" i="0" sz="1500" u="none" cap="none" strike="noStrike">
              <a:solidFill>
                <a:srgbClr val="F96D6C"/>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A box that wraps around every HTML element. It consists of: margins, borders, padding, and the actual content. Order outwards from content:</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Content - The content of the box, where text and images appear</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Padding - Clears an area around the content. The padding is transparent</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Border - A border that goes around the padding and content</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Margin - Clears an area outside the border. The margin is transparent</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Total element width = width + left padding + right padding + left border + right border + left margin + right margin</a:t>
            </a:r>
            <a:br>
              <a:rPr b="0" i="0" lang="en-GB" sz="1000" u="none" cap="none" strike="noStrike">
                <a:solidFill>
                  <a:schemeClr val="dk1"/>
                </a:solidFill>
                <a:latin typeface="Comfortaa"/>
                <a:ea typeface="Comfortaa"/>
                <a:cs typeface="Comfortaa"/>
                <a:sym typeface="Comfortaa"/>
              </a:rPr>
            </a:br>
            <a:r>
              <a:rPr b="0" i="0" lang="en-GB" sz="1000" u="none" cap="none" strike="noStrike">
                <a:solidFill>
                  <a:schemeClr val="dk1"/>
                </a:solidFill>
                <a:latin typeface="Comfortaa"/>
                <a:ea typeface="Comfortaa"/>
                <a:cs typeface="Comfortaa"/>
                <a:sym typeface="Comfortaa"/>
              </a:rPr>
              <a:t>Total element height = height + top padding + bottom padding + top border + bottom border + top margin + bottom margin</a:t>
            </a:r>
            <a:endParaRPr b="0" i="0" sz="1000" u="none" cap="none" strike="noStrike">
              <a:solidFill>
                <a:schemeClr val="dk1"/>
              </a:solidFill>
              <a:latin typeface="Comfortaa"/>
              <a:ea typeface="Comfortaa"/>
              <a:cs typeface="Comfortaa"/>
              <a:sym typeface="Comfortaa"/>
            </a:endParaRPr>
          </a:p>
        </p:txBody>
      </p:sp>
      <p:sp>
        <p:nvSpPr>
          <p:cNvPr id="128" name="Google Shape;128;p25"/>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Box Model</a:t>
            </a:r>
            <a:endParaRPr b="0" i="0" sz="2500" u="none" cap="none" strike="noStrike">
              <a:solidFill>
                <a:srgbClr val="F96D6C"/>
              </a:solidFill>
              <a:latin typeface="Montserrat"/>
              <a:ea typeface="Montserrat"/>
              <a:cs typeface="Montserrat"/>
              <a:sym typeface="Montserrat"/>
            </a:endParaRPr>
          </a:p>
        </p:txBody>
      </p:sp>
      <p:pic>
        <p:nvPicPr>
          <p:cNvPr id="129" name="Google Shape;129;p25"/>
          <p:cNvPicPr preferRelativeResize="0"/>
          <p:nvPr/>
        </p:nvPicPr>
        <p:blipFill rotWithShape="1">
          <a:blip r:embed="rId3">
            <a:alphaModFix/>
          </a:blip>
          <a:srcRect b="0" l="0" r="0" t="0"/>
          <a:stretch/>
        </p:blipFill>
        <p:spPr>
          <a:xfrm>
            <a:off x="2602288" y="2468625"/>
            <a:ext cx="3986566" cy="225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Padding properties are used to generate space around an element's content, inside of any defined borders. CSS has properties for specifying the padding for each side of an element: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padding-top</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padding-right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padding-bottom</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padding-left</a:t>
            </a:r>
            <a:endParaRPr b="0" i="0" sz="11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Padding properties can have the following values(Negative values are not allowed):</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length - specifies a padding in px, pt, cm, etc.</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 - specifies a padding in % of the width of the containing element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inherit - specifies that the padding should be inherited from the parent element</a:t>
            </a:r>
            <a:endParaRPr b="0" i="0" sz="11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The shorthand is padding. Eg. </a:t>
            </a:r>
            <a:r>
              <a:rPr b="0" i="0" lang="en-GB" sz="1100" u="none" cap="none" strike="noStrike">
                <a:solidFill>
                  <a:srgbClr val="F96D6C"/>
                </a:solidFill>
                <a:latin typeface="Comfortaa"/>
                <a:ea typeface="Comfortaa"/>
                <a:cs typeface="Comfortaa"/>
                <a:sym typeface="Comfortaa"/>
              </a:rPr>
              <a:t>padding: 25px 50px 75px 100px;</a:t>
            </a:r>
            <a:endParaRPr b="0" i="0" sz="11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The CSS width specifies the width of the element's content area. The content area is the portion inside the padding, border, and margin of an element (the box model). So, if an element has a specified width, the padding added to that element will be added to the total width of the element. This is undesirable. To keep the desired width, no matter the amount of padding, you can use the box-sizing: border-box. This causes the element to maintain its width; if you increase the padding, the available content space will decrease. </a:t>
            </a:r>
            <a:endParaRPr b="0" i="0" sz="1100" u="none" cap="none" strike="noStrike">
              <a:solidFill>
                <a:schemeClr val="dk1"/>
              </a:solidFill>
              <a:latin typeface="Comfortaa"/>
              <a:ea typeface="Comfortaa"/>
              <a:cs typeface="Comfortaa"/>
              <a:sym typeface="Comfortaa"/>
            </a:endParaRPr>
          </a:p>
        </p:txBody>
      </p:sp>
      <p:sp>
        <p:nvSpPr>
          <p:cNvPr id="135" name="Google Shape;135;p26"/>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Padding</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It allows to specify the style, width, and color of an element's border. Some of these CSS border properties can have from one to four values (for the top border, right border, bottom border, and the left border). CSS border properties: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border-style specifies what kind of border to display. The following values are allowed: dotted, dashed, solid, double, groove, ridge, inset, outset, none &amp; hidden. Note: No OTHER CSS border properties will have ANY effect unless this is set!. </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border-width specifies the width of the four borders. The width can be set as a specific size (in px, pt, cm, em, etc) or by using one of the three predefined values: thin, medium, or thick.</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border-color is used to set the color of the four borders. If it’s not set, it inherits the color of the element. The color can be set by:</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name - specify a color name, like "red"</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Hex - specify a hex value, like "#ff0000"</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RGB - specify a RGB value, like "rgb(255,0,0)"</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Transparent</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border-radius is used to add rounded borders to an element.</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It is also possible to specify a different border for each side. Eg. </a:t>
            </a:r>
            <a:r>
              <a:rPr b="0" i="0" lang="en-GB" sz="1000" u="none" cap="none" strike="noStrike">
                <a:solidFill>
                  <a:srgbClr val="F96D6C"/>
                </a:solidFill>
                <a:latin typeface="Comfortaa"/>
                <a:ea typeface="Comfortaa"/>
                <a:cs typeface="Comfortaa"/>
                <a:sym typeface="Comfortaa"/>
              </a:rPr>
              <a:t>border-top-style: dotted; border-right-style: solid; border-bottom-style: dotted; border-left-style: solid;</a:t>
            </a:r>
            <a:r>
              <a:rPr b="0" i="0" lang="en-GB" sz="1000" u="none" cap="none" strike="noStrike">
                <a:solidFill>
                  <a:schemeClr val="dk1"/>
                </a:solidFill>
                <a:latin typeface="Comfortaa"/>
                <a:ea typeface="Comfortaa"/>
                <a:cs typeface="Comfortaa"/>
                <a:sym typeface="Comfortaa"/>
              </a:rPr>
              <a:t> It also works with border-width and border-color.</a:t>
            </a:r>
            <a:br>
              <a:rPr b="0" i="0" lang="en-GB" sz="1000" u="none" cap="none" strike="noStrike">
                <a:solidFill>
                  <a:schemeClr val="dk1"/>
                </a:solidFill>
                <a:latin typeface="Comfortaa"/>
                <a:ea typeface="Comfortaa"/>
                <a:cs typeface="Comfortaa"/>
                <a:sym typeface="Comfortaa"/>
              </a:rPr>
            </a:br>
            <a:r>
              <a:rPr b="0" i="0" lang="en-GB" sz="1000" u="none" cap="none" strike="noStrike">
                <a:solidFill>
                  <a:schemeClr val="dk1"/>
                </a:solidFill>
                <a:latin typeface="Comfortaa"/>
                <a:ea typeface="Comfortaa"/>
                <a:cs typeface="Comfortaa"/>
                <a:sym typeface="Comfortaa"/>
              </a:rPr>
              <a:t>The shorthand is border. It works for the following properties: border-width, border-style (required) &amp; border-color</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Eg. </a:t>
            </a:r>
            <a:r>
              <a:rPr b="0" i="0" lang="en-GB" sz="1000" u="none" cap="none" strike="noStrike">
                <a:solidFill>
                  <a:srgbClr val="F96D6C"/>
                </a:solidFill>
                <a:latin typeface="Comfortaa"/>
                <a:ea typeface="Comfortaa"/>
                <a:cs typeface="Comfortaa"/>
                <a:sym typeface="Comfortaa"/>
              </a:rPr>
              <a:t>border: 5px solid red; border-left: 6px solid red;</a:t>
            </a:r>
            <a:endParaRPr b="0" i="0" sz="1000" u="none" cap="none" strike="noStrike">
              <a:solidFill>
                <a:srgbClr val="F96D6C"/>
              </a:solidFill>
              <a:latin typeface="Comfortaa"/>
              <a:ea typeface="Comfortaa"/>
              <a:cs typeface="Comfortaa"/>
              <a:sym typeface="Comfortaa"/>
            </a:endParaRPr>
          </a:p>
        </p:txBody>
      </p:sp>
      <p:sp>
        <p:nvSpPr>
          <p:cNvPr id="141" name="Google Shape;141;p27"/>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Border</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Margin properties are used to create space around elements, outside of any defined borders. CSS has properties for specifying the margin for each side of an element: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margin-top</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margin-right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margin-bottom</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margin-left</a:t>
            </a:r>
            <a:endParaRPr b="0" i="0" sz="11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Margin properties can have the following values(Negative values are allowed):</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auto - the browser calculates the margin.</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length - specifies a margin in px, pt, cm, etc.</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 - specifies a margin in % of the width of the containing element.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inherit - specifies that the margin should be inherited from the parent element.</a:t>
            </a:r>
            <a:endParaRPr b="0" i="0" sz="11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The shorthand is margin. Eg. </a:t>
            </a:r>
            <a:r>
              <a:rPr b="0" i="0" lang="en-GB" sz="1100" u="none" cap="none" strike="noStrike">
                <a:solidFill>
                  <a:srgbClr val="F96D6C"/>
                </a:solidFill>
                <a:latin typeface="Comfortaa"/>
                <a:ea typeface="Comfortaa"/>
                <a:cs typeface="Comfortaa"/>
                <a:sym typeface="Comfortaa"/>
              </a:rPr>
              <a:t>margin: 25px 50px 75px 100px;</a:t>
            </a:r>
            <a:endParaRPr b="0" i="0" sz="11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r>
              <a:rPr b="1" i="0" lang="en-GB" sz="1100" u="none" cap="none" strike="noStrike">
                <a:solidFill>
                  <a:schemeClr val="dk1"/>
                </a:solidFill>
                <a:latin typeface="Comfortaa"/>
                <a:ea typeface="Comfortaa"/>
                <a:cs typeface="Comfortaa"/>
                <a:sym typeface="Comfortaa"/>
              </a:rPr>
              <a:t>Horizontally Center</a:t>
            </a:r>
            <a:r>
              <a:rPr b="0" i="0" lang="en-GB" sz="1100" u="none" cap="none" strike="noStrike">
                <a:solidFill>
                  <a:schemeClr val="dk1"/>
                </a:solidFill>
                <a:latin typeface="Comfortaa"/>
                <a:ea typeface="Comfortaa"/>
                <a:cs typeface="Comfortaa"/>
                <a:sym typeface="Comfortaa"/>
              </a:rPr>
              <a:t>: We can set the value to auto to horizontally center the element within its container. The element will take up the specified width, and the remaining space will be split equally between left and right margins.</a:t>
            </a:r>
            <a:endParaRPr b="0" i="0" sz="11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r>
              <a:rPr b="1" i="0" lang="en-GB" sz="1100" u="none" cap="none" strike="noStrike">
                <a:solidFill>
                  <a:schemeClr val="dk1"/>
                </a:solidFill>
                <a:latin typeface="Comfortaa"/>
                <a:ea typeface="Comfortaa"/>
                <a:cs typeface="Comfortaa"/>
                <a:sym typeface="Comfortaa"/>
              </a:rPr>
              <a:t>Margin Collapse</a:t>
            </a:r>
            <a:r>
              <a:rPr b="0" i="0" lang="en-GB" sz="1100" u="none" cap="none" strike="noStrike">
                <a:solidFill>
                  <a:schemeClr val="dk1"/>
                </a:solidFill>
                <a:latin typeface="Comfortaa"/>
                <a:ea typeface="Comfortaa"/>
                <a:cs typeface="Comfortaa"/>
                <a:sym typeface="Comfortaa"/>
              </a:rPr>
              <a:t>: Top and bottom margins of elements are sometimes collapsed into a single margin that is equal to the largest of the two margins. This does not happen on left and right margins! Only top and bottom margins!</a:t>
            </a:r>
            <a:endParaRPr b="0" i="0" sz="1100" u="none" cap="none" strike="noStrike">
              <a:solidFill>
                <a:schemeClr val="dk1"/>
              </a:solidFill>
              <a:latin typeface="Comfortaa"/>
              <a:ea typeface="Comfortaa"/>
              <a:cs typeface="Comfortaa"/>
              <a:sym typeface="Comfortaa"/>
            </a:endParaRPr>
          </a:p>
        </p:txBody>
      </p:sp>
      <p:sp>
        <p:nvSpPr>
          <p:cNvPr id="147" name="Google Shape;147;p28"/>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Margin</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Outline is a line that is drawn around elements, OUTSIDE the borders, to make the element "stand out". Outline properties: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outline-style specifies the style of the outline. The following values are allowed: dotted, dashed, solid, double, groove, ridge, inset, outset, none &amp; hidden. Note: None of the OTHER CSS outline properties will have ANY effect unless this is set!. </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outline-color is used to set the color of the four outlines. The color can be set by:</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name - specify a color name, like "red"</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Hex - specify a hex value, like "#ff0000"</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RGB - specify a RGB value, like "rgb(255,0,0)"</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invert - performs a color inversion (which ensures that the outline is visible, regardless of color background)</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Outline-width specifies the width of the outline. The width can be set as a specific size (in px, pt, cm, em, etc) or by using one of the three predefined values: thin, medium, or thick.</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Outline-offset adds space between an outline and the edge/border of an element. The space between an element and its outline is transparent.</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The shorthand is outline. It works for the following properties: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outline-width</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outline-style (required)</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outline-color</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Eg. </a:t>
            </a:r>
            <a:r>
              <a:rPr b="0" i="0" lang="en-GB" sz="1000" u="none" cap="none" strike="noStrike">
                <a:solidFill>
                  <a:srgbClr val="F96D6C"/>
                </a:solidFill>
                <a:latin typeface="Comfortaa"/>
                <a:ea typeface="Comfortaa"/>
                <a:cs typeface="Comfortaa"/>
                <a:sym typeface="Comfortaa"/>
              </a:rPr>
              <a:t>outline: dashed; outline: dotted red; outline: 5px solid yellow;</a:t>
            </a:r>
            <a:endParaRPr b="0" i="0" sz="1000" u="none" cap="none" strike="noStrike">
              <a:solidFill>
                <a:srgbClr val="F96D6C"/>
              </a:solidFill>
              <a:latin typeface="Comfortaa"/>
              <a:ea typeface="Comfortaa"/>
              <a:cs typeface="Comfortaa"/>
              <a:sym typeface="Comfortaa"/>
            </a:endParaRPr>
          </a:p>
        </p:txBody>
      </p:sp>
      <p:sp>
        <p:nvSpPr>
          <p:cNvPr id="153" name="Google Shape;153;p29"/>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Outline</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300"/>
              <a:buFont typeface="Arial"/>
              <a:buNone/>
            </a:pPr>
            <a:r>
              <a:rPr b="0" i="0" lang="en-GB" sz="1300" u="none" cap="none" strike="noStrike">
                <a:solidFill>
                  <a:schemeClr val="dk1"/>
                </a:solidFill>
                <a:latin typeface="Comfortaa"/>
                <a:ea typeface="Comfortaa"/>
                <a:cs typeface="Comfortaa"/>
                <a:sym typeface="Comfortaa"/>
              </a:rPr>
              <a:t>Text is styled with some of the text formatting properties.</a:t>
            </a:r>
            <a:endParaRPr b="0" i="0" sz="1300" u="none" cap="none" strike="noStrike">
              <a:solidFill>
                <a:schemeClr val="dk1"/>
              </a:solidFill>
              <a:latin typeface="Comfortaa"/>
              <a:ea typeface="Comfortaa"/>
              <a:cs typeface="Comfortaa"/>
              <a:sym typeface="Comfortaa"/>
            </a:endParaRPr>
          </a:p>
          <a:p>
            <a:pPr indent="-311150" lvl="0" marL="4572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color is used to set the color of the text. Eg. </a:t>
            </a:r>
            <a:r>
              <a:rPr b="0" i="0" lang="en-GB" sz="1300" u="none" cap="none" strike="noStrike">
                <a:solidFill>
                  <a:srgbClr val="F96D6C"/>
                </a:solidFill>
                <a:latin typeface="Comfortaa"/>
                <a:ea typeface="Comfortaa"/>
                <a:cs typeface="Comfortaa"/>
                <a:sym typeface="Comfortaa"/>
              </a:rPr>
              <a:t>color: blue;</a:t>
            </a:r>
            <a:endParaRPr b="0" i="0" sz="1300" u="none" cap="none" strike="noStrike">
              <a:solidFill>
                <a:srgbClr val="F96D6C"/>
              </a:solidFill>
              <a:latin typeface="Comfortaa"/>
              <a:ea typeface="Comfortaa"/>
              <a:cs typeface="Comfortaa"/>
              <a:sym typeface="Comfortaa"/>
            </a:endParaRPr>
          </a:p>
          <a:p>
            <a:pPr indent="-311150" lvl="0" marL="4572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text-align is used to set the horizontal alignment of a text. A text can be left or right aligned, centered, or justified. Left alignment is default if text direction is left-to-right, and right alignment is default if text direction is right-to-left. Eg. </a:t>
            </a:r>
            <a:r>
              <a:rPr b="0" i="0" lang="en-GB" sz="1300" u="none" cap="none" strike="noStrike">
                <a:solidFill>
                  <a:srgbClr val="F96D6C"/>
                </a:solidFill>
                <a:latin typeface="Comfortaa"/>
                <a:ea typeface="Comfortaa"/>
                <a:cs typeface="Comfortaa"/>
                <a:sym typeface="Comfortaa"/>
              </a:rPr>
              <a:t>text-align: center; </a:t>
            </a:r>
            <a:r>
              <a:rPr b="0" i="0" lang="en-GB" sz="1300" u="none" cap="none" strike="noStrike">
                <a:solidFill>
                  <a:schemeClr val="dk1"/>
                </a:solidFill>
                <a:latin typeface="Comfortaa"/>
                <a:ea typeface="Comfortaa"/>
                <a:cs typeface="Comfortaa"/>
                <a:sym typeface="Comfortaa"/>
              </a:rPr>
              <a:t>When the text-align is set to "justify", each line is stretched so that every line has equal width, and the left and right margins are straight.</a:t>
            </a:r>
            <a:endParaRPr b="0" i="0" sz="1300" u="none" cap="none" strike="noStrike">
              <a:solidFill>
                <a:schemeClr val="dk1"/>
              </a:solidFill>
              <a:latin typeface="Comfortaa"/>
              <a:ea typeface="Comfortaa"/>
              <a:cs typeface="Comfortaa"/>
              <a:sym typeface="Comfortaa"/>
            </a:endParaRPr>
          </a:p>
          <a:p>
            <a:pPr indent="-311150" lvl="0" marL="4572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text-decoration is used to set or remove decorations from text. The value </a:t>
            </a:r>
            <a:r>
              <a:rPr b="0" i="0" lang="en-GB" sz="1300" u="none" cap="none" strike="noStrike">
                <a:solidFill>
                  <a:srgbClr val="F96D6C"/>
                </a:solidFill>
                <a:latin typeface="Comfortaa"/>
                <a:ea typeface="Comfortaa"/>
                <a:cs typeface="Comfortaa"/>
                <a:sym typeface="Comfortaa"/>
              </a:rPr>
              <a:t>text-decoration: none; </a:t>
            </a:r>
            <a:r>
              <a:rPr b="0" i="0" lang="en-GB" sz="1300" u="none" cap="none" strike="noStrike">
                <a:solidFill>
                  <a:schemeClr val="dk1"/>
                </a:solidFill>
                <a:latin typeface="Comfortaa"/>
                <a:ea typeface="Comfortaa"/>
                <a:cs typeface="Comfortaa"/>
                <a:sym typeface="Comfortaa"/>
              </a:rPr>
              <a:t>is often used to remove underlines from links. Eg. </a:t>
            </a:r>
            <a:r>
              <a:rPr b="0" i="0" lang="en-GB" sz="1300" u="none" cap="none" strike="noStrike">
                <a:solidFill>
                  <a:srgbClr val="F96D6C"/>
                </a:solidFill>
                <a:latin typeface="Comfortaa"/>
                <a:ea typeface="Comfortaa"/>
                <a:cs typeface="Comfortaa"/>
                <a:sym typeface="Comfortaa"/>
              </a:rPr>
              <a:t>text-decoration: none/overline/line-through/underline;</a:t>
            </a:r>
            <a:endParaRPr b="0" i="0" sz="1300" u="none" cap="none" strike="noStrike">
              <a:solidFill>
                <a:srgbClr val="F96D6C"/>
              </a:solidFill>
              <a:latin typeface="Comfortaa"/>
              <a:ea typeface="Comfortaa"/>
              <a:cs typeface="Comfortaa"/>
              <a:sym typeface="Comfortaa"/>
            </a:endParaRPr>
          </a:p>
          <a:p>
            <a:pPr indent="-311150" lvl="0" marL="4572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text-transform is used to specify uppercase and lowercase letters in a text. It can be used to turn everything into uppercase or lowercase letters, or capitalize the first letter of each word. Eg. </a:t>
            </a:r>
            <a:r>
              <a:rPr b="0" i="0" lang="en-GB" sz="1300" u="none" cap="none" strike="noStrike">
                <a:solidFill>
                  <a:srgbClr val="F96D6C"/>
                </a:solidFill>
                <a:latin typeface="Comfortaa"/>
                <a:ea typeface="Comfortaa"/>
                <a:cs typeface="Comfortaa"/>
                <a:sym typeface="Comfortaa"/>
              </a:rPr>
              <a:t>text-transform: uppercase; text-transform: lowercase; text-transform: capitalize;</a:t>
            </a:r>
            <a:endParaRPr b="0" i="0" sz="1300" u="none" cap="none" strike="noStrike">
              <a:solidFill>
                <a:srgbClr val="F96D6C"/>
              </a:solidFill>
              <a:latin typeface="Comfortaa"/>
              <a:ea typeface="Comfortaa"/>
              <a:cs typeface="Comfortaa"/>
              <a:sym typeface="Comfortaa"/>
            </a:endParaRPr>
          </a:p>
          <a:p>
            <a:pPr indent="-311150" lvl="0" marL="4572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text-indent is used to specify the indentation of the first line of a text. Eg. </a:t>
            </a:r>
            <a:r>
              <a:rPr b="0" i="0" lang="en-GB" sz="1300" u="none" cap="none" strike="noStrike">
                <a:solidFill>
                  <a:srgbClr val="F96D6C"/>
                </a:solidFill>
                <a:latin typeface="Comfortaa"/>
                <a:ea typeface="Comfortaa"/>
                <a:cs typeface="Comfortaa"/>
                <a:sym typeface="Comfortaa"/>
              </a:rPr>
              <a:t>text-indent: 50px;</a:t>
            </a:r>
            <a:endParaRPr b="0" i="0" sz="1300" u="none" cap="none" strike="noStrike">
              <a:solidFill>
                <a:srgbClr val="F96D6C"/>
              </a:solidFill>
              <a:latin typeface="Comfortaa"/>
              <a:ea typeface="Comfortaa"/>
              <a:cs typeface="Comfortaa"/>
              <a:sym typeface="Comfortaa"/>
            </a:endParaRPr>
          </a:p>
        </p:txBody>
      </p:sp>
      <p:sp>
        <p:nvSpPr>
          <p:cNvPr id="159" name="Google Shape;159;p30"/>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Text</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letter-spacing is used to specify the space between the characters in a text. It can be used to increase or decrease the space between characters. Eg. </a:t>
            </a:r>
            <a:r>
              <a:rPr b="0" i="0" lang="en-GB" sz="1200" u="none" cap="none" strike="noStrike">
                <a:solidFill>
                  <a:srgbClr val="F96D6C"/>
                </a:solidFill>
                <a:latin typeface="Comfortaa"/>
                <a:ea typeface="Comfortaa"/>
                <a:cs typeface="Comfortaa"/>
                <a:sym typeface="Comfortaa"/>
              </a:rPr>
              <a:t>letter-spacing: 3px; letter-spacing: -3px;</a:t>
            </a:r>
            <a:endParaRPr b="0" i="0" sz="1200" u="none" cap="none" strike="noStrike">
              <a:solidFill>
                <a:srgbClr val="F96D6C"/>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line-height is used to specify the space between lines. Eg. </a:t>
            </a:r>
            <a:r>
              <a:rPr b="0" i="0" lang="en-GB" sz="1200" u="none" cap="none" strike="noStrike">
                <a:solidFill>
                  <a:srgbClr val="F96D6C"/>
                </a:solidFill>
                <a:latin typeface="Comfortaa"/>
                <a:ea typeface="Comfortaa"/>
                <a:cs typeface="Comfortaa"/>
                <a:sym typeface="Comfortaa"/>
              </a:rPr>
              <a:t>line-height: 0.8;</a:t>
            </a:r>
            <a:endParaRPr b="0" i="0" sz="1200" u="none" cap="none" strike="noStrike">
              <a:solidFill>
                <a:srgbClr val="F96D6C"/>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direction is used to change the text direction of an element. Eg. </a:t>
            </a:r>
            <a:r>
              <a:rPr b="0" i="0" lang="en-GB" sz="1200" u="none" cap="none" strike="noStrike">
                <a:solidFill>
                  <a:srgbClr val="F96D6C"/>
                </a:solidFill>
                <a:latin typeface="Comfortaa"/>
                <a:ea typeface="Comfortaa"/>
                <a:cs typeface="Comfortaa"/>
                <a:sym typeface="Comfortaa"/>
              </a:rPr>
              <a:t>direction: rtl;</a:t>
            </a:r>
            <a:endParaRPr b="0" i="0" sz="1200" u="none" cap="none" strike="noStrike">
              <a:solidFill>
                <a:srgbClr val="F96D6C"/>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word-spacing is used to specify the space between the words in a text. It can be used to increase or decrease the space between words: Eg. </a:t>
            </a:r>
            <a:r>
              <a:rPr b="0" i="0" lang="en-GB" sz="1200" u="none" cap="none" strike="noStrike">
                <a:solidFill>
                  <a:srgbClr val="F96D6C"/>
                </a:solidFill>
                <a:latin typeface="Comfortaa"/>
                <a:ea typeface="Comfortaa"/>
                <a:cs typeface="Comfortaa"/>
                <a:sym typeface="Comfortaa"/>
              </a:rPr>
              <a:t>word-spacing: 10px; word-spacing: -5px;</a:t>
            </a:r>
            <a:endParaRPr b="0" i="0" sz="1200" u="none" cap="none" strike="noStrike">
              <a:solidFill>
                <a:srgbClr val="F96D6C"/>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text-shadow adds shadow to text. It can be used to specify the position of the horizontal shadow (3px), vertical shadow (2px) and the color (red). Eg. </a:t>
            </a:r>
            <a:r>
              <a:rPr b="0" i="0" lang="en-GB" sz="1200" u="none" cap="none" strike="noStrike">
                <a:solidFill>
                  <a:srgbClr val="F96D6C"/>
                </a:solidFill>
                <a:latin typeface="Comfortaa"/>
                <a:ea typeface="Comfortaa"/>
                <a:cs typeface="Comfortaa"/>
                <a:sym typeface="Comfortaa"/>
              </a:rPr>
              <a:t>text-shadow: 3px 2px red;</a:t>
            </a:r>
            <a:endParaRPr b="0" i="0" sz="1200" u="none" cap="none" strike="noStrike">
              <a:solidFill>
                <a:srgbClr val="F96D6C"/>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text-overflow specifies how overflowed content that is not displayed should be signaled to the user. It can be clipped, display an ellipsis (...), or display a custom string. Eg.</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div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white-space: nowrap;</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overflow: hidden;</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text-overflow: ellipsis;</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a:t>
            </a:r>
            <a:endParaRPr b="0" i="0" sz="1200" u="none" cap="none" strike="noStrike">
              <a:solidFill>
                <a:srgbClr val="F96D6C"/>
              </a:solidFill>
              <a:latin typeface="Comfortaa"/>
              <a:ea typeface="Comfortaa"/>
              <a:cs typeface="Comfortaa"/>
              <a:sym typeface="Comfortaa"/>
            </a:endParaRPr>
          </a:p>
        </p:txBody>
      </p:sp>
      <p:sp>
        <p:nvSpPr>
          <p:cNvPr id="165" name="Google Shape;165;p31"/>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Text(contd.)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latin typeface="Comfortaa"/>
                <a:ea typeface="Comfortaa"/>
                <a:cs typeface="Comfortaa"/>
                <a:sym typeface="Comfortaa"/>
              </a:rPr>
              <a:t>Font properties define the font family, boldness, size, and the style of a text. </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font-family sets font family of a text &amp; should hold several font names as a "fallback" system. If the browser does not support the first font, it tries the next font, and so on. Start with the font you want, and end with a generic family, to let the browser pick a similar font in the generic family, if no other fonts are available. Eg. </a:t>
            </a:r>
            <a:r>
              <a:rPr lang="en-GB" sz="1200">
                <a:solidFill>
                  <a:srgbClr val="F96D6C"/>
                </a:solidFill>
                <a:latin typeface="Comfortaa"/>
                <a:ea typeface="Comfortaa"/>
                <a:cs typeface="Comfortaa"/>
                <a:sym typeface="Comfortaa"/>
              </a:rPr>
              <a:t>font-family: "Times New Roman", Times, serif;</a:t>
            </a:r>
            <a:r>
              <a:rPr b="0" i="0" lang="en-GB" sz="1200" u="none" cap="none" strike="noStrike">
                <a:solidFill>
                  <a:schemeClr val="dk1"/>
                </a:solidFill>
                <a:latin typeface="Comfortaa"/>
                <a:ea typeface="Comfortaa"/>
                <a:cs typeface="Comfortaa"/>
                <a:sym typeface="Comfortaa"/>
              </a:rPr>
              <a:t> There are two types of font family names:</a:t>
            </a:r>
            <a:endParaRPr b="0" i="0" sz="1200" u="none" cap="none" strike="noStrike">
              <a:solidFill>
                <a:schemeClr val="dk1"/>
              </a:solidFill>
              <a:latin typeface="Comfortaa"/>
              <a:ea typeface="Comfortaa"/>
              <a:cs typeface="Comfortaa"/>
              <a:sym typeface="Comfortaa"/>
            </a:endParaRPr>
          </a:p>
          <a:p>
            <a:pPr indent="-304800" lvl="1" marL="9144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generic family - a group of font families with a similar look (like "Serif" or "Monospace")</a:t>
            </a:r>
            <a:endParaRPr b="0" i="0" sz="1200" u="none" cap="none" strike="noStrike">
              <a:solidFill>
                <a:schemeClr val="dk1"/>
              </a:solidFill>
              <a:latin typeface="Comfortaa"/>
              <a:ea typeface="Comfortaa"/>
              <a:cs typeface="Comfortaa"/>
              <a:sym typeface="Comfortaa"/>
            </a:endParaRPr>
          </a:p>
          <a:p>
            <a:pPr indent="-304800" lvl="1" marL="9144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font family - a specific font family (like "Times New Roman" or "Arial")</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font-style is mostly used to specify italic text. It has three values:</a:t>
            </a:r>
            <a:endParaRPr b="0" i="0" sz="1200" u="none" cap="none" strike="noStrike">
              <a:solidFill>
                <a:schemeClr val="dk1"/>
              </a:solidFill>
              <a:latin typeface="Comfortaa"/>
              <a:ea typeface="Comfortaa"/>
              <a:cs typeface="Comfortaa"/>
              <a:sym typeface="Comfortaa"/>
            </a:endParaRPr>
          </a:p>
          <a:p>
            <a:pPr indent="-304800" lvl="1" marL="9144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normal - The text is shown normally</a:t>
            </a:r>
            <a:endParaRPr b="0" i="0" sz="1200" u="none" cap="none" strike="noStrike">
              <a:solidFill>
                <a:schemeClr val="dk1"/>
              </a:solidFill>
              <a:latin typeface="Comfortaa"/>
              <a:ea typeface="Comfortaa"/>
              <a:cs typeface="Comfortaa"/>
              <a:sym typeface="Comfortaa"/>
            </a:endParaRPr>
          </a:p>
          <a:p>
            <a:pPr indent="-304800" lvl="1" marL="9144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italic - The text is shown in italics</a:t>
            </a:r>
            <a:endParaRPr b="0" i="0" sz="1200" u="none" cap="none" strike="noStrike">
              <a:solidFill>
                <a:schemeClr val="dk1"/>
              </a:solidFill>
              <a:latin typeface="Comfortaa"/>
              <a:ea typeface="Comfortaa"/>
              <a:cs typeface="Comfortaa"/>
              <a:sym typeface="Comfortaa"/>
            </a:endParaRPr>
          </a:p>
          <a:p>
            <a:pPr indent="-304800" lvl="1" marL="9144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oblique - The text is "leaning" (similar to italic, but less supported)</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font-variant specifies whether or not a text should be displayed in a small-caps font. In a small-caps font, all lowercase letters are converted to uppercase letters. However, the converted uppercase letters appear in a smaller font size than the original uppercase letters in the text. Eg. </a:t>
            </a:r>
            <a:r>
              <a:rPr b="0" i="0" lang="en-GB" sz="1200" u="none" cap="none" strike="noStrike">
                <a:solidFill>
                  <a:srgbClr val="F96D6C"/>
                </a:solidFill>
                <a:latin typeface="Comfortaa"/>
                <a:ea typeface="Comfortaa"/>
                <a:cs typeface="Comfortaa"/>
                <a:sym typeface="Comfortaa"/>
              </a:rPr>
              <a:t>font-variant: normal; font-variant: small-caps;</a:t>
            </a:r>
            <a:endParaRPr b="0" i="0" sz="1200" u="none" cap="none" strike="noStrike">
              <a:solidFill>
                <a:srgbClr val="F96D6C"/>
              </a:solidFill>
              <a:latin typeface="Comfortaa"/>
              <a:ea typeface="Comfortaa"/>
              <a:cs typeface="Comfortaa"/>
              <a:sym typeface="Comfortaa"/>
            </a:endParaRPr>
          </a:p>
        </p:txBody>
      </p:sp>
      <p:sp>
        <p:nvSpPr>
          <p:cNvPr id="171" name="Google Shape;171;p32"/>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Font</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Introduction</a:t>
            </a:r>
            <a:endParaRPr b="0" i="0" sz="2500" u="none" cap="none" strike="noStrike">
              <a:solidFill>
                <a:srgbClr val="F96D6C"/>
              </a:solidFill>
              <a:latin typeface="Montserrat"/>
              <a:ea typeface="Montserrat"/>
              <a:cs typeface="Montserrat"/>
              <a:sym typeface="Montserrat"/>
            </a:endParaRPr>
          </a:p>
        </p:txBody>
      </p:sp>
      <p:sp>
        <p:nvSpPr>
          <p:cNvPr id="68" name="Google Shape;68;p15"/>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CSS stands for Cascading Style Sheets.</a:t>
            </a:r>
            <a:endParaRPr b="0" i="0" sz="1400" u="none" cap="none" strike="noStrike">
              <a:solidFill>
                <a:schemeClr val="dk1"/>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It describes how HTML elements are to be displayed on screen, paper, or in other media.</a:t>
            </a:r>
            <a:endParaRPr b="0" i="0" sz="1400" u="none" cap="none" strike="noStrike">
              <a:solidFill>
                <a:schemeClr val="dk1"/>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It is used to define styles for your web pages, including the design, layout and variations in display for different devices and screen sizes.</a:t>
            </a:r>
            <a:endParaRPr b="0" i="0" sz="1400" u="none" cap="none" strike="noStrike">
              <a:solidFill>
                <a:schemeClr val="dk1"/>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It can control the layout of multiple web pages all at once.</a:t>
            </a:r>
            <a:endParaRPr b="0" i="0" sz="1400" u="none" cap="none" strike="noStrike">
              <a:solidFill>
                <a:schemeClr val="dk1"/>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A CSS rule-set consists of a selector and a declaration block: CSS selector.</a:t>
            </a:r>
            <a:endParaRPr b="0" i="0" sz="1400" u="none" cap="none" strike="noStrike">
              <a:solidFill>
                <a:schemeClr val="dk1"/>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The selector points to the HTML element you want to style.</a:t>
            </a:r>
            <a:endParaRPr b="0" i="0" sz="1400" u="none" cap="none" strike="noStrike">
              <a:solidFill>
                <a:schemeClr val="dk1"/>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The declaration block contains one or more declarations separated by semicolons.</a:t>
            </a:r>
            <a:endParaRPr b="0" i="0" sz="1400" u="none" cap="none" strike="noStrike">
              <a:solidFill>
                <a:schemeClr val="dk1"/>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Each declaration includes a CSS property name and a value, separated by a colon.</a:t>
            </a:r>
            <a:endParaRPr b="0" i="0" sz="1400" u="none" cap="none" strike="noStrike">
              <a:solidFill>
                <a:schemeClr val="dk1"/>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A CSS declaration always ends with a semicolon, and declaration blocks are surrounded by curly braces.</a:t>
            </a:r>
            <a:endParaRPr b="0" i="0" sz="1400" u="none" cap="none" strike="noStrike">
              <a:solidFill>
                <a:schemeClr val="dk1"/>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font-size sets the size of the text. Note: If you do not specify a font size, the default size for normal text, like paragraphs, is 16px. em size unit is recommended. 1em is equal to the current font size. The default text size in browsers is 16px. So, the default size of 1em is 16px. The size can be calculated from pixels to em using this formula: pixels/16=em. The text size can also be set with a vw unit, which means the "viewport width". That way the text size will follow the size of the browser window. Note: Viewport is the browser window size. 1vw = 1% of viewport width. If the viewport is 50cm wide, 1vw is 0.5cm. The font-size value can be an absolute, or relative size. </a:t>
            </a:r>
            <a:endParaRPr b="0" i="0" sz="1200" u="none" cap="none" strike="noStrike">
              <a:solidFill>
                <a:schemeClr val="dk1"/>
              </a:solidFill>
              <a:latin typeface="Comfortaa"/>
              <a:ea typeface="Comfortaa"/>
              <a:cs typeface="Comfortaa"/>
              <a:sym typeface="Comfortaa"/>
            </a:endParaRPr>
          </a:p>
          <a:p>
            <a:pPr indent="-304800" lvl="1" marL="9144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Absolute size Eg. pc, pt, etc.:</a:t>
            </a:r>
            <a:endParaRPr b="0" i="0" sz="1200" u="none" cap="none" strike="noStrike">
              <a:solidFill>
                <a:schemeClr val="dk1"/>
              </a:solidFill>
              <a:latin typeface="Comfortaa"/>
              <a:ea typeface="Comfortaa"/>
              <a:cs typeface="Comfortaa"/>
              <a:sym typeface="Comfortaa"/>
            </a:endParaRPr>
          </a:p>
          <a:p>
            <a:pPr indent="-304800" lvl="2" marL="13716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Sets the text to a specified size</a:t>
            </a:r>
            <a:endParaRPr b="0" i="0" sz="1200" u="none" cap="none" strike="noStrike">
              <a:solidFill>
                <a:schemeClr val="dk1"/>
              </a:solidFill>
              <a:latin typeface="Comfortaa"/>
              <a:ea typeface="Comfortaa"/>
              <a:cs typeface="Comfortaa"/>
              <a:sym typeface="Comfortaa"/>
            </a:endParaRPr>
          </a:p>
          <a:p>
            <a:pPr indent="-304800" lvl="2" marL="13716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Does not allow a user to change the text size in all browsers (bad for accessibility reasons)</a:t>
            </a:r>
            <a:endParaRPr b="0" i="0" sz="1200" u="none" cap="none" strike="noStrike">
              <a:solidFill>
                <a:schemeClr val="dk1"/>
              </a:solidFill>
              <a:latin typeface="Comfortaa"/>
              <a:ea typeface="Comfortaa"/>
              <a:cs typeface="Comfortaa"/>
              <a:sym typeface="Comfortaa"/>
            </a:endParaRPr>
          </a:p>
          <a:p>
            <a:pPr indent="-304800" lvl="2" marL="13716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Absolute size is useful when the physical size of the output is known</a:t>
            </a:r>
            <a:endParaRPr b="0" i="0" sz="1200" u="none" cap="none" strike="noStrike">
              <a:solidFill>
                <a:schemeClr val="dk1"/>
              </a:solidFill>
              <a:latin typeface="Comfortaa"/>
              <a:ea typeface="Comfortaa"/>
              <a:cs typeface="Comfortaa"/>
              <a:sym typeface="Comfortaa"/>
            </a:endParaRPr>
          </a:p>
          <a:p>
            <a:pPr indent="-304800" lvl="1" marL="9144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Relative size. Eg. vw, %,  etc.:</a:t>
            </a:r>
            <a:endParaRPr b="0" i="0" sz="1200" u="none" cap="none" strike="noStrike">
              <a:solidFill>
                <a:schemeClr val="dk1"/>
              </a:solidFill>
              <a:latin typeface="Comfortaa"/>
              <a:ea typeface="Comfortaa"/>
              <a:cs typeface="Comfortaa"/>
              <a:sym typeface="Comfortaa"/>
            </a:endParaRPr>
          </a:p>
          <a:p>
            <a:pPr indent="-304800" lvl="2" marL="13716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Sets the size relative to surrounding elements</a:t>
            </a:r>
            <a:endParaRPr b="0" i="0" sz="1200" u="none" cap="none" strike="noStrike">
              <a:solidFill>
                <a:schemeClr val="dk1"/>
              </a:solidFill>
              <a:latin typeface="Comfortaa"/>
              <a:ea typeface="Comfortaa"/>
              <a:cs typeface="Comfortaa"/>
              <a:sym typeface="Comfortaa"/>
            </a:endParaRPr>
          </a:p>
          <a:p>
            <a:pPr indent="-304800" lvl="2" marL="13716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Allows a user to change the text size in browser</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font-weight specifies the weight of a font. Eg. </a:t>
            </a:r>
            <a:r>
              <a:rPr b="0" i="0" lang="en-GB" sz="1200" u="none" cap="none" strike="noStrike">
                <a:solidFill>
                  <a:srgbClr val="F96D6C"/>
                </a:solidFill>
                <a:latin typeface="Comfortaa"/>
                <a:ea typeface="Comfortaa"/>
                <a:cs typeface="Comfortaa"/>
                <a:sym typeface="Comfortaa"/>
              </a:rPr>
              <a:t>font-weight: normal; font-weight: bold; font-weight: 400;</a:t>
            </a:r>
            <a:endParaRPr b="0" i="0" sz="1200" u="none" cap="none" strike="noStrike">
              <a:solidFill>
                <a:srgbClr val="F96D6C"/>
              </a:solidFill>
              <a:latin typeface="Comfortaa"/>
              <a:ea typeface="Comfortaa"/>
              <a:cs typeface="Comfortaa"/>
              <a:sym typeface="Comfortaa"/>
            </a:endParaRPr>
          </a:p>
        </p:txBody>
      </p:sp>
      <p:sp>
        <p:nvSpPr>
          <p:cNvPr id="177" name="Google Shape;177;p33"/>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Font(contd.)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500"/>
              <a:buFont typeface="Arial"/>
              <a:buNone/>
            </a:pPr>
            <a:r>
              <a:rPr b="0" i="0" lang="en-GB" sz="2000" u="none" cap="none" strike="noStrike">
                <a:solidFill>
                  <a:schemeClr val="dk1"/>
                </a:solidFill>
                <a:latin typeface="Comfortaa"/>
                <a:ea typeface="Comfortaa"/>
                <a:cs typeface="Comfortaa"/>
                <a:sym typeface="Comfortaa"/>
              </a:rPr>
              <a:t>Links can be styled differently depending on what state they are in. The four links states are:</a:t>
            </a:r>
            <a:endParaRPr b="0" i="0" sz="2000" u="none" cap="none" strike="noStrike">
              <a:solidFill>
                <a:schemeClr val="dk1"/>
              </a:solidFill>
              <a:latin typeface="Comfortaa"/>
              <a:ea typeface="Comfortaa"/>
              <a:cs typeface="Comfortaa"/>
              <a:sym typeface="Comfortaa"/>
            </a:endParaRPr>
          </a:p>
          <a:p>
            <a:pPr indent="-355600" lvl="0" marL="457200" marR="0" rtl="0" algn="l">
              <a:lnSpc>
                <a:spcPct val="150000"/>
              </a:lnSpc>
              <a:spcBef>
                <a:spcPts val="0"/>
              </a:spcBef>
              <a:spcAft>
                <a:spcPts val="0"/>
              </a:spcAft>
              <a:buClr>
                <a:schemeClr val="dk1"/>
              </a:buClr>
              <a:buSzPts val="2000"/>
              <a:buFont typeface="Comfortaa"/>
              <a:buChar char="●"/>
            </a:pPr>
            <a:r>
              <a:rPr b="0" i="0" lang="en-GB" sz="2000" u="none" cap="none" strike="noStrike">
                <a:solidFill>
                  <a:schemeClr val="dk1"/>
                </a:solidFill>
                <a:latin typeface="Comfortaa"/>
                <a:ea typeface="Comfortaa"/>
                <a:cs typeface="Comfortaa"/>
                <a:sym typeface="Comfortaa"/>
              </a:rPr>
              <a:t>a:link - a normal, unvisited link</a:t>
            </a:r>
            <a:endParaRPr b="0" i="0" sz="2000" u="none" cap="none" strike="noStrike">
              <a:solidFill>
                <a:schemeClr val="dk1"/>
              </a:solidFill>
              <a:latin typeface="Comfortaa"/>
              <a:ea typeface="Comfortaa"/>
              <a:cs typeface="Comfortaa"/>
              <a:sym typeface="Comfortaa"/>
            </a:endParaRPr>
          </a:p>
          <a:p>
            <a:pPr indent="-355600" lvl="0" marL="457200" marR="0" rtl="0" algn="l">
              <a:lnSpc>
                <a:spcPct val="150000"/>
              </a:lnSpc>
              <a:spcBef>
                <a:spcPts val="0"/>
              </a:spcBef>
              <a:spcAft>
                <a:spcPts val="0"/>
              </a:spcAft>
              <a:buClr>
                <a:schemeClr val="dk1"/>
              </a:buClr>
              <a:buSzPts val="2000"/>
              <a:buFont typeface="Comfortaa"/>
              <a:buChar char="●"/>
            </a:pPr>
            <a:r>
              <a:rPr b="0" i="0" lang="en-GB" sz="2000" u="none" cap="none" strike="noStrike">
                <a:solidFill>
                  <a:schemeClr val="dk1"/>
                </a:solidFill>
                <a:latin typeface="Comfortaa"/>
                <a:ea typeface="Comfortaa"/>
                <a:cs typeface="Comfortaa"/>
                <a:sym typeface="Comfortaa"/>
              </a:rPr>
              <a:t>a:visited - a link the user has visited</a:t>
            </a:r>
            <a:endParaRPr b="0" i="0" sz="2000" u="none" cap="none" strike="noStrike">
              <a:solidFill>
                <a:schemeClr val="dk1"/>
              </a:solidFill>
              <a:latin typeface="Comfortaa"/>
              <a:ea typeface="Comfortaa"/>
              <a:cs typeface="Comfortaa"/>
              <a:sym typeface="Comfortaa"/>
            </a:endParaRPr>
          </a:p>
          <a:p>
            <a:pPr indent="-355600" lvl="0" marL="457200" marR="0" rtl="0" algn="l">
              <a:lnSpc>
                <a:spcPct val="150000"/>
              </a:lnSpc>
              <a:spcBef>
                <a:spcPts val="0"/>
              </a:spcBef>
              <a:spcAft>
                <a:spcPts val="0"/>
              </a:spcAft>
              <a:buClr>
                <a:schemeClr val="dk1"/>
              </a:buClr>
              <a:buSzPts val="2000"/>
              <a:buFont typeface="Comfortaa"/>
              <a:buChar char="●"/>
            </a:pPr>
            <a:r>
              <a:rPr b="0" i="0" lang="en-GB" sz="2000" u="none" cap="none" strike="noStrike">
                <a:solidFill>
                  <a:schemeClr val="dk1"/>
                </a:solidFill>
                <a:latin typeface="Comfortaa"/>
                <a:ea typeface="Comfortaa"/>
                <a:cs typeface="Comfortaa"/>
                <a:sym typeface="Comfortaa"/>
              </a:rPr>
              <a:t>a:hover - a link when the user mouses over it</a:t>
            </a:r>
            <a:endParaRPr b="0" i="0" sz="2000" u="none" cap="none" strike="noStrike">
              <a:solidFill>
                <a:schemeClr val="dk1"/>
              </a:solidFill>
              <a:latin typeface="Comfortaa"/>
              <a:ea typeface="Comfortaa"/>
              <a:cs typeface="Comfortaa"/>
              <a:sym typeface="Comfortaa"/>
            </a:endParaRPr>
          </a:p>
          <a:p>
            <a:pPr indent="-355600" lvl="0" marL="457200" marR="0" rtl="0" algn="l">
              <a:lnSpc>
                <a:spcPct val="150000"/>
              </a:lnSpc>
              <a:spcBef>
                <a:spcPts val="0"/>
              </a:spcBef>
              <a:spcAft>
                <a:spcPts val="0"/>
              </a:spcAft>
              <a:buClr>
                <a:schemeClr val="dk1"/>
              </a:buClr>
              <a:buSzPts val="2000"/>
              <a:buFont typeface="Comfortaa"/>
              <a:buChar char="●"/>
            </a:pPr>
            <a:r>
              <a:rPr b="0" i="0" lang="en-GB" sz="2000" u="none" cap="none" strike="noStrike">
                <a:solidFill>
                  <a:schemeClr val="dk1"/>
                </a:solidFill>
                <a:latin typeface="Comfortaa"/>
                <a:ea typeface="Comfortaa"/>
                <a:cs typeface="Comfortaa"/>
                <a:sym typeface="Comfortaa"/>
              </a:rPr>
              <a:t>a:active - a link the moment it is clicked</a:t>
            </a:r>
            <a:endParaRPr b="0" i="0" sz="2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500"/>
              <a:buFont typeface="Arial"/>
              <a:buNone/>
            </a:pPr>
            <a:r>
              <a:rPr b="0" i="0" lang="en-GB" sz="2000" u="none" cap="none" strike="noStrike">
                <a:solidFill>
                  <a:schemeClr val="dk1"/>
                </a:solidFill>
                <a:latin typeface="Comfortaa"/>
                <a:ea typeface="Comfortaa"/>
                <a:cs typeface="Comfortaa"/>
                <a:sym typeface="Comfortaa"/>
              </a:rPr>
              <a:t>There are some order rules:</a:t>
            </a:r>
            <a:endParaRPr b="0" i="0" sz="2000" u="none" cap="none" strike="noStrike">
              <a:solidFill>
                <a:schemeClr val="dk1"/>
              </a:solidFill>
              <a:latin typeface="Comfortaa"/>
              <a:ea typeface="Comfortaa"/>
              <a:cs typeface="Comfortaa"/>
              <a:sym typeface="Comfortaa"/>
            </a:endParaRPr>
          </a:p>
          <a:p>
            <a:pPr indent="-355600" lvl="0" marL="457200" marR="0" rtl="0" algn="l">
              <a:lnSpc>
                <a:spcPct val="150000"/>
              </a:lnSpc>
              <a:spcBef>
                <a:spcPts val="0"/>
              </a:spcBef>
              <a:spcAft>
                <a:spcPts val="0"/>
              </a:spcAft>
              <a:buClr>
                <a:schemeClr val="dk1"/>
              </a:buClr>
              <a:buSzPts val="2000"/>
              <a:buFont typeface="Comfortaa"/>
              <a:buChar char="●"/>
            </a:pPr>
            <a:r>
              <a:rPr b="0" i="0" lang="en-GB" sz="2000" u="none" cap="none" strike="noStrike">
                <a:solidFill>
                  <a:schemeClr val="dk1"/>
                </a:solidFill>
                <a:latin typeface="Comfortaa"/>
                <a:ea typeface="Comfortaa"/>
                <a:cs typeface="Comfortaa"/>
                <a:sym typeface="Comfortaa"/>
              </a:rPr>
              <a:t>a:hover MUST come after a:link and a:visited</a:t>
            </a:r>
            <a:endParaRPr b="0" i="0" sz="2000" u="none" cap="none" strike="noStrike">
              <a:solidFill>
                <a:schemeClr val="dk1"/>
              </a:solidFill>
              <a:latin typeface="Comfortaa"/>
              <a:ea typeface="Comfortaa"/>
              <a:cs typeface="Comfortaa"/>
              <a:sym typeface="Comfortaa"/>
            </a:endParaRPr>
          </a:p>
          <a:p>
            <a:pPr indent="-355600" lvl="0" marL="457200" marR="0" rtl="0" algn="l">
              <a:lnSpc>
                <a:spcPct val="150000"/>
              </a:lnSpc>
              <a:spcBef>
                <a:spcPts val="0"/>
              </a:spcBef>
              <a:spcAft>
                <a:spcPts val="0"/>
              </a:spcAft>
              <a:buClr>
                <a:schemeClr val="dk1"/>
              </a:buClr>
              <a:buSzPts val="2000"/>
              <a:buFont typeface="Comfortaa"/>
              <a:buChar char="●"/>
            </a:pPr>
            <a:r>
              <a:rPr b="0" i="0" lang="en-GB" sz="2000" u="none" cap="none" strike="noStrike">
                <a:solidFill>
                  <a:schemeClr val="dk1"/>
                </a:solidFill>
                <a:latin typeface="Comfortaa"/>
                <a:ea typeface="Comfortaa"/>
                <a:cs typeface="Comfortaa"/>
                <a:sym typeface="Comfortaa"/>
              </a:rPr>
              <a:t>a:active MUST come after a:hover</a:t>
            </a:r>
            <a:endParaRPr b="0" i="0" sz="2000" u="none" cap="none" strike="noStrike">
              <a:solidFill>
                <a:schemeClr val="dk1"/>
              </a:solidFill>
              <a:latin typeface="Comfortaa"/>
              <a:ea typeface="Comfortaa"/>
              <a:cs typeface="Comfortaa"/>
              <a:sym typeface="Comfortaa"/>
            </a:endParaRPr>
          </a:p>
        </p:txBody>
      </p:sp>
      <p:sp>
        <p:nvSpPr>
          <p:cNvPr id="183" name="Google Shape;183;p34"/>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Link</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List properties allow you to set different list item markers for ordered/unordered lists, set an image as the list item marker &amp; add background colors to lists and list items.</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rgbClr val="000000"/>
              </a:buClr>
              <a:buSzPts val="1100"/>
              <a:buFont typeface="Comfortaa"/>
              <a:buChar char="●"/>
            </a:pPr>
            <a:r>
              <a:rPr b="0" i="0" lang="en-GB" sz="1100" u="none" cap="none" strike="noStrike">
                <a:solidFill>
                  <a:schemeClr val="dk1"/>
                </a:solidFill>
                <a:latin typeface="Comfortaa"/>
                <a:ea typeface="Comfortaa"/>
                <a:cs typeface="Comfortaa"/>
                <a:sym typeface="Comfortaa"/>
              </a:rPr>
              <a:t>list-style-type specifies the type of list item marker.  Eg. </a:t>
            </a:r>
            <a:r>
              <a:rPr b="0" i="0" lang="en-GB" sz="1100" u="none" cap="none" strike="noStrike">
                <a:solidFill>
                  <a:srgbClr val="F96D6C"/>
                </a:solidFill>
                <a:latin typeface="Comfortaa"/>
                <a:ea typeface="Comfortaa"/>
                <a:cs typeface="Comfortaa"/>
                <a:sym typeface="Comfortaa"/>
              </a:rPr>
              <a:t>list-style-type: circle; list-style-type: lower-alpha; list-style-type: none</a:t>
            </a:r>
            <a:r>
              <a:rPr b="0" i="0" lang="en-GB" sz="1100" u="none" cap="none" strike="noStrike">
                <a:solidFill>
                  <a:schemeClr val="dk1"/>
                </a:solidFill>
                <a:latin typeface="Comfortaa"/>
                <a:ea typeface="Comfortaa"/>
                <a:cs typeface="Comfortaa"/>
                <a:sym typeface="Comfortaa"/>
              </a:rPr>
              <a:t> can also be used to remove the markers/bullets. Note that the list also has default margin and padding. To remove this, add margin:0 and padding:0 to &lt;ul&gt; or &lt;ol&gt;: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list-style-image specifies an image as the list item marker. Ex. </a:t>
            </a:r>
            <a:r>
              <a:rPr b="0" i="0" lang="en-GB" sz="1100" u="none" cap="none" strike="noStrike">
                <a:solidFill>
                  <a:srgbClr val="F96D6C"/>
                </a:solidFill>
                <a:latin typeface="Comfortaa"/>
                <a:ea typeface="Comfortaa"/>
                <a:cs typeface="Comfortaa"/>
                <a:sym typeface="Comfortaa"/>
              </a:rPr>
              <a:t>list-style-image: url('sqpurple.gif');</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list-style-position specifies the position of the list-item markers (bullet points).</a:t>
            </a:r>
            <a:endParaRPr b="0" i="0" sz="1100" u="none" cap="none" strike="noStrike">
              <a:solidFill>
                <a:schemeClr val="dk1"/>
              </a:solidFill>
              <a:latin typeface="Comfortaa"/>
              <a:ea typeface="Comfortaa"/>
              <a:cs typeface="Comfortaa"/>
              <a:sym typeface="Comfortaa"/>
            </a:endParaRPr>
          </a:p>
          <a:p>
            <a:pPr indent="-298450" lvl="1" marL="914400" marR="0" rtl="0" algn="l">
              <a:lnSpc>
                <a:spcPct val="150000"/>
              </a:lnSpc>
              <a:spcBef>
                <a:spcPts val="0"/>
              </a:spcBef>
              <a:spcAft>
                <a:spcPts val="0"/>
              </a:spcAft>
              <a:buClr>
                <a:schemeClr val="dk1"/>
              </a:buClr>
              <a:buSzPts val="1100"/>
              <a:buFont typeface="Comfortaa"/>
              <a:buChar char="○"/>
            </a:pPr>
            <a:r>
              <a:rPr b="0" i="0" lang="en-GB" sz="1100" u="none" cap="none" strike="noStrike">
                <a:solidFill>
                  <a:srgbClr val="F96D6C"/>
                </a:solidFill>
                <a:latin typeface="Comfortaa"/>
                <a:ea typeface="Comfortaa"/>
                <a:cs typeface="Comfortaa"/>
                <a:sym typeface="Comfortaa"/>
              </a:rPr>
              <a:t>list-style-position: outside; </a:t>
            </a:r>
            <a:r>
              <a:rPr b="0" i="0" lang="en-GB" sz="1100" u="none" cap="none" strike="noStrike">
                <a:solidFill>
                  <a:schemeClr val="dk1"/>
                </a:solidFill>
                <a:latin typeface="Comfortaa"/>
                <a:ea typeface="Comfortaa"/>
                <a:cs typeface="Comfortaa"/>
                <a:sym typeface="Comfortaa"/>
              </a:rPr>
              <a:t>// the bullet points will be outside the list item. The start of each line of a list item will be aligned vertically. This is default</a:t>
            </a:r>
            <a:endParaRPr b="0" i="0" sz="1100" u="none" cap="none" strike="noStrike">
              <a:solidFill>
                <a:schemeClr val="dk1"/>
              </a:solidFill>
              <a:latin typeface="Comfortaa"/>
              <a:ea typeface="Comfortaa"/>
              <a:cs typeface="Comfortaa"/>
              <a:sym typeface="Comfortaa"/>
            </a:endParaRPr>
          </a:p>
          <a:p>
            <a:pPr indent="-298450" lvl="1" marL="914400" marR="0" rtl="0" algn="l">
              <a:lnSpc>
                <a:spcPct val="150000"/>
              </a:lnSpc>
              <a:spcBef>
                <a:spcPts val="0"/>
              </a:spcBef>
              <a:spcAft>
                <a:spcPts val="0"/>
              </a:spcAft>
              <a:buClr>
                <a:schemeClr val="dk1"/>
              </a:buClr>
              <a:buSzPts val="1100"/>
              <a:buFont typeface="Comfortaa"/>
              <a:buChar char="○"/>
            </a:pPr>
            <a:r>
              <a:rPr b="0" i="0" lang="en-GB" sz="1100" u="none" cap="none" strike="noStrike">
                <a:solidFill>
                  <a:srgbClr val="F96D6C"/>
                </a:solidFill>
                <a:latin typeface="Comfortaa"/>
                <a:ea typeface="Comfortaa"/>
                <a:cs typeface="Comfortaa"/>
                <a:sym typeface="Comfortaa"/>
              </a:rPr>
              <a:t>list-style-position: inside; </a:t>
            </a:r>
            <a:r>
              <a:rPr b="0" i="0" lang="en-GB" sz="1100" u="none" cap="none" strike="noStrike">
                <a:solidFill>
                  <a:schemeClr val="dk1"/>
                </a:solidFill>
                <a:latin typeface="Comfortaa"/>
                <a:ea typeface="Comfortaa"/>
                <a:cs typeface="Comfortaa"/>
                <a:sym typeface="Comfortaa"/>
              </a:rPr>
              <a:t>// the bullet points will be inside the list item. As it is part of the list item, it will be part of the text and push the text at the start</a:t>
            </a:r>
            <a:endParaRPr b="0" i="0" sz="11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The shorthand is list-style. It works for the following properties:</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list-style-type</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list-style-position</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list-style-image</a:t>
            </a:r>
            <a:endParaRPr b="0" i="0" sz="11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Eg. </a:t>
            </a:r>
            <a:r>
              <a:rPr b="0" i="0" lang="en-GB" sz="1100" u="none" cap="none" strike="noStrike">
                <a:solidFill>
                  <a:srgbClr val="F96D6C"/>
                </a:solidFill>
                <a:latin typeface="Comfortaa"/>
                <a:ea typeface="Comfortaa"/>
                <a:cs typeface="Comfortaa"/>
                <a:sym typeface="Comfortaa"/>
              </a:rPr>
              <a:t>list-style: square inside url("sqpurple.gif");</a:t>
            </a:r>
            <a:endParaRPr b="0" i="0" sz="1100" u="none" cap="none" strike="noStrike">
              <a:solidFill>
                <a:srgbClr val="F96D6C"/>
              </a:solidFill>
              <a:latin typeface="Comfortaa"/>
              <a:ea typeface="Comfortaa"/>
              <a:cs typeface="Comfortaa"/>
              <a:sym typeface="Comfortaa"/>
            </a:endParaRPr>
          </a:p>
        </p:txBody>
      </p:sp>
      <p:sp>
        <p:nvSpPr>
          <p:cNvPr id="189" name="Google Shape;189;p35"/>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List</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HTML tables can be greatly improved with CSS.</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border specifies the table borders. Eg. </a:t>
            </a:r>
            <a:r>
              <a:rPr b="0" i="0" lang="en-GB" sz="1100" u="none" cap="none" strike="noStrike">
                <a:solidFill>
                  <a:srgbClr val="F96D6C"/>
                </a:solidFill>
                <a:latin typeface="Comfortaa"/>
                <a:ea typeface="Comfortaa"/>
                <a:cs typeface="Comfortaa"/>
                <a:sym typeface="Comfortaa"/>
              </a:rPr>
              <a:t>border: 1px solid black;</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border-collapse sets whether the table borders should be collapsed into a single border. Eg. </a:t>
            </a:r>
            <a:r>
              <a:rPr b="0" i="0" lang="en-GB" sz="1100" u="none" cap="none" strike="noStrike">
                <a:solidFill>
                  <a:srgbClr val="F96D6C"/>
                </a:solidFill>
                <a:latin typeface="Comfortaa"/>
                <a:ea typeface="Comfortaa"/>
                <a:cs typeface="Comfortaa"/>
                <a:sym typeface="Comfortaa"/>
              </a:rPr>
              <a:t>border-collapse: collapse; border-collapse: separate;</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empty-cells sets whether or not to display borders on empty cells in a table. Eg. </a:t>
            </a:r>
            <a:r>
              <a:rPr b="0" i="0" lang="en-GB" sz="1100" u="none" cap="none" strike="noStrike">
                <a:solidFill>
                  <a:srgbClr val="F96D6C"/>
                </a:solidFill>
                <a:latin typeface="Comfortaa"/>
                <a:ea typeface="Comfortaa"/>
                <a:cs typeface="Comfortaa"/>
                <a:sym typeface="Comfortaa"/>
              </a:rPr>
              <a:t>empty-cells: hide;</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caption-side specifies the placement of a table caption.Eg. </a:t>
            </a:r>
            <a:r>
              <a:rPr b="0" i="0" lang="en-GB" sz="1100" u="none" cap="none" strike="noStrike">
                <a:solidFill>
                  <a:srgbClr val="F96D6C"/>
                </a:solidFill>
                <a:latin typeface="Comfortaa"/>
                <a:ea typeface="Comfortaa"/>
                <a:cs typeface="Comfortaa"/>
                <a:sym typeface="Comfortaa"/>
              </a:rPr>
              <a:t>caption-side: bottom; caption-side: top;</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border-spacing sets the distance between the borders of adjacent cells. Eg. </a:t>
            </a:r>
            <a:r>
              <a:rPr b="0" i="0" lang="en-GB" sz="1100" u="none" cap="none" strike="noStrike">
                <a:solidFill>
                  <a:srgbClr val="F96D6C"/>
                </a:solidFill>
                <a:latin typeface="Comfortaa"/>
                <a:ea typeface="Comfortaa"/>
                <a:cs typeface="Comfortaa"/>
                <a:sym typeface="Comfortaa"/>
              </a:rPr>
              <a:t>border-spacing: 15px 50px;</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Width and height of a table are defined by the width and height properties.</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text-align sets the horizontal alignment of the content in &lt;th&gt; or &lt;td&gt;.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vertical-align sets the vertical alignment of the content in &lt;th&gt; or &lt;td&gt;.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padding controls the space between the border and the content in&lt;td&gt; or &lt;th&gt;.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border-bottom can be added to &lt;th&gt; and &lt;td&gt; for horizontal dividers.</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:hover selector on &lt;tr&gt; can highlight table rows on mouse over.</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nth-child() selector and background-color on all even (or odd) table rows, for zebra-striped tables.</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rgbClr val="F96D6C"/>
                </a:solidFill>
                <a:latin typeface="Comfortaa"/>
                <a:ea typeface="Comfortaa"/>
                <a:cs typeface="Comfortaa"/>
                <a:sym typeface="Comfortaa"/>
              </a:rPr>
              <a:t>overflow-x: auto </a:t>
            </a:r>
            <a:r>
              <a:rPr b="0" i="0" lang="en-GB" sz="1100" u="none" cap="none" strike="noStrike">
                <a:solidFill>
                  <a:schemeClr val="dk1"/>
                </a:solidFill>
                <a:latin typeface="Comfortaa"/>
                <a:ea typeface="Comfortaa"/>
                <a:cs typeface="Comfortaa"/>
                <a:sym typeface="Comfortaa"/>
              </a:rPr>
              <a:t>around the &lt;table&gt; element can make it responsive.</a:t>
            </a:r>
            <a:endParaRPr b="0" i="0" sz="1100" u="none" cap="none" strike="noStrike">
              <a:solidFill>
                <a:schemeClr val="dk1"/>
              </a:solidFill>
              <a:latin typeface="Comfortaa"/>
              <a:ea typeface="Comfortaa"/>
              <a:cs typeface="Comfortaa"/>
              <a:sym typeface="Comfortaa"/>
            </a:endParaRPr>
          </a:p>
        </p:txBody>
      </p:sp>
      <p:sp>
        <p:nvSpPr>
          <p:cNvPr id="195" name="Google Shape;195;p36"/>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Table</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Display</a:t>
            </a:r>
            <a:endParaRPr b="0" i="0" sz="2500" u="none" cap="none" strike="noStrike">
              <a:solidFill>
                <a:srgbClr val="F96D6C"/>
              </a:solidFill>
              <a:latin typeface="Montserrat"/>
              <a:ea typeface="Montserrat"/>
              <a:cs typeface="Montserrat"/>
              <a:sym typeface="Montserrat"/>
            </a:endParaRPr>
          </a:p>
        </p:txBody>
      </p:sp>
      <p:sp>
        <p:nvSpPr>
          <p:cNvPr id="201" name="Google Shape;201;p37"/>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Display specifies if/how an element is displayed. </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rgbClr val="F96D6C"/>
                </a:solidFill>
                <a:latin typeface="Comfortaa"/>
                <a:ea typeface="Comfortaa"/>
                <a:cs typeface="Comfortaa"/>
                <a:sym typeface="Comfortaa"/>
              </a:rPr>
              <a:t>display: none; </a:t>
            </a:r>
            <a:r>
              <a:rPr b="0" i="0" lang="en-GB" sz="1100" u="none" cap="none" strike="noStrike">
                <a:solidFill>
                  <a:schemeClr val="dk1"/>
                </a:solidFill>
                <a:latin typeface="Comfortaa"/>
                <a:ea typeface="Comfortaa"/>
                <a:cs typeface="Comfortaa"/>
                <a:sym typeface="Comfortaa"/>
              </a:rPr>
              <a:t>The element will be hidden, and the page will be displayed as if the element is not there. It’s used with JavaScript to hide and show elements without deleting and recreating them. &lt;script&gt; element uses display: none; as default. </a:t>
            </a:r>
            <a:r>
              <a:rPr b="0" i="0" lang="en-GB" sz="1100" u="none" cap="none" strike="noStrike">
                <a:solidFill>
                  <a:srgbClr val="F96D6C"/>
                </a:solidFill>
                <a:latin typeface="Comfortaa"/>
                <a:ea typeface="Comfortaa"/>
                <a:cs typeface="Comfortaa"/>
                <a:sym typeface="Comfortaa"/>
              </a:rPr>
              <a:t>visibility: hidden;</a:t>
            </a:r>
            <a:r>
              <a:rPr b="0" i="0" lang="en-GB" sz="1100" u="none" cap="none" strike="noStrike">
                <a:solidFill>
                  <a:schemeClr val="dk1"/>
                </a:solidFill>
                <a:latin typeface="Comfortaa"/>
                <a:ea typeface="Comfortaa"/>
                <a:cs typeface="Comfortaa"/>
                <a:sym typeface="Comfortaa"/>
              </a:rPr>
              <a:t> also hides an element but the element will still take up the same space as before. The element will be hidden, but still affect the layout.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rgbClr val="F96D6C"/>
                </a:solidFill>
                <a:latin typeface="Comfortaa"/>
                <a:ea typeface="Comfortaa"/>
                <a:cs typeface="Comfortaa"/>
                <a:sym typeface="Comfortaa"/>
              </a:rPr>
              <a:t>display: inline; </a:t>
            </a:r>
            <a:r>
              <a:rPr b="0" i="0" lang="en-GB" sz="1100" u="none" cap="none" strike="noStrike">
                <a:solidFill>
                  <a:schemeClr val="dk1"/>
                </a:solidFill>
                <a:latin typeface="Comfortaa"/>
                <a:ea typeface="Comfortaa"/>
                <a:cs typeface="Comfortaa"/>
                <a:sym typeface="Comfortaa"/>
              </a:rPr>
              <a:t>Element does not start on a new line and only takes up as much width as necessary. Eg. &lt;span&gt;, &lt;a&gt;, &lt;img&gt;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rgbClr val="F96D6C"/>
                </a:solidFill>
                <a:latin typeface="Comfortaa"/>
                <a:ea typeface="Comfortaa"/>
                <a:cs typeface="Comfortaa"/>
                <a:sym typeface="Comfortaa"/>
              </a:rPr>
              <a:t>display: block; </a:t>
            </a:r>
            <a:r>
              <a:rPr b="0" i="0" lang="en-GB" sz="1100" u="none" cap="none" strike="noStrike">
                <a:solidFill>
                  <a:schemeClr val="dk1"/>
                </a:solidFill>
                <a:latin typeface="Comfortaa"/>
                <a:ea typeface="Comfortaa"/>
                <a:cs typeface="Comfortaa"/>
                <a:sym typeface="Comfortaa"/>
              </a:rPr>
              <a:t>Element always starts on a new line and takes up the full width available (stretches out to the left and right as far as it can). Eg. &lt;div&gt;, &lt;h1&gt; - &lt;h6&gt;, &lt;p&gt;, &lt;form&gt;, &lt;header&gt;, &lt;footer&gt;, &lt;section&gt;</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rgbClr val="F96D6C"/>
                </a:solidFill>
                <a:latin typeface="Comfortaa"/>
                <a:ea typeface="Comfortaa"/>
                <a:cs typeface="Comfortaa"/>
                <a:sym typeface="Comfortaa"/>
              </a:rPr>
              <a:t>display: inline-block; </a:t>
            </a:r>
            <a:r>
              <a:rPr b="0" i="0" lang="en-GB" sz="1100" u="none" cap="none" strike="noStrike">
                <a:solidFill>
                  <a:schemeClr val="dk1"/>
                </a:solidFill>
                <a:latin typeface="Comfortaa"/>
                <a:ea typeface="Comfortaa"/>
                <a:cs typeface="Comfortaa"/>
                <a:sym typeface="Comfortaa"/>
              </a:rPr>
              <a:t>Allows to set a width and height on an inline element. The top and bottom margins are respected but it does not add a line-break after the element, so the element can sit next to other elements.</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rgbClr val="F96D6C"/>
                </a:solidFill>
                <a:latin typeface="Comfortaa"/>
                <a:ea typeface="Comfortaa"/>
                <a:cs typeface="Comfortaa"/>
                <a:sym typeface="Comfortaa"/>
              </a:rPr>
              <a:t>display: flex; </a:t>
            </a:r>
            <a:r>
              <a:rPr b="0" i="0" lang="en-GB" sz="1100" u="none" cap="none" strike="noStrike">
                <a:solidFill>
                  <a:schemeClr val="dk1"/>
                </a:solidFill>
                <a:latin typeface="Comfortaa"/>
                <a:ea typeface="Comfortaa"/>
                <a:cs typeface="Comfortaa"/>
                <a:sym typeface="Comfortaa"/>
              </a:rPr>
              <a:t>Displays an element as a block-level flex container</a:t>
            </a:r>
            <a:r>
              <a:rPr lang="en-GB" sz="1100">
                <a:solidFill>
                  <a:schemeClr val="dk1"/>
                </a:solidFill>
                <a:latin typeface="Comfortaa"/>
                <a:ea typeface="Comfortaa"/>
                <a:cs typeface="Comfortaa"/>
                <a:sym typeface="Comfortaa"/>
              </a:rPr>
              <a:t>.</a:t>
            </a:r>
            <a:endParaRPr sz="1100">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lang="en-GB" sz="1100">
                <a:solidFill>
                  <a:srgbClr val="F96D6C"/>
                </a:solidFill>
                <a:latin typeface="Comfortaa"/>
                <a:ea typeface="Comfortaa"/>
                <a:cs typeface="Comfortaa"/>
                <a:sym typeface="Comfortaa"/>
              </a:rPr>
              <a:t>display: inline-flex; </a:t>
            </a:r>
            <a:r>
              <a:rPr lang="en-GB" sz="1100">
                <a:solidFill>
                  <a:schemeClr val="dk1"/>
                </a:solidFill>
                <a:latin typeface="Comfortaa"/>
                <a:ea typeface="Comfortaa"/>
                <a:cs typeface="Comfortaa"/>
                <a:sym typeface="Comfortaa"/>
              </a:rPr>
              <a:t>Displays an element as an inline-level flex container</a:t>
            </a:r>
            <a:endParaRPr sz="1100">
              <a:solidFill>
                <a:schemeClr val="dk1"/>
              </a:solidFill>
              <a:latin typeface="Comfortaa"/>
              <a:ea typeface="Comfortaa"/>
              <a:cs typeface="Comfortaa"/>
              <a:sym typeface="Comfortaa"/>
            </a:endParaRPr>
          </a:p>
          <a:p>
            <a:pPr indent="-298450" lvl="0" marL="457200" rtl="0" algn="l">
              <a:lnSpc>
                <a:spcPct val="150000"/>
              </a:lnSpc>
              <a:spcBef>
                <a:spcPts val="0"/>
              </a:spcBef>
              <a:spcAft>
                <a:spcPts val="0"/>
              </a:spcAft>
              <a:buClr>
                <a:schemeClr val="dk1"/>
              </a:buClr>
              <a:buSzPts val="1100"/>
              <a:buFont typeface="Comfortaa"/>
              <a:buChar char="●"/>
            </a:pPr>
            <a:r>
              <a:rPr lang="en-GB" sz="1100">
                <a:solidFill>
                  <a:srgbClr val="F96D6C"/>
                </a:solidFill>
                <a:latin typeface="Comfortaa"/>
                <a:ea typeface="Comfortaa"/>
                <a:cs typeface="Comfortaa"/>
                <a:sym typeface="Comfortaa"/>
              </a:rPr>
              <a:t>display: grid; </a:t>
            </a:r>
            <a:r>
              <a:rPr lang="en-GB" sz="1100">
                <a:solidFill>
                  <a:schemeClr val="dk1"/>
                </a:solidFill>
                <a:latin typeface="Comfortaa"/>
                <a:ea typeface="Comfortaa"/>
                <a:cs typeface="Comfortaa"/>
                <a:sym typeface="Comfortaa"/>
              </a:rPr>
              <a:t>Displays an element as an grid container.</a:t>
            </a:r>
            <a:endParaRPr sz="1100">
              <a:solidFill>
                <a:schemeClr val="dk1"/>
              </a:solidFill>
              <a:latin typeface="Comfortaa"/>
              <a:ea typeface="Comfortaa"/>
              <a:cs typeface="Comfortaa"/>
              <a:sym typeface="Comfortaa"/>
            </a:endParaRPr>
          </a:p>
          <a:p>
            <a:pPr indent="-298450" lvl="0" marL="457200" rtl="0" algn="l">
              <a:lnSpc>
                <a:spcPct val="150000"/>
              </a:lnSpc>
              <a:spcBef>
                <a:spcPts val="0"/>
              </a:spcBef>
              <a:spcAft>
                <a:spcPts val="0"/>
              </a:spcAft>
              <a:buClr>
                <a:schemeClr val="dk1"/>
              </a:buClr>
              <a:buSzPts val="1100"/>
              <a:buFont typeface="Comfortaa"/>
              <a:buChar char="●"/>
            </a:pPr>
            <a:r>
              <a:rPr lang="en-GB" sz="1100">
                <a:solidFill>
                  <a:srgbClr val="F96D6C"/>
                </a:solidFill>
                <a:latin typeface="Comfortaa"/>
                <a:ea typeface="Comfortaa"/>
                <a:cs typeface="Comfortaa"/>
                <a:sym typeface="Comfortaa"/>
              </a:rPr>
              <a:t>display: inline-grid; </a:t>
            </a:r>
            <a:r>
              <a:rPr lang="en-GB" sz="1100">
                <a:solidFill>
                  <a:schemeClr val="dk1"/>
                </a:solidFill>
                <a:latin typeface="Comfortaa"/>
                <a:ea typeface="Comfortaa"/>
                <a:cs typeface="Comfortaa"/>
                <a:sym typeface="Comfortaa"/>
              </a:rPr>
              <a:t>Displays an element as an inline-level grid container.</a:t>
            </a:r>
            <a:endParaRPr sz="1100">
              <a:solidFill>
                <a:schemeClr val="dk1"/>
              </a:solidFill>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Opacity property specifies the opacity/transparency of an element. It can take a value from 0.0 - 1.0. The lower the value, the more transparent. Eg. </a:t>
            </a:r>
            <a:r>
              <a:rPr b="0" i="0" lang="en-GB" sz="1000" u="none" cap="none" strike="noStrike">
                <a:solidFill>
                  <a:srgbClr val="F96D6C"/>
                </a:solidFill>
                <a:latin typeface="Comfortaa"/>
                <a:ea typeface="Comfortaa"/>
                <a:cs typeface="Comfortaa"/>
                <a:sym typeface="Comfortaa"/>
              </a:rPr>
              <a:t>opacity: 0.3;</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chemeClr val="dk1"/>
                </a:solidFill>
                <a:latin typeface="Comfortaa"/>
                <a:ea typeface="Comfortaa"/>
                <a:cs typeface="Comfortaa"/>
                <a:sym typeface="Comfortaa"/>
              </a:rPr>
              <a:t>It can also be achieved using RGBA color values. Ex. </a:t>
            </a:r>
            <a:r>
              <a:rPr b="0" i="0" lang="en-GB" sz="1000" u="none" cap="none" strike="noStrike">
                <a:solidFill>
                  <a:srgbClr val="F96D6C"/>
                </a:solidFill>
                <a:latin typeface="Comfortaa"/>
                <a:ea typeface="Comfortaa"/>
                <a:cs typeface="Comfortaa"/>
                <a:sym typeface="Comfortaa"/>
              </a:rPr>
              <a:t>background: rgba(76, 175, 80, 0.3)</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Difference between Opacity:0, Display:none, Visibility:hidden &amp; Visibility:collapse. They all render the element invisible, yet differ in whether it occupies space and consumes clicks.</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And when we say it consumes click, that means it also consumes other pointer events like ondblclick, onmousedown, onmousemove etc. In essence "visibility: hidden" behaves like a combination of "opacity: 0" and "pointer-events: none".</a:t>
            </a:r>
            <a:endParaRPr b="0" i="0" sz="1000" u="none" cap="none" strike="noStrike">
              <a:solidFill>
                <a:schemeClr val="dk1"/>
              </a:solidFill>
              <a:latin typeface="Comfortaa"/>
              <a:ea typeface="Comfortaa"/>
              <a:cs typeface="Comfortaa"/>
              <a:sym typeface="Comfortaa"/>
            </a:endParaRPr>
          </a:p>
        </p:txBody>
      </p:sp>
      <p:sp>
        <p:nvSpPr>
          <p:cNvPr id="207" name="Google Shape;207;p38"/>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Opacity</a:t>
            </a:r>
            <a:endParaRPr b="0" i="0" sz="2500" u="none" cap="none" strike="noStrike">
              <a:solidFill>
                <a:srgbClr val="F96D6C"/>
              </a:solidFill>
              <a:latin typeface="Montserrat"/>
              <a:ea typeface="Montserrat"/>
              <a:cs typeface="Montserrat"/>
              <a:sym typeface="Montserrat"/>
            </a:endParaRPr>
          </a:p>
        </p:txBody>
      </p:sp>
      <p:pic>
        <p:nvPicPr>
          <p:cNvPr id="208" name="Google Shape;208;p38"/>
          <p:cNvPicPr preferRelativeResize="0"/>
          <p:nvPr/>
        </p:nvPicPr>
        <p:blipFill rotWithShape="1">
          <a:blip r:embed="rId3">
            <a:alphaModFix/>
          </a:blip>
          <a:srcRect b="0" l="0" r="0" t="0"/>
          <a:stretch/>
        </p:blipFill>
        <p:spPr>
          <a:xfrm>
            <a:off x="365875" y="1727155"/>
            <a:ext cx="8458199" cy="25075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900"/>
              <a:buFont typeface="Arial"/>
              <a:buNone/>
            </a:pPr>
            <a:r>
              <a:rPr b="0" i="0" lang="en-GB" sz="1000" u="none" cap="none" strike="noStrike">
                <a:solidFill>
                  <a:schemeClr val="dk1"/>
                </a:solidFill>
                <a:latin typeface="Comfortaa"/>
                <a:ea typeface="Comfortaa"/>
                <a:cs typeface="Comfortaa"/>
                <a:sym typeface="Comfortaa"/>
              </a:rPr>
              <a:t>Height and Width properties are used to set the height and width of an element. It may have the following values: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auto - This is default. The browser calculates the height and width</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length - Defines the height/width in px, cm etc.</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 - Defines the height/width in percent of the containing block</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900"/>
              <a:buFont typeface="Arial"/>
              <a:buNone/>
            </a:pPr>
            <a:r>
              <a:rPr b="0" i="0" lang="en-GB" sz="1000" u="none" cap="none" strike="noStrike">
                <a:solidFill>
                  <a:schemeClr val="dk1"/>
                </a:solidFill>
                <a:latin typeface="Comfortaa"/>
                <a:ea typeface="Comfortaa"/>
                <a:cs typeface="Comfortaa"/>
                <a:sym typeface="Comfortaa"/>
              </a:rPr>
              <a:t>Note: Remember that the height and width properties do not include padding, borders, or margins! They set the height/width of the content area inside the padding, border, and margin of the element!</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max-width sets the maximum width of an element. It adds a horizontal scrollbar to the page when the browser window is smaller than the width of the element.</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min-width sets the minimum width of an element. Only if the content is smaller than the minimum width, the minimum width will be applied.</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max-height sets the maximum height of an element. It adds a vertical scrollbar to the page when the browser window is smaller than the height of the element. </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min-height sets the minimum height of an element. Only if the content is smaller than the minimum height, the minimum height will be applied.</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900"/>
              <a:buFont typeface="Arial"/>
              <a:buNone/>
            </a:pPr>
            <a:r>
              <a:rPr b="0" i="0" lang="en-GB" sz="1000" u="none" cap="none" strike="noStrike">
                <a:solidFill>
                  <a:schemeClr val="dk1"/>
                </a:solidFill>
                <a:latin typeface="Comfortaa"/>
                <a:ea typeface="Comfortaa"/>
                <a:cs typeface="Comfortaa"/>
                <a:sym typeface="Comfortaa"/>
              </a:rPr>
              <a:t>Block-level elements always take up the full width available. Setting the width prevents it from stretching out to the edges of its container. Set the margin to auto, to horizontally center the element within its container. The problem occurs when the browser window is smaller than the width of the element. The browser then adds a horizontal scrollbar to the page. Using max-width instead, in this situation, will improve the browser's handling of small windows. This is important when making a site usable on small devices.</a:t>
            </a:r>
            <a:endParaRPr b="0" i="0" sz="1000" u="none" cap="none" strike="noStrike">
              <a:solidFill>
                <a:schemeClr val="dk1"/>
              </a:solidFill>
              <a:latin typeface="Comfortaa"/>
              <a:ea typeface="Comfortaa"/>
              <a:cs typeface="Comfortaa"/>
              <a:sym typeface="Comfortaa"/>
            </a:endParaRPr>
          </a:p>
        </p:txBody>
      </p:sp>
      <p:sp>
        <p:nvSpPr>
          <p:cNvPr id="214" name="Google Shape;214;p39"/>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Height/Width</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500"/>
              <a:buFont typeface="Arial"/>
              <a:buNone/>
            </a:pPr>
            <a:r>
              <a:rPr b="0" i="0" lang="en-GB" sz="1900" u="none" cap="none" strike="noStrike">
                <a:solidFill>
                  <a:schemeClr val="dk1"/>
                </a:solidFill>
                <a:latin typeface="Comfortaa"/>
                <a:ea typeface="Comfortaa"/>
                <a:cs typeface="Comfortaa"/>
                <a:sym typeface="Comfortaa"/>
              </a:rPr>
              <a:t>Box-sizing defines how the width and height of an element are calculated: should they include padding and borders, or not. Values:</a:t>
            </a:r>
            <a:endParaRPr b="0" i="0" sz="1900" u="none" cap="none" strike="noStrike">
              <a:solidFill>
                <a:schemeClr val="dk1"/>
              </a:solidFill>
              <a:latin typeface="Comfortaa"/>
              <a:ea typeface="Comfortaa"/>
              <a:cs typeface="Comfortaa"/>
              <a:sym typeface="Comfortaa"/>
            </a:endParaRPr>
          </a:p>
          <a:p>
            <a:pPr indent="-349250" lvl="0" marL="457200" marR="0" rtl="0" algn="l">
              <a:lnSpc>
                <a:spcPct val="150000"/>
              </a:lnSpc>
              <a:spcBef>
                <a:spcPts val="0"/>
              </a:spcBef>
              <a:spcAft>
                <a:spcPts val="0"/>
              </a:spcAft>
              <a:buClr>
                <a:schemeClr val="dk1"/>
              </a:buClr>
              <a:buSzPts val="1900"/>
              <a:buFont typeface="Comfortaa"/>
              <a:buChar char="●"/>
            </a:pPr>
            <a:r>
              <a:rPr b="0" i="0" lang="en-GB" sz="1900" u="none" cap="none" strike="noStrike">
                <a:solidFill>
                  <a:schemeClr val="dk1"/>
                </a:solidFill>
                <a:latin typeface="Comfortaa"/>
                <a:ea typeface="Comfortaa"/>
                <a:cs typeface="Comfortaa"/>
                <a:sym typeface="Comfortaa"/>
              </a:rPr>
              <a:t>content-box - Default. The width and height properties (and min/max properties) includes only the content. Border and padding are not included.</a:t>
            </a:r>
            <a:endParaRPr b="0" i="0" sz="1900" u="none" cap="none" strike="noStrike">
              <a:solidFill>
                <a:schemeClr val="dk1"/>
              </a:solidFill>
              <a:latin typeface="Comfortaa"/>
              <a:ea typeface="Comfortaa"/>
              <a:cs typeface="Comfortaa"/>
              <a:sym typeface="Comfortaa"/>
            </a:endParaRPr>
          </a:p>
          <a:p>
            <a:pPr indent="-349250" lvl="0" marL="457200" marR="0" rtl="0" algn="l">
              <a:lnSpc>
                <a:spcPct val="150000"/>
              </a:lnSpc>
              <a:spcBef>
                <a:spcPts val="0"/>
              </a:spcBef>
              <a:spcAft>
                <a:spcPts val="0"/>
              </a:spcAft>
              <a:buClr>
                <a:schemeClr val="dk1"/>
              </a:buClr>
              <a:buSzPts val="1900"/>
              <a:buFont typeface="Comfortaa"/>
              <a:buChar char="●"/>
            </a:pPr>
            <a:r>
              <a:rPr b="0" i="0" lang="en-GB" sz="1900" u="none" cap="none" strike="noStrike">
                <a:solidFill>
                  <a:schemeClr val="dk1"/>
                </a:solidFill>
                <a:latin typeface="Comfortaa"/>
                <a:ea typeface="Comfortaa"/>
                <a:cs typeface="Comfortaa"/>
                <a:sym typeface="Comfortaa"/>
              </a:rPr>
              <a:t>border-box - The width and height properties (and min/max properties) includes content, padding and border.</a:t>
            </a:r>
            <a:endParaRPr b="0" i="0" sz="1900" u="none" cap="none" strike="noStrike">
              <a:solidFill>
                <a:schemeClr val="dk1"/>
              </a:solidFill>
              <a:latin typeface="Comfortaa"/>
              <a:ea typeface="Comfortaa"/>
              <a:cs typeface="Comfortaa"/>
              <a:sym typeface="Comfortaa"/>
            </a:endParaRPr>
          </a:p>
          <a:p>
            <a:pPr indent="-349250" lvl="0" marL="457200" marR="0" rtl="0" algn="l">
              <a:lnSpc>
                <a:spcPct val="150000"/>
              </a:lnSpc>
              <a:spcBef>
                <a:spcPts val="0"/>
              </a:spcBef>
              <a:spcAft>
                <a:spcPts val="0"/>
              </a:spcAft>
              <a:buClr>
                <a:schemeClr val="dk1"/>
              </a:buClr>
              <a:buSzPts val="1900"/>
              <a:buFont typeface="Comfortaa"/>
              <a:buChar char="●"/>
            </a:pPr>
            <a:r>
              <a:rPr b="0" i="0" lang="en-GB" sz="1900" u="none" cap="none" strike="noStrike">
                <a:solidFill>
                  <a:schemeClr val="dk1"/>
                </a:solidFill>
                <a:latin typeface="Comfortaa"/>
                <a:ea typeface="Comfortaa"/>
                <a:cs typeface="Comfortaa"/>
                <a:sym typeface="Comfortaa"/>
              </a:rPr>
              <a:t>initial - Sets this property to its default value.</a:t>
            </a:r>
            <a:endParaRPr b="0" i="0" sz="1900" u="none" cap="none" strike="noStrike">
              <a:solidFill>
                <a:schemeClr val="dk1"/>
              </a:solidFill>
              <a:latin typeface="Comfortaa"/>
              <a:ea typeface="Comfortaa"/>
              <a:cs typeface="Comfortaa"/>
              <a:sym typeface="Comfortaa"/>
            </a:endParaRPr>
          </a:p>
          <a:p>
            <a:pPr indent="-349250" lvl="0" marL="457200" marR="0" rtl="0" algn="l">
              <a:lnSpc>
                <a:spcPct val="150000"/>
              </a:lnSpc>
              <a:spcBef>
                <a:spcPts val="0"/>
              </a:spcBef>
              <a:spcAft>
                <a:spcPts val="0"/>
              </a:spcAft>
              <a:buClr>
                <a:schemeClr val="dk1"/>
              </a:buClr>
              <a:buSzPts val="1900"/>
              <a:buFont typeface="Comfortaa"/>
              <a:buChar char="●"/>
            </a:pPr>
            <a:r>
              <a:rPr b="0" i="0" lang="en-GB" sz="1900" u="none" cap="none" strike="noStrike">
                <a:solidFill>
                  <a:schemeClr val="dk1"/>
                </a:solidFill>
                <a:latin typeface="Comfortaa"/>
                <a:ea typeface="Comfortaa"/>
                <a:cs typeface="Comfortaa"/>
                <a:sym typeface="Comfortaa"/>
              </a:rPr>
              <a:t>inherit - Inherits this property from its parent element.</a:t>
            </a:r>
            <a:endParaRPr b="0" i="0" sz="1900" u="none" cap="none" strike="noStrike">
              <a:solidFill>
                <a:schemeClr val="dk1"/>
              </a:solidFill>
              <a:latin typeface="Comfortaa"/>
              <a:ea typeface="Comfortaa"/>
              <a:cs typeface="Comfortaa"/>
              <a:sym typeface="Comfortaa"/>
            </a:endParaRPr>
          </a:p>
        </p:txBody>
      </p:sp>
      <p:sp>
        <p:nvSpPr>
          <p:cNvPr id="220" name="Google Shape;220;p40"/>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Box-sizing</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Position specifies the type of positioning method used for an element (static, relative, fixed, absolute or sticky). Elements are then positioned using the top, bottom, left, and right properties. However, these properties will not work unless the position is set first. They also work differently depending on the position value.</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AutoNum type="arabicPeriod"/>
            </a:pPr>
            <a:r>
              <a:rPr b="0" i="0" lang="en-GB" sz="1000" u="none" cap="none" strike="noStrike">
                <a:solidFill>
                  <a:srgbClr val="F96D6C"/>
                </a:solidFill>
                <a:latin typeface="Comfortaa"/>
                <a:ea typeface="Comfortaa"/>
                <a:cs typeface="Comfortaa"/>
                <a:sym typeface="Comfortaa"/>
              </a:rPr>
              <a:t>position: static;</a:t>
            </a:r>
            <a:r>
              <a:rPr b="0" i="0" lang="en-GB" sz="1000" u="none" cap="none" strike="noStrike">
                <a:solidFill>
                  <a:schemeClr val="dk1"/>
                </a:solidFill>
                <a:latin typeface="Comfortaa"/>
                <a:ea typeface="Comfortaa"/>
                <a:cs typeface="Comfortaa"/>
                <a:sym typeface="Comfortaa"/>
              </a:rPr>
              <a:t> is not positioned in any special way; it is always positioned according to the normal flow of the page.</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AutoNum type="arabicPeriod"/>
            </a:pPr>
            <a:r>
              <a:rPr b="0" i="0" lang="en-GB" sz="1000" u="none" cap="none" strike="noStrike">
                <a:solidFill>
                  <a:srgbClr val="F96D6C"/>
                </a:solidFill>
                <a:latin typeface="Comfortaa"/>
                <a:ea typeface="Comfortaa"/>
                <a:cs typeface="Comfortaa"/>
                <a:sym typeface="Comfortaa"/>
              </a:rPr>
              <a:t>position: relative;</a:t>
            </a:r>
            <a:r>
              <a:rPr b="0" i="0" lang="en-GB" sz="1000" u="none" cap="none" strike="noStrike">
                <a:solidFill>
                  <a:schemeClr val="dk1"/>
                </a:solidFill>
                <a:latin typeface="Comfortaa"/>
                <a:ea typeface="Comfortaa"/>
                <a:cs typeface="Comfortaa"/>
                <a:sym typeface="Comfortaa"/>
              </a:rPr>
              <a:t> is positioned relative to its normal position. Top, right, bottom, and left properties will adjust it from its normal position. Other content will not be adjusted to fit into any gap left by the element.</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AutoNum type="arabicPeriod"/>
            </a:pPr>
            <a:r>
              <a:rPr b="0" i="0" lang="en-GB" sz="1000" u="none" cap="none" strike="noStrike">
                <a:solidFill>
                  <a:srgbClr val="F96D6C"/>
                </a:solidFill>
                <a:latin typeface="Comfortaa"/>
                <a:ea typeface="Comfortaa"/>
                <a:cs typeface="Comfortaa"/>
                <a:sym typeface="Comfortaa"/>
              </a:rPr>
              <a:t>position: fixed; </a:t>
            </a:r>
            <a:r>
              <a:rPr b="0" i="0" lang="en-GB" sz="1000" u="none" cap="none" strike="noStrike">
                <a:solidFill>
                  <a:schemeClr val="dk1"/>
                </a:solidFill>
                <a:latin typeface="Comfortaa"/>
                <a:ea typeface="Comfortaa"/>
                <a:cs typeface="Comfortaa"/>
                <a:sym typeface="Comfortaa"/>
              </a:rPr>
              <a:t>is positioned relative to the viewport, it always stays in the same place even if the page is scrolled. Top, right, bottom, and left properties are used to position the element. A fixed element does not leave a gap in the page where it would normally have been located.</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AutoNum type="arabicPeriod"/>
            </a:pPr>
            <a:r>
              <a:rPr b="0" i="0" lang="en-GB" sz="1000" u="none" cap="none" strike="noStrike">
                <a:solidFill>
                  <a:srgbClr val="F96D6C"/>
                </a:solidFill>
                <a:latin typeface="Comfortaa"/>
                <a:ea typeface="Comfortaa"/>
                <a:cs typeface="Comfortaa"/>
                <a:sym typeface="Comfortaa"/>
              </a:rPr>
              <a:t>position: absolute; </a:t>
            </a:r>
            <a:r>
              <a:rPr b="0" i="0" lang="en-GB" sz="1000" u="none" cap="none" strike="noStrike">
                <a:solidFill>
                  <a:schemeClr val="dk1"/>
                </a:solidFill>
                <a:latin typeface="Comfortaa"/>
                <a:ea typeface="Comfortaa"/>
                <a:cs typeface="Comfortaa"/>
                <a:sym typeface="Comfortaa"/>
              </a:rPr>
              <a:t>is positioned, relative to the nearest positioned ancestor. If no positioned ancestors, it uses the document body, and moves along with page scrolling. Note: A "positioned" element is one whose position is anything except static.</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AutoNum type="arabicPeriod"/>
            </a:pPr>
            <a:r>
              <a:rPr b="0" i="0" lang="en-GB" sz="1000" u="none" cap="none" strike="noStrike">
                <a:solidFill>
                  <a:srgbClr val="F96D6C"/>
                </a:solidFill>
                <a:latin typeface="Comfortaa"/>
                <a:ea typeface="Comfortaa"/>
                <a:cs typeface="Comfortaa"/>
                <a:sym typeface="Comfortaa"/>
              </a:rPr>
              <a:t>position: sticky; </a:t>
            </a:r>
            <a:r>
              <a:rPr b="0" i="0" lang="en-GB" sz="1000" u="none" cap="none" strike="noStrike">
                <a:solidFill>
                  <a:schemeClr val="dk1"/>
                </a:solidFill>
                <a:latin typeface="Comfortaa"/>
                <a:ea typeface="Comfortaa"/>
                <a:cs typeface="Comfortaa"/>
                <a:sym typeface="Comfortaa"/>
              </a:rPr>
              <a:t>is positioned based on the user's scroll position. It toggles between relative and fixed, depending on the scroll position. It is positioned relative until a given offset position is met in the viewport - then it "sticks" in place (like position:fixed). Note: You must also specify at least one of top, right, bottom or left for sticky positioning to work. Generally top.</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When elements are positioned, they can overlap other elements. z-index specifies the stack order of an element (which element should be placed in front of, or behind, the others). An element can have a positive or negative stack order. Note: If two positioned elements overlap without a z-index specified, the element positioned last in the HTML code will be shown on top.</a:t>
            </a:r>
            <a:endParaRPr b="0" i="0" sz="1000" u="none" cap="none" strike="noStrike">
              <a:solidFill>
                <a:schemeClr val="dk1"/>
              </a:solidFill>
              <a:latin typeface="Comfortaa"/>
              <a:ea typeface="Comfortaa"/>
              <a:cs typeface="Comfortaa"/>
              <a:sym typeface="Comfortaa"/>
            </a:endParaRPr>
          </a:p>
        </p:txBody>
      </p:sp>
      <p:sp>
        <p:nvSpPr>
          <p:cNvPr id="226" name="Google Shape;226;p41"/>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Position</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500"/>
              <a:buFont typeface="Arial"/>
              <a:buNone/>
            </a:pPr>
            <a:r>
              <a:rPr b="0" i="0" lang="en-GB" sz="1500" u="none" cap="none" strike="noStrike">
                <a:solidFill>
                  <a:schemeClr val="dk1"/>
                </a:solidFill>
                <a:latin typeface="Comfortaa"/>
                <a:ea typeface="Comfortaa"/>
                <a:cs typeface="Comfortaa"/>
                <a:sym typeface="Comfortaa"/>
              </a:rPr>
              <a:t>Overflow specifies whether to clip the content or to add scrollbars when the content of an element is too big to fit in the specified area. Values:</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visible - Default. The overflow is not clipped. The content renders outside the element's box.</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hidden - The overflow is clipped, and the rest of the content will be invisible.</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scroll - The overflow is clipped, and a scrollbar is added to see the rest of the content.</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auto - Similar to scroll, but it adds scrollbars only when necessary.</a:t>
            </a:r>
            <a:endParaRPr b="0" i="0" sz="15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500"/>
              <a:buFont typeface="Arial"/>
              <a:buNone/>
            </a:pPr>
            <a:r>
              <a:rPr b="0" i="0" lang="en-GB" sz="1500" u="none" cap="none" strike="noStrike">
                <a:solidFill>
                  <a:schemeClr val="dk1"/>
                </a:solidFill>
                <a:latin typeface="Comfortaa"/>
                <a:ea typeface="Comfortaa"/>
                <a:cs typeface="Comfortaa"/>
                <a:sym typeface="Comfortaa"/>
              </a:rPr>
              <a:t>Note: The overflow only works for block elements with a specified height.</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500"/>
              <a:buFont typeface="Arial"/>
              <a:buNone/>
            </a:pPr>
            <a:r>
              <a:rPr b="0" i="0" lang="en-GB" sz="1500" u="none" cap="none" strike="noStrike">
                <a:solidFill>
                  <a:schemeClr val="dk1"/>
                </a:solidFill>
                <a:latin typeface="Comfortaa"/>
                <a:ea typeface="Comfortaa"/>
                <a:cs typeface="Comfortaa"/>
                <a:sym typeface="Comfortaa"/>
              </a:rPr>
              <a:t>overflow-x and overflow-y properties specify whether to change the overflow of content just horizontally or vertically respectively.</a:t>
            </a:r>
            <a:endParaRPr b="0" i="0" sz="1000" u="none" cap="none" strike="noStrike">
              <a:solidFill>
                <a:schemeClr val="dk1"/>
              </a:solidFill>
              <a:latin typeface="Comfortaa"/>
              <a:ea typeface="Comfortaa"/>
              <a:cs typeface="Comfortaa"/>
              <a:sym typeface="Comfortaa"/>
            </a:endParaRPr>
          </a:p>
        </p:txBody>
      </p:sp>
      <p:sp>
        <p:nvSpPr>
          <p:cNvPr id="232" name="Google Shape;232;p42"/>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Overflow</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There are three ways of inserting a style sheet:</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AutoNum type="arabicPeriod"/>
            </a:pPr>
            <a:r>
              <a:rPr b="1" i="0" lang="en-GB" sz="1000" u="none" cap="none" strike="noStrike">
                <a:solidFill>
                  <a:schemeClr val="dk1"/>
                </a:solidFill>
                <a:latin typeface="Comfortaa"/>
                <a:ea typeface="Comfortaa"/>
                <a:cs typeface="Comfortaa"/>
                <a:sym typeface="Comfortaa"/>
              </a:rPr>
              <a:t>External CSS</a:t>
            </a:r>
            <a:r>
              <a:rPr b="0" i="0" lang="en-GB" sz="1000" u="none" cap="none" strike="noStrike">
                <a:solidFill>
                  <a:schemeClr val="dk1"/>
                </a:solidFill>
                <a:latin typeface="Comfortaa"/>
                <a:ea typeface="Comfortaa"/>
                <a:cs typeface="Comfortaa"/>
                <a:sym typeface="Comfortaa"/>
              </a:rPr>
              <a:t> - With an external style sheet, you can change the look of an entire website by changing just one file!. Each HTML page must include a reference to the external style sheet file inside the &lt;link&gt; element, inside the head section. An external style sheet can be written in any text editor, and must be saved with a .css extension. The external .css file should not contain any HTML tags. Eg.</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&lt;link rel="stylesheet" type="text/css" href="mystyle.css"&gt;</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AutoNum type="arabicPeriod"/>
            </a:pPr>
            <a:r>
              <a:rPr b="1" i="0" lang="en-GB" sz="1000" u="none" cap="none" strike="noStrike">
                <a:solidFill>
                  <a:schemeClr val="dk1"/>
                </a:solidFill>
                <a:latin typeface="Comfortaa"/>
                <a:ea typeface="Comfortaa"/>
                <a:cs typeface="Comfortaa"/>
                <a:sym typeface="Comfortaa"/>
              </a:rPr>
              <a:t>Internal CSS</a:t>
            </a:r>
            <a:r>
              <a:rPr b="0" i="0" lang="en-GB" sz="1000" u="none" cap="none" strike="noStrike">
                <a:solidFill>
                  <a:schemeClr val="dk1"/>
                </a:solidFill>
                <a:latin typeface="Comfortaa"/>
                <a:ea typeface="Comfortaa"/>
                <a:cs typeface="Comfortaa"/>
                <a:sym typeface="Comfortaa"/>
              </a:rPr>
              <a:t> - An internal style sheet may be used if one single HTML page has a unique style. The internal style is defined inside the &lt;style&gt; element, inside the head section. Eg.</a:t>
            </a:r>
            <a:br>
              <a:rPr b="0" i="0" lang="en-GB" sz="1000" u="none" cap="none" strike="noStrike">
                <a:solidFill>
                  <a:srgbClr val="00A1FF"/>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&lt;style&gt;</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body {</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background-color: linen;</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&lt;/style&gt;</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AutoNum type="arabicPeriod"/>
            </a:pPr>
            <a:r>
              <a:rPr b="1" i="0" lang="en-GB" sz="1000" u="none" cap="none" strike="noStrike">
                <a:solidFill>
                  <a:schemeClr val="dk1"/>
                </a:solidFill>
                <a:latin typeface="Comfortaa"/>
                <a:ea typeface="Comfortaa"/>
                <a:cs typeface="Comfortaa"/>
                <a:sym typeface="Comfortaa"/>
              </a:rPr>
              <a:t>Inline CSS</a:t>
            </a:r>
            <a:r>
              <a:rPr b="0" i="0" lang="en-GB" sz="1000" u="none" cap="none" strike="noStrike">
                <a:solidFill>
                  <a:schemeClr val="dk1"/>
                </a:solidFill>
                <a:latin typeface="Comfortaa"/>
                <a:ea typeface="Comfortaa"/>
                <a:cs typeface="Comfortaa"/>
                <a:sym typeface="Comfortaa"/>
              </a:rPr>
              <a:t> - An inline style may be used to apply a unique style for a single element. To use inline styles, add the style attribute to the relevant element. The style attribute can contain any CSS property. Eg.</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&lt;h1 style="color:blue;text-align:center;"&gt;This is a heading&lt;/h1&gt;</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If some properties have been defined for the same selector (element) in different style sheets, the value from the last read stylesheet will be used. </a:t>
            </a:r>
            <a:endParaRPr b="0" i="0" sz="1000" u="none" cap="none" strike="noStrike">
              <a:solidFill>
                <a:schemeClr val="dk1"/>
              </a:solidFill>
              <a:latin typeface="Comfortaa"/>
              <a:ea typeface="Comfortaa"/>
              <a:cs typeface="Comfortaa"/>
              <a:sym typeface="Comfortaa"/>
            </a:endParaRPr>
          </a:p>
        </p:txBody>
      </p:sp>
      <p:sp>
        <p:nvSpPr>
          <p:cNvPr id="74" name="Google Shape;74;p16"/>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How To Add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200"/>
              <a:buFont typeface="Arial"/>
              <a:buNone/>
            </a:pPr>
            <a:r>
              <a:rPr b="1" i="0" lang="en-GB" sz="1200" u="none" cap="none" strike="noStrike">
                <a:solidFill>
                  <a:schemeClr val="dk1"/>
                </a:solidFill>
                <a:latin typeface="Comfortaa"/>
                <a:ea typeface="Comfortaa"/>
                <a:cs typeface="Comfortaa"/>
                <a:sym typeface="Comfortaa"/>
              </a:rPr>
              <a:t>Float</a:t>
            </a:r>
            <a:r>
              <a:rPr b="0" i="0" lang="en-GB" sz="1200" u="none" cap="none" strike="noStrike">
                <a:solidFill>
                  <a:schemeClr val="dk1"/>
                </a:solidFill>
                <a:latin typeface="Comfortaa"/>
                <a:ea typeface="Comfortaa"/>
                <a:cs typeface="Comfortaa"/>
                <a:sym typeface="Comfortaa"/>
              </a:rPr>
              <a:t> specifies how an element should float. Values:</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left - The element floats to the left of its container.</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right - The element floats to the right of its container.</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none - The element does not float. This is default.</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inherit - The element inherits the float value of its parent.</a:t>
            </a:r>
            <a:endParaRPr b="0" i="0" sz="12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latin typeface="Comfortaa"/>
                <a:ea typeface="Comfortaa"/>
                <a:cs typeface="Comfortaa"/>
                <a:sym typeface="Comfortaa"/>
              </a:rPr>
              <a:t>Eg. the float can be used to wrap text around images.</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Equal Width Boxes With float, we can float boxes of content side by side. Ex.</a:t>
            </a:r>
            <a:br>
              <a:rPr lang="en-GB" sz="1100">
                <a:solidFill>
                  <a:schemeClr val="dk1"/>
                </a:solidFill>
                <a:latin typeface="Comfortaa"/>
                <a:ea typeface="Comfortaa"/>
                <a:cs typeface="Comfortaa"/>
                <a:sym typeface="Comfortaa"/>
              </a:rPr>
            </a:br>
            <a:r>
              <a:rPr lang="en-GB" sz="1100">
                <a:solidFill>
                  <a:srgbClr val="F96D6C"/>
                </a:solidFill>
                <a:latin typeface="Comfortaa"/>
                <a:ea typeface="Comfortaa"/>
                <a:cs typeface="Comfortaa"/>
                <a:sym typeface="Comfortaa"/>
              </a:rPr>
              <a:t>.box {</a:t>
            </a:r>
            <a:br>
              <a:rPr lang="en-GB" sz="1100">
                <a:solidFill>
                  <a:srgbClr val="F96D6C"/>
                </a:solidFill>
                <a:latin typeface="Comfortaa"/>
                <a:ea typeface="Comfortaa"/>
                <a:cs typeface="Comfortaa"/>
                <a:sym typeface="Comfortaa"/>
              </a:rPr>
            </a:br>
            <a:r>
              <a:rPr lang="en-GB" sz="1100">
                <a:solidFill>
                  <a:srgbClr val="F96D6C"/>
                </a:solidFill>
                <a:latin typeface="Comfortaa"/>
                <a:ea typeface="Comfortaa"/>
                <a:cs typeface="Comfortaa"/>
                <a:sym typeface="Comfortaa"/>
              </a:rPr>
              <a:t>  float: left;</a:t>
            </a:r>
            <a:br>
              <a:rPr lang="en-GB" sz="1100">
                <a:solidFill>
                  <a:srgbClr val="F96D6C"/>
                </a:solidFill>
                <a:latin typeface="Comfortaa"/>
                <a:ea typeface="Comfortaa"/>
                <a:cs typeface="Comfortaa"/>
                <a:sym typeface="Comfortaa"/>
              </a:rPr>
            </a:br>
            <a:r>
              <a:rPr lang="en-GB" sz="1100">
                <a:solidFill>
                  <a:srgbClr val="F96D6C"/>
                </a:solidFill>
                <a:latin typeface="Comfortaa"/>
                <a:ea typeface="Comfortaa"/>
                <a:cs typeface="Comfortaa"/>
                <a:sym typeface="Comfortaa"/>
              </a:rPr>
              <a:t>  width: 33.33%; /* three boxes (use 25% for four, and 50% for two, etc) */</a:t>
            </a:r>
            <a:br>
              <a:rPr lang="en-GB" sz="1100">
                <a:solidFill>
                  <a:srgbClr val="F96D6C"/>
                </a:solidFill>
                <a:latin typeface="Comfortaa"/>
                <a:ea typeface="Comfortaa"/>
                <a:cs typeface="Comfortaa"/>
                <a:sym typeface="Comfortaa"/>
              </a:rPr>
            </a:br>
            <a:r>
              <a:rPr lang="en-GB" sz="1100">
                <a:solidFill>
                  <a:srgbClr val="F96D6C"/>
                </a:solidFill>
                <a:latin typeface="Comfortaa"/>
                <a:ea typeface="Comfortaa"/>
                <a:cs typeface="Comfortaa"/>
                <a:sym typeface="Comfortaa"/>
              </a:rPr>
              <a:t>  padding: 50px; /* if you want space between the images */</a:t>
            </a:r>
            <a:br>
              <a:rPr lang="en-GB" sz="1100">
                <a:solidFill>
                  <a:srgbClr val="F96D6C"/>
                </a:solidFill>
                <a:latin typeface="Comfortaa"/>
                <a:ea typeface="Comfortaa"/>
                <a:cs typeface="Comfortaa"/>
                <a:sym typeface="Comfortaa"/>
              </a:rPr>
            </a:br>
            <a:r>
              <a:rPr lang="en-GB" sz="1100">
                <a:solidFill>
                  <a:srgbClr val="F96D6C"/>
                </a:solidFill>
                <a:latin typeface="Comfortaa"/>
                <a:ea typeface="Comfortaa"/>
                <a:cs typeface="Comfortaa"/>
                <a:sym typeface="Comfortaa"/>
              </a:rPr>
              <a:t>  box-sizing: border-box;</a:t>
            </a:r>
            <a:br>
              <a:rPr lang="en-GB" sz="1100">
                <a:solidFill>
                  <a:srgbClr val="F96D6C"/>
                </a:solidFill>
                <a:latin typeface="Comfortaa"/>
                <a:ea typeface="Comfortaa"/>
                <a:cs typeface="Comfortaa"/>
                <a:sym typeface="Comfortaa"/>
              </a:rPr>
            </a:br>
            <a:r>
              <a:rPr lang="en-GB" sz="1100">
                <a:solidFill>
                  <a:srgbClr val="F96D6C"/>
                </a:solidFill>
                <a:latin typeface="Comfortaa"/>
                <a:ea typeface="Comfortaa"/>
                <a:cs typeface="Comfortaa"/>
                <a:sym typeface="Comfortaa"/>
              </a:rPr>
              <a:t>}</a:t>
            </a:r>
            <a:endParaRPr b="0" i="0" sz="1200" u="none" cap="none" strike="noStrike">
              <a:solidFill>
                <a:schemeClr val="dk1"/>
              </a:solidFill>
              <a:latin typeface="Comfortaa"/>
              <a:ea typeface="Comfortaa"/>
              <a:cs typeface="Comfortaa"/>
              <a:sym typeface="Comfortaa"/>
            </a:endParaRPr>
          </a:p>
        </p:txBody>
      </p:sp>
      <p:sp>
        <p:nvSpPr>
          <p:cNvPr id="238" name="Google Shape;238;p43"/>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Float &amp; Clear</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311150" lvl="0" marL="4572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Center Align Elements - To horizontally center a block element use </a:t>
            </a:r>
            <a:r>
              <a:rPr b="0" i="0" lang="en-GB" sz="1300" u="none" cap="none" strike="noStrike">
                <a:solidFill>
                  <a:srgbClr val="F96D6C"/>
                </a:solidFill>
                <a:latin typeface="Comfortaa"/>
                <a:ea typeface="Comfortaa"/>
                <a:cs typeface="Comfortaa"/>
                <a:sym typeface="Comfortaa"/>
              </a:rPr>
              <a:t>margin: auto; </a:t>
            </a:r>
            <a:r>
              <a:rPr b="0" i="0" lang="en-GB" sz="1300" u="none" cap="none" strike="noStrike">
                <a:solidFill>
                  <a:schemeClr val="dk1"/>
                </a:solidFill>
                <a:latin typeface="Comfortaa"/>
                <a:ea typeface="Comfortaa"/>
                <a:cs typeface="Comfortaa"/>
                <a:sym typeface="Comfortaa"/>
              </a:rPr>
              <a:t>Note: Center aligning has no effect if the width is not set (or set to 100%).</a:t>
            </a:r>
            <a:endParaRPr b="0" i="0" sz="1300" u="none" cap="none" strike="noStrike">
              <a:solidFill>
                <a:schemeClr val="dk1"/>
              </a:solidFill>
              <a:latin typeface="Comfortaa"/>
              <a:ea typeface="Comfortaa"/>
              <a:cs typeface="Comfortaa"/>
              <a:sym typeface="Comfortaa"/>
            </a:endParaRPr>
          </a:p>
          <a:p>
            <a:pPr indent="-311150" lvl="0" marL="4572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Center Align Text - To center the text inside an element, use </a:t>
            </a:r>
            <a:r>
              <a:rPr lang="en-GB" sz="1300">
                <a:solidFill>
                  <a:srgbClr val="F96D6C"/>
                </a:solidFill>
                <a:latin typeface="Comfortaa"/>
                <a:ea typeface="Comfortaa"/>
                <a:cs typeface="Comfortaa"/>
                <a:sym typeface="Comfortaa"/>
              </a:rPr>
              <a:t>text-align: center;</a:t>
            </a:r>
            <a:endParaRPr sz="1300">
              <a:solidFill>
                <a:srgbClr val="F96D6C"/>
              </a:solidFill>
              <a:latin typeface="Comfortaa"/>
              <a:ea typeface="Comfortaa"/>
              <a:cs typeface="Comfortaa"/>
              <a:sym typeface="Comfortaa"/>
            </a:endParaRPr>
          </a:p>
          <a:p>
            <a:pPr indent="-311150" lvl="0" marL="4572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Center an Image - To center an image, set left and right margin to auto and make it into a block element.</a:t>
            </a:r>
            <a:endParaRPr b="0" i="0" sz="1300" u="none" cap="none" strike="noStrike">
              <a:solidFill>
                <a:schemeClr val="dk1"/>
              </a:solidFill>
              <a:latin typeface="Comfortaa"/>
              <a:ea typeface="Comfortaa"/>
              <a:cs typeface="Comfortaa"/>
              <a:sym typeface="Comfortaa"/>
            </a:endParaRPr>
          </a:p>
          <a:p>
            <a:pPr indent="-311150" lvl="0" marL="4572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Left and Right Align:</a:t>
            </a:r>
            <a:endParaRPr b="0" i="0" sz="1300" u="none" cap="none" strike="noStrike">
              <a:solidFill>
                <a:schemeClr val="dk1"/>
              </a:solidFill>
              <a:latin typeface="Comfortaa"/>
              <a:ea typeface="Comfortaa"/>
              <a:cs typeface="Comfortaa"/>
              <a:sym typeface="Comfortaa"/>
            </a:endParaRPr>
          </a:p>
          <a:p>
            <a:pPr indent="-311150" lvl="1" marL="9144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Using position - position: absolute; 	Ex.</a:t>
            </a:r>
            <a:br>
              <a:rPr b="0" i="0" lang="en-GB" sz="1300" u="none" cap="none" strike="noStrike">
                <a:solidFill>
                  <a:schemeClr val="dk1"/>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.right {								.left {</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  position: absolute;						  position: absolute;</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  right: 0;								  left: 0;</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									}</a:t>
            </a:r>
            <a:endParaRPr b="0" i="0" sz="1300" u="none" cap="none" strike="noStrike">
              <a:solidFill>
                <a:srgbClr val="F96D6C"/>
              </a:solidFill>
              <a:latin typeface="Comfortaa"/>
              <a:ea typeface="Comfortaa"/>
              <a:cs typeface="Comfortaa"/>
              <a:sym typeface="Comfortaa"/>
            </a:endParaRPr>
          </a:p>
          <a:p>
            <a:pPr indent="-311150" lvl="1" marL="9144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Using float -</a:t>
            </a:r>
            <a:r>
              <a:rPr lang="en-GB" sz="1300">
                <a:solidFill>
                  <a:srgbClr val="F96D6C"/>
                </a:solidFill>
                <a:latin typeface="Comfortaa"/>
                <a:ea typeface="Comfortaa"/>
                <a:cs typeface="Comfortaa"/>
                <a:sym typeface="Comfortaa"/>
              </a:rPr>
              <a:t> float: left; float: right;</a:t>
            </a:r>
            <a:endParaRPr sz="1300">
              <a:solidFill>
                <a:srgbClr val="F96D6C"/>
              </a:solidFill>
              <a:latin typeface="Comfortaa"/>
              <a:ea typeface="Comfortaa"/>
              <a:cs typeface="Comfortaa"/>
              <a:sym typeface="Comfortaa"/>
            </a:endParaRPr>
          </a:p>
        </p:txBody>
      </p:sp>
      <p:sp>
        <p:nvSpPr>
          <p:cNvPr id="244" name="Google Shape;244;p44"/>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Align</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Align(contd.)</a:t>
            </a:r>
            <a:endParaRPr b="0" i="0" sz="2500" u="none" cap="none" strike="noStrike">
              <a:solidFill>
                <a:srgbClr val="F96D6C"/>
              </a:solidFill>
              <a:latin typeface="Montserrat"/>
              <a:ea typeface="Montserrat"/>
              <a:cs typeface="Montserrat"/>
              <a:sym typeface="Montserrat"/>
            </a:endParaRPr>
          </a:p>
        </p:txBody>
      </p:sp>
      <p:sp>
        <p:nvSpPr>
          <p:cNvPr id="250" name="Google Shape;250;p45"/>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Center Vertically:</a:t>
            </a:r>
            <a:endParaRPr b="0" i="0" sz="1200" u="none" cap="none" strike="noStrike">
              <a:solidFill>
                <a:schemeClr val="dk1"/>
              </a:solidFill>
              <a:latin typeface="Comfortaa"/>
              <a:ea typeface="Comfortaa"/>
              <a:cs typeface="Comfortaa"/>
              <a:sym typeface="Comfortaa"/>
            </a:endParaRPr>
          </a:p>
          <a:p>
            <a:pPr indent="-304800" lvl="1" marL="9144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Using padding. Ex. </a:t>
            </a:r>
            <a:r>
              <a:rPr b="0" i="0" lang="en-GB" sz="1200" u="none" cap="none" strike="noStrike">
                <a:solidFill>
                  <a:srgbClr val="F96D6C"/>
                </a:solidFill>
                <a:latin typeface="Comfortaa"/>
                <a:ea typeface="Comfortaa"/>
                <a:cs typeface="Comfortaa"/>
                <a:sym typeface="Comfortaa"/>
              </a:rPr>
              <a:t>padding: 70px 0;</a:t>
            </a:r>
            <a:endParaRPr b="0" i="0" sz="1200" u="none" cap="none" strike="noStrike">
              <a:solidFill>
                <a:srgbClr val="F96D6C"/>
              </a:solidFill>
              <a:latin typeface="Comfortaa"/>
              <a:ea typeface="Comfortaa"/>
              <a:cs typeface="Comfortaa"/>
              <a:sym typeface="Comfortaa"/>
            </a:endParaRPr>
          </a:p>
          <a:p>
            <a:pPr indent="-304800" lvl="1" marL="9144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Using line height. Ex.</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.vertical-align-center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line-height: 200px;</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height: 200px;</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a:t>
            </a:r>
            <a:endParaRPr b="0" i="0" sz="1200" u="none" cap="none" strike="noStrike">
              <a:solidFill>
                <a:srgbClr val="F96D6C"/>
              </a:solidFill>
              <a:latin typeface="Comfortaa"/>
              <a:ea typeface="Comfortaa"/>
              <a:cs typeface="Comfortaa"/>
              <a:sym typeface="Comfortaa"/>
            </a:endParaRPr>
          </a:p>
          <a:p>
            <a:pPr indent="-304800" lvl="1" marL="9144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Using position &amp; transform. Ex:</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.vertical-align-center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position: absolute;</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top: 50%;</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left: 50%;</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transform: translate(-50%, -50%);</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a:t>
            </a:r>
            <a:endParaRPr b="0" i="0" sz="1200" u="none" cap="none" strike="noStrike">
              <a:solidFill>
                <a:srgbClr val="F96D6C"/>
              </a:solidFill>
              <a:latin typeface="Comfortaa"/>
              <a:ea typeface="Comfortaa"/>
              <a:cs typeface="Comfortaa"/>
              <a:sym typeface="Comforta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It explains the relationship between the selectors. Between the simple selectors, we can include a combinator. There are four types: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descendant selector (space) - matches all elements that are descendants of a specified element.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div p {</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background-color: yellow;</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child selector (&gt;) - selects all elements that are the children of a specified element.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div &gt; p {</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background-color: yellow;</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adjacent sibling selector (+) - selects all elements that are adjacent siblings of a specified element. Sibling elements must have the same parent element, and "adjacent" means "immediately following".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div + p {</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background-color: yellow;</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general sibling selector (~) - selects all elements that are siblings of a specified element.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div ~ p {</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background-color: yellow;</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p:txBody>
      </p:sp>
      <p:sp>
        <p:nvSpPr>
          <p:cNvPr id="256" name="Google Shape;256;p46"/>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Combinators</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It defines a special state of an element. Values: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:active - Selects the active link. Ex. </a:t>
            </a:r>
            <a:r>
              <a:rPr b="0" i="0" lang="en-GB" sz="1000" u="none" cap="none" strike="noStrike">
                <a:solidFill>
                  <a:srgbClr val="F96D6C"/>
                </a:solidFill>
                <a:latin typeface="Comfortaa"/>
                <a:ea typeface="Comfortaa"/>
                <a:cs typeface="Comfortaa"/>
                <a:sym typeface="Comfortaa"/>
              </a:rPr>
              <a:t>a:active</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:checked - Selects every checked &lt;input&gt; element. Ex. </a:t>
            </a:r>
            <a:r>
              <a:rPr b="0" i="0" lang="en-GB" sz="1000" u="none" cap="none" strike="noStrike">
                <a:solidFill>
                  <a:srgbClr val="F96D6C"/>
                </a:solidFill>
                <a:latin typeface="Comfortaa"/>
                <a:ea typeface="Comfortaa"/>
                <a:cs typeface="Comfortaa"/>
                <a:sym typeface="Comfortaa"/>
              </a:rPr>
              <a:t>input:checked</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:disabled - Selects every disabled &lt;input&gt; element. Ex. </a:t>
            </a:r>
            <a:r>
              <a:rPr b="0" i="0" lang="en-GB" sz="1000" u="none" cap="none" strike="noStrike">
                <a:solidFill>
                  <a:srgbClr val="F96D6C"/>
                </a:solidFill>
                <a:latin typeface="Comfortaa"/>
                <a:ea typeface="Comfortaa"/>
                <a:cs typeface="Comfortaa"/>
                <a:sym typeface="Comfortaa"/>
              </a:rPr>
              <a:t>input:disabled</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:empty - Selects every element that has no children. Ex. </a:t>
            </a:r>
            <a:r>
              <a:rPr b="0" i="0" lang="en-GB" sz="1000" u="none" cap="none" strike="noStrike">
                <a:solidFill>
                  <a:srgbClr val="F96D6C"/>
                </a:solidFill>
                <a:latin typeface="Comfortaa"/>
                <a:ea typeface="Comfortaa"/>
                <a:cs typeface="Comfortaa"/>
                <a:sym typeface="Comfortaa"/>
              </a:rPr>
              <a:t>p:empty</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:enabled - Selects every enabled &lt;input&gt; element. Ex. </a:t>
            </a:r>
            <a:r>
              <a:rPr b="0" i="0" lang="en-GB" sz="1000" u="none" cap="none" strike="noStrike">
                <a:solidFill>
                  <a:srgbClr val="F96D6C"/>
                </a:solidFill>
                <a:latin typeface="Comfortaa"/>
                <a:ea typeface="Comfortaa"/>
                <a:cs typeface="Comfortaa"/>
                <a:sym typeface="Comfortaa"/>
              </a:rPr>
              <a:t>input:enabled</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:first-child - Selects every element that is the first child of its parent. Ex. </a:t>
            </a:r>
            <a:r>
              <a:rPr b="0" i="0" lang="en-GB" sz="1000" u="none" cap="none" strike="noStrike">
                <a:solidFill>
                  <a:srgbClr val="F96D6C"/>
                </a:solidFill>
                <a:latin typeface="Comfortaa"/>
                <a:ea typeface="Comfortaa"/>
                <a:cs typeface="Comfortaa"/>
                <a:sym typeface="Comfortaa"/>
              </a:rPr>
              <a:t>p:first-child</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:first-of-type - Selects every element that is the first element of its parent. Ex. </a:t>
            </a:r>
            <a:r>
              <a:rPr b="0" i="0" lang="en-GB" sz="1000" u="none" cap="none" strike="noStrike">
                <a:solidFill>
                  <a:srgbClr val="F96D6C"/>
                </a:solidFill>
                <a:latin typeface="Comfortaa"/>
                <a:ea typeface="Comfortaa"/>
                <a:cs typeface="Comfortaa"/>
                <a:sym typeface="Comfortaa"/>
              </a:rPr>
              <a:t>p:first-of-type</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:focus - Selects the &lt;input&gt; element that has focus. Ex. </a:t>
            </a:r>
            <a:r>
              <a:rPr b="0" i="0" lang="en-GB" sz="1000" u="none" cap="none" strike="noStrike">
                <a:solidFill>
                  <a:srgbClr val="F96D6C"/>
                </a:solidFill>
                <a:latin typeface="Comfortaa"/>
                <a:ea typeface="Comfortaa"/>
                <a:cs typeface="Comfortaa"/>
                <a:sym typeface="Comfortaa"/>
              </a:rPr>
              <a:t>input:focus</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:hover - Selects links on mouse over. Ex. </a:t>
            </a:r>
            <a:r>
              <a:rPr b="0" i="0" lang="en-GB" sz="1000" u="none" cap="none" strike="noStrike">
                <a:solidFill>
                  <a:srgbClr val="F96D6C"/>
                </a:solidFill>
                <a:latin typeface="Comfortaa"/>
                <a:ea typeface="Comfortaa"/>
                <a:cs typeface="Comfortaa"/>
                <a:sym typeface="Comfortaa"/>
              </a:rPr>
              <a:t>a:hover</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:in-range - Selects &lt;input&gt; elements with a value within a specified range. Ex. </a:t>
            </a:r>
            <a:r>
              <a:rPr b="0" i="0" lang="en-GB" sz="1000" u="none" cap="none" strike="noStrike">
                <a:solidFill>
                  <a:srgbClr val="F96D6C"/>
                </a:solidFill>
                <a:latin typeface="Comfortaa"/>
                <a:ea typeface="Comfortaa"/>
                <a:cs typeface="Comfortaa"/>
                <a:sym typeface="Comfortaa"/>
              </a:rPr>
              <a:t>input:in-range</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:invalid - Selects all &lt;input&gt; elements with an invalid value. Ex. </a:t>
            </a:r>
            <a:r>
              <a:rPr b="0" i="0" lang="en-GB" sz="1000" u="none" cap="none" strike="noStrike">
                <a:solidFill>
                  <a:srgbClr val="F96D6C"/>
                </a:solidFill>
                <a:latin typeface="Comfortaa"/>
                <a:ea typeface="Comfortaa"/>
                <a:cs typeface="Comfortaa"/>
                <a:sym typeface="Comfortaa"/>
              </a:rPr>
              <a:t>input:invalid</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:lang(language) - Selects every element with a lang attribute value starting with "it". Ex. </a:t>
            </a:r>
            <a:r>
              <a:rPr b="0" i="0" lang="en-GB" sz="1000" u="none" cap="none" strike="noStrike">
                <a:solidFill>
                  <a:srgbClr val="F96D6C"/>
                </a:solidFill>
                <a:latin typeface="Comfortaa"/>
                <a:ea typeface="Comfortaa"/>
                <a:cs typeface="Comfortaa"/>
                <a:sym typeface="Comfortaa"/>
              </a:rPr>
              <a:t>p:lang(it)</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:last-child - Selects every element that is the last child of its parent. Ex. </a:t>
            </a:r>
            <a:r>
              <a:rPr b="0" i="0" lang="en-GB" sz="1000" u="none" cap="none" strike="noStrike">
                <a:solidFill>
                  <a:srgbClr val="F96D6C"/>
                </a:solidFill>
                <a:latin typeface="Comfortaa"/>
                <a:ea typeface="Comfortaa"/>
                <a:cs typeface="Comfortaa"/>
                <a:sym typeface="Comfortaa"/>
              </a:rPr>
              <a:t>p:last-child</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:last-of-type - Selects every element that is the last &lt;p&gt; element of its parent. Ex. </a:t>
            </a:r>
            <a:r>
              <a:rPr b="0" i="0" lang="en-GB" sz="1000" u="none" cap="none" strike="noStrike">
                <a:solidFill>
                  <a:srgbClr val="F96D6C"/>
                </a:solidFill>
                <a:latin typeface="Comfortaa"/>
                <a:ea typeface="Comfortaa"/>
                <a:cs typeface="Comfortaa"/>
                <a:sym typeface="Comfortaa"/>
              </a:rPr>
              <a:t>p:last-of-type</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:link - Selects all unvisited links. </a:t>
            </a:r>
            <a:r>
              <a:rPr b="0" i="0" lang="en-GB" sz="1000" u="none" cap="none" strike="noStrike">
                <a:solidFill>
                  <a:srgbClr val="F96D6C"/>
                </a:solidFill>
                <a:latin typeface="Comfortaa"/>
                <a:ea typeface="Comfortaa"/>
                <a:cs typeface="Comfortaa"/>
                <a:sym typeface="Comfortaa"/>
              </a:rPr>
              <a:t>a:link</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:not(selector) - Selects every element that is not an element. Ex. </a:t>
            </a:r>
            <a:r>
              <a:rPr b="0" i="0" lang="en-GB" sz="1000" u="none" cap="none" strike="noStrike">
                <a:solidFill>
                  <a:srgbClr val="F96D6C"/>
                </a:solidFill>
                <a:latin typeface="Comfortaa"/>
                <a:ea typeface="Comfortaa"/>
                <a:cs typeface="Comfortaa"/>
                <a:sym typeface="Comfortaa"/>
              </a:rPr>
              <a:t>:not(p)</a:t>
            </a:r>
            <a:endParaRPr b="0" i="0" sz="1000" u="none" cap="none" strike="noStrike">
              <a:solidFill>
                <a:srgbClr val="F96D6C"/>
              </a:solidFill>
              <a:latin typeface="Comfortaa"/>
              <a:ea typeface="Comfortaa"/>
              <a:cs typeface="Comfortaa"/>
              <a:sym typeface="Comfortaa"/>
            </a:endParaRPr>
          </a:p>
        </p:txBody>
      </p:sp>
      <p:sp>
        <p:nvSpPr>
          <p:cNvPr id="262" name="Google Shape;262;p47"/>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Pseudo-class</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:nth-child(n) - Selects every element that is the second child of its parent. Ex.  </a:t>
            </a:r>
            <a:r>
              <a:rPr b="0" i="0" lang="en-GB" sz="1000" u="none" cap="none" strike="noStrike">
                <a:solidFill>
                  <a:srgbClr val="F96D6C"/>
                </a:solidFill>
                <a:latin typeface="Comfortaa"/>
                <a:ea typeface="Comfortaa"/>
                <a:cs typeface="Comfortaa"/>
                <a:sym typeface="Comfortaa"/>
              </a:rPr>
              <a:t>p:nth-child(2)</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:nth-last-child(n) - Selects every element that is the second child of its parent, counting from the last child. Ex. </a:t>
            </a:r>
            <a:r>
              <a:rPr b="0" i="0" lang="en-GB" sz="1000" u="none" cap="none" strike="noStrike">
                <a:solidFill>
                  <a:srgbClr val="F96D6C"/>
                </a:solidFill>
                <a:latin typeface="Comfortaa"/>
                <a:ea typeface="Comfortaa"/>
                <a:cs typeface="Comfortaa"/>
                <a:sym typeface="Comfortaa"/>
              </a:rPr>
              <a:t>p:nth-last-child(2)</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:nth-last-of-type(n) - Selects every element that is the second element of its parent, counting from the last child. Ex. </a:t>
            </a:r>
            <a:r>
              <a:rPr b="0" i="0" lang="en-GB" sz="1000" u="none" cap="none" strike="noStrike">
                <a:solidFill>
                  <a:srgbClr val="F96D6C"/>
                </a:solidFill>
                <a:latin typeface="Comfortaa"/>
                <a:ea typeface="Comfortaa"/>
                <a:cs typeface="Comfortaa"/>
                <a:sym typeface="Comfortaa"/>
              </a:rPr>
              <a:t>p:nth-last-of-type(2)</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:nth-of-type(n) - Selects every element that is the second element of its parent. Ex. </a:t>
            </a:r>
            <a:r>
              <a:rPr b="0" i="0" lang="en-GB" sz="1000" u="none" cap="none" strike="noStrike">
                <a:solidFill>
                  <a:srgbClr val="F96D6C"/>
                </a:solidFill>
                <a:latin typeface="Comfortaa"/>
                <a:ea typeface="Comfortaa"/>
                <a:cs typeface="Comfortaa"/>
                <a:sym typeface="Comfortaa"/>
              </a:rPr>
              <a:t>p:nth-of-type(2)</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:only-of-type - Selects every &lt;p&gt; element that is the only &lt;p&gt; element of its parent . Ex. </a:t>
            </a:r>
            <a:r>
              <a:rPr b="0" i="0" lang="en-GB" sz="1000" u="none" cap="none" strike="noStrike">
                <a:solidFill>
                  <a:srgbClr val="F96D6C"/>
                </a:solidFill>
                <a:latin typeface="Comfortaa"/>
                <a:ea typeface="Comfortaa"/>
                <a:cs typeface="Comfortaa"/>
                <a:sym typeface="Comfortaa"/>
              </a:rPr>
              <a:t>p:only-of-type</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:only-child - Selects every &lt;p&gt; element that is the only child of its parent. Ex.</a:t>
            </a:r>
            <a:r>
              <a:rPr b="0" i="0" lang="en-GB" sz="1000" u="none" cap="none" strike="noStrike">
                <a:solidFill>
                  <a:srgbClr val="00A1FF"/>
                </a:solidFill>
                <a:latin typeface="Comfortaa"/>
                <a:ea typeface="Comfortaa"/>
                <a:cs typeface="Comfortaa"/>
                <a:sym typeface="Comfortaa"/>
              </a:rPr>
              <a:t> </a:t>
            </a:r>
            <a:r>
              <a:rPr b="0" i="0" lang="en-GB" sz="1000" u="none" cap="none" strike="noStrike">
                <a:solidFill>
                  <a:srgbClr val="F96D6C"/>
                </a:solidFill>
                <a:latin typeface="Comfortaa"/>
                <a:ea typeface="Comfortaa"/>
                <a:cs typeface="Comfortaa"/>
                <a:sym typeface="Comfortaa"/>
              </a:rPr>
              <a:t>p:only-child</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:optional - Selects &lt;input&gt; elements with no "required" attribute. Ex. </a:t>
            </a:r>
            <a:r>
              <a:rPr b="0" i="0" lang="en-GB" sz="1000" u="none" cap="none" strike="noStrike">
                <a:solidFill>
                  <a:srgbClr val="F96D6C"/>
                </a:solidFill>
                <a:latin typeface="Comfortaa"/>
                <a:ea typeface="Comfortaa"/>
                <a:cs typeface="Comfortaa"/>
                <a:sym typeface="Comfortaa"/>
              </a:rPr>
              <a:t>input:optional</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:out-of-range - Selects &lt;input&gt; elements with a value outside a specified range. Ex. </a:t>
            </a:r>
            <a:r>
              <a:rPr b="0" i="0" lang="en-GB" sz="1000" u="none" cap="none" strike="noStrike">
                <a:solidFill>
                  <a:srgbClr val="F96D6C"/>
                </a:solidFill>
                <a:latin typeface="Comfortaa"/>
                <a:ea typeface="Comfortaa"/>
                <a:cs typeface="Comfortaa"/>
                <a:sym typeface="Comfortaa"/>
              </a:rPr>
              <a:t>input:out-of-range</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:read-only - Selects &lt;input&gt; elements with a "readonly" attribute specified. Ex. </a:t>
            </a:r>
            <a:r>
              <a:rPr b="0" i="0" lang="en-GB" sz="1000" u="none" cap="none" strike="noStrike">
                <a:solidFill>
                  <a:srgbClr val="F96D6C"/>
                </a:solidFill>
                <a:latin typeface="Comfortaa"/>
                <a:ea typeface="Comfortaa"/>
                <a:cs typeface="Comfortaa"/>
                <a:sym typeface="Comfortaa"/>
              </a:rPr>
              <a:t>input:read-only</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:read-write - Selects &lt;input&gt; elements with no "readonly" attribute. Ex. </a:t>
            </a:r>
            <a:r>
              <a:rPr b="0" i="0" lang="en-GB" sz="1000" u="none" cap="none" strike="noStrike">
                <a:solidFill>
                  <a:srgbClr val="F96D6C"/>
                </a:solidFill>
                <a:latin typeface="Comfortaa"/>
                <a:ea typeface="Comfortaa"/>
                <a:cs typeface="Comfortaa"/>
                <a:sym typeface="Comfortaa"/>
              </a:rPr>
              <a:t>input:read-write</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:required - Selects &lt;input&gt; elements with a "required" attribute specified. Ex. </a:t>
            </a:r>
            <a:r>
              <a:rPr b="0" i="0" lang="en-GB" sz="1000" u="none" cap="none" strike="noStrike">
                <a:solidFill>
                  <a:srgbClr val="F96D6C"/>
                </a:solidFill>
                <a:latin typeface="Comfortaa"/>
                <a:ea typeface="Comfortaa"/>
                <a:cs typeface="Comfortaa"/>
                <a:sym typeface="Comfortaa"/>
              </a:rPr>
              <a:t>input:required</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:root - Selects the document's root element. Ex. </a:t>
            </a:r>
            <a:r>
              <a:rPr b="0" i="0" lang="en-GB" sz="1000" u="none" cap="none" strike="noStrike">
                <a:solidFill>
                  <a:srgbClr val="F96D6C"/>
                </a:solidFill>
                <a:latin typeface="Comfortaa"/>
                <a:ea typeface="Comfortaa"/>
                <a:cs typeface="Comfortaa"/>
                <a:sym typeface="Comfortaa"/>
              </a:rPr>
              <a:t>root</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:target - Selects the current active #news element (clicked on a URL containing that anchor name). Ex. </a:t>
            </a:r>
            <a:r>
              <a:rPr b="0" i="0" lang="en-GB" sz="1000" u="none" cap="none" strike="noStrike">
                <a:solidFill>
                  <a:srgbClr val="F96D6C"/>
                </a:solidFill>
                <a:latin typeface="Comfortaa"/>
                <a:ea typeface="Comfortaa"/>
                <a:cs typeface="Comfortaa"/>
                <a:sym typeface="Comfortaa"/>
              </a:rPr>
              <a:t>#news:target</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:valid - Selects all &lt;input&gt; elements with a valid value. Ex. </a:t>
            </a:r>
            <a:r>
              <a:rPr b="0" i="0" lang="en-GB" sz="1000" u="none" cap="none" strike="noStrike">
                <a:solidFill>
                  <a:srgbClr val="F96D6C"/>
                </a:solidFill>
                <a:latin typeface="Comfortaa"/>
                <a:ea typeface="Comfortaa"/>
                <a:cs typeface="Comfortaa"/>
                <a:sym typeface="Comfortaa"/>
              </a:rPr>
              <a:t>input:valid</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:visited - Selects all visited links. Ex. </a:t>
            </a:r>
            <a:r>
              <a:rPr b="0" i="0" lang="en-GB" sz="1000" u="none" cap="none" strike="noStrike">
                <a:solidFill>
                  <a:srgbClr val="F96D6C"/>
                </a:solidFill>
                <a:latin typeface="Comfortaa"/>
                <a:ea typeface="Comfortaa"/>
                <a:cs typeface="Comfortaa"/>
                <a:sym typeface="Comfortaa"/>
              </a:rPr>
              <a:t>a:visited</a:t>
            </a:r>
            <a:endParaRPr b="0" i="0" sz="1000" u="none" cap="none" strike="noStrike">
              <a:solidFill>
                <a:srgbClr val="F96D6C"/>
              </a:solidFill>
              <a:latin typeface="Comfortaa"/>
              <a:ea typeface="Comfortaa"/>
              <a:cs typeface="Comfortaa"/>
              <a:sym typeface="Comfortaa"/>
            </a:endParaRPr>
          </a:p>
        </p:txBody>
      </p:sp>
      <p:sp>
        <p:nvSpPr>
          <p:cNvPr id="268" name="Google Shape;268;p48"/>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Pseudo-class(contd.)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Pseudo-elements</a:t>
            </a:r>
            <a:endParaRPr b="0" i="0" sz="2500" u="none" cap="none" strike="noStrike">
              <a:solidFill>
                <a:srgbClr val="F96D6C"/>
              </a:solidFill>
              <a:latin typeface="Montserrat"/>
              <a:ea typeface="Montserrat"/>
              <a:cs typeface="Montserrat"/>
              <a:sym typeface="Montserrat"/>
            </a:endParaRPr>
          </a:p>
        </p:txBody>
      </p:sp>
      <p:sp>
        <p:nvSpPr>
          <p:cNvPr id="274" name="Google Shape;274;p49"/>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500"/>
              <a:buFont typeface="Arial"/>
              <a:buNone/>
            </a:pPr>
            <a:r>
              <a:rPr b="0" i="0" lang="en-GB" sz="1500" u="none" cap="none" strike="noStrike">
                <a:solidFill>
                  <a:schemeClr val="dk1"/>
                </a:solidFill>
                <a:latin typeface="Comfortaa"/>
                <a:ea typeface="Comfortaa"/>
                <a:cs typeface="Comfortaa"/>
                <a:sym typeface="Comfortaa"/>
              </a:rPr>
              <a:t>It’s used to style specified parts of an element. Values:</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::after - Insert something after the content of each &lt;p&gt; element. Ex. </a:t>
            </a:r>
            <a:r>
              <a:rPr b="0" i="0" lang="en-GB" sz="1500" u="none" cap="none" strike="noStrike">
                <a:solidFill>
                  <a:srgbClr val="F96D6C"/>
                </a:solidFill>
                <a:latin typeface="Comfortaa"/>
                <a:ea typeface="Comfortaa"/>
                <a:cs typeface="Comfortaa"/>
                <a:sym typeface="Comfortaa"/>
              </a:rPr>
              <a:t>p::after</a:t>
            </a:r>
            <a:endParaRPr b="0" i="0" sz="1500" u="none" cap="none" strike="noStrike">
              <a:solidFill>
                <a:srgbClr val="F96D6C"/>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::before - Insert something before the content of each &lt;p&gt; element. Ex. </a:t>
            </a:r>
            <a:r>
              <a:rPr b="0" i="0" lang="en-GB" sz="1500" u="none" cap="none" strike="noStrike">
                <a:solidFill>
                  <a:srgbClr val="F96D6C"/>
                </a:solidFill>
                <a:latin typeface="Comfortaa"/>
                <a:ea typeface="Comfortaa"/>
                <a:cs typeface="Comfortaa"/>
                <a:sym typeface="Comfortaa"/>
              </a:rPr>
              <a:t>p::before</a:t>
            </a:r>
            <a:endParaRPr b="0" i="0" sz="1500" u="none" cap="none" strike="noStrike">
              <a:solidFill>
                <a:srgbClr val="F96D6C"/>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::first-letter - Selects the first letter of each &lt;p&gt; element. Ex. </a:t>
            </a:r>
            <a:r>
              <a:rPr b="0" i="0" lang="en-GB" sz="1500" u="none" cap="none" strike="noStrike">
                <a:solidFill>
                  <a:srgbClr val="F96D6C"/>
                </a:solidFill>
                <a:latin typeface="Comfortaa"/>
                <a:ea typeface="Comfortaa"/>
                <a:cs typeface="Comfortaa"/>
                <a:sym typeface="Comfortaa"/>
              </a:rPr>
              <a:t>p::first-letter</a:t>
            </a:r>
            <a:endParaRPr b="0" i="0" sz="1500" u="none" cap="none" strike="noStrike">
              <a:solidFill>
                <a:srgbClr val="F96D6C"/>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::first-line - Selects the first line of each &lt;p&gt; element. Ex. </a:t>
            </a:r>
            <a:r>
              <a:rPr b="0" i="0" lang="en-GB" sz="1500" u="none" cap="none" strike="noStrike">
                <a:solidFill>
                  <a:srgbClr val="F96D6C"/>
                </a:solidFill>
                <a:latin typeface="Comfortaa"/>
                <a:ea typeface="Comfortaa"/>
                <a:cs typeface="Comfortaa"/>
                <a:sym typeface="Comfortaa"/>
              </a:rPr>
              <a:t>p::first-line</a:t>
            </a:r>
            <a:endParaRPr b="0" i="0" sz="1500" u="none" cap="none" strike="noStrike">
              <a:solidFill>
                <a:srgbClr val="F96D6C"/>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::selection - Selects the portion of an element that is selected by a user. Ex. </a:t>
            </a:r>
            <a:r>
              <a:rPr b="0" i="0" lang="en-GB" sz="1500" u="none" cap="none" strike="noStrike">
                <a:solidFill>
                  <a:srgbClr val="F96D6C"/>
                </a:solidFill>
                <a:latin typeface="Comfortaa"/>
                <a:ea typeface="Comfortaa"/>
                <a:cs typeface="Comfortaa"/>
                <a:sym typeface="Comfortaa"/>
              </a:rPr>
              <a:t>p::selection</a:t>
            </a:r>
            <a:endParaRPr b="0" i="0" sz="1500" u="none" cap="none" strike="noStrike">
              <a:solidFill>
                <a:srgbClr val="F96D6C"/>
              </a:solidFill>
              <a:latin typeface="Comfortaa"/>
              <a:ea typeface="Comfortaa"/>
              <a:cs typeface="Comfortaa"/>
              <a:sym typeface="Comforta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latin typeface="Comfortaa"/>
                <a:ea typeface="Comfortaa"/>
                <a:cs typeface="Comfortaa"/>
                <a:sym typeface="Comfortaa"/>
              </a:rPr>
              <a:t>Attribute selector is used to select elements with a specified attribute. Variants:</a:t>
            </a:r>
            <a:endParaRPr b="0" i="0" sz="12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[attribute="value"] selector is used to select elements with a specified attribute and value.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a[target="_blank"] {</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background-color: yellow;</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[attribute~="value"] selector is used to select elements with an attribute value containing a specified word.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[title~="flower"] {</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border: 5px solid yellow;</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a:t>
            </a:r>
            <a:br>
              <a:rPr b="0" i="0" lang="en-GB" sz="1100" u="none" cap="none" strike="noStrike">
                <a:solidFill>
                  <a:schemeClr val="dk1"/>
                </a:solidFill>
                <a:latin typeface="Comfortaa"/>
                <a:ea typeface="Comfortaa"/>
                <a:cs typeface="Comfortaa"/>
                <a:sym typeface="Comfortaa"/>
              </a:rPr>
            </a:br>
            <a:r>
              <a:rPr b="0" i="0" lang="en-GB" sz="1100" u="none" cap="none" strike="noStrike">
                <a:solidFill>
                  <a:schemeClr val="dk1"/>
                </a:solidFill>
                <a:latin typeface="Comfortaa"/>
                <a:ea typeface="Comfortaa"/>
                <a:cs typeface="Comfortaa"/>
                <a:sym typeface="Comfortaa"/>
              </a:rPr>
              <a:t>Note: The example above will match elements with title="flower", title="summer flower", etc. but not title="my-flower" or title="flowers"</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[attribute|="value"] selector is used to select elements with the specified attribute starting with the specified value.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[class|="top"] {</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background: yellow;</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a:t>
            </a:r>
            <a:endParaRPr b="0" i="0" sz="1100" u="none" cap="none" strike="noStrike">
              <a:solidFill>
                <a:srgbClr val="F96D6C"/>
              </a:solidFill>
              <a:latin typeface="Comfortaa"/>
              <a:ea typeface="Comfortaa"/>
              <a:cs typeface="Comfortaa"/>
              <a:sym typeface="Comfortaa"/>
            </a:endParaRPr>
          </a:p>
        </p:txBody>
      </p:sp>
      <p:sp>
        <p:nvSpPr>
          <p:cNvPr id="280" name="Google Shape;280;p50"/>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Attribute Selector</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1"/>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Attribute Selector(contd.)</a:t>
            </a:r>
            <a:endParaRPr b="0" i="0" sz="2500" u="none" cap="none" strike="noStrike">
              <a:solidFill>
                <a:srgbClr val="F96D6C"/>
              </a:solidFill>
              <a:latin typeface="Montserrat"/>
              <a:ea typeface="Montserrat"/>
              <a:cs typeface="Montserrat"/>
              <a:sym typeface="Montserrat"/>
            </a:endParaRPr>
          </a:p>
        </p:txBody>
      </p:sp>
      <p:sp>
        <p:nvSpPr>
          <p:cNvPr id="286" name="Google Shape;286;p51"/>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[attribute^="value"] selector is used to select elements whose attribute value begins with a specified value. Note: The value does not have to be a whole word! Ex.</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[class^="top"]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background: yellow;</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a:t>
            </a:r>
            <a:endParaRPr b="0" i="0" sz="1200" u="none" cap="none" strike="noStrike">
              <a:solidFill>
                <a:srgbClr val="F96D6C"/>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[attribute$="value"] selector is used to select elements whose attribute value ends with a specified value. Note: The value does not have to be a whole word! Ex.</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[class$="test"]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background: yellow;</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a:t>
            </a:r>
            <a:endParaRPr b="0" i="0" sz="1200" u="none" cap="none" strike="noStrike">
              <a:solidFill>
                <a:srgbClr val="F96D6C"/>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[attribute*="value"] selector is used to select elements whose attribute value contains a specified value. Note: The value does not have to be a whole word! Ex.</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[class*="te"]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background: yellow;</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a:t>
            </a:r>
            <a:endParaRPr b="0" i="0" sz="1200" u="none" cap="none" strike="noStrike">
              <a:solidFill>
                <a:srgbClr val="F96D6C"/>
              </a:solidFill>
              <a:latin typeface="Comfortaa"/>
              <a:ea typeface="Comfortaa"/>
              <a:cs typeface="Comfortaa"/>
              <a:sym typeface="Comforta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500"/>
              <a:buFont typeface="Arial"/>
              <a:buNone/>
            </a:pPr>
            <a:r>
              <a:rPr b="0" i="0" lang="en-GB" sz="1500" u="none" cap="none" strike="noStrike">
                <a:solidFill>
                  <a:schemeClr val="dk1"/>
                </a:solidFill>
                <a:latin typeface="Comfortaa"/>
                <a:ea typeface="Comfortaa"/>
                <a:cs typeface="Comfortaa"/>
                <a:sym typeface="Comfortaa"/>
              </a:rPr>
              <a:t>CSS has several different units for expressing a length. There are two types of length units: absolute and relative.</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Absolute Lengths: units are fixed and lengths will appear as exactly that size. Not recommended for use on screen, because screen sizes vary so much. However, they can be used if the output medium is known, such as for print layout. Values:</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cm	centimeters</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mm	millimeters</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in	inches (1in = 96px = 2.54cm)</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px	pixels (1px = 1/96th of 1in) // relative to the viewing device</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pt	points (1pt = 1/72 of 1in)</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pc	picas (1pc = 12 pt)</a:t>
            </a:r>
            <a:endParaRPr b="0" i="0" sz="1500" u="none" cap="none" strike="noStrike">
              <a:solidFill>
                <a:schemeClr val="dk1"/>
              </a:solidFill>
              <a:latin typeface="Comfortaa"/>
              <a:ea typeface="Comfortaa"/>
              <a:cs typeface="Comfortaa"/>
              <a:sym typeface="Comfortaa"/>
            </a:endParaRPr>
          </a:p>
        </p:txBody>
      </p:sp>
      <p:sp>
        <p:nvSpPr>
          <p:cNvPr id="292" name="Google Shape;292;p52"/>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Units</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500"/>
              <a:buFont typeface="Arial"/>
              <a:buNone/>
            </a:pPr>
            <a:r>
              <a:rPr b="0" i="0" lang="en-GB" sz="1500" u="none" cap="none" strike="noStrike">
                <a:solidFill>
                  <a:schemeClr val="dk1"/>
                </a:solidFill>
                <a:latin typeface="Comfortaa"/>
                <a:ea typeface="Comfortaa"/>
                <a:cs typeface="Comfortaa"/>
                <a:sym typeface="Comfortaa"/>
              </a:rPr>
              <a:t>When there is more than one style specified for an HTML element, all the styles in a page will "cascade" into a new "virtual" style sheet by the following rules, where number one has the highest priority:</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AutoNum type="arabicPeriod"/>
            </a:pPr>
            <a:r>
              <a:rPr b="0" i="0" lang="en-GB" sz="1500" u="none" cap="none" strike="noStrike">
                <a:solidFill>
                  <a:schemeClr val="dk1"/>
                </a:solidFill>
                <a:latin typeface="Comfortaa"/>
                <a:ea typeface="Comfortaa"/>
                <a:cs typeface="Comfortaa"/>
                <a:sym typeface="Comfortaa"/>
              </a:rPr>
              <a:t>Inline style (inside an HTML element)</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AutoNum type="arabicPeriod"/>
            </a:pPr>
            <a:r>
              <a:rPr b="0" i="0" lang="en-GB" sz="1500" u="none" cap="none" strike="noStrike">
                <a:solidFill>
                  <a:schemeClr val="dk1"/>
                </a:solidFill>
                <a:latin typeface="Comfortaa"/>
                <a:ea typeface="Comfortaa"/>
                <a:cs typeface="Comfortaa"/>
                <a:sym typeface="Comfortaa"/>
              </a:rPr>
              <a:t>External and internal style sheets (in the head section)</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AutoNum type="arabicPeriod"/>
            </a:pPr>
            <a:r>
              <a:rPr b="0" i="0" lang="en-GB" sz="1500" u="none" cap="none" strike="noStrike">
                <a:solidFill>
                  <a:schemeClr val="dk1"/>
                </a:solidFill>
                <a:latin typeface="Comfortaa"/>
                <a:ea typeface="Comfortaa"/>
                <a:cs typeface="Comfortaa"/>
                <a:sym typeface="Comfortaa"/>
              </a:rPr>
              <a:t>Browser default</a:t>
            </a:r>
            <a:endParaRPr b="0" i="0" sz="15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500"/>
              <a:buFont typeface="Arial"/>
              <a:buNone/>
            </a:pPr>
            <a:r>
              <a:rPr b="0" i="0" lang="en-GB" sz="1500" u="none" cap="none" strike="noStrike">
                <a:solidFill>
                  <a:schemeClr val="dk1"/>
                </a:solidFill>
                <a:latin typeface="Comfortaa"/>
                <a:ea typeface="Comfortaa"/>
                <a:cs typeface="Comfortaa"/>
                <a:sym typeface="Comfortaa"/>
              </a:rPr>
              <a:t>So, an inline style has the highest priority, and will override external and internal styles and browser defaults.</a:t>
            </a:r>
            <a:endParaRPr b="0" i="0" sz="1500" u="none" cap="none" strike="noStrike">
              <a:solidFill>
                <a:schemeClr val="dk1"/>
              </a:solidFill>
              <a:latin typeface="Comfortaa"/>
              <a:ea typeface="Comfortaa"/>
              <a:cs typeface="Comfortaa"/>
              <a:sym typeface="Comfortaa"/>
            </a:endParaRPr>
          </a:p>
        </p:txBody>
      </p:sp>
      <p:sp>
        <p:nvSpPr>
          <p:cNvPr id="80" name="Google Shape;80;p17"/>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Cascading Order</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3"/>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311150" lvl="0" marL="4572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Relative Lengths: units specify a length relative to another length property. It scales better between different rendering mediums. Values:</a:t>
            </a:r>
            <a:endParaRPr b="0" i="0" sz="1300" u="none" cap="none" strike="noStrike">
              <a:solidFill>
                <a:schemeClr val="dk1"/>
              </a:solidFill>
              <a:latin typeface="Comfortaa"/>
              <a:ea typeface="Comfortaa"/>
              <a:cs typeface="Comfortaa"/>
              <a:sym typeface="Comfortaa"/>
            </a:endParaRPr>
          </a:p>
          <a:p>
            <a:pPr indent="-311150" lvl="1" marL="9144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em	Relative to the font-size of the element (2em means 2 times the size of the current font)</a:t>
            </a:r>
            <a:endParaRPr b="0" i="0" sz="1300" u="none" cap="none" strike="noStrike">
              <a:solidFill>
                <a:schemeClr val="dk1"/>
              </a:solidFill>
              <a:latin typeface="Comfortaa"/>
              <a:ea typeface="Comfortaa"/>
              <a:cs typeface="Comfortaa"/>
              <a:sym typeface="Comfortaa"/>
            </a:endParaRPr>
          </a:p>
          <a:p>
            <a:pPr indent="-311150" lvl="1" marL="9144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ex	Relative to the x-height of the current font (rarely used)</a:t>
            </a:r>
            <a:endParaRPr b="0" i="0" sz="1300" u="none" cap="none" strike="noStrike">
              <a:solidFill>
                <a:schemeClr val="dk1"/>
              </a:solidFill>
              <a:latin typeface="Comfortaa"/>
              <a:ea typeface="Comfortaa"/>
              <a:cs typeface="Comfortaa"/>
              <a:sym typeface="Comfortaa"/>
            </a:endParaRPr>
          </a:p>
          <a:p>
            <a:pPr indent="-311150" lvl="1" marL="9144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ch	Relative to the width of the "0" (zero)</a:t>
            </a:r>
            <a:endParaRPr b="0" i="0" sz="1300" u="none" cap="none" strike="noStrike">
              <a:solidFill>
                <a:schemeClr val="dk1"/>
              </a:solidFill>
              <a:latin typeface="Comfortaa"/>
              <a:ea typeface="Comfortaa"/>
              <a:cs typeface="Comfortaa"/>
              <a:sym typeface="Comfortaa"/>
            </a:endParaRPr>
          </a:p>
          <a:p>
            <a:pPr indent="-311150" lvl="1" marL="9144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rem	Relative to font-size of the root element</a:t>
            </a:r>
            <a:endParaRPr b="0" i="0" sz="1300" u="none" cap="none" strike="noStrike">
              <a:solidFill>
                <a:schemeClr val="dk1"/>
              </a:solidFill>
              <a:latin typeface="Comfortaa"/>
              <a:ea typeface="Comfortaa"/>
              <a:cs typeface="Comfortaa"/>
              <a:sym typeface="Comfortaa"/>
            </a:endParaRPr>
          </a:p>
          <a:p>
            <a:pPr indent="-311150" lvl="1" marL="9144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vw	Relative to 1% of the width of the viewport*</a:t>
            </a:r>
            <a:endParaRPr b="0" i="0" sz="1300" u="none" cap="none" strike="noStrike">
              <a:solidFill>
                <a:schemeClr val="dk1"/>
              </a:solidFill>
              <a:latin typeface="Comfortaa"/>
              <a:ea typeface="Comfortaa"/>
              <a:cs typeface="Comfortaa"/>
              <a:sym typeface="Comfortaa"/>
            </a:endParaRPr>
          </a:p>
          <a:p>
            <a:pPr indent="-311150" lvl="1" marL="9144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vh	Relative to 1% of the height of the viewport*</a:t>
            </a:r>
            <a:endParaRPr b="0" i="0" sz="1300" u="none" cap="none" strike="noStrike">
              <a:solidFill>
                <a:schemeClr val="dk1"/>
              </a:solidFill>
              <a:latin typeface="Comfortaa"/>
              <a:ea typeface="Comfortaa"/>
              <a:cs typeface="Comfortaa"/>
              <a:sym typeface="Comfortaa"/>
            </a:endParaRPr>
          </a:p>
          <a:p>
            <a:pPr indent="-311150" lvl="1" marL="9144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vmin	Relative to 1% of viewport's* smaller dimension</a:t>
            </a:r>
            <a:endParaRPr b="0" i="0" sz="1300" u="none" cap="none" strike="noStrike">
              <a:solidFill>
                <a:schemeClr val="dk1"/>
              </a:solidFill>
              <a:latin typeface="Comfortaa"/>
              <a:ea typeface="Comfortaa"/>
              <a:cs typeface="Comfortaa"/>
              <a:sym typeface="Comfortaa"/>
            </a:endParaRPr>
          </a:p>
          <a:p>
            <a:pPr indent="-311150" lvl="1" marL="9144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vmax	Relative to 1% of viewport's* larger dimension</a:t>
            </a:r>
            <a:endParaRPr b="0" i="0" sz="1300" u="none" cap="none" strike="noStrike">
              <a:solidFill>
                <a:schemeClr val="dk1"/>
              </a:solidFill>
              <a:latin typeface="Comfortaa"/>
              <a:ea typeface="Comfortaa"/>
              <a:cs typeface="Comfortaa"/>
              <a:sym typeface="Comfortaa"/>
            </a:endParaRPr>
          </a:p>
          <a:p>
            <a:pPr indent="-311150" lvl="1" marL="9144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	Relative to the parent element</a:t>
            </a:r>
            <a:endParaRPr b="0" i="0" sz="1300" u="none" cap="none" strike="noStrike">
              <a:solidFill>
                <a:schemeClr val="dk1"/>
              </a:solidFill>
              <a:latin typeface="Comfortaa"/>
              <a:ea typeface="Comfortaa"/>
              <a:cs typeface="Comfortaa"/>
              <a:sym typeface="Comfortaa"/>
            </a:endParaRPr>
          </a:p>
          <a:p>
            <a:pPr indent="0" lvl="0" marL="152400" marR="0" rtl="0" algn="l">
              <a:lnSpc>
                <a:spcPct val="150000"/>
              </a:lnSpc>
              <a:spcBef>
                <a:spcPts val="0"/>
              </a:spcBef>
              <a:spcAft>
                <a:spcPts val="0"/>
              </a:spcAft>
              <a:buClr>
                <a:srgbClr val="000000"/>
              </a:buClr>
              <a:buSzPts val="1300"/>
              <a:buFont typeface="Arial"/>
              <a:buNone/>
            </a:pPr>
            <a:r>
              <a:rPr b="0" i="0" lang="en-GB" sz="1300" u="none" cap="none" strike="noStrike">
                <a:solidFill>
                  <a:schemeClr val="dk1"/>
                </a:solidFill>
                <a:latin typeface="Comfortaa"/>
                <a:ea typeface="Comfortaa"/>
                <a:cs typeface="Comfortaa"/>
                <a:sym typeface="Comfortaa"/>
              </a:rPr>
              <a:t>Tip: The em and rem units are practical in creating a perfectly scalable layout!</a:t>
            </a:r>
            <a:br>
              <a:rPr b="0" i="0" lang="en-GB" sz="1300" u="none" cap="none" strike="noStrike">
                <a:solidFill>
                  <a:schemeClr val="dk1"/>
                </a:solidFill>
                <a:latin typeface="Comfortaa"/>
                <a:ea typeface="Comfortaa"/>
                <a:cs typeface="Comfortaa"/>
                <a:sym typeface="Comfortaa"/>
              </a:rPr>
            </a:br>
            <a:r>
              <a:rPr b="0" i="0" lang="en-GB" sz="1300" u="none" cap="none" strike="noStrike">
                <a:solidFill>
                  <a:schemeClr val="dk1"/>
                </a:solidFill>
                <a:latin typeface="Comfortaa"/>
                <a:ea typeface="Comfortaa"/>
                <a:cs typeface="Comfortaa"/>
                <a:sym typeface="Comfortaa"/>
              </a:rPr>
              <a:t>* Viewport = the browser window size. If the viewport is 50cm wide, 1vw = 0.5cm.</a:t>
            </a:r>
            <a:endParaRPr b="0" i="0" sz="1000" u="none" cap="none" strike="noStrike">
              <a:solidFill>
                <a:schemeClr val="dk1"/>
              </a:solidFill>
              <a:latin typeface="Comfortaa"/>
              <a:ea typeface="Comfortaa"/>
              <a:cs typeface="Comfortaa"/>
              <a:sym typeface="Comfortaa"/>
            </a:endParaRPr>
          </a:p>
        </p:txBody>
      </p:sp>
      <p:sp>
        <p:nvSpPr>
          <p:cNvPr id="298" name="Google Shape;298;p53"/>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Units(contd.)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4"/>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latin typeface="Comfortaa"/>
                <a:ea typeface="Comfortaa"/>
                <a:cs typeface="Comfortaa"/>
                <a:sym typeface="Comfortaa"/>
              </a:rPr>
              <a:t>If there are two or more conflicting CSS rules that point to the same element, the browser follows some rules to determine which one is most specific and therefore wins out. Think of specificity as a score/rank that determines which style declarations are ultimately applied to an element. The universal selector (*) has low specificity, while ID selectors are highly specific! Every selector has its place in the specificity hierarchy. There are four categories which define the specificity level of a selector:</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Inline styles - An inline style is attached directly to the element to be styled. Example: &lt;h1 style="color: #ffffff"&gt;.</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IDs - An ID is a unique identifier for the page elements, such as #navbar.</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Classes, attributes and pseudo-classes - This category includes classes, [attributes] and pseudo-classes such as :hover, :focus etc.</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Elements and pseudo-elements - This category includes element names and pseudo-elements, such as h1, div, :before and :after.</a:t>
            </a:r>
            <a:endParaRPr b="0" i="0" sz="12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chemeClr val="dk1"/>
              </a:buClr>
              <a:buSzPts val="1100"/>
              <a:buFont typeface="Arial"/>
              <a:buNone/>
            </a:pPr>
            <a:r>
              <a:rPr b="0" i="0" lang="en-GB" sz="1200" u="none" cap="none" strike="noStrike">
                <a:solidFill>
                  <a:schemeClr val="dk1"/>
                </a:solidFill>
                <a:latin typeface="Comfortaa"/>
                <a:ea typeface="Comfortaa"/>
                <a:cs typeface="Comfortaa"/>
                <a:sym typeface="Comfortaa"/>
              </a:rPr>
              <a:t>Formula to Calculate Specificity: Start at 0, add 1000 for style attribute, add 100 for each ID, add 10 for each attribute, class or pseudo-class, add 1 for each element name or pseudo-element. Ex.</a:t>
            </a:r>
            <a:endParaRPr b="0" i="0" sz="1200" u="none" cap="none" strike="noStrike">
              <a:solidFill>
                <a:schemeClr val="dk1"/>
              </a:solidFill>
              <a:latin typeface="Comfortaa"/>
              <a:ea typeface="Comfortaa"/>
              <a:cs typeface="Comfortaa"/>
              <a:sym typeface="Comfortaa"/>
            </a:endParaRPr>
          </a:p>
        </p:txBody>
      </p:sp>
      <p:sp>
        <p:nvSpPr>
          <p:cNvPr id="304" name="Google Shape;304;p54"/>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Specificity</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5"/>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300"/>
              <a:buFont typeface="Arial"/>
              <a:buNone/>
            </a:pPr>
            <a:r>
              <a:rPr b="0" i="0" lang="en-GB" sz="1300" u="none" cap="none" strike="noStrike">
                <a:solidFill>
                  <a:schemeClr val="dk1"/>
                </a:solidFill>
                <a:latin typeface="Comfortaa"/>
                <a:ea typeface="Comfortaa"/>
                <a:cs typeface="Comfortaa"/>
                <a:sym typeface="Comfortaa"/>
              </a:rPr>
              <a:t>A: </a:t>
            </a:r>
            <a:r>
              <a:rPr b="0" i="0" lang="en-GB" sz="1300" u="none" cap="none" strike="noStrike">
                <a:solidFill>
                  <a:srgbClr val="F96D6C"/>
                </a:solidFill>
                <a:latin typeface="Comfortaa"/>
                <a:ea typeface="Comfortaa"/>
                <a:cs typeface="Comfortaa"/>
                <a:sym typeface="Comfortaa"/>
              </a:rPr>
              <a:t>h1 // specificity = 1 (one element)</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chemeClr val="dk1"/>
                </a:solidFill>
                <a:latin typeface="Comfortaa"/>
                <a:ea typeface="Comfortaa"/>
                <a:cs typeface="Comfortaa"/>
                <a:sym typeface="Comfortaa"/>
              </a:rPr>
              <a:t>B: </a:t>
            </a:r>
            <a:r>
              <a:rPr b="0" i="0" lang="en-GB" sz="1300" u="none" cap="none" strike="noStrike">
                <a:solidFill>
                  <a:srgbClr val="F96D6C"/>
                </a:solidFill>
                <a:latin typeface="Comfortaa"/>
                <a:ea typeface="Comfortaa"/>
                <a:cs typeface="Comfortaa"/>
                <a:sym typeface="Comfortaa"/>
              </a:rPr>
              <a:t>#content h1 // specificity = 101 (one ID reference and one element)</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chemeClr val="dk1"/>
                </a:solidFill>
                <a:latin typeface="Comfortaa"/>
                <a:ea typeface="Comfortaa"/>
                <a:cs typeface="Comfortaa"/>
                <a:sym typeface="Comfortaa"/>
              </a:rPr>
              <a:t>C: </a:t>
            </a:r>
            <a:r>
              <a:rPr b="0" i="0" lang="en-GB" sz="1300" u="none" cap="none" strike="noStrike">
                <a:solidFill>
                  <a:srgbClr val="F96D6C"/>
                </a:solidFill>
                <a:latin typeface="Comfortaa"/>
                <a:ea typeface="Comfortaa"/>
                <a:cs typeface="Comfortaa"/>
                <a:sym typeface="Comfortaa"/>
              </a:rPr>
              <a:t>&lt;div id="content"&gt;</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	&lt;h1 style="color: #ffffff"&gt;Heading&lt;/h1&gt; // specificity = 1000 (inline styling)</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   &lt;/div&gt;</a:t>
            </a:r>
            <a:endParaRPr b="0" i="0" sz="13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300"/>
              <a:buFont typeface="Arial"/>
              <a:buNone/>
            </a:pPr>
            <a:r>
              <a:rPr b="0" i="0" lang="en-GB" sz="1300" u="none" cap="none" strike="noStrike">
                <a:solidFill>
                  <a:schemeClr val="dk1"/>
                </a:solidFill>
                <a:latin typeface="Comfortaa"/>
                <a:ea typeface="Comfortaa"/>
                <a:cs typeface="Comfortaa"/>
                <a:sym typeface="Comfortaa"/>
              </a:rPr>
              <a:t>Equal specificity: the latest rule counts - If the same rule is written twice into the external style sheet, then the lower rule in the style sheet is closer to the element to be styled, and therefore will be applied. Ex.</a:t>
            </a:r>
            <a:br>
              <a:rPr b="0" i="0" lang="en-GB" sz="1300" u="none" cap="none" strike="noStrike">
                <a:solidFill>
                  <a:schemeClr val="dk1"/>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h1 {background-color: yellow;}</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h1 {background-color: red;} // applied</a:t>
            </a:r>
            <a:endParaRPr b="0" i="0" sz="13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300"/>
              <a:buFont typeface="Arial"/>
              <a:buNone/>
            </a:pPr>
            <a:r>
              <a:rPr b="0" i="0" lang="en-GB" sz="1300" u="none" cap="none" strike="noStrike">
                <a:solidFill>
                  <a:schemeClr val="dk1"/>
                </a:solidFill>
                <a:latin typeface="Comfortaa"/>
                <a:ea typeface="Comfortaa"/>
                <a:cs typeface="Comfortaa"/>
                <a:sym typeface="Comfortaa"/>
              </a:rPr>
              <a:t>Contextual selectors are more specific than a single element selector - The embedded style sheet is closer to the element to be styled. Ex.</a:t>
            </a:r>
            <a:br>
              <a:rPr b="0" i="0" lang="en-GB" sz="1300" u="none" cap="none" strike="noStrike">
                <a:solidFill>
                  <a:schemeClr val="dk1"/>
                </a:solidFill>
                <a:latin typeface="Comfortaa"/>
                <a:ea typeface="Comfortaa"/>
                <a:cs typeface="Comfortaa"/>
                <a:sym typeface="Comfortaa"/>
              </a:rPr>
            </a:br>
            <a:r>
              <a:rPr b="0" i="0" lang="en-GB" sz="1300" u="none" cap="none" strike="noStrike">
                <a:solidFill>
                  <a:schemeClr val="dk1"/>
                </a:solidFill>
                <a:latin typeface="Comfortaa"/>
                <a:ea typeface="Comfortaa"/>
                <a:cs typeface="Comfortaa"/>
                <a:sym typeface="Comfortaa"/>
              </a:rPr>
              <a:t>From external CSS file:</a:t>
            </a:r>
            <a:endParaRPr b="0" i="0" sz="13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300"/>
              <a:buFont typeface="Arial"/>
              <a:buNone/>
            </a:pPr>
            <a:r>
              <a:rPr b="0" i="0" lang="en-GB" sz="1300" u="none" cap="none" strike="noStrike">
                <a:solidFill>
                  <a:srgbClr val="F96D6C"/>
                </a:solidFill>
                <a:latin typeface="Comfortaa"/>
                <a:ea typeface="Comfortaa"/>
                <a:cs typeface="Comfortaa"/>
                <a:sym typeface="Comfortaa"/>
              </a:rPr>
              <a:t>#content h1 {background-color: red;}</a:t>
            </a:r>
            <a:endParaRPr b="0" i="0" sz="1300" u="none" cap="none" strike="noStrike">
              <a:solidFill>
                <a:srgbClr val="F96D6C"/>
              </a:solidFill>
              <a:latin typeface="Comfortaa"/>
              <a:ea typeface="Comfortaa"/>
              <a:cs typeface="Comfortaa"/>
              <a:sym typeface="Comfortaa"/>
            </a:endParaRPr>
          </a:p>
        </p:txBody>
      </p:sp>
      <p:sp>
        <p:nvSpPr>
          <p:cNvPr id="310" name="Google Shape;310;p55"/>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Specificity(contd.)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Specificity(contd.)</a:t>
            </a:r>
            <a:endParaRPr b="0" i="0" sz="2500" u="none" cap="none" strike="noStrike">
              <a:solidFill>
                <a:srgbClr val="F96D6C"/>
              </a:solidFill>
              <a:latin typeface="Montserrat"/>
              <a:ea typeface="Montserrat"/>
              <a:cs typeface="Montserrat"/>
              <a:sym typeface="Montserrat"/>
            </a:endParaRPr>
          </a:p>
        </p:txBody>
      </p:sp>
      <p:sp>
        <p:nvSpPr>
          <p:cNvPr id="316" name="Google Shape;316;p56"/>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latin typeface="Comfortaa"/>
                <a:ea typeface="Comfortaa"/>
                <a:cs typeface="Comfortaa"/>
                <a:sym typeface="Comfortaa"/>
              </a:rPr>
              <a:t>In HTML file:</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&lt;style&gt;</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#content h1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background-color: yellow; // applied</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&lt;/style&gt;</a:t>
            </a:r>
            <a:endParaRPr b="0" i="0" sz="12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latin typeface="Comfortaa"/>
                <a:ea typeface="Comfortaa"/>
                <a:cs typeface="Comfortaa"/>
                <a:sym typeface="Comfortaa"/>
              </a:rPr>
              <a:t>Class selector beats any number of element selectors - a class selector such as .intro beats h1, p, div, etc: Ex.</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.intro {background-color: yellow;} // applied</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h1 {background-color: red;}</a:t>
            </a:r>
            <a:endParaRPr b="0" i="0" sz="12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latin typeface="Comfortaa"/>
                <a:ea typeface="Comfortaa"/>
                <a:cs typeface="Comfortaa"/>
                <a:sym typeface="Comfortaa"/>
              </a:rPr>
              <a:t>The universal selector and inherited values have a specificity of 0 - *, body * and similar have zero specificity. Inherited values also have a specificity of 0.</a:t>
            </a:r>
            <a:endParaRPr b="0" i="0" sz="12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200"/>
              <a:buFont typeface="Arial"/>
              <a:buNone/>
            </a:pPr>
            <a:r>
              <a:rPr b="1" i="0" lang="en-GB" sz="1200" u="none" cap="none" strike="noStrike">
                <a:solidFill>
                  <a:schemeClr val="dk1"/>
                </a:solidFill>
                <a:latin typeface="Comfortaa"/>
                <a:ea typeface="Comfortaa"/>
                <a:cs typeface="Comfortaa"/>
                <a:sym typeface="Comfortaa"/>
              </a:rPr>
              <a:t>!important</a:t>
            </a:r>
            <a:r>
              <a:rPr b="0" i="0" lang="en-GB" sz="1200" u="none" cap="none" strike="noStrike">
                <a:solidFill>
                  <a:schemeClr val="dk1"/>
                </a:solidFill>
                <a:latin typeface="Comfortaa"/>
                <a:ea typeface="Comfortaa"/>
                <a:cs typeface="Comfortaa"/>
                <a:sym typeface="Comfortaa"/>
              </a:rPr>
              <a:t> rule used on a style declaration overrides any other declarations. Technically it has nothing to do with specificity but it interacts Using !important is bad practice because it directly with it. makes debugging more difficult by breaking the natural cascading in your stylesheets. When two conflicting declarations with the !important rule are applied to the same element, the declaration with a greater specificity will be applied.</a:t>
            </a:r>
            <a:endParaRPr b="0" i="0" sz="1200" u="none" cap="none" strike="noStrike">
              <a:solidFill>
                <a:schemeClr val="dk1"/>
              </a:solidFill>
              <a:latin typeface="Comfortaa"/>
              <a:ea typeface="Comfortaa"/>
              <a:cs typeface="Comfortaa"/>
              <a:sym typeface="Comforta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7"/>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CSS transform allow you to move, rotate, scale, and skew elements. Some older browsers need specific prefixes (-ms- or -webkit-) to understand the 2D transform properties.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div {</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-ms-transform: rotate(20deg); /* IE 9 */</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-webkit-transform: rotate(20deg); /* Safari prior 9.0 */</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transform: rotate(20deg); /* Standard syntax */</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a:t>
            </a:r>
            <a:br>
              <a:rPr b="0" i="0" lang="en-GB" sz="1100" u="none" cap="none" strike="noStrike">
                <a:solidFill>
                  <a:schemeClr val="dk1"/>
                </a:solidFill>
                <a:latin typeface="Comfortaa"/>
                <a:ea typeface="Comfortaa"/>
                <a:cs typeface="Comfortaa"/>
                <a:sym typeface="Comfortaa"/>
              </a:rPr>
            </a:br>
            <a:r>
              <a:rPr b="1" i="0" lang="en-GB" sz="1100" u="none" cap="none" strike="noStrike">
                <a:solidFill>
                  <a:schemeClr val="dk1"/>
                </a:solidFill>
                <a:latin typeface="Comfortaa"/>
                <a:ea typeface="Comfortaa"/>
                <a:cs typeface="Comfortaa"/>
                <a:sym typeface="Comfortaa"/>
              </a:rPr>
              <a:t>2D transformation methods:</a:t>
            </a:r>
            <a:endParaRPr b="1"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translate() moves an element from its current position (according to the parameters given for the X-axis and the Y-axis). Ex. </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transform: translate(50px, 100px); //50px right &amp; 100px down from current position</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rotate() rotates an element clockwise or counter-clockwise according to a given degree.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transform: rotate(20deg); //rotates element clockwise with 20 degrees</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transform: rotate(-20deg); //rotates element counter-clockwise with 20 degrees</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scaleX() increases or decreases the width of an element. Ex. </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transform: scaleX(2); //increases width twice to its original</a:t>
            </a:r>
            <a:endParaRPr b="0" i="0" sz="1100" u="none" cap="none" strike="noStrike">
              <a:solidFill>
                <a:srgbClr val="F96D6C"/>
              </a:solidFill>
              <a:latin typeface="Comfortaa"/>
              <a:ea typeface="Comfortaa"/>
              <a:cs typeface="Comfortaa"/>
              <a:sym typeface="Comfortaa"/>
            </a:endParaRPr>
          </a:p>
        </p:txBody>
      </p:sp>
      <p:sp>
        <p:nvSpPr>
          <p:cNvPr id="322" name="Google Shape;322;p57"/>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2D Transform</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8"/>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0" marL="457200" marR="0" rtl="0" algn="l">
              <a:lnSpc>
                <a:spcPct val="150000"/>
              </a:lnSpc>
              <a:spcBef>
                <a:spcPts val="0"/>
              </a:spcBef>
              <a:spcAft>
                <a:spcPts val="0"/>
              </a:spcAft>
              <a:buClr>
                <a:srgbClr val="000000"/>
              </a:buClr>
              <a:buSzPts val="1100"/>
              <a:buFont typeface="Arial"/>
              <a:buNone/>
            </a:pPr>
            <a:r>
              <a:rPr b="0" i="0" lang="en-GB" sz="1100" u="none" cap="none" strike="noStrike">
                <a:solidFill>
                  <a:srgbClr val="F96D6C"/>
                </a:solidFill>
                <a:latin typeface="Comfortaa"/>
                <a:ea typeface="Comfortaa"/>
                <a:cs typeface="Comfortaa"/>
                <a:sym typeface="Comfortaa"/>
              </a:rPr>
              <a:t>transform: scaleX(0.5); //decreases width half to its original</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scaleY() increases or decreases the height of an element. Ex. </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transform: scaleY(3); //increases height thrice to its original</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transform: scaleX(0.5); //decreases height half to its original</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scale() increases or decreases the size of an element (according to the parameters given for the width and height). Ex. </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transform: scale(2, 3); //increases width twice &amp; height thrice to its original</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skewX() skews an element along the X-axis by the given angle.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transform: skewX(20deg); //skews element 20 degrees along the X-axis</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skewY() skews an element along the Y-axis by the given angle.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transform: skewY(20deg); //skews element 20 degrees along the Y-axis</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skew() skews an element along the X and Y-axis by the given angles.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transform: skew(20deg, 10deg); //skews element 20 degrees along the X-axis, and 10 degrees along the Y-axis</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matrix() combines all the 2D transform methods into one. The parameters are as follows: matrix(scaleX(),skewY(),skewX(),scaleY(),translateX(),translateY()).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transform: matrix(1, -0.3, 0, 1, 0, 0);</a:t>
            </a:r>
            <a:endParaRPr b="0" i="0" sz="1100" u="none" cap="none" strike="noStrike">
              <a:solidFill>
                <a:srgbClr val="F96D6C"/>
              </a:solidFill>
              <a:latin typeface="Comfortaa"/>
              <a:ea typeface="Comfortaa"/>
              <a:cs typeface="Comfortaa"/>
              <a:sym typeface="Comfortaa"/>
            </a:endParaRPr>
          </a:p>
        </p:txBody>
      </p:sp>
      <p:sp>
        <p:nvSpPr>
          <p:cNvPr id="328" name="Google Shape;328;p58"/>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2D Transform(contd.)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9"/>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500"/>
              <a:buFont typeface="Arial"/>
              <a:buNone/>
            </a:pPr>
            <a:r>
              <a:rPr b="0" i="0" lang="en-GB" sz="1500" u="none" cap="none" strike="noStrike">
                <a:solidFill>
                  <a:schemeClr val="dk1"/>
                </a:solidFill>
                <a:latin typeface="Comfortaa"/>
                <a:ea typeface="Comfortaa"/>
                <a:cs typeface="Comfortaa"/>
                <a:sym typeface="Comfortaa"/>
              </a:rPr>
              <a:t>CSS transform property allows to use following 3D transformation methods:</a:t>
            </a:r>
            <a:endParaRPr b="0" i="0" sz="1500" u="none" cap="none" strike="noStrike">
              <a:solidFill>
                <a:schemeClr val="dk1"/>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rotateX() rotates an element around its X-axis at a given degree. Ex.</a:t>
            </a:r>
            <a:br>
              <a:rPr b="0" i="0" lang="en-GB" sz="1500" u="none" cap="none" strike="noStrike">
                <a:solidFill>
                  <a:schemeClr val="dk1"/>
                </a:solidFill>
                <a:latin typeface="Comfortaa"/>
                <a:ea typeface="Comfortaa"/>
                <a:cs typeface="Comfortaa"/>
                <a:sym typeface="Comfortaa"/>
              </a:rPr>
            </a:br>
            <a:r>
              <a:rPr b="0" i="0" lang="en-GB" sz="1500" u="none" cap="none" strike="noStrike">
                <a:solidFill>
                  <a:srgbClr val="F96D6C"/>
                </a:solidFill>
                <a:latin typeface="Comfortaa"/>
                <a:ea typeface="Comfortaa"/>
                <a:cs typeface="Comfortaa"/>
                <a:sym typeface="Comfortaa"/>
              </a:rPr>
              <a:t>transform: rotateX(150deg);</a:t>
            </a:r>
            <a:endParaRPr b="0" i="0" sz="1500" u="none" cap="none" strike="noStrike">
              <a:solidFill>
                <a:srgbClr val="F96D6C"/>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rotateY() rotates an element around its Y-axis at a given degree. Ex.</a:t>
            </a:r>
            <a:br>
              <a:rPr b="0" i="0" lang="en-GB" sz="1500" u="none" cap="none" strike="noStrike">
                <a:solidFill>
                  <a:schemeClr val="dk1"/>
                </a:solidFill>
                <a:latin typeface="Comfortaa"/>
                <a:ea typeface="Comfortaa"/>
                <a:cs typeface="Comfortaa"/>
                <a:sym typeface="Comfortaa"/>
              </a:rPr>
            </a:br>
            <a:r>
              <a:rPr b="0" i="0" lang="en-GB" sz="1500" u="none" cap="none" strike="noStrike">
                <a:solidFill>
                  <a:srgbClr val="F96D6C"/>
                </a:solidFill>
                <a:latin typeface="Comfortaa"/>
                <a:ea typeface="Comfortaa"/>
                <a:cs typeface="Comfortaa"/>
                <a:sym typeface="Comfortaa"/>
              </a:rPr>
              <a:t>transform: rotateY(150deg);</a:t>
            </a:r>
            <a:endParaRPr b="0" i="0" sz="1500" u="none" cap="none" strike="noStrike">
              <a:solidFill>
                <a:srgbClr val="F96D6C"/>
              </a:solidFill>
              <a:latin typeface="Comfortaa"/>
              <a:ea typeface="Comfortaa"/>
              <a:cs typeface="Comfortaa"/>
              <a:sym typeface="Comfortaa"/>
            </a:endParaRPr>
          </a:p>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rotateZ() rotates an element around its Z-axis at a given degree. Ex.</a:t>
            </a:r>
            <a:br>
              <a:rPr b="0" i="0" lang="en-GB" sz="1500" u="none" cap="none" strike="noStrike">
                <a:solidFill>
                  <a:schemeClr val="dk1"/>
                </a:solidFill>
                <a:latin typeface="Comfortaa"/>
                <a:ea typeface="Comfortaa"/>
                <a:cs typeface="Comfortaa"/>
                <a:sym typeface="Comfortaa"/>
              </a:rPr>
            </a:br>
            <a:r>
              <a:rPr b="0" i="0" lang="en-GB" sz="1500" u="none" cap="none" strike="noStrike">
                <a:solidFill>
                  <a:srgbClr val="F96D6C"/>
                </a:solidFill>
                <a:latin typeface="Comfortaa"/>
                <a:ea typeface="Comfortaa"/>
                <a:cs typeface="Comfortaa"/>
                <a:sym typeface="Comfortaa"/>
              </a:rPr>
              <a:t>transform: rotateZ(150deg);</a:t>
            </a:r>
            <a:endParaRPr b="0" i="0" sz="1100" u="none" cap="none" strike="noStrike">
              <a:solidFill>
                <a:srgbClr val="F96D6C"/>
              </a:solidFill>
              <a:latin typeface="Comfortaa"/>
              <a:ea typeface="Comfortaa"/>
              <a:cs typeface="Comfortaa"/>
              <a:sym typeface="Comfortaa"/>
            </a:endParaRPr>
          </a:p>
        </p:txBody>
      </p:sp>
      <p:sp>
        <p:nvSpPr>
          <p:cNvPr id="334" name="Google Shape;334;p59"/>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3D Transform</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0"/>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Comfortaa"/>
                <a:ea typeface="Comfortaa"/>
                <a:cs typeface="Comfortaa"/>
                <a:sym typeface="Comfortaa"/>
              </a:rPr>
              <a:t>It allows you to change property values smoothly, over a given duration. Properties:</a:t>
            </a:r>
            <a:endParaRPr b="0" i="0" sz="1400" u="none" cap="none" strike="noStrike">
              <a:solidFill>
                <a:schemeClr val="dk1"/>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transition To create a transition effect, you must specify two things:</a:t>
            </a:r>
            <a:endParaRPr b="0" i="0" sz="1400" u="none" cap="none" strike="noStrike">
              <a:solidFill>
                <a:schemeClr val="dk1"/>
              </a:solidFill>
              <a:latin typeface="Comfortaa"/>
              <a:ea typeface="Comfortaa"/>
              <a:cs typeface="Comfortaa"/>
              <a:sym typeface="Comfortaa"/>
            </a:endParaRPr>
          </a:p>
          <a:p>
            <a:pPr indent="-317500" lvl="1" marL="9144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the CSS property you want to add an effect to</a:t>
            </a:r>
            <a:endParaRPr b="0" i="0" sz="1400" u="none" cap="none" strike="noStrike">
              <a:solidFill>
                <a:schemeClr val="dk1"/>
              </a:solidFill>
              <a:latin typeface="Comfortaa"/>
              <a:ea typeface="Comfortaa"/>
              <a:cs typeface="Comfortaa"/>
              <a:sym typeface="Comfortaa"/>
            </a:endParaRPr>
          </a:p>
          <a:p>
            <a:pPr indent="-317500" lvl="1" marL="9144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the duration of the effect. If the duration is not specified, the transition will have no effect, because the default value is 0.</a:t>
            </a:r>
            <a:br>
              <a:rPr b="0" i="0" lang="en-GB" sz="1400" u="none" cap="none" strike="noStrike">
                <a:solidFill>
                  <a:schemeClr val="dk1"/>
                </a:solidFill>
                <a:latin typeface="Comfortaa"/>
                <a:ea typeface="Comfortaa"/>
                <a:cs typeface="Comfortaa"/>
                <a:sym typeface="Comfortaa"/>
              </a:rPr>
            </a:br>
            <a:r>
              <a:rPr b="0" i="0" lang="en-GB" sz="1400" u="none" cap="none" strike="noStrike">
                <a:solidFill>
                  <a:srgbClr val="F96D6C"/>
                </a:solidFill>
                <a:latin typeface="Comfortaa"/>
                <a:ea typeface="Comfortaa"/>
                <a:cs typeface="Comfortaa"/>
                <a:sym typeface="Comfortaa"/>
              </a:rPr>
              <a:t>transition: width 2s; //single property transition</a:t>
            </a:r>
            <a:br>
              <a:rPr b="0" i="0" lang="en-GB" sz="1400" u="none" cap="none" strike="noStrike">
                <a:solidFill>
                  <a:srgbClr val="F96D6C"/>
                </a:solidFill>
                <a:latin typeface="Comfortaa"/>
                <a:ea typeface="Comfortaa"/>
                <a:cs typeface="Comfortaa"/>
                <a:sym typeface="Comfortaa"/>
              </a:rPr>
            </a:br>
            <a:r>
              <a:rPr b="0" i="0" lang="en-GB" sz="1400" u="none" cap="none" strike="noStrike">
                <a:solidFill>
                  <a:srgbClr val="F96D6C"/>
                </a:solidFill>
                <a:latin typeface="Comfortaa"/>
                <a:ea typeface="Comfortaa"/>
                <a:cs typeface="Comfortaa"/>
                <a:sym typeface="Comfortaa"/>
              </a:rPr>
              <a:t>transition: width 2s, height 4s; //multiple property transition</a:t>
            </a:r>
            <a:endParaRPr b="0" i="0" sz="1400" u="none" cap="none" strike="noStrike">
              <a:solidFill>
                <a:srgbClr val="F96D6C"/>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transition-delay specifies a delay (in seconds) for the transition effect. Ex.</a:t>
            </a:r>
            <a:br>
              <a:rPr b="0" i="0" lang="en-GB" sz="1400" u="none" cap="none" strike="noStrike">
                <a:solidFill>
                  <a:schemeClr val="dk1"/>
                </a:solidFill>
                <a:latin typeface="Comfortaa"/>
                <a:ea typeface="Comfortaa"/>
                <a:cs typeface="Comfortaa"/>
                <a:sym typeface="Comfortaa"/>
              </a:rPr>
            </a:br>
            <a:r>
              <a:rPr b="0" i="0" lang="en-GB" sz="1400" u="none" cap="none" strike="noStrike">
                <a:solidFill>
                  <a:srgbClr val="F96D6C"/>
                </a:solidFill>
                <a:latin typeface="Comfortaa"/>
                <a:ea typeface="Comfortaa"/>
                <a:cs typeface="Comfortaa"/>
                <a:sym typeface="Comfortaa"/>
              </a:rPr>
              <a:t>transition-delay: 1s;</a:t>
            </a:r>
            <a:endParaRPr b="0" i="0" sz="1400" u="none" cap="none" strike="noStrike">
              <a:solidFill>
                <a:srgbClr val="F96D6C"/>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transition-duration specifies a duration (in seconds) for the transition effect. Ex.</a:t>
            </a:r>
            <a:br>
              <a:rPr b="0" i="0" lang="en-GB" sz="1400" u="none" cap="none" strike="noStrike">
                <a:solidFill>
                  <a:schemeClr val="dk1"/>
                </a:solidFill>
                <a:latin typeface="Comfortaa"/>
                <a:ea typeface="Comfortaa"/>
                <a:cs typeface="Comfortaa"/>
                <a:sym typeface="Comfortaa"/>
              </a:rPr>
            </a:br>
            <a:r>
              <a:rPr b="0" i="0" lang="en-GB" sz="1400" u="none" cap="none" strike="noStrike">
                <a:solidFill>
                  <a:srgbClr val="F96D6C"/>
                </a:solidFill>
                <a:latin typeface="Comfortaa"/>
                <a:ea typeface="Comfortaa"/>
                <a:cs typeface="Comfortaa"/>
                <a:sym typeface="Comfortaa"/>
              </a:rPr>
              <a:t>transition-duration: 1s;</a:t>
            </a:r>
            <a:endParaRPr b="0" i="0" sz="1400" u="none" cap="none" strike="noStrike">
              <a:solidFill>
                <a:srgbClr val="F96D6C"/>
              </a:solidFill>
              <a:latin typeface="Comfortaa"/>
              <a:ea typeface="Comfortaa"/>
              <a:cs typeface="Comfortaa"/>
              <a:sym typeface="Comfortaa"/>
            </a:endParaRPr>
          </a:p>
          <a:p>
            <a:pPr indent="-317500" lvl="0" marL="457200" marR="0" rtl="0" algn="l">
              <a:lnSpc>
                <a:spcPct val="150000"/>
              </a:lnSpc>
              <a:spcBef>
                <a:spcPts val="0"/>
              </a:spcBef>
              <a:spcAft>
                <a:spcPts val="0"/>
              </a:spcAft>
              <a:buClr>
                <a:schemeClr val="dk1"/>
              </a:buClr>
              <a:buSzPts val="1400"/>
              <a:buFont typeface="Comfortaa"/>
              <a:buChar char="●"/>
            </a:pPr>
            <a:r>
              <a:rPr b="0" i="0" lang="en-GB" sz="1400" u="none" cap="none" strike="noStrike">
                <a:solidFill>
                  <a:schemeClr val="dk1"/>
                </a:solidFill>
                <a:latin typeface="Comfortaa"/>
                <a:ea typeface="Comfortaa"/>
                <a:cs typeface="Comfortaa"/>
                <a:sym typeface="Comfortaa"/>
              </a:rPr>
              <a:t>transition-property specifies a property on which the transition effect applies. Ex.</a:t>
            </a:r>
            <a:br>
              <a:rPr b="0" i="0" lang="en-GB" sz="1400" u="none" cap="none" strike="noStrike">
                <a:solidFill>
                  <a:schemeClr val="dk1"/>
                </a:solidFill>
                <a:latin typeface="Comfortaa"/>
                <a:ea typeface="Comfortaa"/>
                <a:cs typeface="Comfortaa"/>
                <a:sym typeface="Comfortaa"/>
              </a:rPr>
            </a:br>
            <a:r>
              <a:rPr b="0" i="0" lang="en-GB" sz="1400" u="none" cap="none" strike="noStrike">
                <a:solidFill>
                  <a:srgbClr val="F96D6C"/>
                </a:solidFill>
                <a:latin typeface="Comfortaa"/>
                <a:ea typeface="Comfortaa"/>
                <a:cs typeface="Comfortaa"/>
                <a:sym typeface="Comfortaa"/>
              </a:rPr>
              <a:t>transition-property: width;</a:t>
            </a:r>
            <a:endParaRPr b="0" i="0" sz="1100" u="none" cap="none" strike="noStrike">
              <a:solidFill>
                <a:srgbClr val="F96D6C"/>
              </a:solidFill>
              <a:latin typeface="Comfortaa"/>
              <a:ea typeface="Comfortaa"/>
              <a:cs typeface="Comfortaa"/>
              <a:sym typeface="Comfortaa"/>
            </a:endParaRPr>
          </a:p>
        </p:txBody>
      </p:sp>
      <p:sp>
        <p:nvSpPr>
          <p:cNvPr id="340" name="Google Shape;340;p60"/>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Transitions</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1"/>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323850" lvl="0" marL="4572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transition-timing-function specifies the speed curve of the transition effect. Values:</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ease - specifies a transition effect with a slow start, then fast, then end slowly (this is default)</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linear - specifies a transition effect with the same speed from start to end</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ease-in - specifies a transition effect with a slow start</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ease-out - specifies a transition effect with a slow end</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ease-in-out - specifies a transition effect with a slow start and end</a:t>
            </a:r>
            <a:endParaRPr b="0" i="0" sz="1500" u="none" cap="none" strike="noStrike">
              <a:solidFill>
                <a:schemeClr val="dk1"/>
              </a:solidFill>
              <a:latin typeface="Comfortaa"/>
              <a:ea typeface="Comfortaa"/>
              <a:cs typeface="Comfortaa"/>
              <a:sym typeface="Comfortaa"/>
            </a:endParaRPr>
          </a:p>
          <a:p>
            <a:pPr indent="-323850" lvl="1" marL="914400" marR="0" rtl="0" algn="l">
              <a:lnSpc>
                <a:spcPct val="150000"/>
              </a:lnSpc>
              <a:spcBef>
                <a:spcPts val="0"/>
              </a:spcBef>
              <a:spcAft>
                <a:spcPts val="0"/>
              </a:spcAft>
              <a:buClr>
                <a:schemeClr val="dk1"/>
              </a:buClr>
              <a:buSzPts val="1500"/>
              <a:buFont typeface="Comfortaa"/>
              <a:buChar char="○"/>
            </a:pPr>
            <a:r>
              <a:rPr b="0" i="0" lang="en-GB" sz="1500" u="none" cap="none" strike="noStrike">
                <a:solidFill>
                  <a:schemeClr val="dk1"/>
                </a:solidFill>
                <a:latin typeface="Comfortaa"/>
                <a:ea typeface="Comfortaa"/>
                <a:cs typeface="Comfortaa"/>
                <a:sym typeface="Comfortaa"/>
              </a:rPr>
              <a:t>cubic-bezier(n,n,n,n) - lets you define your own values in a cubic-bezier function</a:t>
            </a:r>
            <a:endParaRPr b="0" i="0" sz="1500" u="none" cap="none" strike="noStrike">
              <a:solidFill>
                <a:schemeClr val="dk1"/>
              </a:solidFill>
              <a:latin typeface="Comfortaa"/>
              <a:ea typeface="Comfortaa"/>
              <a:cs typeface="Comfortaa"/>
              <a:sym typeface="Comfortaa"/>
            </a:endParaRPr>
          </a:p>
          <a:p>
            <a:pPr indent="0" lvl="0" marL="152400" marR="0" rtl="0" algn="l">
              <a:lnSpc>
                <a:spcPct val="150000"/>
              </a:lnSpc>
              <a:spcBef>
                <a:spcPts val="0"/>
              </a:spcBef>
              <a:spcAft>
                <a:spcPts val="0"/>
              </a:spcAft>
              <a:buClr>
                <a:srgbClr val="000000"/>
              </a:buClr>
              <a:buSzPts val="1500"/>
              <a:buFont typeface="Arial"/>
              <a:buNone/>
            </a:pPr>
            <a:r>
              <a:rPr b="0" i="0" lang="en-GB" sz="1500" u="none" cap="none" strike="noStrike">
                <a:solidFill>
                  <a:schemeClr val="dk1"/>
                </a:solidFill>
                <a:latin typeface="Comfortaa"/>
                <a:ea typeface="Comfortaa"/>
                <a:cs typeface="Comfortaa"/>
                <a:sym typeface="Comfortaa"/>
              </a:rPr>
              <a:t>The shorthand is transition. Eg. </a:t>
            </a:r>
            <a:br>
              <a:rPr b="0" i="0" lang="en-GB" sz="1500" u="none" cap="none" strike="noStrike">
                <a:solidFill>
                  <a:schemeClr val="dk1"/>
                </a:solidFill>
                <a:latin typeface="Comfortaa"/>
                <a:ea typeface="Comfortaa"/>
                <a:cs typeface="Comfortaa"/>
                <a:sym typeface="Comfortaa"/>
              </a:rPr>
            </a:br>
            <a:r>
              <a:rPr b="0" i="0" lang="en-GB" sz="1500" u="none" cap="none" strike="noStrike">
                <a:solidFill>
                  <a:srgbClr val="F96D6C"/>
                </a:solidFill>
                <a:latin typeface="Comfortaa"/>
                <a:ea typeface="Comfortaa"/>
                <a:cs typeface="Comfortaa"/>
                <a:sym typeface="Comfortaa"/>
              </a:rPr>
              <a:t>transition: width 2s linear 1s; // property-&gt;duration-&gt;timing-function-&gt;delay</a:t>
            </a:r>
            <a:endParaRPr b="0" i="0" sz="1100" u="none" cap="none" strike="noStrike">
              <a:solidFill>
                <a:srgbClr val="F96D6C"/>
              </a:solidFill>
              <a:latin typeface="Comfortaa"/>
              <a:ea typeface="Comfortaa"/>
              <a:cs typeface="Comfortaa"/>
              <a:sym typeface="Comfortaa"/>
            </a:endParaRPr>
          </a:p>
        </p:txBody>
      </p:sp>
      <p:sp>
        <p:nvSpPr>
          <p:cNvPr id="346" name="Google Shape;346;p61"/>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Transitions(contd.)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2"/>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CSS allows animation of HTML elements. An animation lets an element gradually change from one style to another. You can change as many CSS properties you want, as many times you want. To use CSS animation, you must first specify some keyframes for the animation. Keyframes hold what styles the element will have at certain times. Properties:</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@keyframes When you specify CSS styles inside the @keyframes rule, the animation will gradually change from the current style to the new style at certain times.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@keyframes example {</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from {background-color: red;}</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to {background-color: yellow;}</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@keyframes example {</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0%   {background-color: red;}</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25%  {background-color: yellow;}</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50%  {background-color: blue;}</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100% {background-color: green;}</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a:t>
            </a:r>
            <a:endParaRPr b="0" i="0" sz="1100" u="none" cap="none" strike="noStrike">
              <a:solidFill>
                <a:srgbClr val="F96D6C"/>
              </a:solidFill>
              <a:latin typeface="Comfortaa"/>
              <a:ea typeface="Comfortaa"/>
              <a:cs typeface="Comfortaa"/>
              <a:sym typeface="Comfortaa"/>
            </a:endParaRPr>
          </a:p>
        </p:txBody>
      </p:sp>
      <p:sp>
        <p:nvSpPr>
          <p:cNvPr id="352" name="Google Shape;352;p62"/>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Animations</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600"/>
              <a:buFont typeface="Arial"/>
              <a:buNone/>
            </a:pPr>
            <a:r>
              <a:rPr b="0" i="0" lang="en-GB" sz="1600" u="none" cap="none" strike="noStrike">
                <a:solidFill>
                  <a:schemeClr val="dk1"/>
                </a:solidFill>
                <a:latin typeface="Comfortaa"/>
                <a:ea typeface="Comfortaa"/>
                <a:cs typeface="Comfortaa"/>
                <a:sym typeface="Comfortaa"/>
              </a:rPr>
              <a:t>Selectors are used to "find" (or select) the HTML elements you want to style. To group selectors, separate each selector with a comma. The universal selector (*) selects all HTML elements on the page. We can divide them into five categories:</a:t>
            </a:r>
            <a:endParaRPr b="0" i="0" sz="1600" u="none" cap="none" strike="noStrike">
              <a:solidFill>
                <a:schemeClr val="dk1"/>
              </a:solidFill>
              <a:latin typeface="Comfortaa"/>
              <a:ea typeface="Comfortaa"/>
              <a:cs typeface="Comfortaa"/>
              <a:sym typeface="Comfortaa"/>
            </a:endParaRPr>
          </a:p>
          <a:p>
            <a:pPr indent="-330200" lvl="0" marL="457200" marR="0" rtl="0" algn="l">
              <a:lnSpc>
                <a:spcPct val="150000"/>
              </a:lnSpc>
              <a:spcBef>
                <a:spcPts val="0"/>
              </a:spcBef>
              <a:spcAft>
                <a:spcPts val="0"/>
              </a:spcAft>
              <a:buClr>
                <a:schemeClr val="dk1"/>
              </a:buClr>
              <a:buSzPts val="1600"/>
              <a:buFont typeface="Comfortaa"/>
              <a:buChar char="●"/>
            </a:pPr>
            <a:r>
              <a:rPr b="0" i="0" lang="en-GB" sz="1600" u="none" cap="none" strike="noStrike">
                <a:solidFill>
                  <a:schemeClr val="dk1"/>
                </a:solidFill>
                <a:latin typeface="Comfortaa"/>
                <a:ea typeface="Comfortaa"/>
                <a:cs typeface="Comfortaa"/>
                <a:sym typeface="Comfortaa"/>
              </a:rPr>
              <a:t>Simple selectors (select elements based on name, id, class)</a:t>
            </a:r>
            <a:endParaRPr b="0" i="0" sz="1600" u="none" cap="none" strike="noStrike">
              <a:solidFill>
                <a:schemeClr val="dk1"/>
              </a:solidFill>
              <a:latin typeface="Comfortaa"/>
              <a:ea typeface="Comfortaa"/>
              <a:cs typeface="Comfortaa"/>
              <a:sym typeface="Comfortaa"/>
            </a:endParaRPr>
          </a:p>
          <a:p>
            <a:pPr indent="-330200" lvl="0" marL="457200" marR="0" rtl="0" algn="l">
              <a:lnSpc>
                <a:spcPct val="150000"/>
              </a:lnSpc>
              <a:spcBef>
                <a:spcPts val="0"/>
              </a:spcBef>
              <a:spcAft>
                <a:spcPts val="0"/>
              </a:spcAft>
              <a:buClr>
                <a:schemeClr val="dk1"/>
              </a:buClr>
              <a:buSzPts val="1600"/>
              <a:buFont typeface="Comfortaa"/>
              <a:buChar char="●"/>
            </a:pPr>
            <a:r>
              <a:rPr b="0" i="0" lang="en-GB" sz="1600" u="none" cap="none" strike="noStrike">
                <a:solidFill>
                  <a:schemeClr val="dk1"/>
                </a:solidFill>
                <a:latin typeface="Comfortaa"/>
                <a:ea typeface="Comfortaa"/>
                <a:cs typeface="Comfortaa"/>
                <a:sym typeface="Comfortaa"/>
              </a:rPr>
              <a:t>Combinator selectors (select elements based on a specific relationship between them)</a:t>
            </a:r>
            <a:endParaRPr b="0" i="0" sz="1600" u="none" cap="none" strike="noStrike">
              <a:solidFill>
                <a:schemeClr val="dk1"/>
              </a:solidFill>
              <a:latin typeface="Comfortaa"/>
              <a:ea typeface="Comfortaa"/>
              <a:cs typeface="Comfortaa"/>
              <a:sym typeface="Comfortaa"/>
            </a:endParaRPr>
          </a:p>
          <a:p>
            <a:pPr indent="-330200" lvl="0" marL="457200" marR="0" rtl="0" algn="l">
              <a:lnSpc>
                <a:spcPct val="150000"/>
              </a:lnSpc>
              <a:spcBef>
                <a:spcPts val="0"/>
              </a:spcBef>
              <a:spcAft>
                <a:spcPts val="0"/>
              </a:spcAft>
              <a:buClr>
                <a:schemeClr val="dk1"/>
              </a:buClr>
              <a:buSzPts val="1600"/>
              <a:buFont typeface="Comfortaa"/>
              <a:buChar char="●"/>
            </a:pPr>
            <a:r>
              <a:rPr b="0" i="0" lang="en-GB" sz="1600" u="none" cap="none" strike="noStrike">
                <a:solidFill>
                  <a:schemeClr val="dk1"/>
                </a:solidFill>
                <a:latin typeface="Comfortaa"/>
                <a:ea typeface="Comfortaa"/>
                <a:cs typeface="Comfortaa"/>
                <a:sym typeface="Comfortaa"/>
              </a:rPr>
              <a:t>Pseudo-class selectors (select elements based on a certain state)</a:t>
            </a:r>
            <a:endParaRPr b="0" i="0" sz="1600" u="none" cap="none" strike="noStrike">
              <a:solidFill>
                <a:schemeClr val="dk1"/>
              </a:solidFill>
              <a:latin typeface="Comfortaa"/>
              <a:ea typeface="Comfortaa"/>
              <a:cs typeface="Comfortaa"/>
              <a:sym typeface="Comfortaa"/>
            </a:endParaRPr>
          </a:p>
          <a:p>
            <a:pPr indent="-330200" lvl="0" marL="457200" marR="0" rtl="0" algn="l">
              <a:lnSpc>
                <a:spcPct val="150000"/>
              </a:lnSpc>
              <a:spcBef>
                <a:spcPts val="0"/>
              </a:spcBef>
              <a:spcAft>
                <a:spcPts val="0"/>
              </a:spcAft>
              <a:buClr>
                <a:schemeClr val="dk1"/>
              </a:buClr>
              <a:buSzPts val="1600"/>
              <a:buFont typeface="Comfortaa"/>
              <a:buChar char="●"/>
            </a:pPr>
            <a:r>
              <a:rPr b="0" i="0" lang="en-GB" sz="1600" u="none" cap="none" strike="noStrike">
                <a:solidFill>
                  <a:schemeClr val="dk1"/>
                </a:solidFill>
                <a:latin typeface="Comfortaa"/>
                <a:ea typeface="Comfortaa"/>
                <a:cs typeface="Comfortaa"/>
                <a:sym typeface="Comfortaa"/>
              </a:rPr>
              <a:t>Pseudo-elements selectors (select and style a part of an element)</a:t>
            </a:r>
            <a:endParaRPr b="0" i="0" sz="1600" u="none" cap="none" strike="noStrike">
              <a:solidFill>
                <a:schemeClr val="dk1"/>
              </a:solidFill>
              <a:latin typeface="Comfortaa"/>
              <a:ea typeface="Comfortaa"/>
              <a:cs typeface="Comfortaa"/>
              <a:sym typeface="Comfortaa"/>
            </a:endParaRPr>
          </a:p>
          <a:p>
            <a:pPr indent="-330200" lvl="0" marL="457200" marR="0" rtl="0" algn="l">
              <a:lnSpc>
                <a:spcPct val="150000"/>
              </a:lnSpc>
              <a:spcBef>
                <a:spcPts val="0"/>
              </a:spcBef>
              <a:spcAft>
                <a:spcPts val="0"/>
              </a:spcAft>
              <a:buClr>
                <a:schemeClr val="dk1"/>
              </a:buClr>
              <a:buSzPts val="1600"/>
              <a:buFont typeface="Comfortaa"/>
              <a:buChar char="●"/>
            </a:pPr>
            <a:r>
              <a:rPr b="0" i="0" lang="en-GB" sz="1600" u="none" cap="none" strike="noStrike">
                <a:solidFill>
                  <a:schemeClr val="dk1"/>
                </a:solidFill>
                <a:latin typeface="Comfortaa"/>
                <a:ea typeface="Comfortaa"/>
                <a:cs typeface="Comfortaa"/>
                <a:sym typeface="Comfortaa"/>
              </a:rPr>
              <a:t>Attribute selectors (select elements based on an attribute or attribute value)</a:t>
            </a:r>
            <a:endParaRPr b="0" i="0" sz="1600" u="none" cap="none" strike="noStrike">
              <a:solidFill>
                <a:schemeClr val="dk1"/>
              </a:solidFill>
              <a:latin typeface="Comfortaa"/>
              <a:ea typeface="Comfortaa"/>
              <a:cs typeface="Comfortaa"/>
              <a:sym typeface="Comfortaa"/>
            </a:endParaRPr>
          </a:p>
        </p:txBody>
      </p:sp>
      <p:sp>
        <p:nvSpPr>
          <p:cNvPr id="86" name="Google Shape;86;p18"/>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Selectors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3"/>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animation-name To get an animation to work, you must bind the animation to an  element using this property.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animation-name: example;</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animation-duration defines how long an animation should take to complete. If the animation-duration property is not specified, no animation will occur, because the default value is 0s (0 seconds). Ex. </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animation-duration: 4s;</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animation-delay specifies a delay for the start of an animation.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animation-delay: 2s;</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animation-iteration-count specifies the number of times an animation should run. Ex. </a:t>
            </a:r>
            <a:r>
              <a:rPr b="0" i="0" lang="en-GB" sz="1100" u="none" cap="none" strike="noStrike">
                <a:solidFill>
                  <a:srgbClr val="F96D6C"/>
                </a:solidFill>
                <a:latin typeface="Comfortaa"/>
                <a:ea typeface="Comfortaa"/>
                <a:cs typeface="Comfortaa"/>
                <a:sym typeface="Comfortaa"/>
              </a:rPr>
              <a:t>animation-iteration-count: 3; //can be a numerical value or infinite</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animation-direction specifies whether an animation should be played forwards, backwards or in alternate cycles. Values:</a:t>
            </a:r>
            <a:endParaRPr b="0" i="0" sz="1100" u="none" cap="none" strike="noStrike">
              <a:solidFill>
                <a:schemeClr val="dk1"/>
              </a:solidFill>
              <a:latin typeface="Comfortaa"/>
              <a:ea typeface="Comfortaa"/>
              <a:cs typeface="Comfortaa"/>
              <a:sym typeface="Comfortaa"/>
            </a:endParaRPr>
          </a:p>
          <a:p>
            <a:pPr indent="-298450" lvl="1" marL="9144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normal - The animation is played as normal (forwards). This is default</a:t>
            </a:r>
            <a:endParaRPr b="0" i="0" sz="1100" u="none" cap="none" strike="noStrike">
              <a:solidFill>
                <a:schemeClr val="dk1"/>
              </a:solidFill>
              <a:latin typeface="Comfortaa"/>
              <a:ea typeface="Comfortaa"/>
              <a:cs typeface="Comfortaa"/>
              <a:sym typeface="Comfortaa"/>
            </a:endParaRPr>
          </a:p>
          <a:p>
            <a:pPr indent="-298450" lvl="1" marL="9144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reverse - The animation is played in reverse direction (backwards)</a:t>
            </a:r>
            <a:endParaRPr b="0" i="0" sz="1100" u="none" cap="none" strike="noStrike">
              <a:solidFill>
                <a:schemeClr val="dk1"/>
              </a:solidFill>
              <a:latin typeface="Comfortaa"/>
              <a:ea typeface="Comfortaa"/>
              <a:cs typeface="Comfortaa"/>
              <a:sym typeface="Comfortaa"/>
            </a:endParaRPr>
          </a:p>
          <a:p>
            <a:pPr indent="-298450" lvl="1" marL="9144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alternate - The animation is played forward first, then backwards</a:t>
            </a:r>
            <a:endParaRPr b="0" i="0" sz="1100" u="none" cap="none" strike="noStrike">
              <a:solidFill>
                <a:schemeClr val="dk1"/>
              </a:solidFill>
              <a:latin typeface="Comfortaa"/>
              <a:ea typeface="Comfortaa"/>
              <a:cs typeface="Comfortaa"/>
              <a:sym typeface="Comfortaa"/>
            </a:endParaRPr>
          </a:p>
          <a:p>
            <a:pPr indent="-298450" lvl="1" marL="9144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alternate-reverse - The animation is played backwards first, then forwards</a:t>
            </a:r>
            <a:endParaRPr b="0" i="0" sz="1100" u="none" cap="none" strike="noStrike">
              <a:solidFill>
                <a:schemeClr val="dk1"/>
              </a:solidFill>
              <a:latin typeface="Comfortaa"/>
              <a:ea typeface="Comfortaa"/>
              <a:cs typeface="Comfortaa"/>
              <a:sym typeface="Comfortaa"/>
            </a:endParaRPr>
          </a:p>
        </p:txBody>
      </p:sp>
      <p:sp>
        <p:nvSpPr>
          <p:cNvPr id="358" name="Google Shape;358;p63"/>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Animations(contd.)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4"/>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animation-timing-function specifies the speed curve of the animation. Values:</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ease - Specifies an animation with a slow start, then fast, then end slowly (this is default)</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linear - Specifies an animation with the same speed from start to end</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ease-in - Specifies an animation with a slow start</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ease-out - Specifies an animation with a slow end</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ease-in-out - Specifies an animation with a slow start and end</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cubic-bezier(n,n,n,n) - Lets you define your own values in a cubic-bezier function</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animation-fill-mode specifies a style for the target element when the animation is not playing (before it starts, after it ends, or both). Values:</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none - Default value. Animation will not apply any styles to the element before or after it is executing</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forwards - The element will retain the style values that is set by the last keyframe (depends on animation-direction and animation-iteration-count)</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backwards - The element will get the style values that is set by the first keyframe (depends on animation-direction), and retain this during the animation-delay period</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both - The animation will follow the rules for both forwards and backwards, extending the animation properties in both directions</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The shorthand is animation. Eg. </a:t>
            </a:r>
            <a:r>
              <a:rPr b="0" i="0" lang="en-GB" sz="1000" u="none" cap="none" strike="noStrike">
                <a:solidFill>
                  <a:srgbClr val="F96D6C"/>
                </a:solidFill>
                <a:latin typeface="Comfortaa"/>
                <a:ea typeface="Comfortaa"/>
                <a:cs typeface="Comfortaa"/>
                <a:sym typeface="Comfortaa"/>
              </a:rPr>
              <a:t>animation: example 5s linear 2s infinite alternate; // name-&gt;duration-&gt;timing-function-&gt;delay-&gt;iteration-count-&gt;direction</a:t>
            </a:r>
            <a:endParaRPr b="0" i="0" sz="1000" u="none" cap="none" strike="noStrike">
              <a:solidFill>
                <a:srgbClr val="F96D6C"/>
              </a:solidFill>
              <a:latin typeface="Comfortaa"/>
              <a:ea typeface="Comfortaa"/>
              <a:cs typeface="Comfortaa"/>
              <a:sym typeface="Comfortaa"/>
            </a:endParaRPr>
          </a:p>
        </p:txBody>
      </p:sp>
      <p:sp>
        <p:nvSpPr>
          <p:cNvPr id="364" name="Google Shape;364;p64"/>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Animations(contd.)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5"/>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200"/>
              <a:buFont typeface="Arial"/>
              <a:buNone/>
            </a:pPr>
            <a:r>
              <a:rPr b="1" i="0" lang="en-GB" sz="1200" u="none" cap="none" strike="noStrike">
                <a:solidFill>
                  <a:schemeClr val="dk1"/>
                </a:solidFill>
                <a:latin typeface="Comfortaa"/>
                <a:ea typeface="Comfortaa"/>
                <a:cs typeface="Comfortaa"/>
                <a:sym typeface="Comfortaa"/>
              </a:rPr>
              <a:t>calc()</a:t>
            </a:r>
            <a:r>
              <a:rPr b="0" i="0" lang="en-GB" sz="1200" u="none" cap="none" strike="noStrike">
                <a:solidFill>
                  <a:schemeClr val="dk1"/>
                </a:solidFill>
                <a:latin typeface="Comfortaa"/>
                <a:ea typeface="Comfortaa"/>
                <a:cs typeface="Comfortaa"/>
                <a:sym typeface="Comfortaa"/>
              </a:rPr>
              <a:t> performs a calculation to be used as the property value. Ex.</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width: calc(100% - 100px);</a:t>
            </a:r>
            <a:endParaRPr b="0" i="0" sz="12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200"/>
              <a:buFont typeface="Arial"/>
              <a:buNone/>
            </a:pPr>
            <a:r>
              <a:rPr b="1" i="0" lang="en-GB" sz="1200" u="none" cap="none" strike="noStrike">
                <a:solidFill>
                  <a:schemeClr val="dk1"/>
                </a:solidFill>
                <a:latin typeface="Comfortaa"/>
                <a:ea typeface="Comfortaa"/>
                <a:cs typeface="Comfortaa"/>
                <a:sym typeface="Comfortaa"/>
              </a:rPr>
              <a:t>var()</a:t>
            </a:r>
            <a:r>
              <a:rPr b="0" i="0" lang="en-GB" sz="1200" u="none" cap="none" strike="noStrike">
                <a:solidFill>
                  <a:schemeClr val="dk1"/>
                </a:solidFill>
                <a:latin typeface="Comfortaa"/>
                <a:ea typeface="Comfortaa"/>
                <a:cs typeface="Comfortaa"/>
                <a:sym typeface="Comfortaa"/>
              </a:rPr>
              <a:t> can be used to insert the value of a custom property. Variables in CSS should be declared within a CSS selector that defines its scope. For a global scope you can use either the :root or the body selector. The variable name must begin with two dashes (--) and is case sensitive! The syntax of the var() function is as follows: var(custom-name, value). Ex.</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:root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--main-bg-color: coral;</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a:t>
            </a:r>
            <a:br>
              <a:rPr b="0" i="0" lang="en-GB" sz="1200" u="none" cap="none" strike="noStrike">
                <a:solidFill>
                  <a:srgbClr val="F96D6C"/>
                </a:solidFill>
                <a:latin typeface="Comfortaa"/>
                <a:ea typeface="Comfortaa"/>
                <a:cs typeface="Comfortaa"/>
                <a:sym typeface="Comfortaa"/>
              </a:rPr>
            </a:b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#div1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background-color: var(--main-bg-color);</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a:t>
            </a:r>
            <a:endParaRPr b="0" i="0" sz="1200" u="none" cap="none" strike="noStrike">
              <a:solidFill>
                <a:srgbClr val="F96D6C"/>
              </a:solidFill>
              <a:latin typeface="Comfortaa"/>
              <a:ea typeface="Comfortaa"/>
              <a:cs typeface="Comfortaa"/>
              <a:sym typeface="Comfortaa"/>
            </a:endParaRPr>
          </a:p>
        </p:txBody>
      </p:sp>
      <p:sp>
        <p:nvSpPr>
          <p:cNvPr id="370" name="Google Shape;370;p65"/>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Functions</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6"/>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latin typeface="Comfortaa"/>
                <a:ea typeface="Comfortaa"/>
                <a:cs typeface="Comfortaa"/>
                <a:sym typeface="Comfortaa"/>
              </a:rPr>
              <a:t>CSS3 extended the CSS2 media types idea: Instead of looking for a type of device, they look at the capability of the device. It can be used to check many things, such as:</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width and height of the viewport</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width and height of the device</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orientation (is the tablet/phone in landscape or portrait mode?)</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resolution</a:t>
            </a:r>
            <a:endParaRPr b="0" i="0" sz="12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latin typeface="Comfortaa"/>
                <a:ea typeface="Comfortaa"/>
                <a:cs typeface="Comfortaa"/>
                <a:sym typeface="Comfortaa"/>
              </a:rPr>
              <a:t>Syntax:</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@media not|only mediatype and (mediafeature and|or|not mediafeature)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CSS-Code;</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a:t>
            </a:r>
            <a:br>
              <a:rPr b="0" i="0" lang="en-GB" sz="1200" u="none" cap="none" strike="noStrike">
                <a:solidFill>
                  <a:schemeClr val="dk1"/>
                </a:solidFill>
                <a:latin typeface="Comfortaa"/>
                <a:ea typeface="Comfortaa"/>
                <a:cs typeface="Comfortaa"/>
                <a:sym typeface="Comfortaa"/>
              </a:rPr>
            </a:br>
            <a:r>
              <a:rPr b="0" i="0" lang="en-GB" sz="1200" u="none" cap="none" strike="noStrike">
                <a:solidFill>
                  <a:schemeClr val="dk1"/>
                </a:solidFill>
                <a:latin typeface="Comfortaa"/>
                <a:ea typeface="Comfortaa"/>
                <a:cs typeface="Comfortaa"/>
                <a:sym typeface="Comfortaa"/>
              </a:rPr>
              <a:t>Ex. </a:t>
            </a:r>
            <a:r>
              <a:rPr b="0" i="0" lang="en-GB" sz="1200" u="none" cap="none" strike="noStrike">
                <a:solidFill>
                  <a:srgbClr val="F96D6C"/>
                </a:solidFill>
                <a:latin typeface="Comfortaa"/>
                <a:ea typeface="Comfortaa"/>
                <a:cs typeface="Comfortaa"/>
                <a:sym typeface="Comfortaa"/>
              </a:rPr>
              <a:t>@media screen and (min-width: 480px)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body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background-color: green;</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a:t>
            </a:r>
            <a:endParaRPr b="0" i="0" sz="1200" u="none" cap="none" strike="noStrike">
              <a:solidFill>
                <a:srgbClr val="F96D6C"/>
              </a:solidFill>
              <a:latin typeface="Comfortaa"/>
              <a:ea typeface="Comfortaa"/>
              <a:cs typeface="Comfortaa"/>
              <a:sym typeface="Comfortaa"/>
            </a:endParaRPr>
          </a:p>
        </p:txBody>
      </p:sp>
      <p:sp>
        <p:nvSpPr>
          <p:cNvPr id="376" name="Google Shape;376;p66"/>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Media Queries &amp; RWD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7"/>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The result of the query is true if the specified media type matches the type of device the document is being displayed on and all expressions in the media query are true. When a media query is true, the corresponding stylesheet or style rules are applied, following the normal cascading rules. Unless you use the not or only operators, the media type is optional and the all type will be implied. You can also have different stylesheets for different media. Ex. </a:t>
            </a:r>
            <a:r>
              <a:rPr b="0" i="0" lang="en-GB" sz="1100" u="none" cap="none" strike="noStrike">
                <a:solidFill>
                  <a:srgbClr val="F96D6C"/>
                </a:solidFill>
                <a:latin typeface="Comfortaa"/>
                <a:ea typeface="Comfortaa"/>
                <a:cs typeface="Comfortaa"/>
                <a:sym typeface="Comfortaa"/>
              </a:rPr>
              <a:t>&lt;link rel="stylesheet" media="mediatype and|not|only (expressions)" href="print.css"&gt;</a:t>
            </a:r>
            <a:endParaRPr b="0" i="0" sz="11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br>
              <a:rPr b="1" i="0" lang="en-GB" sz="1100" u="none" cap="none" strike="noStrike">
                <a:solidFill>
                  <a:schemeClr val="dk1"/>
                </a:solidFill>
                <a:latin typeface="Comfortaa"/>
                <a:ea typeface="Comfortaa"/>
                <a:cs typeface="Comfortaa"/>
                <a:sym typeface="Comfortaa"/>
              </a:rPr>
            </a:br>
            <a:r>
              <a:rPr b="1" i="0" lang="en-GB" sz="1100" u="none" cap="none" strike="noStrike">
                <a:solidFill>
                  <a:schemeClr val="dk1"/>
                </a:solidFill>
                <a:latin typeface="Comfortaa"/>
                <a:ea typeface="Comfortaa"/>
                <a:cs typeface="Comfortaa"/>
                <a:sym typeface="Comfortaa"/>
              </a:rPr>
              <a:t>Responsive Web Design: </a:t>
            </a:r>
            <a:r>
              <a:rPr b="0" i="0" lang="en-GB" sz="1100" u="none" cap="none" strike="noStrike">
                <a:solidFill>
                  <a:schemeClr val="dk1"/>
                </a:solidFill>
                <a:latin typeface="Comfortaa"/>
                <a:ea typeface="Comfortaa"/>
                <a:cs typeface="Comfortaa"/>
                <a:sym typeface="Comfortaa"/>
              </a:rPr>
              <a:t>It is called RWD when you use CSS and HTML to resize, hide, shrink, enlarge, or move the content to make it look good on any screen. </a:t>
            </a:r>
            <a:endParaRPr b="0" i="0" sz="11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r>
              <a:t/>
            </a:r>
            <a:endParaRPr b="1" i="0" sz="11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100"/>
              <a:buFont typeface="Arial"/>
              <a:buNone/>
            </a:pPr>
            <a:r>
              <a:rPr b="1" i="0" lang="en-GB" sz="1100" u="none" cap="none" strike="noStrike">
                <a:solidFill>
                  <a:schemeClr val="dk1"/>
                </a:solidFill>
                <a:latin typeface="Comfortaa"/>
                <a:ea typeface="Comfortaa"/>
                <a:cs typeface="Comfortaa"/>
                <a:sym typeface="Comfortaa"/>
              </a:rPr>
              <a:t>RWD Viewport: </a:t>
            </a:r>
            <a:r>
              <a:rPr b="0" i="0" lang="en-GB" sz="1100" u="none" cap="none" strike="noStrike">
                <a:solidFill>
                  <a:schemeClr val="dk1"/>
                </a:solidFill>
                <a:latin typeface="Comfortaa"/>
                <a:ea typeface="Comfortaa"/>
                <a:cs typeface="Comfortaa"/>
                <a:sym typeface="Comfortaa"/>
              </a:rPr>
              <a:t>The viewport is the user's visible area of a web page. We can achieve RWD using &lt;meta&gt; tag. </a:t>
            </a:r>
            <a:r>
              <a:rPr b="0" i="0" lang="en-GB" sz="1100" u="none" cap="none" strike="noStrike">
                <a:solidFill>
                  <a:srgbClr val="F96D6C"/>
                </a:solidFill>
                <a:latin typeface="Comfortaa"/>
                <a:ea typeface="Comfortaa"/>
                <a:cs typeface="Comfortaa"/>
                <a:sym typeface="Comfortaa"/>
              </a:rPr>
              <a:t>&lt;meta name="viewport" content="width=device-width, initial-scale=1.0"&gt;</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chemeClr val="dk1"/>
                </a:solidFill>
                <a:latin typeface="Comfortaa"/>
                <a:ea typeface="Comfortaa"/>
                <a:cs typeface="Comfortaa"/>
                <a:sym typeface="Comfortaa"/>
              </a:rPr>
              <a:t>A &lt;meta&gt; viewport element gives the browser instructions on how to control the page's dimensions and scaling.</a:t>
            </a:r>
            <a:br>
              <a:rPr b="0" i="0" lang="en-GB" sz="1100" u="none" cap="none" strike="noStrike">
                <a:solidFill>
                  <a:schemeClr val="dk1"/>
                </a:solidFill>
                <a:latin typeface="Comfortaa"/>
                <a:ea typeface="Comfortaa"/>
                <a:cs typeface="Comfortaa"/>
                <a:sym typeface="Comfortaa"/>
              </a:rPr>
            </a:br>
            <a:r>
              <a:rPr b="0" i="0" lang="en-GB" sz="1100" u="none" cap="none" strike="noStrike">
                <a:solidFill>
                  <a:schemeClr val="dk1"/>
                </a:solidFill>
                <a:latin typeface="Comfortaa"/>
                <a:ea typeface="Comfortaa"/>
                <a:cs typeface="Comfortaa"/>
                <a:sym typeface="Comfortaa"/>
              </a:rPr>
              <a:t>The width=device-width part sets the width of the page to follow the screen-width of the device (which will vary depending on the device). The initial-scale=1.0 part sets the initial zoom level when the page is first loaded by the browser.</a:t>
            </a:r>
            <a:endParaRPr b="0" i="0" sz="1100" u="none" cap="none" strike="noStrike">
              <a:solidFill>
                <a:schemeClr val="dk1"/>
              </a:solidFill>
              <a:latin typeface="Comfortaa"/>
              <a:ea typeface="Comfortaa"/>
              <a:cs typeface="Comfortaa"/>
              <a:sym typeface="Comfortaa"/>
            </a:endParaRPr>
          </a:p>
        </p:txBody>
      </p:sp>
      <p:sp>
        <p:nvSpPr>
          <p:cNvPr id="382" name="Google Shape;382;p67"/>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Media Queries &amp; RWD(contd.)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8"/>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200"/>
              <a:buFont typeface="Arial"/>
              <a:buNone/>
            </a:pPr>
            <a:r>
              <a:rPr b="1" i="0" lang="en-GB" sz="1200" u="none" cap="none" strike="noStrike">
                <a:solidFill>
                  <a:schemeClr val="dk1"/>
                </a:solidFill>
                <a:latin typeface="Comfortaa"/>
                <a:ea typeface="Comfortaa"/>
                <a:cs typeface="Comfortaa"/>
                <a:sym typeface="Comfortaa"/>
              </a:rPr>
              <a:t>RWD Media Queries</a:t>
            </a:r>
            <a:endParaRPr b="1" i="0" sz="12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latin typeface="Comfortaa"/>
                <a:ea typeface="Comfortaa"/>
                <a:cs typeface="Comfortaa"/>
                <a:sym typeface="Comfortaa"/>
              </a:rPr>
              <a:t>This will help us to create layouts which look good in all screen sizes and orientations. </a:t>
            </a:r>
            <a:br>
              <a:rPr b="0" i="0" lang="en-GB" sz="1200" u="none" cap="none" strike="noStrike">
                <a:solidFill>
                  <a:schemeClr val="dk1"/>
                </a:solidFill>
                <a:latin typeface="Comfortaa"/>
                <a:ea typeface="Comfortaa"/>
                <a:cs typeface="Comfortaa"/>
                <a:sym typeface="Comfortaa"/>
              </a:rPr>
            </a:br>
            <a:r>
              <a:rPr b="0" i="0" lang="en-GB" sz="1200" u="sng" cap="none" strike="noStrike">
                <a:solidFill>
                  <a:schemeClr val="dk1"/>
                </a:solidFill>
                <a:latin typeface="Comfortaa"/>
                <a:ea typeface="Comfortaa"/>
                <a:cs typeface="Comfortaa"/>
                <a:sym typeface="Comfortaa"/>
              </a:rPr>
              <a:t>Screen size:</a:t>
            </a:r>
            <a:endParaRPr b="0" i="0" sz="1200" u="sng"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@media only screen and (max-width: 600px) {...} /* Extra small devices (phones, 600px and down) */</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@media only screen and (min-width: 600px) {...} /* Small devices (portrait tablets and large phones, 600px and up) */</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@media only screen and (min-width: 768px) {...} /* Medium devices (landscape tablets, 768px and up) */</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@media only screen and (min-width: 992px) {...} /* Large devices (laptops/desktops, 992px and up) */</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@media only screen and (min-width: 1200px) {...} /* Extra large devices (large laptops and desktops, 1200px and up) */</a:t>
            </a:r>
            <a:endParaRPr b="0" i="0" sz="12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200"/>
              <a:buFont typeface="Arial"/>
              <a:buNone/>
            </a:pPr>
            <a:r>
              <a:rPr b="0" i="0" lang="en-GB" sz="1200" u="sng" cap="none" strike="noStrike">
                <a:solidFill>
                  <a:schemeClr val="dk1"/>
                </a:solidFill>
                <a:latin typeface="Comfortaa"/>
                <a:ea typeface="Comfortaa"/>
                <a:cs typeface="Comfortaa"/>
                <a:sym typeface="Comfortaa"/>
              </a:rPr>
              <a:t>Orientation:</a:t>
            </a:r>
            <a:endParaRPr b="0" i="0" sz="1200" u="sng"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@media only screen and (orientation: landscape) {...} /* For landscape orientation</a:t>
            </a:r>
            <a:endParaRPr b="0" i="0" sz="1200" u="none" cap="none" strike="noStrike">
              <a:solidFill>
                <a:schemeClr val="dk1"/>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@media only screen {...} /* For portrait orientation</a:t>
            </a:r>
            <a:endParaRPr b="0" i="0" sz="1200" u="none" cap="none" strike="noStrike">
              <a:solidFill>
                <a:schemeClr val="dk1"/>
              </a:solidFill>
              <a:latin typeface="Comfortaa"/>
              <a:ea typeface="Comfortaa"/>
              <a:cs typeface="Comfortaa"/>
              <a:sym typeface="Comfortaa"/>
            </a:endParaRPr>
          </a:p>
        </p:txBody>
      </p:sp>
      <p:sp>
        <p:nvSpPr>
          <p:cNvPr id="388" name="Google Shape;388;p68"/>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Media Queries &amp; RWD(contd.)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9"/>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To use the Flexbox model, you need to first define a flex container by setting the display property to flex. Ex. display: flex; Flex Properties: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flex-direction defines in which direction the container wants to stack the flex items. Values:</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flex-direction: column; stacks items vertically (from top to bottom).</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flex-direction: column-reverse; stacks items vertically (but from bottom to top).</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flex-direction: row; stacks items horizontally (from left to right).</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flex-direction: row-reverse; stacks items horizontally (but from right to left).</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flex-wrap specifies whether the flex items should wrap or not. Values:</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flex-wrap: wrap; items will wrap if necessary.</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flex-wrap: nowrap; items will not wrap (this is default).</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flex-wrap: wrap-reverse; items will wrap if necessary, in reverse order.</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flex-flow shorthand for setting both flex-direction and flex-wrap. Ex. flex-flow: row wrap;</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is used to align the flex items horizontally. Values:</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center; aligns items at the center of the container.</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flex-start; aligns items at the beginning of the container (default).</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flex-end; aligns items at the end of the container.</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space-around; displays items with space before, between, and after the lines.</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space-between; displays items with space between the lines.</a:t>
            </a:r>
            <a:endParaRPr b="0" i="0" sz="1000" u="none" cap="none" strike="noStrike">
              <a:solidFill>
                <a:schemeClr val="dk1"/>
              </a:solidFill>
              <a:latin typeface="Comfortaa"/>
              <a:ea typeface="Comfortaa"/>
              <a:cs typeface="Comfortaa"/>
              <a:sym typeface="Comfortaa"/>
            </a:endParaRPr>
          </a:p>
        </p:txBody>
      </p:sp>
      <p:sp>
        <p:nvSpPr>
          <p:cNvPr id="394" name="Google Shape;394;p69"/>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Flexbox</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0"/>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285750" lvl="0" marL="4572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align-items is used to align the flex items vertically. Values:</a:t>
            </a:r>
            <a:endParaRPr b="0" i="0" sz="900" u="none" cap="none" strike="noStrike">
              <a:solidFill>
                <a:schemeClr val="dk1"/>
              </a:solidFill>
              <a:latin typeface="Comfortaa"/>
              <a:ea typeface="Comfortaa"/>
              <a:cs typeface="Comfortaa"/>
              <a:sym typeface="Comfortaa"/>
            </a:endParaRPr>
          </a:p>
          <a:p>
            <a:pPr indent="-285750" lvl="1" marL="9144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align-items: center; aligns items in the middle of the container.</a:t>
            </a:r>
            <a:endParaRPr b="0" i="0" sz="900" u="none" cap="none" strike="noStrike">
              <a:solidFill>
                <a:schemeClr val="dk1"/>
              </a:solidFill>
              <a:latin typeface="Comfortaa"/>
              <a:ea typeface="Comfortaa"/>
              <a:cs typeface="Comfortaa"/>
              <a:sym typeface="Comfortaa"/>
            </a:endParaRPr>
          </a:p>
          <a:p>
            <a:pPr indent="-285750" lvl="1" marL="9144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align-items: flex-start; aligns items at the top of the container.</a:t>
            </a:r>
            <a:endParaRPr b="0" i="0" sz="900" u="none" cap="none" strike="noStrike">
              <a:solidFill>
                <a:schemeClr val="dk1"/>
              </a:solidFill>
              <a:latin typeface="Comfortaa"/>
              <a:ea typeface="Comfortaa"/>
              <a:cs typeface="Comfortaa"/>
              <a:sym typeface="Comfortaa"/>
            </a:endParaRPr>
          </a:p>
          <a:p>
            <a:pPr indent="-285750" lvl="1" marL="9144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align-items: flex-end; aligns items at the bottom of the container.</a:t>
            </a:r>
            <a:endParaRPr b="0" i="0" sz="900" u="none" cap="none" strike="noStrike">
              <a:solidFill>
                <a:schemeClr val="dk1"/>
              </a:solidFill>
              <a:latin typeface="Comfortaa"/>
              <a:ea typeface="Comfortaa"/>
              <a:cs typeface="Comfortaa"/>
              <a:sym typeface="Comfortaa"/>
            </a:endParaRPr>
          </a:p>
          <a:p>
            <a:pPr indent="-285750" lvl="1" marL="9144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align-items: stretch; stretches items to fill the container (this is default).</a:t>
            </a:r>
            <a:endParaRPr b="0" i="0" sz="900" u="none" cap="none" strike="noStrike">
              <a:solidFill>
                <a:schemeClr val="dk1"/>
              </a:solidFill>
              <a:latin typeface="Comfortaa"/>
              <a:ea typeface="Comfortaa"/>
              <a:cs typeface="Comfortaa"/>
              <a:sym typeface="Comfortaa"/>
            </a:endParaRPr>
          </a:p>
          <a:p>
            <a:pPr indent="-285750" lvl="1" marL="9144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align-items: baseline; aligns items such as their baselines aligns.</a:t>
            </a:r>
            <a:endParaRPr b="0" i="0" sz="900" u="none" cap="none" strike="noStrike">
              <a:solidFill>
                <a:schemeClr val="dk1"/>
              </a:solidFill>
              <a:latin typeface="Comfortaa"/>
              <a:ea typeface="Comfortaa"/>
              <a:cs typeface="Comfortaa"/>
              <a:sym typeface="Comfortaa"/>
            </a:endParaRPr>
          </a:p>
          <a:p>
            <a:pPr indent="-285750" lvl="0" marL="4572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align-content property is used to align the flex lines. Values:</a:t>
            </a:r>
            <a:endParaRPr b="0" i="0" sz="900" u="none" cap="none" strike="noStrike">
              <a:solidFill>
                <a:schemeClr val="dk1"/>
              </a:solidFill>
              <a:latin typeface="Comfortaa"/>
              <a:ea typeface="Comfortaa"/>
              <a:cs typeface="Comfortaa"/>
              <a:sym typeface="Comfortaa"/>
            </a:endParaRPr>
          </a:p>
          <a:p>
            <a:pPr indent="-285750" lvl="1" marL="9144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align-content: space-between; displays lines with equal space between them.</a:t>
            </a:r>
            <a:endParaRPr b="0" i="0" sz="900" u="none" cap="none" strike="noStrike">
              <a:solidFill>
                <a:schemeClr val="dk1"/>
              </a:solidFill>
              <a:latin typeface="Comfortaa"/>
              <a:ea typeface="Comfortaa"/>
              <a:cs typeface="Comfortaa"/>
              <a:sym typeface="Comfortaa"/>
            </a:endParaRPr>
          </a:p>
          <a:p>
            <a:pPr indent="-285750" lvl="1" marL="9144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align-content: space-around; displays lines with space before, between &amp; after them.</a:t>
            </a:r>
            <a:endParaRPr b="0" i="0" sz="900" u="none" cap="none" strike="noStrike">
              <a:solidFill>
                <a:schemeClr val="dk1"/>
              </a:solidFill>
              <a:latin typeface="Comfortaa"/>
              <a:ea typeface="Comfortaa"/>
              <a:cs typeface="Comfortaa"/>
              <a:sym typeface="Comfortaa"/>
            </a:endParaRPr>
          </a:p>
          <a:p>
            <a:pPr indent="-285750" lvl="1" marL="9144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align-content: stretch; stretches lines to take remaining space (default).</a:t>
            </a:r>
            <a:endParaRPr b="0" i="0" sz="900" u="none" cap="none" strike="noStrike">
              <a:solidFill>
                <a:schemeClr val="dk1"/>
              </a:solidFill>
              <a:latin typeface="Comfortaa"/>
              <a:ea typeface="Comfortaa"/>
              <a:cs typeface="Comfortaa"/>
              <a:sym typeface="Comfortaa"/>
            </a:endParaRPr>
          </a:p>
          <a:p>
            <a:pPr indent="-285750" lvl="1" marL="9144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align-content: center; displays lines in the middle of the container.</a:t>
            </a:r>
            <a:endParaRPr b="0" i="0" sz="900" u="none" cap="none" strike="noStrike">
              <a:solidFill>
                <a:schemeClr val="dk1"/>
              </a:solidFill>
              <a:latin typeface="Comfortaa"/>
              <a:ea typeface="Comfortaa"/>
              <a:cs typeface="Comfortaa"/>
              <a:sym typeface="Comfortaa"/>
            </a:endParaRPr>
          </a:p>
          <a:p>
            <a:pPr indent="-285750" lvl="1" marL="9144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align-content: flex-start; displays lines at the start of the container.</a:t>
            </a:r>
            <a:endParaRPr b="0" i="0" sz="900" u="none" cap="none" strike="noStrike">
              <a:solidFill>
                <a:schemeClr val="dk1"/>
              </a:solidFill>
              <a:latin typeface="Comfortaa"/>
              <a:ea typeface="Comfortaa"/>
              <a:cs typeface="Comfortaa"/>
              <a:sym typeface="Comfortaa"/>
            </a:endParaRPr>
          </a:p>
          <a:p>
            <a:pPr indent="-285750" lvl="1" marL="914400" marR="0" rtl="0" algn="l">
              <a:lnSpc>
                <a:spcPct val="150000"/>
              </a:lnSpc>
              <a:spcBef>
                <a:spcPts val="0"/>
              </a:spcBef>
              <a:spcAft>
                <a:spcPts val="0"/>
              </a:spcAft>
              <a:buClr>
                <a:schemeClr val="dk1"/>
              </a:buClr>
              <a:buSzPts val="900"/>
              <a:buFont typeface="Comfortaa"/>
              <a:buChar char="○"/>
            </a:pPr>
            <a:r>
              <a:rPr b="0" i="0" lang="en-GB" sz="900" u="none" cap="none" strike="noStrike">
                <a:solidFill>
                  <a:schemeClr val="dk1"/>
                </a:solidFill>
                <a:latin typeface="Comfortaa"/>
                <a:ea typeface="Comfortaa"/>
                <a:cs typeface="Comfortaa"/>
                <a:sym typeface="Comfortaa"/>
              </a:rPr>
              <a:t>align-content: flex-end; displays lines at the end of the container.</a:t>
            </a:r>
            <a:endParaRPr b="0" i="0" sz="9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900"/>
              <a:buFont typeface="Arial"/>
              <a:buNone/>
            </a:pPr>
            <a:r>
              <a:rPr b="0" i="0" lang="en-GB" sz="900" u="none" cap="none" strike="noStrike">
                <a:solidFill>
                  <a:schemeClr val="dk1"/>
                </a:solidFill>
                <a:latin typeface="Comfortaa"/>
                <a:ea typeface="Comfortaa"/>
                <a:cs typeface="Comfortaa"/>
                <a:sym typeface="Comfortaa"/>
              </a:rPr>
              <a:t>Perfect Centering - solution via flexbox</a:t>
            </a:r>
            <a:br>
              <a:rPr b="0" i="0" lang="en-GB" sz="900" u="none" cap="none" strike="noStrike">
                <a:solidFill>
                  <a:schemeClr val="dk1"/>
                </a:solidFill>
                <a:latin typeface="Comfortaa"/>
                <a:ea typeface="Comfortaa"/>
                <a:cs typeface="Comfortaa"/>
                <a:sym typeface="Comfortaa"/>
              </a:rPr>
            </a:br>
            <a:r>
              <a:rPr b="0" i="0" lang="en-GB" sz="900" u="none" cap="none" strike="noStrike">
                <a:solidFill>
                  <a:srgbClr val="F96D6C"/>
                </a:solidFill>
                <a:latin typeface="Comfortaa"/>
                <a:ea typeface="Comfortaa"/>
                <a:cs typeface="Comfortaa"/>
                <a:sym typeface="Comfortaa"/>
              </a:rPr>
              <a:t>.flex-container {</a:t>
            </a:r>
            <a:br>
              <a:rPr b="0" i="0" lang="en-GB" sz="900" u="none" cap="none" strike="noStrike">
                <a:solidFill>
                  <a:srgbClr val="F96D6C"/>
                </a:solidFill>
                <a:latin typeface="Comfortaa"/>
                <a:ea typeface="Comfortaa"/>
                <a:cs typeface="Comfortaa"/>
                <a:sym typeface="Comfortaa"/>
              </a:rPr>
            </a:br>
            <a:r>
              <a:rPr b="0" i="0" lang="en-GB" sz="900" u="none" cap="none" strike="noStrike">
                <a:solidFill>
                  <a:srgbClr val="F96D6C"/>
                </a:solidFill>
                <a:latin typeface="Comfortaa"/>
                <a:ea typeface="Comfortaa"/>
                <a:cs typeface="Comfortaa"/>
                <a:sym typeface="Comfortaa"/>
              </a:rPr>
              <a:t>  display: flex;</a:t>
            </a:r>
            <a:br>
              <a:rPr b="0" i="0" lang="en-GB" sz="900" u="none" cap="none" strike="noStrike">
                <a:solidFill>
                  <a:srgbClr val="F96D6C"/>
                </a:solidFill>
                <a:latin typeface="Comfortaa"/>
                <a:ea typeface="Comfortaa"/>
                <a:cs typeface="Comfortaa"/>
                <a:sym typeface="Comfortaa"/>
              </a:rPr>
            </a:br>
            <a:r>
              <a:rPr b="0" i="0" lang="en-GB" sz="900" u="none" cap="none" strike="noStrike">
                <a:solidFill>
                  <a:srgbClr val="F96D6C"/>
                </a:solidFill>
                <a:latin typeface="Comfortaa"/>
                <a:ea typeface="Comfortaa"/>
                <a:cs typeface="Comfortaa"/>
                <a:sym typeface="Comfortaa"/>
              </a:rPr>
              <a:t>  justify-content: center;</a:t>
            </a:r>
            <a:br>
              <a:rPr b="0" i="0" lang="en-GB" sz="900" u="none" cap="none" strike="noStrike">
                <a:solidFill>
                  <a:srgbClr val="F96D6C"/>
                </a:solidFill>
                <a:latin typeface="Comfortaa"/>
                <a:ea typeface="Comfortaa"/>
                <a:cs typeface="Comfortaa"/>
                <a:sym typeface="Comfortaa"/>
              </a:rPr>
            </a:br>
            <a:r>
              <a:rPr b="0" i="0" lang="en-GB" sz="900" u="none" cap="none" strike="noStrike">
                <a:solidFill>
                  <a:srgbClr val="F96D6C"/>
                </a:solidFill>
                <a:latin typeface="Comfortaa"/>
                <a:ea typeface="Comfortaa"/>
                <a:cs typeface="Comfortaa"/>
                <a:sym typeface="Comfortaa"/>
              </a:rPr>
              <a:t>  align-items: center;</a:t>
            </a:r>
            <a:br>
              <a:rPr b="0" i="0" lang="en-GB" sz="900" u="none" cap="none" strike="noStrike">
                <a:solidFill>
                  <a:srgbClr val="F96D6C"/>
                </a:solidFill>
                <a:latin typeface="Comfortaa"/>
                <a:ea typeface="Comfortaa"/>
                <a:cs typeface="Comfortaa"/>
                <a:sym typeface="Comfortaa"/>
              </a:rPr>
            </a:br>
            <a:r>
              <a:rPr b="0" i="0" lang="en-GB" sz="9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p:txBody>
      </p:sp>
      <p:sp>
        <p:nvSpPr>
          <p:cNvPr id="400" name="Google Shape;400;p70"/>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Flexbox(contd.)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1"/>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100"/>
              <a:buFont typeface="Arial"/>
              <a:buNone/>
            </a:pPr>
            <a:r>
              <a:rPr b="0" i="0" lang="en-GB" sz="1100" u="none" cap="none" strike="noStrike">
                <a:solidFill>
                  <a:schemeClr val="dk1"/>
                </a:solidFill>
                <a:latin typeface="Comfortaa"/>
                <a:ea typeface="Comfortaa"/>
                <a:cs typeface="Comfortaa"/>
                <a:sym typeface="Comfortaa"/>
              </a:rPr>
              <a:t>Direct child elements of a flex container automatically become (flex) items. Properties:</a:t>
            </a:r>
            <a:endParaRPr b="0" i="0" sz="1100" u="none" cap="none" strike="noStrike">
              <a:solidFill>
                <a:schemeClr val="dk1"/>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order property specifies the order of the flex items. The first flex item in the code does not have to appear as the first item in the layout. The order value must be a number, default value is 0. Ex. </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&lt;div class="flex-container"&gt;</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&lt;div style="order: 3"&gt;1&lt;/div&gt;</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&lt;div style="order: 2"&gt;2&lt;/div&gt;</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&lt;div style="order: 1"&gt;3&lt;/div&gt;</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&lt;/div&gt;</a:t>
            </a:r>
            <a:endParaRPr b="0" i="0" sz="1100" u="none" cap="none" strike="noStrike">
              <a:solidFill>
                <a:srgbClr val="F96D6C"/>
              </a:solidFill>
              <a:latin typeface="Comfortaa"/>
              <a:ea typeface="Comfortaa"/>
              <a:cs typeface="Comfortaa"/>
              <a:sym typeface="Comfortaa"/>
            </a:endParaRPr>
          </a:p>
          <a:p>
            <a:pPr indent="-298450" lvl="0" marL="457200" marR="0" rtl="0" algn="l">
              <a:lnSpc>
                <a:spcPct val="150000"/>
              </a:lnSpc>
              <a:spcBef>
                <a:spcPts val="0"/>
              </a:spcBef>
              <a:spcAft>
                <a:spcPts val="0"/>
              </a:spcAft>
              <a:buClr>
                <a:schemeClr val="dk1"/>
              </a:buClr>
              <a:buSzPts val="1100"/>
              <a:buFont typeface="Comfortaa"/>
              <a:buChar char="●"/>
            </a:pPr>
            <a:r>
              <a:rPr b="0" i="0" lang="en-GB" sz="1100" u="none" cap="none" strike="noStrike">
                <a:solidFill>
                  <a:schemeClr val="dk1"/>
                </a:solidFill>
                <a:latin typeface="Comfortaa"/>
                <a:ea typeface="Comfortaa"/>
                <a:cs typeface="Comfortaa"/>
                <a:sym typeface="Comfortaa"/>
              </a:rPr>
              <a:t>align-self property specifies the alignment for the selected item inside the flexible container &amp; overrides the default alignment set by the container's align-items property. Same values as align-items. Ex.</a:t>
            </a:r>
            <a:br>
              <a:rPr b="0" i="0" lang="en-GB" sz="1100" u="none" cap="none" strike="noStrike">
                <a:solidFill>
                  <a:schemeClr val="dk1"/>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&lt;div class="flex-container"&gt;</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&lt;div&gt;1&lt;/div&gt;</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&lt;div style="align-self: flex-start"&gt;2&lt;/div&gt;</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&lt;div style="align-self: flex-end"&gt;3&lt;/div&gt;</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  &lt;div&gt;4&lt;/div&gt;</a:t>
            </a:r>
            <a:br>
              <a:rPr b="0" i="0" lang="en-GB" sz="1100" u="none" cap="none" strike="noStrike">
                <a:solidFill>
                  <a:srgbClr val="F96D6C"/>
                </a:solidFill>
                <a:latin typeface="Comfortaa"/>
                <a:ea typeface="Comfortaa"/>
                <a:cs typeface="Comfortaa"/>
                <a:sym typeface="Comfortaa"/>
              </a:rPr>
            </a:br>
            <a:r>
              <a:rPr b="0" i="0" lang="en-GB" sz="1100" u="none" cap="none" strike="noStrike">
                <a:solidFill>
                  <a:srgbClr val="F96D6C"/>
                </a:solidFill>
                <a:latin typeface="Comfortaa"/>
                <a:ea typeface="Comfortaa"/>
                <a:cs typeface="Comfortaa"/>
                <a:sym typeface="Comfortaa"/>
              </a:rPr>
              <a:t>&lt;/div&gt;</a:t>
            </a:r>
            <a:endParaRPr b="0" i="0" sz="1100" u="none" cap="none" strike="noStrike">
              <a:solidFill>
                <a:srgbClr val="F96D6C"/>
              </a:solidFill>
              <a:latin typeface="Comfortaa"/>
              <a:ea typeface="Comfortaa"/>
              <a:cs typeface="Comfortaa"/>
              <a:sym typeface="Comfortaa"/>
            </a:endParaRPr>
          </a:p>
        </p:txBody>
      </p:sp>
      <p:sp>
        <p:nvSpPr>
          <p:cNvPr id="406" name="Google Shape;406;p71"/>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Flexbox(contd.)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2"/>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flex-grow property specifies how much a flex item will grow relative to the rest of the flex items. The value must be a number, default value is 0. Ex.</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&lt;div class="flex-container"&gt;</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&lt;div style="flex-grow: 1"&gt;1&lt;/div&gt;</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&lt;div style="flex-grow: 1"&gt;2&lt;/div&gt;</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&lt;div style="flex-grow: 8"&gt;3&lt;/div&gt;</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&lt;/div&gt;</a:t>
            </a:r>
            <a:endParaRPr b="0" i="0" sz="1200" u="none" cap="none" strike="noStrike">
              <a:solidFill>
                <a:srgbClr val="F96D6C"/>
              </a:solidFill>
              <a:latin typeface="Comfortaa"/>
              <a:ea typeface="Comfortaa"/>
              <a:cs typeface="Comfortaa"/>
              <a:sym typeface="Comfortaa"/>
            </a:endParaRPr>
          </a:p>
          <a:p>
            <a:pPr indent="-304800" lvl="0" marL="457200" marR="0" rtl="0" algn="l">
              <a:lnSpc>
                <a:spcPct val="150000"/>
              </a:lnSpc>
              <a:spcBef>
                <a:spcPts val="0"/>
              </a:spcBef>
              <a:spcAft>
                <a:spcPts val="0"/>
              </a:spcAft>
              <a:buClr>
                <a:schemeClr val="dk1"/>
              </a:buClr>
              <a:buSzPts val="1200"/>
              <a:buFont typeface="Comfortaa"/>
              <a:buChar char="●"/>
            </a:pPr>
            <a:r>
              <a:rPr b="0" i="0" lang="en-GB" sz="1200" u="none" cap="none" strike="noStrike">
                <a:solidFill>
                  <a:schemeClr val="dk1"/>
                </a:solidFill>
                <a:latin typeface="Comfortaa"/>
                <a:ea typeface="Comfortaa"/>
                <a:cs typeface="Comfortaa"/>
                <a:sym typeface="Comfortaa"/>
              </a:rPr>
              <a:t>flex-shrink property specifies how much a flex item will shrink relative to the rest of the flex items. The value must be a number, default value is 1. Ex.</a:t>
            </a:r>
            <a:br>
              <a:rPr b="0" i="0" lang="en-GB" sz="1200" u="none" cap="none" strike="noStrike">
                <a:solidFill>
                  <a:schemeClr val="dk1"/>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&lt;div class="flex-container"&gt;</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&lt;div&gt;1&lt;/div&gt;</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&lt;div&gt;2&lt;/div&gt;</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&lt;div style="flex-shrink: 0"&gt;3&lt;/div&gt;</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  &lt;div&gt;4&lt;/div&gt;</a:t>
            </a:r>
            <a:br>
              <a:rPr b="0" i="0" lang="en-GB" sz="1200" u="none" cap="none" strike="noStrike">
                <a:solidFill>
                  <a:srgbClr val="F96D6C"/>
                </a:solidFill>
                <a:latin typeface="Comfortaa"/>
                <a:ea typeface="Comfortaa"/>
                <a:cs typeface="Comfortaa"/>
                <a:sym typeface="Comfortaa"/>
              </a:rPr>
            </a:br>
            <a:r>
              <a:rPr b="0" i="0" lang="en-GB" sz="1200" u="none" cap="none" strike="noStrike">
                <a:solidFill>
                  <a:srgbClr val="F96D6C"/>
                </a:solidFill>
                <a:latin typeface="Comfortaa"/>
                <a:ea typeface="Comfortaa"/>
                <a:cs typeface="Comfortaa"/>
                <a:sym typeface="Comfortaa"/>
              </a:rPr>
              <a:t>&lt;/div&gt;</a:t>
            </a:r>
            <a:endParaRPr b="0" i="0" sz="1200" u="none" cap="none" strike="noStrike">
              <a:solidFill>
                <a:srgbClr val="F96D6C"/>
              </a:solidFill>
              <a:latin typeface="Comfortaa"/>
              <a:ea typeface="Comfortaa"/>
              <a:cs typeface="Comfortaa"/>
              <a:sym typeface="Comfortaa"/>
            </a:endParaRPr>
          </a:p>
        </p:txBody>
      </p:sp>
      <p:sp>
        <p:nvSpPr>
          <p:cNvPr id="412" name="Google Shape;412;p72"/>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Flexbox(contd.)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1" i="0" lang="en-GB" sz="1000" u="none" cap="none" strike="noStrike">
                <a:solidFill>
                  <a:schemeClr val="dk1"/>
                </a:solidFill>
                <a:latin typeface="Comfortaa"/>
                <a:ea typeface="Comfortaa"/>
                <a:cs typeface="Comfortaa"/>
                <a:sym typeface="Comfortaa"/>
              </a:rPr>
              <a:t>Element Selector</a:t>
            </a:r>
            <a:r>
              <a:rPr b="0" i="0" lang="en-GB" sz="1000" u="none" cap="none" strike="noStrike">
                <a:solidFill>
                  <a:schemeClr val="dk1"/>
                </a:solidFill>
                <a:latin typeface="Comfortaa"/>
                <a:ea typeface="Comfortaa"/>
                <a:cs typeface="Comfortaa"/>
                <a:sym typeface="Comfortaa"/>
              </a:rPr>
              <a:t>: It selects HTML elements based on the element name. Example:</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p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  text-align: center;</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  color: red;</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a:t>
            </a:r>
            <a:br>
              <a:rPr b="0" i="0" lang="en-GB" sz="1000" u="none" cap="none" strike="noStrike">
                <a:solidFill>
                  <a:srgbClr val="00A1FF"/>
                </a:solidFill>
                <a:highlight>
                  <a:srgbClr val="FFFFFF"/>
                </a:highlight>
                <a:latin typeface="Comfortaa"/>
                <a:ea typeface="Comfortaa"/>
                <a:cs typeface="Comfortaa"/>
                <a:sym typeface="Comfortaa"/>
              </a:rPr>
            </a:br>
            <a:r>
              <a:rPr b="1" i="0" lang="en-GB" sz="1000" u="none" cap="none" strike="noStrike">
                <a:solidFill>
                  <a:schemeClr val="dk1"/>
                </a:solidFill>
                <a:latin typeface="Comfortaa"/>
                <a:ea typeface="Comfortaa"/>
                <a:cs typeface="Comfortaa"/>
                <a:sym typeface="Comfortaa"/>
              </a:rPr>
              <a:t>id Selector</a:t>
            </a:r>
            <a:r>
              <a:rPr b="0" i="0" lang="en-GB" sz="1000" u="none" cap="none" strike="noStrike">
                <a:solidFill>
                  <a:schemeClr val="dk1"/>
                </a:solidFill>
                <a:latin typeface="Comfortaa"/>
                <a:ea typeface="Comfortaa"/>
                <a:cs typeface="Comfortaa"/>
                <a:sym typeface="Comfortaa"/>
              </a:rPr>
              <a:t>: It uses the id attribute of an HTML element to select a specific element. The id of an element is unique within a page, so the id selector is used to select one unique element! To select an element with a specific id, write a hash (#) character, followed by the id of the element. An id name cannot start with a number</a:t>
            </a:r>
            <a:r>
              <a:rPr b="1" i="0" lang="en-GB" sz="1000" u="none" cap="none" strike="noStrike">
                <a:solidFill>
                  <a:schemeClr val="dk1"/>
                </a:solidFill>
                <a:latin typeface="Comfortaa"/>
                <a:ea typeface="Comfortaa"/>
                <a:cs typeface="Comfortaa"/>
                <a:sym typeface="Comfortaa"/>
              </a:rPr>
              <a:t>. </a:t>
            </a:r>
            <a:r>
              <a:rPr b="0" i="0" lang="en-GB" sz="1000" u="none" cap="none" strike="noStrike">
                <a:solidFill>
                  <a:schemeClr val="dk1"/>
                </a:solidFill>
                <a:latin typeface="Comfortaa"/>
                <a:ea typeface="Comfortaa"/>
                <a:cs typeface="Comfortaa"/>
                <a:sym typeface="Comfortaa"/>
              </a:rPr>
              <a:t>Example:</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#para1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  text-align: center;</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  color: red;</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1" i="0" lang="en-GB" sz="1000" u="none" cap="none" strike="noStrike">
                <a:solidFill>
                  <a:schemeClr val="dk1"/>
                </a:solidFill>
                <a:latin typeface="Comfortaa"/>
                <a:ea typeface="Comfortaa"/>
                <a:cs typeface="Comfortaa"/>
                <a:sym typeface="Comfortaa"/>
              </a:rPr>
              <a:t>class Selector</a:t>
            </a:r>
            <a:r>
              <a:rPr b="0" i="0" lang="en-GB" sz="1000" u="none" cap="none" strike="noStrike">
                <a:solidFill>
                  <a:schemeClr val="dk1"/>
                </a:solidFill>
                <a:latin typeface="Comfortaa"/>
                <a:ea typeface="Comfortaa"/>
                <a:cs typeface="Comfortaa"/>
                <a:sym typeface="Comfortaa"/>
              </a:rPr>
              <a:t>: It selects HTML elements with a specific class attribute. To select elements with a specific class, write a period (.) character, followed by the class name. A class name cannot start with a number.</a:t>
            </a:r>
            <a:r>
              <a:rPr b="1" i="0" lang="en-GB" sz="1000" u="none" cap="none" strike="noStrike">
                <a:solidFill>
                  <a:schemeClr val="dk1"/>
                </a:solidFill>
                <a:latin typeface="Comfortaa"/>
                <a:ea typeface="Comfortaa"/>
                <a:cs typeface="Comfortaa"/>
                <a:sym typeface="Comfortaa"/>
              </a:rPr>
              <a:t> </a:t>
            </a:r>
            <a:r>
              <a:rPr b="0" i="0" lang="en-GB" sz="1000" u="none" cap="none" strike="noStrike">
                <a:solidFill>
                  <a:schemeClr val="dk1"/>
                </a:solidFill>
                <a:latin typeface="Comfortaa"/>
                <a:ea typeface="Comfortaa"/>
                <a:cs typeface="Comfortaa"/>
                <a:sym typeface="Comfortaa"/>
              </a:rPr>
              <a:t>Example:</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.center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chemeClr val="dk1"/>
              </a:buClr>
              <a:buSzPts val="1100"/>
              <a:buFont typeface="Arial"/>
              <a:buNone/>
            </a:pPr>
            <a:r>
              <a:rPr b="0" i="0" lang="en-GB" sz="1000" u="none" cap="none" strike="noStrike">
                <a:solidFill>
                  <a:srgbClr val="F96D6C"/>
                </a:solidFill>
                <a:latin typeface="Comfortaa"/>
                <a:ea typeface="Comfortaa"/>
                <a:cs typeface="Comfortaa"/>
                <a:sym typeface="Comfortaa"/>
              </a:rPr>
              <a:t>  text-align: center;</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chemeClr val="dk1"/>
              </a:buClr>
              <a:buSzPts val="1100"/>
              <a:buFont typeface="Arial"/>
              <a:buNone/>
            </a:pPr>
            <a:r>
              <a:rPr b="0" i="0" lang="en-GB" sz="1000" u="none" cap="none" strike="noStrike">
                <a:solidFill>
                  <a:srgbClr val="F96D6C"/>
                </a:solidFill>
                <a:latin typeface="Comfortaa"/>
                <a:ea typeface="Comfortaa"/>
                <a:cs typeface="Comfortaa"/>
                <a:sym typeface="Comfortaa"/>
              </a:rPr>
              <a:t>  color: red;</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chemeClr val="dk1"/>
              </a:buClr>
              <a:buSzPts val="1100"/>
              <a:buFont typeface="Arial"/>
              <a:buNone/>
            </a:pP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p:txBody>
      </p:sp>
      <p:sp>
        <p:nvSpPr>
          <p:cNvPr id="92" name="Google Shape;92;p19"/>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Simple Selectors</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3"/>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Flexbox(contd.)</a:t>
            </a:r>
            <a:endParaRPr b="0" i="0" sz="2500" u="none" cap="none" strike="noStrike">
              <a:solidFill>
                <a:srgbClr val="F96D6C"/>
              </a:solidFill>
              <a:latin typeface="Montserrat"/>
              <a:ea typeface="Montserrat"/>
              <a:cs typeface="Montserrat"/>
              <a:sym typeface="Montserrat"/>
            </a:endParaRPr>
          </a:p>
        </p:txBody>
      </p:sp>
      <p:sp>
        <p:nvSpPr>
          <p:cNvPr id="418" name="Google Shape;418;p73"/>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311150" lvl="0" marL="457200" marR="0" rtl="0" algn="l">
              <a:lnSpc>
                <a:spcPct val="150000"/>
              </a:lnSpc>
              <a:spcBef>
                <a:spcPts val="0"/>
              </a:spcBef>
              <a:spcAft>
                <a:spcPts val="0"/>
              </a:spcAft>
              <a:buClr>
                <a:schemeClr val="dk1"/>
              </a:buClr>
              <a:buSzPts val="1300"/>
              <a:buFont typeface="Comfortaa"/>
              <a:buChar char="●"/>
            </a:pPr>
            <a:r>
              <a:rPr b="0" i="0" lang="en-GB" sz="1300" u="none" cap="none" strike="noStrike">
                <a:solidFill>
                  <a:schemeClr val="dk1"/>
                </a:solidFill>
                <a:latin typeface="Comfortaa"/>
                <a:ea typeface="Comfortaa"/>
                <a:cs typeface="Comfortaa"/>
                <a:sym typeface="Comfortaa"/>
              </a:rPr>
              <a:t>flex-basis property specifies the initial length of a flex item. Ex.</a:t>
            </a:r>
            <a:br>
              <a:rPr b="0" i="0" lang="en-GB" sz="1300" u="none" cap="none" strike="noStrike">
                <a:solidFill>
                  <a:schemeClr val="dk1"/>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&lt;div class="flex-container"&gt;</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  &lt;div&gt;1&lt;/div&gt;</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  &lt;div style="flex-basis: 200px"&gt;2&lt;/div&gt;</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  &lt;div&gt;3&lt;/div&gt;</a:t>
            </a:r>
            <a:br>
              <a:rPr b="0" i="0" lang="en-GB" sz="1300" u="none" cap="none" strike="noStrike">
                <a:solidFill>
                  <a:srgbClr val="F96D6C"/>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&lt;/div&gt;</a:t>
            </a:r>
            <a:endParaRPr b="0" i="0" sz="13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300"/>
              <a:buFont typeface="Arial"/>
              <a:buNone/>
            </a:pPr>
            <a:r>
              <a:rPr b="0" i="0" lang="en-GB" sz="1300" u="none" cap="none" strike="noStrike">
                <a:solidFill>
                  <a:schemeClr val="dk1"/>
                </a:solidFill>
                <a:latin typeface="Comfortaa"/>
                <a:ea typeface="Comfortaa"/>
                <a:cs typeface="Comfortaa"/>
                <a:sym typeface="Comfortaa"/>
              </a:rPr>
              <a:t>The shorthand for the last 3(flex-grow, flex-shrink &amp; flex-basis) is flex. Ex.</a:t>
            </a:r>
            <a:br>
              <a:rPr b="0" i="0" lang="en-GB" sz="1300" u="none" cap="none" strike="noStrike">
                <a:solidFill>
                  <a:schemeClr val="dk1"/>
                </a:solidFill>
                <a:latin typeface="Comfortaa"/>
                <a:ea typeface="Comfortaa"/>
                <a:cs typeface="Comfortaa"/>
                <a:sym typeface="Comfortaa"/>
              </a:rPr>
            </a:br>
            <a:r>
              <a:rPr b="0" i="0" lang="en-GB" sz="1300" u="none" cap="none" strike="noStrike">
                <a:solidFill>
                  <a:srgbClr val="F96D6C"/>
                </a:solidFill>
                <a:latin typeface="Comfortaa"/>
                <a:ea typeface="Comfortaa"/>
                <a:cs typeface="Comfortaa"/>
                <a:sym typeface="Comfortaa"/>
              </a:rPr>
              <a:t>&lt;div style="display: flex;"&gt;</a:t>
            </a:r>
            <a:endParaRPr b="0" i="0" sz="13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300"/>
              <a:buFont typeface="Arial"/>
              <a:buNone/>
            </a:pPr>
            <a:r>
              <a:rPr b="0" i="0" lang="en-GB" sz="1300" u="none" cap="none" strike="noStrike">
                <a:solidFill>
                  <a:srgbClr val="F96D6C"/>
                </a:solidFill>
                <a:latin typeface="Comfortaa"/>
                <a:ea typeface="Comfortaa"/>
                <a:cs typeface="Comfortaa"/>
                <a:sym typeface="Comfortaa"/>
              </a:rPr>
              <a:t>  &lt;div&gt;1&lt;/div&gt;</a:t>
            </a:r>
            <a:endParaRPr b="0" i="0" sz="13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300"/>
              <a:buFont typeface="Arial"/>
              <a:buNone/>
            </a:pPr>
            <a:r>
              <a:rPr b="0" i="0" lang="en-GB" sz="1300" u="none" cap="none" strike="noStrike">
                <a:solidFill>
                  <a:srgbClr val="F96D6C"/>
                </a:solidFill>
                <a:latin typeface="Comfortaa"/>
                <a:ea typeface="Comfortaa"/>
                <a:cs typeface="Comfortaa"/>
                <a:sym typeface="Comfortaa"/>
              </a:rPr>
              <a:t>  &lt;div style="flex: 0 0 200px"&gt;2&lt;/div&gt; // growable (0), not shrinkable (0), and initial length of 200px</a:t>
            </a:r>
            <a:endParaRPr b="0" i="0" sz="13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300"/>
              <a:buFont typeface="Arial"/>
              <a:buNone/>
            </a:pPr>
            <a:r>
              <a:rPr b="0" i="0" lang="en-GB" sz="1300" u="none" cap="none" strike="noStrike">
                <a:solidFill>
                  <a:srgbClr val="F96D6C"/>
                </a:solidFill>
                <a:latin typeface="Comfortaa"/>
                <a:ea typeface="Comfortaa"/>
                <a:cs typeface="Comfortaa"/>
                <a:sym typeface="Comfortaa"/>
              </a:rPr>
              <a:t>  &lt;div&gt;3&lt;/div&gt;</a:t>
            </a:r>
            <a:endParaRPr b="0" i="0" sz="13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300"/>
              <a:buFont typeface="Arial"/>
              <a:buNone/>
            </a:pPr>
            <a:r>
              <a:rPr b="0" i="0" lang="en-GB" sz="1300" u="none" cap="none" strike="noStrike">
                <a:solidFill>
                  <a:srgbClr val="F96D6C"/>
                </a:solidFill>
                <a:latin typeface="Comfortaa"/>
                <a:ea typeface="Comfortaa"/>
                <a:cs typeface="Comfortaa"/>
                <a:sym typeface="Comfortaa"/>
              </a:rPr>
              <a:t>&lt;/div&gt;</a:t>
            </a:r>
            <a:endParaRPr b="0" i="0" sz="1300" u="none" cap="none" strike="noStrike">
              <a:solidFill>
                <a:srgbClr val="F96D6C"/>
              </a:solidFill>
              <a:latin typeface="Comfortaa"/>
              <a:ea typeface="Comfortaa"/>
              <a:cs typeface="Comfortaa"/>
              <a:sym typeface="Comforta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4"/>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CSS Grid Layout Module offers a grid-based layout system, with rows and columns, making it easier to design web pages without having to use floats and positioning. To start using the CSS Grid, you need to first define a container by setting the display property to grid or inline-grid. Ex. </a:t>
            </a:r>
            <a:r>
              <a:rPr b="0" i="0" lang="en-GB" sz="1000" u="none" cap="none" strike="noStrike">
                <a:solidFill>
                  <a:srgbClr val="F96D6C"/>
                </a:solidFill>
                <a:latin typeface="Comfortaa"/>
                <a:ea typeface="Comfortaa"/>
                <a:cs typeface="Comfortaa"/>
                <a:sym typeface="Comfortaa"/>
              </a:rPr>
              <a:t>display: grid; display: inline-grid;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Gap template defines the number of rows &amp; columns in your grid layout:</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grid-template-columns defines the number of columns in your grid layout, and it can define the width of each column. The value is a space-separated-list, where each value defines the length of the respective column. If you want your grid layout to contain 4 columns, specify the width of the 4 columns, or "auto" if all columns should have the same width.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grid-template-columns: auto auto auto auto;</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grid-template-columns: 80px 200px auto 40px;</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grid-template-rows property defines the height of each row. The value is a space-separated-list, where each value defines the height of the respective row.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grid-template-rows: 80px 200px; // first row 80px, second row 200px</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Gap sizes can be adjusted by using one of the following properties: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grid-column-gap sets the gap between the columns.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grid-column-gap: 50px;</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grid-row-gap sets the gap between the rows.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grid-row-gap: 50px;</a:t>
            </a:r>
            <a:endParaRPr b="0" i="0" sz="1000" u="none" cap="none" strike="noStrike">
              <a:solidFill>
                <a:srgbClr val="F96D6C"/>
              </a:solidFill>
              <a:latin typeface="Comfortaa"/>
              <a:ea typeface="Comfortaa"/>
              <a:cs typeface="Comfortaa"/>
              <a:sym typeface="Comfortaa"/>
            </a:endParaRPr>
          </a:p>
        </p:txBody>
      </p:sp>
      <p:sp>
        <p:nvSpPr>
          <p:cNvPr id="424" name="Google Shape;424;p74"/>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Grid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5"/>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grid-gap shorthand property for grid-column-gap and grid-row-gap properties.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grid-gap: 50px 100px;			grid-gap: 50px;</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Other grid container properties: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aligns the whole grid horizontally inside the container. Values:</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center; aligns the grid at the center of the container.</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start; aligns the grid at the beginning of the container (default).</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end; aligns the grid at the end of the container.</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space-around; give the columns equal amount of space around them.</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space-between; give the columns equal amount of space between them.</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justify-content: space-evenly; give the columns equal amount of space between, and around them.</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align-content aligns the whole grid vertically inside the container. Values:</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align-content: space-evenly; give the rows equal amount of space between, and around them.</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align-content: space-around; give the rows equal amount of space around them.</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align-content: between; give the rows equal amount of space between them.</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align-content: stretch; stretches lines to take remaining space (default).</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align-content: center; displays lines in the middle of the container.</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align-content: start; align the rows at the start of the container.</a:t>
            </a:r>
            <a:endParaRPr b="0" i="0" sz="1000" u="none" cap="none" strike="noStrike">
              <a:solidFill>
                <a:schemeClr val="dk1"/>
              </a:solidFill>
              <a:latin typeface="Comfortaa"/>
              <a:ea typeface="Comfortaa"/>
              <a:cs typeface="Comfortaa"/>
              <a:sym typeface="Comfortaa"/>
            </a:endParaRPr>
          </a:p>
          <a:p>
            <a:pPr indent="-292100" lvl="1" marL="9144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align-content: end; align the rows at the end of the container.</a:t>
            </a:r>
            <a:endParaRPr b="0" i="0" sz="1000" u="none" cap="none" strike="noStrike">
              <a:solidFill>
                <a:schemeClr val="dk1"/>
              </a:solidFill>
              <a:latin typeface="Comfortaa"/>
              <a:ea typeface="Comfortaa"/>
              <a:cs typeface="Comfortaa"/>
              <a:sym typeface="Comfortaa"/>
            </a:endParaRPr>
          </a:p>
        </p:txBody>
      </p:sp>
      <p:sp>
        <p:nvSpPr>
          <p:cNvPr id="430" name="Google Shape;430;p75"/>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Grid(contd.)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6"/>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Direct child elements of a grid container automatically become (grid) items. Properties: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rgbClr val="000000"/>
              </a:buClr>
              <a:buSzPts val="1000"/>
              <a:buFont typeface="Comfortaa"/>
              <a:buChar char="●"/>
            </a:pPr>
            <a:r>
              <a:rPr b="0" i="0" lang="en-GB" sz="1000" u="none" cap="none" strike="noStrike">
                <a:solidFill>
                  <a:schemeClr val="dk1"/>
                </a:solidFill>
                <a:latin typeface="Comfortaa"/>
                <a:ea typeface="Comfortaa"/>
                <a:cs typeface="Comfortaa"/>
                <a:sym typeface="Comfortaa"/>
              </a:rPr>
              <a:t>grid-column defines which column(s) to place an item. You define where the item will start, and where the item will end.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grid-column-start: 1; //grid item starts at column line 1</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grid-column-end: 3; //grid item ends on column line 3</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chemeClr val="dk1"/>
                </a:solidFill>
                <a:latin typeface="Comfortaa"/>
                <a:ea typeface="Comfortaa"/>
                <a:cs typeface="Comfortaa"/>
                <a:sym typeface="Comfortaa"/>
              </a:rPr>
              <a:t>The shorthand is grid-column.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grid-column: 1 / 5; //grid item start on column 1 and end before column 5</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grid-column: 1 / span 3; //grid item start on column 1 and span 3 columns</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grid-row defines which row to place an item. You define where the item will start, and where the item will end.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grid-row-start: 1; //grid item starts at row line 1</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grid-row-end: 3; //grid item ends on row line 3</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chemeClr val="dk1"/>
                </a:solidFill>
                <a:latin typeface="Comfortaa"/>
                <a:ea typeface="Comfortaa"/>
                <a:cs typeface="Comfortaa"/>
                <a:sym typeface="Comfortaa"/>
              </a:rPr>
              <a:t>The shorthand is grid-row.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grid-row: 1 / 5; //grid item start on row 1 and end before row 5</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grid-row: 1 / span 3; //grid item start on row 1 and span 3 rows</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The shorthand for the above 2 properties is grid-area.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grid-area: 1 / 2 / 5 / 6;</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grid-area: 2 / 1 / span 2 / span 3;</a:t>
            </a:r>
            <a:endParaRPr b="0" i="0" sz="1000" u="none" cap="none" strike="noStrike">
              <a:solidFill>
                <a:srgbClr val="F96D6C"/>
              </a:solidFill>
              <a:latin typeface="Comfortaa"/>
              <a:ea typeface="Comfortaa"/>
              <a:cs typeface="Comfortaa"/>
              <a:sym typeface="Comfortaa"/>
            </a:endParaRPr>
          </a:p>
        </p:txBody>
      </p:sp>
      <p:sp>
        <p:nvSpPr>
          <p:cNvPr id="436" name="Google Shape;436;p76"/>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Grid(contd.)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7"/>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Grid(contd.)</a:t>
            </a:r>
            <a:endParaRPr b="0" i="0" sz="2500" u="none" cap="none" strike="noStrike">
              <a:solidFill>
                <a:srgbClr val="F96D6C"/>
              </a:solidFill>
              <a:latin typeface="Montserrat"/>
              <a:ea typeface="Montserrat"/>
              <a:cs typeface="Montserrat"/>
              <a:sym typeface="Montserrat"/>
            </a:endParaRPr>
          </a:p>
        </p:txBody>
      </p:sp>
      <p:sp>
        <p:nvSpPr>
          <p:cNvPr id="442" name="Google Shape;442;p77"/>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grid-area property can also be used to assign names to grid items. Named grid items can be referred to by the grid-template-areas property of the grid container.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.item1 {</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grid-area: myArea; //Item1 gets the name "myArea"</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.grid-container {</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grid-template-areas: 'myArea myArea myArea myArea myArea'; // Item1 spans all five columns in a five column grid layout</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grid-template-areas: 'myArea myArea . . .'; //myArea span two columns in a five column grid layout (period signs represent items with no name)</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grid-template-areas: 'myArea myArea . . .' 'myArea myArea . . .'; //item1 span two columns and two rows</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chemeClr val="dk1"/>
                </a:solidFill>
                <a:latin typeface="Comfortaa"/>
                <a:ea typeface="Comfortaa"/>
                <a:cs typeface="Comfortaa"/>
                <a:sym typeface="Comfortaa"/>
              </a:rPr>
              <a:t>Note: CSS Grid Layout gives us a new flexible unit: fr. Fr is a fractional unit and 1fr is for 1 part of the available space. Ex</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.sticky-footer {</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min-height: 100%;</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display: grid;</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grid-template-rows: auto 1fr auto;</a:t>
            </a:r>
            <a:br>
              <a:rPr b="0" i="0" lang="en-GB" sz="1000" u="none" cap="none" strike="noStrike">
                <a:solidFill>
                  <a:srgbClr val="F96D6C"/>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8"/>
          <p:cNvSpPr/>
          <p:nvPr/>
        </p:nvSpPr>
        <p:spPr>
          <a:xfrm rot="-2573657">
            <a:off x="7543466" y="3459598"/>
            <a:ext cx="1345189" cy="1278751"/>
          </a:xfrm>
          <a:prstGeom prst="pentagon">
            <a:avLst>
              <a:gd fmla="val 105146" name="hf"/>
              <a:gd fmla="val 110557" name="vf"/>
            </a:avLst>
          </a:prstGeom>
          <a:solidFill>
            <a:srgbClr val="00FFD0">
              <a:alpha val="56470"/>
            </a:srgbClr>
          </a:solidFill>
          <a:ln>
            <a:noFill/>
          </a:ln>
        </p:spPr>
        <p:txBody>
          <a:bodyPr anchorCtr="0" anchor="ctr" bIns="68750" lIns="68750" spcFirstLastPara="1" rIns="68750" wrap="square" tIns="68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8" name="Google Shape;448;p78"/>
          <p:cNvSpPr/>
          <p:nvPr/>
        </p:nvSpPr>
        <p:spPr>
          <a:xfrm flipH="1">
            <a:off x="8440181" y="3366799"/>
            <a:ext cx="263100" cy="263100"/>
          </a:xfrm>
          <a:prstGeom prst="ellipse">
            <a:avLst/>
          </a:prstGeom>
          <a:solidFill>
            <a:srgbClr val="F3F3F3">
              <a:alpha val="56078"/>
            </a:srgbClr>
          </a:solidFill>
          <a:ln>
            <a:noFill/>
          </a:ln>
        </p:spPr>
        <p:txBody>
          <a:bodyPr anchorCtr="0" anchor="ctr" bIns="68750" lIns="68750" spcFirstLastPara="1" rIns="68750" wrap="square" tIns="68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9" name="Google Shape;449;p78"/>
          <p:cNvSpPr/>
          <p:nvPr/>
        </p:nvSpPr>
        <p:spPr>
          <a:xfrm flipH="1">
            <a:off x="7438350" y="3764305"/>
            <a:ext cx="378900" cy="378900"/>
          </a:xfrm>
          <a:prstGeom prst="ellipse">
            <a:avLst/>
          </a:prstGeom>
          <a:solidFill>
            <a:srgbClr val="F3F3F3">
              <a:alpha val="56078"/>
            </a:srgbClr>
          </a:solidFill>
          <a:ln>
            <a:noFill/>
          </a:ln>
        </p:spPr>
        <p:txBody>
          <a:bodyPr anchorCtr="0" anchor="ctr" bIns="68750" lIns="68750" spcFirstLastPara="1" rIns="68750" wrap="square" tIns="687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0" name="Google Shape;450;p78"/>
          <p:cNvSpPr txBox="1"/>
          <p:nvPr/>
        </p:nvSpPr>
        <p:spPr>
          <a:xfrm>
            <a:off x="685800" y="1943100"/>
            <a:ext cx="6313200" cy="914400"/>
          </a:xfrm>
          <a:prstGeom prst="rect">
            <a:avLst/>
          </a:prstGeom>
          <a:noFill/>
          <a:ln>
            <a:noFill/>
          </a:ln>
        </p:spPr>
        <p:txBody>
          <a:bodyPr anchorCtr="0" anchor="t" bIns="68575" lIns="68575" spcFirstLastPara="1" rIns="68575" wrap="square" tIns="68575">
            <a:spAutoFit/>
          </a:bodyPr>
          <a:lstStyle/>
          <a:p>
            <a:pPr indent="0" lvl="0" marL="0" marR="0" rtl="0" algn="l">
              <a:lnSpc>
                <a:spcPct val="90000"/>
              </a:lnSpc>
              <a:spcBef>
                <a:spcPts val="0"/>
              </a:spcBef>
              <a:spcAft>
                <a:spcPts val="0"/>
              </a:spcAft>
              <a:buClr>
                <a:srgbClr val="000000"/>
              </a:buClr>
              <a:buSzPts val="5600"/>
              <a:buFont typeface="Arial"/>
              <a:buNone/>
            </a:pPr>
            <a:r>
              <a:rPr b="1" i="0" lang="en-GB" sz="5600" u="none" cap="none" strike="noStrike">
                <a:solidFill>
                  <a:srgbClr val="F96D6C"/>
                </a:solidFill>
                <a:latin typeface="Calibri"/>
                <a:ea typeface="Calibri"/>
                <a:cs typeface="Calibri"/>
                <a:sym typeface="Calibri"/>
              </a:rPr>
              <a:t>Thank You </a:t>
            </a:r>
            <a:endParaRPr b="1" i="0" sz="3300" u="none" cap="none" strike="noStrike">
              <a:solidFill>
                <a:srgbClr val="F96D6C"/>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You can also specify that only specific HTML elements should be affected by a class. Example:</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p.center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  text-align: center;</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  color: red;</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HTML elements can also refer to more than one class. Example:</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&lt;p class="center large"&gt;This paragraph refers to two classes.&lt;/p&gt;</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1" i="0" lang="en-GB" sz="1000" u="none" cap="none" strike="noStrike">
                <a:solidFill>
                  <a:schemeClr val="dk1"/>
                </a:solidFill>
                <a:latin typeface="Comfortaa"/>
                <a:ea typeface="Comfortaa"/>
                <a:cs typeface="Comfortaa"/>
                <a:sym typeface="Comfortaa"/>
              </a:rPr>
              <a:t>Universal Selector(*)</a:t>
            </a:r>
            <a:r>
              <a:rPr b="0" i="0" lang="en-GB" sz="1000" u="none" cap="none" strike="noStrike">
                <a:solidFill>
                  <a:schemeClr val="dk1"/>
                </a:solidFill>
                <a:latin typeface="Comfortaa"/>
                <a:ea typeface="Comfortaa"/>
                <a:cs typeface="Comfortaa"/>
                <a:sym typeface="Comfortaa"/>
              </a:rPr>
              <a:t>: It selects all HTML elements on the page. Example:</a:t>
            </a:r>
            <a:br>
              <a:rPr b="0" i="0" lang="en-GB" sz="1000" u="none" cap="none" strike="noStrike">
                <a:solidFill>
                  <a:schemeClr val="dk1"/>
                </a:solidFill>
                <a:latin typeface="Comfortaa"/>
                <a:ea typeface="Comfortaa"/>
                <a:cs typeface="Comfortaa"/>
                <a:sym typeface="Comfortaa"/>
              </a:rPr>
            </a:br>
            <a:r>
              <a:rPr b="0" i="0" lang="en-GB" sz="1000" u="none" cap="none" strike="noStrike">
                <a:solidFill>
                  <a:srgbClr val="F96D6C"/>
                </a:solidFill>
                <a:latin typeface="Comfortaa"/>
                <a:ea typeface="Comfortaa"/>
                <a:cs typeface="Comfortaa"/>
                <a:sym typeface="Comfortaa"/>
              </a:rPr>
              <a:t>*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chemeClr val="dk1"/>
              </a:buClr>
              <a:buSzPts val="1100"/>
              <a:buFont typeface="Arial"/>
              <a:buNone/>
            </a:pPr>
            <a:r>
              <a:rPr b="0" i="0" lang="en-GB" sz="1000" u="none" cap="none" strike="noStrike">
                <a:solidFill>
                  <a:srgbClr val="F96D6C"/>
                </a:solidFill>
                <a:latin typeface="Comfortaa"/>
                <a:ea typeface="Comfortaa"/>
                <a:cs typeface="Comfortaa"/>
                <a:sym typeface="Comfortaa"/>
              </a:rPr>
              <a:t>  text-align: center;</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chemeClr val="dk1"/>
              </a:buClr>
              <a:buSzPts val="1100"/>
              <a:buFont typeface="Arial"/>
              <a:buNone/>
            </a:pPr>
            <a:r>
              <a:rPr b="0" i="0" lang="en-GB" sz="1000" u="none" cap="none" strike="noStrike">
                <a:solidFill>
                  <a:srgbClr val="F96D6C"/>
                </a:solidFill>
                <a:latin typeface="Comfortaa"/>
                <a:ea typeface="Comfortaa"/>
                <a:cs typeface="Comfortaa"/>
                <a:sym typeface="Comfortaa"/>
              </a:rPr>
              <a:t>  color: blue;</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chemeClr val="dk1"/>
              </a:buClr>
              <a:buSzPts val="1100"/>
              <a:buFont typeface="Arial"/>
              <a:buNone/>
            </a:pP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chemeClr val="dk1"/>
              </a:buClr>
              <a:buSzPts val="1100"/>
              <a:buFont typeface="Arial"/>
              <a:buNone/>
            </a:pPr>
            <a:r>
              <a:rPr b="1" i="0" lang="en-GB" sz="1000" u="none" cap="none" strike="noStrike">
                <a:solidFill>
                  <a:schemeClr val="dk1"/>
                </a:solidFill>
                <a:latin typeface="Comfortaa"/>
                <a:ea typeface="Comfortaa"/>
                <a:cs typeface="Comfortaa"/>
                <a:sym typeface="Comfortaa"/>
              </a:rPr>
              <a:t>Grouping Selector</a:t>
            </a:r>
            <a:r>
              <a:rPr b="0" i="0" lang="en-GB" sz="1000" u="none" cap="none" strike="noStrike">
                <a:solidFill>
                  <a:schemeClr val="dk1"/>
                </a:solidFill>
                <a:latin typeface="Comfortaa"/>
                <a:ea typeface="Comfortaa"/>
                <a:cs typeface="Comfortaa"/>
                <a:sym typeface="Comfortaa"/>
              </a:rPr>
              <a:t>: It selects all the HTML elements with the same style definitions. It will be better to group the selectors, to minimize the code. To group selectors, separate each selector with a comma. Example:</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chemeClr val="dk1"/>
              </a:buClr>
              <a:buSzPts val="1100"/>
              <a:buFont typeface="Arial"/>
              <a:buNone/>
            </a:pPr>
            <a:r>
              <a:rPr b="0" i="0" lang="en-GB" sz="1000" u="none" cap="none" strike="noStrike">
                <a:solidFill>
                  <a:srgbClr val="F96D6C"/>
                </a:solidFill>
                <a:latin typeface="Comfortaa"/>
                <a:ea typeface="Comfortaa"/>
                <a:cs typeface="Comfortaa"/>
                <a:sym typeface="Comfortaa"/>
              </a:rPr>
              <a:t>h1, h2, p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chemeClr val="dk1"/>
              </a:buClr>
              <a:buSzPts val="1100"/>
              <a:buFont typeface="Arial"/>
              <a:buNone/>
            </a:pPr>
            <a:r>
              <a:rPr b="0" i="0" lang="en-GB" sz="1000" u="none" cap="none" strike="noStrike">
                <a:solidFill>
                  <a:srgbClr val="F96D6C"/>
                </a:solidFill>
                <a:latin typeface="Comfortaa"/>
                <a:ea typeface="Comfortaa"/>
                <a:cs typeface="Comfortaa"/>
                <a:sym typeface="Comfortaa"/>
              </a:rPr>
              <a:t>  text-align: center;</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chemeClr val="dk1"/>
              </a:buClr>
              <a:buSzPts val="1100"/>
              <a:buFont typeface="Arial"/>
              <a:buNone/>
            </a:pPr>
            <a:r>
              <a:rPr b="0" i="0" lang="en-GB" sz="1000" u="none" cap="none" strike="noStrike">
                <a:solidFill>
                  <a:srgbClr val="F96D6C"/>
                </a:solidFill>
                <a:latin typeface="Comfortaa"/>
                <a:ea typeface="Comfortaa"/>
                <a:cs typeface="Comfortaa"/>
                <a:sym typeface="Comfortaa"/>
              </a:rPr>
              <a:t>  color: red;</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p:txBody>
      </p:sp>
      <p:sp>
        <p:nvSpPr>
          <p:cNvPr id="98" name="Google Shape;98;p20"/>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Simple Selectors(contd.)</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CSS comments are not displayed in the browser, but they can help document your source code. Comments are used to explain the code, and may help when you edit the source code at a later date. Comments are ignored by browsers.</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A CSS comment is placed inside the &lt;style&gt; element, and starts with /* and ends with */. Example:</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 This is a single-line comment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p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  color: red;</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You can add comments wherever you want in the code. Example:</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p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  color: red;  /* Set text color to red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Comments can also span multiple lines. Example:</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 This is</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a multi-line</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comment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p {</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  color: red;</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rgbClr val="F96D6C"/>
                </a:solidFill>
                <a:latin typeface="Comfortaa"/>
                <a:ea typeface="Comfortaa"/>
                <a:cs typeface="Comfortaa"/>
                <a:sym typeface="Comfortaa"/>
              </a:rPr>
              <a:t>}</a:t>
            </a:r>
            <a:endParaRPr b="0" i="0" sz="1000" u="none" cap="none" strike="noStrike">
              <a:solidFill>
                <a:srgbClr val="F96D6C"/>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p:txBody>
      </p:sp>
      <p:sp>
        <p:nvSpPr>
          <p:cNvPr id="104" name="Google Shape;104;p21"/>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Comments</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186925" y="625325"/>
            <a:ext cx="8817300" cy="4103100"/>
          </a:xfrm>
          <a:prstGeom prst="rect">
            <a:avLst/>
          </a:prstGeom>
          <a:noFill/>
          <a:ln>
            <a:noFill/>
          </a:ln>
        </p:spPr>
        <p:txBody>
          <a:bodyPr anchorCtr="0" anchor="t" bIns="0" lIns="0" spcFirstLastPara="1" rIns="0" wrap="square" tIns="0">
            <a:noAutofit/>
          </a:bodyPr>
          <a:lstStyle/>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Color can be applied to various things.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Background color - background-color: red;</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Text Color - color: red;</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0" i="0" lang="en-GB" sz="1000" u="none" cap="none" strike="noStrike">
                <a:solidFill>
                  <a:schemeClr val="dk1"/>
                </a:solidFill>
                <a:latin typeface="Comfortaa"/>
                <a:ea typeface="Comfortaa"/>
                <a:cs typeface="Comfortaa"/>
                <a:sym typeface="Comfortaa"/>
              </a:rPr>
              <a:t>Border Color - border: 2px solid red;</a:t>
            </a:r>
            <a:endParaRPr b="0" i="0" sz="1000" u="none" cap="none" strike="noStrike">
              <a:solidFill>
                <a:schemeClr val="dk1"/>
              </a:solidFill>
              <a:latin typeface="Comfortaa"/>
              <a:ea typeface="Comfortaa"/>
              <a:cs typeface="Comfortaa"/>
              <a:sym typeface="Comfortaa"/>
            </a:endParaRPr>
          </a:p>
          <a:p>
            <a:pPr indent="0" lvl="1" marL="152400" marR="0" rtl="0" algn="l">
              <a:lnSpc>
                <a:spcPct val="150000"/>
              </a:lnSpc>
              <a:spcBef>
                <a:spcPts val="0"/>
              </a:spcBef>
              <a:spcAft>
                <a:spcPts val="0"/>
              </a:spcAft>
              <a:buClr>
                <a:srgbClr val="000000"/>
              </a:buClr>
              <a:buSzPts val="1000"/>
              <a:buFont typeface="Arial"/>
              <a:buNone/>
            </a:pPr>
            <a:r>
              <a:rPr b="0" i="0" lang="en-GB" sz="1000" u="none" cap="none" strike="noStrike">
                <a:solidFill>
                  <a:schemeClr val="dk1"/>
                </a:solidFill>
                <a:latin typeface="Comfortaa"/>
                <a:ea typeface="Comfortaa"/>
                <a:cs typeface="Comfortaa"/>
                <a:sym typeface="Comfortaa"/>
              </a:rPr>
              <a:t>In CSS, a color can be specified as:</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1" i="0" lang="en-GB" sz="1000" u="none" cap="none" strike="noStrike">
                <a:solidFill>
                  <a:schemeClr val="dk1"/>
                </a:solidFill>
                <a:latin typeface="Comfortaa"/>
                <a:ea typeface="Comfortaa"/>
                <a:cs typeface="Comfortaa"/>
                <a:sym typeface="Comfortaa"/>
              </a:rPr>
              <a:t>RGB</a:t>
            </a:r>
            <a:r>
              <a:rPr b="0" i="0" lang="en-GB" sz="1000" u="none" cap="none" strike="noStrike">
                <a:solidFill>
                  <a:schemeClr val="dk1"/>
                </a:solidFill>
                <a:latin typeface="Comfortaa"/>
                <a:ea typeface="Comfortaa"/>
                <a:cs typeface="Comfortaa"/>
                <a:sym typeface="Comfortaa"/>
              </a:rPr>
              <a:t> value using the formula: rgb(red, green, blue). Each parameter (red, green, and blue) defines the intensity of the color between 0 and 255. Ex. </a:t>
            </a:r>
            <a:r>
              <a:rPr b="0" i="0" lang="en-GB" sz="1000" u="none" cap="none" strike="noStrike">
                <a:solidFill>
                  <a:srgbClr val="F96D6C"/>
                </a:solidFill>
                <a:latin typeface="Comfortaa"/>
                <a:ea typeface="Comfortaa"/>
                <a:cs typeface="Comfortaa"/>
                <a:sym typeface="Comfortaa"/>
              </a:rPr>
              <a:t>rgb(0, 123, 255)</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1" i="0" lang="en-GB" sz="1000" u="none" cap="none" strike="noStrike">
                <a:solidFill>
                  <a:schemeClr val="dk1"/>
                </a:solidFill>
                <a:latin typeface="Comfortaa"/>
                <a:ea typeface="Comfortaa"/>
                <a:cs typeface="Comfortaa"/>
                <a:sym typeface="Comfortaa"/>
              </a:rPr>
              <a:t>Hexadecimal</a:t>
            </a:r>
            <a:r>
              <a:rPr b="0" i="0" lang="en-GB" sz="1000" u="none" cap="none" strike="noStrike">
                <a:solidFill>
                  <a:schemeClr val="dk1"/>
                </a:solidFill>
                <a:latin typeface="Comfortaa"/>
                <a:ea typeface="Comfortaa"/>
                <a:cs typeface="Comfortaa"/>
                <a:sym typeface="Comfortaa"/>
              </a:rPr>
              <a:t> value in the form: #rrggbb, where rr (red), gg (green) and bb (blue) are hexadecimal values between 00 and ff (same as decimal 0-255). Ex. </a:t>
            </a:r>
            <a:r>
              <a:rPr b="0" i="0" lang="en-GB" sz="1000" u="none" cap="none" strike="noStrike">
                <a:solidFill>
                  <a:srgbClr val="F96D6C"/>
                </a:solidFill>
                <a:latin typeface="Comfortaa"/>
                <a:ea typeface="Comfortaa"/>
                <a:cs typeface="Comfortaa"/>
                <a:sym typeface="Comfortaa"/>
              </a:rPr>
              <a:t>#ffaacc</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1" i="0" lang="en-GB" sz="1000" u="none" cap="none" strike="noStrike">
                <a:solidFill>
                  <a:schemeClr val="dk1"/>
                </a:solidFill>
                <a:latin typeface="Comfortaa"/>
                <a:ea typeface="Comfortaa"/>
                <a:cs typeface="Comfortaa"/>
                <a:sym typeface="Comfortaa"/>
              </a:rPr>
              <a:t>HSL</a:t>
            </a:r>
            <a:r>
              <a:rPr b="0" i="0" lang="en-GB" sz="1000" u="none" cap="none" strike="noStrike">
                <a:solidFill>
                  <a:schemeClr val="dk1"/>
                </a:solidFill>
                <a:latin typeface="Comfortaa"/>
                <a:ea typeface="Comfortaa"/>
                <a:cs typeface="Comfortaa"/>
                <a:sym typeface="Comfortaa"/>
              </a:rPr>
              <a:t> value in the form: hsl(hue, saturation, lightness), where Hue is a degree on the color wheel from 0 to 360. 0 is red, 120 is green, and 240 is blue, Saturation(intensity of a color) is a percentage value, 0% means a shade of gray, and 100% is the full color and Lightness(how much light you want to give the color) is a percentage, 0% is black, 50% is neither light or dark, 100% is white. Ex. </a:t>
            </a:r>
            <a:r>
              <a:rPr b="0" i="0" lang="en-GB" sz="1000" u="none" cap="none" strike="noStrike">
                <a:solidFill>
                  <a:srgbClr val="F96D6C"/>
                </a:solidFill>
                <a:latin typeface="Comfortaa"/>
                <a:ea typeface="Comfortaa"/>
                <a:cs typeface="Comfortaa"/>
                <a:sym typeface="Comfortaa"/>
              </a:rPr>
              <a:t>hsl(0, 100%, 50%)</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1" i="0" lang="en-GB" sz="1000" u="none" cap="none" strike="noStrike">
                <a:solidFill>
                  <a:schemeClr val="dk1"/>
                </a:solidFill>
                <a:latin typeface="Comfortaa"/>
                <a:ea typeface="Comfortaa"/>
                <a:cs typeface="Comfortaa"/>
                <a:sym typeface="Comfortaa"/>
              </a:rPr>
              <a:t>RGBA</a:t>
            </a:r>
            <a:r>
              <a:rPr b="0" i="0" lang="en-GB" sz="1000" u="none" cap="none" strike="noStrike">
                <a:solidFill>
                  <a:schemeClr val="dk1"/>
                </a:solidFill>
                <a:latin typeface="Comfortaa"/>
                <a:ea typeface="Comfortaa"/>
                <a:cs typeface="Comfortaa"/>
                <a:sym typeface="Comfortaa"/>
              </a:rPr>
              <a:t> value in the form: rgba(red, green, blue, alpha). It’s an extension of RGB color values with an alpha channel - which specifies the opacity for a color which is a number between 0.0 (fully transparent) and 1.0 (not transparent at all). Ex. </a:t>
            </a:r>
            <a:r>
              <a:rPr b="0" i="0" lang="en-GB" sz="1000" u="none" cap="none" strike="noStrike">
                <a:solidFill>
                  <a:srgbClr val="F96D6C"/>
                </a:solidFill>
                <a:latin typeface="Comfortaa"/>
                <a:ea typeface="Comfortaa"/>
                <a:cs typeface="Comfortaa"/>
                <a:sym typeface="Comfortaa"/>
              </a:rPr>
              <a:t>rgba(0, 123, 255, 0.5)</a:t>
            </a:r>
            <a:endParaRPr b="0" i="0" sz="1000" u="none" cap="none" strike="noStrike">
              <a:solidFill>
                <a:srgbClr val="F96D6C"/>
              </a:solidFill>
              <a:latin typeface="Comfortaa"/>
              <a:ea typeface="Comfortaa"/>
              <a:cs typeface="Comfortaa"/>
              <a:sym typeface="Comfortaa"/>
            </a:endParaRPr>
          </a:p>
          <a:p>
            <a:pPr indent="-292100" lvl="0" marL="457200" marR="0" rtl="0" algn="l">
              <a:lnSpc>
                <a:spcPct val="150000"/>
              </a:lnSpc>
              <a:spcBef>
                <a:spcPts val="0"/>
              </a:spcBef>
              <a:spcAft>
                <a:spcPts val="0"/>
              </a:spcAft>
              <a:buClr>
                <a:schemeClr val="dk1"/>
              </a:buClr>
              <a:buSzPts val="1000"/>
              <a:buFont typeface="Comfortaa"/>
              <a:buChar char="●"/>
            </a:pPr>
            <a:r>
              <a:rPr b="1" i="0" lang="en-GB" sz="1000" u="none" cap="none" strike="noStrike">
                <a:solidFill>
                  <a:schemeClr val="dk1"/>
                </a:solidFill>
                <a:latin typeface="Comfortaa"/>
                <a:ea typeface="Comfortaa"/>
                <a:cs typeface="Comfortaa"/>
                <a:sym typeface="Comfortaa"/>
              </a:rPr>
              <a:t>HSLA</a:t>
            </a:r>
            <a:r>
              <a:rPr b="0" i="0" lang="en-GB" sz="1000" u="none" cap="none" strike="noStrike">
                <a:solidFill>
                  <a:schemeClr val="dk1"/>
                </a:solidFill>
                <a:latin typeface="Comfortaa"/>
                <a:ea typeface="Comfortaa"/>
                <a:cs typeface="Comfortaa"/>
                <a:sym typeface="Comfortaa"/>
              </a:rPr>
              <a:t> value in the form: hsla(hue, saturation, lightness, alpha). An extension of HSL color values with an alpha channel - which specifies the opacity for a color which is a number between 0.0 (fully transparent) and 1.0 (not transparent at all). Ex. </a:t>
            </a:r>
            <a:r>
              <a:rPr b="0" i="0" lang="en-GB" sz="1000" u="none" cap="none" strike="noStrike">
                <a:solidFill>
                  <a:srgbClr val="F96D6C"/>
                </a:solidFill>
                <a:latin typeface="Comfortaa"/>
                <a:ea typeface="Comfortaa"/>
                <a:cs typeface="Comfortaa"/>
                <a:sym typeface="Comfortaa"/>
              </a:rPr>
              <a:t>hsla(0, 100%, 50%, 0.5)</a:t>
            </a:r>
            <a:endParaRPr b="0" i="0" sz="1000" u="none" cap="none" strike="noStrike">
              <a:solidFill>
                <a:srgbClr val="F96D6C"/>
              </a:solidFill>
              <a:latin typeface="Comfortaa"/>
              <a:ea typeface="Comfortaa"/>
              <a:cs typeface="Comfortaa"/>
              <a:sym typeface="Comfortaa"/>
            </a:endParaRPr>
          </a:p>
        </p:txBody>
      </p:sp>
      <p:sp>
        <p:nvSpPr>
          <p:cNvPr id="110" name="Google Shape;110;p22"/>
          <p:cNvSpPr txBox="1"/>
          <p:nvPr/>
        </p:nvSpPr>
        <p:spPr>
          <a:xfrm>
            <a:off x="365875" y="180425"/>
            <a:ext cx="8458200" cy="4449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chemeClr val="dk1"/>
              </a:buClr>
              <a:buSzPts val="3400"/>
              <a:buFont typeface="Arial"/>
              <a:buNone/>
            </a:pPr>
            <a:r>
              <a:rPr b="0" i="0" lang="en-GB" sz="2500" u="none" cap="none" strike="noStrike">
                <a:solidFill>
                  <a:srgbClr val="F96D6C"/>
                </a:solidFill>
                <a:latin typeface="Montserrat"/>
                <a:ea typeface="Montserrat"/>
                <a:cs typeface="Montserrat"/>
                <a:sym typeface="Montserrat"/>
              </a:rPr>
              <a:t>Color</a:t>
            </a:r>
            <a:endParaRPr b="0" i="0" sz="2500" u="none" cap="none" strike="noStrike">
              <a:solidFill>
                <a:srgbClr val="F96D6C"/>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