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7" r:id="rId14"/>
    <p:sldId id="266"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Lst>
  <p:sldSz cx="9144000" cy="5143500"/>
  <p:notesSz cx="6858000" cy="9144000"/>
  <p:embeddedFontLst>
    <p:embeddedFont>
      <p:font typeface="Calibri" panose="020F0502020204030204"/>
      <p:regular r:id="rId46"/>
      <p:bold r:id="rId47"/>
      <p:italic r:id="rId48"/>
      <p:boldItalic r:id="rId49"/>
    </p:embeddedFont>
    <p:embeddedFont>
      <p:font typeface="Comfortaa"/>
      <p:regular r:id="rId50"/>
      <p:bold r:id="rId51"/>
    </p:embeddedFont>
    <p:embeddedFont>
      <p:font typeface="Montserrat"/>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khiluuuuuu" initials="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font" Target="fonts/font10.fntdata"/><Relationship Id="rId54" Type="http://schemas.openxmlformats.org/officeDocument/2006/relationships/font" Target="fonts/font9.fntdata"/><Relationship Id="rId53" Type="http://schemas.openxmlformats.org/officeDocument/2006/relationships/font" Target="fonts/font8.fntdata"/><Relationship Id="rId52" Type="http://schemas.openxmlformats.org/officeDocument/2006/relationships/font" Target="fonts/font7.fntdata"/><Relationship Id="rId51" Type="http://schemas.openxmlformats.org/officeDocument/2006/relationships/font" Target="fonts/font6.fntdata"/><Relationship Id="rId50" Type="http://schemas.openxmlformats.org/officeDocument/2006/relationships/font" Target="fonts/font5.fntdata"/><Relationship Id="rId5" Type="http://schemas.openxmlformats.org/officeDocument/2006/relationships/slide" Target="slides/slide2.xml"/><Relationship Id="rId49" Type="http://schemas.openxmlformats.org/officeDocument/2006/relationships/font" Target="fonts/font4.fntdata"/><Relationship Id="rId48" Type="http://schemas.openxmlformats.org/officeDocument/2006/relationships/font" Target="fonts/font3.fntdata"/><Relationship Id="rId47" Type="http://schemas.openxmlformats.org/officeDocument/2006/relationships/font" Target="fonts/font2.fntdata"/><Relationship Id="rId46" Type="http://schemas.openxmlformats.org/officeDocument/2006/relationships/font" Target="fonts/font1.fntdata"/><Relationship Id="rId45" Type="http://schemas.openxmlformats.org/officeDocument/2006/relationships/commentAuthors" Target="commentAuthors.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2-06T12:10:57.045"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58" name="Google Shape;58;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59" name="Google Shape;59;p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11"/>
        <p:cNvGrpSpPr/>
        <p:nvPr/>
      </p:nvGrpSpPr>
      <p:grpSpPr>
        <a:xfrm>
          <a:off x="0" y="0"/>
          <a:ext cx="0" cy="0"/>
          <a:chOff x="0" y="0"/>
          <a:chExt cx="0" cy="0"/>
        </a:xfrm>
      </p:grpSpPr>
      <p:sp>
        <p:nvSpPr>
          <p:cNvPr id="112" name="Google Shape;112;p1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13" name="Google Shape;113;p1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 name="Shape 123"/>
        <p:cNvGrpSpPr/>
        <p:nvPr/>
      </p:nvGrpSpPr>
      <p:grpSpPr>
        <a:xfrm>
          <a:off x="0" y="0"/>
          <a:ext cx="0" cy="0"/>
          <a:chOff x="0" y="0"/>
          <a:chExt cx="0" cy="0"/>
        </a:xfrm>
      </p:grpSpPr>
      <p:sp>
        <p:nvSpPr>
          <p:cNvPr id="124" name="Google Shape;124;p1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25" name="Google Shape;125;p1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p1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19" name="Google Shape;119;p1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p1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31" name="Google Shape;131;p1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p1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37" name="Google Shape;137;p1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 name="Shape 141"/>
        <p:cNvGrpSpPr/>
        <p:nvPr/>
      </p:nvGrpSpPr>
      <p:grpSpPr>
        <a:xfrm>
          <a:off x="0" y="0"/>
          <a:ext cx="0" cy="0"/>
          <a:chOff x="0" y="0"/>
          <a:chExt cx="0" cy="0"/>
        </a:xfrm>
      </p:grpSpPr>
      <p:sp>
        <p:nvSpPr>
          <p:cNvPr id="142" name="Google Shape;142;p1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43" name="Google Shape;143;p1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p2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49" name="Google Shape;149;p2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 name="Shape 153"/>
        <p:cNvGrpSpPr/>
        <p:nvPr/>
      </p:nvGrpSpPr>
      <p:grpSpPr>
        <a:xfrm>
          <a:off x="0" y="0"/>
          <a:ext cx="0" cy="0"/>
          <a:chOff x="0" y="0"/>
          <a:chExt cx="0" cy="0"/>
        </a:xfrm>
      </p:grpSpPr>
      <p:sp>
        <p:nvSpPr>
          <p:cNvPr id="154" name="Google Shape;154;p2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55" name="Google Shape;155;p2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159"/>
        <p:cNvGrpSpPr/>
        <p:nvPr/>
      </p:nvGrpSpPr>
      <p:grpSpPr>
        <a:xfrm>
          <a:off x="0" y="0"/>
          <a:ext cx="0" cy="0"/>
          <a:chOff x="0" y="0"/>
          <a:chExt cx="0" cy="0"/>
        </a:xfrm>
      </p:grpSpPr>
      <p:sp>
        <p:nvSpPr>
          <p:cNvPr id="160" name="Google Shape;160;p2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61" name="Google Shape;161;p2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p2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67" name="Google Shape;167;p2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63"/>
        <p:cNvGrpSpPr/>
        <p:nvPr/>
      </p:nvGrpSpPr>
      <p:grpSpPr>
        <a:xfrm>
          <a:off x="0" y="0"/>
          <a:ext cx="0" cy="0"/>
          <a:chOff x="0" y="0"/>
          <a:chExt cx="0" cy="0"/>
        </a:xfrm>
      </p:grpSpPr>
      <p:sp>
        <p:nvSpPr>
          <p:cNvPr id="64" name="Google Shape;64;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65" name="Google Shape;65;p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 name="Shape 171"/>
        <p:cNvGrpSpPr/>
        <p:nvPr/>
      </p:nvGrpSpPr>
      <p:grpSpPr>
        <a:xfrm>
          <a:off x="0" y="0"/>
          <a:ext cx="0" cy="0"/>
          <a:chOff x="0" y="0"/>
          <a:chExt cx="0" cy="0"/>
        </a:xfrm>
      </p:grpSpPr>
      <p:sp>
        <p:nvSpPr>
          <p:cNvPr id="172" name="Google Shape;172;p2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73" name="Google Shape;173;p2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7" name="Shape 177"/>
        <p:cNvGrpSpPr/>
        <p:nvPr/>
      </p:nvGrpSpPr>
      <p:grpSpPr>
        <a:xfrm>
          <a:off x="0" y="0"/>
          <a:ext cx="0" cy="0"/>
          <a:chOff x="0" y="0"/>
          <a:chExt cx="0" cy="0"/>
        </a:xfrm>
      </p:grpSpPr>
      <p:sp>
        <p:nvSpPr>
          <p:cNvPr id="178" name="Google Shape;178;p2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79" name="Google Shape;179;p2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 name="Shape 185"/>
        <p:cNvGrpSpPr/>
        <p:nvPr/>
      </p:nvGrpSpPr>
      <p:grpSpPr>
        <a:xfrm>
          <a:off x="0" y="0"/>
          <a:ext cx="0" cy="0"/>
          <a:chOff x="0" y="0"/>
          <a:chExt cx="0" cy="0"/>
        </a:xfrm>
      </p:grpSpPr>
      <p:sp>
        <p:nvSpPr>
          <p:cNvPr id="186" name="Google Shape;186;p2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87" name="Google Shape;187;p2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1" name="Shape 191"/>
        <p:cNvGrpSpPr/>
        <p:nvPr/>
      </p:nvGrpSpPr>
      <p:grpSpPr>
        <a:xfrm>
          <a:off x="0" y="0"/>
          <a:ext cx="0" cy="0"/>
          <a:chOff x="0" y="0"/>
          <a:chExt cx="0" cy="0"/>
        </a:xfrm>
      </p:grpSpPr>
      <p:sp>
        <p:nvSpPr>
          <p:cNvPr id="192" name="Google Shape;192;p2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93" name="Google Shape;193;p2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7" name="Shape 197"/>
        <p:cNvGrpSpPr/>
        <p:nvPr/>
      </p:nvGrpSpPr>
      <p:grpSpPr>
        <a:xfrm>
          <a:off x="0" y="0"/>
          <a:ext cx="0" cy="0"/>
          <a:chOff x="0" y="0"/>
          <a:chExt cx="0" cy="0"/>
        </a:xfrm>
      </p:grpSpPr>
      <p:sp>
        <p:nvSpPr>
          <p:cNvPr id="198" name="Google Shape;198;p2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99" name="Google Shape;199;p2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3" name="Shape 203"/>
        <p:cNvGrpSpPr/>
        <p:nvPr/>
      </p:nvGrpSpPr>
      <p:grpSpPr>
        <a:xfrm>
          <a:off x="0" y="0"/>
          <a:ext cx="0" cy="0"/>
          <a:chOff x="0" y="0"/>
          <a:chExt cx="0" cy="0"/>
        </a:xfrm>
      </p:grpSpPr>
      <p:sp>
        <p:nvSpPr>
          <p:cNvPr id="204" name="Google Shape;204;p2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05" name="Google Shape;205;p2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9" name="Shape 209"/>
        <p:cNvGrpSpPr/>
        <p:nvPr/>
      </p:nvGrpSpPr>
      <p:grpSpPr>
        <a:xfrm>
          <a:off x="0" y="0"/>
          <a:ext cx="0" cy="0"/>
          <a:chOff x="0" y="0"/>
          <a:chExt cx="0" cy="0"/>
        </a:xfrm>
      </p:grpSpPr>
      <p:sp>
        <p:nvSpPr>
          <p:cNvPr id="210" name="Google Shape;210;p3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11" name="Google Shape;211;p3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 name="Shape 215"/>
        <p:cNvGrpSpPr/>
        <p:nvPr/>
      </p:nvGrpSpPr>
      <p:grpSpPr>
        <a:xfrm>
          <a:off x="0" y="0"/>
          <a:ext cx="0" cy="0"/>
          <a:chOff x="0" y="0"/>
          <a:chExt cx="0" cy="0"/>
        </a:xfrm>
      </p:grpSpPr>
      <p:sp>
        <p:nvSpPr>
          <p:cNvPr id="216" name="Google Shape;216;p3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17" name="Google Shape;217;p3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1" name="Shape 221"/>
        <p:cNvGrpSpPr/>
        <p:nvPr/>
      </p:nvGrpSpPr>
      <p:grpSpPr>
        <a:xfrm>
          <a:off x="0" y="0"/>
          <a:ext cx="0" cy="0"/>
          <a:chOff x="0" y="0"/>
          <a:chExt cx="0" cy="0"/>
        </a:xfrm>
      </p:grpSpPr>
      <p:sp>
        <p:nvSpPr>
          <p:cNvPr id="222" name="Google Shape;222;p3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23" name="Google Shape;223;p3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7" name="Shape 227"/>
        <p:cNvGrpSpPr/>
        <p:nvPr/>
      </p:nvGrpSpPr>
      <p:grpSpPr>
        <a:xfrm>
          <a:off x="0" y="0"/>
          <a:ext cx="0" cy="0"/>
          <a:chOff x="0" y="0"/>
          <a:chExt cx="0" cy="0"/>
        </a:xfrm>
      </p:grpSpPr>
      <p:sp>
        <p:nvSpPr>
          <p:cNvPr id="228" name="Google Shape;228;p3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29" name="Google Shape;229;p3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69"/>
        <p:cNvGrpSpPr/>
        <p:nvPr/>
      </p:nvGrpSpPr>
      <p:grpSpPr>
        <a:xfrm>
          <a:off x="0" y="0"/>
          <a:ext cx="0" cy="0"/>
          <a:chOff x="0" y="0"/>
          <a:chExt cx="0" cy="0"/>
        </a:xfrm>
      </p:grpSpPr>
      <p:sp>
        <p:nvSpPr>
          <p:cNvPr id="70" name="Google Shape;70;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71" name="Google Shape;71;p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3" name="Shape 233"/>
        <p:cNvGrpSpPr/>
        <p:nvPr/>
      </p:nvGrpSpPr>
      <p:grpSpPr>
        <a:xfrm>
          <a:off x="0" y="0"/>
          <a:ext cx="0" cy="0"/>
          <a:chOff x="0" y="0"/>
          <a:chExt cx="0" cy="0"/>
        </a:xfrm>
      </p:grpSpPr>
      <p:sp>
        <p:nvSpPr>
          <p:cNvPr id="234" name="Google Shape;234;p3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35" name="Google Shape;235;p3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9" name="Shape 239"/>
        <p:cNvGrpSpPr/>
        <p:nvPr/>
      </p:nvGrpSpPr>
      <p:grpSpPr>
        <a:xfrm>
          <a:off x="0" y="0"/>
          <a:ext cx="0" cy="0"/>
          <a:chOff x="0" y="0"/>
          <a:chExt cx="0" cy="0"/>
        </a:xfrm>
      </p:grpSpPr>
      <p:sp>
        <p:nvSpPr>
          <p:cNvPr id="240" name="Google Shape;240;p3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41" name="Google Shape;241;p3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5" name="Shape 245"/>
        <p:cNvGrpSpPr/>
        <p:nvPr/>
      </p:nvGrpSpPr>
      <p:grpSpPr>
        <a:xfrm>
          <a:off x="0" y="0"/>
          <a:ext cx="0" cy="0"/>
          <a:chOff x="0" y="0"/>
          <a:chExt cx="0" cy="0"/>
        </a:xfrm>
      </p:grpSpPr>
      <p:sp>
        <p:nvSpPr>
          <p:cNvPr id="246" name="Google Shape;246;p3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47" name="Google Shape;247;p3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1" name="Shape 251"/>
        <p:cNvGrpSpPr/>
        <p:nvPr/>
      </p:nvGrpSpPr>
      <p:grpSpPr>
        <a:xfrm>
          <a:off x="0" y="0"/>
          <a:ext cx="0" cy="0"/>
          <a:chOff x="0" y="0"/>
          <a:chExt cx="0" cy="0"/>
        </a:xfrm>
      </p:grpSpPr>
      <p:sp>
        <p:nvSpPr>
          <p:cNvPr id="252" name="Google Shape;252;p3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53" name="Google Shape;253;p3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7" name="Shape 257"/>
        <p:cNvGrpSpPr/>
        <p:nvPr/>
      </p:nvGrpSpPr>
      <p:grpSpPr>
        <a:xfrm>
          <a:off x="0" y="0"/>
          <a:ext cx="0" cy="0"/>
          <a:chOff x="0" y="0"/>
          <a:chExt cx="0" cy="0"/>
        </a:xfrm>
      </p:grpSpPr>
      <p:sp>
        <p:nvSpPr>
          <p:cNvPr id="258" name="Google Shape;258;p3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59" name="Google Shape;259;p3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3" name="Shape 263"/>
        <p:cNvGrpSpPr/>
        <p:nvPr/>
      </p:nvGrpSpPr>
      <p:grpSpPr>
        <a:xfrm>
          <a:off x="0" y="0"/>
          <a:ext cx="0" cy="0"/>
          <a:chOff x="0" y="0"/>
          <a:chExt cx="0" cy="0"/>
        </a:xfrm>
      </p:grpSpPr>
      <p:sp>
        <p:nvSpPr>
          <p:cNvPr id="264" name="Google Shape;264;p3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65" name="Google Shape;265;p3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 name="Shape 269"/>
        <p:cNvGrpSpPr/>
        <p:nvPr/>
      </p:nvGrpSpPr>
      <p:grpSpPr>
        <a:xfrm>
          <a:off x="0" y="0"/>
          <a:ext cx="0" cy="0"/>
          <a:chOff x="0" y="0"/>
          <a:chExt cx="0" cy="0"/>
        </a:xfrm>
      </p:grpSpPr>
      <p:sp>
        <p:nvSpPr>
          <p:cNvPr id="270" name="Google Shape;270;p4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71" name="Google Shape;271;p4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5" name="Shape 275"/>
        <p:cNvGrpSpPr/>
        <p:nvPr/>
      </p:nvGrpSpPr>
      <p:grpSpPr>
        <a:xfrm>
          <a:off x="0" y="0"/>
          <a:ext cx="0" cy="0"/>
          <a:chOff x="0" y="0"/>
          <a:chExt cx="0" cy="0"/>
        </a:xfrm>
      </p:grpSpPr>
      <p:sp>
        <p:nvSpPr>
          <p:cNvPr id="276" name="Google Shape;276;p4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77" name="Google Shape;277;p4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1" name="Shape 281"/>
        <p:cNvGrpSpPr/>
        <p:nvPr/>
      </p:nvGrpSpPr>
      <p:grpSpPr>
        <a:xfrm>
          <a:off x="0" y="0"/>
          <a:ext cx="0" cy="0"/>
          <a:chOff x="0" y="0"/>
          <a:chExt cx="0" cy="0"/>
        </a:xfrm>
      </p:grpSpPr>
      <p:sp>
        <p:nvSpPr>
          <p:cNvPr id="282" name="Google Shape;282;p4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83" name="Google Shape;283;p4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75"/>
        <p:cNvGrpSpPr/>
        <p:nvPr/>
      </p:nvGrpSpPr>
      <p:grpSpPr>
        <a:xfrm>
          <a:off x="0" y="0"/>
          <a:ext cx="0" cy="0"/>
          <a:chOff x="0" y="0"/>
          <a:chExt cx="0" cy="0"/>
        </a:xfrm>
      </p:grpSpPr>
      <p:sp>
        <p:nvSpPr>
          <p:cNvPr id="76" name="Google Shape;76;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77" name="Google Shape;77;p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81"/>
        <p:cNvGrpSpPr/>
        <p:nvPr/>
      </p:nvGrpSpPr>
      <p:grpSpPr>
        <a:xfrm>
          <a:off x="0" y="0"/>
          <a:ext cx="0" cy="0"/>
          <a:chOff x="0" y="0"/>
          <a:chExt cx="0" cy="0"/>
        </a:xfrm>
      </p:grpSpPr>
      <p:sp>
        <p:nvSpPr>
          <p:cNvPr id="82" name="Google Shape;82;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83" name="Google Shape;83;p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p1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89" name="Google Shape;89;p1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p1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95" name="Google Shape;95;p1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p1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01" name="Google Shape;101;p1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p1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07" name="Google Shape;107;p1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0" name="Shape 10"/>
        <p:cNvGrpSpPr/>
        <p:nvPr/>
      </p:nvGrpSpPr>
      <p:grpSpPr>
        <a:xfrm>
          <a:off x="0" y="0"/>
          <a:ext cx="0" cy="0"/>
          <a:chOff x="0" y="0"/>
          <a:chExt cx="0" cy="0"/>
        </a:xfrm>
      </p:grpSpPr>
      <p:sp>
        <p:nvSpPr>
          <p:cNvPr id="11" name="Google Shape;11;p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1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 name="Google Shape;46;p11"/>
          <p:cNvSpPr txBox="1"/>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7" name="Google Shape;47;p11"/>
          <p:cNvSpPr txBox="1"/>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8" name="Google Shape;48;p11"/>
          <p:cNvSpPr txBox="1"/>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p:txBody>
      </p:sp>
      <p:sp>
        <p:nvSpPr>
          <p:cNvPr id="49" name="Google Shape;49;p1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0" name="Shape 50"/>
        <p:cNvGrpSpPr/>
        <p:nvPr/>
      </p:nvGrpSpPr>
      <p:grpSpPr>
        <a:xfrm>
          <a:off x="0" y="0"/>
          <a:ext cx="0" cy="0"/>
          <a:chOff x="0" y="0"/>
          <a:chExt cx="0" cy="0"/>
        </a:xfrm>
      </p:grpSpPr>
      <p:sp>
        <p:nvSpPr>
          <p:cNvPr id="51" name="Google Shape;51;p12"/>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p:txBody>
      </p:sp>
      <p:sp>
        <p:nvSpPr>
          <p:cNvPr id="52" name="Google Shape;52;p1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3" name="Shape 53"/>
        <p:cNvGrpSpPr/>
        <p:nvPr/>
      </p:nvGrpSpPr>
      <p:grpSpPr>
        <a:xfrm>
          <a:off x="0" y="0"/>
          <a:ext cx="0" cy="0"/>
          <a:chOff x="0" y="0"/>
          <a:chExt cx="0" cy="0"/>
        </a:xfrm>
      </p:grpSpPr>
      <p:sp>
        <p:nvSpPr>
          <p:cNvPr id="54" name="Google Shape;54;p13"/>
          <p:cNvSpPr txBox="1"/>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5" name="Google Shape;55;p13"/>
          <p:cNvSpPr txBox="1"/>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p:txBody>
      </p:sp>
      <p:sp>
        <p:nvSpPr>
          <p:cNvPr id="56" name="Google Shape;56;p1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2" name="Shape 12"/>
        <p:cNvGrpSpPr/>
        <p:nvPr/>
      </p:nvGrpSpPr>
      <p:grpSpPr>
        <a:xfrm>
          <a:off x="0" y="0"/>
          <a:ext cx="0" cy="0"/>
          <a:chOff x="0" y="0"/>
          <a:chExt cx="0" cy="0"/>
        </a:xfrm>
      </p:grpSpPr>
      <p:sp>
        <p:nvSpPr>
          <p:cNvPr id="13" name="Google Shape;13;p3"/>
          <p:cNvSpPr txBox="1"/>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 name="Google Shape;14;p3"/>
          <p:cNvSpPr txBox="1"/>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p:txBody>
      </p:sp>
      <p:sp>
        <p:nvSpPr>
          <p:cNvPr id="15" name="Google Shape;15;p3"/>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6" name="Google Shape;16;p3"/>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7" name="Google Shape;17;p3"/>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8" name="Shape 18"/>
        <p:cNvGrpSpPr/>
        <p:nvPr/>
      </p:nvGrpSpPr>
      <p:grpSpPr>
        <a:xfrm>
          <a:off x="0" y="0"/>
          <a:ext cx="0" cy="0"/>
          <a:chOff x="0" y="0"/>
          <a:chExt cx="0" cy="0"/>
        </a:xfrm>
      </p:grpSpPr>
      <p:sp>
        <p:nvSpPr>
          <p:cNvPr id="19" name="Google Shape;19;p4"/>
          <p:cNvSpPr txBox="1"/>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4"/>
          <p:cNvSpPr txBox="1"/>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1" name="Google Shape;21;p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2" name="Shape 22"/>
        <p:cNvGrpSpPr/>
        <p:nvPr/>
      </p:nvGrpSpPr>
      <p:grpSpPr>
        <a:xfrm>
          <a:off x="0" y="0"/>
          <a:ext cx="0" cy="0"/>
          <a:chOff x="0" y="0"/>
          <a:chExt cx="0" cy="0"/>
        </a:xfrm>
      </p:grpSpPr>
      <p:sp>
        <p:nvSpPr>
          <p:cNvPr id="23" name="Google Shape;23;p5"/>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 name="Google Shape;24;p5"/>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p:txBody>
      </p:sp>
      <p:sp>
        <p:nvSpPr>
          <p:cNvPr id="28" name="Google Shape;28;p6"/>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9" name="Shape 29"/>
        <p:cNvGrpSpPr/>
        <p:nvPr/>
      </p:nvGrpSpPr>
      <p:grpSpPr>
        <a:xfrm>
          <a:off x="0" y="0"/>
          <a:ext cx="0" cy="0"/>
          <a:chOff x="0" y="0"/>
          <a:chExt cx="0" cy="0"/>
        </a:xfrm>
      </p:grpSpPr>
      <p:sp>
        <p:nvSpPr>
          <p:cNvPr id="30" name="Google Shape;30;p7"/>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7"/>
          <p:cNvSpPr txBox="1"/>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32" name="Google Shape;32;p7"/>
          <p:cNvSpPr txBox="1"/>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33" name="Google Shape;33;p7"/>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4" name="Shape 34"/>
        <p:cNvGrpSpPr/>
        <p:nvPr/>
      </p:nvGrpSpPr>
      <p:grpSpPr>
        <a:xfrm>
          <a:off x="0" y="0"/>
          <a:ext cx="0" cy="0"/>
          <a:chOff x="0" y="0"/>
          <a:chExt cx="0" cy="0"/>
        </a:xfrm>
      </p:grpSpPr>
      <p:sp>
        <p:nvSpPr>
          <p:cNvPr id="35" name="Google Shape;35;p8"/>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 name="Google Shape;36;p8"/>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7" name="Shape 37"/>
        <p:cNvGrpSpPr/>
        <p:nvPr/>
      </p:nvGrpSpPr>
      <p:grpSpPr>
        <a:xfrm>
          <a:off x="0" y="0"/>
          <a:ext cx="0" cy="0"/>
          <a:chOff x="0" y="0"/>
          <a:chExt cx="0" cy="0"/>
        </a:xfrm>
      </p:grpSpPr>
      <p:sp>
        <p:nvSpPr>
          <p:cNvPr id="38" name="Google Shape;38;p9"/>
          <p:cNvSpPr txBox="1"/>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9" name="Google Shape;39;p9"/>
          <p:cNvSpPr txBox="1"/>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40" name="Google Shape;40;p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1" name="Shape 41"/>
        <p:cNvGrpSpPr/>
        <p:nvPr/>
      </p:nvGrpSpPr>
      <p:grpSpPr>
        <a:xfrm>
          <a:off x="0" y="0"/>
          <a:ext cx="0" cy="0"/>
          <a:chOff x="0" y="0"/>
          <a:chExt cx="0" cy="0"/>
        </a:xfrm>
      </p:grpSpPr>
      <p:sp>
        <p:nvSpPr>
          <p:cNvPr id="42" name="Google Shape;42;p10"/>
          <p:cNvSpPr txBox="1"/>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3" name="Google Shape;43;p10"/>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pic>
        <p:nvPicPr>
          <p:cNvPr id="9" name="Google Shape;9;p1" descr="Logo, company name&#10;&#10;Description automatically generated"/>
          <p:cNvPicPr preferRelativeResize="0"/>
          <p:nvPr/>
        </p:nvPicPr>
        <p:blipFill rotWithShape="1">
          <a:blip r:embed="rId13"/>
          <a:srcRect/>
          <a:stretch>
            <a:fillRect/>
          </a:stretch>
        </p:blipFill>
        <p:spPr>
          <a:xfrm>
            <a:off x="8697768" y="4749632"/>
            <a:ext cx="446232" cy="39373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0" name="Shape 60"/>
        <p:cNvGrpSpPr/>
        <p:nvPr/>
      </p:nvGrpSpPr>
      <p:grpSpPr>
        <a:xfrm>
          <a:off x="0" y="0"/>
          <a:ext cx="0" cy="0"/>
          <a:chOff x="0" y="0"/>
          <a:chExt cx="0" cy="0"/>
        </a:xfrm>
      </p:grpSpPr>
      <p:sp>
        <p:nvSpPr>
          <p:cNvPr id="61" name="Google Shape;61;p14"/>
          <p:cNvSpPr/>
          <p:nvPr/>
        </p:nvSpPr>
        <p:spPr>
          <a:xfrm>
            <a:off x="354500" y="348050"/>
            <a:ext cx="8469300" cy="4150800"/>
          </a:xfrm>
          <a:prstGeom prst="rect">
            <a:avLst/>
          </a:prstGeom>
          <a:solidFill>
            <a:srgbClr val="F96D6C">
              <a:alpha val="81568"/>
            </a:srgbClr>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panose="020B0604020202020204"/>
              <a:buNone/>
            </a:pPr>
            <a:endParaRPr sz="7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 name="Google Shape;62;p14"/>
          <p:cNvSpPr txBox="1"/>
          <p:nvPr/>
        </p:nvSpPr>
        <p:spPr>
          <a:xfrm>
            <a:off x="3821918" y="2068743"/>
            <a:ext cx="1500163" cy="696979"/>
          </a:xfrm>
          <a:prstGeom prst="rect">
            <a:avLst/>
          </a:prstGeom>
          <a:noFill/>
          <a:ln>
            <a:noFill/>
          </a:ln>
        </p:spPr>
        <p:txBody>
          <a:bodyPr spcFirstLastPara="1" wrap="square" lIns="0" tIns="0" rIns="0" bIns="0" anchor="t" anchorCtr="0">
            <a:noAutofit/>
          </a:bodyPr>
          <a:lstStyle/>
          <a:p>
            <a:pPr marL="0" marR="0" lvl="0" indent="0" algn="l" rtl="0">
              <a:lnSpc>
                <a:spcPct val="139000"/>
              </a:lnSpc>
              <a:spcBef>
                <a:spcPts val="0"/>
              </a:spcBef>
              <a:spcAft>
                <a:spcPts val="0"/>
              </a:spcAft>
              <a:buClr>
                <a:srgbClr val="000000"/>
              </a:buClr>
              <a:buSzPts val="4700"/>
              <a:buFont typeface="Arial" panose="020B0604020202020204"/>
              <a:buNone/>
            </a:pPr>
            <a:r>
              <a:rPr lang="en-GB" sz="3600" b="1" i="0" u="none" strike="noStrike" cap="none">
                <a:solidFill>
                  <a:srgbClr val="012622"/>
                </a:solidFill>
                <a:latin typeface="Comfortaa"/>
                <a:ea typeface="Comfortaa"/>
                <a:cs typeface="Comfortaa"/>
                <a:sym typeface="Comfortaa"/>
              </a:rPr>
              <a:t>HTML</a:t>
            </a:r>
            <a:endParaRPr sz="7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4" name="Shape 114"/>
        <p:cNvGrpSpPr/>
        <p:nvPr/>
      </p:nvGrpSpPr>
      <p:grpSpPr>
        <a:xfrm>
          <a:off x="0" y="0"/>
          <a:ext cx="0" cy="0"/>
          <a:chOff x="0" y="0"/>
          <a:chExt cx="0" cy="0"/>
        </a:xfrm>
      </p:grpSpPr>
      <p:sp>
        <p:nvSpPr>
          <p:cNvPr id="115" name="Google Shape;115;p23"/>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Clr>
                <a:srgbClr val="000000"/>
              </a:buClr>
              <a:buSzPts val="1100"/>
              <a:buFont typeface="Arial" panose="020B0604020202020204"/>
              <a:buNone/>
            </a:pPr>
            <a:r>
              <a:rPr lang="en-GB" sz="1100" b="1" i="0" u="none" strike="noStrike" cap="none">
                <a:solidFill>
                  <a:schemeClr val="dk1"/>
                </a:solidFill>
                <a:latin typeface="Comfortaa"/>
                <a:ea typeface="Comfortaa"/>
                <a:cs typeface="Comfortaa"/>
                <a:sym typeface="Comfortaa"/>
              </a:rPr>
              <a:t>Paragraph</a:t>
            </a:r>
            <a:endParaRPr sz="1100" b="1"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100"/>
              <a:buFont typeface="Arial" panose="020B0604020202020204"/>
              <a:buNone/>
            </a:pPr>
            <a:r>
              <a:rPr lang="en-GB" sz="1100" b="0" i="0" u="none" strike="noStrike" cap="none">
                <a:solidFill>
                  <a:schemeClr val="dk1"/>
                </a:solidFill>
                <a:latin typeface="Comfortaa"/>
                <a:ea typeface="Comfortaa"/>
                <a:cs typeface="Comfortaa"/>
                <a:sym typeface="Comfortaa"/>
              </a:rPr>
              <a:t>It defines a paragraph. It is written as: </a:t>
            </a:r>
            <a:r>
              <a:rPr lang="en-GB" sz="1100" b="0" i="0" u="none" strike="noStrike" cap="none">
                <a:solidFill>
                  <a:srgbClr val="F96D6C"/>
                </a:solidFill>
                <a:latin typeface="Comfortaa"/>
                <a:ea typeface="Comfortaa"/>
                <a:cs typeface="Comfortaa"/>
                <a:sym typeface="Comfortaa"/>
              </a:rPr>
              <a:t>&lt;p&gt;Hello&lt;/p&gt;</a:t>
            </a:r>
            <a:r>
              <a:rPr lang="en-GB" sz="1100" b="0" i="0" u="none" strike="noStrike" cap="none">
                <a:solidFill>
                  <a:schemeClr val="dk1"/>
                </a:solidFill>
                <a:latin typeface="Comfortaa"/>
                <a:ea typeface="Comfortaa"/>
                <a:cs typeface="Comfortaa"/>
                <a:sym typeface="Comfortaa"/>
              </a:rPr>
              <a:t>. &lt;br&gt; element defines a line break. Use &lt;br&gt; if you want a line break (a new line) without starting a new paragraph. &lt;pre&gt; element defines preformatted text. The text inside a &lt;pre&gt; element is displayed in a fixed-width font (usually Courier), and it preserves both spaces and line breaks.</a:t>
            </a:r>
            <a:endParaRPr sz="1100" b="0"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100"/>
              <a:buFont typeface="Arial" panose="020B0604020202020204"/>
              <a:buNone/>
            </a:pPr>
            <a:br>
              <a:rPr lang="en-GB" sz="1100" b="1" i="0" u="none" strike="noStrike" cap="none">
                <a:solidFill>
                  <a:schemeClr val="dk1"/>
                </a:solidFill>
                <a:latin typeface="Comfortaa"/>
                <a:ea typeface="Comfortaa"/>
                <a:cs typeface="Comfortaa"/>
                <a:sym typeface="Comfortaa"/>
              </a:rPr>
            </a:br>
            <a:r>
              <a:rPr lang="en-GB" sz="1100" b="1" i="0" u="none" strike="noStrike" cap="none">
                <a:solidFill>
                  <a:schemeClr val="dk1"/>
                </a:solidFill>
                <a:latin typeface="Comfortaa"/>
                <a:ea typeface="Comfortaa"/>
                <a:cs typeface="Comfortaa"/>
                <a:sym typeface="Comfortaa"/>
              </a:rPr>
              <a:t>Formatting</a:t>
            </a:r>
            <a:endParaRPr sz="1100" b="1" i="0" u="none" strike="noStrike" cap="none">
              <a:solidFill>
                <a:schemeClr val="dk1"/>
              </a:solidFill>
              <a:latin typeface="Comfortaa"/>
              <a:ea typeface="Comfortaa"/>
              <a:cs typeface="Comfortaa"/>
              <a:sym typeface="Comfortaa"/>
            </a:endParaRPr>
          </a:p>
          <a:p>
            <a:pPr marL="457200" marR="0" lvl="0" indent="-298450" algn="l" rtl="0">
              <a:lnSpc>
                <a:spcPct val="150000"/>
              </a:lnSpc>
              <a:spcBef>
                <a:spcPts val="0"/>
              </a:spcBef>
              <a:spcAft>
                <a:spcPts val="0"/>
              </a:spcAft>
              <a:buClr>
                <a:schemeClr val="dk1"/>
              </a:buClr>
              <a:buSzPts val="1100"/>
              <a:buFont typeface="Comfortaa"/>
              <a:buChar char="●"/>
            </a:pPr>
            <a:r>
              <a:rPr lang="en-GB" sz="1100" b="0" i="0" u="none" strike="noStrike" cap="none">
                <a:solidFill>
                  <a:schemeClr val="dk1"/>
                </a:solidFill>
                <a:latin typeface="Comfortaa"/>
                <a:ea typeface="Comfortaa"/>
                <a:cs typeface="Comfortaa"/>
                <a:sym typeface="Comfortaa"/>
              </a:rPr>
              <a:t>&lt;b&gt; - Bold text</a:t>
            </a:r>
            <a:endParaRPr sz="1100" b="0" i="0" u="none" strike="noStrike" cap="none">
              <a:solidFill>
                <a:schemeClr val="dk1"/>
              </a:solidFill>
              <a:latin typeface="Comfortaa"/>
              <a:ea typeface="Comfortaa"/>
              <a:cs typeface="Comfortaa"/>
              <a:sym typeface="Comfortaa"/>
            </a:endParaRPr>
          </a:p>
          <a:p>
            <a:pPr marL="457200" marR="0" lvl="0" indent="-298450" algn="l" rtl="0">
              <a:lnSpc>
                <a:spcPct val="150000"/>
              </a:lnSpc>
              <a:spcBef>
                <a:spcPts val="0"/>
              </a:spcBef>
              <a:spcAft>
                <a:spcPts val="0"/>
              </a:spcAft>
              <a:buClr>
                <a:schemeClr val="dk1"/>
              </a:buClr>
              <a:buSzPts val="1100"/>
              <a:buFont typeface="Comfortaa"/>
              <a:buChar char="●"/>
            </a:pPr>
            <a:r>
              <a:rPr lang="en-GB" sz="1100" b="0" i="0" u="none" strike="noStrike" cap="none">
                <a:solidFill>
                  <a:schemeClr val="dk1"/>
                </a:solidFill>
                <a:latin typeface="Comfortaa"/>
                <a:ea typeface="Comfortaa"/>
                <a:cs typeface="Comfortaa"/>
                <a:sym typeface="Comfortaa"/>
              </a:rPr>
              <a:t>&lt;strong&gt; - Important text</a:t>
            </a:r>
            <a:endParaRPr sz="1100" b="0" i="0" u="none" strike="noStrike" cap="none">
              <a:solidFill>
                <a:schemeClr val="dk1"/>
              </a:solidFill>
              <a:latin typeface="Comfortaa"/>
              <a:ea typeface="Comfortaa"/>
              <a:cs typeface="Comfortaa"/>
              <a:sym typeface="Comfortaa"/>
            </a:endParaRPr>
          </a:p>
          <a:p>
            <a:pPr marL="457200" marR="0" lvl="0" indent="-298450" algn="l" rtl="0">
              <a:lnSpc>
                <a:spcPct val="150000"/>
              </a:lnSpc>
              <a:spcBef>
                <a:spcPts val="0"/>
              </a:spcBef>
              <a:spcAft>
                <a:spcPts val="0"/>
              </a:spcAft>
              <a:buClr>
                <a:schemeClr val="dk1"/>
              </a:buClr>
              <a:buSzPts val="1100"/>
              <a:buFont typeface="Comfortaa"/>
              <a:buChar char="●"/>
            </a:pPr>
            <a:r>
              <a:rPr lang="en-GB" sz="1100" b="0" i="0" u="none" strike="noStrike" cap="none">
                <a:solidFill>
                  <a:schemeClr val="dk1"/>
                </a:solidFill>
                <a:latin typeface="Comfortaa"/>
                <a:ea typeface="Comfortaa"/>
                <a:cs typeface="Comfortaa"/>
                <a:sym typeface="Comfortaa"/>
              </a:rPr>
              <a:t>&lt;i&gt; - Italic text</a:t>
            </a:r>
            <a:endParaRPr sz="1100" b="0" i="0" u="none" strike="noStrike" cap="none">
              <a:solidFill>
                <a:schemeClr val="dk1"/>
              </a:solidFill>
              <a:latin typeface="Comfortaa"/>
              <a:ea typeface="Comfortaa"/>
              <a:cs typeface="Comfortaa"/>
              <a:sym typeface="Comfortaa"/>
            </a:endParaRPr>
          </a:p>
          <a:p>
            <a:pPr marL="457200" marR="0" lvl="0" indent="-298450" algn="l" rtl="0">
              <a:lnSpc>
                <a:spcPct val="150000"/>
              </a:lnSpc>
              <a:spcBef>
                <a:spcPts val="0"/>
              </a:spcBef>
              <a:spcAft>
                <a:spcPts val="0"/>
              </a:spcAft>
              <a:buClr>
                <a:schemeClr val="dk1"/>
              </a:buClr>
              <a:buSzPts val="1100"/>
              <a:buFont typeface="Comfortaa"/>
              <a:buChar char="●"/>
            </a:pPr>
            <a:r>
              <a:rPr lang="en-GB" sz="1100" b="0" i="0" u="none" strike="noStrike" cap="none">
                <a:solidFill>
                  <a:schemeClr val="dk1"/>
                </a:solidFill>
                <a:latin typeface="Comfortaa"/>
                <a:ea typeface="Comfortaa"/>
                <a:cs typeface="Comfortaa"/>
                <a:sym typeface="Comfortaa"/>
              </a:rPr>
              <a:t>&lt;em&gt; - Emphasized text</a:t>
            </a:r>
            <a:endParaRPr sz="1100" b="0" i="0" u="none" strike="noStrike" cap="none">
              <a:solidFill>
                <a:schemeClr val="dk1"/>
              </a:solidFill>
              <a:latin typeface="Comfortaa"/>
              <a:ea typeface="Comfortaa"/>
              <a:cs typeface="Comfortaa"/>
              <a:sym typeface="Comfortaa"/>
            </a:endParaRPr>
          </a:p>
          <a:p>
            <a:pPr marL="457200" marR="0" lvl="0" indent="-298450" algn="l" rtl="0">
              <a:lnSpc>
                <a:spcPct val="150000"/>
              </a:lnSpc>
              <a:spcBef>
                <a:spcPts val="0"/>
              </a:spcBef>
              <a:spcAft>
                <a:spcPts val="0"/>
              </a:spcAft>
              <a:buClr>
                <a:schemeClr val="dk1"/>
              </a:buClr>
              <a:buSzPts val="1100"/>
              <a:buFont typeface="Comfortaa"/>
              <a:buChar char="●"/>
            </a:pPr>
            <a:r>
              <a:rPr lang="en-GB" sz="1100" b="0" i="0" u="none" strike="noStrike" cap="none">
                <a:solidFill>
                  <a:schemeClr val="dk1"/>
                </a:solidFill>
                <a:latin typeface="Comfortaa"/>
                <a:ea typeface="Comfortaa"/>
                <a:cs typeface="Comfortaa"/>
                <a:sym typeface="Comfortaa"/>
              </a:rPr>
              <a:t>&lt;mark&gt; - Marked text</a:t>
            </a:r>
            <a:endParaRPr sz="1100" b="0" i="0" u="none" strike="noStrike" cap="none">
              <a:solidFill>
                <a:schemeClr val="dk1"/>
              </a:solidFill>
              <a:latin typeface="Comfortaa"/>
              <a:ea typeface="Comfortaa"/>
              <a:cs typeface="Comfortaa"/>
              <a:sym typeface="Comfortaa"/>
            </a:endParaRPr>
          </a:p>
          <a:p>
            <a:pPr marL="457200" marR="0" lvl="0" indent="-298450" algn="l" rtl="0">
              <a:lnSpc>
                <a:spcPct val="150000"/>
              </a:lnSpc>
              <a:spcBef>
                <a:spcPts val="0"/>
              </a:spcBef>
              <a:spcAft>
                <a:spcPts val="0"/>
              </a:spcAft>
              <a:buClr>
                <a:schemeClr val="dk1"/>
              </a:buClr>
              <a:buSzPts val="1100"/>
              <a:buFont typeface="Comfortaa"/>
              <a:buChar char="●"/>
            </a:pPr>
            <a:r>
              <a:rPr lang="en-GB" sz="1100" b="0" i="0" u="none" strike="noStrike" cap="none">
                <a:solidFill>
                  <a:schemeClr val="dk1"/>
                </a:solidFill>
                <a:latin typeface="Comfortaa"/>
                <a:ea typeface="Comfortaa"/>
                <a:cs typeface="Comfortaa"/>
                <a:sym typeface="Comfortaa"/>
              </a:rPr>
              <a:t>&lt;small&gt; - Small text</a:t>
            </a:r>
            <a:endParaRPr sz="1100" b="0" i="0" u="none" strike="noStrike" cap="none">
              <a:solidFill>
                <a:schemeClr val="dk1"/>
              </a:solidFill>
              <a:latin typeface="Comfortaa"/>
              <a:ea typeface="Comfortaa"/>
              <a:cs typeface="Comfortaa"/>
              <a:sym typeface="Comfortaa"/>
            </a:endParaRPr>
          </a:p>
          <a:p>
            <a:pPr marL="457200" marR="0" lvl="0" indent="-298450" algn="l" rtl="0">
              <a:lnSpc>
                <a:spcPct val="150000"/>
              </a:lnSpc>
              <a:spcBef>
                <a:spcPts val="0"/>
              </a:spcBef>
              <a:spcAft>
                <a:spcPts val="0"/>
              </a:spcAft>
              <a:buClr>
                <a:schemeClr val="dk1"/>
              </a:buClr>
              <a:buSzPts val="1100"/>
              <a:buFont typeface="Comfortaa"/>
              <a:buChar char="●"/>
            </a:pPr>
            <a:r>
              <a:rPr lang="en-GB" sz="1100" b="0" i="0" u="none" strike="noStrike" cap="none">
                <a:solidFill>
                  <a:schemeClr val="dk1"/>
                </a:solidFill>
                <a:latin typeface="Comfortaa"/>
                <a:ea typeface="Comfortaa"/>
                <a:cs typeface="Comfortaa"/>
                <a:sym typeface="Comfortaa"/>
              </a:rPr>
              <a:t>&lt;del&gt; - Deleted text</a:t>
            </a:r>
            <a:endParaRPr sz="1100" b="0" i="0" u="none" strike="noStrike" cap="none">
              <a:solidFill>
                <a:schemeClr val="dk1"/>
              </a:solidFill>
              <a:latin typeface="Comfortaa"/>
              <a:ea typeface="Comfortaa"/>
              <a:cs typeface="Comfortaa"/>
              <a:sym typeface="Comfortaa"/>
            </a:endParaRPr>
          </a:p>
          <a:p>
            <a:pPr marL="457200" marR="0" lvl="0" indent="-298450" algn="l" rtl="0">
              <a:lnSpc>
                <a:spcPct val="150000"/>
              </a:lnSpc>
              <a:spcBef>
                <a:spcPts val="0"/>
              </a:spcBef>
              <a:spcAft>
                <a:spcPts val="0"/>
              </a:spcAft>
              <a:buClr>
                <a:schemeClr val="dk1"/>
              </a:buClr>
              <a:buSzPts val="1100"/>
              <a:buFont typeface="Comfortaa"/>
              <a:buChar char="●"/>
            </a:pPr>
            <a:r>
              <a:rPr lang="en-GB" sz="1100" b="0" i="0" u="none" strike="noStrike" cap="none">
                <a:solidFill>
                  <a:schemeClr val="dk1"/>
                </a:solidFill>
                <a:latin typeface="Comfortaa"/>
                <a:ea typeface="Comfortaa"/>
                <a:cs typeface="Comfortaa"/>
                <a:sym typeface="Comfortaa"/>
              </a:rPr>
              <a:t>&lt;ins&gt; - Inserted text</a:t>
            </a:r>
            <a:endParaRPr sz="1100" b="0" i="0" u="none" strike="noStrike" cap="none">
              <a:solidFill>
                <a:schemeClr val="dk1"/>
              </a:solidFill>
              <a:latin typeface="Comfortaa"/>
              <a:ea typeface="Comfortaa"/>
              <a:cs typeface="Comfortaa"/>
              <a:sym typeface="Comfortaa"/>
            </a:endParaRPr>
          </a:p>
          <a:p>
            <a:pPr marL="457200" marR="0" lvl="0" indent="-298450" algn="l" rtl="0">
              <a:lnSpc>
                <a:spcPct val="150000"/>
              </a:lnSpc>
              <a:spcBef>
                <a:spcPts val="0"/>
              </a:spcBef>
              <a:spcAft>
                <a:spcPts val="0"/>
              </a:spcAft>
              <a:buClr>
                <a:schemeClr val="dk1"/>
              </a:buClr>
              <a:buSzPts val="1100"/>
              <a:buFont typeface="Comfortaa"/>
              <a:buChar char="●"/>
            </a:pPr>
            <a:r>
              <a:rPr lang="en-GB" sz="1100" b="0" i="0" u="none" strike="noStrike" cap="none">
                <a:solidFill>
                  <a:schemeClr val="dk1"/>
                </a:solidFill>
                <a:latin typeface="Comfortaa"/>
                <a:ea typeface="Comfortaa"/>
                <a:cs typeface="Comfortaa"/>
                <a:sym typeface="Comfortaa"/>
              </a:rPr>
              <a:t>&lt;sub&gt; - Subscript text</a:t>
            </a:r>
            <a:endParaRPr sz="1100" b="0" i="0" u="none" strike="noStrike" cap="none">
              <a:solidFill>
                <a:schemeClr val="dk1"/>
              </a:solidFill>
              <a:latin typeface="Comfortaa"/>
              <a:ea typeface="Comfortaa"/>
              <a:cs typeface="Comfortaa"/>
              <a:sym typeface="Comfortaa"/>
            </a:endParaRPr>
          </a:p>
          <a:p>
            <a:pPr marL="457200" marR="0" lvl="0" indent="-298450" algn="l" rtl="0">
              <a:lnSpc>
                <a:spcPct val="150000"/>
              </a:lnSpc>
              <a:spcBef>
                <a:spcPts val="0"/>
              </a:spcBef>
              <a:spcAft>
                <a:spcPts val="0"/>
              </a:spcAft>
              <a:buClr>
                <a:schemeClr val="dk1"/>
              </a:buClr>
              <a:buSzPts val="1100"/>
              <a:buFont typeface="Comfortaa"/>
              <a:buChar char="●"/>
            </a:pPr>
            <a:r>
              <a:rPr lang="en-GB" sz="1100" b="0" i="0" u="none" strike="noStrike" cap="none">
                <a:solidFill>
                  <a:schemeClr val="dk1"/>
                </a:solidFill>
                <a:latin typeface="Comfortaa"/>
                <a:ea typeface="Comfortaa"/>
                <a:cs typeface="Comfortaa"/>
                <a:sym typeface="Comfortaa"/>
              </a:rPr>
              <a:t>&lt;sup&gt; - Superscript text</a:t>
            </a:r>
            <a:endParaRPr sz="1100" b="0" i="0" u="none" strike="noStrike" cap="none">
              <a:solidFill>
                <a:schemeClr val="dk1"/>
              </a:solidFill>
              <a:latin typeface="Comfortaa"/>
              <a:ea typeface="Comfortaa"/>
              <a:cs typeface="Comfortaa"/>
              <a:sym typeface="Comfortaa"/>
            </a:endParaRPr>
          </a:p>
        </p:txBody>
      </p:sp>
      <p:sp>
        <p:nvSpPr>
          <p:cNvPr id="116" name="Google Shape;116;p23"/>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chemeClr val="dk1"/>
              </a:buClr>
              <a:buSzPts val="3400"/>
              <a:buFont typeface="Arial" panose="020B0604020202020204"/>
              <a:buNone/>
            </a:pPr>
            <a:r>
              <a:rPr lang="en-GB" sz="2500" b="0" i="0" u="none" strike="noStrike" cap="none">
                <a:solidFill>
                  <a:srgbClr val="F96D6C"/>
                </a:solidFill>
                <a:latin typeface="Montserrat"/>
                <a:ea typeface="Montserrat"/>
                <a:cs typeface="Montserrat"/>
                <a:sym typeface="Montserrat"/>
              </a:rPr>
              <a:t>Paragraph &amp; Formatting</a:t>
            </a:r>
            <a:endParaRPr sz="2500" b="0" i="0" u="none" strike="noStrike" cap="none">
              <a:solidFill>
                <a:srgbClr val="F96D6C"/>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26" name="Shape 126"/>
        <p:cNvGrpSpPr/>
        <p:nvPr/>
      </p:nvGrpSpPr>
      <p:grpSpPr>
        <a:xfrm>
          <a:off x="0" y="0"/>
          <a:ext cx="0" cy="0"/>
          <a:chOff x="0" y="0"/>
          <a:chExt cx="0" cy="0"/>
        </a:xfrm>
      </p:grpSpPr>
      <p:sp>
        <p:nvSpPr>
          <p:cNvPr id="127" name="Google Shape;127;p25"/>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chemeClr val="dk1"/>
              </a:buClr>
              <a:buSzPts val="3400"/>
              <a:buFont typeface="Arial" panose="020B0604020202020204"/>
              <a:buNone/>
            </a:pPr>
            <a:r>
              <a:rPr lang="en-GB" sz="2500" b="0" i="0" u="none" strike="noStrike" cap="none">
                <a:solidFill>
                  <a:srgbClr val="F96D6C"/>
                </a:solidFill>
                <a:latin typeface="Montserrat"/>
                <a:ea typeface="Montserrat"/>
                <a:cs typeface="Montserrat"/>
                <a:sym typeface="Montserrat"/>
              </a:rPr>
              <a:t>Image</a:t>
            </a:r>
            <a:endParaRPr sz="2500" b="0" i="0" u="none" strike="noStrike" cap="none">
              <a:solidFill>
                <a:srgbClr val="F96D6C"/>
              </a:solidFill>
              <a:latin typeface="Montserrat"/>
              <a:ea typeface="Montserrat"/>
              <a:cs typeface="Montserrat"/>
              <a:sym typeface="Montserrat"/>
            </a:endParaRPr>
          </a:p>
        </p:txBody>
      </p:sp>
      <p:sp>
        <p:nvSpPr>
          <p:cNvPr id="128" name="Google Shape;128;p25"/>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Clr>
                <a:srgbClr val="000000"/>
              </a:buClr>
              <a:buSzPts val="1000"/>
              <a:buFont typeface="Arial" panose="020B0604020202020204"/>
              <a:buNone/>
            </a:pPr>
            <a:r>
              <a:rPr lang="en-GB" sz="1000" b="0" i="0" u="none" strike="noStrike" cap="none">
                <a:solidFill>
                  <a:schemeClr val="dk1"/>
                </a:solidFill>
                <a:latin typeface="Comfortaa"/>
                <a:ea typeface="Comfortaa"/>
                <a:cs typeface="Comfortaa"/>
                <a:sym typeface="Comfortaa"/>
              </a:rPr>
              <a:t>They are defined with the &lt;img&gt; tag. The &lt;img&gt; tag is empty, it contains attributes only, and does not have a closing tag. The src attribute specifies the URL (web address) of the image. The alt attribute provides an alternate text for an image, if the user for some reason cannot view it (because of slow connection, an error in the src attribute, or if the user uses a screen reader). It has width and height attributes which defines the width and height of the image in pixels. Ex:</a:t>
            </a:r>
            <a:br>
              <a:rPr lang="en-GB" sz="1000" b="0" i="0" u="none" strike="noStrike" cap="none">
                <a:solidFill>
                  <a:schemeClr val="dk1"/>
                </a:solidFill>
                <a:latin typeface="Comfortaa"/>
                <a:ea typeface="Comfortaa"/>
                <a:cs typeface="Comfortaa"/>
                <a:sym typeface="Comfortaa"/>
              </a:rPr>
            </a:br>
            <a:r>
              <a:rPr lang="en-GB" sz="1000" b="0" i="0" u="none" strike="noStrike" cap="none">
                <a:solidFill>
                  <a:srgbClr val="F96D6C"/>
                </a:solidFill>
                <a:latin typeface="Comfortaa"/>
                <a:ea typeface="Comfortaa"/>
                <a:cs typeface="Comfortaa"/>
                <a:sym typeface="Comfortaa"/>
              </a:rPr>
              <a:t>&lt;img src="img_girl.jpg" alt="Girl in a jacket" width="500" height="600"&gt;</a:t>
            </a:r>
            <a:br>
              <a:rPr lang="en-GB" sz="1000" b="0" i="0" u="none" strike="noStrike" cap="none">
                <a:solidFill>
                  <a:srgbClr val="F96D6C"/>
                </a:solidFill>
                <a:latin typeface="Comfortaa"/>
                <a:ea typeface="Comfortaa"/>
                <a:cs typeface="Comfortaa"/>
                <a:sym typeface="Comfortaa"/>
              </a:rPr>
            </a:br>
            <a:r>
              <a:rPr lang="en-GB" sz="1000" b="0" i="0" u="none" strike="noStrike" cap="none">
                <a:solidFill>
                  <a:schemeClr val="dk1"/>
                </a:solidFill>
                <a:latin typeface="Comfortaa"/>
                <a:ea typeface="Comfortaa"/>
                <a:cs typeface="Comfortaa"/>
                <a:sym typeface="Comfortaa"/>
              </a:rPr>
              <a:t>The &lt;picture&gt; element contains a number of &lt;source&gt; elements, each referring to different image sources. This way the browser can choose the image that best fits the current view and/or device. Each &lt;source&gt; element has attributes describing when their image is the most suitable. The browser will use the first &lt;source&gt; element with matching attribute values, and ignore any following &lt;source&gt; elements. Always specify an &lt;img&gt; element as the last child element of the &lt;picture&gt; element. The &lt;img&gt; element is used by browsers that do not support the &lt;picture&gt; element, or if none of the &lt;source&gt; tags matched. Ex:</a:t>
            </a:r>
            <a:br>
              <a:rPr lang="en-GB" sz="1000" b="0" i="0" u="none" strike="noStrike" cap="none">
                <a:solidFill>
                  <a:schemeClr val="dk1"/>
                </a:solidFill>
                <a:latin typeface="Comfortaa"/>
                <a:ea typeface="Comfortaa"/>
                <a:cs typeface="Comfortaa"/>
                <a:sym typeface="Comfortaa"/>
              </a:rPr>
            </a:br>
            <a:r>
              <a:rPr lang="en-GB" sz="1000" b="0" i="0" u="none" strike="noStrike" cap="none">
                <a:solidFill>
                  <a:srgbClr val="F96D6C"/>
                </a:solidFill>
                <a:latin typeface="Comfortaa"/>
                <a:ea typeface="Comfortaa"/>
                <a:cs typeface="Comfortaa"/>
                <a:sym typeface="Comfortaa"/>
              </a:rPr>
              <a:t>&lt;picture&gt;</a:t>
            </a:r>
            <a:br>
              <a:rPr lang="en-GB" sz="1000" b="0" i="0" u="none" strike="noStrike" cap="none">
                <a:solidFill>
                  <a:srgbClr val="F96D6C"/>
                </a:solidFill>
                <a:latin typeface="Comfortaa"/>
                <a:ea typeface="Comfortaa"/>
                <a:cs typeface="Comfortaa"/>
                <a:sym typeface="Comfortaa"/>
              </a:rPr>
            </a:br>
            <a:r>
              <a:rPr lang="en-GB" sz="1000" b="0" i="0" u="none" strike="noStrike" cap="none">
                <a:solidFill>
                  <a:srgbClr val="F96D6C"/>
                </a:solidFill>
                <a:latin typeface="Comfortaa"/>
                <a:ea typeface="Comfortaa"/>
                <a:cs typeface="Comfortaa"/>
                <a:sym typeface="Comfortaa"/>
              </a:rPr>
              <a:t>  &lt;source media="(min-width: 650px)" srcset="img_food.jpg"&gt;</a:t>
            </a:r>
            <a:br>
              <a:rPr lang="en-GB" sz="1000" b="0" i="0" u="none" strike="noStrike" cap="none">
                <a:solidFill>
                  <a:srgbClr val="F96D6C"/>
                </a:solidFill>
                <a:latin typeface="Comfortaa"/>
                <a:ea typeface="Comfortaa"/>
                <a:cs typeface="Comfortaa"/>
                <a:sym typeface="Comfortaa"/>
              </a:rPr>
            </a:br>
            <a:r>
              <a:rPr lang="en-GB" sz="1000" b="0" i="0" u="none" strike="noStrike" cap="none">
                <a:solidFill>
                  <a:srgbClr val="F96D6C"/>
                </a:solidFill>
                <a:latin typeface="Comfortaa"/>
                <a:ea typeface="Comfortaa"/>
                <a:cs typeface="Comfortaa"/>
                <a:sym typeface="Comfortaa"/>
              </a:rPr>
              <a:t>  &lt;source media="(min-width: 465px)" srcset="img_car.jpg"&gt;</a:t>
            </a:r>
            <a:br>
              <a:rPr lang="en-GB" sz="1000" b="0" i="0" u="none" strike="noStrike" cap="none">
                <a:solidFill>
                  <a:srgbClr val="F96D6C"/>
                </a:solidFill>
                <a:latin typeface="Comfortaa"/>
                <a:ea typeface="Comfortaa"/>
                <a:cs typeface="Comfortaa"/>
                <a:sym typeface="Comfortaa"/>
              </a:rPr>
            </a:br>
            <a:r>
              <a:rPr lang="en-GB" sz="1000" b="0" i="0" u="none" strike="noStrike" cap="none">
                <a:solidFill>
                  <a:srgbClr val="F96D6C"/>
                </a:solidFill>
                <a:latin typeface="Comfortaa"/>
                <a:ea typeface="Comfortaa"/>
                <a:cs typeface="Comfortaa"/>
                <a:sym typeface="Comfortaa"/>
              </a:rPr>
              <a:t>  &lt;img src="img_girl.jpg"&gt;</a:t>
            </a:r>
            <a:br>
              <a:rPr lang="en-GB" sz="1000" b="0" i="0" u="none" strike="noStrike" cap="none">
                <a:solidFill>
                  <a:srgbClr val="F96D6C"/>
                </a:solidFill>
                <a:latin typeface="Comfortaa"/>
                <a:ea typeface="Comfortaa"/>
                <a:cs typeface="Comfortaa"/>
                <a:sym typeface="Comfortaa"/>
              </a:rPr>
            </a:br>
            <a:r>
              <a:rPr lang="en-GB" sz="1000" b="0" i="0" u="none" strike="noStrike" cap="none">
                <a:solidFill>
                  <a:srgbClr val="F96D6C"/>
                </a:solidFill>
                <a:latin typeface="Comfortaa"/>
                <a:ea typeface="Comfortaa"/>
                <a:cs typeface="Comfortaa"/>
                <a:sym typeface="Comfortaa"/>
              </a:rPr>
              <a:t>&lt;/picture&gt;</a:t>
            </a:r>
            <a:endParaRPr sz="1000" b="0" i="0" u="none" strike="noStrike" cap="none">
              <a:solidFill>
                <a:srgbClr val="F96D6C"/>
              </a:solidFill>
              <a:latin typeface="Comfortaa"/>
              <a:ea typeface="Comfortaa"/>
              <a:cs typeface="Comfortaa"/>
              <a:sym typeface="Comforta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sp>
        <p:nvSpPr>
          <p:cNvPr id="121" name="Google Shape;121;p24"/>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chemeClr val="dk1"/>
              </a:buClr>
              <a:buSzPts val="3400"/>
              <a:buFont typeface="Arial" panose="020B0604020202020204"/>
              <a:buNone/>
            </a:pPr>
            <a:r>
              <a:rPr lang="en-GB" sz="2500" b="0" i="0" u="none" strike="noStrike" cap="none">
                <a:solidFill>
                  <a:srgbClr val="F96D6C"/>
                </a:solidFill>
                <a:latin typeface="Montserrat"/>
                <a:ea typeface="Montserrat"/>
                <a:cs typeface="Montserrat"/>
                <a:sym typeface="Montserrat"/>
              </a:rPr>
              <a:t>Anchor</a:t>
            </a:r>
            <a:endParaRPr sz="2500" b="0" i="0" u="none" strike="noStrike" cap="none">
              <a:solidFill>
                <a:srgbClr val="F96D6C"/>
              </a:solidFill>
              <a:latin typeface="Montserrat"/>
              <a:ea typeface="Montserrat"/>
              <a:cs typeface="Montserrat"/>
              <a:sym typeface="Montserrat"/>
            </a:endParaRPr>
          </a:p>
        </p:txBody>
      </p:sp>
      <p:sp>
        <p:nvSpPr>
          <p:cNvPr id="122" name="Google Shape;122;p24"/>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Clr>
                <a:srgbClr val="000000"/>
              </a:buClr>
              <a:buSzPts val="1200"/>
              <a:buFont typeface="Arial" panose="020B0604020202020204"/>
              <a:buNone/>
            </a:pPr>
            <a:r>
              <a:rPr lang="en-GB" sz="1200" b="0" i="0" u="none" strike="noStrike" cap="none">
                <a:solidFill>
                  <a:schemeClr val="dk1"/>
                </a:solidFill>
                <a:latin typeface="Comfortaa"/>
                <a:ea typeface="Comfortaa"/>
                <a:cs typeface="Comfortaa"/>
                <a:sym typeface="Comfortaa"/>
              </a:rPr>
              <a:t>Hyperlinks are defined with the HTML &lt;a&gt; tag. The target attribute specifies where to open the linked document and can have one of the following values:</a:t>
            </a:r>
            <a:endParaRPr sz="1200" b="0"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_blank - Opens the linked document in a new window or tab.</a:t>
            </a:r>
            <a:endParaRPr sz="1200" b="0"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_self - Opens the linked document in the same window/tab as it was clicked (default).</a:t>
            </a:r>
            <a:endParaRPr sz="1200" b="0"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_parent - Opens the linked document in the parent frame.</a:t>
            </a:r>
            <a:endParaRPr sz="1200" b="0"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_top - Opens the linked document in the full body of the window.</a:t>
            </a:r>
            <a:endParaRPr sz="1200" b="0"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framename - Opens the linked document in a named frame.</a:t>
            </a:r>
            <a:endParaRPr sz="1200" b="0"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200"/>
              <a:buFont typeface="Arial" panose="020B0604020202020204"/>
              <a:buNone/>
            </a:pPr>
            <a:r>
              <a:rPr lang="en-GB" sz="1200" b="0" i="0" u="none" strike="noStrike" cap="none">
                <a:solidFill>
                  <a:schemeClr val="dk1"/>
                </a:solidFill>
                <a:latin typeface="Comfortaa"/>
                <a:ea typeface="Comfortaa"/>
                <a:cs typeface="Comfortaa"/>
                <a:sym typeface="Comfortaa"/>
              </a:rPr>
              <a:t>HTML bookmarks are used to allow readers to jump to specific parts of a Web page and can be created using &lt;a&gt; tag</a:t>
            </a:r>
            <a:endParaRPr sz="1200" b="0"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Use the id attribute (id="value") to define bookmarks in a page.</a:t>
            </a:r>
            <a:endParaRPr sz="1200" b="0"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Use the href attribute (href="#value") to link to the bookmark.</a:t>
            </a:r>
            <a:endParaRPr sz="1200" b="0"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200"/>
              <a:buFont typeface="Arial" panose="020B0604020202020204"/>
              <a:buNone/>
            </a:pPr>
            <a:r>
              <a:rPr lang="en-GB" sz="1200" b="0" i="0" u="none" strike="noStrike" cap="none">
                <a:solidFill>
                  <a:schemeClr val="dk1"/>
                </a:solidFill>
                <a:latin typeface="Comfortaa"/>
                <a:ea typeface="Comfortaa"/>
                <a:cs typeface="Comfortaa"/>
                <a:sym typeface="Comfortaa"/>
              </a:rPr>
              <a:t>The title attribute specifies extra information about an element. The information is most often shown as a tooltip text when the mouse moves over the element.</a:t>
            </a:r>
            <a:endParaRPr sz="1200" b="0" i="0" u="none" strike="noStrike" cap="none">
              <a:solidFill>
                <a:schemeClr val="dk1"/>
              </a:solidFill>
              <a:latin typeface="Comfortaa"/>
              <a:ea typeface="Comfortaa"/>
              <a:cs typeface="Comfortaa"/>
              <a:sym typeface="Comforta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26"/>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Clr>
                <a:srgbClr val="000000"/>
              </a:buClr>
              <a:buSzPts val="1100"/>
              <a:buFont typeface="Arial" panose="020B0604020202020204"/>
              <a:buNone/>
            </a:pPr>
            <a:r>
              <a:rPr lang="en-GB" sz="1100" b="0" i="0" u="none" strike="noStrike" cap="none">
                <a:solidFill>
                  <a:schemeClr val="dk1"/>
                </a:solidFill>
                <a:latin typeface="Comfortaa"/>
                <a:ea typeface="Comfortaa"/>
                <a:cs typeface="Comfortaa"/>
                <a:sym typeface="Comfortaa"/>
              </a:rPr>
              <a:t>An HTML table is defined with the &lt;table&gt; tag. Each table row is defined with the &lt;tr&gt; tag. A table header cell is defined with the &lt;th&gt; tag which is bold and centered. A table cell is defined with the &lt;td&gt; tag. Ex:</a:t>
            </a:r>
            <a:br>
              <a:rPr lang="en-GB" sz="1100" b="0" i="0" u="none" strike="noStrike" cap="none">
                <a:solidFill>
                  <a:schemeClr val="dk1"/>
                </a:solidFill>
                <a:latin typeface="Comfortaa"/>
                <a:ea typeface="Comfortaa"/>
                <a:cs typeface="Comfortaa"/>
                <a:sym typeface="Comfortaa"/>
              </a:rPr>
            </a:br>
            <a:r>
              <a:rPr lang="en-GB" sz="1100" b="0" i="0" u="none" strike="noStrike" cap="none">
                <a:solidFill>
                  <a:srgbClr val="F96D6C"/>
                </a:solidFill>
                <a:latin typeface="Comfortaa"/>
                <a:ea typeface="Comfortaa"/>
                <a:cs typeface="Comfortaa"/>
                <a:sym typeface="Comfortaa"/>
              </a:rPr>
              <a:t>&lt;table style="width:100%"&gt;</a:t>
            </a:r>
            <a:endParaRPr sz="11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100"/>
              <a:buFont typeface="Arial" panose="020B0604020202020204"/>
              <a:buNone/>
            </a:pPr>
            <a:r>
              <a:rPr lang="en-GB" sz="1100" b="0" i="0" u="none" strike="noStrike" cap="none">
                <a:solidFill>
                  <a:srgbClr val="F96D6C"/>
                </a:solidFill>
                <a:latin typeface="Comfortaa"/>
                <a:ea typeface="Comfortaa"/>
                <a:cs typeface="Comfortaa"/>
                <a:sym typeface="Comfortaa"/>
              </a:rPr>
              <a:t>  &lt;tr&gt;</a:t>
            </a:r>
            <a:endParaRPr sz="11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100"/>
              <a:buFont typeface="Arial" panose="020B0604020202020204"/>
              <a:buNone/>
            </a:pPr>
            <a:r>
              <a:rPr lang="en-GB" sz="1100" b="0" i="0" u="none" strike="noStrike" cap="none">
                <a:solidFill>
                  <a:srgbClr val="F96D6C"/>
                </a:solidFill>
                <a:latin typeface="Comfortaa"/>
                <a:ea typeface="Comfortaa"/>
                <a:cs typeface="Comfortaa"/>
                <a:sym typeface="Comfortaa"/>
              </a:rPr>
              <a:t>    &lt;th&gt;Firstname&lt;/th&gt;</a:t>
            </a:r>
            <a:endParaRPr sz="11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100"/>
              <a:buFont typeface="Arial" panose="020B0604020202020204"/>
              <a:buNone/>
            </a:pPr>
            <a:r>
              <a:rPr lang="en-GB" sz="1100" b="0" i="0" u="none" strike="noStrike" cap="none">
                <a:solidFill>
                  <a:srgbClr val="F96D6C"/>
                </a:solidFill>
                <a:latin typeface="Comfortaa"/>
                <a:ea typeface="Comfortaa"/>
                <a:cs typeface="Comfortaa"/>
                <a:sym typeface="Comfortaa"/>
              </a:rPr>
              <a:t>    &lt;th&gt;Lastname&lt;/th&gt;</a:t>
            </a:r>
            <a:endParaRPr sz="11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100"/>
              <a:buFont typeface="Arial" panose="020B0604020202020204"/>
              <a:buNone/>
            </a:pPr>
            <a:r>
              <a:rPr lang="en-GB" sz="1100" b="0" i="0" u="none" strike="noStrike" cap="none">
                <a:solidFill>
                  <a:srgbClr val="F96D6C"/>
                </a:solidFill>
                <a:latin typeface="Comfortaa"/>
                <a:ea typeface="Comfortaa"/>
                <a:cs typeface="Comfortaa"/>
                <a:sym typeface="Comfortaa"/>
              </a:rPr>
              <a:t>  &lt;/tr&gt;</a:t>
            </a:r>
            <a:endParaRPr sz="11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100"/>
              <a:buFont typeface="Arial" panose="020B0604020202020204"/>
              <a:buNone/>
            </a:pPr>
            <a:r>
              <a:rPr lang="en-GB" sz="1100" b="0" i="0" u="none" strike="noStrike" cap="none">
                <a:solidFill>
                  <a:srgbClr val="F96D6C"/>
                </a:solidFill>
                <a:latin typeface="Comfortaa"/>
                <a:ea typeface="Comfortaa"/>
                <a:cs typeface="Comfortaa"/>
                <a:sym typeface="Comfortaa"/>
              </a:rPr>
              <a:t>  &lt;tr&gt;</a:t>
            </a:r>
            <a:endParaRPr sz="11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100"/>
              <a:buFont typeface="Arial" panose="020B0604020202020204"/>
              <a:buNone/>
            </a:pPr>
            <a:r>
              <a:rPr lang="en-GB" sz="1100" b="0" i="0" u="none" strike="noStrike" cap="none">
                <a:solidFill>
                  <a:srgbClr val="F96D6C"/>
                </a:solidFill>
                <a:latin typeface="Comfortaa"/>
                <a:ea typeface="Comfortaa"/>
                <a:cs typeface="Comfortaa"/>
                <a:sym typeface="Comfortaa"/>
              </a:rPr>
              <a:t>    &lt;td&gt;Jill&lt;/td&gt;</a:t>
            </a:r>
            <a:endParaRPr sz="11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100"/>
              <a:buFont typeface="Arial" panose="020B0604020202020204"/>
              <a:buNone/>
            </a:pPr>
            <a:r>
              <a:rPr lang="en-GB" sz="1100" b="0" i="0" u="none" strike="noStrike" cap="none">
                <a:solidFill>
                  <a:srgbClr val="F96D6C"/>
                </a:solidFill>
                <a:latin typeface="Comfortaa"/>
                <a:ea typeface="Comfortaa"/>
                <a:cs typeface="Comfortaa"/>
                <a:sym typeface="Comfortaa"/>
              </a:rPr>
              <a:t>    &lt;td&gt;Smith&lt;/td&gt;</a:t>
            </a:r>
            <a:endParaRPr sz="11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100"/>
              <a:buFont typeface="Arial" panose="020B0604020202020204"/>
              <a:buNone/>
            </a:pPr>
            <a:r>
              <a:rPr lang="en-GB" sz="1100" b="0" i="0" u="none" strike="noStrike" cap="none">
                <a:solidFill>
                  <a:srgbClr val="F96D6C"/>
                </a:solidFill>
                <a:latin typeface="Comfortaa"/>
                <a:ea typeface="Comfortaa"/>
                <a:cs typeface="Comfortaa"/>
                <a:sym typeface="Comfortaa"/>
              </a:rPr>
              <a:t>  &lt;/tr&gt;</a:t>
            </a:r>
            <a:endParaRPr sz="11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100"/>
              <a:buFont typeface="Arial" panose="020B0604020202020204"/>
              <a:buNone/>
            </a:pPr>
            <a:r>
              <a:rPr lang="en-GB" sz="1100" b="0" i="0" u="none" strike="noStrike" cap="none">
                <a:solidFill>
                  <a:srgbClr val="F96D6C"/>
                </a:solidFill>
                <a:latin typeface="Comfortaa"/>
                <a:ea typeface="Comfortaa"/>
                <a:cs typeface="Comfortaa"/>
                <a:sym typeface="Comfortaa"/>
              </a:rPr>
              <a:t>  &lt;tr&gt;</a:t>
            </a:r>
            <a:endParaRPr sz="11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100"/>
              <a:buFont typeface="Arial" panose="020B0604020202020204"/>
              <a:buNone/>
            </a:pPr>
            <a:r>
              <a:rPr lang="en-GB" sz="1100" b="0" i="0" u="none" strike="noStrike" cap="none">
                <a:solidFill>
                  <a:srgbClr val="F96D6C"/>
                </a:solidFill>
                <a:latin typeface="Comfortaa"/>
                <a:ea typeface="Comfortaa"/>
                <a:cs typeface="Comfortaa"/>
                <a:sym typeface="Comfortaa"/>
              </a:rPr>
              <a:t>    &lt;td&gt;Eve&lt;/td&gt;</a:t>
            </a:r>
            <a:endParaRPr sz="11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100"/>
              <a:buFont typeface="Arial" panose="020B0604020202020204"/>
              <a:buNone/>
            </a:pPr>
            <a:r>
              <a:rPr lang="en-GB" sz="1100" b="0" i="0" u="none" strike="noStrike" cap="none">
                <a:solidFill>
                  <a:srgbClr val="F96D6C"/>
                </a:solidFill>
                <a:latin typeface="Comfortaa"/>
                <a:ea typeface="Comfortaa"/>
                <a:cs typeface="Comfortaa"/>
                <a:sym typeface="Comfortaa"/>
              </a:rPr>
              <a:t>    &lt;td&gt;Jackson&lt;/td&gt;</a:t>
            </a:r>
            <a:endParaRPr sz="11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100"/>
              <a:buFont typeface="Arial" panose="020B0604020202020204"/>
              <a:buNone/>
            </a:pPr>
            <a:r>
              <a:rPr lang="en-GB" sz="1100" b="0" i="0" u="none" strike="noStrike" cap="none">
                <a:solidFill>
                  <a:srgbClr val="F96D6C"/>
                </a:solidFill>
                <a:latin typeface="Comfortaa"/>
                <a:ea typeface="Comfortaa"/>
                <a:cs typeface="Comfortaa"/>
                <a:sym typeface="Comfortaa"/>
              </a:rPr>
              <a:t>  &lt;/tr&gt;</a:t>
            </a:r>
            <a:endParaRPr sz="11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100"/>
              <a:buFont typeface="Arial" panose="020B0604020202020204"/>
              <a:buNone/>
            </a:pPr>
            <a:r>
              <a:rPr lang="en-GB" sz="1100" b="0" i="0" u="none" strike="noStrike" cap="none">
                <a:solidFill>
                  <a:srgbClr val="F96D6C"/>
                </a:solidFill>
                <a:latin typeface="Comfortaa"/>
                <a:ea typeface="Comfortaa"/>
                <a:cs typeface="Comfortaa"/>
                <a:sym typeface="Comfortaa"/>
              </a:rPr>
              <a:t>&lt;/table&gt;</a:t>
            </a:r>
            <a:endParaRPr sz="1100" b="0" i="0" u="none" strike="noStrike" cap="none">
              <a:solidFill>
                <a:srgbClr val="F96D6C"/>
              </a:solidFill>
              <a:latin typeface="Comfortaa"/>
              <a:ea typeface="Comfortaa"/>
              <a:cs typeface="Comfortaa"/>
              <a:sym typeface="Comfortaa"/>
            </a:endParaRPr>
          </a:p>
        </p:txBody>
      </p:sp>
      <p:sp>
        <p:nvSpPr>
          <p:cNvPr id="134" name="Google Shape;134;p26"/>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chemeClr val="dk1"/>
              </a:buClr>
              <a:buSzPts val="3400"/>
              <a:buFont typeface="Arial" panose="020B0604020202020204"/>
              <a:buNone/>
            </a:pPr>
            <a:r>
              <a:rPr lang="en-GB" sz="2500" b="0" i="0" u="none" strike="noStrike" cap="none">
                <a:solidFill>
                  <a:srgbClr val="F96D6C"/>
                </a:solidFill>
                <a:latin typeface="Montserrat"/>
                <a:ea typeface="Montserrat"/>
                <a:cs typeface="Montserrat"/>
                <a:sym typeface="Montserrat"/>
              </a:rPr>
              <a:t>Table</a:t>
            </a:r>
            <a:endParaRPr sz="2500" b="0" i="0" u="none" strike="noStrike" cap="none">
              <a:solidFill>
                <a:srgbClr val="F96D6C"/>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27"/>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Clr>
                <a:srgbClr val="000000"/>
              </a:buClr>
              <a:buSzPts val="1000"/>
              <a:buFont typeface="Arial" panose="020B0604020202020204"/>
              <a:buNone/>
            </a:pPr>
            <a:r>
              <a:rPr lang="en-GB" sz="1000" b="0" i="0" u="none" strike="noStrike" cap="none">
                <a:solidFill>
                  <a:schemeClr val="dk1"/>
                </a:solidFill>
                <a:latin typeface="Comfortaa"/>
                <a:ea typeface="Comfortaa"/>
                <a:cs typeface="Comfortaa"/>
                <a:sym typeface="Comfortaa"/>
              </a:rPr>
              <a:t>&lt;thead&gt;, &lt;tbody&gt; &amp; &lt;tfoot&gt; groups the header, body &amp; footer content respectively. Ex:</a:t>
            </a:r>
            <a:br>
              <a:rPr lang="en-GB" sz="1000" b="0" i="0" u="none" strike="noStrike" cap="none">
                <a:solidFill>
                  <a:schemeClr val="dk1"/>
                </a:solidFill>
                <a:latin typeface="Comfortaa"/>
                <a:ea typeface="Comfortaa"/>
                <a:cs typeface="Comfortaa"/>
                <a:sym typeface="Comfortaa"/>
              </a:rPr>
            </a:br>
            <a:r>
              <a:rPr lang="en-GB" sz="1000" b="0" i="0" u="none" strike="noStrike" cap="none">
                <a:solidFill>
                  <a:srgbClr val="F96D6C"/>
                </a:solidFill>
                <a:latin typeface="Comfortaa"/>
                <a:ea typeface="Comfortaa"/>
                <a:cs typeface="Comfortaa"/>
                <a:sym typeface="Comfortaa"/>
              </a:rPr>
              <a:t>&lt;table&gt;</a:t>
            </a:r>
            <a:endParaRPr sz="10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000"/>
              <a:buFont typeface="Arial" panose="020B0604020202020204"/>
              <a:buNone/>
            </a:pPr>
            <a:r>
              <a:rPr lang="en-GB" sz="1000" b="0" i="0" u="none" strike="noStrike" cap="none">
                <a:solidFill>
                  <a:srgbClr val="F96D6C"/>
                </a:solidFill>
                <a:latin typeface="Comfortaa"/>
                <a:ea typeface="Comfortaa"/>
                <a:cs typeface="Comfortaa"/>
                <a:sym typeface="Comfortaa"/>
              </a:rPr>
              <a:t>  &lt;thead&gt;</a:t>
            </a:r>
            <a:endParaRPr sz="10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000"/>
              <a:buFont typeface="Arial" panose="020B0604020202020204"/>
              <a:buNone/>
            </a:pPr>
            <a:r>
              <a:rPr lang="en-GB" sz="1000" b="0" i="0" u="none" strike="noStrike" cap="none">
                <a:solidFill>
                  <a:srgbClr val="F96D6C"/>
                </a:solidFill>
                <a:latin typeface="Comfortaa"/>
                <a:ea typeface="Comfortaa"/>
                <a:cs typeface="Comfortaa"/>
                <a:sym typeface="Comfortaa"/>
              </a:rPr>
              <a:t>    &lt;tr&gt;</a:t>
            </a:r>
            <a:endParaRPr sz="10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000"/>
              <a:buFont typeface="Arial" panose="020B0604020202020204"/>
              <a:buNone/>
            </a:pPr>
            <a:r>
              <a:rPr lang="en-GB" sz="1000" b="0" i="0" u="none" strike="noStrike" cap="none">
                <a:solidFill>
                  <a:srgbClr val="F96D6C"/>
                </a:solidFill>
                <a:latin typeface="Comfortaa"/>
                <a:ea typeface="Comfortaa"/>
                <a:cs typeface="Comfortaa"/>
                <a:sym typeface="Comfortaa"/>
              </a:rPr>
              <a:t>      &lt;th&gt;Month&lt;/th&gt;      &lt;th&gt;Savings&lt;/th&gt;</a:t>
            </a:r>
            <a:endParaRPr sz="10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000"/>
              <a:buFont typeface="Arial" panose="020B0604020202020204"/>
              <a:buNone/>
            </a:pPr>
            <a:r>
              <a:rPr lang="en-GB" sz="1000" b="0" i="0" u="none" strike="noStrike" cap="none">
                <a:solidFill>
                  <a:srgbClr val="F96D6C"/>
                </a:solidFill>
                <a:latin typeface="Comfortaa"/>
                <a:ea typeface="Comfortaa"/>
                <a:cs typeface="Comfortaa"/>
                <a:sym typeface="Comfortaa"/>
              </a:rPr>
              <a:t>    &lt;/tr&gt;</a:t>
            </a:r>
            <a:endParaRPr sz="10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000"/>
              <a:buFont typeface="Arial" panose="020B0604020202020204"/>
              <a:buNone/>
            </a:pPr>
            <a:r>
              <a:rPr lang="en-GB" sz="1000" b="0" i="0" u="none" strike="noStrike" cap="none">
                <a:solidFill>
                  <a:srgbClr val="F96D6C"/>
                </a:solidFill>
                <a:latin typeface="Comfortaa"/>
                <a:ea typeface="Comfortaa"/>
                <a:cs typeface="Comfortaa"/>
                <a:sym typeface="Comfortaa"/>
              </a:rPr>
              <a:t>  &lt;/thead&gt;</a:t>
            </a:r>
            <a:endParaRPr sz="10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000"/>
              <a:buFont typeface="Arial" panose="020B0604020202020204"/>
              <a:buNone/>
            </a:pPr>
            <a:r>
              <a:rPr lang="en-GB" sz="1000" b="0" i="0" u="none" strike="noStrike" cap="none">
                <a:solidFill>
                  <a:srgbClr val="F96D6C"/>
                </a:solidFill>
                <a:latin typeface="Comfortaa"/>
                <a:ea typeface="Comfortaa"/>
                <a:cs typeface="Comfortaa"/>
                <a:sym typeface="Comfortaa"/>
              </a:rPr>
              <a:t>  &lt;tbody&gt;</a:t>
            </a:r>
            <a:endParaRPr sz="10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000"/>
              <a:buFont typeface="Arial" panose="020B0604020202020204"/>
              <a:buNone/>
            </a:pPr>
            <a:r>
              <a:rPr lang="en-GB" sz="1000" b="0" i="0" u="none" strike="noStrike" cap="none">
                <a:solidFill>
                  <a:srgbClr val="F96D6C"/>
                </a:solidFill>
                <a:latin typeface="Comfortaa"/>
                <a:ea typeface="Comfortaa"/>
                <a:cs typeface="Comfortaa"/>
                <a:sym typeface="Comfortaa"/>
              </a:rPr>
              <a:t>    &lt;tr&gt;</a:t>
            </a:r>
            <a:endParaRPr sz="10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000"/>
              <a:buFont typeface="Arial" panose="020B0604020202020204"/>
              <a:buNone/>
            </a:pPr>
            <a:r>
              <a:rPr lang="en-GB" sz="1000" b="0" i="0" u="none" strike="noStrike" cap="none">
                <a:solidFill>
                  <a:srgbClr val="F96D6C"/>
                </a:solidFill>
                <a:latin typeface="Comfortaa"/>
                <a:ea typeface="Comfortaa"/>
                <a:cs typeface="Comfortaa"/>
                <a:sym typeface="Comfortaa"/>
              </a:rPr>
              <a:t>      &lt;td&gt;January&lt;/td&gt;      &lt;td&gt;$100&lt;/td&gt;</a:t>
            </a:r>
            <a:endParaRPr sz="10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000"/>
              <a:buFont typeface="Arial" panose="020B0604020202020204"/>
              <a:buNone/>
            </a:pPr>
            <a:r>
              <a:rPr lang="en-GB" sz="1000" b="0" i="0" u="none" strike="noStrike" cap="none">
                <a:solidFill>
                  <a:srgbClr val="F96D6C"/>
                </a:solidFill>
                <a:latin typeface="Comfortaa"/>
                <a:ea typeface="Comfortaa"/>
                <a:cs typeface="Comfortaa"/>
                <a:sym typeface="Comfortaa"/>
              </a:rPr>
              <a:t>    &lt;/tr&gt;</a:t>
            </a:r>
            <a:endParaRPr sz="10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000"/>
              <a:buFont typeface="Arial" panose="020B0604020202020204"/>
              <a:buNone/>
            </a:pPr>
            <a:r>
              <a:rPr lang="en-GB" sz="1000" b="0" i="0" u="none" strike="noStrike" cap="none">
                <a:solidFill>
                  <a:srgbClr val="F96D6C"/>
                </a:solidFill>
                <a:latin typeface="Comfortaa"/>
                <a:ea typeface="Comfortaa"/>
                <a:cs typeface="Comfortaa"/>
                <a:sym typeface="Comfortaa"/>
              </a:rPr>
              <a:t>  &lt;/tbody&gt;</a:t>
            </a:r>
            <a:endParaRPr sz="10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000"/>
              <a:buFont typeface="Arial" panose="020B0604020202020204"/>
              <a:buNone/>
            </a:pPr>
            <a:r>
              <a:rPr lang="en-GB" sz="1000" b="0" i="0" u="none" strike="noStrike" cap="none">
                <a:solidFill>
                  <a:srgbClr val="F96D6C"/>
                </a:solidFill>
                <a:latin typeface="Comfortaa"/>
                <a:ea typeface="Comfortaa"/>
                <a:cs typeface="Comfortaa"/>
                <a:sym typeface="Comfortaa"/>
              </a:rPr>
              <a:t>  &lt;tfoot&gt;</a:t>
            </a:r>
            <a:endParaRPr sz="10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000"/>
              <a:buFont typeface="Arial" panose="020B0604020202020204"/>
              <a:buNone/>
            </a:pPr>
            <a:r>
              <a:rPr lang="en-GB" sz="1000" b="0" i="0" u="none" strike="noStrike" cap="none">
                <a:solidFill>
                  <a:srgbClr val="F96D6C"/>
                </a:solidFill>
                <a:latin typeface="Comfortaa"/>
                <a:ea typeface="Comfortaa"/>
                <a:cs typeface="Comfortaa"/>
                <a:sym typeface="Comfortaa"/>
              </a:rPr>
              <a:t>    &lt;tr&gt;</a:t>
            </a:r>
            <a:endParaRPr sz="10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000"/>
              <a:buFont typeface="Arial" panose="020B0604020202020204"/>
              <a:buNone/>
            </a:pPr>
            <a:r>
              <a:rPr lang="en-GB" sz="1000" b="0" i="0" u="none" strike="noStrike" cap="none">
                <a:solidFill>
                  <a:srgbClr val="F96D6C"/>
                </a:solidFill>
                <a:latin typeface="Comfortaa"/>
                <a:ea typeface="Comfortaa"/>
                <a:cs typeface="Comfortaa"/>
                <a:sym typeface="Comfortaa"/>
              </a:rPr>
              <a:t>      &lt;td&gt;Sum&lt;/td&gt;      &lt;td&gt;$180&lt;/td&gt;</a:t>
            </a:r>
            <a:endParaRPr sz="10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000"/>
              <a:buFont typeface="Arial" panose="020B0604020202020204"/>
              <a:buNone/>
            </a:pPr>
            <a:r>
              <a:rPr lang="en-GB" sz="1000" b="0" i="0" u="none" strike="noStrike" cap="none">
                <a:solidFill>
                  <a:srgbClr val="F96D6C"/>
                </a:solidFill>
                <a:latin typeface="Comfortaa"/>
                <a:ea typeface="Comfortaa"/>
                <a:cs typeface="Comfortaa"/>
                <a:sym typeface="Comfortaa"/>
              </a:rPr>
              <a:t>    &lt;/tr&gt;</a:t>
            </a:r>
            <a:endParaRPr sz="10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000"/>
              <a:buFont typeface="Arial" panose="020B0604020202020204"/>
              <a:buNone/>
            </a:pPr>
            <a:r>
              <a:rPr lang="en-GB" sz="1000" b="0" i="0" u="none" strike="noStrike" cap="none">
                <a:solidFill>
                  <a:srgbClr val="F96D6C"/>
                </a:solidFill>
                <a:latin typeface="Comfortaa"/>
                <a:ea typeface="Comfortaa"/>
                <a:cs typeface="Comfortaa"/>
                <a:sym typeface="Comfortaa"/>
              </a:rPr>
              <a:t>  &lt;/tfoot&gt;</a:t>
            </a:r>
            <a:endParaRPr sz="10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000"/>
              <a:buFont typeface="Arial" panose="020B0604020202020204"/>
              <a:buNone/>
            </a:pPr>
            <a:r>
              <a:rPr lang="en-GB" sz="1000" b="0" i="0" u="none" strike="noStrike" cap="none">
                <a:solidFill>
                  <a:srgbClr val="F96D6C"/>
                </a:solidFill>
                <a:latin typeface="Comfortaa"/>
                <a:ea typeface="Comfortaa"/>
                <a:cs typeface="Comfortaa"/>
                <a:sym typeface="Comfortaa"/>
              </a:rPr>
              <a:t>&lt;/table&gt;</a:t>
            </a:r>
            <a:endParaRPr sz="1000" b="0" i="0" u="none" strike="noStrike" cap="none">
              <a:solidFill>
                <a:srgbClr val="F96D6C"/>
              </a:solidFill>
              <a:latin typeface="Comfortaa"/>
              <a:ea typeface="Comfortaa"/>
              <a:cs typeface="Comfortaa"/>
              <a:sym typeface="Comfortaa"/>
            </a:endParaRPr>
          </a:p>
        </p:txBody>
      </p:sp>
      <p:sp>
        <p:nvSpPr>
          <p:cNvPr id="140" name="Google Shape;140;p27"/>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chemeClr val="dk1"/>
              </a:buClr>
              <a:buSzPts val="3400"/>
              <a:buFont typeface="Arial" panose="020B0604020202020204"/>
              <a:buNone/>
            </a:pPr>
            <a:r>
              <a:rPr lang="en-GB" sz="2500" b="0" i="0" u="none" strike="noStrike" cap="none">
                <a:solidFill>
                  <a:srgbClr val="F96D6C"/>
                </a:solidFill>
                <a:latin typeface="Montserrat"/>
                <a:ea typeface="Montserrat"/>
                <a:cs typeface="Montserrat"/>
                <a:sym typeface="Montserrat"/>
              </a:rPr>
              <a:t>Table(contd.)</a:t>
            </a:r>
            <a:endParaRPr sz="2500" b="0" i="0" u="none" strike="noStrike" cap="none">
              <a:solidFill>
                <a:srgbClr val="F96D6C"/>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44" name="Shape 144"/>
        <p:cNvGrpSpPr/>
        <p:nvPr/>
      </p:nvGrpSpPr>
      <p:grpSpPr>
        <a:xfrm>
          <a:off x="0" y="0"/>
          <a:ext cx="0" cy="0"/>
          <a:chOff x="0" y="0"/>
          <a:chExt cx="0" cy="0"/>
        </a:xfrm>
      </p:grpSpPr>
      <p:sp>
        <p:nvSpPr>
          <p:cNvPr id="145" name="Google Shape;145;p28"/>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Clr>
                <a:srgbClr val="000000"/>
              </a:buClr>
              <a:buSzPts val="1300"/>
              <a:buFont typeface="Arial" panose="020B0604020202020204"/>
              <a:buNone/>
            </a:pPr>
            <a:r>
              <a:rPr lang="en-GB" sz="1300" b="0" i="0" u="none" strike="noStrike" cap="none">
                <a:solidFill>
                  <a:schemeClr val="dk1"/>
                </a:solidFill>
                <a:latin typeface="Comfortaa"/>
                <a:ea typeface="Comfortaa"/>
                <a:cs typeface="Comfortaa"/>
                <a:sym typeface="Comfortaa"/>
              </a:rPr>
              <a:t>To add a caption to a table, use the &lt;caption&gt; tag. Ex:</a:t>
            </a:r>
            <a:endParaRPr sz="1300" b="0" i="0" u="none" strike="noStrike" cap="none">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300"/>
              <a:buFont typeface="Arial" panose="020B0604020202020204"/>
              <a:buNone/>
            </a:pPr>
            <a:r>
              <a:rPr lang="en-GB" sz="1300" b="0" i="0" u="none" strike="noStrike" cap="none">
                <a:solidFill>
                  <a:srgbClr val="F96D6C"/>
                </a:solidFill>
                <a:latin typeface="Comfortaa"/>
                <a:ea typeface="Comfortaa"/>
                <a:cs typeface="Comfortaa"/>
                <a:sym typeface="Comfortaa"/>
              </a:rPr>
              <a:t>&lt;table&gt;</a:t>
            </a:r>
            <a:endParaRPr sz="13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300"/>
              <a:buFont typeface="Arial" panose="020B0604020202020204"/>
              <a:buNone/>
            </a:pPr>
            <a:r>
              <a:rPr lang="en-GB" sz="1300" b="0" i="0" u="none" strike="noStrike" cap="none">
                <a:solidFill>
                  <a:srgbClr val="F96D6C"/>
                </a:solidFill>
                <a:latin typeface="Comfortaa"/>
                <a:ea typeface="Comfortaa"/>
                <a:cs typeface="Comfortaa"/>
                <a:sym typeface="Comfortaa"/>
              </a:rPr>
              <a:t>  &lt;caption&gt;Monthly savings&lt;/caption&gt;</a:t>
            </a:r>
            <a:endParaRPr sz="13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300"/>
              <a:buFont typeface="Arial" panose="020B0604020202020204"/>
              <a:buNone/>
            </a:pPr>
            <a:r>
              <a:rPr lang="en-GB" sz="1300" b="0" i="0" u="none" strike="noStrike" cap="none">
                <a:solidFill>
                  <a:srgbClr val="F96D6C"/>
                </a:solidFill>
                <a:latin typeface="Comfortaa"/>
                <a:ea typeface="Comfortaa"/>
                <a:cs typeface="Comfortaa"/>
                <a:sym typeface="Comfortaa"/>
              </a:rPr>
              <a:t>  &lt;tr&gt;</a:t>
            </a:r>
            <a:endParaRPr sz="13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300"/>
              <a:buFont typeface="Arial" panose="020B0604020202020204"/>
              <a:buNone/>
            </a:pPr>
            <a:r>
              <a:rPr lang="en-GB" sz="1300" b="0" i="0" u="none" strike="noStrike" cap="none">
                <a:solidFill>
                  <a:srgbClr val="F96D6C"/>
                </a:solidFill>
                <a:latin typeface="Comfortaa"/>
                <a:ea typeface="Comfortaa"/>
                <a:cs typeface="Comfortaa"/>
                <a:sym typeface="Comfortaa"/>
              </a:rPr>
              <a:t>    &lt;th&gt;Month&lt;/th&gt;</a:t>
            </a:r>
            <a:endParaRPr sz="13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300"/>
              <a:buFont typeface="Arial" panose="020B0604020202020204"/>
              <a:buNone/>
            </a:pPr>
            <a:r>
              <a:rPr lang="en-GB" sz="1300" b="0" i="0" u="none" strike="noStrike" cap="none">
                <a:solidFill>
                  <a:srgbClr val="F96D6C"/>
                </a:solidFill>
                <a:latin typeface="Comfortaa"/>
                <a:ea typeface="Comfortaa"/>
                <a:cs typeface="Comfortaa"/>
                <a:sym typeface="Comfortaa"/>
              </a:rPr>
              <a:t>    &lt;th&gt;Savings&lt;/th&gt;</a:t>
            </a:r>
            <a:endParaRPr sz="13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300"/>
              <a:buFont typeface="Arial" panose="020B0604020202020204"/>
              <a:buNone/>
            </a:pPr>
            <a:r>
              <a:rPr lang="en-GB" sz="1300" b="0" i="0" u="none" strike="noStrike" cap="none">
                <a:solidFill>
                  <a:srgbClr val="F96D6C"/>
                </a:solidFill>
                <a:latin typeface="Comfortaa"/>
                <a:ea typeface="Comfortaa"/>
                <a:cs typeface="Comfortaa"/>
                <a:sym typeface="Comfortaa"/>
              </a:rPr>
              <a:t>  &lt;/tr&gt;</a:t>
            </a:r>
            <a:endParaRPr sz="13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300"/>
              <a:buFont typeface="Arial" panose="020B0604020202020204"/>
              <a:buNone/>
            </a:pPr>
            <a:r>
              <a:rPr lang="en-GB" sz="1300" b="0" i="0" u="none" strike="noStrike" cap="none">
                <a:solidFill>
                  <a:srgbClr val="F96D6C"/>
                </a:solidFill>
                <a:latin typeface="Comfortaa"/>
                <a:ea typeface="Comfortaa"/>
                <a:cs typeface="Comfortaa"/>
                <a:sym typeface="Comfortaa"/>
              </a:rPr>
              <a:t>  &lt;tr&gt;</a:t>
            </a:r>
            <a:endParaRPr sz="13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300"/>
              <a:buFont typeface="Arial" panose="020B0604020202020204"/>
              <a:buNone/>
            </a:pPr>
            <a:r>
              <a:rPr lang="en-GB" sz="1300" b="0" i="0" u="none" strike="noStrike" cap="none">
                <a:solidFill>
                  <a:srgbClr val="F96D6C"/>
                </a:solidFill>
                <a:latin typeface="Comfortaa"/>
                <a:ea typeface="Comfortaa"/>
                <a:cs typeface="Comfortaa"/>
                <a:sym typeface="Comfortaa"/>
              </a:rPr>
              <a:t>    &lt;td&gt;January&lt;/td&gt;</a:t>
            </a:r>
            <a:endParaRPr sz="13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300"/>
              <a:buFont typeface="Arial" panose="020B0604020202020204"/>
              <a:buNone/>
            </a:pPr>
            <a:r>
              <a:rPr lang="en-GB" sz="1300" b="0" i="0" u="none" strike="noStrike" cap="none">
                <a:solidFill>
                  <a:srgbClr val="F96D6C"/>
                </a:solidFill>
                <a:latin typeface="Comfortaa"/>
                <a:ea typeface="Comfortaa"/>
                <a:cs typeface="Comfortaa"/>
                <a:sym typeface="Comfortaa"/>
              </a:rPr>
              <a:t>    &lt;td&gt;$100&lt;/td&gt;</a:t>
            </a:r>
            <a:endParaRPr sz="13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300"/>
              <a:buFont typeface="Arial" panose="020B0604020202020204"/>
              <a:buNone/>
            </a:pPr>
            <a:r>
              <a:rPr lang="en-GB" sz="1300" b="0" i="0" u="none" strike="noStrike" cap="none">
                <a:solidFill>
                  <a:srgbClr val="F96D6C"/>
                </a:solidFill>
                <a:latin typeface="Comfortaa"/>
                <a:ea typeface="Comfortaa"/>
                <a:cs typeface="Comfortaa"/>
                <a:sym typeface="Comfortaa"/>
              </a:rPr>
              <a:t>  &lt;/tr&gt;</a:t>
            </a:r>
            <a:endParaRPr sz="13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300"/>
              <a:buFont typeface="Arial" panose="020B0604020202020204"/>
              <a:buNone/>
            </a:pPr>
            <a:r>
              <a:rPr lang="en-GB" sz="1300" b="0" i="0" u="none" strike="noStrike" cap="none">
                <a:solidFill>
                  <a:srgbClr val="F96D6C"/>
                </a:solidFill>
                <a:latin typeface="Comfortaa"/>
                <a:ea typeface="Comfortaa"/>
                <a:cs typeface="Comfortaa"/>
                <a:sym typeface="Comfortaa"/>
              </a:rPr>
              <a:t>&lt;/table&gt;</a:t>
            </a:r>
            <a:endParaRPr sz="1300" b="0" i="0" u="none" strike="noStrike" cap="none">
              <a:solidFill>
                <a:srgbClr val="F96D6C"/>
              </a:solidFill>
              <a:latin typeface="Comfortaa"/>
              <a:ea typeface="Comfortaa"/>
              <a:cs typeface="Comfortaa"/>
              <a:sym typeface="Comfortaa"/>
            </a:endParaRPr>
          </a:p>
        </p:txBody>
      </p:sp>
      <p:sp>
        <p:nvSpPr>
          <p:cNvPr id="146" name="Google Shape;146;p28"/>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chemeClr val="dk1"/>
              </a:buClr>
              <a:buSzPts val="3400"/>
              <a:buFont typeface="Arial" panose="020B0604020202020204"/>
              <a:buNone/>
            </a:pPr>
            <a:r>
              <a:rPr lang="en-GB" sz="2500" b="0" i="0" u="none" strike="noStrike" cap="none">
                <a:solidFill>
                  <a:srgbClr val="F96D6C"/>
                </a:solidFill>
                <a:latin typeface="Montserrat"/>
                <a:ea typeface="Montserrat"/>
                <a:cs typeface="Montserrat"/>
                <a:sym typeface="Montserrat"/>
              </a:rPr>
              <a:t>Table(contd.)</a:t>
            </a:r>
            <a:endParaRPr sz="2500" b="0" i="0" u="none" strike="noStrike" cap="none">
              <a:solidFill>
                <a:srgbClr val="F96D6C"/>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sp>
        <p:nvSpPr>
          <p:cNvPr id="151" name="Google Shape;151;p29"/>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Clr>
                <a:srgbClr val="000000"/>
              </a:buClr>
              <a:buSzPts val="1200"/>
              <a:buFont typeface="Arial" panose="020B0604020202020204"/>
              <a:buNone/>
            </a:pPr>
            <a:r>
              <a:rPr lang="en-GB" sz="1200" b="0" i="0" u="none" strike="noStrike" cap="none">
                <a:solidFill>
                  <a:schemeClr val="dk1"/>
                </a:solidFill>
                <a:latin typeface="Comfortaa"/>
                <a:ea typeface="Comfortaa"/>
                <a:cs typeface="Comfortaa"/>
                <a:sym typeface="Comfortaa"/>
              </a:rPr>
              <a:t>The rowspan attribute specifies the number of rows a cell should span. Ex:</a:t>
            </a:r>
            <a:endParaRPr sz="1200" b="0" i="0" u="none" strike="noStrike" cap="none">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200"/>
              <a:buFont typeface="Arial" panose="020B0604020202020204"/>
              <a:buNone/>
            </a:pPr>
            <a:r>
              <a:rPr lang="en-GB" sz="1200" b="0" i="0" u="none" strike="noStrike" cap="none">
                <a:solidFill>
                  <a:srgbClr val="F96D6C"/>
                </a:solidFill>
                <a:latin typeface="Comfortaa"/>
                <a:ea typeface="Comfortaa"/>
                <a:cs typeface="Comfortaa"/>
                <a:sym typeface="Comfortaa"/>
              </a:rPr>
              <a:t>&lt;table style="width:100%"&gt;</a:t>
            </a:r>
            <a:endParaRPr sz="12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200"/>
              <a:buFont typeface="Arial" panose="020B0604020202020204"/>
              <a:buNone/>
            </a:pPr>
            <a:r>
              <a:rPr lang="en-GB" sz="1200" b="0" i="0" u="none" strike="noStrike" cap="none">
                <a:solidFill>
                  <a:srgbClr val="F96D6C"/>
                </a:solidFill>
                <a:latin typeface="Comfortaa"/>
                <a:ea typeface="Comfortaa"/>
                <a:cs typeface="Comfortaa"/>
                <a:sym typeface="Comfortaa"/>
              </a:rPr>
              <a:t>  &lt;tr&gt;</a:t>
            </a:r>
            <a:endParaRPr sz="12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200"/>
              <a:buFont typeface="Arial" panose="020B0604020202020204"/>
              <a:buNone/>
            </a:pPr>
            <a:r>
              <a:rPr lang="en-GB" sz="1200" b="0" i="0" u="none" strike="noStrike" cap="none">
                <a:solidFill>
                  <a:srgbClr val="F96D6C"/>
                </a:solidFill>
                <a:latin typeface="Comfortaa"/>
                <a:ea typeface="Comfortaa"/>
                <a:cs typeface="Comfortaa"/>
                <a:sym typeface="Comfortaa"/>
              </a:rPr>
              <a:t>    &lt;th&gt;Name:&lt;/th&gt;</a:t>
            </a:r>
            <a:endParaRPr sz="12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200"/>
              <a:buFont typeface="Arial" panose="020B0604020202020204"/>
              <a:buNone/>
            </a:pPr>
            <a:r>
              <a:rPr lang="en-GB" sz="1200" b="0" i="0" u="none" strike="noStrike" cap="none">
                <a:solidFill>
                  <a:srgbClr val="F96D6C"/>
                </a:solidFill>
                <a:latin typeface="Comfortaa"/>
                <a:ea typeface="Comfortaa"/>
                <a:cs typeface="Comfortaa"/>
                <a:sym typeface="Comfortaa"/>
              </a:rPr>
              <a:t>    &lt;td&gt;Bill Gates&lt;/td&gt;</a:t>
            </a:r>
            <a:endParaRPr sz="12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200"/>
              <a:buFont typeface="Arial" panose="020B0604020202020204"/>
              <a:buNone/>
            </a:pPr>
            <a:r>
              <a:rPr lang="en-GB" sz="1200" b="0" i="0" u="none" strike="noStrike" cap="none">
                <a:solidFill>
                  <a:srgbClr val="F96D6C"/>
                </a:solidFill>
                <a:latin typeface="Comfortaa"/>
                <a:ea typeface="Comfortaa"/>
                <a:cs typeface="Comfortaa"/>
                <a:sym typeface="Comfortaa"/>
              </a:rPr>
              <a:t>  &lt;/tr&gt;</a:t>
            </a:r>
            <a:endParaRPr sz="12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200"/>
              <a:buFont typeface="Arial" panose="020B0604020202020204"/>
              <a:buNone/>
            </a:pPr>
            <a:r>
              <a:rPr lang="en-GB" sz="1200" b="0" i="0" u="none" strike="noStrike" cap="none">
                <a:solidFill>
                  <a:srgbClr val="F96D6C"/>
                </a:solidFill>
                <a:latin typeface="Comfortaa"/>
                <a:ea typeface="Comfortaa"/>
                <a:cs typeface="Comfortaa"/>
                <a:sym typeface="Comfortaa"/>
              </a:rPr>
              <a:t>  &lt;tr&gt;</a:t>
            </a:r>
            <a:endParaRPr sz="12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200"/>
              <a:buFont typeface="Arial" panose="020B0604020202020204"/>
              <a:buNone/>
            </a:pPr>
            <a:r>
              <a:rPr lang="en-GB" sz="1200" b="0" i="0" u="none" strike="noStrike" cap="none">
                <a:solidFill>
                  <a:srgbClr val="F96D6C"/>
                </a:solidFill>
                <a:latin typeface="Comfortaa"/>
                <a:ea typeface="Comfortaa"/>
                <a:cs typeface="Comfortaa"/>
                <a:sym typeface="Comfortaa"/>
              </a:rPr>
              <a:t>    &lt;th rowspan="2"&gt;Telephone:&lt;/th&gt;</a:t>
            </a:r>
            <a:endParaRPr sz="12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200"/>
              <a:buFont typeface="Arial" panose="020B0604020202020204"/>
              <a:buNone/>
            </a:pPr>
            <a:r>
              <a:rPr lang="en-GB" sz="1200" b="0" i="0" u="none" strike="noStrike" cap="none">
                <a:solidFill>
                  <a:srgbClr val="F96D6C"/>
                </a:solidFill>
                <a:latin typeface="Comfortaa"/>
                <a:ea typeface="Comfortaa"/>
                <a:cs typeface="Comfortaa"/>
                <a:sym typeface="Comfortaa"/>
              </a:rPr>
              <a:t>    &lt;td&gt;55577854&lt;/td&gt;</a:t>
            </a:r>
            <a:endParaRPr sz="12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200"/>
              <a:buFont typeface="Arial" panose="020B0604020202020204"/>
              <a:buNone/>
            </a:pPr>
            <a:r>
              <a:rPr lang="en-GB" sz="1200" b="0" i="0" u="none" strike="noStrike" cap="none">
                <a:solidFill>
                  <a:srgbClr val="F96D6C"/>
                </a:solidFill>
                <a:latin typeface="Comfortaa"/>
                <a:ea typeface="Comfortaa"/>
                <a:cs typeface="Comfortaa"/>
                <a:sym typeface="Comfortaa"/>
              </a:rPr>
              <a:t>  &lt;/tr&gt;</a:t>
            </a:r>
            <a:endParaRPr sz="12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200"/>
              <a:buFont typeface="Arial" panose="020B0604020202020204"/>
              <a:buNone/>
            </a:pPr>
            <a:r>
              <a:rPr lang="en-GB" sz="1200" b="0" i="0" u="none" strike="noStrike" cap="none">
                <a:solidFill>
                  <a:srgbClr val="F96D6C"/>
                </a:solidFill>
                <a:latin typeface="Comfortaa"/>
                <a:ea typeface="Comfortaa"/>
                <a:cs typeface="Comfortaa"/>
                <a:sym typeface="Comfortaa"/>
              </a:rPr>
              <a:t>  &lt;tr&gt;</a:t>
            </a:r>
            <a:endParaRPr sz="12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200"/>
              <a:buFont typeface="Arial" panose="020B0604020202020204"/>
              <a:buNone/>
            </a:pPr>
            <a:r>
              <a:rPr lang="en-GB" sz="1200" b="0" i="0" u="none" strike="noStrike" cap="none">
                <a:solidFill>
                  <a:srgbClr val="F96D6C"/>
                </a:solidFill>
                <a:latin typeface="Comfortaa"/>
                <a:ea typeface="Comfortaa"/>
                <a:cs typeface="Comfortaa"/>
                <a:sym typeface="Comfortaa"/>
              </a:rPr>
              <a:t>    &lt;td&gt;55577855&lt;/td&gt;</a:t>
            </a:r>
            <a:endParaRPr sz="12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200"/>
              <a:buFont typeface="Arial" panose="020B0604020202020204"/>
              <a:buNone/>
            </a:pPr>
            <a:r>
              <a:rPr lang="en-GB" sz="1200" b="0" i="0" u="none" strike="noStrike" cap="none">
                <a:solidFill>
                  <a:srgbClr val="F96D6C"/>
                </a:solidFill>
                <a:latin typeface="Comfortaa"/>
                <a:ea typeface="Comfortaa"/>
                <a:cs typeface="Comfortaa"/>
                <a:sym typeface="Comfortaa"/>
              </a:rPr>
              <a:t>  &lt;/tr&gt;</a:t>
            </a:r>
            <a:endParaRPr sz="12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200"/>
              <a:buFont typeface="Arial" panose="020B0604020202020204"/>
              <a:buNone/>
            </a:pPr>
            <a:r>
              <a:rPr lang="en-GB" sz="1200" b="0" i="0" u="none" strike="noStrike" cap="none">
                <a:solidFill>
                  <a:srgbClr val="F96D6C"/>
                </a:solidFill>
                <a:latin typeface="Comfortaa"/>
                <a:ea typeface="Comfortaa"/>
                <a:cs typeface="Comfortaa"/>
                <a:sym typeface="Comfortaa"/>
              </a:rPr>
              <a:t>&lt;/table&gt;</a:t>
            </a:r>
            <a:endParaRPr sz="1200" b="0" i="0" u="none" strike="noStrike" cap="none">
              <a:solidFill>
                <a:srgbClr val="F96D6C"/>
              </a:solidFill>
              <a:latin typeface="Comfortaa"/>
              <a:ea typeface="Comfortaa"/>
              <a:cs typeface="Comfortaa"/>
              <a:sym typeface="Comfortaa"/>
            </a:endParaRPr>
          </a:p>
        </p:txBody>
      </p:sp>
      <p:sp>
        <p:nvSpPr>
          <p:cNvPr id="152" name="Google Shape;152;p29"/>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chemeClr val="dk1"/>
              </a:buClr>
              <a:buSzPts val="3400"/>
              <a:buFont typeface="Arial" panose="020B0604020202020204"/>
              <a:buNone/>
            </a:pPr>
            <a:r>
              <a:rPr lang="en-GB" sz="2500" b="0" i="0" u="none" strike="noStrike" cap="none">
                <a:solidFill>
                  <a:srgbClr val="F96D6C"/>
                </a:solidFill>
                <a:latin typeface="Montserrat"/>
                <a:ea typeface="Montserrat"/>
                <a:cs typeface="Montserrat"/>
                <a:sym typeface="Montserrat"/>
              </a:rPr>
              <a:t>Table(contd.)</a:t>
            </a:r>
            <a:endParaRPr sz="2500" b="0" i="0" u="none" strike="noStrike" cap="none">
              <a:solidFill>
                <a:srgbClr val="F96D6C"/>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56" name="Shape 156"/>
        <p:cNvGrpSpPr/>
        <p:nvPr/>
      </p:nvGrpSpPr>
      <p:grpSpPr>
        <a:xfrm>
          <a:off x="0" y="0"/>
          <a:ext cx="0" cy="0"/>
          <a:chOff x="0" y="0"/>
          <a:chExt cx="0" cy="0"/>
        </a:xfrm>
      </p:grpSpPr>
      <p:sp>
        <p:nvSpPr>
          <p:cNvPr id="157" name="Google Shape;157;p30"/>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Clr>
                <a:srgbClr val="000000"/>
              </a:buClr>
              <a:buSzPts val="1300"/>
              <a:buFont typeface="Arial" panose="020B0604020202020204"/>
              <a:buNone/>
            </a:pPr>
            <a:r>
              <a:rPr lang="en-GB" sz="1300" b="0" i="0" u="none" strike="noStrike" cap="none">
                <a:solidFill>
                  <a:schemeClr val="dk1"/>
                </a:solidFill>
                <a:latin typeface="Comfortaa"/>
                <a:ea typeface="Comfortaa"/>
                <a:cs typeface="Comfortaa"/>
                <a:sym typeface="Comfortaa"/>
              </a:rPr>
              <a:t>The colspan attribute specifies the number of columns a cell should span. Ex:</a:t>
            </a:r>
            <a:endParaRPr sz="1300" b="0" i="0" u="none" strike="noStrike" cap="none">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300"/>
              <a:buFont typeface="Arial" panose="020B0604020202020204"/>
              <a:buNone/>
            </a:pPr>
            <a:r>
              <a:rPr lang="en-GB" sz="1300" b="0" i="0" u="none" strike="noStrike" cap="none">
                <a:solidFill>
                  <a:srgbClr val="F96D6C"/>
                </a:solidFill>
                <a:latin typeface="Comfortaa"/>
                <a:ea typeface="Comfortaa"/>
                <a:cs typeface="Comfortaa"/>
                <a:sym typeface="Comfortaa"/>
              </a:rPr>
              <a:t>&lt;table style="width:100%"&gt;</a:t>
            </a:r>
            <a:endParaRPr sz="13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300"/>
              <a:buFont typeface="Arial" panose="020B0604020202020204"/>
              <a:buNone/>
            </a:pPr>
            <a:r>
              <a:rPr lang="en-GB" sz="1300" b="0" i="0" u="none" strike="noStrike" cap="none">
                <a:solidFill>
                  <a:srgbClr val="F96D6C"/>
                </a:solidFill>
                <a:latin typeface="Comfortaa"/>
                <a:ea typeface="Comfortaa"/>
                <a:cs typeface="Comfortaa"/>
                <a:sym typeface="Comfortaa"/>
              </a:rPr>
              <a:t>  &lt;tr&gt;</a:t>
            </a:r>
            <a:endParaRPr sz="13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300"/>
              <a:buFont typeface="Arial" panose="020B0604020202020204"/>
              <a:buNone/>
            </a:pPr>
            <a:r>
              <a:rPr lang="en-GB" sz="1300" b="0" i="0" u="none" strike="noStrike" cap="none">
                <a:solidFill>
                  <a:srgbClr val="F96D6C"/>
                </a:solidFill>
                <a:latin typeface="Comfortaa"/>
                <a:ea typeface="Comfortaa"/>
                <a:cs typeface="Comfortaa"/>
                <a:sym typeface="Comfortaa"/>
              </a:rPr>
              <a:t>    &lt;th&gt;Name&lt;/th&gt;</a:t>
            </a:r>
            <a:endParaRPr sz="13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300"/>
              <a:buFont typeface="Arial" panose="020B0604020202020204"/>
              <a:buNone/>
            </a:pPr>
            <a:r>
              <a:rPr lang="en-GB" sz="1300" b="0" i="0" u="none" strike="noStrike" cap="none">
                <a:solidFill>
                  <a:srgbClr val="F96D6C"/>
                </a:solidFill>
                <a:latin typeface="Comfortaa"/>
                <a:ea typeface="Comfortaa"/>
                <a:cs typeface="Comfortaa"/>
                <a:sym typeface="Comfortaa"/>
              </a:rPr>
              <a:t>    &lt;th colspan="2"&gt;Telephone&lt;/th&gt;</a:t>
            </a:r>
            <a:endParaRPr sz="13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300"/>
              <a:buFont typeface="Arial" panose="020B0604020202020204"/>
              <a:buNone/>
            </a:pPr>
            <a:r>
              <a:rPr lang="en-GB" sz="1300" b="0" i="0" u="none" strike="noStrike" cap="none">
                <a:solidFill>
                  <a:srgbClr val="F96D6C"/>
                </a:solidFill>
                <a:latin typeface="Comfortaa"/>
                <a:ea typeface="Comfortaa"/>
                <a:cs typeface="Comfortaa"/>
                <a:sym typeface="Comfortaa"/>
              </a:rPr>
              <a:t>  &lt;/tr&gt;</a:t>
            </a:r>
            <a:endParaRPr sz="13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300"/>
              <a:buFont typeface="Arial" panose="020B0604020202020204"/>
              <a:buNone/>
            </a:pPr>
            <a:r>
              <a:rPr lang="en-GB" sz="1300" b="0" i="0" u="none" strike="noStrike" cap="none">
                <a:solidFill>
                  <a:srgbClr val="F96D6C"/>
                </a:solidFill>
                <a:latin typeface="Comfortaa"/>
                <a:ea typeface="Comfortaa"/>
                <a:cs typeface="Comfortaa"/>
                <a:sym typeface="Comfortaa"/>
              </a:rPr>
              <a:t>  &lt;tr&gt;</a:t>
            </a:r>
            <a:endParaRPr sz="13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300"/>
              <a:buFont typeface="Arial" panose="020B0604020202020204"/>
              <a:buNone/>
            </a:pPr>
            <a:r>
              <a:rPr lang="en-GB" sz="1300" b="0" i="0" u="none" strike="noStrike" cap="none">
                <a:solidFill>
                  <a:srgbClr val="F96D6C"/>
                </a:solidFill>
                <a:latin typeface="Comfortaa"/>
                <a:ea typeface="Comfortaa"/>
                <a:cs typeface="Comfortaa"/>
                <a:sym typeface="Comfortaa"/>
              </a:rPr>
              <a:t>    &lt;td&gt;Bill Gates&lt;/td&gt;</a:t>
            </a:r>
            <a:endParaRPr sz="13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300"/>
              <a:buFont typeface="Arial" panose="020B0604020202020204"/>
              <a:buNone/>
            </a:pPr>
            <a:r>
              <a:rPr lang="en-GB" sz="1300" b="0" i="0" u="none" strike="noStrike" cap="none">
                <a:solidFill>
                  <a:srgbClr val="F96D6C"/>
                </a:solidFill>
                <a:latin typeface="Comfortaa"/>
                <a:ea typeface="Comfortaa"/>
                <a:cs typeface="Comfortaa"/>
                <a:sym typeface="Comfortaa"/>
              </a:rPr>
              <a:t>    &lt;td&gt;55577854&lt;/td&gt;</a:t>
            </a:r>
            <a:endParaRPr sz="13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300"/>
              <a:buFont typeface="Arial" panose="020B0604020202020204"/>
              <a:buNone/>
            </a:pPr>
            <a:r>
              <a:rPr lang="en-GB" sz="1300" b="0" i="0" u="none" strike="noStrike" cap="none">
                <a:solidFill>
                  <a:srgbClr val="F96D6C"/>
                </a:solidFill>
                <a:latin typeface="Comfortaa"/>
                <a:ea typeface="Comfortaa"/>
                <a:cs typeface="Comfortaa"/>
                <a:sym typeface="Comfortaa"/>
              </a:rPr>
              <a:t>    &lt;td&gt;55577855&lt;/td&gt;</a:t>
            </a:r>
            <a:endParaRPr sz="13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300"/>
              <a:buFont typeface="Arial" panose="020B0604020202020204"/>
              <a:buNone/>
            </a:pPr>
            <a:r>
              <a:rPr lang="en-GB" sz="1300" b="0" i="0" u="none" strike="noStrike" cap="none">
                <a:solidFill>
                  <a:srgbClr val="F96D6C"/>
                </a:solidFill>
                <a:latin typeface="Comfortaa"/>
                <a:ea typeface="Comfortaa"/>
                <a:cs typeface="Comfortaa"/>
                <a:sym typeface="Comfortaa"/>
              </a:rPr>
              <a:t>  &lt;/tr&gt;</a:t>
            </a:r>
            <a:endParaRPr sz="13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300"/>
              <a:buFont typeface="Arial" panose="020B0604020202020204"/>
              <a:buNone/>
            </a:pPr>
            <a:r>
              <a:rPr lang="en-GB" sz="1300" b="0" i="0" u="none" strike="noStrike" cap="none">
                <a:solidFill>
                  <a:srgbClr val="F96D6C"/>
                </a:solidFill>
                <a:latin typeface="Comfortaa"/>
                <a:ea typeface="Comfortaa"/>
                <a:cs typeface="Comfortaa"/>
                <a:sym typeface="Comfortaa"/>
              </a:rPr>
              <a:t>&lt;/table&gt;</a:t>
            </a:r>
            <a:endParaRPr sz="1300" b="0" i="0" u="none" strike="noStrike" cap="none">
              <a:solidFill>
                <a:srgbClr val="F96D6C"/>
              </a:solidFill>
              <a:latin typeface="Comfortaa"/>
              <a:ea typeface="Comfortaa"/>
              <a:cs typeface="Comfortaa"/>
              <a:sym typeface="Comfortaa"/>
            </a:endParaRPr>
          </a:p>
        </p:txBody>
      </p:sp>
      <p:sp>
        <p:nvSpPr>
          <p:cNvPr id="158" name="Google Shape;158;p30"/>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chemeClr val="dk1"/>
              </a:buClr>
              <a:buSzPts val="3400"/>
              <a:buFont typeface="Arial" panose="020B0604020202020204"/>
              <a:buNone/>
            </a:pPr>
            <a:r>
              <a:rPr lang="en-GB" sz="2500" b="0" i="0" u="none" strike="noStrike" cap="none">
                <a:solidFill>
                  <a:srgbClr val="F96D6C"/>
                </a:solidFill>
                <a:latin typeface="Montserrat"/>
                <a:ea typeface="Montserrat"/>
                <a:cs typeface="Montserrat"/>
                <a:sym typeface="Montserrat"/>
              </a:rPr>
              <a:t>Table(contd.)</a:t>
            </a:r>
            <a:endParaRPr sz="2500" b="0" i="0" u="none" strike="noStrike" cap="none">
              <a:solidFill>
                <a:srgbClr val="F96D6C"/>
              </a:solidFill>
              <a:latin typeface="Montserrat"/>
              <a:ea typeface="Montserrat"/>
              <a:cs typeface="Montserrat"/>
              <a:sym typeface="Montserrat"/>
            </a:endParaRPr>
          </a:p>
        </p:txBody>
      </p:sp>
      <p:sp>
        <p:nvSpPr>
          <p:cNvPr id="1" name="Text Box 0"/>
          <p:cNvSpPr txBox="1"/>
          <p:nvPr/>
        </p:nvSpPr>
        <p:spPr>
          <a:xfrm>
            <a:off x="10290175" y="4023360"/>
            <a:ext cx="3048000" cy="306705"/>
          </a:xfrm>
          <a:prstGeom prst="rect">
            <a:avLst/>
          </a:prstGeom>
          <a:noFill/>
        </p:spPr>
        <p:txBody>
          <a:bodyPr wrap="square" rtlCol="0">
            <a:spAutoFit/>
          </a:bodyPr>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62" name="Shape 162"/>
        <p:cNvGrpSpPr/>
        <p:nvPr/>
      </p:nvGrpSpPr>
      <p:grpSpPr>
        <a:xfrm>
          <a:off x="0" y="0"/>
          <a:ext cx="0" cy="0"/>
          <a:chOff x="0" y="0"/>
          <a:chExt cx="0" cy="0"/>
        </a:xfrm>
      </p:grpSpPr>
      <p:sp>
        <p:nvSpPr>
          <p:cNvPr id="163" name="Google Shape;163;p31"/>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Clr>
                <a:srgbClr val="000000"/>
              </a:buClr>
              <a:buSzPts val="1300"/>
              <a:buFont typeface="Arial" panose="020B0604020202020204"/>
              <a:buNone/>
            </a:pPr>
            <a:r>
              <a:rPr lang="en-GB" sz="1300" b="0" i="0" u="none" strike="noStrike" cap="none">
                <a:solidFill>
                  <a:schemeClr val="dk1"/>
                </a:solidFill>
                <a:latin typeface="Comfortaa"/>
                <a:ea typeface="Comfortaa"/>
                <a:cs typeface="Comfortaa"/>
                <a:sym typeface="Comfortaa"/>
              </a:rPr>
              <a:t>There are 2 types of list: unordered &amp; ordered.</a:t>
            </a:r>
            <a:endParaRPr sz="1300" b="0"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300"/>
              <a:buFont typeface="Arial" panose="020B0604020202020204"/>
              <a:buNone/>
            </a:pPr>
            <a:r>
              <a:rPr lang="en-GB" sz="1300" b="0" i="0" u="none" strike="noStrike" cap="none">
                <a:solidFill>
                  <a:schemeClr val="dk1"/>
                </a:solidFill>
                <a:latin typeface="Comfortaa"/>
                <a:ea typeface="Comfortaa"/>
                <a:cs typeface="Comfortaa"/>
                <a:sym typeface="Comfortaa"/>
              </a:rPr>
              <a:t>An </a:t>
            </a:r>
            <a:r>
              <a:rPr lang="en-GB" sz="1300" b="1" i="0" u="none" strike="noStrike" cap="none">
                <a:solidFill>
                  <a:schemeClr val="dk1"/>
                </a:solidFill>
                <a:latin typeface="Comfortaa"/>
                <a:ea typeface="Comfortaa"/>
                <a:cs typeface="Comfortaa"/>
                <a:sym typeface="Comfortaa"/>
              </a:rPr>
              <a:t>unordered list</a:t>
            </a:r>
            <a:r>
              <a:rPr lang="en-GB" sz="1300" b="0" i="0" u="none" strike="noStrike" cap="none">
                <a:solidFill>
                  <a:schemeClr val="dk1"/>
                </a:solidFill>
                <a:latin typeface="Comfortaa"/>
                <a:ea typeface="Comfortaa"/>
                <a:cs typeface="Comfortaa"/>
                <a:sym typeface="Comfortaa"/>
              </a:rPr>
              <a:t> starts with the &lt;ul&gt; tag. Each list item starts with the &lt;li&gt; tag. The list items will be marked with bullets (small black circles) by default. list-style-type property is used to define the style of the list item marker. Example:</a:t>
            </a:r>
            <a:br>
              <a:rPr lang="en-GB" sz="1300" b="0" i="0" u="none" strike="noStrike" cap="none">
                <a:solidFill>
                  <a:schemeClr val="dk1"/>
                </a:solidFill>
                <a:latin typeface="Comfortaa"/>
                <a:ea typeface="Comfortaa"/>
                <a:cs typeface="Comfortaa"/>
                <a:sym typeface="Comfortaa"/>
              </a:rPr>
            </a:br>
            <a:r>
              <a:rPr lang="en-GB" sz="1300" b="0" i="0" u="none" strike="noStrike" cap="none">
                <a:solidFill>
                  <a:srgbClr val="F96D6C"/>
                </a:solidFill>
                <a:latin typeface="Comfortaa"/>
                <a:ea typeface="Comfortaa"/>
                <a:cs typeface="Comfortaa"/>
                <a:sym typeface="Comfortaa"/>
              </a:rPr>
              <a:t>&lt;ul&gt;</a:t>
            </a:r>
            <a:br>
              <a:rPr lang="en-GB" sz="1300" b="0" i="0" u="none" strike="noStrike" cap="none">
                <a:solidFill>
                  <a:srgbClr val="F96D6C"/>
                </a:solidFill>
                <a:latin typeface="Comfortaa"/>
                <a:ea typeface="Comfortaa"/>
                <a:cs typeface="Comfortaa"/>
                <a:sym typeface="Comfortaa"/>
              </a:rPr>
            </a:br>
            <a:r>
              <a:rPr lang="en-GB" sz="1300" b="0" i="0" u="none" strike="noStrike" cap="none">
                <a:solidFill>
                  <a:srgbClr val="F96D6C"/>
                </a:solidFill>
                <a:latin typeface="Comfortaa"/>
                <a:ea typeface="Comfortaa"/>
                <a:cs typeface="Comfortaa"/>
                <a:sym typeface="Comfortaa"/>
              </a:rPr>
              <a:t>  &lt;li&gt;Coffee&lt;/li&gt;</a:t>
            </a:r>
            <a:br>
              <a:rPr lang="en-GB" sz="1300" b="0" i="0" u="none" strike="noStrike" cap="none">
                <a:solidFill>
                  <a:srgbClr val="F96D6C"/>
                </a:solidFill>
                <a:latin typeface="Comfortaa"/>
                <a:ea typeface="Comfortaa"/>
                <a:cs typeface="Comfortaa"/>
                <a:sym typeface="Comfortaa"/>
              </a:rPr>
            </a:br>
            <a:r>
              <a:rPr lang="en-GB" sz="1300" b="0" i="0" u="none" strike="noStrike" cap="none">
                <a:solidFill>
                  <a:srgbClr val="F96D6C"/>
                </a:solidFill>
                <a:latin typeface="Comfortaa"/>
                <a:ea typeface="Comfortaa"/>
                <a:cs typeface="Comfortaa"/>
                <a:sym typeface="Comfortaa"/>
              </a:rPr>
              <a:t>  &lt;li type="square"&gt;Tea&lt;/li&gt;</a:t>
            </a:r>
            <a:br>
              <a:rPr lang="en-GB" sz="1300" b="0" i="0" u="none" strike="noStrike" cap="none">
                <a:solidFill>
                  <a:srgbClr val="F96D6C"/>
                </a:solidFill>
                <a:latin typeface="Comfortaa"/>
                <a:ea typeface="Comfortaa"/>
                <a:cs typeface="Comfortaa"/>
                <a:sym typeface="Comfortaa"/>
              </a:rPr>
            </a:br>
            <a:r>
              <a:rPr lang="en-GB" sz="1300" b="0" i="0" u="none" strike="noStrike" cap="none">
                <a:solidFill>
                  <a:srgbClr val="F96D6C"/>
                </a:solidFill>
                <a:latin typeface="Comfortaa"/>
                <a:ea typeface="Comfortaa"/>
                <a:cs typeface="Comfortaa"/>
                <a:sym typeface="Comfortaa"/>
              </a:rPr>
              <a:t>  &lt;li&gt;Milk&lt;/li&gt;</a:t>
            </a:r>
            <a:br>
              <a:rPr lang="en-GB" sz="1300" b="0" i="0" u="none" strike="noStrike" cap="none">
                <a:solidFill>
                  <a:srgbClr val="F96D6C"/>
                </a:solidFill>
                <a:latin typeface="Comfortaa"/>
                <a:ea typeface="Comfortaa"/>
                <a:cs typeface="Comfortaa"/>
                <a:sym typeface="Comfortaa"/>
              </a:rPr>
            </a:br>
            <a:r>
              <a:rPr lang="en-GB" sz="1300" b="0" i="0" u="none" strike="noStrike" cap="none">
                <a:solidFill>
                  <a:srgbClr val="F96D6C"/>
                </a:solidFill>
                <a:latin typeface="Comfortaa"/>
                <a:ea typeface="Comfortaa"/>
                <a:cs typeface="Comfortaa"/>
                <a:sym typeface="Comfortaa"/>
              </a:rPr>
              <a:t>&lt;/ul&gt;</a:t>
            </a:r>
            <a:br>
              <a:rPr lang="en-GB" sz="1300" b="0" i="0" u="none" strike="noStrike" cap="none">
                <a:solidFill>
                  <a:schemeClr val="dk1"/>
                </a:solidFill>
                <a:latin typeface="Comfortaa"/>
                <a:ea typeface="Comfortaa"/>
                <a:cs typeface="Comfortaa"/>
                <a:sym typeface="Comfortaa"/>
              </a:rPr>
            </a:br>
            <a:r>
              <a:rPr lang="en-GB" sz="1300" b="0" i="0" u="none" strike="noStrike" cap="none">
                <a:solidFill>
                  <a:schemeClr val="dk1"/>
                </a:solidFill>
                <a:latin typeface="Comfortaa"/>
                <a:ea typeface="Comfortaa"/>
                <a:cs typeface="Comfortaa"/>
                <a:sym typeface="Comfortaa"/>
              </a:rPr>
              <a:t>Types:</a:t>
            </a:r>
            <a:endParaRPr sz="1300" b="0"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300"/>
              <a:buFont typeface="Arial" panose="020B0604020202020204"/>
              <a:buNone/>
            </a:pPr>
            <a:r>
              <a:rPr lang="en-GB" sz="1300" b="0" i="0" u="none" strike="noStrike" cap="none">
                <a:solidFill>
                  <a:schemeClr val="dk1"/>
                </a:solidFill>
                <a:latin typeface="Comfortaa"/>
                <a:ea typeface="Comfortaa"/>
                <a:cs typeface="Comfortaa"/>
                <a:sym typeface="Comfortaa"/>
              </a:rPr>
              <a:t>Disc - Sets the list item marker to a bullet (default)</a:t>
            </a:r>
            <a:endParaRPr sz="1300" b="0"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300"/>
              <a:buFont typeface="Arial" panose="020B0604020202020204"/>
              <a:buNone/>
            </a:pPr>
            <a:r>
              <a:rPr lang="en-GB" sz="1300" b="0" i="0" u="none" strike="noStrike" cap="none">
                <a:solidFill>
                  <a:schemeClr val="dk1"/>
                </a:solidFill>
                <a:latin typeface="Comfortaa"/>
                <a:ea typeface="Comfortaa"/>
                <a:cs typeface="Comfortaa"/>
                <a:sym typeface="Comfortaa"/>
              </a:rPr>
              <a:t>Circle - Sets the list item marker to a circle</a:t>
            </a:r>
            <a:endParaRPr sz="1300" b="0"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300"/>
              <a:buFont typeface="Arial" panose="020B0604020202020204"/>
              <a:buNone/>
            </a:pPr>
            <a:r>
              <a:rPr lang="en-GB" sz="1300" b="0" i="0" u="none" strike="noStrike" cap="none">
                <a:solidFill>
                  <a:schemeClr val="dk1"/>
                </a:solidFill>
                <a:latin typeface="Comfortaa"/>
                <a:ea typeface="Comfortaa"/>
                <a:cs typeface="Comfortaa"/>
                <a:sym typeface="Comfortaa"/>
              </a:rPr>
              <a:t>Square - Sets the list item marker to a square</a:t>
            </a:r>
            <a:endParaRPr sz="1300" b="0"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300"/>
              <a:buFont typeface="Arial" panose="020B0604020202020204"/>
              <a:buNone/>
            </a:pPr>
            <a:r>
              <a:rPr lang="en-GB" sz="1300" b="0" i="0" u="none" strike="noStrike" cap="none">
                <a:solidFill>
                  <a:schemeClr val="dk1"/>
                </a:solidFill>
                <a:latin typeface="Comfortaa"/>
                <a:ea typeface="Comfortaa"/>
                <a:cs typeface="Comfortaa"/>
                <a:sym typeface="Comfortaa"/>
              </a:rPr>
              <a:t>None - The list items will not be marked</a:t>
            </a:r>
            <a:endParaRPr sz="1300" b="0" i="0" u="none" strike="noStrike" cap="none">
              <a:solidFill>
                <a:schemeClr val="dk1"/>
              </a:solidFill>
              <a:latin typeface="Comfortaa"/>
              <a:ea typeface="Comfortaa"/>
              <a:cs typeface="Comfortaa"/>
              <a:sym typeface="Comfortaa"/>
            </a:endParaRPr>
          </a:p>
        </p:txBody>
      </p:sp>
      <p:sp>
        <p:nvSpPr>
          <p:cNvPr id="164" name="Google Shape;164;p31"/>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chemeClr val="dk1"/>
              </a:buClr>
              <a:buSzPts val="3400"/>
              <a:buFont typeface="Arial" panose="020B0604020202020204"/>
              <a:buNone/>
            </a:pPr>
            <a:r>
              <a:rPr lang="en-GB" sz="2500" b="0" i="0" u="none" strike="noStrike" cap="none">
                <a:solidFill>
                  <a:srgbClr val="F96D6C"/>
                </a:solidFill>
                <a:latin typeface="Montserrat"/>
                <a:ea typeface="Montserrat"/>
                <a:cs typeface="Montserrat"/>
                <a:sym typeface="Montserrat"/>
              </a:rPr>
              <a:t>Lists</a:t>
            </a:r>
            <a:endParaRPr sz="2500" b="0" i="0" u="none" strike="noStrike" cap="none">
              <a:solidFill>
                <a:srgbClr val="F96D6C"/>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32"/>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Clr>
                <a:srgbClr val="000000"/>
              </a:buClr>
              <a:buSzPts val="1300"/>
              <a:buFont typeface="Arial" panose="020B0604020202020204"/>
              <a:buNone/>
            </a:pPr>
            <a:r>
              <a:rPr lang="en-GB" sz="1300" b="0" i="0" u="none" strike="noStrike" cap="none">
                <a:solidFill>
                  <a:schemeClr val="dk1"/>
                </a:solidFill>
                <a:latin typeface="Comfortaa"/>
                <a:ea typeface="Comfortaa"/>
                <a:cs typeface="Comfortaa"/>
                <a:sym typeface="Comfortaa"/>
              </a:rPr>
              <a:t>An </a:t>
            </a:r>
            <a:r>
              <a:rPr lang="en-GB" sz="1300" b="1" i="0" u="none" strike="noStrike" cap="none">
                <a:solidFill>
                  <a:schemeClr val="dk1"/>
                </a:solidFill>
                <a:latin typeface="Comfortaa"/>
                <a:ea typeface="Comfortaa"/>
                <a:cs typeface="Comfortaa"/>
                <a:sym typeface="Comfortaa"/>
              </a:rPr>
              <a:t>ordered list</a:t>
            </a:r>
            <a:r>
              <a:rPr lang="en-GB" sz="1300" b="0" i="0" u="none" strike="noStrike" cap="none">
                <a:solidFill>
                  <a:schemeClr val="dk1"/>
                </a:solidFill>
                <a:latin typeface="Comfortaa"/>
                <a:ea typeface="Comfortaa"/>
                <a:cs typeface="Comfortaa"/>
                <a:sym typeface="Comfortaa"/>
              </a:rPr>
              <a:t> starts with the &lt;ol&gt; tag. Each list item starts with the &lt;li&gt; tag. The list items will be marked with numbers by default. type attribute of the &lt;ol&gt; tag, defines the type of the list item marker. Example:</a:t>
            </a:r>
            <a:br>
              <a:rPr lang="en-GB" sz="1300" b="0" i="0" u="none" strike="noStrike" cap="none">
                <a:solidFill>
                  <a:schemeClr val="dk1"/>
                </a:solidFill>
                <a:latin typeface="Comfortaa"/>
                <a:ea typeface="Comfortaa"/>
                <a:cs typeface="Comfortaa"/>
                <a:sym typeface="Comfortaa"/>
              </a:rPr>
            </a:br>
            <a:r>
              <a:rPr lang="en-GB" sz="1300" b="0" i="0" u="none" strike="noStrike" cap="none">
                <a:solidFill>
                  <a:srgbClr val="F96D6C"/>
                </a:solidFill>
                <a:latin typeface="Comfortaa"/>
                <a:ea typeface="Comfortaa"/>
                <a:cs typeface="Comfortaa"/>
                <a:sym typeface="Comfortaa"/>
              </a:rPr>
              <a:t>&lt;ol&gt;</a:t>
            </a:r>
            <a:br>
              <a:rPr lang="en-GB" sz="1300" b="0" i="0" u="none" strike="noStrike" cap="none">
                <a:solidFill>
                  <a:srgbClr val="F96D6C"/>
                </a:solidFill>
                <a:latin typeface="Comfortaa"/>
                <a:ea typeface="Comfortaa"/>
                <a:cs typeface="Comfortaa"/>
                <a:sym typeface="Comfortaa"/>
              </a:rPr>
            </a:br>
            <a:r>
              <a:rPr lang="en-GB" sz="1300" b="0" i="0" u="none" strike="noStrike" cap="none">
                <a:solidFill>
                  <a:srgbClr val="F96D6C"/>
                </a:solidFill>
                <a:latin typeface="Comfortaa"/>
                <a:ea typeface="Comfortaa"/>
                <a:cs typeface="Comfortaa"/>
                <a:sym typeface="Comfortaa"/>
              </a:rPr>
              <a:t>  &lt;li&gt;Coffee&lt;/li&gt;</a:t>
            </a:r>
            <a:br>
              <a:rPr lang="en-GB" sz="1300" b="0" i="0" u="none" strike="noStrike" cap="none">
                <a:solidFill>
                  <a:srgbClr val="F96D6C"/>
                </a:solidFill>
                <a:latin typeface="Comfortaa"/>
                <a:ea typeface="Comfortaa"/>
                <a:cs typeface="Comfortaa"/>
                <a:sym typeface="Comfortaa"/>
              </a:rPr>
            </a:br>
            <a:r>
              <a:rPr lang="en-GB" sz="1300" b="0" i="0" u="none" strike="noStrike" cap="none">
                <a:solidFill>
                  <a:srgbClr val="F96D6C"/>
                </a:solidFill>
                <a:latin typeface="Comfortaa"/>
                <a:ea typeface="Comfortaa"/>
                <a:cs typeface="Comfortaa"/>
                <a:sym typeface="Comfortaa"/>
              </a:rPr>
              <a:t>  &lt;li type="a"&gt;Tea&lt;/li&gt;</a:t>
            </a:r>
            <a:br>
              <a:rPr lang="en-GB" sz="1300" b="0" i="0" u="none" strike="noStrike" cap="none">
                <a:solidFill>
                  <a:srgbClr val="F96D6C"/>
                </a:solidFill>
                <a:latin typeface="Comfortaa"/>
                <a:ea typeface="Comfortaa"/>
                <a:cs typeface="Comfortaa"/>
                <a:sym typeface="Comfortaa"/>
              </a:rPr>
            </a:br>
            <a:r>
              <a:rPr lang="en-GB" sz="1300" b="0" i="0" u="none" strike="noStrike" cap="none">
                <a:solidFill>
                  <a:srgbClr val="F96D6C"/>
                </a:solidFill>
                <a:latin typeface="Comfortaa"/>
                <a:ea typeface="Comfortaa"/>
                <a:cs typeface="Comfortaa"/>
                <a:sym typeface="Comfortaa"/>
              </a:rPr>
              <a:t>  &lt;li&gt;Milk&lt;/li&gt;</a:t>
            </a:r>
            <a:br>
              <a:rPr lang="en-GB" sz="1300" b="0" i="0" u="none" strike="noStrike" cap="none">
                <a:solidFill>
                  <a:srgbClr val="F96D6C"/>
                </a:solidFill>
                <a:latin typeface="Comfortaa"/>
                <a:ea typeface="Comfortaa"/>
                <a:cs typeface="Comfortaa"/>
                <a:sym typeface="Comfortaa"/>
              </a:rPr>
            </a:br>
            <a:r>
              <a:rPr lang="en-GB" sz="1300" b="0" i="0" u="none" strike="noStrike" cap="none">
                <a:solidFill>
                  <a:srgbClr val="F96D6C"/>
                </a:solidFill>
                <a:latin typeface="Comfortaa"/>
                <a:ea typeface="Comfortaa"/>
                <a:cs typeface="Comfortaa"/>
                <a:sym typeface="Comfortaa"/>
              </a:rPr>
              <a:t>&lt;/ol&gt;</a:t>
            </a:r>
            <a:br>
              <a:rPr lang="en-GB" sz="1300" b="0" i="0" u="none" strike="noStrike" cap="none">
                <a:solidFill>
                  <a:schemeClr val="dk1"/>
                </a:solidFill>
                <a:latin typeface="Comfortaa"/>
                <a:ea typeface="Comfortaa"/>
                <a:cs typeface="Comfortaa"/>
                <a:sym typeface="Comfortaa"/>
              </a:rPr>
            </a:br>
            <a:r>
              <a:rPr lang="en-GB" sz="1300" b="0" i="0" u="none" strike="noStrike" cap="none">
                <a:solidFill>
                  <a:schemeClr val="dk1"/>
                </a:solidFill>
                <a:latin typeface="Comfortaa"/>
                <a:ea typeface="Comfortaa"/>
                <a:cs typeface="Comfortaa"/>
                <a:sym typeface="Comfortaa"/>
              </a:rPr>
              <a:t>Types:</a:t>
            </a:r>
            <a:endParaRPr sz="1300" b="0" i="0" u="none" strike="noStrike" cap="none">
              <a:solidFill>
                <a:schemeClr val="dk1"/>
              </a:solidFill>
              <a:latin typeface="Comfortaa"/>
              <a:ea typeface="Comfortaa"/>
              <a:cs typeface="Comfortaa"/>
              <a:sym typeface="Comfortaa"/>
            </a:endParaRPr>
          </a:p>
          <a:p>
            <a:pPr marL="457200" marR="0" lvl="0" indent="-311150" algn="l" rtl="0">
              <a:lnSpc>
                <a:spcPct val="150000"/>
              </a:lnSpc>
              <a:spcBef>
                <a:spcPts val="0"/>
              </a:spcBef>
              <a:spcAft>
                <a:spcPts val="0"/>
              </a:spcAft>
              <a:buClr>
                <a:schemeClr val="dk1"/>
              </a:buClr>
              <a:buSzPts val="1300"/>
              <a:buFont typeface="Comfortaa"/>
              <a:buChar char="●"/>
            </a:pPr>
            <a:r>
              <a:rPr lang="en-GB" sz="1300" b="0" i="0" u="none" strike="noStrike" cap="none">
                <a:solidFill>
                  <a:schemeClr val="dk1"/>
                </a:solidFill>
                <a:latin typeface="Comfortaa"/>
                <a:ea typeface="Comfortaa"/>
                <a:cs typeface="Comfortaa"/>
                <a:sym typeface="Comfortaa"/>
              </a:rPr>
              <a:t>type="1", The list items will be numbered with numbers (default)</a:t>
            </a:r>
            <a:endParaRPr sz="1300" b="0" i="0" u="none" strike="noStrike" cap="none">
              <a:solidFill>
                <a:schemeClr val="dk1"/>
              </a:solidFill>
              <a:latin typeface="Comfortaa"/>
              <a:ea typeface="Comfortaa"/>
              <a:cs typeface="Comfortaa"/>
              <a:sym typeface="Comfortaa"/>
            </a:endParaRPr>
          </a:p>
          <a:p>
            <a:pPr marL="457200" marR="0" lvl="0" indent="-311150" algn="l" rtl="0">
              <a:lnSpc>
                <a:spcPct val="150000"/>
              </a:lnSpc>
              <a:spcBef>
                <a:spcPts val="0"/>
              </a:spcBef>
              <a:spcAft>
                <a:spcPts val="0"/>
              </a:spcAft>
              <a:buClr>
                <a:schemeClr val="dk1"/>
              </a:buClr>
              <a:buSzPts val="1300"/>
              <a:buFont typeface="Comfortaa"/>
              <a:buChar char="●"/>
            </a:pPr>
            <a:r>
              <a:rPr lang="en-GB" sz="1300" b="0" i="0" u="none" strike="noStrike" cap="none">
                <a:solidFill>
                  <a:schemeClr val="dk1"/>
                </a:solidFill>
                <a:latin typeface="Comfortaa"/>
                <a:ea typeface="Comfortaa"/>
                <a:cs typeface="Comfortaa"/>
                <a:sym typeface="Comfortaa"/>
              </a:rPr>
              <a:t>type="A", The list items will be numbered with uppercase letters</a:t>
            </a:r>
            <a:endParaRPr sz="1300" b="0" i="0" u="none" strike="noStrike" cap="none">
              <a:solidFill>
                <a:schemeClr val="dk1"/>
              </a:solidFill>
              <a:latin typeface="Comfortaa"/>
              <a:ea typeface="Comfortaa"/>
              <a:cs typeface="Comfortaa"/>
              <a:sym typeface="Comfortaa"/>
            </a:endParaRPr>
          </a:p>
          <a:p>
            <a:pPr marL="457200" marR="0" lvl="0" indent="-311150" algn="l" rtl="0">
              <a:lnSpc>
                <a:spcPct val="150000"/>
              </a:lnSpc>
              <a:spcBef>
                <a:spcPts val="0"/>
              </a:spcBef>
              <a:spcAft>
                <a:spcPts val="0"/>
              </a:spcAft>
              <a:buClr>
                <a:schemeClr val="dk1"/>
              </a:buClr>
              <a:buSzPts val="1300"/>
              <a:buFont typeface="Comfortaa"/>
              <a:buChar char="●"/>
            </a:pPr>
            <a:r>
              <a:rPr lang="en-GB" sz="1300" b="0" i="0" u="none" strike="noStrike" cap="none">
                <a:solidFill>
                  <a:schemeClr val="dk1"/>
                </a:solidFill>
                <a:latin typeface="Comfortaa"/>
                <a:ea typeface="Comfortaa"/>
                <a:cs typeface="Comfortaa"/>
                <a:sym typeface="Comfortaa"/>
              </a:rPr>
              <a:t>type="a", The list items will be numbered with lowercase letters</a:t>
            </a:r>
            <a:endParaRPr sz="1300" b="0" i="0" u="none" strike="noStrike" cap="none">
              <a:solidFill>
                <a:schemeClr val="dk1"/>
              </a:solidFill>
              <a:latin typeface="Comfortaa"/>
              <a:ea typeface="Comfortaa"/>
              <a:cs typeface="Comfortaa"/>
              <a:sym typeface="Comfortaa"/>
            </a:endParaRPr>
          </a:p>
          <a:p>
            <a:pPr marL="457200" marR="0" lvl="0" indent="-311150" algn="l" rtl="0">
              <a:lnSpc>
                <a:spcPct val="150000"/>
              </a:lnSpc>
              <a:spcBef>
                <a:spcPts val="0"/>
              </a:spcBef>
              <a:spcAft>
                <a:spcPts val="0"/>
              </a:spcAft>
              <a:buClr>
                <a:schemeClr val="dk1"/>
              </a:buClr>
              <a:buSzPts val="1300"/>
              <a:buFont typeface="Comfortaa"/>
              <a:buChar char="●"/>
            </a:pPr>
            <a:r>
              <a:rPr lang="en-GB" sz="1300" b="0" i="0" u="none" strike="noStrike" cap="none">
                <a:solidFill>
                  <a:schemeClr val="dk1"/>
                </a:solidFill>
                <a:latin typeface="Comfortaa"/>
                <a:ea typeface="Comfortaa"/>
                <a:cs typeface="Comfortaa"/>
                <a:sym typeface="Comfortaa"/>
              </a:rPr>
              <a:t>type="I", The list items will be numbered with uppercase roman numbers</a:t>
            </a:r>
            <a:endParaRPr sz="1300" b="0" i="0" u="none" strike="noStrike" cap="none">
              <a:solidFill>
                <a:schemeClr val="dk1"/>
              </a:solidFill>
              <a:latin typeface="Comfortaa"/>
              <a:ea typeface="Comfortaa"/>
              <a:cs typeface="Comfortaa"/>
              <a:sym typeface="Comfortaa"/>
            </a:endParaRPr>
          </a:p>
          <a:p>
            <a:pPr marL="457200" marR="0" lvl="0" indent="-311150" algn="l" rtl="0">
              <a:lnSpc>
                <a:spcPct val="150000"/>
              </a:lnSpc>
              <a:spcBef>
                <a:spcPts val="0"/>
              </a:spcBef>
              <a:spcAft>
                <a:spcPts val="0"/>
              </a:spcAft>
              <a:buClr>
                <a:schemeClr val="dk1"/>
              </a:buClr>
              <a:buSzPts val="1300"/>
              <a:buFont typeface="Comfortaa"/>
              <a:buChar char="●"/>
            </a:pPr>
            <a:r>
              <a:rPr lang="en-GB" sz="1300" b="0" i="0" u="none" strike="noStrike" cap="none">
                <a:solidFill>
                  <a:schemeClr val="dk1"/>
                </a:solidFill>
                <a:latin typeface="Comfortaa"/>
                <a:ea typeface="Comfortaa"/>
                <a:cs typeface="Comfortaa"/>
                <a:sym typeface="Comfortaa"/>
              </a:rPr>
              <a:t>type="i", The list items will be numbered with lowercase roman numbers</a:t>
            </a:r>
            <a:endParaRPr sz="1300" b="0" i="0" u="none" strike="noStrike" cap="none">
              <a:solidFill>
                <a:schemeClr val="dk1"/>
              </a:solidFill>
              <a:latin typeface="Comfortaa"/>
              <a:ea typeface="Comfortaa"/>
              <a:cs typeface="Comfortaa"/>
              <a:sym typeface="Comfortaa"/>
            </a:endParaRPr>
          </a:p>
        </p:txBody>
      </p:sp>
      <p:sp>
        <p:nvSpPr>
          <p:cNvPr id="170" name="Google Shape;170;p32"/>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chemeClr val="dk1"/>
              </a:buClr>
              <a:buSzPts val="3400"/>
              <a:buFont typeface="Arial" panose="020B0604020202020204"/>
              <a:buNone/>
            </a:pPr>
            <a:r>
              <a:rPr lang="en-GB" sz="2500" b="0" i="0" u="none" strike="noStrike" cap="none">
                <a:solidFill>
                  <a:srgbClr val="F96D6C"/>
                </a:solidFill>
                <a:latin typeface="Montserrat"/>
                <a:ea typeface="Montserrat"/>
                <a:cs typeface="Montserrat"/>
                <a:sym typeface="Montserrat"/>
              </a:rPr>
              <a:t>Lists(contd.)</a:t>
            </a:r>
            <a:endParaRPr sz="2500" b="0" i="0" u="none" strike="noStrike" cap="none">
              <a:solidFill>
                <a:srgbClr val="F96D6C"/>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6" name="Shape 66"/>
        <p:cNvGrpSpPr/>
        <p:nvPr/>
      </p:nvGrpSpPr>
      <p:grpSpPr>
        <a:xfrm>
          <a:off x="0" y="0"/>
          <a:ext cx="0" cy="0"/>
          <a:chOff x="0" y="0"/>
          <a:chExt cx="0" cy="0"/>
        </a:xfrm>
      </p:grpSpPr>
      <p:sp>
        <p:nvSpPr>
          <p:cNvPr id="67" name="Google Shape;67;p15"/>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Clr>
                <a:srgbClr val="000000"/>
              </a:buClr>
              <a:buSzPts val="1200"/>
              <a:buFont typeface="Arial" panose="020B0604020202020204"/>
              <a:buNone/>
            </a:pPr>
            <a:r>
              <a:rPr lang="en-GB" sz="1200" b="0" i="0" u="none" strike="noStrike" cap="none">
                <a:solidFill>
                  <a:schemeClr val="dk1"/>
                </a:solidFill>
                <a:latin typeface="Comfortaa"/>
                <a:ea typeface="Comfortaa"/>
                <a:cs typeface="Comfortaa"/>
                <a:sym typeface="Comfortaa"/>
              </a:rPr>
              <a:t>HTML is the standard markup language for creating Web pages.</a:t>
            </a:r>
            <a:endParaRPr sz="1200" b="0"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200"/>
              <a:buFont typeface="Arial" panose="020B0604020202020204"/>
              <a:buNone/>
            </a:pPr>
            <a:r>
              <a:rPr lang="en-GB" sz="1200" b="1" i="0" u="none" strike="noStrike" cap="none">
                <a:solidFill>
                  <a:schemeClr val="dk1"/>
                </a:solidFill>
                <a:latin typeface="Comfortaa"/>
                <a:ea typeface="Comfortaa"/>
                <a:cs typeface="Comfortaa"/>
                <a:sym typeface="Comfortaa"/>
              </a:rPr>
              <a:t>What is HTML?</a:t>
            </a:r>
            <a:endParaRPr sz="1200" b="1"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HTML stands for Hyper Text Markup Language</a:t>
            </a:r>
            <a:endParaRPr sz="1200" b="0"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HTML is the standard markup language for creating Web pages</a:t>
            </a:r>
            <a:endParaRPr sz="1200" b="0"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HTML describes the structure of a Web page</a:t>
            </a:r>
            <a:endParaRPr sz="1200" b="0"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HTML consists of a series of elements</a:t>
            </a:r>
            <a:endParaRPr sz="1200" b="0"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HTML elements tell the browser how to display the content</a:t>
            </a:r>
            <a:endParaRPr sz="1200" b="0"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HTML elements label pieces of content such as "this is a heading", "this is a paragraph", "this is a link", etc.</a:t>
            </a:r>
            <a:endParaRPr sz="1200" b="0" i="0" u="none" strike="noStrike" cap="none">
              <a:solidFill>
                <a:schemeClr val="dk1"/>
              </a:solidFill>
              <a:highlight>
                <a:srgbClr val="FFFFFF"/>
              </a:highlight>
              <a:latin typeface="Comfortaa"/>
              <a:ea typeface="Comfortaa"/>
              <a:cs typeface="Comfortaa"/>
              <a:sym typeface="Comfortaa"/>
            </a:endParaRPr>
          </a:p>
          <a:p>
            <a:pPr marL="457200" marR="0" lvl="0" indent="0" algn="l" rtl="0">
              <a:lnSpc>
                <a:spcPct val="15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Comfortaa"/>
              <a:ea typeface="Comfortaa"/>
              <a:cs typeface="Comfortaa"/>
              <a:sym typeface="Comfortaa"/>
            </a:endParaRPr>
          </a:p>
          <a:p>
            <a:pPr marL="457200" marR="0" lvl="0" indent="0" algn="l" rtl="0">
              <a:lnSpc>
                <a:spcPct val="150000"/>
              </a:lnSpc>
              <a:spcBef>
                <a:spcPts val="0"/>
              </a:spcBef>
              <a:spcAft>
                <a:spcPts val="0"/>
              </a:spcAft>
              <a:buClr>
                <a:srgbClr val="000000"/>
              </a:buClr>
              <a:buSzPts val="1200"/>
              <a:buFont typeface="Arial" panose="020B0604020202020204"/>
              <a:buNone/>
            </a:pPr>
            <a:r>
              <a:rPr lang="en-GB" sz="1200" b="1" i="0" u="none" strike="noStrike" cap="none">
                <a:solidFill>
                  <a:schemeClr val="dk1"/>
                </a:solidFill>
                <a:latin typeface="Comfortaa"/>
                <a:ea typeface="Comfortaa"/>
                <a:cs typeface="Comfortaa"/>
                <a:sym typeface="Comfortaa"/>
              </a:rPr>
              <a:t>Features:</a:t>
            </a:r>
            <a:endParaRPr sz="1200" b="0"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HTML is the standard markup language for Web pages.</a:t>
            </a:r>
            <a:endParaRPr sz="1200" b="0"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With HTML you can create your own Website.</a:t>
            </a:r>
            <a:endParaRPr sz="1200" b="0"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HTML is easy to learn - You will enjoy it!</a:t>
            </a:r>
            <a:endParaRPr sz="1200" b="0" i="0" u="none" strike="noStrike" cap="none">
              <a:solidFill>
                <a:schemeClr val="dk1"/>
              </a:solidFill>
              <a:latin typeface="Comfortaa"/>
              <a:ea typeface="Comfortaa"/>
              <a:cs typeface="Comfortaa"/>
              <a:sym typeface="Comfortaa"/>
            </a:endParaRPr>
          </a:p>
          <a:p>
            <a:pPr marL="0" marR="0" lvl="1" indent="0" algn="l" rtl="0">
              <a:lnSpc>
                <a:spcPct val="15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200"/>
              <a:buFont typeface="Arial" panose="020B0604020202020204"/>
              <a:buNone/>
            </a:pPr>
            <a:r>
              <a:rPr lang="en-GB" sz="1200" b="1" i="0" u="none" strike="noStrike" cap="none">
                <a:solidFill>
                  <a:schemeClr val="dk1"/>
                </a:solidFill>
                <a:latin typeface="Comfortaa"/>
                <a:ea typeface="Comfortaa"/>
                <a:cs typeface="Comfortaa"/>
                <a:sym typeface="Comfortaa"/>
              </a:rPr>
              <a:t>Note: HTML files are saved with .html or .htm extension</a:t>
            </a:r>
            <a:endParaRPr sz="1200" b="1" i="0" u="none" strike="noStrike" cap="none">
              <a:solidFill>
                <a:schemeClr val="dk1"/>
              </a:solidFill>
              <a:latin typeface="Comfortaa"/>
              <a:ea typeface="Comfortaa"/>
              <a:cs typeface="Comfortaa"/>
              <a:sym typeface="Comfortaa"/>
            </a:endParaRPr>
          </a:p>
        </p:txBody>
      </p:sp>
      <p:sp>
        <p:nvSpPr>
          <p:cNvPr id="68" name="Google Shape;68;p15"/>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chemeClr val="dk1"/>
              </a:buClr>
              <a:buSzPts val="3400"/>
              <a:buFont typeface="Arial" panose="020B0604020202020204"/>
              <a:buNone/>
            </a:pPr>
            <a:r>
              <a:rPr lang="en-GB" sz="2500" b="0" i="0" u="none" strike="noStrike" cap="none">
                <a:solidFill>
                  <a:srgbClr val="F96D6C"/>
                </a:solidFill>
                <a:latin typeface="Montserrat"/>
                <a:ea typeface="Montserrat"/>
                <a:cs typeface="Montserrat"/>
                <a:sym typeface="Montserrat"/>
              </a:rPr>
              <a:t>Introduction</a:t>
            </a:r>
            <a:endParaRPr sz="2500" b="0" i="0" u="none" strike="noStrike" cap="none">
              <a:solidFill>
                <a:srgbClr val="F96D6C"/>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74" name="Shape 174"/>
        <p:cNvGrpSpPr/>
        <p:nvPr/>
      </p:nvGrpSpPr>
      <p:grpSpPr>
        <a:xfrm>
          <a:off x="0" y="0"/>
          <a:ext cx="0" cy="0"/>
          <a:chOff x="0" y="0"/>
          <a:chExt cx="0" cy="0"/>
        </a:xfrm>
      </p:grpSpPr>
      <p:sp>
        <p:nvSpPr>
          <p:cNvPr id="175" name="Google Shape;175;p33"/>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chemeClr val="dk1"/>
              </a:buClr>
              <a:buSzPts val="3400"/>
              <a:buFont typeface="Arial" panose="020B0604020202020204"/>
              <a:buNone/>
            </a:pPr>
            <a:r>
              <a:rPr lang="en-GB" sz="2500" b="0" i="0" u="none" strike="noStrike" cap="none">
                <a:solidFill>
                  <a:srgbClr val="F96D6C"/>
                </a:solidFill>
                <a:latin typeface="Montserrat"/>
                <a:ea typeface="Montserrat"/>
                <a:cs typeface="Montserrat"/>
                <a:sym typeface="Montserrat"/>
              </a:rPr>
              <a:t>Lists(contd.)</a:t>
            </a:r>
            <a:endParaRPr sz="2500" b="0" i="0" u="none" strike="noStrike" cap="none">
              <a:solidFill>
                <a:srgbClr val="F96D6C"/>
              </a:solidFill>
              <a:latin typeface="Montserrat"/>
              <a:ea typeface="Montserrat"/>
              <a:cs typeface="Montserrat"/>
              <a:sym typeface="Montserrat"/>
            </a:endParaRPr>
          </a:p>
        </p:txBody>
      </p:sp>
      <p:sp>
        <p:nvSpPr>
          <p:cNvPr id="176" name="Google Shape;176;p33"/>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Clr>
                <a:srgbClr val="000000"/>
              </a:buClr>
              <a:buSzPts val="1200"/>
              <a:buFont typeface="Arial" panose="020B0604020202020204"/>
              <a:buNone/>
            </a:pPr>
            <a:r>
              <a:rPr lang="en-GB" sz="1200" b="0" i="0" u="none" strike="noStrike" cap="none">
                <a:solidFill>
                  <a:schemeClr val="dk1"/>
                </a:solidFill>
                <a:latin typeface="Comfortaa"/>
                <a:ea typeface="Comfortaa"/>
                <a:cs typeface="Comfortaa"/>
                <a:sym typeface="Comfortaa"/>
              </a:rPr>
              <a:t>By default, an ordered list will start counting from 1. If you want to start counting from a specified number, you can use the start attribute. Example:</a:t>
            </a:r>
            <a:br>
              <a:rPr lang="en-GB" sz="1200" b="0" i="0" u="none" strike="noStrike" cap="none">
                <a:solidFill>
                  <a:schemeClr val="dk1"/>
                </a:solidFill>
                <a:latin typeface="Comfortaa"/>
                <a:ea typeface="Comfortaa"/>
                <a:cs typeface="Comfortaa"/>
                <a:sym typeface="Comfortaa"/>
              </a:rPr>
            </a:br>
            <a:r>
              <a:rPr lang="en-GB" sz="1200" b="0" i="0" u="none" strike="noStrike" cap="none">
                <a:solidFill>
                  <a:srgbClr val="F96D6C"/>
                </a:solidFill>
                <a:latin typeface="Comfortaa"/>
                <a:ea typeface="Comfortaa"/>
                <a:cs typeface="Comfortaa"/>
                <a:sym typeface="Comfortaa"/>
              </a:rPr>
              <a:t>&lt;ol start="50"&gt;</a:t>
            </a:r>
            <a:br>
              <a:rPr lang="en-GB" sz="1200" b="0" i="0" u="none" strike="noStrike" cap="none">
                <a:solidFill>
                  <a:srgbClr val="F96D6C"/>
                </a:solidFill>
                <a:latin typeface="Comfortaa"/>
                <a:ea typeface="Comfortaa"/>
                <a:cs typeface="Comfortaa"/>
                <a:sym typeface="Comfortaa"/>
              </a:rPr>
            </a:br>
            <a:r>
              <a:rPr lang="en-GB" sz="1200" b="0" i="0" u="none" strike="noStrike" cap="none">
                <a:solidFill>
                  <a:srgbClr val="F96D6C"/>
                </a:solidFill>
                <a:latin typeface="Comfortaa"/>
                <a:ea typeface="Comfortaa"/>
                <a:cs typeface="Comfortaa"/>
                <a:sym typeface="Comfortaa"/>
              </a:rPr>
              <a:t>  &lt;li&gt;Coffee&lt;/li&gt;</a:t>
            </a:r>
            <a:br>
              <a:rPr lang="en-GB" sz="1200" b="0" i="0" u="none" strike="noStrike" cap="none">
                <a:solidFill>
                  <a:srgbClr val="F96D6C"/>
                </a:solidFill>
                <a:latin typeface="Comfortaa"/>
                <a:ea typeface="Comfortaa"/>
                <a:cs typeface="Comfortaa"/>
                <a:sym typeface="Comfortaa"/>
              </a:rPr>
            </a:br>
            <a:r>
              <a:rPr lang="en-GB" sz="1200" b="0" i="0" u="none" strike="noStrike" cap="none">
                <a:solidFill>
                  <a:srgbClr val="F96D6C"/>
                </a:solidFill>
                <a:latin typeface="Comfortaa"/>
                <a:ea typeface="Comfortaa"/>
                <a:cs typeface="Comfortaa"/>
                <a:sym typeface="Comfortaa"/>
              </a:rPr>
              <a:t>  &lt;li&gt;Tea&lt;/li&gt;</a:t>
            </a:r>
            <a:br>
              <a:rPr lang="en-GB" sz="1200" b="0" i="0" u="none" strike="noStrike" cap="none">
                <a:solidFill>
                  <a:srgbClr val="F96D6C"/>
                </a:solidFill>
                <a:latin typeface="Comfortaa"/>
                <a:ea typeface="Comfortaa"/>
                <a:cs typeface="Comfortaa"/>
                <a:sym typeface="Comfortaa"/>
              </a:rPr>
            </a:br>
            <a:r>
              <a:rPr lang="en-GB" sz="1200" b="0" i="0" u="none" strike="noStrike" cap="none">
                <a:solidFill>
                  <a:srgbClr val="F96D6C"/>
                </a:solidFill>
                <a:latin typeface="Comfortaa"/>
                <a:ea typeface="Comfortaa"/>
                <a:cs typeface="Comfortaa"/>
                <a:sym typeface="Comfortaa"/>
              </a:rPr>
              <a:t>  &lt;li&gt;Milk&lt;/li&gt;</a:t>
            </a:r>
            <a:br>
              <a:rPr lang="en-GB" sz="1200" b="0" i="0" u="none" strike="noStrike" cap="none">
                <a:solidFill>
                  <a:srgbClr val="F96D6C"/>
                </a:solidFill>
                <a:latin typeface="Comfortaa"/>
                <a:ea typeface="Comfortaa"/>
                <a:cs typeface="Comfortaa"/>
                <a:sym typeface="Comfortaa"/>
              </a:rPr>
            </a:br>
            <a:r>
              <a:rPr lang="en-GB" sz="1200" b="0" i="0" u="none" strike="noStrike" cap="none">
                <a:solidFill>
                  <a:srgbClr val="F96D6C"/>
                </a:solidFill>
                <a:latin typeface="Comfortaa"/>
                <a:ea typeface="Comfortaa"/>
                <a:cs typeface="Comfortaa"/>
                <a:sym typeface="Comfortaa"/>
              </a:rPr>
              <a:t>&lt;/ol&gt;</a:t>
            </a:r>
            <a:br>
              <a:rPr lang="en-GB" sz="1200" b="0" i="0" u="none" strike="noStrike" cap="none">
                <a:solidFill>
                  <a:schemeClr val="dk1"/>
                </a:solidFill>
                <a:latin typeface="Comfortaa"/>
                <a:ea typeface="Comfortaa"/>
                <a:cs typeface="Comfortaa"/>
                <a:sym typeface="Comfortaa"/>
              </a:rPr>
            </a:br>
            <a:r>
              <a:rPr lang="en-GB" sz="1200" b="0" i="0" u="none" strike="noStrike" cap="none">
                <a:solidFill>
                  <a:schemeClr val="dk1"/>
                </a:solidFill>
                <a:latin typeface="Comfortaa"/>
                <a:ea typeface="Comfortaa"/>
                <a:cs typeface="Comfortaa"/>
                <a:sym typeface="Comfortaa"/>
              </a:rPr>
              <a:t>A </a:t>
            </a:r>
            <a:r>
              <a:rPr lang="en-GB" sz="1200" b="1" i="0" u="none" strike="noStrike" cap="none">
                <a:solidFill>
                  <a:schemeClr val="dk1"/>
                </a:solidFill>
                <a:latin typeface="Comfortaa"/>
                <a:ea typeface="Comfortaa"/>
                <a:cs typeface="Comfortaa"/>
                <a:sym typeface="Comfortaa"/>
              </a:rPr>
              <a:t>description list</a:t>
            </a:r>
            <a:r>
              <a:rPr lang="en-GB" sz="1200" b="0" i="0" u="none" strike="noStrike" cap="none">
                <a:solidFill>
                  <a:schemeClr val="dk1"/>
                </a:solidFill>
                <a:latin typeface="Comfortaa"/>
                <a:ea typeface="Comfortaa"/>
                <a:cs typeface="Comfortaa"/>
                <a:sym typeface="Comfortaa"/>
              </a:rPr>
              <a:t> is a list of terms, with a description of each term. The &lt;dl&gt; tag defines the description list, the &lt;dt&gt; tag defines the term (name), and the &lt;dd&gt; tag describes each term. Example:</a:t>
            </a:r>
            <a:br>
              <a:rPr lang="en-GB" sz="1200" b="0" i="0" u="none" strike="noStrike" cap="none">
                <a:solidFill>
                  <a:schemeClr val="dk1"/>
                </a:solidFill>
                <a:latin typeface="Comfortaa"/>
                <a:ea typeface="Comfortaa"/>
                <a:cs typeface="Comfortaa"/>
                <a:sym typeface="Comfortaa"/>
              </a:rPr>
            </a:br>
            <a:r>
              <a:rPr lang="en-GB" sz="1200" b="0" i="0" u="none" strike="noStrike" cap="none">
                <a:solidFill>
                  <a:srgbClr val="F96D6C"/>
                </a:solidFill>
                <a:latin typeface="Comfortaa"/>
                <a:ea typeface="Comfortaa"/>
                <a:cs typeface="Comfortaa"/>
                <a:sym typeface="Comfortaa"/>
              </a:rPr>
              <a:t>&lt;dl&gt;</a:t>
            </a:r>
            <a:br>
              <a:rPr lang="en-GB" sz="1200" b="0" i="0" u="none" strike="noStrike" cap="none">
                <a:solidFill>
                  <a:srgbClr val="F96D6C"/>
                </a:solidFill>
                <a:latin typeface="Comfortaa"/>
                <a:ea typeface="Comfortaa"/>
                <a:cs typeface="Comfortaa"/>
                <a:sym typeface="Comfortaa"/>
              </a:rPr>
            </a:br>
            <a:r>
              <a:rPr lang="en-GB" sz="1200" b="0" i="0" u="none" strike="noStrike" cap="none">
                <a:solidFill>
                  <a:srgbClr val="F96D6C"/>
                </a:solidFill>
                <a:latin typeface="Comfortaa"/>
                <a:ea typeface="Comfortaa"/>
                <a:cs typeface="Comfortaa"/>
                <a:sym typeface="Comfortaa"/>
              </a:rPr>
              <a:t>  &lt;dt&gt;Coffee&lt;/dt&gt;</a:t>
            </a:r>
            <a:br>
              <a:rPr lang="en-GB" sz="1200" b="0" i="0" u="none" strike="noStrike" cap="none">
                <a:solidFill>
                  <a:srgbClr val="F96D6C"/>
                </a:solidFill>
                <a:latin typeface="Comfortaa"/>
                <a:ea typeface="Comfortaa"/>
                <a:cs typeface="Comfortaa"/>
                <a:sym typeface="Comfortaa"/>
              </a:rPr>
            </a:br>
            <a:r>
              <a:rPr lang="en-GB" sz="1200" b="0" i="0" u="none" strike="noStrike" cap="none">
                <a:solidFill>
                  <a:srgbClr val="F96D6C"/>
                </a:solidFill>
                <a:latin typeface="Comfortaa"/>
                <a:ea typeface="Comfortaa"/>
                <a:cs typeface="Comfortaa"/>
                <a:sym typeface="Comfortaa"/>
              </a:rPr>
              <a:t>  &lt;dd&gt;- black hot drink&lt;/dd&gt;</a:t>
            </a:r>
            <a:br>
              <a:rPr lang="en-GB" sz="1200" b="0" i="0" u="none" strike="noStrike" cap="none">
                <a:solidFill>
                  <a:srgbClr val="F96D6C"/>
                </a:solidFill>
                <a:latin typeface="Comfortaa"/>
                <a:ea typeface="Comfortaa"/>
                <a:cs typeface="Comfortaa"/>
                <a:sym typeface="Comfortaa"/>
              </a:rPr>
            </a:br>
            <a:r>
              <a:rPr lang="en-GB" sz="1200" b="0" i="0" u="none" strike="noStrike" cap="none">
                <a:solidFill>
                  <a:srgbClr val="F96D6C"/>
                </a:solidFill>
                <a:latin typeface="Comfortaa"/>
                <a:ea typeface="Comfortaa"/>
                <a:cs typeface="Comfortaa"/>
                <a:sym typeface="Comfortaa"/>
              </a:rPr>
              <a:t>  &lt;dt&gt;Milk&lt;/dt&gt;</a:t>
            </a:r>
            <a:br>
              <a:rPr lang="en-GB" sz="1200" b="0" i="0" u="none" strike="noStrike" cap="none">
                <a:solidFill>
                  <a:srgbClr val="F96D6C"/>
                </a:solidFill>
                <a:latin typeface="Comfortaa"/>
                <a:ea typeface="Comfortaa"/>
                <a:cs typeface="Comfortaa"/>
                <a:sym typeface="Comfortaa"/>
              </a:rPr>
            </a:br>
            <a:r>
              <a:rPr lang="en-GB" sz="1200" b="0" i="0" u="none" strike="noStrike" cap="none">
                <a:solidFill>
                  <a:srgbClr val="F96D6C"/>
                </a:solidFill>
                <a:latin typeface="Comfortaa"/>
                <a:ea typeface="Comfortaa"/>
                <a:cs typeface="Comfortaa"/>
                <a:sym typeface="Comfortaa"/>
              </a:rPr>
              <a:t>  &lt;dd&gt;- white cold drink&lt;/dd&gt;</a:t>
            </a:r>
            <a:br>
              <a:rPr lang="en-GB" sz="1200" b="0" i="0" u="none" strike="noStrike" cap="none">
                <a:solidFill>
                  <a:srgbClr val="F96D6C"/>
                </a:solidFill>
                <a:latin typeface="Comfortaa"/>
                <a:ea typeface="Comfortaa"/>
                <a:cs typeface="Comfortaa"/>
                <a:sym typeface="Comfortaa"/>
              </a:rPr>
            </a:br>
            <a:r>
              <a:rPr lang="en-GB" sz="1200" b="0" i="0" u="none" strike="noStrike" cap="none">
                <a:solidFill>
                  <a:srgbClr val="F96D6C"/>
                </a:solidFill>
                <a:latin typeface="Comfortaa"/>
                <a:ea typeface="Comfortaa"/>
                <a:cs typeface="Comfortaa"/>
                <a:sym typeface="Comfortaa"/>
              </a:rPr>
              <a:t>&lt;/dl&gt;</a:t>
            </a:r>
            <a:endParaRPr sz="1200" b="0" i="0" u="none" strike="noStrike" cap="none">
              <a:solidFill>
                <a:srgbClr val="F96D6C"/>
              </a:solidFill>
              <a:latin typeface="Comfortaa"/>
              <a:ea typeface="Comfortaa"/>
              <a:cs typeface="Comfortaa"/>
              <a:sym typeface="Comforta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80" name="Shape 180"/>
        <p:cNvGrpSpPr/>
        <p:nvPr/>
      </p:nvGrpSpPr>
      <p:grpSpPr>
        <a:xfrm>
          <a:off x="0" y="0"/>
          <a:ext cx="0" cy="0"/>
          <a:chOff x="0" y="0"/>
          <a:chExt cx="0" cy="0"/>
        </a:xfrm>
      </p:grpSpPr>
      <p:sp>
        <p:nvSpPr>
          <p:cNvPr id="181" name="Google Shape;181;p34"/>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Clr>
                <a:srgbClr val="000000"/>
              </a:buClr>
              <a:buSzPts val="1100"/>
              <a:buFont typeface="Arial" panose="020B0604020202020204"/>
              <a:buNone/>
            </a:pPr>
            <a:r>
              <a:rPr lang="en-GB" sz="1100" b="0" i="0" u="none" strike="noStrike" cap="none">
                <a:solidFill>
                  <a:schemeClr val="dk1"/>
                </a:solidFill>
                <a:latin typeface="Comfortaa"/>
                <a:ea typeface="Comfortaa"/>
                <a:cs typeface="Comfortaa"/>
                <a:sym typeface="Comfortaa"/>
              </a:rPr>
              <a:t>A </a:t>
            </a:r>
            <a:r>
              <a:rPr lang="en-GB" sz="1100" b="1" i="0" u="none" strike="noStrike" cap="none">
                <a:solidFill>
                  <a:schemeClr val="dk1"/>
                </a:solidFill>
                <a:latin typeface="Comfortaa"/>
                <a:ea typeface="Comfortaa"/>
                <a:cs typeface="Comfortaa"/>
                <a:sym typeface="Comfortaa"/>
              </a:rPr>
              <a:t>block-level element</a:t>
            </a:r>
            <a:r>
              <a:rPr lang="en-GB" sz="1100" b="0" i="0" u="none" strike="noStrike" cap="none">
                <a:solidFill>
                  <a:schemeClr val="dk1"/>
                </a:solidFill>
                <a:latin typeface="Comfortaa"/>
                <a:ea typeface="Comfortaa"/>
                <a:cs typeface="Comfortaa"/>
                <a:sym typeface="Comfortaa"/>
              </a:rPr>
              <a:t> always starts on a new line and takes up the full width available (stretches out to the left and right as far as it can). Eg. div, table.</a:t>
            </a:r>
            <a:endParaRPr sz="1100" b="0"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100"/>
              <a:buFont typeface="Arial" panose="020B0604020202020204"/>
              <a:buNone/>
            </a:pPr>
            <a:endParaRPr sz="1100" b="0"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100"/>
              <a:buFont typeface="Arial" panose="020B0604020202020204"/>
              <a:buNone/>
            </a:pPr>
            <a:endParaRPr sz="1100" b="0"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100"/>
              <a:buFont typeface="Arial" panose="020B0604020202020204"/>
              <a:buNone/>
            </a:pPr>
            <a:endParaRPr sz="1100" b="0"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100"/>
              <a:buFont typeface="Arial" panose="020B0604020202020204"/>
              <a:buNone/>
            </a:pPr>
            <a:br>
              <a:rPr lang="en-GB" sz="1100" b="0" i="0" u="none" strike="noStrike" cap="none">
                <a:solidFill>
                  <a:schemeClr val="dk1"/>
                </a:solidFill>
                <a:latin typeface="Comfortaa"/>
                <a:ea typeface="Comfortaa"/>
                <a:cs typeface="Comfortaa"/>
                <a:sym typeface="Comfortaa"/>
              </a:rPr>
            </a:br>
            <a:endParaRPr sz="1100" b="0"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100"/>
              <a:buFont typeface="Arial" panose="020B0604020202020204"/>
              <a:buNone/>
            </a:pPr>
            <a:endParaRPr sz="1100" b="0"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100"/>
              <a:buFont typeface="Arial" panose="020B0604020202020204"/>
              <a:buNone/>
            </a:pPr>
            <a:r>
              <a:rPr lang="en-GB" sz="1100" b="0" i="0" u="none" strike="noStrike" cap="none">
                <a:solidFill>
                  <a:schemeClr val="dk1"/>
                </a:solidFill>
                <a:latin typeface="Comfortaa"/>
                <a:ea typeface="Comfortaa"/>
                <a:cs typeface="Comfortaa"/>
                <a:sym typeface="Comfortaa"/>
              </a:rPr>
              <a:t>An </a:t>
            </a:r>
            <a:r>
              <a:rPr lang="en-GB" sz="1100" b="1" i="0" u="none" strike="noStrike" cap="none">
                <a:solidFill>
                  <a:schemeClr val="dk1"/>
                </a:solidFill>
                <a:latin typeface="Comfortaa"/>
                <a:ea typeface="Comfortaa"/>
                <a:cs typeface="Comfortaa"/>
                <a:sym typeface="Comfortaa"/>
              </a:rPr>
              <a:t>inline element</a:t>
            </a:r>
            <a:r>
              <a:rPr lang="en-GB" sz="1100" b="0" i="0" u="none" strike="noStrike" cap="none">
                <a:solidFill>
                  <a:schemeClr val="dk1"/>
                </a:solidFill>
                <a:latin typeface="Comfortaa"/>
                <a:ea typeface="Comfortaa"/>
                <a:cs typeface="Comfortaa"/>
                <a:sym typeface="Comfortaa"/>
              </a:rPr>
              <a:t> does not start on a new line and only takes up as much width as necessary. Eg. span, img, etc.</a:t>
            </a:r>
            <a:endParaRPr sz="1100" b="0"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100"/>
              <a:buFont typeface="Arial" panose="020B0604020202020204"/>
              <a:buNone/>
            </a:pPr>
            <a:endParaRPr sz="1100" b="0"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100"/>
              <a:buFont typeface="Arial" panose="020B0604020202020204"/>
              <a:buNone/>
            </a:pPr>
            <a:endParaRPr sz="1100" b="1"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100"/>
              <a:buFont typeface="Arial" panose="020B0604020202020204"/>
              <a:buNone/>
            </a:pPr>
            <a:endParaRPr sz="1100" b="1"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100"/>
              <a:buFont typeface="Arial" panose="020B0604020202020204"/>
              <a:buNone/>
            </a:pPr>
            <a:endParaRPr sz="1100" b="1"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100"/>
              <a:buFont typeface="Arial" panose="020B0604020202020204"/>
              <a:buNone/>
            </a:pPr>
            <a:endParaRPr sz="1100" b="1"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100"/>
              <a:buFont typeface="Arial" panose="020B0604020202020204"/>
              <a:buNone/>
            </a:pPr>
            <a:endParaRPr sz="1100" b="1"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100"/>
              <a:buFont typeface="Arial" panose="020B0604020202020204"/>
              <a:buNone/>
            </a:pPr>
            <a:r>
              <a:rPr lang="en-GB" sz="1100" b="1" i="0" u="none" strike="noStrike" cap="none">
                <a:solidFill>
                  <a:schemeClr val="dk1"/>
                </a:solidFill>
                <a:latin typeface="Comfortaa"/>
                <a:ea typeface="Comfortaa"/>
                <a:cs typeface="Comfortaa"/>
                <a:sym typeface="Comfortaa"/>
              </a:rPr>
              <a:t>Note: A block level element has a top and a bottom margin, whereas an inline element does not.</a:t>
            </a:r>
            <a:endParaRPr sz="1100" b="1" i="0" u="none" strike="noStrike" cap="none">
              <a:solidFill>
                <a:schemeClr val="dk1"/>
              </a:solidFill>
              <a:latin typeface="Comfortaa"/>
              <a:ea typeface="Comfortaa"/>
              <a:cs typeface="Comfortaa"/>
              <a:sym typeface="Comfortaa"/>
            </a:endParaRPr>
          </a:p>
        </p:txBody>
      </p:sp>
      <p:sp>
        <p:nvSpPr>
          <p:cNvPr id="182" name="Google Shape;182;p34"/>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chemeClr val="dk1"/>
              </a:buClr>
              <a:buSzPts val="3400"/>
              <a:buFont typeface="Arial" panose="020B0604020202020204"/>
              <a:buNone/>
            </a:pPr>
            <a:r>
              <a:rPr lang="en-GB" sz="2500" b="0" i="0" u="none" strike="noStrike" cap="none">
                <a:solidFill>
                  <a:srgbClr val="F96D6C"/>
                </a:solidFill>
                <a:latin typeface="Montserrat"/>
                <a:ea typeface="Montserrat"/>
                <a:cs typeface="Montserrat"/>
                <a:sym typeface="Montserrat"/>
              </a:rPr>
              <a:t>Block &amp; Inline Elements</a:t>
            </a:r>
            <a:endParaRPr sz="2500" b="0" i="0" u="none" strike="noStrike" cap="none">
              <a:solidFill>
                <a:srgbClr val="F96D6C"/>
              </a:solidFill>
              <a:latin typeface="Montserrat"/>
              <a:ea typeface="Montserrat"/>
              <a:cs typeface="Montserrat"/>
              <a:sym typeface="Montserrat"/>
            </a:endParaRPr>
          </a:p>
        </p:txBody>
      </p:sp>
      <p:pic>
        <p:nvPicPr>
          <p:cNvPr id="183" name="Google Shape;183;p34"/>
          <p:cNvPicPr preferRelativeResize="0"/>
          <p:nvPr/>
        </p:nvPicPr>
        <p:blipFill rotWithShape="1">
          <a:blip r:embed="rId1"/>
          <a:srcRect/>
          <a:stretch>
            <a:fillRect/>
          </a:stretch>
        </p:blipFill>
        <p:spPr>
          <a:xfrm>
            <a:off x="365875" y="2848250"/>
            <a:ext cx="8458201" cy="1393550"/>
          </a:xfrm>
          <a:prstGeom prst="rect">
            <a:avLst/>
          </a:prstGeom>
          <a:noFill/>
          <a:ln>
            <a:noFill/>
          </a:ln>
        </p:spPr>
      </p:pic>
      <p:pic>
        <p:nvPicPr>
          <p:cNvPr id="184" name="Google Shape;184;p34"/>
          <p:cNvPicPr preferRelativeResize="0"/>
          <p:nvPr/>
        </p:nvPicPr>
        <p:blipFill rotWithShape="1">
          <a:blip r:embed="rId2"/>
          <a:srcRect/>
          <a:stretch>
            <a:fillRect/>
          </a:stretch>
        </p:blipFill>
        <p:spPr>
          <a:xfrm>
            <a:off x="351125" y="1106325"/>
            <a:ext cx="8472949" cy="1262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88" name="Shape 188"/>
        <p:cNvGrpSpPr/>
        <p:nvPr/>
      </p:nvGrpSpPr>
      <p:grpSpPr>
        <a:xfrm>
          <a:off x="0" y="0"/>
          <a:ext cx="0" cy="0"/>
          <a:chOff x="0" y="0"/>
          <a:chExt cx="0" cy="0"/>
        </a:xfrm>
      </p:grpSpPr>
      <p:sp>
        <p:nvSpPr>
          <p:cNvPr id="189" name="Google Shape;189;p35"/>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Clr>
                <a:srgbClr val="000000"/>
              </a:buClr>
              <a:buSzPts val="1000"/>
              <a:buFont typeface="Arial" panose="020B0604020202020204"/>
              <a:buNone/>
            </a:pPr>
            <a:r>
              <a:rPr lang="en-GB" sz="1000" b="0" i="0" u="none" strike="noStrike" cap="none">
                <a:solidFill>
                  <a:schemeClr val="dk1"/>
                </a:solidFill>
                <a:latin typeface="Comfortaa"/>
                <a:ea typeface="Comfortaa"/>
                <a:cs typeface="Comfortaa"/>
                <a:sym typeface="Comfortaa"/>
              </a:rPr>
              <a:t>&lt;iframe&gt; used to display a web page within a web page. src attribute specifies the URL (web address) of the inline frame page. height and width attributes to specify the size of the iframe. Note: By default, an iframe has a border around it. An iframe can be used as the target frame for a link. The target attribute of the link must refer to the name attribute of the iframe. Eg.</a:t>
            </a:r>
            <a:br>
              <a:rPr lang="en-GB" sz="1000" b="0" i="0" u="none" strike="noStrike" cap="none">
                <a:solidFill>
                  <a:schemeClr val="dk1"/>
                </a:solidFill>
                <a:latin typeface="Comfortaa"/>
                <a:ea typeface="Comfortaa"/>
                <a:cs typeface="Comfortaa"/>
                <a:sym typeface="Comfortaa"/>
              </a:rPr>
            </a:br>
            <a:r>
              <a:rPr lang="en-GB" sz="1000" b="0" i="0" u="none" strike="noStrike" cap="none">
                <a:solidFill>
                  <a:srgbClr val="F96D6C"/>
                </a:solidFill>
                <a:latin typeface="Comfortaa"/>
                <a:ea typeface="Comfortaa"/>
                <a:cs typeface="Comfortaa"/>
                <a:sym typeface="Comfortaa"/>
              </a:rPr>
              <a:t>&lt;iframe src="demo_iframe.htm" name="iframe_a"&gt;&lt;/iframe&gt;</a:t>
            </a:r>
            <a:br>
              <a:rPr lang="en-GB" sz="1000" b="0" i="0" u="none" strike="noStrike" cap="none">
                <a:solidFill>
                  <a:srgbClr val="F96D6C"/>
                </a:solidFill>
                <a:latin typeface="Comfortaa"/>
                <a:ea typeface="Comfortaa"/>
                <a:cs typeface="Comfortaa"/>
                <a:sym typeface="Comfortaa"/>
              </a:rPr>
            </a:br>
            <a:r>
              <a:rPr lang="en-GB" sz="1000" b="0" i="0" u="none" strike="noStrike" cap="none">
                <a:solidFill>
                  <a:srgbClr val="F96D6C"/>
                </a:solidFill>
                <a:latin typeface="Comfortaa"/>
                <a:ea typeface="Comfortaa"/>
                <a:cs typeface="Comfortaa"/>
                <a:sym typeface="Comfortaa"/>
              </a:rPr>
              <a:t>&lt;p&gt;</a:t>
            </a:r>
            <a:br>
              <a:rPr lang="en-GB" sz="1000" b="0" i="0" u="none" strike="noStrike" cap="none">
                <a:solidFill>
                  <a:srgbClr val="F96D6C"/>
                </a:solidFill>
                <a:latin typeface="Comfortaa"/>
                <a:ea typeface="Comfortaa"/>
                <a:cs typeface="Comfortaa"/>
                <a:sym typeface="Comfortaa"/>
              </a:rPr>
            </a:br>
            <a:r>
              <a:rPr lang="en-GB" sz="1000" b="0" i="0" u="none" strike="noStrike" cap="none">
                <a:solidFill>
                  <a:srgbClr val="F96D6C"/>
                </a:solidFill>
                <a:latin typeface="Comfortaa"/>
                <a:ea typeface="Comfortaa"/>
                <a:cs typeface="Comfortaa"/>
                <a:sym typeface="Comfortaa"/>
              </a:rPr>
              <a:t>	&lt;a href="https://www.w3schools.com" target="iframe_a"&gt;W3Schools.com&lt;/a&gt;</a:t>
            </a:r>
            <a:br>
              <a:rPr lang="en-GB" sz="1000" b="0" i="0" u="none" strike="noStrike" cap="none">
                <a:solidFill>
                  <a:srgbClr val="F96D6C"/>
                </a:solidFill>
                <a:latin typeface="Comfortaa"/>
                <a:ea typeface="Comfortaa"/>
                <a:cs typeface="Comfortaa"/>
                <a:sym typeface="Comfortaa"/>
              </a:rPr>
            </a:br>
            <a:r>
              <a:rPr lang="en-GB" sz="1000" b="0" i="0" u="none" strike="noStrike" cap="none">
                <a:solidFill>
                  <a:srgbClr val="F96D6C"/>
                </a:solidFill>
                <a:latin typeface="Comfortaa"/>
                <a:ea typeface="Comfortaa"/>
                <a:cs typeface="Comfortaa"/>
                <a:sym typeface="Comfortaa"/>
              </a:rPr>
              <a:t>&lt;/p&gt;</a:t>
            </a:r>
            <a:br>
              <a:rPr lang="en-GB" sz="1000" b="0" i="0" u="none" strike="noStrike" cap="none">
                <a:solidFill>
                  <a:schemeClr val="dk1"/>
                </a:solidFill>
                <a:latin typeface="Comfortaa"/>
                <a:ea typeface="Comfortaa"/>
                <a:cs typeface="Comfortaa"/>
                <a:sym typeface="Comfortaa"/>
              </a:rPr>
            </a:br>
            <a:r>
              <a:rPr lang="en-GB" sz="1000" b="0" i="0" u="none" strike="noStrike" cap="none">
                <a:solidFill>
                  <a:schemeClr val="dk1"/>
                </a:solidFill>
                <a:latin typeface="Comfortaa"/>
                <a:ea typeface="Comfortaa"/>
                <a:cs typeface="Comfortaa"/>
                <a:sym typeface="Comfortaa"/>
              </a:rPr>
              <a:t>&lt;iframe&gt; is unsafe. Hence we should use the sandbox attribute that enables an extra set of restrictions for the content in the iframe. When the sandbox attribute is present, and it will:</a:t>
            </a:r>
            <a:endParaRPr sz="1000" b="0" i="0" u="none" strike="noStrike" cap="none">
              <a:solidFill>
                <a:schemeClr val="dk1"/>
              </a:solidFill>
              <a:latin typeface="Comfortaa"/>
              <a:ea typeface="Comfortaa"/>
              <a:cs typeface="Comfortaa"/>
              <a:sym typeface="Comfortaa"/>
            </a:endParaRPr>
          </a:p>
          <a:p>
            <a:pPr marL="457200" marR="0" lvl="0" indent="-292100" algn="l" rtl="0">
              <a:lnSpc>
                <a:spcPct val="150000"/>
              </a:lnSpc>
              <a:spcBef>
                <a:spcPts val="0"/>
              </a:spcBef>
              <a:spcAft>
                <a:spcPts val="0"/>
              </a:spcAft>
              <a:buClr>
                <a:schemeClr val="dk1"/>
              </a:buClr>
              <a:buSzPts val="1000"/>
              <a:buFont typeface="Comfortaa"/>
              <a:buChar char="●"/>
            </a:pPr>
            <a:r>
              <a:rPr lang="en-GB" sz="1000" b="0" i="0" u="none" strike="noStrike" cap="none">
                <a:solidFill>
                  <a:schemeClr val="dk1"/>
                </a:solidFill>
                <a:latin typeface="Comfortaa"/>
                <a:ea typeface="Comfortaa"/>
                <a:cs typeface="Comfortaa"/>
                <a:sym typeface="Comfortaa"/>
              </a:rPr>
              <a:t>Treat the content as being from a unique origin.</a:t>
            </a:r>
            <a:endParaRPr sz="1000" b="0" i="0" u="none" strike="noStrike" cap="none">
              <a:solidFill>
                <a:schemeClr val="dk1"/>
              </a:solidFill>
              <a:latin typeface="Comfortaa"/>
              <a:ea typeface="Comfortaa"/>
              <a:cs typeface="Comfortaa"/>
              <a:sym typeface="Comfortaa"/>
            </a:endParaRPr>
          </a:p>
          <a:p>
            <a:pPr marL="457200" marR="0" lvl="0" indent="-292100" algn="l" rtl="0">
              <a:lnSpc>
                <a:spcPct val="150000"/>
              </a:lnSpc>
              <a:spcBef>
                <a:spcPts val="0"/>
              </a:spcBef>
              <a:spcAft>
                <a:spcPts val="0"/>
              </a:spcAft>
              <a:buClr>
                <a:schemeClr val="dk1"/>
              </a:buClr>
              <a:buSzPts val="1000"/>
              <a:buFont typeface="Comfortaa"/>
              <a:buChar char="●"/>
            </a:pPr>
            <a:r>
              <a:rPr lang="en-GB" sz="1000" b="0" i="0" u="none" strike="noStrike" cap="none">
                <a:solidFill>
                  <a:schemeClr val="dk1"/>
                </a:solidFill>
                <a:latin typeface="Comfortaa"/>
                <a:ea typeface="Comfortaa"/>
                <a:cs typeface="Comfortaa"/>
                <a:sym typeface="Comfortaa"/>
              </a:rPr>
              <a:t>Block form submission.</a:t>
            </a:r>
            <a:endParaRPr sz="1000" b="0" i="0" u="none" strike="noStrike" cap="none">
              <a:solidFill>
                <a:schemeClr val="dk1"/>
              </a:solidFill>
              <a:latin typeface="Comfortaa"/>
              <a:ea typeface="Comfortaa"/>
              <a:cs typeface="Comfortaa"/>
              <a:sym typeface="Comfortaa"/>
            </a:endParaRPr>
          </a:p>
          <a:p>
            <a:pPr marL="457200" marR="0" lvl="0" indent="-292100" algn="l" rtl="0">
              <a:lnSpc>
                <a:spcPct val="150000"/>
              </a:lnSpc>
              <a:spcBef>
                <a:spcPts val="0"/>
              </a:spcBef>
              <a:spcAft>
                <a:spcPts val="0"/>
              </a:spcAft>
              <a:buClr>
                <a:schemeClr val="dk1"/>
              </a:buClr>
              <a:buSzPts val="1000"/>
              <a:buFont typeface="Comfortaa"/>
              <a:buChar char="●"/>
            </a:pPr>
            <a:r>
              <a:rPr lang="en-GB" sz="1000" b="0" i="0" u="none" strike="noStrike" cap="none">
                <a:solidFill>
                  <a:schemeClr val="dk1"/>
                </a:solidFill>
                <a:latin typeface="Comfortaa"/>
                <a:ea typeface="Comfortaa"/>
                <a:cs typeface="Comfortaa"/>
                <a:sym typeface="Comfortaa"/>
              </a:rPr>
              <a:t>Block script execution.</a:t>
            </a:r>
            <a:endParaRPr sz="1000" b="0" i="0" u="none" strike="noStrike" cap="none">
              <a:solidFill>
                <a:schemeClr val="dk1"/>
              </a:solidFill>
              <a:latin typeface="Comfortaa"/>
              <a:ea typeface="Comfortaa"/>
              <a:cs typeface="Comfortaa"/>
              <a:sym typeface="Comfortaa"/>
            </a:endParaRPr>
          </a:p>
          <a:p>
            <a:pPr marL="457200" marR="0" lvl="0" indent="-292100" algn="l" rtl="0">
              <a:lnSpc>
                <a:spcPct val="150000"/>
              </a:lnSpc>
              <a:spcBef>
                <a:spcPts val="0"/>
              </a:spcBef>
              <a:spcAft>
                <a:spcPts val="0"/>
              </a:spcAft>
              <a:buClr>
                <a:schemeClr val="dk1"/>
              </a:buClr>
              <a:buSzPts val="1000"/>
              <a:buFont typeface="Comfortaa"/>
              <a:buChar char="●"/>
            </a:pPr>
            <a:r>
              <a:rPr lang="en-GB" sz="1000" b="0" i="0" u="none" strike="noStrike" cap="none">
                <a:solidFill>
                  <a:schemeClr val="dk1"/>
                </a:solidFill>
                <a:latin typeface="Comfortaa"/>
                <a:ea typeface="Comfortaa"/>
                <a:cs typeface="Comfortaa"/>
                <a:sym typeface="Comfortaa"/>
              </a:rPr>
              <a:t>Disable APIs.</a:t>
            </a:r>
            <a:endParaRPr sz="1000" b="0" i="0" u="none" strike="noStrike" cap="none">
              <a:solidFill>
                <a:schemeClr val="dk1"/>
              </a:solidFill>
              <a:latin typeface="Comfortaa"/>
              <a:ea typeface="Comfortaa"/>
              <a:cs typeface="Comfortaa"/>
              <a:sym typeface="Comfortaa"/>
            </a:endParaRPr>
          </a:p>
          <a:p>
            <a:pPr marL="457200" marR="0" lvl="0" indent="-292100" algn="l" rtl="0">
              <a:lnSpc>
                <a:spcPct val="150000"/>
              </a:lnSpc>
              <a:spcBef>
                <a:spcPts val="0"/>
              </a:spcBef>
              <a:spcAft>
                <a:spcPts val="0"/>
              </a:spcAft>
              <a:buClr>
                <a:schemeClr val="dk1"/>
              </a:buClr>
              <a:buSzPts val="1000"/>
              <a:buFont typeface="Comfortaa"/>
              <a:buChar char="●"/>
            </a:pPr>
            <a:r>
              <a:rPr lang="en-GB" sz="1000" b="0" i="0" u="none" strike="noStrike" cap="none">
                <a:solidFill>
                  <a:schemeClr val="dk1"/>
                </a:solidFill>
                <a:latin typeface="Comfortaa"/>
                <a:ea typeface="Comfortaa"/>
                <a:cs typeface="Comfortaa"/>
                <a:sym typeface="Comfortaa"/>
              </a:rPr>
              <a:t>Prevent links from targeting other browsing contexts.</a:t>
            </a:r>
            <a:endParaRPr sz="1000" b="0" i="0" u="none" strike="noStrike" cap="none">
              <a:solidFill>
                <a:schemeClr val="dk1"/>
              </a:solidFill>
              <a:latin typeface="Comfortaa"/>
              <a:ea typeface="Comfortaa"/>
              <a:cs typeface="Comfortaa"/>
              <a:sym typeface="Comfortaa"/>
            </a:endParaRPr>
          </a:p>
          <a:p>
            <a:pPr marL="457200" marR="0" lvl="0" indent="-292100" algn="l" rtl="0">
              <a:lnSpc>
                <a:spcPct val="150000"/>
              </a:lnSpc>
              <a:spcBef>
                <a:spcPts val="0"/>
              </a:spcBef>
              <a:spcAft>
                <a:spcPts val="0"/>
              </a:spcAft>
              <a:buClr>
                <a:schemeClr val="dk1"/>
              </a:buClr>
              <a:buSzPts val="1000"/>
              <a:buFont typeface="Comfortaa"/>
              <a:buChar char="●"/>
            </a:pPr>
            <a:r>
              <a:rPr lang="en-GB" sz="1000" b="0" i="0" u="none" strike="noStrike" cap="none">
                <a:solidFill>
                  <a:schemeClr val="dk1"/>
                </a:solidFill>
                <a:latin typeface="Comfortaa"/>
                <a:ea typeface="Comfortaa"/>
                <a:cs typeface="Comfortaa"/>
                <a:sym typeface="Comfortaa"/>
              </a:rPr>
              <a:t>Prevent content from using plugins (through &lt;embed&gt;, &lt;object&gt;, &lt;applet&gt;, or other).</a:t>
            </a:r>
            <a:endParaRPr sz="1000" b="0" i="0" u="none" strike="noStrike" cap="none">
              <a:solidFill>
                <a:schemeClr val="dk1"/>
              </a:solidFill>
              <a:latin typeface="Comfortaa"/>
              <a:ea typeface="Comfortaa"/>
              <a:cs typeface="Comfortaa"/>
              <a:sym typeface="Comfortaa"/>
            </a:endParaRPr>
          </a:p>
          <a:p>
            <a:pPr marL="457200" marR="0" lvl="0" indent="-292100" algn="l" rtl="0">
              <a:lnSpc>
                <a:spcPct val="150000"/>
              </a:lnSpc>
              <a:spcBef>
                <a:spcPts val="0"/>
              </a:spcBef>
              <a:spcAft>
                <a:spcPts val="0"/>
              </a:spcAft>
              <a:buClr>
                <a:schemeClr val="dk1"/>
              </a:buClr>
              <a:buSzPts val="1000"/>
              <a:buFont typeface="Comfortaa"/>
              <a:buChar char="●"/>
            </a:pPr>
            <a:r>
              <a:rPr lang="en-GB" sz="1000" b="0" i="0" u="none" strike="noStrike" cap="none">
                <a:solidFill>
                  <a:schemeClr val="dk1"/>
                </a:solidFill>
                <a:latin typeface="Comfortaa"/>
                <a:ea typeface="Comfortaa"/>
                <a:cs typeface="Comfortaa"/>
                <a:sym typeface="Comfortaa"/>
              </a:rPr>
              <a:t>Prevent the content to navigate its top-level browsing context.</a:t>
            </a:r>
            <a:endParaRPr sz="1000" b="0" i="0" u="none" strike="noStrike" cap="none">
              <a:solidFill>
                <a:schemeClr val="dk1"/>
              </a:solidFill>
              <a:latin typeface="Comfortaa"/>
              <a:ea typeface="Comfortaa"/>
              <a:cs typeface="Comfortaa"/>
              <a:sym typeface="Comfortaa"/>
            </a:endParaRPr>
          </a:p>
          <a:p>
            <a:pPr marL="457200" marR="0" lvl="0" indent="-292100" algn="l" rtl="0">
              <a:lnSpc>
                <a:spcPct val="150000"/>
              </a:lnSpc>
              <a:spcBef>
                <a:spcPts val="0"/>
              </a:spcBef>
              <a:spcAft>
                <a:spcPts val="0"/>
              </a:spcAft>
              <a:buClr>
                <a:schemeClr val="dk1"/>
              </a:buClr>
              <a:buSzPts val="1000"/>
              <a:buFont typeface="Comfortaa"/>
              <a:buChar char="●"/>
            </a:pPr>
            <a:r>
              <a:rPr lang="en-GB" sz="1000" b="0" i="0" u="none" strike="noStrike" cap="none">
                <a:solidFill>
                  <a:schemeClr val="dk1"/>
                </a:solidFill>
                <a:latin typeface="Comfortaa"/>
                <a:ea typeface="Comfortaa"/>
                <a:cs typeface="Comfortaa"/>
                <a:sym typeface="Comfortaa"/>
              </a:rPr>
              <a:t>Block automatically triggered features (such as automatically playing a video or automatically focusing a form control).</a:t>
            </a:r>
            <a:endParaRPr sz="1000" b="0" i="0" u="none" strike="noStrike" cap="none">
              <a:solidFill>
                <a:schemeClr val="dk1"/>
              </a:solidFill>
              <a:latin typeface="Comfortaa"/>
              <a:ea typeface="Comfortaa"/>
              <a:cs typeface="Comfortaa"/>
              <a:sym typeface="Comfortaa"/>
            </a:endParaRPr>
          </a:p>
        </p:txBody>
      </p:sp>
      <p:sp>
        <p:nvSpPr>
          <p:cNvPr id="190" name="Google Shape;190;p35"/>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chemeClr val="dk1"/>
              </a:buClr>
              <a:buSzPts val="3400"/>
              <a:buFont typeface="Arial" panose="020B0604020202020204"/>
              <a:buNone/>
            </a:pPr>
            <a:r>
              <a:rPr lang="en-GB" sz="2500" b="0" i="0" u="none" strike="noStrike" cap="none">
                <a:solidFill>
                  <a:srgbClr val="F96D6C"/>
                </a:solidFill>
                <a:latin typeface="Montserrat"/>
                <a:ea typeface="Montserrat"/>
                <a:cs typeface="Montserrat"/>
                <a:sym typeface="Montserrat"/>
              </a:rPr>
              <a:t>Iframe</a:t>
            </a:r>
            <a:endParaRPr sz="2500" b="0" i="0" u="none" strike="noStrike" cap="none">
              <a:solidFill>
                <a:srgbClr val="F96D6C"/>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94" name="Shape 194"/>
        <p:cNvGrpSpPr/>
        <p:nvPr/>
      </p:nvGrpSpPr>
      <p:grpSpPr>
        <a:xfrm>
          <a:off x="0" y="0"/>
          <a:ext cx="0" cy="0"/>
          <a:chOff x="0" y="0"/>
          <a:chExt cx="0" cy="0"/>
        </a:xfrm>
      </p:grpSpPr>
      <p:sp>
        <p:nvSpPr>
          <p:cNvPr id="195" name="Google Shape;195;p36"/>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Clr>
                <a:srgbClr val="000000"/>
              </a:buClr>
              <a:buSzPts val="1100"/>
              <a:buFont typeface="Arial" panose="020B0604020202020204"/>
              <a:buNone/>
            </a:pPr>
            <a:r>
              <a:rPr lang="en-GB" sz="1100" b="1" i="0" u="none" strike="noStrike" cap="none">
                <a:solidFill>
                  <a:schemeClr val="dk1"/>
                </a:solidFill>
                <a:latin typeface="Comfortaa"/>
                <a:ea typeface="Comfortaa"/>
                <a:cs typeface="Comfortaa"/>
                <a:sym typeface="Comfortaa"/>
              </a:rPr>
              <a:t>Special text:</a:t>
            </a:r>
            <a:endParaRPr sz="1100" b="1" i="0" u="none" strike="noStrike" cap="none">
              <a:solidFill>
                <a:schemeClr val="dk1"/>
              </a:solidFill>
              <a:latin typeface="Comfortaa"/>
              <a:ea typeface="Comfortaa"/>
              <a:cs typeface="Comfortaa"/>
              <a:sym typeface="Comfortaa"/>
            </a:endParaRPr>
          </a:p>
          <a:p>
            <a:pPr marL="457200" marR="0" lvl="0" indent="-298450" algn="l" rtl="0">
              <a:lnSpc>
                <a:spcPct val="150000"/>
              </a:lnSpc>
              <a:spcBef>
                <a:spcPts val="0"/>
              </a:spcBef>
              <a:spcAft>
                <a:spcPts val="0"/>
              </a:spcAft>
              <a:buClr>
                <a:schemeClr val="dk1"/>
              </a:buClr>
              <a:buSzPts val="1100"/>
              <a:buFont typeface="Comfortaa"/>
              <a:buChar char="●"/>
            </a:pPr>
            <a:r>
              <a:rPr lang="en-GB" sz="1100" b="0" i="0" u="none" strike="noStrike" cap="none">
                <a:solidFill>
                  <a:schemeClr val="dk1"/>
                </a:solidFill>
                <a:latin typeface="Comfortaa"/>
                <a:ea typeface="Comfortaa"/>
                <a:cs typeface="Comfortaa"/>
                <a:sym typeface="Comfortaa"/>
              </a:rPr>
              <a:t>The HTML &lt;kbd&gt; element represents user input, like kbd input or voice commands.</a:t>
            </a:r>
            <a:endParaRPr sz="1100" b="0" i="0" u="none" strike="noStrike" cap="none">
              <a:solidFill>
                <a:schemeClr val="dk1"/>
              </a:solidFill>
              <a:latin typeface="Comfortaa"/>
              <a:ea typeface="Comfortaa"/>
              <a:cs typeface="Comfortaa"/>
              <a:sym typeface="Comfortaa"/>
            </a:endParaRPr>
          </a:p>
          <a:p>
            <a:pPr marL="457200" marR="0" lvl="0" indent="-298450" algn="l" rtl="0">
              <a:lnSpc>
                <a:spcPct val="150000"/>
              </a:lnSpc>
              <a:spcBef>
                <a:spcPts val="0"/>
              </a:spcBef>
              <a:spcAft>
                <a:spcPts val="0"/>
              </a:spcAft>
              <a:buClr>
                <a:schemeClr val="dk1"/>
              </a:buClr>
              <a:buSzPts val="1100"/>
              <a:buFont typeface="Comfortaa"/>
              <a:buChar char="●"/>
            </a:pPr>
            <a:r>
              <a:rPr lang="en-GB" sz="1100" b="0" i="0" u="none" strike="noStrike" cap="none">
                <a:solidFill>
                  <a:schemeClr val="dk1"/>
                </a:solidFill>
                <a:latin typeface="Comfortaa"/>
                <a:ea typeface="Comfortaa"/>
                <a:cs typeface="Comfortaa"/>
                <a:sym typeface="Comfortaa"/>
              </a:rPr>
              <a:t>The HTML &lt;samp&gt; element represents output from a program or computing system.</a:t>
            </a:r>
            <a:endParaRPr sz="1100" b="0" i="0" u="none" strike="noStrike" cap="none">
              <a:solidFill>
                <a:schemeClr val="dk1"/>
              </a:solidFill>
              <a:latin typeface="Comfortaa"/>
              <a:ea typeface="Comfortaa"/>
              <a:cs typeface="Comfortaa"/>
              <a:sym typeface="Comfortaa"/>
            </a:endParaRPr>
          </a:p>
          <a:p>
            <a:pPr marL="457200" marR="0" lvl="0" indent="-298450" algn="l" rtl="0">
              <a:lnSpc>
                <a:spcPct val="150000"/>
              </a:lnSpc>
              <a:spcBef>
                <a:spcPts val="0"/>
              </a:spcBef>
              <a:spcAft>
                <a:spcPts val="0"/>
              </a:spcAft>
              <a:buClr>
                <a:schemeClr val="dk1"/>
              </a:buClr>
              <a:buSzPts val="1100"/>
              <a:buFont typeface="Comfortaa"/>
              <a:buChar char="●"/>
            </a:pPr>
            <a:r>
              <a:rPr lang="en-GB" sz="1100" b="0" i="0" u="none" strike="noStrike" cap="none">
                <a:solidFill>
                  <a:schemeClr val="dk1"/>
                </a:solidFill>
                <a:latin typeface="Comfortaa"/>
                <a:ea typeface="Comfortaa"/>
                <a:cs typeface="Comfortaa"/>
                <a:sym typeface="Comfortaa"/>
              </a:rPr>
              <a:t>The HTML &lt;code&gt; element defines a fragment of computer code. </a:t>
            </a:r>
            <a:endParaRPr sz="1100" b="0" i="0" u="none" strike="noStrike" cap="none">
              <a:solidFill>
                <a:schemeClr val="dk1"/>
              </a:solidFill>
              <a:latin typeface="Comfortaa"/>
              <a:ea typeface="Comfortaa"/>
              <a:cs typeface="Comfortaa"/>
              <a:sym typeface="Comfortaa"/>
            </a:endParaRPr>
          </a:p>
          <a:p>
            <a:pPr marL="457200" marR="0" lvl="0" indent="-298450" algn="l" rtl="0">
              <a:lnSpc>
                <a:spcPct val="150000"/>
              </a:lnSpc>
              <a:spcBef>
                <a:spcPts val="0"/>
              </a:spcBef>
              <a:spcAft>
                <a:spcPts val="0"/>
              </a:spcAft>
              <a:buClr>
                <a:schemeClr val="dk1"/>
              </a:buClr>
              <a:buSzPts val="1100"/>
              <a:buFont typeface="Comfortaa"/>
              <a:buChar char="●"/>
            </a:pPr>
            <a:r>
              <a:rPr lang="en-GB" sz="1100" b="0" i="0" u="none" strike="noStrike" cap="none">
                <a:solidFill>
                  <a:schemeClr val="dk1"/>
                </a:solidFill>
                <a:latin typeface="Comfortaa"/>
                <a:ea typeface="Comfortaa"/>
                <a:cs typeface="Comfortaa"/>
                <a:sym typeface="Comfortaa"/>
              </a:rPr>
              <a:t>The HTML &lt;var&gt; element defines a variable. The variable could be a variable in a mathematical expression or a variable in programming context.</a:t>
            </a:r>
            <a:endParaRPr sz="1100" b="0"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100"/>
              <a:buFont typeface="Arial" panose="020B0604020202020204"/>
              <a:buNone/>
            </a:pPr>
            <a:r>
              <a:rPr lang="en-GB" sz="1100" b="0" i="0" u="none" strike="noStrike" cap="none">
                <a:solidFill>
                  <a:schemeClr val="dk1"/>
                </a:solidFill>
                <a:latin typeface="Comfortaa"/>
                <a:ea typeface="Comfortaa"/>
                <a:cs typeface="Comfortaa"/>
                <a:sym typeface="Comfortaa"/>
              </a:rPr>
              <a:t>Text surrounded by these tags are typically displayed in a monospace font except &lt;var&gt;.</a:t>
            </a:r>
            <a:endParaRPr sz="1100" b="0"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100"/>
              <a:buFont typeface="Arial" panose="020B0604020202020204"/>
              <a:buNone/>
            </a:pPr>
            <a:endParaRPr sz="1100" b="0"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100"/>
              <a:buFont typeface="Arial" panose="020B0604020202020204"/>
              <a:buNone/>
            </a:pPr>
            <a:r>
              <a:rPr lang="en-GB" sz="1100" b="1" i="0" u="none" strike="noStrike" cap="none">
                <a:solidFill>
                  <a:schemeClr val="dk1"/>
                </a:solidFill>
                <a:latin typeface="Comfortaa"/>
                <a:ea typeface="Comfortaa"/>
                <a:cs typeface="Comfortaa"/>
                <a:sym typeface="Comfortaa"/>
              </a:rPr>
              <a:t>Entities(special characters)</a:t>
            </a:r>
            <a:endParaRPr sz="1100" b="1"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100"/>
              <a:buFont typeface="Arial" panose="020B0604020202020204"/>
              <a:buNone/>
            </a:pPr>
            <a:r>
              <a:rPr lang="en-GB" sz="1100" b="0" i="0" u="none" strike="noStrike" cap="none">
                <a:solidFill>
                  <a:schemeClr val="dk1"/>
                </a:solidFill>
                <a:latin typeface="Comfortaa"/>
                <a:ea typeface="Comfortaa"/>
                <a:cs typeface="Comfortaa"/>
                <a:sym typeface="Comfortaa"/>
              </a:rPr>
              <a:t>Reserved characters in HTML must be replaced with character entities. Characters that are not present on your keyboard can also be replaced by entities. If you use the less than (&lt;) or greater than (&gt;) signs in your text, the browser might mix them with tags. Character entities are used to display reserved characters in HTML. A character entity looks like this: &amp;entity_name; OR #entity_number; Eg. For &lt;: &amp;lt; or #60; For &gt;: &amp;gt; For ©: &amp;copy;</a:t>
            </a:r>
            <a:br>
              <a:rPr lang="en-GB" sz="1100" b="0" i="0" u="none" strike="noStrike" cap="none">
                <a:solidFill>
                  <a:schemeClr val="dk1"/>
                </a:solidFill>
                <a:latin typeface="Comfortaa"/>
                <a:ea typeface="Comfortaa"/>
                <a:cs typeface="Comfortaa"/>
                <a:sym typeface="Comfortaa"/>
              </a:rPr>
            </a:br>
            <a:r>
              <a:rPr lang="en-GB" sz="1100" b="0" i="0" u="none" strike="noStrike" cap="none">
                <a:solidFill>
                  <a:schemeClr val="dk1"/>
                </a:solidFill>
                <a:latin typeface="Comfortaa"/>
                <a:ea typeface="Comfortaa"/>
                <a:cs typeface="Comfortaa"/>
                <a:sym typeface="Comfortaa"/>
              </a:rPr>
              <a:t>A common character entity used in HTML is the non-breaking space: &amp;nbsp; It will not break into a new line. Eg. If you write 10 spaces in your text, the browser will remove 9 of them. To add real spaces to your text, you can use the &amp;nbsp; character entity.</a:t>
            </a:r>
            <a:endParaRPr sz="1100" b="0" i="0" u="none" strike="noStrike" cap="none">
              <a:solidFill>
                <a:schemeClr val="dk1"/>
              </a:solidFill>
              <a:latin typeface="Comfortaa"/>
              <a:ea typeface="Comfortaa"/>
              <a:cs typeface="Comfortaa"/>
              <a:sym typeface="Comfortaa"/>
            </a:endParaRPr>
          </a:p>
        </p:txBody>
      </p:sp>
      <p:sp>
        <p:nvSpPr>
          <p:cNvPr id="196" name="Google Shape;196;p36"/>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chemeClr val="dk1"/>
              </a:buClr>
              <a:buSzPts val="3400"/>
              <a:buFont typeface="Arial" panose="020B0604020202020204"/>
              <a:buNone/>
            </a:pPr>
            <a:r>
              <a:rPr lang="en-GB" sz="2500" b="0" i="0" u="none" strike="noStrike" cap="none">
                <a:solidFill>
                  <a:srgbClr val="F96D6C"/>
                </a:solidFill>
                <a:latin typeface="Montserrat"/>
                <a:ea typeface="Montserrat"/>
                <a:cs typeface="Montserrat"/>
                <a:sym typeface="Montserrat"/>
              </a:rPr>
              <a:t>Special text &amp; special characters</a:t>
            </a:r>
            <a:endParaRPr sz="2500" b="0" i="0" u="none" strike="noStrike" cap="none">
              <a:solidFill>
                <a:srgbClr val="F96D6C"/>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00" name="Shape 200"/>
        <p:cNvGrpSpPr/>
        <p:nvPr/>
      </p:nvGrpSpPr>
      <p:grpSpPr>
        <a:xfrm>
          <a:off x="0" y="0"/>
          <a:ext cx="0" cy="0"/>
          <a:chOff x="0" y="0"/>
          <a:chExt cx="0" cy="0"/>
        </a:xfrm>
      </p:grpSpPr>
      <p:sp>
        <p:nvSpPr>
          <p:cNvPr id="201" name="Google Shape;201;p37"/>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Clr>
                <a:srgbClr val="000000"/>
              </a:buClr>
              <a:buSzPts val="1300"/>
              <a:buFont typeface="Arial" panose="020B0604020202020204"/>
              <a:buNone/>
            </a:pPr>
            <a:r>
              <a:rPr lang="en-GB" sz="1300" b="0" i="0" u="none" strike="noStrike" cap="none">
                <a:solidFill>
                  <a:schemeClr val="dk1"/>
                </a:solidFill>
                <a:latin typeface="Comfortaa"/>
                <a:ea typeface="Comfortaa"/>
                <a:cs typeface="Comfortaa"/>
                <a:sym typeface="Comfortaa"/>
              </a:rPr>
              <a:t>It defines a form that is used to collect user input. Example:</a:t>
            </a:r>
            <a:br>
              <a:rPr lang="en-GB" sz="1300" b="0" i="0" u="none" strike="noStrike" cap="none">
                <a:solidFill>
                  <a:schemeClr val="dk1"/>
                </a:solidFill>
                <a:latin typeface="Comfortaa"/>
                <a:ea typeface="Comfortaa"/>
                <a:cs typeface="Comfortaa"/>
                <a:sym typeface="Comfortaa"/>
              </a:rPr>
            </a:br>
            <a:r>
              <a:rPr lang="en-GB" sz="1300" b="0" i="0" u="none" strike="noStrike" cap="none">
                <a:solidFill>
                  <a:srgbClr val="F96D6C"/>
                </a:solidFill>
                <a:latin typeface="Comfortaa"/>
                <a:ea typeface="Comfortaa"/>
                <a:cs typeface="Comfortaa"/>
                <a:sym typeface="Comfortaa"/>
              </a:rPr>
              <a:t>&lt;form action="/action_page.php" target="_blank" method="get" novalidate&gt;</a:t>
            </a:r>
            <a:br>
              <a:rPr lang="en-GB" sz="1300" b="0" i="0" u="none" strike="noStrike" cap="none">
                <a:solidFill>
                  <a:srgbClr val="F96D6C"/>
                </a:solidFill>
                <a:latin typeface="Comfortaa"/>
                <a:ea typeface="Comfortaa"/>
                <a:cs typeface="Comfortaa"/>
                <a:sym typeface="Comfortaa"/>
              </a:rPr>
            </a:br>
            <a:r>
              <a:rPr lang="en-GB" sz="1300" b="0" i="0" u="none" strike="noStrike" cap="none">
                <a:solidFill>
                  <a:srgbClr val="F96D6C"/>
                </a:solidFill>
                <a:latin typeface="Comfortaa"/>
                <a:ea typeface="Comfortaa"/>
                <a:cs typeface="Comfortaa"/>
                <a:sym typeface="Comfortaa"/>
              </a:rPr>
              <a:t>  &lt;fieldset&gt;</a:t>
            </a:r>
            <a:br>
              <a:rPr lang="en-GB" sz="1300" b="0" i="0" u="none" strike="noStrike" cap="none">
                <a:solidFill>
                  <a:srgbClr val="F96D6C"/>
                </a:solidFill>
                <a:latin typeface="Comfortaa"/>
                <a:ea typeface="Comfortaa"/>
                <a:cs typeface="Comfortaa"/>
                <a:sym typeface="Comfortaa"/>
              </a:rPr>
            </a:br>
            <a:r>
              <a:rPr lang="en-GB" sz="1300" b="0" i="0" u="none" strike="noStrike" cap="none">
                <a:solidFill>
                  <a:srgbClr val="F96D6C"/>
                </a:solidFill>
                <a:latin typeface="Comfortaa"/>
                <a:ea typeface="Comfortaa"/>
                <a:cs typeface="Comfortaa"/>
                <a:sym typeface="Comfortaa"/>
              </a:rPr>
              <a:t>    &lt;legend&gt;Personal information:&lt;/legend&gt;</a:t>
            </a:r>
            <a:br>
              <a:rPr lang="en-GB" sz="1300" b="0" i="0" u="none" strike="noStrike" cap="none">
                <a:solidFill>
                  <a:srgbClr val="F96D6C"/>
                </a:solidFill>
                <a:latin typeface="Comfortaa"/>
                <a:ea typeface="Comfortaa"/>
                <a:cs typeface="Comfortaa"/>
                <a:sym typeface="Comfortaa"/>
              </a:rPr>
            </a:br>
            <a:r>
              <a:rPr lang="en-GB" sz="1300" b="0" i="0" u="none" strike="noStrike" cap="none">
                <a:solidFill>
                  <a:srgbClr val="F96D6C"/>
                </a:solidFill>
                <a:latin typeface="Comfortaa"/>
                <a:ea typeface="Comfortaa"/>
                <a:cs typeface="Comfortaa"/>
                <a:sym typeface="Comfortaa"/>
              </a:rPr>
              <a:t>	First name:&lt;br&gt;</a:t>
            </a:r>
            <a:br>
              <a:rPr lang="en-GB" sz="1300" b="0" i="0" u="none" strike="noStrike" cap="none">
                <a:solidFill>
                  <a:srgbClr val="F96D6C"/>
                </a:solidFill>
                <a:latin typeface="Comfortaa"/>
                <a:ea typeface="Comfortaa"/>
                <a:cs typeface="Comfortaa"/>
                <a:sym typeface="Comfortaa"/>
              </a:rPr>
            </a:br>
            <a:r>
              <a:rPr lang="en-GB" sz="1300" b="0" i="0" u="none" strike="noStrike" cap="none">
                <a:solidFill>
                  <a:srgbClr val="F96D6C"/>
                </a:solidFill>
                <a:latin typeface="Comfortaa"/>
                <a:ea typeface="Comfortaa"/>
                <a:cs typeface="Comfortaa"/>
                <a:sym typeface="Comfortaa"/>
              </a:rPr>
              <a:t>    &lt;input type="text" name="firstname" value="Mickey"&gt;&lt;br&gt;</a:t>
            </a:r>
            <a:br>
              <a:rPr lang="en-GB" sz="1300" b="0" i="0" u="none" strike="noStrike" cap="none">
                <a:solidFill>
                  <a:srgbClr val="F96D6C"/>
                </a:solidFill>
                <a:latin typeface="Comfortaa"/>
                <a:ea typeface="Comfortaa"/>
                <a:cs typeface="Comfortaa"/>
                <a:sym typeface="Comfortaa"/>
              </a:rPr>
            </a:br>
            <a:r>
              <a:rPr lang="en-GB" sz="1300" b="0" i="0" u="none" strike="noStrike" cap="none">
                <a:solidFill>
                  <a:srgbClr val="F96D6C"/>
                </a:solidFill>
                <a:latin typeface="Comfortaa"/>
                <a:ea typeface="Comfortaa"/>
                <a:cs typeface="Comfortaa"/>
                <a:sym typeface="Comfortaa"/>
              </a:rPr>
              <a:t>	Last name:&lt;br&gt;</a:t>
            </a:r>
            <a:br>
              <a:rPr lang="en-GB" sz="1300" b="0" i="0" u="none" strike="noStrike" cap="none">
                <a:solidFill>
                  <a:srgbClr val="F96D6C"/>
                </a:solidFill>
                <a:latin typeface="Comfortaa"/>
                <a:ea typeface="Comfortaa"/>
                <a:cs typeface="Comfortaa"/>
                <a:sym typeface="Comfortaa"/>
              </a:rPr>
            </a:br>
            <a:r>
              <a:rPr lang="en-GB" sz="1300" b="0" i="0" u="none" strike="noStrike" cap="none">
                <a:solidFill>
                  <a:srgbClr val="F96D6C"/>
                </a:solidFill>
                <a:latin typeface="Comfortaa"/>
                <a:ea typeface="Comfortaa"/>
                <a:cs typeface="Comfortaa"/>
                <a:sym typeface="Comfortaa"/>
              </a:rPr>
              <a:t>    &lt;input type="text" name="lastname" value="Mouse"&gt;&lt;br&gt;&lt;br&gt;</a:t>
            </a:r>
            <a:br>
              <a:rPr lang="en-GB" sz="1300" b="0" i="0" u="none" strike="noStrike" cap="none">
                <a:solidFill>
                  <a:srgbClr val="F96D6C"/>
                </a:solidFill>
                <a:latin typeface="Comfortaa"/>
                <a:ea typeface="Comfortaa"/>
                <a:cs typeface="Comfortaa"/>
                <a:sym typeface="Comfortaa"/>
              </a:rPr>
            </a:br>
            <a:r>
              <a:rPr lang="en-GB" sz="1300" b="0" i="0" u="none" strike="noStrike" cap="none">
                <a:solidFill>
                  <a:srgbClr val="F96D6C"/>
                </a:solidFill>
                <a:latin typeface="Comfortaa"/>
                <a:ea typeface="Comfortaa"/>
                <a:cs typeface="Comfortaa"/>
                <a:sym typeface="Comfortaa"/>
              </a:rPr>
              <a:t>    &lt;input type="submit" value="Submit"&gt;</a:t>
            </a:r>
            <a:br>
              <a:rPr lang="en-GB" sz="1300" b="0" i="0" u="none" strike="noStrike" cap="none">
                <a:solidFill>
                  <a:srgbClr val="F96D6C"/>
                </a:solidFill>
                <a:latin typeface="Comfortaa"/>
                <a:ea typeface="Comfortaa"/>
                <a:cs typeface="Comfortaa"/>
                <a:sym typeface="Comfortaa"/>
              </a:rPr>
            </a:br>
            <a:r>
              <a:rPr lang="en-GB" sz="1300" b="0" i="0" u="none" strike="noStrike" cap="none">
                <a:solidFill>
                  <a:srgbClr val="F96D6C"/>
                </a:solidFill>
                <a:latin typeface="Comfortaa"/>
                <a:ea typeface="Comfortaa"/>
                <a:cs typeface="Comfortaa"/>
                <a:sym typeface="Comfortaa"/>
              </a:rPr>
              <a:t>  &lt;/fieldset&gt;</a:t>
            </a:r>
            <a:br>
              <a:rPr lang="en-GB" sz="1300" b="0" i="0" u="none" strike="noStrike" cap="none">
                <a:solidFill>
                  <a:srgbClr val="F96D6C"/>
                </a:solidFill>
                <a:latin typeface="Comfortaa"/>
                <a:ea typeface="Comfortaa"/>
                <a:cs typeface="Comfortaa"/>
                <a:sym typeface="Comfortaa"/>
              </a:rPr>
            </a:br>
            <a:r>
              <a:rPr lang="en-GB" sz="1300" b="0" i="0" u="none" strike="noStrike" cap="none">
                <a:solidFill>
                  <a:srgbClr val="F96D6C"/>
                </a:solidFill>
                <a:latin typeface="Comfortaa"/>
                <a:ea typeface="Comfortaa"/>
                <a:cs typeface="Comfortaa"/>
                <a:sym typeface="Comfortaa"/>
              </a:rPr>
              <a:t>&lt;/form&gt;</a:t>
            </a:r>
            <a:br>
              <a:rPr lang="en-GB" sz="1300" b="0" i="0" u="none" strike="noStrike" cap="none">
                <a:solidFill>
                  <a:schemeClr val="dk1"/>
                </a:solidFill>
                <a:latin typeface="Comfortaa"/>
                <a:ea typeface="Comfortaa"/>
                <a:cs typeface="Comfortaa"/>
                <a:sym typeface="Comfortaa"/>
              </a:rPr>
            </a:br>
            <a:r>
              <a:rPr lang="en-GB" sz="1300" b="0" i="0" u="none" strike="noStrike" cap="none">
                <a:solidFill>
                  <a:schemeClr val="dk1"/>
                </a:solidFill>
                <a:latin typeface="Comfortaa"/>
                <a:ea typeface="Comfortaa"/>
                <a:cs typeface="Comfortaa"/>
                <a:sym typeface="Comfortaa"/>
              </a:rPr>
              <a:t>Each input field must have a name attribute to be submitted. If the name attribute is omitted, the data of that input field will not be sent at all.</a:t>
            </a:r>
            <a:endParaRPr sz="1300" b="0" i="0" u="none" strike="noStrike" cap="none">
              <a:solidFill>
                <a:schemeClr val="dk1"/>
              </a:solidFill>
              <a:latin typeface="Comfortaa"/>
              <a:ea typeface="Comfortaa"/>
              <a:cs typeface="Comfortaa"/>
              <a:sym typeface="Comfortaa"/>
            </a:endParaRPr>
          </a:p>
        </p:txBody>
      </p:sp>
      <p:sp>
        <p:nvSpPr>
          <p:cNvPr id="202" name="Google Shape;202;p37"/>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chemeClr val="dk1"/>
              </a:buClr>
              <a:buSzPts val="3400"/>
              <a:buFont typeface="Arial" panose="020B0604020202020204"/>
              <a:buNone/>
            </a:pPr>
            <a:r>
              <a:rPr lang="en-GB" sz="2500" b="0" i="0" u="none" strike="noStrike" cap="none">
                <a:solidFill>
                  <a:srgbClr val="F96D6C"/>
                </a:solidFill>
                <a:latin typeface="Montserrat"/>
                <a:ea typeface="Montserrat"/>
                <a:cs typeface="Montserrat"/>
                <a:sym typeface="Montserrat"/>
              </a:rPr>
              <a:t>Form</a:t>
            </a:r>
            <a:endParaRPr sz="2500" b="0" i="0" u="none" strike="noStrike" cap="none">
              <a:solidFill>
                <a:srgbClr val="F96D6C"/>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06" name="Shape 206"/>
        <p:cNvGrpSpPr/>
        <p:nvPr/>
      </p:nvGrpSpPr>
      <p:grpSpPr>
        <a:xfrm>
          <a:off x="0" y="0"/>
          <a:ext cx="0" cy="0"/>
          <a:chOff x="0" y="0"/>
          <a:chExt cx="0" cy="0"/>
        </a:xfrm>
      </p:grpSpPr>
      <p:sp>
        <p:nvSpPr>
          <p:cNvPr id="207" name="Google Shape;207;p38"/>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Clr>
                <a:srgbClr val="000000"/>
              </a:buClr>
              <a:buSzPts val="1100"/>
              <a:buFont typeface="Arial" panose="020B0604020202020204"/>
              <a:buNone/>
            </a:pPr>
            <a:r>
              <a:rPr lang="en-GB" sz="1100" b="1" i="0" u="none" strike="noStrike" cap="none">
                <a:solidFill>
                  <a:schemeClr val="dk1"/>
                </a:solidFill>
                <a:latin typeface="Comfortaa"/>
                <a:ea typeface="Comfortaa"/>
                <a:cs typeface="Comfortaa"/>
                <a:sym typeface="Comfortaa"/>
              </a:rPr>
              <a:t>Form Elements</a:t>
            </a:r>
            <a:endParaRPr sz="1100" b="1" i="0" u="none" strike="noStrike" cap="none">
              <a:solidFill>
                <a:schemeClr val="dk1"/>
              </a:solidFill>
              <a:latin typeface="Comfortaa"/>
              <a:ea typeface="Comfortaa"/>
              <a:cs typeface="Comfortaa"/>
              <a:sym typeface="Comfortaa"/>
            </a:endParaRPr>
          </a:p>
          <a:p>
            <a:pPr marL="457200" marR="0" lvl="0" indent="-298450" algn="l" rtl="0">
              <a:lnSpc>
                <a:spcPct val="150000"/>
              </a:lnSpc>
              <a:spcBef>
                <a:spcPts val="0"/>
              </a:spcBef>
              <a:spcAft>
                <a:spcPts val="0"/>
              </a:spcAft>
              <a:buClr>
                <a:schemeClr val="dk1"/>
              </a:buClr>
              <a:buSzPts val="1100"/>
              <a:buFont typeface="Comfortaa"/>
              <a:buChar char="●"/>
            </a:pPr>
            <a:r>
              <a:rPr lang="en-GB" sz="1100" b="0" i="0" u="none" strike="noStrike" cap="none">
                <a:solidFill>
                  <a:schemeClr val="dk1"/>
                </a:solidFill>
                <a:latin typeface="Comfortaa"/>
                <a:ea typeface="Comfortaa"/>
                <a:cs typeface="Comfortaa"/>
                <a:sym typeface="Comfortaa"/>
              </a:rPr>
              <a:t>The &lt;input&gt; element can be displayed in several ways, depending on the type attribute. If the type attribute is omitted, the input field gets the default type: "text". The default width of a text field is 20 characters.</a:t>
            </a:r>
            <a:endParaRPr sz="1100" b="0" i="0" u="none" strike="noStrike" cap="none">
              <a:solidFill>
                <a:schemeClr val="dk1"/>
              </a:solidFill>
              <a:latin typeface="Comfortaa"/>
              <a:ea typeface="Comfortaa"/>
              <a:cs typeface="Comfortaa"/>
              <a:sym typeface="Comfortaa"/>
            </a:endParaRPr>
          </a:p>
          <a:p>
            <a:pPr marL="457200" marR="0" lvl="0" indent="-298450" algn="l" rtl="0">
              <a:lnSpc>
                <a:spcPct val="150000"/>
              </a:lnSpc>
              <a:spcBef>
                <a:spcPts val="0"/>
              </a:spcBef>
              <a:spcAft>
                <a:spcPts val="0"/>
              </a:spcAft>
              <a:buClr>
                <a:schemeClr val="dk1"/>
              </a:buClr>
              <a:buSzPts val="1100"/>
              <a:buFont typeface="Comfortaa"/>
              <a:buChar char="●"/>
            </a:pPr>
            <a:r>
              <a:rPr lang="en-GB" sz="1100" b="0" i="0" u="none" strike="noStrike" cap="none">
                <a:solidFill>
                  <a:schemeClr val="dk1"/>
                </a:solidFill>
                <a:latin typeface="Comfortaa"/>
                <a:ea typeface="Comfortaa"/>
                <a:cs typeface="Comfortaa"/>
                <a:sym typeface="Comfortaa"/>
              </a:rPr>
              <a:t>The &lt;select&gt; element defines a drop-down list. The &lt;option&gt; elements defines an option that can be selected. By default, the first item in the drop-down list is selected. To define a pre-selected option, add the selected attribute to the option. size attribute specifies the number of visible values. multiple attribute allows the user to select more than one value. Eg.</a:t>
            </a:r>
            <a:br>
              <a:rPr lang="en-GB" sz="1100" b="0" i="0" u="none" strike="noStrike" cap="none">
                <a:solidFill>
                  <a:schemeClr val="dk1"/>
                </a:solidFill>
                <a:latin typeface="Comfortaa"/>
                <a:ea typeface="Comfortaa"/>
                <a:cs typeface="Comfortaa"/>
                <a:sym typeface="Comfortaa"/>
              </a:rPr>
            </a:br>
            <a:r>
              <a:rPr lang="en-GB" sz="1100" b="0" i="0" u="none" strike="noStrike" cap="none">
                <a:solidFill>
                  <a:srgbClr val="F96D6C"/>
                </a:solidFill>
                <a:latin typeface="Comfortaa"/>
                <a:ea typeface="Comfortaa"/>
                <a:cs typeface="Comfortaa"/>
                <a:sym typeface="Comfortaa"/>
              </a:rPr>
              <a:t>&lt;select name="cars" size="4" multiple&gt;</a:t>
            </a:r>
            <a:br>
              <a:rPr lang="en-GB" sz="1100" b="0" i="0" u="none" strike="noStrike" cap="none">
                <a:solidFill>
                  <a:srgbClr val="F96D6C"/>
                </a:solidFill>
                <a:latin typeface="Comfortaa"/>
                <a:ea typeface="Comfortaa"/>
                <a:cs typeface="Comfortaa"/>
                <a:sym typeface="Comfortaa"/>
              </a:rPr>
            </a:br>
            <a:r>
              <a:rPr lang="en-GB" sz="1100" b="0" i="0" u="none" strike="noStrike" cap="none">
                <a:solidFill>
                  <a:srgbClr val="F96D6C"/>
                </a:solidFill>
                <a:latin typeface="Comfortaa"/>
                <a:ea typeface="Comfortaa"/>
                <a:cs typeface="Comfortaa"/>
                <a:sym typeface="Comfortaa"/>
              </a:rPr>
              <a:t>  &lt;option value="volvo"&gt;Volvo&lt;/option&gt;</a:t>
            </a:r>
            <a:br>
              <a:rPr lang="en-GB" sz="1100" b="0" i="0" u="none" strike="noStrike" cap="none">
                <a:solidFill>
                  <a:srgbClr val="F96D6C"/>
                </a:solidFill>
                <a:latin typeface="Comfortaa"/>
                <a:ea typeface="Comfortaa"/>
                <a:cs typeface="Comfortaa"/>
                <a:sym typeface="Comfortaa"/>
              </a:rPr>
            </a:br>
            <a:r>
              <a:rPr lang="en-GB" sz="1100" b="0" i="0" u="none" strike="noStrike" cap="none">
                <a:solidFill>
                  <a:srgbClr val="F96D6C"/>
                </a:solidFill>
                <a:latin typeface="Comfortaa"/>
                <a:ea typeface="Comfortaa"/>
                <a:cs typeface="Comfortaa"/>
                <a:sym typeface="Comfortaa"/>
              </a:rPr>
              <a:t>  &lt;option value="saab"&gt;Saab&lt;/option&gt;</a:t>
            </a:r>
            <a:br>
              <a:rPr lang="en-GB" sz="1100" b="0" i="0" u="none" strike="noStrike" cap="none">
                <a:solidFill>
                  <a:srgbClr val="F96D6C"/>
                </a:solidFill>
                <a:latin typeface="Comfortaa"/>
                <a:ea typeface="Comfortaa"/>
                <a:cs typeface="Comfortaa"/>
                <a:sym typeface="Comfortaa"/>
              </a:rPr>
            </a:br>
            <a:r>
              <a:rPr lang="en-GB" sz="1100" b="0" i="0" u="none" strike="noStrike" cap="none">
                <a:solidFill>
                  <a:srgbClr val="F96D6C"/>
                </a:solidFill>
                <a:latin typeface="Comfortaa"/>
                <a:ea typeface="Comfortaa"/>
                <a:cs typeface="Comfortaa"/>
                <a:sym typeface="Comfortaa"/>
              </a:rPr>
              <a:t>  &lt;option value="fiat" selected&gt;Fiat&lt;/option&gt;</a:t>
            </a:r>
            <a:br>
              <a:rPr lang="en-GB" sz="1100" b="0" i="0" u="none" strike="noStrike" cap="none">
                <a:solidFill>
                  <a:srgbClr val="F96D6C"/>
                </a:solidFill>
                <a:latin typeface="Comfortaa"/>
                <a:ea typeface="Comfortaa"/>
                <a:cs typeface="Comfortaa"/>
                <a:sym typeface="Comfortaa"/>
              </a:rPr>
            </a:br>
            <a:r>
              <a:rPr lang="en-GB" sz="1100" b="0" i="0" u="none" strike="noStrike" cap="none">
                <a:solidFill>
                  <a:srgbClr val="F96D6C"/>
                </a:solidFill>
                <a:latin typeface="Comfortaa"/>
                <a:ea typeface="Comfortaa"/>
                <a:cs typeface="Comfortaa"/>
                <a:sym typeface="Comfortaa"/>
              </a:rPr>
              <a:t>  &lt;option value="audi"&gt;Audi&lt;/option&gt;</a:t>
            </a:r>
            <a:br>
              <a:rPr lang="en-GB" sz="1100" b="0" i="0" u="none" strike="noStrike" cap="none">
                <a:solidFill>
                  <a:srgbClr val="F96D6C"/>
                </a:solidFill>
                <a:latin typeface="Comfortaa"/>
                <a:ea typeface="Comfortaa"/>
                <a:cs typeface="Comfortaa"/>
                <a:sym typeface="Comfortaa"/>
              </a:rPr>
            </a:br>
            <a:r>
              <a:rPr lang="en-GB" sz="1100" b="0" i="0" u="none" strike="noStrike" cap="none">
                <a:solidFill>
                  <a:srgbClr val="F96D6C"/>
                </a:solidFill>
                <a:latin typeface="Comfortaa"/>
                <a:ea typeface="Comfortaa"/>
                <a:cs typeface="Comfortaa"/>
                <a:sym typeface="Comfortaa"/>
              </a:rPr>
              <a:t>&lt;/select&gt;</a:t>
            </a:r>
            <a:endParaRPr sz="1100" b="0" i="0" u="none" strike="noStrike" cap="none">
              <a:solidFill>
                <a:srgbClr val="F96D6C"/>
              </a:solidFill>
              <a:latin typeface="Comfortaa"/>
              <a:ea typeface="Comfortaa"/>
              <a:cs typeface="Comfortaa"/>
              <a:sym typeface="Comfortaa"/>
            </a:endParaRPr>
          </a:p>
          <a:p>
            <a:pPr marL="457200" marR="0" lvl="0" indent="-298450" algn="l" rtl="0">
              <a:lnSpc>
                <a:spcPct val="150000"/>
              </a:lnSpc>
              <a:spcBef>
                <a:spcPts val="0"/>
              </a:spcBef>
              <a:spcAft>
                <a:spcPts val="0"/>
              </a:spcAft>
              <a:buClr>
                <a:schemeClr val="dk1"/>
              </a:buClr>
              <a:buSzPts val="1100"/>
              <a:buFont typeface="Comfortaa"/>
              <a:buChar char="●"/>
            </a:pPr>
            <a:r>
              <a:rPr lang="en-GB" sz="1100" b="0" i="0" u="none" strike="noStrike" cap="none">
                <a:solidFill>
                  <a:schemeClr val="dk1"/>
                </a:solidFill>
                <a:latin typeface="Comfortaa"/>
                <a:ea typeface="Comfortaa"/>
                <a:cs typeface="Comfortaa"/>
                <a:sym typeface="Comfortaa"/>
              </a:rPr>
              <a:t>The &lt;textarea&gt; element defines a multi-line input field. rows attribute specifies the visible number of lines &amp; cols attribute specifies the visible width of a text area. Eg.</a:t>
            </a:r>
            <a:br>
              <a:rPr lang="en-GB" sz="1100" b="0" i="0" u="none" strike="noStrike" cap="none">
                <a:solidFill>
                  <a:schemeClr val="dk1"/>
                </a:solidFill>
                <a:latin typeface="Comfortaa"/>
                <a:ea typeface="Comfortaa"/>
                <a:cs typeface="Comfortaa"/>
                <a:sym typeface="Comfortaa"/>
              </a:rPr>
            </a:br>
            <a:r>
              <a:rPr lang="en-GB" sz="1100" b="0" i="0" u="none" strike="noStrike" cap="none">
                <a:solidFill>
                  <a:srgbClr val="F96D6C"/>
                </a:solidFill>
                <a:latin typeface="Comfortaa"/>
                <a:ea typeface="Comfortaa"/>
                <a:cs typeface="Comfortaa"/>
                <a:sym typeface="Comfortaa"/>
              </a:rPr>
              <a:t>&lt;textarea name="message" rows="10" cols="30"&gt;</a:t>
            </a:r>
            <a:endParaRPr sz="1100" b="0" i="0" u="none" strike="noStrike" cap="none">
              <a:solidFill>
                <a:srgbClr val="F96D6C"/>
              </a:solidFill>
              <a:latin typeface="Comfortaa"/>
              <a:ea typeface="Comfortaa"/>
              <a:cs typeface="Comfortaa"/>
              <a:sym typeface="Comfortaa"/>
            </a:endParaRPr>
          </a:p>
        </p:txBody>
      </p:sp>
      <p:sp>
        <p:nvSpPr>
          <p:cNvPr id="208" name="Google Shape;208;p38"/>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chemeClr val="dk1"/>
              </a:buClr>
              <a:buSzPts val="3400"/>
              <a:buFont typeface="Arial" panose="020B0604020202020204"/>
              <a:buNone/>
            </a:pPr>
            <a:r>
              <a:rPr lang="en-GB" sz="2500" b="0" i="0" u="none" strike="noStrike" cap="none">
                <a:solidFill>
                  <a:srgbClr val="F96D6C"/>
                </a:solidFill>
                <a:latin typeface="Montserrat"/>
                <a:ea typeface="Montserrat"/>
                <a:cs typeface="Montserrat"/>
                <a:sym typeface="Montserrat"/>
              </a:rPr>
              <a:t>Form(contd.)</a:t>
            </a:r>
            <a:endParaRPr sz="2500" b="0" i="0" u="none" strike="noStrike" cap="none">
              <a:solidFill>
                <a:srgbClr val="F96D6C"/>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12" name="Shape 212"/>
        <p:cNvGrpSpPr/>
        <p:nvPr/>
      </p:nvGrpSpPr>
      <p:grpSpPr>
        <a:xfrm>
          <a:off x="0" y="0"/>
          <a:ext cx="0" cy="0"/>
          <a:chOff x="0" y="0"/>
          <a:chExt cx="0" cy="0"/>
        </a:xfrm>
      </p:grpSpPr>
      <p:sp>
        <p:nvSpPr>
          <p:cNvPr id="213" name="Google Shape;213;p39"/>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The &lt;button&gt; element defines a clickable button.</a:t>
            </a:r>
            <a:endParaRPr sz="1200" b="0"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The &lt;datalist&gt; HTML5 element specifies a list of pre-defined options for an &lt;input&gt; element. Users will see a drop-down list of the pre-defined options as they input data. The list attribute of the &lt;input&gt; element, must refer to the id attribute of the &lt;datalist&gt; element. Eg.</a:t>
            </a:r>
            <a:br>
              <a:rPr lang="en-GB" sz="1200" b="0" i="0" u="none" strike="noStrike" cap="none">
                <a:solidFill>
                  <a:schemeClr val="dk1"/>
                </a:solidFill>
                <a:latin typeface="Comfortaa"/>
                <a:ea typeface="Comfortaa"/>
                <a:cs typeface="Comfortaa"/>
                <a:sym typeface="Comfortaa"/>
              </a:rPr>
            </a:br>
            <a:r>
              <a:rPr lang="en-GB" sz="1200" b="0" i="0" u="none" strike="noStrike" cap="none">
                <a:solidFill>
                  <a:srgbClr val="F96D6C"/>
                </a:solidFill>
                <a:latin typeface="Comfortaa"/>
                <a:ea typeface="Comfortaa"/>
                <a:cs typeface="Comfortaa"/>
                <a:sym typeface="Comfortaa"/>
              </a:rPr>
              <a:t>&lt;form action="/action_page.php"&gt;</a:t>
            </a:r>
            <a:br>
              <a:rPr lang="en-GB" sz="1200" b="0" i="0" u="none" strike="noStrike" cap="none">
                <a:solidFill>
                  <a:srgbClr val="F96D6C"/>
                </a:solidFill>
                <a:latin typeface="Comfortaa"/>
                <a:ea typeface="Comfortaa"/>
                <a:cs typeface="Comfortaa"/>
                <a:sym typeface="Comfortaa"/>
              </a:rPr>
            </a:br>
            <a:r>
              <a:rPr lang="en-GB" sz="1200" b="0" i="0" u="none" strike="noStrike" cap="none">
                <a:solidFill>
                  <a:srgbClr val="F96D6C"/>
                </a:solidFill>
                <a:latin typeface="Comfortaa"/>
                <a:ea typeface="Comfortaa"/>
                <a:cs typeface="Comfortaa"/>
                <a:sym typeface="Comfortaa"/>
              </a:rPr>
              <a:t>  &lt;input list="browsers"&gt;</a:t>
            </a:r>
            <a:br>
              <a:rPr lang="en-GB" sz="1200" b="0" i="0" u="none" strike="noStrike" cap="none">
                <a:solidFill>
                  <a:srgbClr val="F96D6C"/>
                </a:solidFill>
                <a:latin typeface="Comfortaa"/>
                <a:ea typeface="Comfortaa"/>
                <a:cs typeface="Comfortaa"/>
                <a:sym typeface="Comfortaa"/>
              </a:rPr>
            </a:br>
            <a:r>
              <a:rPr lang="en-GB" sz="1200" b="0" i="0" u="none" strike="noStrike" cap="none">
                <a:solidFill>
                  <a:srgbClr val="F96D6C"/>
                </a:solidFill>
                <a:latin typeface="Comfortaa"/>
                <a:ea typeface="Comfortaa"/>
                <a:cs typeface="Comfortaa"/>
                <a:sym typeface="Comfortaa"/>
              </a:rPr>
              <a:t>  &lt;datalist id="browsers"&gt;</a:t>
            </a:r>
            <a:br>
              <a:rPr lang="en-GB" sz="1200" b="0" i="0" u="none" strike="noStrike" cap="none">
                <a:solidFill>
                  <a:srgbClr val="F96D6C"/>
                </a:solidFill>
                <a:latin typeface="Comfortaa"/>
                <a:ea typeface="Comfortaa"/>
                <a:cs typeface="Comfortaa"/>
                <a:sym typeface="Comfortaa"/>
              </a:rPr>
            </a:br>
            <a:r>
              <a:rPr lang="en-GB" sz="1200" b="0" i="0" u="none" strike="noStrike" cap="none">
                <a:solidFill>
                  <a:srgbClr val="F96D6C"/>
                </a:solidFill>
                <a:latin typeface="Comfortaa"/>
                <a:ea typeface="Comfortaa"/>
                <a:cs typeface="Comfortaa"/>
                <a:sym typeface="Comfortaa"/>
              </a:rPr>
              <a:t>    &lt;option value="Internet Explorer"&gt;</a:t>
            </a:r>
            <a:br>
              <a:rPr lang="en-GB" sz="1200" b="0" i="0" u="none" strike="noStrike" cap="none">
                <a:solidFill>
                  <a:srgbClr val="F96D6C"/>
                </a:solidFill>
                <a:latin typeface="Comfortaa"/>
                <a:ea typeface="Comfortaa"/>
                <a:cs typeface="Comfortaa"/>
                <a:sym typeface="Comfortaa"/>
              </a:rPr>
            </a:br>
            <a:r>
              <a:rPr lang="en-GB" sz="1200" b="0" i="0" u="none" strike="noStrike" cap="none">
                <a:solidFill>
                  <a:srgbClr val="F96D6C"/>
                </a:solidFill>
                <a:latin typeface="Comfortaa"/>
                <a:ea typeface="Comfortaa"/>
                <a:cs typeface="Comfortaa"/>
                <a:sym typeface="Comfortaa"/>
              </a:rPr>
              <a:t>    &lt;option value="Firefox"&gt;</a:t>
            </a:r>
            <a:br>
              <a:rPr lang="en-GB" sz="1200" b="0" i="0" u="none" strike="noStrike" cap="none">
                <a:solidFill>
                  <a:srgbClr val="F96D6C"/>
                </a:solidFill>
                <a:latin typeface="Comfortaa"/>
                <a:ea typeface="Comfortaa"/>
                <a:cs typeface="Comfortaa"/>
                <a:sym typeface="Comfortaa"/>
              </a:rPr>
            </a:br>
            <a:r>
              <a:rPr lang="en-GB" sz="1200" b="0" i="0" u="none" strike="noStrike" cap="none">
                <a:solidFill>
                  <a:srgbClr val="F96D6C"/>
                </a:solidFill>
                <a:latin typeface="Comfortaa"/>
                <a:ea typeface="Comfortaa"/>
                <a:cs typeface="Comfortaa"/>
                <a:sym typeface="Comfortaa"/>
              </a:rPr>
              <a:t>    &lt;option value="Chrome"&gt;</a:t>
            </a:r>
            <a:br>
              <a:rPr lang="en-GB" sz="1200" b="0" i="0" u="none" strike="noStrike" cap="none">
                <a:solidFill>
                  <a:srgbClr val="F96D6C"/>
                </a:solidFill>
                <a:latin typeface="Comfortaa"/>
                <a:ea typeface="Comfortaa"/>
                <a:cs typeface="Comfortaa"/>
                <a:sym typeface="Comfortaa"/>
              </a:rPr>
            </a:br>
            <a:r>
              <a:rPr lang="en-GB" sz="1200" b="0" i="0" u="none" strike="noStrike" cap="none">
                <a:solidFill>
                  <a:srgbClr val="F96D6C"/>
                </a:solidFill>
                <a:latin typeface="Comfortaa"/>
                <a:ea typeface="Comfortaa"/>
                <a:cs typeface="Comfortaa"/>
                <a:sym typeface="Comfortaa"/>
              </a:rPr>
              <a:t>    &lt;option value="Opera"&gt;</a:t>
            </a:r>
            <a:br>
              <a:rPr lang="en-GB" sz="1200" b="0" i="0" u="none" strike="noStrike" cap="none">
                <a:solidFill>
                  <a:srgbClr val="F96D6C"/>
                </a:solidFill>
                <a:latin typeface="Comfortaa"/>
                <a:ea typeface="Comfortaa"/>
                <a:cs typeface="Comfortaa"/>
                <a:sym typeface="Comfortaa"/>
              </a:rPr>
            </a:br>
            <a:r>
              <a:rPr lang="en-GB" sz="1200" b="0" i="0" u="none" strike="noStrike" cap="none">
                <a:solidFill>
                  <a:srgbClr val="F96D6C"/>
                </a:solidFill>
                <a:latin typeface="Comfortaa"/>
                <a:ea typeface="Comfortaa"/>
                <a:cs typeface="Comfortaa"/>
                <a:sym typeface="Comfortaa"/>
              </a:rPr>
              <a:t>    &lt;option value="Safari"&gt;</a:t>
            </a:r>
            <a:br>
              <a:rPr lang="en-GB" sz="1200" b="0" i="0" u="none" strike="noStrike" cap="none">
                <a:solidFill>
                  <a:srgbClr val="F96D6C"/>
                </a:solidFill>
                <a:latin typeface="Comfortaa"/>
                <a:ea typeface="Comfortaa"/>
                <a:cs typeface="Comfortaa"/>
                <a:sym typeface="Comfortaa"/>
              </a:rPr>
            </a:br>
            <a:r>
              <a:rPr lang="en-GB" sz="1200" b="0" i="0" u="none" strike="noStrike" cap="none">
                <a:solidFill>
                  <a:srgbClr val="F96D6C"/>
                </a:solidFill>
                <a:latin typeface="Comfortaa"/>
                <a:ea typeface="Comfortaa"/>
                <a:cs typeface="Comfortaa"/>
                <a:sym typeface="Comfortaa"/>
              </a:rPr>
              <a:t>  &lt;/datalist&gt;</a:t>
            </a:r>
            <a:br>
              <a:rPr lang="en-GB" sz="1200" b="0" i="0" u="none" strike="noStrike" cap="none">
                <a:solidFill>
                  <a:srgbClr val="F96D6C"/>
                </a:solidFill>
                <a:latin typeface="Comfortaa"/>
                <a:ea typeface="Comfortaa"/>
                <a:cs typeface="Comfortaa"/>
                <a:sym typeface="Comfortaa"/>
              </a:rPr>
            </a:br>
            <a:r>
              <a:rPr lang="en-GB" sz="1200" b="0" i="0" u="none" strike="noStrike" cap="none">
                <a:solidFill>
                  <a:srgbClr val="F96D6C"/>
                </a:solidFill>
                <a:latin typeface="Comfortaa"/>
                <a:ea typeface="Comfortaa"/>
                <a:cs typeface="Comfortaa"/>
                <a:sym typeface="Comfortaa"/>
              </a:rPr>
              <a:t>&lt;/form&gt;</a:t>
            </a:r>
            <a:endParaRPr sz="1200" b="0" i="0" u="none" strike="noStrike" cap="none">
              <a:solidFill>
                <a:srgbClr val="F96D6C"/>
              </a:solidFill>
              <a:latin typeface="Comfortaa"/>
              <a:ea typeface="Comfortaa"/>
              <a:cs typeface="Comfortaa"/>
              <a:sym typeface="Comfortaa"/>
            </a:endParaRPr>
          </a:p>
        </p:txBody>
      </p:sp>
      <p:sp>
        <p:nvSpPr>
          <p:cNvPr id="214" name="Google Shape;214;p39"/>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chemeClr val="dk1"/>
              </a:buClr>
              <a:buSzPts val="3400"/>
              <a:buFont typeface="Arial" panose="020B0604020202020204"/>
              <a:buNone/>
            </a:pPr>
            <a:r>
              <a:rPr lang="en-GB" sz="2500" b="0" i="0" u="none" strike="noStrike" cap="none">
                <a:solidFill>
                  <a:srgbClr val="F96D6C"/>
                </a:solidFill>
                <a:latin typeface="Montserrat"/>
                <a:ea typeface="Montserrat"/>
                <a:cs typeface="Montserrat"/>
                <a:sym typeface="Montserrat"/>
              </a:rPr>
              <a:t>Form(contd.)</a:t>
            </a:r>
            <a:endParaRPr sz="2500" b="0" i="0" u="none" strike="noStrike" cap="none">
              <a:solidFill>
                <a:srgbClr val="F96D6C"/>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18" name="Shape 218"/>
        <p:cNvGrpSpPr/>
        <p:nvPr/>
      </p:nvGrpSpPr>
      <p:grpSpPr>
        <a:xfrm>
          <a:off x="0" y="0"/>
          <a:ext cx="0" cy="0"/>
          <a:chOff x="0" y="0"/>
          <a:chExt cx="0" cy="0"/>
        </a:xfrm>
      </p:grpSpPr>
      <p:sp>
        <p:nvSpPr>
          <p:cNvPr id="219" name="Google Shape;219;p40"/>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457200" marR="0" lvl="0" indent="-311150" algn="l" rtl="0">
              <a:lnSpc>
                <a:spcPct val="150000"/>
              </a:lnSpc>
              <a:spcBef>
                <a:spcPts val="0"/>
              </a:spcBef>
              <a:spcAft>
                <a:spcPts val="0"/>
              </a:spcAft>
              <a:buClr>
                <a:schemeClr val="dk1"/>
              </a:buClr>
              <a:buSzPts val="1300"/>
              <a:buFont typeface="Comfortaa"/>
              <a:buChar char="●"/>
            </a:pPr>
            <a:r>
              <a:rPr lang="en-GB" sz="1300" b="0" i="0" u="none" strike="noStrike" cap="none">
                <a:solidFill>
                  <a:schemeClr val="dk1"/>
                </a:solidFill>
                <a:latin typeface="Comfortaa"/>
                <a:ea typeface="Comfortaa"/>
                <a:cs typeface="Comfortaa"/>
                <a:sym typeface="Comfortaa"/>
              </a:rPr>
              <a:t>The &lt;output&gt; element represents the result of a calculation (like one performed by a script). Ex:</a:t>
            </a:r>
            <a:br>
              <a:rPr lang="en-GB" sz="1300" b="0" i="0" u="none" strike="noStrike" cap="none">
                <a:solidFill>
                  <a:schemeClr val="dk1"/>
                </a:solidFill>
                <a:latin typeface="Comfortaa"/>
                <a:ea typeface="Comfortaa"/>
                <a:cs typeface="Comfortaa"/>
                <a:sym typeface="Comfortaa"/>
              </a:rPr>
            </a:br>
            <a:r>
              <a:rPr lang="en-GB" sz="1300" b="0" i="0" u="none" strike="noStrike" cap="none">
                <a:solidFill>
                  <a:srgbClr val="F96D6C"/>
                </a:solidFill>
                <a:latin typeface="Comfortaa"/>
                <a:ea typeface="Comfortaa"/>
                <a:cs typeface="Comfortaa"/>
                <a:sym typeface="Comfortaa"/>
              </a:rPr>
              <a:t>&lt;form oninput="x.value=parseInt(a.value)+parseInt(b.value)"&gt;</a:t>
            </a:r>
            <a:br>
              <a:rPr lang="en-GB" sz="1300" b="0" i="0" u="none" strike="noStrike" cap="none">
                <a:solidFill>
                  <a:srgbClr val="F96D6C"/>
                </a:solidFill>
                <a:latin typeface="Comfortaa"/>
                <a:ea typeface="Comfortaa"/>
                <a:cs typeface="Comfortaa"/>
                <a:sym typeface="Comfortaa"/>
              </a:rPr>
            </a:br>
            <a:r>
              <a:rPr lang="en-GB" sz="1300" b="0" i="0" u="none" strike="noStrike" cap="none">
                <a:solidFill>
                  <a:srgbClr val="F96D6C"/>
                </a:solidFill>
                <a:latin typeface="Comfortaa"/>
                <a:ea typeface="Comfortaa"/>
                <a:cs typeface="Comfortaa"/>
                <a:sym typeface="Comfortaa"/>
              </a:rPr>
              <a:t>  &lt;input type="number" id="a" name="a"&gt; + </a:t>
            </a:r>
            <a:br>
              <a:rPr lang="en-GB" sz="1300" b="0" i="0" u="none" strike="noStrike" cap="none">
                <a:solidFill>
                  <a:srgbClr val="F96D6C"/>
                </a:solidFill>
                <a:latin typeface="Comfortaa"/>
                <a:ea typeface="Comfortaa"/>
                <a:cs typeface="Comfortaa"/>
                <a:sym typeface="Comfortaa"/>
              </a:rPr>
            </a:br>
            <a:r>
              <a:rPr lang="en-GB" sz="1300" b="0" i="0" u="none" strike="noStrike" cap="none">
                <a:solidFill>
                  <a:srgbClr val="F96D6C"/>
                </a:solidFill>
                <a:latin typeface="Comfortaa"/>
                <a:ea typeface="Comfortaa"/>
                <a:cs typeface="Comfortaa"/>
                <a:sym typeface="Comfortaa"/>
              </a:rPr>
              <a:t>  &lt;input type="number" id="b" name="b"&gt; =</a:t>
            </a:r>
            <a:br>
              <a:rPr lang="en-GB" sz="1300" b="0" i="0" u="none" strike="noStrike" cap="none">
                <a:solidFill>
                  <a:srgbClr val="F96D6C"/>
                </a:solidFill>
                <a:latin typeface="Comfortaa"/>
                <a:ea typeface="Comfortaa"/>
                <a:cs typeface="Comfortaa"/>
                <a:sym typeface="Comfortaa"/>
              </a:rPr>
            </a:br>
            <a:r>
              <a:rPr lang="en-GB" sz="1300" b="0" i="0" u="none" strike="noStrike" cap="none">
                <a:solidFill>
                  <a:srgbClr val="F96D6C"/>
                </a:solidFill>
                <a:latin typeface="Comfortaa"/>
                <a:ea typeface="Comfortaa"/>
                <a:cs typeface="Comfortaa"/>
                <a:sym typeface="Comfortaa"/>
              </a:rPr>
              <a:t>  &lt;output name="x" for="a b"&gt;&lt;/output&gt;</a:t>
            </a:r>
            <a:br>
              <a:rPr lang="en-GB" sz="1300" b="0" i="0" u="none" strike="noStrike" cap="none">
                <a:solidFill>
                  <a:srgbClr val="F96D6C"/>
                </a:solidFill>
                <a:latin typeface="Comfortaa"/>
                <a:ea typeface="Comfortaa"/>
                <a:cs typeface="Comfortaa"/>
                <a:sym typeface="Comfortaa"/>
              </a:rPr>
            </a:br>
            <a:r>
              <a:rPr lang="en-GB" sz="1300" b="0" i="0" u="none" strike="noStrike" cap="none">
                <a:solidFill>
                  <a:srgbClr val="F96D6C"/>
                </a:solidFill>
                <a:latin typeface="Comfortaa"/>
                <a:ea typeface="Comfortaa"/>
                <a:cs typeface="Comfortaa"/>
                <a:sym typeface="Comfortaa"/>
              </a:rPr>
              <a:t>&lt;/form&gt;</a:t>
            </a:r>
            <a:endParaRPr sz="13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300"/>
              <a:buFont typeface="Arial" panose="020B0604020202020204"/>
              <a:buNone/>
            </a:pPr>
            <a:r>
              <a:rPr lang="en-GB" sz="1300" b="1" i="0" u="none" strike="noStrike" cap="none">
                <a:solidFill>
                  <a:schemeClr val="dk1"/>
                </a:solidFill>
                <a:latin typeface="Comfortaa"/>
                <a:ea typeface="Comfortaa"/>
                <a:cs typeface="Comfortaa"/>
                <a:sym typeface="Comfortaa"/>
              </a:rPr>
              <a:t>Input Types</a:t>
            </a:r>
            <a:endParaRPr sz="1300" b="1" i="0" u="none" strike="noStrike" cap="none">
              <a:solidFill>
                <a:schemeClr val="dk1"/>
              </a:solidFill>
              <a:latin typeface="Comfortaa"/>
              <a:ea typeface="Comfortaa"/>
              <a:cs typeface="Comfortaa"/>
              <a:sym typeface="Comfortaa"/>
            </a:endParaRPr>
          </a:p>
          <a:p>
            <a:pPr marL="457200" marR="0" lvl="0" indent="-311150" algn="l" rtl="0">
              <a:lnSpc>
                <a:spcPct val="150000"/>
              </a:lnSpc>
              <a:spcBef>
                <a:spcPts val="0"/>
              </a:spcBef>
              <a:spcAft>
                <a:spcPts val="0"/>
              </a:spcAft>
              <a:buClr>
                <a:schemeClr val="dk1"/>
              </a:buClr>
              <a:buSzPts val="1300"/>
              <a:buFont typeface="Comfortaa"/>
              <a:buChar char="●"/>
            </a:pPr>
            <a:r>
              <a:rPr lang="en-GB" sz="1300" b="0" i="0" u="none" strike="noStrike" cap="none">
                <a:solidFill>
                  <a:schemeClr val="dk1"/>
                </a:solidFill>
                <a:latin typeface="Comfortaa"/>
                <a:ea typeface="Comfortaa"/>
                <a:cs typeface="Comfortaa"/>
                <a:sym typeface="Comfortaa"/>
              </a:rPr>
              <a:t>&lt;input type="button"&gt; button.</a:t>
            </a:r>
            <a:endParaRPr sz="1300" b="0" i="0" u="none" strike="noStrike" cap="none">
              <a:solidFill>
                <a:schemeClr val="dk1"/>
              </a:solidFill>
              <a:latin typeface="Comfortaa"/>
              <a:ea typeface="Comfortaa"/>
              <a:cs typeface="Comfortaa"/>
              <a:sym typeface="Comfortaa"/>
            </a:endParaRPr>
          </a:p>
          <a:p>
            <a:pPr marL="457200" marR="0" lvl="0" indent="-311150" algn="l" rtl="0">
              <a:lnSpc>
                <a:spcPct val="150000"/>
              </a:lnSpc>
              <a:spcBef>
                <a:spcPts val="0"/>
              </a:spcBef>
              <a:spcAft>
                <a:spcPts val="0"/>
              </a:spcAft>
              <a:buClr>
                <a:schemeClr val="dk1"/>
              </a:buClr>
              <a:buSzPts val="1300"/>
              <a:buFont typeface="Comfortaa"/>
              <a:buChar char="●"/>
            </a:pPr>
            <a:r>
              <a:rPr lang="en-GB" sz="1300" b="0" i="0" u="none" strike="noStrike" cap="none">
                <a:solidFill>
                  <a:schemeClr val="dk1"/>
                </a:solidFill>
                <a:latin typeface="Comfortaa"/>
                <a:ea typeface="Comfortaa"/>
                <a:cs typeface="Comfortaa"/>
                <a:sym typeface="Comfortaa"/>
              </a:rPr>
              <a:t>&lt;input type="checkbox"&gt;  checkbox field.</a:t>
            </a:r>
            <a:endParaRPr sz="1300" b="0" i="0" u="none" strike="noStrike" cap="none">
              <a:solidFill>
                <a:schemeClr val="dk1"/>
              </a:solidFill>
              <a:latin typeface="Comfortaa"/>
              <a:ea typeface="Comfortaa"/>
              <a:cs typeface="Comfortaa"/>
              <a:sym typeface="Comfortaa"/>
            </a:endParaRPr>
          </a:p>
          <a:p>
            <a:pPr marL="457200" marR="0" lvl="0" indent="-311150" algn="l" rtl="0">
              <a:lnSpc>
                <a:spcPct val="150000"/>
              </a:lnSpc>
              <a:spcBef>
                <a:spcPts val="0"/>
              </a:spcBef>
              <a:spcAft>
                <a:spcPts val="0"/>
              </a:spcAft>
              <a:buClr>
                <a:schemeClr val="dk1"/>
              </a:buClr>
              <a:buSzPts val="1300"/>
              <a:buFont typeface="Comfortaa"/>
              <a:buChar char="●"/>
            </a:pPr>
            <a:r>
              <a:rPr lang="en-GB" sz="1300" b="0" i="0" u="none" strike="noStrike" cap="none">
                <a:solidFill>
                  <a:schemeClr val="dk1"/>
                </a:solidFill>
                <a:latin typeface="Comfortaa"/>
                <a:ea typeface="Comfortaa"/>
                <a:cs typeface="Comfortaa"/>
                <a:sym typeface="Comfortaa"/>
              </a:rPr>
              <a:t>&lt;input type="color"&gt; color field.</a:t>
            </a:r>
            <a:endParaRPr sz="1300" b="0" i="0" u="none" strike="noStrike" cap="none">
              <a:solidFill>
                <a:schemeClr val="dk1"/>
              </a:solidFill>
              <a:latin typeface="Comfortaa"/>
              <a:ea typeface="Comfortaa"/>
              <a:cs typeface="Comfortaa"/>
              <a:sym typeface="Comfortaa"/>
            </a:endParaRPr>
          </a:p>
          <a:p>
            <a:pPr marL="457200" marR="0" lvl="0" indent="-311150" algn="l" rtl="0">
              <a:lnSpc>
                <a:spcPct val="150000"/>
              </a:lnSpc>
              <a:spcBef>
                <a:spcPts val="0"/>
              </a:spcBef>
              <a:spcAft>
                <a:spcPts val="0"/>
              </a:spcAft>
              <a:buClr>
                <a:schemeClr val="dk1"/>
              </a:buClr>
              <a:buSzPts val="1300"/>
              <a:buFont typeface="Comfortaa"/>
              <a:buChar char="●"/>
            </a:pPr>
            <a:r>
              <a:rPr lang="en-GB" sz="1300" b="0" i="0" u="none" strike="noStrike" cap="none">
                <a:solidFill>
                  <a:schemeClr val="dk1"/>
                </a:solidFill>
                <a:latin typeface="Comfortaa"/>
                <a:ea typeface="Comfortaa"/>
                <a:cs typeface="Comfortaa"/>
                <a:sym typeface="Comfortaa"/>
              </a:rPr>
              <a:t>&lt;input type="date"&gt; date field. Eg. </a:t>
            </a:r>
            <a:r>
              <a:rPr lang="en-GB" sz="1300" b="0" i="0" u="none" strike="noStrike" cap="none">
                <a:solidFill>
                  <a:srgbClr val="F96D6C"/>
                </a:solidFill>
                <a:latin typeface="Comfortaa"/>
                <a:ea typeface="Comfortaa"/>
                <a:cs typeface="Comfortaa"/>
                <a:sym typeface="Comfortaa"/>
              </a:rPr>
              <a:t>&lt;input type="date" name="bday" min="1979-12-31" max="2000-01-02"&gt;</a:t>
            </a:r>
            <a:endParaRPr sz="1300" b="0" i="0" u="none" strike="noStrike" cap="none">
              <a:solidFill>
                <a:srgbClr val="F96D6C"/>
              </a:solidFill>
              <a:latin typeface="Comfortaa"/>
              <a:ea typeface="Comfortaa"/>
              <a:cs typeface="Comfortaa"/>
              <a:sym typeface="Comfortaa"/>
            </a:endParaRPr>
          </a:p>
          <a:p>
            <a:pPr marL="457200" marR="0" lvl="0" indent="-311150" algn="l" rtl="0">
              <a:lnSpc>
                <a:spcPct val="150000"/>
              </a:lnSpc>
              <a:spcBef>
                <a:spcPts val="0"/>
              </a:spcBef>
              <a:spcAft>
                <a:spcPts val="0"/>
              </a:spcAft>
              <a:buClr>
                <a:schemeClr val="dk1"/>
              </a:buClr>
              <a:buSzPts val="1300"/>
              <a:buFont typeface="Comfortaa"/>
              <a:buChar char="●"/>
            </a:pPr>
            <a:r>
              <a:rPr lang="en-GB" sz="1300" b="0" i="0" u="none" strike="noStrike" cap="none">
                <a:solidFill>
                  <a:schemeClr val="dk1"/>
                </a:solidFill>
                <a:latin typeface="Comfortaa"/>
                <a:ea typeface="Comfortaa"/>
                <a:cs typeface="Comfortaa"/>
                <a:sym typeface="Comfortaa"/>
              </a:rPr>
              <a:t>&lt;input type="datetime-local"&gt; date and time input field, with no time zone.</a:t>
            </a:r>
            <a:endParaRPr sz="1300" b="0" i="0" u="none" strike="noStrike" cap="none">
              <a:solidFill>
                <a:schemeClr val="dk1"/>
              </a:solidFill>
              <a:latin typeface="Comfortaa"/>
              <a:ea typeface="Comfortaa"/>
              <a:cs typeface="Comfortaa"/>
              <a:sym typeface="Comfortaa"/>
            </a:endParaRPr>
          </a:p>
          <a:p>
            <a:pPr marL="457200" marR="0" lvl="0" indent="-311150" algn="l" rtl="0">
              <a:lnSpc>
                <a:spcPct val="150000"/>
              </a:lnSpc>
              <a:spcBef>
                <a:spcPts val="0"/>
              </a:spcBef>
              <a:spcAft>
                <a:spcPts val="0"/>
              </a:spcAft>
              <a:buClr>
                <a:schemeClr val="dk1"/>
              </a:buClr>
              <a:buSzPts val="1300"/>
              <a:buFont typeface="Comfortaa"/>
              <a:buChar char="●"/>
            </a:pPr>
            <a:r>
              <a:rPr lang="en-GB" sz="1300" b="0" i="0" u="none" strike="noStrike" cap="none">
                <a:solidFill>
                  <a:schemeClr val="dk1"/>
                </a:solidFill>
                <a:latin typeface="Comfortaa"/>
                <a:ea typeface="Comfortaa"/>
                <a:cs typeface="Comfortaa"/>
                <a:sym typeface="Comfortaa"/>
              </a:rPr>
              <a:t>&lt;input type="email"&gt; e-mail address field.</a:t>
            </a:r>
            <a:endParaRPr sz="1300" b="0" i="0" u="none" strike="noStrike" cap="none">
              <a:solidFill>
                <a:schemeClr val="dk1"/>
              </a:solidFill>
              <a:latin typeface="Comfortaa"/>
              <a:ea typeface="Comfortaa"/>
              <a:cs typeface="Comfortaa"/>
              <a:sym typeface="Comfortaa"/>
            </a:endParaRPr>
          </a:p>
          <a:p>
            <a:pPr marL="457200" marR="0" lvl="0" indent="-311150" algn="l" rtl="0">
              <a:lnSpc>
                <a:spcPct val="150000"/>
              </a:lnSpc>
              <a:spcBef>
                <a:spcPts val="0"/>
              </a:spcBef>
              <a:spcAft>
                <a:spcPts val="0"/>
              </a:spcAft>
              <a:buClr>
                <a:schemeClr val="dk1"/>
              </a:buClr>
              <a:buSzPts val="1300"/>
              <a:buFont typeface="Comfortaa"/>
              <a:buChar char="●"/>
            </a:pPr>
            <a:r>
              <a:rPr lang="en-GB" sz="1300" b="0" i="0" u="none" strike="noStrike" cap="none">
                <a:solidFill>
                  <a:schemeClr val="dk1"/>
                </a:solidFill>
                <a:latin typeface="Comfortaa"/>
                <a:ea typeface="Comfortaa"/>
                <a:cs typeface="Comfortaa"/>
                <a:sym typeface="Comfortaa"/>
              </a:rPr>
              <a:t>&lt;input type="file"&gt; file-select field and a "Browse" button for file uploads.</a:t>
            </a:r>
            <a:endParaRPr sz="1300" b="0" i="0" u="none" strike="noStrike" cap="none">
              <a:solidFill>
                <a:schemeClr val="dk1"/>
              </a:solidFill>
              <a:latin typeface="Comfortaa"/>
              <a:ea typeface="Comfortaa"/>
              <a:cs typeface="Comfortaa"/>
              <a:sym typeface="Comfortaa"/>
            </a:endParaRPr>
          </a:p>
        </p:txBody>
      </p:sp>
      <p:sp>
        <p:nvSpPr>
          <p:cNvPr id="220" name="Google Shape;220;p40"/>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chemeClr val="dk1"/>
              </a:buClr>
              <a:buSzPts val="3400"/>
              <a:buFont typeface="Arial" panose="020B0604020202020204"/>
              <a:buNone/>
            </a:pPr>
            <a:r>
              <a:rPr lang="en-GB" sz="2500" b="0" i="0" u="none" strike="noStrike" cap="none">
                <a:solidFill>
                  <a:srgbClr val="F96D6C"/>
                </a:solidFill>
                <a:latin typeface="Montserrat"/>
                <a:ea typeface="Montserrat"/>
                <a:cs typeface="Montserrat"/>
                <a:sym typeface="Montserrat"/>
              </a:rPr>
              <a:t>Form(contd.)</a:t>
            </a:r>
            <a:endParaRPr sz="2500" b="0" i="0" u="none" strike="noStrike" cap="none">
              <a:solidFill>
                <a:srgbClr val="F96D6C"/>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24" name="Shape 224"/>
        <p:cNvGrpSpPr/>
        <p:nvPr/>
      </p:nvGrpSpPr>
      <p:grpSpPr>
        <a:xfrm>
          <a:off x="0" y="0"/>
          <a:ext cx="0" cy="0"/>
          <a:chOff x="0" y="0"/>
          <a:chExt cx="0" cy="0"/>
        </a:xfrm>
      </p:grpSpPr>
      <p:sp>
        <p:nvSpPr>
          <p:cNvPr id="225" name="Google Shape;225;p41"/>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457200" marR="0" lvl="0" indent="-311150" algn="l" rtl="0">
              <a:lnSpc>
                <a:spcPct val="150000"/>
              </a:lnSpc>
              <a:spcBef>
                <a:spcPts val="0"/>
              </a:spcBef>
              <a:spcAft>
                <a:spcPts val="0"/>
              </a:spcAft>
              <a:buClr>
                <a:schemeClr val="dk1"/>
              </a:buClr>
              <a:buSzPts val="1300"/>
              <a:buFont typeface="Comfortaa"/>
              <a:buChar char="●"/>
            </a:pPr>
            <a:r>
              <a:rPr lang="en-GB" sz="1300" b="0" i="0" u="none" strike="noStrike" cap="none">
                <a:solidFill>
                  <a:schemeClr val="dk1"/>
                </a:solidFill>
                <a:latin typeface="Comfortaa"/>
                <a:ea typeface="Comfortaa"/>
                <a:cs typeface="Comfortaa"/>
                <a:sym typeface="Comfortaa"/>
              </a:rPr>
              <a:t>&lt;input type="hidden"&gt; defines a hidden input field. A hidden field let web developers include data that cannot be seen or modified by users when a form is submitted. A hidden field often stores what database record that needs to be updated when the form is submitted.</a:t>
            </a:r>
            <a:endParaRPr sz="1300" b="0" i="0" u="none" strike="noStrike" cap="none">
              <a:solidFill>
                <a:schemeClr val="dk1"/>
              </a:solidFill>
              <a:latin typeface="Comfortaa"/>
              <a:ea typeface="Comfortaa"/>
              <a:cs typeface="Comfortaa"/>
              <a:sym typeface="Comfortaa"/>
            </a:endParaRPr>
          </a:p>
          <a:p>
            <a:pPr marL="457200" marR="0" lvl="0" indent="-311150" algn="l" rtl="0">
              <a:lnSpc>
                <a:spcPct val="150000"/>
              </a:lnSpc>
              <a:spcBef>
                <a:spcPts val="0"/>
              </a:spcBef>
              <a:spcAft>
                <a:spcPts val="0"/>
              </a:spcAft>
              <a:buClr>
                <a:schemeClr val="dk1"/>
              </a:buClr>
              <a:buSzPts val="1300"/>
              <a:buFont typeface="Comfortaa"/>
              <a:buChar char="●"/>
            </a:pPr>
            <a:r>
              <a:rPr lang="en-GB" sz="1300" b="0" i="0" u="none" strike="noStrike" cap="none">
                <a:solidFill>
                  <a:schemeClr val="dk1"/>
                </a:solidFill>
                <a:latin typeface="Comfortaa"/>
                <a:ea typeface="Comfortaa"/>
                <a:cs typeface="Comfortaa"/>
                <a:sym typeface="Comfortaa"/>
              </a:rPr>
              <a:t>&lt;input type="image"&gt; defines an image as a submit button.</a:t>
            </a:r>
            <a:endParaRPr sz="1300" b="0" i="0" u="none" strike="noStrike" cap="none">
              <a:solidFill>
                <a:schemeClr val="dk1"/>
              </a:solidFill>
              <a:latin typeface="Comfortaa"/>
              <a:ea typeface="Comfortaa"/>
              <a:cs typeface="Comfortaa"/>
              <a:sym typeface="Comfortaa"/>
            </a:endParaRPr>
          </a:p>
          <a:p>
            <a:pPr marL="457200" marR="0" lvl="0" indent="-311150" algn="l" rtl="0">
              <a:lnSpc>
                <a:spcPct val="150000"/>
              </a:lnSpc>
              <a:spcBef>
                <a:spcPts val="0"/>
              </a:spcBef>
              <a:spcAft>
                <a:spcPts val="0"/>
              </a:spcAft>
              <a:buClr>
                <a:schemeClr val="dk1"/>
              </a:buClr>
              <a:buSzPts val="1300"/>
              <a:buFont typeface="Comfortaa"/>
              <a:buChar char="●"/>
            </a:pPr>
            <a:r>
              <a:rPr lang="en-GB" sz="1300" b="0" i="0" u="none" strike="noStrike" cap="none">
                <a:solidFill>
                  <a:schemeClr val="dk1"/>
                </a:solidFill>
                <a:latin typeface="Comfortaa"/>
                <a:ea typeface="Comfortaa"/>
                <a:cs typeface="Comfortaa"/>
                <a:sym typeface="Comfortaa"/>
              </a:rPr>
              <a:t>&lt;input type="month"&gt; allows the user to select a month and year.</a:t>
            </a:r>
            <a:endParaRPr sz="1300" b="0" i="0" u="none" strike="noStrike" cap="none">
              <a:solidFill>
                <a:schemeClr val="dk1"/>
              </a:solidFill>
              <a:latin typeface="Comfortaa"/>
              <a:ea typeface="Comfortaa"/>
              <a:cs typeface="Comfortaa"/>
              <a:sym typeface="Comfortaa"/>
            </a:endParaRPr>
          </a:p>
          <a:p>
            <a:pPr marL="457200" marR="0" lvl="0" indent="-311150" algn="l" rtl="0">
              <a:lnSpc>
                <a:spcPct val="150000"/>
              </a:lnSpc>
              <a:spcBef>
                <a:spcPts val="0"/>
              </a:spcBef>
              <a:spcAft>
                <a:spcPts val="0"/>
              </a:spcAft>
              <a:buClr>
                <a:schemeClr val="dk1"/>
              </a:buClr>
              <a:buSzPts val="1300"/>
              <a:buFont typeface="Comfortaa"/>
              <a:buChar char="●"/>
            </a:pPr>
            <a:r>
              <a:rPr lang="en-GB" sz="1300" b="0" i="0" u="none" strike="noStrike" cap="none">
                <a:solidFill>
                  <a:schemeClr val="dk1"/>
                </a:solidFill>
                <a:latin typeface="Comfortaa"/>
                <a:ea typeface="Comfortaa"/>
                <a:cs typeface="Comfortaa"/>
                <a:sym typeface="Comfortaa"/>
              </a:rPr>
              <a:t>&lt;input type="number"&gt; numeric input field.</a:t>
            </a:r>
            <a:br>
              <a:rPr lang="en-GB" sz="1300" b="0" i="0" u="none" strike="noStrike" cap="none">
                <a:solidFill>
                  <a:schemeClr val="dk1"/>
                </a:solidFill>
                <a:latin typeface="Comfortaa"/>
                <a:ea typeface="Comfortaa"/>
                <a:cs typeface="Comfortaa"/>
                <a:sym typeface="Comfortaa"/>
              </a:rPr>
            </a:br>
            <a:r>
              <a:rPr lang="en-GB" sz="1300" b="0" i="0" u="none" strike="noStrike" cap="none">
                <a:solidFill>
                  <a:srgbClr val="F96D6C"/>
                </a:solidFill>
                <a:latin typeface="Comfortaa"/>
                <a:ea typeface="Comfortaa"/>
                <a:cs typeface="Comfortaa"/>
                <a:sym typeface="Comfortaa"/>
              </a:rPr>
              <a:t>&lt;input type="number" name="quantity" min="1" max="5"&gt;</a:t>
            </a:r>
            <a:endParaRPr sz="1300" b="0" i="0" u="none" strike="noStrike" cap="none">
              <a:solidFill>
                <a:srgbClr val="F96D6C"/>
              </a:solidFill>
              <a:latin typeface="Comfortaa"/>
              <a:ea typeface="Comfortaa"/>
              <a:cs typeface="Comfortaa"/>
              <a:sym typeface="Comfortaa"/>
            </a:endParaRPr>
          </a:p>
          <a:p>
            <a:pPr marL="457200" marR="0" lvl="0" indent="-311150" algn="l" rtl="0">
              <a:lnSpc>
                <a:spcPct val="150000"/>
              </a:lnSpc>
              <a:spcBef>
                <a:spcPts val="0"/>
              </a:spcBef>
              <a:spcAft>
                <a:spcPts val="0"/>
              </a:spcAft>
              <a:buClr>
                <a:schemeClr val="dk1"/>
              </a:buClr>
              <a:buSzPts val="1300"/>
              <a:buFont typeface="Comfortaa"/>
              <a:buChar char="●"/>
            </a:pPr>
            <a:r>
              <a:rPr lang="en-GB" sz="1300" b="0" i="0" u="none" strike="noStrike" cap="none">
                <a:solidFill>
                  <a:schemeClr val="dk1"/>
                </a:solidFill>
                <a:latin typeface="Comfortaa"/>
                <a:ea typeface="Comfortaa"/>
                <a:cs typeface="Comfortaa"/>
                <a:sym typeface="Comfortaa"/>
              </a:rPr>
              <a:t>&lt;input type="password"&gt; password field.</a:t>
            </a:r>
            <a:endParaRPr sz="1300" b="0" i="0" u="none" strike="noStrike" cap="none">
              <a:solidFill>
                <a:schemeClr val="dk1"/>
              </a:solidFill>
              <a:latin typeface="Comfortaa"/>
              <a:ea typeface="Comfortaa"/>
              <a:cs typeface="Comfortaa"/>
              <a:sym typeface="Comfortaa"/>
            </a:endParaRPr>
          </a:p>
          <a:p>
            <a:pPr marL="457200" marR="0" lvl="0" indent="-311150" algn="l" rtl="0">
              <a:lnSpc>
                <a:spcPct val="150000"/>
              </a:lnSpc>
              <a:spcBef>
                <a:spcPts val="0"/>
              </a:spcBef>
              <a:spcAft>
                <a:spcPts val="0"/>
              </a:spcAft>
              <a:buClr>
                <a:schemeClr val="dk1"/>
              </a:buClr>
              <a:buSzPts val="1300"/>
              <a:buFont typeface="Comfortaa"/>
              <a:buChar char="●"/>
            </a:pPr>
            <a:r>
              <a:rPr lang="en-GB" sz="1300" b="0" i="0" u="none" strike="noStrike" cap="none">
                <a:solidFill>
                  <a:schemeClr val="dk1"/>
                </a:solidFill>
                <a:latin typeface="Comfortaa"/>
                <a:ea typeface="Comfortaa"/>
                <a:cs typeface="Comfortaa"/>
                <a:sym typeface="Comfortaa"/>
              </a:rPr>
              <a:t>&lt;input type="radio"&gt; radio button. Eg.</a:t>
            </a:r>
            <a:br>
              <a:rPr lang="en-GB" sz="1300" b="0" i="0" u="none" strike="noStrike" cap="none">
                <a:solidFill>
                  <a:schemeClr val="dk1"/>
                </a:solidFill>
                <a:latin typeface="Comfortaa"/>
                <a:ea typeface="Comfortaa"/>
                <a:cs typeface="Comfortaa"/>
                <a:sym typeface="Comfortaa"/>
              </a:rPr>
            </a:br>
            <a:r>
              <a:rPr lang="en-GB" sz="1300" b="0" i="0" u="none" strike="noStrike" cap="none">
                <a:solidFill>
                  <a:srgbClr val="F96D6C"/>
                </a:solidFill>
                <a:latin typeface="Comfortaa"/>
                <a:ea typeface="Comfortaa"/>
                <a:cs typeface="Comfortaa"/>
                <a:sym typeface="Comfortaa"/>
              </a:rPr>
              <a:t>&lt;form&gt;</a:t>
            </a:r>
            <a:br>
              <a:rPr lang="en-GB" sz="1300" b="0" i="0" u="none" strike="noStrike" cap="none">
                <a:solidFill>
                  <a:srgbClr val="F96D6C"/>
                </a:solidFill>
                <a:latin typeface="Comfortaa"/>
                <a:ea typeface="Comfortaa"/>
                <a:cs typeface="Comfortaa"/>
                <a:sym typeface="Comfortaa"/>
              </a:rPr>
            </a:br>
            <a:r>
              <a:rPr lang="en-GB" sz="1300" b="0" i="0" u="none" strike="noStrike" cap="none">
                <a:solidFill>
                  <a:srgbClr val="F96D6C"/>
                </a:solidFill>
                <a:latin typeface="Comfortaa"/>
                <a:ea typeface="Comfortaa"/>
                <a:cs typeface="Comfortaa"/>
                <a:sym typeface="Comfortaa"/>
              </a:rPr>
              <a:t>  &lt;input type="radio" name="gender" value="male" checked&gt; Male&lt;br&gt;</a:t>
            </a:r>
            <a:br>
              <a:rPr lang="en-GB" sz="1300" b="0" i="0" u="none" strike="noStrike" cap="none">
                <a:solidFill>
                  <a:srgbClr val="F96D6C"/>
                </a:solidFill>
                <a:latin typeface="Comfortaa"/>
                <a:ea typeface="Comfortaa"/>
                <a:cs typeface="Comfortaa"/>
                <a:sym typeface="Comfortaa"/>
              </a:rPr>
            </a:br>
            <a:r>
              <a:rPr lang="en-GB" sz="1300" b="0" i="0" u="none" strike="noStrike" cap="none">
                <a:solidFill>
                  <a:srgbClr val="F96D6C"/>
                </a:solidFill>
                <a:latin typeface="Comfortaa"/>
                <a:ea typeface="Comfortaa"/>
                <a:cs typeface="Comfortaa"/>
                <a:sym typeface="Comfortaa"/>
              </a:rPr>
              <a:t>  &lt;input type="radio" name="gender" value="female"&gt; Female&lt;br&gt;</a:t>
            </a:r>
            <a:br>
              <a:rPr lang="en-GB" sz="1300" b="0" i="0" u="none" strike="noStrike" cap="none">
                <a:solidFill>
                  <a:srgbClr val="F96D6C"/>
                </a:solidFill>
                <a:latin typeface="Comfortaa"/>
                <a:ea typeface="Comfortaa"/>
                <a:cs typeface="Comfortaa"/>
                <a:sym typeface="Comfortaa"/>
              </a:rPr>
            </a:br>
            <a:r>
              <a:rPr lang="en-GB" sz="1300" b="0" i="0" u="none" strike="noStrike" cap="none">
                <a:solidFill>
                  <a:srgbClr val="F96D6C"/>
                </a:solidFill>
                <a:latin typeface="Comfortaa"/>
                <a:ea typeface="Comfortaa"/>
                <a:cs typeface="Comfortaa"/>
                <a:sym typeface="Comfortaa"/>
              </a:rPr>
              <a:t>  &lt;input type="radio" name="gender" value="other"&gt; Other</a:t>
            </a:r>
            <a:br>
              <a:rPr lang="en-GB" sz="1300" b="0" i="0" u="none" strike="noStrike" cap="none">
                <a:solidFill>
                  <a:srgbClr val="F96D6C"/>
                </a:solidFill>
                <a:latin typeface="Comfortaa"/>
                <a:ea typeface="Comfortaa"/>
                <a:cs typeface="Comfortaa"/>
                <a:sym typeface="Comfortaa"/>
              </a:rPr>
            </a:br>
            <a:r>
              <a:rPr lang="en-GB" sz="1300" b="0" i="0" u="none" strike="noStrike" cap="none">
                <a:solidFill>
                  <a:srgbClr val="F96D6C"/>
                </a:solidFill>
                <a:latin typeface="Comfortaa"/>
                <a:ea typeface="Comfortaa"/>
                <a:cs typeface="Comfortaa"/>
                <a:sym typeface="Comfortaa"/>
              </a:rPr>
              <a:t>&lt;/form&gt;</a:t>
            </a:r>
            <a:endParaRPr sz="1300" b="0" i="0" u="none" strike="noStrike" cap="none">
              <a:solidFill>
                <a:srgbClr val="F96D6C"/>
              </a:solidFill>
              <a:latin typeface="Comfortaa"/>
              <a:ea typeface="Comfortaa"/>
              <a:cs typeface="Comfortaa"/>
              <a:sym typeface="Comfortaa"/>
            </a:endParaRPr>
          </a:p>
        </p:txBody>
      </p:sp>
      <p:sp>
        <p:nvSpPr>
          <p:cNvPr id="226" name="Google Shape;226;p41"/>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chemeClr val="dk1"/>
              </a:buClr>
              <a:buSzPts val="3400"/>
              <a:buFont typeface="Arial" panose="020B0604020202020204"/>
              <a:buNone/>
            </a:pPr>
            <a:r>
              <a:rPr lang="en-GB" sz="2500" b="0" i="0" u="none" strike="noStrike" cap="none">
                <a:solidFill>
                  <a:srgbClr val="F96D6C"/>
                </a:solidFill>
                <a:latin typeface="Montserrat"/>
                <a:ea typeface="Montserrat"/>
                <a:cs typeface="Montserrat"/>
                <a:sym typeface="Montserrat"/>
              </a:rPr>
              <a:t>Form(contd.)</a:t>
            </a:r>
            <a:endParaRPr sz="2500" b="0" i="0" u="none" strike="noStrike" cap="none">
              <a:solidFill>
                <a:srgbClr val="F96D6C"/>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30" name="Shape 230"/>
        <p:cNvGrpSpPr/>
        <p:nvPr/>
      </p:nvGrpSpPr>
      <p:grpSpPr>
        <a:xfrm>
          <a:off x="0" y="0"/>
          <a:ext cx="0" cy="0"/>
          <a:chOff x="0" y="0"/>
          <a:chExt cx="0" cy="0"/>
        </a:xfrm>
      </p:grpSpPr>
      <p:sp>
        <p:nvSpPr>
          <p:cNvPr id="231" name="Google Shape;231;p42"/>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&lt;input type="range"&gt; a control for entering a number whose exact value is not important (like a slider control). Default range is 0 to 100. However, you can set restrictions on what numbers are accepted with the min, max, and step attributes.</a:t>
            </a:r>
            <a:endParaRPr sz="1200" b="0"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&lt;input type="reset"&gt; a reset button that will reset all form values to their default values.</a:t>
            </a:r>
            <a:endParaRPr sz="1200" b="0"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&lt;input type="search"&gt; search field.</a:t>
            </a:r>
            <a:endParaRPr sz="1200" b="0"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&lt;input type="submit"&gt; a button for submitting form data to a form-handler.</a:t>
            </a:r>
            <a:endParaRPr sz="1200" b="0"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&lt;input type="tel"&gt; input fields that should contain a telephone number.</a:t>
            </a:r>
            <a:endParaRPr sz="1200" b="0"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&lt;input type="text"&gt; one-line text input field.</a:t>
            </a:r>
            <a:endParaRPr sz="1200" b="0"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&lt;input type="time"&gt; allows the user to select a time (no time zone).</a:t>
            </a:r>
            <a:endParaRPr sz="1200" b="0"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&lt;input type="url"&gt; input fields that should contain a URL address.</a:t>
            </a:r>
            <a:endParaRPr sz="1200" b="0"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&lt;input type="week"&gt; allows the user to select a week and year.</a:t>
            </a:r>
            <a:endParaRPr sz="1200" b="0"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200"/>
              <a:buFont typeface="Arial" panose="020B0604020202020204"/>
              <a:buNone/>
            </a:pPr>
            <a:r>
              <a:rPr lang="en-GB" sz="1200" b="1" i="0" u="none" strike="noStrike" cap="none">
                <a:solidFill>
                  <a:schemeClr val="dk1"/>
                </a:solidFill>
                <a:latin typeface="Comfortaa"/>
                <a:ea typeface="Comfortaa"/>
                <a:cs typeface="Comfortaa"/>
                <a:sym typeface="Comfortaa"/>
              </a:rPr>
              <a:t>Input Attributes</a:t>
            </a:r>
            <a:endParaRPr sz="1200" b="1"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200"/>
              <a:buFont typeface="Arial" panose="020B0604020202020204"/>
              <a:buNone/>
            </a:pPr>
            <a:r>
              <a:rPr lang="en-GB" sz="1200" b="0" i="0" u="none" strike="noStrike" cap="none">
                <a:solidFill>
                  <a:schemeClr val="dk1"/>
                </a:solidFill>
                <a:latin typeface="Comfortaa"/>
                <a:ea typeface="Comfortaa"/>
                <a:cs typeface="Comfortaa"/>
                <a:sym typeface="Comfortaa"/>
              </a:rPr>
              <a:t>These attributes can be used with only one </a:t>
            </a:r>
            <a:r>
              <a:rPr lang="en-GB" sz="1200" b="1" i="0" u="none" strike="noStrike" cap="none">
                <a:solidFill>
                  <a:schemeClr val="dk1"/>
                </a:solidFill>
                <a:latin typeface="Comfortaa"/>
                <a:ea typeface="Comfortaa"/>
                <a:cs typeface="Comfortaa"/>
                <a:sym typeface="Comfortaa"/>
              </a:rPr>
              <a:t>one type</a:t>
            </a:r>
            <a:r>
              <a:rPr lang="en-GB" sz="1200" b="0" i="0" u="none" strike="noStrike" cap="none">
                <a:solidFill>
                  <a:schemeClr val="dk1"/>
                </a:solidFill>
                <a:latin typeface="Comfortaa"/>
                <a:ea typeface="Comfortaa"/>
                <a:cs typeface="Comfortaa"/>
                <a:sym typeface="Comfortaa"/>
              </a:rPr>
              <a:t>.</a:t>
            </a:r>
            <a:endParaRPr sz="1200" b="0"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value specifies the initial value for an input field.</a:t>
            </a:r>
            <a:endParaRPr sz="1200" b="0"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readonly specifies that the input field is read only (cannot be changed).</a:t>
            </a:r>
            <a:endParaRPr sz="1200" b="0" i="0" u="none" strike="noStrike" cap="none">
              <a:solidFill>
                <a:schemeClr val="dk1"/>
              </a:solidFill>
              <a:latin typeface="Comfortaa"/>
              <a:ea typeface="Comfortaa"/>
              <a:cs typeface="Comfortaa"/>
              <a:sym typeface="Comfortaa"/>
            </a:endParaRPr>
          </a:p>
        </p:txBody>
      </p:sp>
      <p:sp>
        <p:nvSpPr>
          <p:cNvPr id="232" name="Google Shape;232;p42"/>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chemeClr val="dk1"/>
              </a:buClr>
              <a:buSzPts val="3400"/>
              <a:buFont typeface="Arial" panose="020B0604020202020204"/>
              <a:buNone/>
            </a:pPr>
            <a:r>
              <a:rPr lang="en-GB" sz="2500" b="0" i="0" u="none" strike="noStrike" cap="none">
                <a:solidFill>
                  <a:srgbClr val="F96D6C"/>
                </a:solidFill>
                <a:latin typeface="Montserrat"/>
                <a:ea typeface="Montserrat"/>
                <a:cs typeface="Montserrat"/>
                <a:sym typeface="Montserrat"/>
              </a:rPr>
              <a:t>Form(contd.)</a:t>
            </a:r>
            <a:endParaRPr sz="2500" b="0" i="0" u="none" strike="noStrike" cap="none">
              <a:solidFill>
                <a:srgbClr val="F96D6C"/>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2" name="Shape 72"/>
        <p:cNvGrpSpPr/>
        <p:nvPr/>
      </p:nvGrpSpPr>
      <p:grpSpPr>
        <a:xfrm>
          <a:off x="0" y="0"/>
          <a:ext cx="0" cy="0"/>
          <a:chOff x="0" y="0"/>
          <a:chExt cx="0" cy="0"/>
        </a:xfrm>
      </p:grpSpPr>
      <p:sp>
        <p:nvSpPr>
          <p:cNvPr id="73" name="Google Shape;73;p16"/>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Clr>
                <a:srgbClr val="000000"/>
              </a:buClr>
              <a:buSzPts val="1000"/>
              <a:buFont typeface="Arial" panose="020B0604020202020204"/>
              <a:buNone/>
            </a:pPr>
            <a:r>
              <a:rPr lang="en-GB" sz="1000" b="0" i="0" u="none" strike="noStrike" cap="none">
                <a:solidFill>
                  <a:srgbClr val="F96D6C"/>
                </a:solidFill>
                <a:latin typeface="Comfortaa"/>
                <a:ea typeface="Comfortaa"/>
                <a:cs typeface="Comfortaa"/>
                <a:sym typeface="Comfortaa"/>
              </a:rPr>
              <a:t>&lt;!DOCTYPE html&gt;</a:t>
            </a:r>
            <a:endParaRPr sz="10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000"/>
              <a:buFont typeface="Arial" panose="020B0604020202020204"/>
              <a:buNone/>
            </a:pPr>
            <a:r>
              <a:rPr lang="en-GB" sz="1000" b="0" i="0" u="none" strike="noStrike" cap="none">
                <a:solidFill>
                  <a:srgbClr val="F96D6C"/>
                </a:solidFill>
                <a:latin typeface="Comfortaa"/>
                <a:ea typeface="Comfortaa"/>
                <a:cs typeface="Comfortaa"/>
                <a:sym typeface="Comfortaa"/>
              </a:rPr>
              <a:t>&lt;html&gt;</a:t>
            </a:r>
            <a:endParaRPr sz="1000" b="0" i="0" u="none" strike="noStrike" cap="none">
              <a:solidFill>
                <a:srgbClr val="F96D6C"/>
              </a:solidFill>
              <a:latin typeface="Comfortaa"/>
              <a:ea typeface="Comfortaa"/>
              <a:cs typeface="Comfortaa"/>
              <a:sym typeface="Comfortaa"/>
            </a:endParaRPr>
          </a:p>
          <a:p>
            <a:pPr marL="152400" marR="0" lvl="1" indent="304800" algn="l" rtl="0">
              <a:lnSpc>
                <a:spcPct val="150000"/>
              </a:lnSpc>
              <a:spcBef>
                <a:spcPts val="0"/>
              </a:spcBef>
              <a:spcAft>
                <a:spcPts val="0"/>
              </a:spcAft>
              <a:buClr>
                <a:srgbClr val="000000"/>
              </a:buClr>
              <a:buSzPts val="1000"/>
              <a:buFont typeface="Arial" panose="020B0604020202020204"/>
              <a:buNone/>
            </a:pPr>
            <a:r>
              <a:rPr lang="en-GB" sz="1000" b="0" i="0" u="none" strike="noStrike" cap="none">
                <a:solidFill>
                  <a:srgbClr val="F96D6C"/>
                </a:solidFill>
                <a:latin typeface="Comfortaa"/>
                <a:ea typeface="Comfortaa"/>
                <a:cs typeface="Comfortaa"/>
                <a:sym typeface="Comfortaa"/>
              </a:rPr>
              <a:t>&lt;head&gt;</a:t>
            </a:r>
            <a:endParaRPr sz="1000" b="0" i="0" u="none" strike="noStrike" cap="none">
              <a:solidFill>
                <a:srgbClr val="F96D6C"/>
              </a:solidFill>
              <a:latin typeface="Comfortaa"/>
              <a:ea typeface="Comfortaa"/>
              <a:cs typeface="Comfortaa"/>
              <a:sym typeface="Comfortaa"/>
            </a:endParaRPr>
          </a:p>
          <a:p>
            <a:pPr marL="609600" marR="0" lvl="1" indent="304800" algn="l" rtl="0">
              <a:lnSpc>
                <a:spcPct val="150000"/>
              </a:lnSpc>
              <a:spcBef>
                <a:spcPts val="0"/>
              </a:spcBef>
              <a:spcAft>
                <a:spcPts val="0"/>
              </a:spcAft>
              <a:buClr>
                <a:srgbClr val="000000"/>
              </a:buClr>
              <a:buSzPts val="1000"/>
              <a:buFont typeface="Arial" panose="020B0604020202020204"/>
              <a:buNone/>
            </a:pPr>
            <a:r>
              <a:rPr lang="en-GB" sz="1000" b="0" i="0" u="none" strike="noStrike" cap="none">
                <a:solidFill>
                  <a:srgbClr val="F96D6C"/>
                </a:solidFill>
                <a:latin typeface="Comfortaa"/>
                <a:ea typeface="Comfortaa"/>
                <a:cs typeface="Comfortaa"/>
                <a:sym typeface="Comfortaa"/>
              </a:rPr>
              <a:t>&lt;title&gt;Page Title&lt;/title&gt;</a:t>
            </a:r>
            <a:endParaRPr sz="1000" b="0" i="0" u="none" strike="noStrike" cap="none">
              <a:solidFill>
                <a:srgbClr val="F96D6C"/>
              </a:solidFill>
              <a:latin typeface="Comfortaa"/>
              <a:ea typeface="Comfortaa"/>
              <a:cs typeface="Comfortaa"/>
              <a:sym typeface="Comfortaa"/>
            </a:endParaRPr>
          </a:p>
          <a:p>
            <a:pPr marL="152400" marR="0" lvl="1" indent="304800" algn="l" rtl="0">
              <a:lnSpc>
                <a:spcPct val="150000"/>
              </a:lnSpc>
              <a:spcBef>
                <a:spcPts val="0"/>
              </a:spcBef>
              <a:spcAft>
                <a:spcPts val="0"/>
              </a:spcAft>
              <a:buClr>
                <a:srgbClr val="000000"/>
              </a:buClr>
              <a:buSzPts val="1000"/>
              <a:buFont typeface="Arial" panose="020B0604020202020204"/>
              <a:buNone/>
            </a:pPr>
            <a:r>
              <a:rPr lang="en-GB" sz="1000" b="0" i="0" u="none" strike="noStrike" cap="none">
                <a:solidFill>
                  <a:srgbClr val="F96D6C"/>
                </a:solidFill>
                <a:latin typeface="Comfortaa"/>
                <a:ea typeface="Comfortaa"/>
                <a:cs typeface="Comfortaa"/>
                <a:sym typeface="Comfortaa"/>
              </a:rPr>
              <a:t>&lt;/head&gt;</a:t>
            </a:r>
            <a:endParaRPr sz="1000" b="0" i="0" u="none" strike="noStrike" cap="none">
              <a:solidFill>
                <a:srgbClr val="F96D6C"/>
              </a:solidFill>
              <a:latin typeface="Comfortaa"/>
              <a:ea typeface="Comfortaa"/>
              <a:cs typeface="Comfortaa"/>
              <a:sym typeface="Comfortaa"/>
            </a:endParaRPr>
          </a:p>
          <a:p>
            <a:pPr marL="152400" marR="0" lvl="1" indent="304800" algn="l" rtl="0">
              <a:lnSpc>
                <a:spcPct val="150000"/>
              </a:lnSpc>
              <a:spcBef>
                <a:spcPts val="0"/>
              </a:spcBef>
              <a:spcAft>
                <a:spcPts val="0"/>
              </a:spcAft>
              <a:buClr>
                <a:srgbClr val="000000"/>
              </a:buClr>
              <a:buSzPts val="1000"/>
              <a:buFont typeface="Arial" panose="020B0604020202020204"/>
              <a:buNone/>
            </a:pPr>
            <a:r>
              <a:rPr lang="en-GB" sz="1000" b="0" i="0" u="none" strike="noStrike" cap="none">
                <a:solidFill>
                  <a:srgbClr val="F96D6C"/>
                </a:solidFill>
                <a:latin typeface="Comfortaa"/>
                <a:ea typeface="Comfortaa"/>
                <a:cs typeface="Comfortaa"/>
                <a:sym typeface="Comfortaa"/>
              </a:rPr>
              <a:t>&lt;body&gt;</a:t>
            </a:r>
            <a:endParaRPr sz="1000" b="0" i="0" u="none" strike="noStrike" cap="none">
              <a:solidFill>
                <a:srgbClr val="F96D6C"/>
              </a:solidFill>
              <a:latin typeface="Comfortaa"/>
              <a:ea typeface="Comfortaa"/>
              <a:cs typeface="Comfortaa"/>
              <a:sym typeface="Comfortaa"/>
            </a:endParaRPr>
          </a:p>
          <a:p>
            <a:pPr marL="609600" marR="0" lvl="1" indent="304800" algn="l" rtl="0">
              <a:lnSpc>
                <a:spcPct val="150000"/>
              </a:lnSpc>
              <a:spcBef>
                <a:spcPts val="0"/>
              </a:spcBef>
              <a:spcAft>
                <a:spcPts val="0"/>
              </a:spcAft>
              <a:buClr>
                <a:srgbClr val="000000"/>
              </a:buClr>
              <a:buSzPts val="1000"/>
              <a:buFont typeface="Arial" panose="020B0604020202020204"/>
              <a:buNone/>
            </a:pPr>
            <a:r>
              <a:rPr lang="en-GB" sz="1000" b="0" i="0" u="none" strike="noStrike" cap="none">
                <a:solidFill>
                  <a:srgbClr val="F96D6C"/>
                </a:solidFill>
                <a:latin typeface="Comfortaa"/>
                <a:ea typeface="Comfortaa"/>
                <a:cs typeface="Comfortaa"/>
                <a:sym typeface="Comfortaa"/>
              </a:rPr>
              <a:t>&lt;h1&gt;My First Heading&lt;/h1&gt;</a:t>
            </a:r>
            <a:endParaRPr sz="1000" b="0" i="0" u="none" strike="noStrike" cap="none">
              <a:solidFill>
                <a:srgbClr val="F96D6C"/>
              </a:solidFill>
              <a:latin typeface="Comfortaa"/>
              <a:ea typeface="Comfortaa"/>
              <a:cs typeface="Comfortaa"/>
              <a:sym typeface="Comfortaa"/>
            </a:endParaRPr>
          </a:p>
          <a:p>
            <a:pPr marL="609600" marR="0" lvl="1" indent="304800" algn="l" rtl="0">
              <a:lnSpc>
                <a:spcPct val="150000"/>
              </a:lnSpc>
              <a:spcBef>
                <a:spcPts val="0"/>
              </a:spcBef>
              <a:spcAft>
                <a:spcPts val="0"/>
              </a:spcAft>
              <a:buClr>
                <a:srgbClr val="000000"/>
              </a:buClr>
              <a:buSzPts val="1000"/>
              <a:buFont typeface="Arial" panose="020B0604020202020204"/>
              <a:buNone/>
            </a:pPr>
            <a:r>
              <a:rPr lang="en-GB" sz="1000" b="0" i="0" u="none" strike="noStrike" cap="none">
                <a:solidFill>
                  <a:srgbClr val="F96D6C"/>
                </a:solidFill>
                <a:latin typeface="Comfortaa"/>
                <a:ea typeface="Comfortaa"/>
                <a:cs typeface="Comfortaa"/>
                <a:sym typeface="Comfortaa"/>
              </a:rPr>
              <a:t>&lt;p&gt;My first paragraph.&lt;/p&gt;</a:t>
            </a:r>
            <a:endParaRPr sz="1000" b="0" i="0" u="none" strike="noStrike" cap="none">
              <a:solidFill>
                <a:srgbClr val="F96D6C"/>
              </a:solidFill>
              <a:latin typeface="Comfortaa"/>
              <a:ea typeface="Comfortaa"/>
              <a:cs typeface="Comfortaa"/>
              <a:sym typeface="Comfortaa"/>
            </a:endParaRPr>
          </a:p>
          <a:p>
            <a:pPr marL="152400" marR="0" lvl="1" indent="304800" algn="l" rtl="0">
              <a:lnSpc>
                <a:spcPct val="150000"/>
              </a:lnSpc>
              <a:spcBef>
                <a:spcPts val="0"/>
              </a:spcBef>
              <a:spcAft>
                <a:spcPts val="0"/>
              </a:spcAft>
              <a:buClr>
                <a:srgbClr val="000000"/>
              </a:buClr>
              <a:buSzPts val="1000"/>
              <a:buFont typeface="Arial" panose="020B0604020202020204"/>
              <a:buNone/>
            </a:pPr>
            <a:r>
              <a:rPr lang="en-GB" sz="1000" b="0" i="0" u="none" strike="noStrike" cap="none">
                <a:solidFill>
                  <a:srgbClr val="F96D6C"/>
                </a:solidFill>
                <a:latin typeface="Comfortaa"/>
                <a:ea typeface="Comfortaa"/>
                <a:cs typeface="Comfortaa"/>
                <a:sym typeface="Comfortaa"/>
              </a:rPr>
              <a:t>&lt;/body&gt;</a:t>
            </a:r>
            <a:endParaRPr sz="10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000"/>
              <a:buFont typeface="Arial" panose="020B0604020202020204"/>
              <a:buNone/>
            </a:pPr>
            <a:r>
              <a:rPr lang="en-GB" sz="1000" b="0" i="0" u="none" strike="noStrike" cap="none">
                <a:solidFill>
                  <a:srgbClr val="F96D6C"/>
                </a:solidFill>
                <a:latin typeface="Comfortaa"/>
                <a:ea typeface="Comfortaa"/>
                <a:cs typeface="Comfortaa"/>
                <a:sym typeface="Comfortaa"/>
              </a:rPr>
              <a:t>&lt;/html&gt;</a:t>
            </a:r>
            <a:endParaRPr sz="1000" b="0" i="0" u="none" strike="noStrike" cap="none">
              <a:solidFill>
                <a:srgbClr val="F96D6C"/>
              </a:solidFill>
              <a:latin typeface="Comfortaa"/>
              <a:ea typeface="Comfortaa"/>
              <a:cs typeface="Comfortaa"/>
              <a:sym typeface="Comfortaa"/>
            </a:endParaRPr>
          </a:p>
          <a:p>
            <a:pPr marL="457200" marR="0" lvl="0" indent="-292100" algn="l" rtl="0">
              <a:lnSpc>
                <a:spcPct val="150000"/>
              </a:lnSpc>
              <a:spcBef>
                <a:spcPts val="0"/>
              </a:spcBef>
              <a:spcAft>
                <a:spcPts val="0"/>
              </a:spcAft>
              <a:buClr>
                <a:schemeClr val="dk1"/>
              </a:buClr>
              <a:buSzPts val="1000"/>
              <a:buFont typeface="Comfortaa"/>
              <a:buChar char="●"/>
            </a:pPr>
            <a:r>
              <a:rPr lang="en-GB" sz="1000" b="0" i="0" u="none" strike="noStrike" cap="none">
                <a:solidFill>
                  <a:schemeClr val="dk1"/>
                </a:solidFill>
                <a:latin typeface="Comfortaa"/>
                <a:ea typeface="Comfortaa"/>
                <a:cs typeface="Comfortaa"/>
                <a:sym typeface="Comfortaa"/>
              </a:rPr>
              <a:t>The &lt;!DOCTYPE html&gt; declaration defines that this document is an HTML5 document</a:t>
            </a:r>
            <a:endParaRPr sz="1000" b="0" i="0" u="none" strike="noStrike" cap="none">
              <a:solidFill>
                <a:schemeClr val="dk1"/>
              </a:solidFill>
              <a:latin typeface="Comfortaa"/>
              <a:ea typeface="Comfortaa"/>
              <a:cs typeface="Comfortaa"/>
              <a:sym typeface="Comfortaa"/>
            </a:endParaRPr>
          </a:p>
          <a:p>
            <a:pPr marL="457200" marR="0" lvl="0" indent="-292100" algn="l" rtl="0">
              <a:lnSpc>
                <a:spcPct val="150000"/>
              </a:lnSpc>
              <a:spcBef>
                <a:spcPts val="0"/>
              </a:spcBef>
              <a:spcAft>
                <a:spcPts val="0"/>
              </a:spcAft>
              <a:buClr>
                <a:schemeClr val="dk1"/>
              </a:buClr>
              <a:buSzPts val="1000"/>
              <a:buFont typeface="Comfortaa"/>
              <a:buChar char="●"/>
            </a:pPr>
            <a:r>
              <a:rPr lang="en-GB" sz="1000" b="0" i="0" u="none" strike="noStrike" cap="none">
                <a:solidFill>
                  <a:schemeClr val="dk1"/>
                </a:solidFill>
                <a:latin typeface="Comfortaa"/>
                <a:ea typeface="Comfortaa"/>
                <a:cs typeface="Comfortaa"/>
                <a:sym typeface="Comfortaa"/>
              </a:rPr>
              <a:t>The &lt;html&gt; element is the root element of an HTML page</a:t>
            </a:r>
            <a:endParaRPr sz="1000" b="0" i="0" u="none" strike="noStrike" cap="none">
              <a:solidFill>
                <a:schemeClr val="dk1"/>
              </a:solidFill>
              <a:latin typeface="Comfortaa"/>
              <a:ea typeface="Comfortaa"/>
              <a:cs typeface="Comfortaa"/>
              <a:sym typeface="Comfortaa"/>
            </a:endParaRPr>
          </a:p>
          <a:p>
            <a:pPr marL="457200" marR="0" lvl="0" indent="-292100" algn="l" rtl="0">
              <a:lnSpc>
                <a:spcPct val="150000"/>
              </a:lnSpc>
              <a:spcBef>
                <a:spcPts val="0"/>
              </a:spcBef>
              <a:spcAft>
                <a:spcPts val="0"/>
              </a:spcAft>
              <a:buClr>
                <a:schemeClr val="dk1"/>
              </a:buClr>
              <a:buSzPts val="1000"/>
              <a:buFont typeface="Comfortaa"/>
              <a:buChar char="●"/>
            </a:pPr>
            <a:r>
              <a:rPr lang="en-GB" sz="1000" b="0" i="0" u="none" strike="noStrike" cap="none">
                <a:solidFill>
                  <a:schemeClr val="dk1"/>
                </a:solidFill>
                <a:latin typeface="Comfortaa"/>
                <a:ea typeface="Comfortaa"/>
                <a:cs typeface="Comfortaa"/>
                <a:sym typeface="Comfortaa"/>
              </a:rPr>
              <a:t>The &lt;head&gt; element contains meta information about the HTML page</a:t>
            </a:r>
            <a:endParaRPr sz="1000" b="0" i="0" u="none" strike="noStrike" cap="none">
              <a:solidFill>
                <a:schemeClr val="dk1"/>
              </a:solidFill>
              <a:latin typeface="Comfortaa"/>
              <a:ea typeface="Comfortaa"/>
              <a:cs typeface="Comfortaa"/>
              <a:sym typeface="Comfortaa"/>
            </a:endParaRPr>
          </a:p>
          <a:p>
            <a:pPr marL="457200" marR="0" lvl="0" indent="-292100" algn="l" rtl="0">
              <a:lnSpc>
                <a:spcPct val="150000"/>
              </a:lnSpc>
              <a:spcBef>
                <a:spcPts val="0"/>
              </a:spcBef>
              <a:spcAft>
                <a:spcPts val="0"/>
              </a:spcAft>
              <a:buClr>
                <a:schemeClr val="dk1"/>
              </a:buClr>
              <a:buSzPts val="1000"/>
              <a:buFont typeface="Comfortaa"/>
              <a:buChar char="●"/>
            </a:pPr>
            <a:r>
              <a:rPr lang="en-GB" sz="1000" b="0" i="0" u="none" strike="noStrike" cap="none">
                <a:solidFill>
                  <a:schemeClr val="dk1"/>
                </a:solidFill>
                <a:latin typeface="Comfortaa"/>
                <a:ea typeface="Comfortaa"/>
                <a:cs typeface="Comfortaa"/>
                <a:sym typeface="Comfortaa"/>
              </a:rPr>
              <a:t>The &lt;title&gt; element specifies a title for the HTML page (which is shown in the browser's title bar or in the page's tab)</a:t>
            </a:r>
            <a:endParaRPr sz="1000" b="0" i="0" u="none" strike="noStrike" cap="none">
              <a:solidFill>
                <a:schemeClr val="dk1"/>
              </a:solidFill>
              <a:latin typeface="Comfortaa"/>
              <a:ea typeface="Comfortaa"/>
              <a:cs typeface="Comfortaa"/>
              <a:sym typeface="Comfortaa"/>
            </a:endParaRPr>
          </a:p>
          <a:p>
            <a:pPr marL="457200" marR="0" lvl="0" indent="-292100" algn="l" rtl="0">
              <a:lnSpc>
                <a:spcPct val="150000"/>
              </a:lnSpc>
              <a:spcBef>
                <a:spcPts val="0"/>
              </a:spcBef>
              <a:spcAft>
                <a:spcPts val="0"/>
              </a:spcAft>
              <a:buClr>
                <a:schemeClr val="dk1"/>
              </a:buClr>
              <a:buSzPts val="1000"/>
              <a:buFont typeface="Comfortaa"/>
              <a:buChar char="●"/>
            </a:pPr>
            <a:r>
              <a:rPr lang="en-GB" sz="1000" b="0" i="0" u="none" strike="noStrike" cap="none">
                <a:solidFill>
                  <a:schemeClr val="dk1"/>
                </a:solidFill>
                <a:latin typeface="Comfortaa"/>
                <a:ea typeface="Comfortaa"/>
                <a:cs typeface="Comfortaa"/>
                <a:sym typeface="Comfortaa"/>
              </a:rPr>
              <a:t>The &lt;body&gt; element defines the document's body, and is a container for all the visible contents, such as headings, paragraphs, images, hyperlinks, tables, lists, etc.</a:t>
            </a:r>
            <a:endParaRPr sz="1000" b="0" i="0" u="none" strike="noStrike" cap="none">
              <a:solidFill>
                <a:schemeClr val="dk1"/>
              </a:solidFill>
              <a:latin typeface="Comfortaa"/>
              <a:ea typeface="Comfortaa"/>
              <a:cs typeface="Comfortaa"/>
              <a:sym typeface="Comfortaa"/>
            </a:endParaRPr>
          </a:p>
          <a:p>
            <a:pPr marL="457200" marR="0" lvl="0" indent="-292100" algn="l" rtl="0">
              <a:lnSpc>
                <a:spcPct val="150000"/>
              </a:lnSpc>
              <a:spcBef>
                <a:spcPts val="0"/>
              </a:spcBef>
              <a:spcAft>
                <a:spcPts val="0"/>
              </a:spcAft>
              <a:buClr>
                <a:schemeClr val="dk1"/>
              </a:buClr>
              <a:buSzPts val="1000"/>
              <a:buFont typeface="Comfortaa"/>
              <a:buChar char="●"/>
            </a:pPr>
            <a:r>
              <a:rPr lang="en-GB" sz="1000" b="0" i="0" u="none" strike="noStrike" cap="none">
                <a:solidFill>
                  <a:schemeClr val="dk1"/>
                </a:solidFill>
                <a:latin typeface="Comfortaa"/>
                <a:ea typeface="Comfortaa"/>
                <a:cs typeface="Comfortaa"/>
                <a:sym typeface="Comfortaa"/>
              </a:rPr>
              <a:t>The &lt;h1&gt; element defines a large heading</a:t>
            </a:r>
            <a:endParaRPr sz="1000" b="0" i="0" u="none" strike="noStrike" cap="none">
              <a:solidFill>
                <a:schemeClr val="dk1"/>
              </a:solidFill>
              <a:latin typeface="Comfortaa"/>
              <a:ea typeface="Comfortaa"/>
              <a:cs typeface="Comfortaa"/>
              <a:sym typeface="Comfortaa"/>
            </a:endParaRPr>
          </a:p>
          <a:p>
            <a:pPr marL="457200" marR="0" lvl="0" indent="-292100" algn="l" rtl="0">
              <a:lnSpc>
                <a:spcPct val="150000"/>
              </a:lnSpc>
              <a:spcBef>
                <a:spcPts val="0"/>
              </a:spcBef>
              <a:spcAft>
                <a:spcPts val="0"/>
              </a:spcAft>
              <a:buClr>
                <a:schemeClr val="dk1"/>
              </a:buClr>
              <a:buSzPts val="1000"/>
              <a:buFont typeface="Comfortaa"/>
              <a:buChar char="●"/>
            </a:pPr>
            <a:r>
              <a:rPr lang="en-GB" sz="1000" b="0" i="0" u="none" strike="noStrike" cap="none">
                <a:solidFill>
                  <a:schemeClr val="dk1"/>
                </a:solidFill>
                <a:latin typeface="Comfortaa"/>
                <a:ea typeface="Comfortaa"/>
                <a:cs typeface="Comfortaa"/>
                <a:sym typeface="Comfortaa"/>
              </a:rPr>
              <a:t>The &lt;p&gt; element defines a paragraph</a:t>
            </a:r>
            <a:endParaRPr sz="1000" b="0" i="0" u="none" strike="noStrike" cap="none">
              <a:solidFill>
                <a:schemeClr val="dk1"/>
              </a:solidFill>
              <a:latin typeface="Comfortaa"/>
              <a:ea typeface="Comfortaa"/>
              <a:cs typeface="Comfortaa"/>
              <a:sym typeface="Comfortaa"/>
            </a:endParaRPr>
          </a:p>
        </p:txBody>
      </p:sp>
      <p:sp>
        <p:nvSpPr>
          <p:cNvPr id="74" name="Google Shape;74;p16"/>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chemeClr val="dk1"/>
              </a:buClr>
              <a:buSzPts val="3400"/>
              <a:buFont typeface="Arial" panose="020B0604020202020204"/>
              <a:buNone/>
            </a:pPr>
            <a:r>
              <a:rPr lang="en-GB" sz="2500" b="0" i="0" u="none" strike="noStrike" cap="none">
                <a:solidFill>
                  <a:srgbClr val="F96D6C"/>
                </a:solidFill>
                <a:latin typeface="Montserrat"/>
                <a:ea typeface="Montserrat"/>
                <a:cs typeface="Montserrat"/>
                <a:sym typeface="Montserrat"/>
              </a:rPr>
              <a:t>Basic Structure</a:t>
            </a:r>
            <a:endParaRPr sz="2500" b="0" i="0" u="none" strike="noStrike" cap="none">
              <a:solidFill>
                <a:srgbClr val="F96D6C"/>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36" name="Shape 236"/>
        <p:cNvGrpSpPr/>
        <p:nvPr/>
      </p:nvGrpSpPr>
      <p:grpSpPr>
        <a:xfrm>
          <a:off x="0" y="0"/>
          <a:ext cx="0" cy="0"/>
          <a:chOff x="0" y="0"/>
          <a:chExt cx="0" cy="0"/>
        </a:xfrm>
      </p:grpSpPr>
      <p:sp>
        <p:nvSpPr>
          <p:cNvPr id="237" name="Google Shape;237;p43"/>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&lt;input type="range"&gt; a control for entering a number whose exact value is not important (like a slider control). Default range is 0 to 100. However, you can set restrictions on what numbers are accepted with the min, max, and step attributes.</a:t>
            </a:r>
            <a:endParaRPr sz="1200" b="0"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&lt;input type="reset"&gt; a reset button that will reset all form values to their default values.</a:t>
            </a:r>
            <a:endParaRPr sz="1200" b="0"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&lt;input type="search"&gt; search field.</a:t>
            </a:r>
            <a:endParaRPr sz="1200" b="0"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&lt;input type="submit"&gt; a button for submitting form data to a form-handler.</a:t>
            </a:r>
            <a:endParaRPr sz="1200" b="0"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&lt;input type="tel"&gt; input fields that should contain a telephone number.</a:t>
            </a:r>
            <a:endParaRPr sz="1200" b="0"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&lt;input type="text"&gt; one-line text input field.</a:t>
            </a:r>
            <a:endParaRPr sz="1200" b="0"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&lt;input type="time"&gt; allows the user to select a time (no time zone).</a:t>
            </a:r>
            <a:endParaRPr sz="1200" b="0"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&lt;input type="url"&gt; input fields that should contain a URL address.</a:t>
            </a:r>
            <a:endParaRPr sz="1200" b="0"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&lt;input type="week"&gt; allows the user to select a week and year.</a:t>
            </a:r>
            <a:endParaRPr sz="1200" b="0"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200"/>
              <a:buFont typeface="Arial" panose="020B0604020202020204"/>
              <a:buNone/>
            </a:pPr>
            <a:r>
              <a:rPr lang="en-GB" sz="1200" b="1" i="0" u="none" strike="noStrike" cap="none">
                <a:solidFill>
                  <a:schemeClr val="dk1"/>
                </a:solidFill>
                <a:latin typeface="Comfortaa"/>
                <a:ea typeface="Comfortaa"/>
                <a:cs typeface="Comfortaa"/>
                <a:sym typeface="Comfortaa"/>
              </a:rPr>
              <a:t>Input Attributes</a:t>
            </a:r>
            <a:endParaRPr sz="1200" b="1"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200"/>
              <a:buFont typeface="Arial" panose="020B0604020202020204"/>
              <a:buNone/>
            </a:pPr>
            <a:r>
              <a:rPr lang="en-GB" sz="1200" b="0" i="0" u="none" strike="noStrike" cap="none">
                <a:solidFill>
                  <a:schemeClr val="dk1"/>
                </a:solidFill>
                <a:latin typeface="Comfortaa"/>
                <a:ea typeface="Comfortaa"/>
                <a:cs typeface="Comfortaa"/>
                <a:sym typeface="Comfortaa"/>
              </a:rPr>
              <a:t>These attributes can be used with only one </a:t>
            </a:r>
            <a:r>
              <a:rPr lang="en-GB" sz="1200" b="1" i="0" u="none" strike="noStrike" cap="none">
                <a:solidFill>
                  <a:schemeClr val="dk1"/>
                </a:solidFill>
                <a:latin typeface="Comfortaa"/>
                <a:ea typeface="Comfortaa"/>
                <a:cs typeface="Comfortaa"/>
                <a:sym typeface="Comfortaa"/>
              </a:rPr>
              <a:t>one type</a:t>
            </a:r>
            <a:r>
              <a:rPr lang="en-GB" sz="1200" b="0" i="0" u="none" strike="noStrike" cap="none">
                <a:solidFill>
                  <a:schemeClr val="dk1"/>
                </a:solidFill>
                <a:latin typeface="Comfortaa"/>
                <a:ea typeface="Comfortaa"/>
                <a:cs typeface="Comfortaa"/>
                <a:sym typeface="Comfortaa"/>
              </a:rPr>
              <a:t>.</a:t>
            </a:r>
            <a:endParaRPr sz="1200" b="0"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value specifies the initial value for an input field.</a:t>
            </a:r>
            <a:endParaRPr sz="1200" b="0"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readonly specifies that the input field is read only (cannot be changed).</a:t>
            </a:r>
            <a:endParaRPr sz="1200" b="0" i="0" u="none" strike="noStrike" cap="none">
              <a:solidFill>
                <a:schemeClr val="dk1"/>
              </a:solidFill>
              <a:latin typeface="Comfortaa"/>
              <a:ea typeface="Comfortaa"/>
              <a:cs typeface="Comfortaa"/>
              <a:sym typeface="Comfortaa"/>
            </a:endParaRPr>
          </a:p>
        </p:txBody>
      </p:sp>
      <p:sp>
        <p:nvSpPr>
          <p:cNvPr id="238" name="Google Shape;238;p43"/>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chemeClr val="dk1"/>
              </a:buClr>
              <a:buSzPts val="3400"/>
              <a:buFont typeface="Arial" panose="020B0604020202020204"/>
              <a:buNone/>
            </a:pPr>
            <a:r>
              <a:rPr lang="en-GB" sz="2500" b="0" i="0" u="none" strike="noStrike" cap="none">
                <a:solidFill>
                  <a:srgbClr val="F96D6C"/>
                </a:solidFill>
                <a:latin typeface="Montserrat"/>
                <a:ea typeface="Montserrat"/>
                <a:cs typeface="Montserrat"/>
                <a:sym typeface="Montserrat"/>
              </a:rPr>
              <a:t>Form(contd.)</a:t>
            </a:r>
            <a:endParaRPr sz="2500" b="0" i="0" u="none" strike="noStrike" cap="none">
              <a:solidFill>
                <a:srgbClr val="F96D6C"/>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42" name="Shape 242"/>
        <p:cNvGrpSpPr/>
        <p:nvPr/>
      </p:nvGrpSpPr>
      <p:grpSpPr>
        <a:xfrm>
          <a:off x="0" y="0"/>
          <a:ext cx="0" cy="0"/>
          <a:chOff x="0" y="0"/>
          <a:chExt cx="0" cy="0"/>
        </a:xfrm>
      </p:grpSpPr>
      <p:sp>
        <p:nvSpPr>
          <p:cNvPr id="243" name="Google Shape;243;p44"/>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chemeClr val="dk1"/>
              </a:buClr>
              <a:buSzPts val="3400"/>
              <a:buFont typeface="Arial" panose="020B0604020202020204"/>
              <a:buNone/>
            </a:pPr>
            <a:r>
              <a:rPr lang="en-GB" sz="2500" b="0" i="0" u="none" strike="noStrike" cap="none">
                <a:solidFill>
                  <a:srgbClr val="F96D6C"/>
                </a:solidFill>
                <a:latin typeface="Montserrat"/>
                <a:ea typeface="Montserrat"/>
                <a:cs typeface="Montserrat"/>
                <a:sym typeface="Montserrat"/>
              </a:rPr>
              <a:t>Form(contd.)</a:t>
            </a:r>
            <a:endParaRPr sz="2500" b="0" i="0" u="none" strike="noStrike" cap="none">
              <a:solidFill>
                <a:srgbClr val="F96D6C"/>
              </a:solidFill>
              <a:latin typeface="Montserrat"/>
              <a:ea typeface="Montserrat"/>
              <a:cs typeface="Montserrat"/>
              <a:sym typeface="Montserrat"/>
            </a:endParaRPr>
          </a:p>
        </p:txBody>
      </p:sp>
      <p:sp>
        <p:nvSpPr>
          <p:cNvPr id="244" name="Google Shape;244;p44"/>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disabled specifies that the input field is disabled. This field is unusable and unclickable, and its value will not be sent when submitting the form.</a:t>
            </a:r>
            <a:endParaRPr sz="1200" b="0"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size specifies the size (in characters) for the input field.</a:t>
            </a:r>
            <a:endParaRPr sz="1200" b="0"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maxlength specifies the maximum allowed length for the input field.</a:t>
            </a:r>
            <a:endParaRPr sz="1200" b="0"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autofocus specifies that the input field should automatically get focus on page load.</a:t>
            </a:r>
            <a:endParaRPr sz="1200" b="0"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form specifies one or more forms an &lt;input&gt; element belongs to.</a:t>
            </a:r>
            <a:endParaRPr sz="1200" b="0"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height and width specify the height and width of an &lt;input type="image"&gt; element.</a:t>
            </a:r>
            <a:endParaRPr sz="1200" b="0"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list refers to a &lt;datalist&gt; that contains predefined options for &lt;input&gt; element.</a:t>
            </a:r>
            <a:endParaRPr sz="1200" b="0"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autocomplete specifies whether a form or input field should have autocomplete on or off. When it’s on, the browser automatically completes the input values based on values that the user has entered before. Tip: It is possible to have autocomplete "on" for the form, and "off" for specific input fields, or vice versa. It works with &lt;form&gt; and the following &lt;input&gt; types: text, search, url, tel, email, password, datepickers, range, and color.</a:t>
            </a:r>
            <a:endParaRPr sz="1200" b="0" i="0" u="none" strike="noStrike" cap="none">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0" i="0" u="none" strike="noStrike" cap="none">
                <a:solidFill>
                  <a:schemeClr val="dk1"/>
                </a:solidFill>
                <a:latin typeface="Comfortaa"/>
                <a:ea typeface="Comfortaa"/>
                <a:cs typeface="Comfortaa"/>
                <a:sym typeface="Comfortaa"/>
              </a:rPr>
              <a:t>novalidate is a &lt;form&gt; attribute. When present, novalidate specifies that the form data should not be validated when submitted.</a:t>
            </a:r>
            <a:endParaRPr sz="1200" b="0" i="0" u="none" strike="noStrike" cap="none">
              <a:solidFill>
                <a:schemeClr val="dk1"/>
              </a:solidFill>
              <a:latin typeface="Comfortaa"/>
              <a:ea typeface="Comfortaa"/>
              <a:cs typeface="Comfortaa"/>
              <a:sym typeface="Comforta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248" name="Shape 248"/>
        <p:cNvGrpSpPr/>
        <p:nvPr/>
      </p:nvGrpSpPr>
      <p:grpSpPr>
        <a:xfrm>
          <a:off x="0" y="0"/>
          <a:ext cx="0" cy="0"/>
          <a:chOff x="0" y="0"/>
          <a:chExt cx="0" cy="0"/>
        </a:xfrm>
      </p:grpSpPr>
      <p:sp>
        <p:nvSpPr>
          <p:cNvPr id="249" name="Google Shape;249;p45"/>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chemeClr val="dk1"/>
              </a:buClr>
              <a:buSzPts val="3400"/>
              <a:buFont typeface="Arial" panose="020B0604020202020204"/>
              <a:buNone/>
            </a:pPr>
            <a:r>
              <a:rPr lang="en-GB" sz="2500" b="0" i="0" u="none" strike="noStrike" cap="none">
                <a:solidFill>
                  <a:srgbClr val="F96D6C"/>
                </a:solidFill>
                <a:latin typeface="Montserrat"/>
                <a:ea typeface="Montserrat"/>
                <a:cs typeface="Montserrat"/>
                <a:sym typeface="Montserrat"/>
              </a:rPr>
              <a:t>Form(contd.)</a:t>
            </a:r>
            <a:endParaRPr sz="2500" b="0" i="0" u="none" strike="noStrike" cap="none">
              <a:solidFill>
                <a:srgbClr val="F96D6C"/>
              </a:solidFill>
              <a:latin typeface="Montserrat"/>
              <a:ea typeface="Montserrat"/>
              <a:cs typeface="Montserrat"/>
              <a:sym typeface="Montserrat"/>
            </a:endParaRPr>
          </a:p>
        </p:txBody>
      </p:sp>
      <p:sp>
        <p:nvSpPr>
          <p:cNvPr id="250" name="Google Shape;250;p45"/>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Clr>
                <a:srgbClr val="000000"/>
              </a:buClr>
              <a:buSzPts val="1300"/>
              <a:buFont typeface="Arial" panose="020B0604020202020204"/>
              <a:buNone/>
            </a:pPr>
            <a:r>
              <a:rPr lang="en-GB" sz="1300" b="0" i="0" u="none" strike="noStrike" cap="none">
                <a:solidFill>
                  <a:schemeClr val="dk1"/>
                </a:solidFill>
                <a:latin typeface="Comfortaa"/>
                <a:ea typeface="Comfortaa"/>
                <a:cs typeface="Comfortaa"/>
                <a:sym typeface="Comfortaa"/>
              </a:rPr>
              <a:t>These attributes can be used with </a:t>
            </a:r>
            <a:r>
              <a:rPr lang="en-GB" sz="1300" b="1" i="0" u="none" strike="noStrike" cap="none">
                <a:solidFill>
                  <a:schemeClr val="dk1"/>
                </a:solidFill>
                <a:latin typeface="Comfortaa"/>
                <a:ea typeface="Comfortaa"/>
                <a:cs typeface="Comfortaa"/>
                <a:sym typeface="Comfortaa"/>
              </a:rPr>
              <a:t>multiple types</a:t>
            </a:r>
            <a:r>
              <a:rPr lang="en-GB" sz="1300" b="0" i="0" u="none" strike="noStrike" cap="none">
                <a:solidFill>
                  <a:schemeClr val="dk1"/>
                </a:solidFill>
                <a:latin typeface="Comfortaa"/>
                <a:ea typeface="Comfortaa"/>
                <a:cs typeface="Comfortaa"/>
                <a:sym typeface="Comfortaa"/>
              </a:rPr>
              <a:t>.</a:t>
            </a:r>
            <a:endParaRPr sz="1300" b="0" i="0" u="none" strike="noStrike" cap="none">
              <a:solidFill>
                <a:schemeClr val="dk1"/>
              </a:solidFill>
              <a:latin typeface="Comfortaa"/>
              <a:ea typeface="Comfortaa"/>
              <a:cs typeface="Comfortaa"/>
              <a:sym typeface="Comfortaa"/>
            </a:endParaRPr>
          </a:p>
          <a:p>
            <a:pPr marL="457200" marR="0" lvl="0" indent="-311150" algn="l" rtl="0">
              <a:lnSpc>
                <a:spcPct val="150000"/>
              </a:lnSpc>
              <a:spcBef>
                <a:spcPts val="0"/>
              </a:spcBef>
              <a:spcAft>
                <a:spcPts val="0"/>
              </a:spcAft>
              <a:buClr>
                <a:schemeClr val="dk1"/>
              </a:buClr>
              <a:buSzPts val="1300"/>
              <a:buFont typeface="Comfortaa"/>
              <a:buChar char="●"/>
            </a:pPr>
            <a:r>
              <a:rPr lang="en-GB" sz="1300" b="0" i="0" u="none" strike="noStrike" cap="none">
                <a:solidFill>
                  <a:schemeClr val="dk1"/>
                </a:solidFill>
                <a:latin typeface="Comfortaa"/>
                <a:ea typeface="Comfortaa"/>
                <a:cs typeface="Comfortaa"/>
                <a:sym typeface="Comfortaa"/>
              </a:rPr>
              <a:t>min and max specify the minimum and maximum values for an &lt;input&gt; element. They work with: number, range, date, datetime-local, month, time and week.</a:t>
            </a:r>
            <a:endParaRPr sz="1300" b="0" i="0" u="none" strike="noStrike" cap="none">
              <a:solidFill>
                <a:schemeClr val="dk1"/>
              </a:solidFill>
              <a:latin typeface="Comfortaa"/>
              <a:ea typeface="Comfortaa"/>
              <a:cs typeface="Comfortaa"/>
              <a:sym typeface="Comfortaa"/>
            </a:endParaRPr>
          </a:p>
          <a:p>
            <a:pPr marL="457200" marR="0" lvl="0" indent="-311150" algn="l" rtl="0">
              <a:lnSpc>
                <a:spcPct val="150000"/>
              </a:lnSpc>
              <a:spcBef>
                <a:spcPts val="0"/>
              </a:spcBef>
              <a:spcAft>
                <a:spcPts val="0"/>
              </a:spcAft>
              <a:buClr>
                <a:schemeClr val="dk1"/>
              </a:buClr>
              <a:buSzPts val="1300"/>
              <a:buFont typeface="Comfortaa"/>
              <a:buChar char="●"/>
            </a:pPr>
            <a:r>
              <a:rPr lang="en-GB" sz="1300" b="0" i="0" u="none" strike="noStrike" cap="none">
                <a:solidFill>
                  <a:schemeClr val="dk1"/>
                </a:solidFill>
                <a:latin typeface="Comfortaa"/>
                <a:ea typeface="Comfortaa"/>
                <a:cs typeface="Comfortaa"/>
                <a:sym typeface="Comfortaa"/>
              </a:rPr>
              <a:t>multiple specifies that the user is allowed to enter more than one value in the &lt;input&gt; element. It works with: email, and file.</a:t>
            </a:r>
            <a:endParaRPr sz="1300" b="0" i="0" u="none" strike="noStrike" cap="none">
              <a:solidFill>
                <a:schemeClr val="dk1"/>
              </a:solidFill>
              <a:latin typeface="Comfortaa"/>
              <a:ea typeface="Comfortaa"/>
              <a:cs typeface="Comfortaa"/>
              <a:sym typeface="Comfortaa"/>
            </a:endParaRPr>
          </a:p>
          <a:p>
            <a:pPr marL="457200" marR="0" lvl="0" indent="-311150" algn="l" rtl="0">
              <a:lnSpc>
                <a:spcPct val="150000"/>
              </a:lnSpc>
              <a:spcBef>
                <a:spcPts val="0"/>
              </a:spcBef>
              <a:spcAft>
                <a:spcPts val="0"/>
              </a:spcAft>
              <a:buClr>
                <a:schemeClr val="dk1"/>
              </a:buClr>
              <a:buSzPts val="1300"/>
              <a:buFont typeface="Comfortaa"/>
              <a:buChar char="●"/>
            </a:pPr>
            <a:r>
              <a:rPr lang="en-GB" sz="1300" b="0" i="0" u="none" strike="noStrike" cap="none">
                <a:solidFill>
                  <a:schemeClr val="dk1"/>
                </a:solidFill>
                <a:latin typeface="Comfortaa"/>
                <a:ea typeface="Comfortaa"/>
                <a:cs typeface="Comfortaa"/>
                <a:sym typeface="Comfortaa"/>
              </a:rPr>
              <a:t>pattern specifies a regular expression that the &lt;input&gt; element's value is checked against. It works with: text, search, url, tel, email &amp; password.</a:t>
            </a:r>
            <a:endParaRPr sz="1300" b="0" i="0" u="none" strike="noStrike" cap="none">
              <a:solidFill>
                <a:schemeClr val="dk1"/>
              </a:solidFill>
              <a:latin typeface="Comfortaa"/>
              <a:ea typeface="Comfortaa"/>
              <a:cs typeface="Comfortaa"/>
              <a:sym typeface="Comfortaa"/>
            </a:endParaRPr>
          </a:p>
          <a:p>
            <a:pPr marL="457200" marR="0" lvl="0" indent="-311150" algn="l" rtl="0">
              <a:lnSpc>
                <a:spcPct val="150000"/>
              </a:lnSpc>
              <a:spcBef>
                <a:spcPts val="0"/>
              </a:spcBef>
              <a:spcAft>
                <a:spcPts val="0"/>
              </a:spcAft>
              <a:buClr>
                <a:schemeClr val="dk1"/>
              </a:buClr>
              <a:buSzPts val="1300"/>
              <a:buFont typeface="Comfortaa"/>
              <a:buChar char="●"/>
            </a:pPr>
            <a:r>
              <a:rPr lang="en-GB" sz="1300" b="0" i="0" u="none" strike="noStrike" cap="none">
                <a:solidFill>
                  <a:schemeClr val="dk1"/>
                </a:solidFill>
                <a:latin typeface="Comfortaa"/>
                <a:ea typeface="Comfortaa"/>
                <a:cs typeface="Comfortaa"/>
                <a:sym typeface="Comfortaa"/>
              </a:rPr>
              <a:t>placeholder specifies a hint that describes the expected value of an input field. The hint is displayed in the input field before the user enters a value. It works with: text, search, url, tel, email, and password.</a:t>
            </a:r>
            <a:endParaRPr sz="1300" b="0" i="0" u="none" strike="noStrike" cap="none">
              <a:solidFill>
                <a:schemeClr val="dk1"/>
              </a:solidFill>
              <a:latin typeface="Comfortaa"/>
              <a:ea typeface="Comfortaa"/>
              <a:cs typeface="Comfortaa"/>
              <a:sym typeface="Comfortaa"/>
            </a:endParaRPr>
          </a:p>
          <a:p>
            <a:pPr marL="457200" marR="0" lvl="0" indent="-311150" algn="l" rtl="0">
              <a:lnSpc>
                <a:spcPct val="150000"/>
              </a:lnSpc>
              <a:spcBef>
                <a:spcPts val="0"/>
              </a:spcBef>
              <a:spcAft>
                <a:spcPts val="0"/>
              </a:spcAft>
              <a:buClr>
                <a:schemeClr val="dk1"/>
              </a:buClr>
              <a:buSzPts val="1300"/>
              <a:buFont typeface="Comfortaa"/>
              <a:buChar char="●"/>
            </a:pPr>
            <a:r>
              <a:rPr lang="en-GB" sz="1300" b="0" i="0" u="none" strike="noStrike" cap="none">
                <a:solidFill>
                  <a:schemeClr val="dk1"/>
                </a:solidFill>
                <a:latin typeface="Comfortaa"/>
                <a:ea typeface="Comfortaa"/>
                <a:cs typeface="Comfortaa"/>
                <a:sym typeface="Comfortaa"/>
              </a:rPr>
              <a:t>required specifies that an input field must be filled out before submitting the form. It works with: text, search, url, tel, email, password, date pickers, number, checkbox, radio, and file.</a:t>
            </a:r>
            <a:endParaRPr sz="1300" b="0" i="0" u="none" strike="noStrike" cap="none">
              <a:solidFill>
                <a:schemeClr val="dk1"/>
              </a:solidFill>
              <a:latin typeface="Comfortaa"/>
              <a:ea typeface="Comfortaa"/>
              <a:cs typeface="Comfortaa"/>
              <a:sym typeface="Comfortaa"/>
            </a:endParaRPr>
          </a:p>
          <a:p>
            <a:pPr marL="457200" marR="0" lvl="0" indent="-311150" algn="l" rtl="0">
              <a:lnSpc>
                <a:spcPct val="150000"/>
              </a:lnSpc>
              <a:spcBef>
                <a:spcPts val="0"/>
              </a:spcBef>
              <a:spcAft>
                <a:spcPts val="0"/>
              </a:spcAft>
              <a:buClr>
                <a:schemeClr val="dk1"/>
              </a:buClr>
              <a:buSzPts val="1300"/>
              <a:buFont typeface="Comfortaa"/>
              <a:buChar char="●"/>
            </a:pPr>
            <a:r>
              <a:rPr lang="en-GB" sz="1300" b="0" i="0" u="none" strike="noStrike" cap="none">
                <a:solidFill>
                  <a:schemeClr val="dk1"/>
                </a:solidFill>
                <a:latin typeface="Comfortaa"/>
                <a:ea typeface="Comfortaa"/>
                <a:cs typeface="Comfortaa"/>
                <a:sym typeface="Comfortaa"/>
              </a:rPr>
              <a:t>step specifies the legal number intervals for an &lt;input&gt; element. It works with: number, range, date, datetime-local, month, time and week.</a:t>
            </a:r>
            <a:endParaRPr sz="1300" b="0" i="0" u="none" strike="noStrike" cap="none">
              <a:solidFill>
                <a:schemeClr val="dk1"/>
              </a:solidFill>
              <a:latin typeface="Comfortaa"/>
              <a:ea typeface="Comfortaa"/>
              <a:cs typeface="Comfortaa"/>
              <a:sym typeface="Comforta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254" name="Shape 254"/>
        <p:cNvGrpSpPr/>
        <p:nvPr/>
      </p:nvGrpSpPr>
      <p:grpSpPr>
        <a:xfrm>
          <a:off x="0" y="0"/>
          <a:ext cx="0" cy="0"/>
          <a:chOff x="0" y="0"/>
          <a:chExt cx="0" cy="0"/>
        </a:xfrm>
      </p:grpSpPr>
      <p:sp>
        <p:nvSpPr>
          <p:cNvPr id="255" name="Google Shape;255;p46"/>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chemeClr val="dk1"/>
              </a:buClr>
              <a:buSzPts val="3400"/>
              <a:buFont typeface="Arial" panose="020B0604020202020204"/>
              <a:buNone/>
            </a:pPr>
            <a:r>
              <a:rPr lang="en-GB" sz="2500" b="0" i="0" u="none" strike="noStrike" cap="none">
                <a:solidFill>
                  <a:srgbClr val="F96D6C"/>
                </a:solidFill>
                <a:latin typeface="Montserrat"/>
                <a:ea typeface="Montserrat"/>
                <a:cs typeface="Montserrat"/>
                <a:sym typeface="Montserrat"/>
              </a:rPr>
              <a:t>Form(contd.)</a:t>
            </a:r>
            <a:endParaRPr sz="2500" b="0" i="0" u="none" strike="noStrike" cap="none">
              <a:solidFill>
                <a:srgbClr val="F96D6C"/>
              </a:solidFill>
              <a:latin typeface="Montserrat"/>
              <a:ea typeface="Montserrat"/>
              <a:cs typeface="Montserrat"/>
              <a:sym typeface="Montserrat"/>
            </a:endParaRPr>
          </a:p>
        </p:txBody>
      </p:sp>
      <p:sp>
        <p:nvSpPr>
          <p:cNvPr id="256" name="Google Shape;256;p46"/>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0" indent="0" algn="l" rtl="0">
              <a:lnSpc>
                <a:spcPct val="150000"/>
              </a:lnSpc>
              <a:spcBef>
                <a:spcPts val="0"/>
              </a:spcBef>
              <a:spcAft>
                <a:spcPts val="0"/>
              </a:spcAft>
              <a:buClr>
                <a:srgbClr val="000000"/>
              </a:buClr>
              <a:buSzPts val="1400"/>
              <a:buFont typeface="Arial" panose="020B0604020202020204"/>
              <a:buNone/>
            </a:pPr>
            <a:r>
              <a:rPr lang="en-GB" sz="1400" b="0" i="0" u="none" strike="noStrike" cap="none">
                <a:solidFill>
                  <a:schemeClr val="dk1"/>
                </a:solidFill>
                <a:latin typeface="Comfortaa"/>
                <a:ea typeface="Comfortaa"/>
                <a:cs typeface="Comfortaa"/>
                <a:sym typeface="Comfortaa"/>
              </a:rPr>
              <a:t>The following attributes are used with type="submit" and type="image" and they override the related attribute of the &lt;form&gt; element.</a:t>
            </a:r>
            <a:endParaRPr sz="1400" b="0" i="0" u="none" strike="noStrike" cap="none">
              <a:solidFill>
                <a:schemeClr val="dk1"/>
              </a:solidFill>
              <a:latin typeface="Comfortaa"/>
              <a:ea typeface="Comfortaa"/>
              <a:cs typeface="Comfortaa"/>
              <a:sym typeface="Comfortaa"/>
            </a:endParaRPr>
          </a:p>
          <a:p>
            <a:pPr marL="457200" marR="0" lvl="0" indent="-317500" algn="l" rtl="0">
              <a:lnSpc>
                <a:spcPct val="150000"/>
              </a:lnSpc>
              <a:spcBef>
                <a:spcPts val="0"/>
              </a:spcBef>
              <a:spcAft>
                <a:spcPts val="0"/>
              </a:spcAft>
              <a:buClr>
                <a:schemeClr val="dk1"/>
              </a:buClr>
              <a:buSzPts val="1400"/>
              <a:buFont typeface="Comfortaa"/>
              <a:buChar char="●"/>
            </a:pPr>
            <a:r>
              <a:rPr lang="en-GB" sz="1400" b="0" i="0" u="none" strike="noStrike" cap="none">
                <a:solidFill>
                  <a:schemeClr val="dk1"/>
                </a:solidFill>
                <a:latin typeface="Comfortaa"/>
                <a:ea typeface="Comfortaa"/>
                <a:cs typeface="Comfortaa"/>
                <a:sym typeface="Comfortaa"/>
              </a:rPr>
              <a:t>formaction specifies the URL of a file that will process the input control when the form is submitted. Overrides action attribute.</a:t>
            </a:r>
            <a:endParaRPr sz="1400" b="0" i="0" u="none" strike="noStrike" cap="none">
              <a:solidFill>
                <a:schemeClr val="dk1"/>
              </a:solidFill>
              <a:latin typeface="Comfortaa"/>
              <a:ea typeface="Comfortaa"/>
              <a:cs typeface="Comfortaa"/>
              <a:sym typeface="Comfortaa"/>
            </a:endParaRPr>
          </a:p>
          <a:p>
            <a:pPr marL="457200" marR="0" lvl="0" indent="-317500" algn="l" rtl="0">
              <a:lnSpc>
                <a:spcPct val="150000"/>
              </a:lnSpc>
              <a:spcBef>
                <a:spcPts val="0"/>
              </a:spcBef>
              <a:spcAft>
                <a:spcPts val="0"/>
              </a:spcAft>
              <a:buClr>
                <a:schemeClr val="dk1"/>
              </a:buClr>
              <a:buSzPts val="1400"/>
              <a:buFont typeface="Comfortaa"/>
              <a:buChar char="●"/>
            </a:pPr>
            <a:r>
              <a:rPr lang="en-GB" sz="1400" b="0" i="0" u="none" strike="noStrike" cap="none">
                <a:solidFill>
                  <a:schemeClr val="dk1"/>
                </a:solidFill>
                <a:latin typeface="Comfortaa"/>
                <a:ea typeface="Comfortaa"/>
                <a:cs typeface="Comfortaa"/>
                <a:sym typeface="Comfortaa"/>
              </a:rPr>
              <a:t>formenctype specifies how the form data should be encoded when submitted (only for forms with method="post"). Overrides enctype attribute.</a:t>
            </a:r>
            <a:endParaRPr sz="1400" b="0" i="0" u="none" strike="noStrike" cap="none">
              <a:solidFill>
                <a:schemeClr val="dk1"/>
              </a:solidFill>
              <a:latin typeface="Comfortaa"/>
              <a:ea typeface="Comfortaa"/>
              <a:cs typeface="Comfortaa"/>
              <a:sym typeface="Comfortaa"/>
            </a:endParaRPr>
          </a:p>
          <a:p>
            <a:pPr marL="457200" marR="0" lvl="0" indent="-317500" algn="l" rtl="0">
              <a:lnSpc>
                <a:spcPct val="150000"/>
              </a:lnSpc>
              <a:spcBef>
                <a:spcPts val="0"/>
              </a:spcBef>
              <a:spcAft>
                <a:spcPts val="0"/>
              </a:spcAft>
              <a:buClr>
                <a:schemeClr val="dk1"/>
              </a:buClr>
              <a:buSzPts val="1400"/>
              <a:buFont typeface="Comfortaa"/>
              <a:buChar char="●"/>
            </a:pPr>
            <a:r>
              <a:rPr lang="en-GB" sz="1400" b="0" i="0" u="none" strike="noStrike" cap="none">
                <a:solidFill>
                  <a:schemeClr val="dk1"/>
                </a:solidFill>
                <a:latin typeface="Comfortaa"/>
                <a:ea typeface="Comfortaa"/>
                <a:cs typeface="Comfortaa"/>
                <a:sym typeface="Comfortaa"/>
              </a:rPr>
              <a:t>formmethod defines the HTTP method for sending form-data to the action URL. Overrides method attribute.</a:t>
            </a:r>
            <a:endParaRPr sz="1400" b="0" i="0" u="none" strike="noStrike" cap="none">
              <a:solidFill>
                <a:schemeClr val="dk1"/>
              </a:solidFill>
              <a:latin typeface="Comfortaa"/>
              <a:ea typeface="Comfortaa"/>
              <a:cs typeface="Comfortaa"/>
              <a:sym typeface="Comfortaa"/>
            </a:endParaRPr>
          </a:p>
          <a:p>
            <a:pPr marL="457200" marR="0" lvl="0" indent="-317500" algn="l" rtl="0">
              <a:lnSpc>
                <a:spcPct val="150000"/>
              </a:lnSpc>
              <a:spcBef>
                <a:spcPts val="0"/>
              </a:spcBef>
              <a:spcAft>
                <a:spcPts val="0"/>
              </a:spcAft>
              <a:buClr>
                <a:schemeClr val="dk1"/>
              </a:buClr>
              <a:buSzPts val="1400"/>
              <a:buFont typeface="Comfortaa"/>
              <a:buChar char="●"/>
            </a:pPr>
            <a:r>
              <a:rPr lang="en-GB" sz="1400" b="0" i="0" u="none" strike="noStrike" cap="none">
                <a:solidFill>
                  <a:schemeClr val="dk1"/>
                </a:solidFill>
                <a:latin typeface="Comfortaa"/>
                <a:ea typeface="Comfortaa"/>
                <a:cs typeface="Comfortaa"/>
                <a:sym typeface="Comfortaa"/>
              </a:rPr>
              <a:t>formnovalidate specifies that the form data should not be validated when submitted. Overrides novalidate attribute. Only used with type="submit".</a:t>
            </a:r>
            <a:endParaRPr sz="1400" b="0" i="0" u="none" strike="noStrike" cap="none">
              <a:solidFill>
                <a:schemeClr val="dk1"/>
              </a:solidFill>
              <a:latin typeface="Comfortaa"/>
              <a:ea typeface="Comfortaa"/>
              <a:cs typeface="Comfortaa"/>
              <a:sym typeface="Comfortaa"/>
            </a:endParaRPr>
          </a:p>
          <a:p>
            <a:pPr marL="457200" marR="0" lvl="0" indent="-317500" algn="l" rtl="0">
              <a:lnSpc>
                <a:spcPct val="150000"/>
              </a:lnSpc>
              <a:spcBef>
                <a:spcPts val="0"/>
              </a:spcBef>
              <a:spcAft>
                <a:spcPts val="0"/>
              </a:spcAft>
              <a:buClr>
                <a:schemeClr val="dk1"/>
              </a:buClr>
              <a:buSzPts val="1400"/>
              <a:buFont typeface="Comfortaa"/>
              <a:buChar char="●"/>
            </a:pPr>
            <a:r>
              <a:rPr lang="en-GB" sz="1400" b="0" i="0" u="none" strike="noStrike" cap="none">
                <a:solidFill>
                  <a:schemeClr val="dk1"/>
                </a:solidFill>
                <a:latin typeface="Comfortaa"/>
                <a:ea typeface="Comfortaa"/>
                <a:cs typeface="Comfortaa"/>
                <a:sym typeface="Comfortaa"/>
              </a:rPr>
              <a:t>formtarget specifies a name or a keyword that indicates where to display the response that is received after submitting the form. Overrides target attribute.</a:t>
            </a:r>
            <a:endParaRPr sz="1400" b="0" i="0" u="none" strike="noStrike" cap="none">
              <a:solidFill>
                <a:schemeClr val="dk1"/>
              </a:solidFill>
              <a:latin typeface="Comfortaa"/>
              <a:ea typeface="Comfortaa"/>
              <a:cs typeface="Comfortaa"/>
              <a:sym typeface="Comforta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260" name="Shape 260"/>
        <p:cNvGrpSpPr/>
        <p:nvPr/>
      </p:nvGrpSpPr>
      <p:grpSpPr>
        <a:xfrm>
          <a:off x="0" y="0"/>
          <a:ext cx="0" cy="0"/>
          <a:chOff x="0" y="0"/>
          <a:chExt cx="0" cy="0"/>
        </a:xfrm>
      </p:grpSpPr>
      <p:sp>
        <p:nvSpPr>
          <p:cNvPr id="261" name="Google Shape;261;p47"/>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0" indent="0" algn="l" rtl="0">
              <a:lnSpc>
                <a:spcPct val="150000"/>
              </a:lnSpc>
              <a:spcBef>
                <a:spcPts val="0"/>
              </a:spcBef>
              <a:spcAft>
                <a:spcPts val="0"/>
              </a:spcAft>
              <a:buClr>
                <a:srgbClr val="000000"/>
              </a:buClr>
              <a:buSzPts val="1100"/>
              <a:buFont typeface="Arial" panose="020B0604020202020204"/>
              <a:buNone/>
            </a:pPr>
            <a:r>
              <a:rPr lang="en-GB" sz="1100" b="1" i="0" u="none" strike="noStrike" cap="none">
                <a:solidFill>
                  <a:schemeClr val="dk1"/>
                </a:solidFill>
                <a:latin typeface="Comfortaa"/>
                <a:ea typeface="Comfortaa"/>
                <a:cs typeface="Comfortaa"/>
                <a:sym typeface="Comfortaa"/>
              </a:rPr>
              <a:t>Canvas</a:t>
            </a:r>
            <a:r>
              <a:rPr lang="en-GB" sz="1100" b="0" i="0" u="none" strike="noStrike" cap="none">
                <a:solidFill>
                  <a:schemeClr val="dk1"/>
                </a:solidFill>
                <a:latin typeface="Comfortaa"/>
                <a:ea typeface="Comfortaa"/>
                <a:cs typeface="Comfortaa"/>
                <a:sym typeface="Comfortaa"/>
              </a:rPr>
              <a:t> used to draw graphics on a web page, on the fly, via JS. The &lt;canvas&gt; element is only a container for graphics and JS is used to actually draw the graphics. Canvas has several methods for drawing paths, boxes, circles, text, and adding images. By default, a canvas has no border and no content. Eg.</a:t>
            </a:r>
            <a:br>
              <a:rPr lang="en-GB" sz="1100" b="0" i="0" u="none" strike="noStrike" cap="none">
                <a:solidFill>
                  <a:schemeClr val="dk1"/>
                </a:solidFill>
                <a:latin typeface="Comfortaa"/>
                <a:ea typeface="Comfortaa"/>
                <a:cs typeface="Comfortaa"/>
                <a:sym typeface="Comfortaa"/>
              </a:rPr>
            </a:br>
            <a:r>
              <a:rPr lang="en-GB" sz="1100" b="0" i="0" u="none" strike="noStrike" cap="none">
                <a:solidFill>
                  <a:srgbClr val="F96D6C"/>
                </a:solidFill>
                <a:latin typeface="Comfortaa"/>
                <a:ea typeface="Comfortaa"/>
                <a:cs typeface="Comfortaa"/>
                <a:sym typeface="Comfortaa"/>
              </a:rPr>
              <a:t>&lt;canvas id="myCanvas" width="200" height="100"&gt;&lt;/canvas&gt;</a:t>
            </a:r>
            <a:br>
              <a:rPr lang="en-GB" sz="1100" b="0" i="0" u="none" strike="noStrike" cap="none">
                <a:solidFill>
                  <a:srgbClr val="F96D6C"/>
                </a:solidFill>
                <a:latin typeface="Comfortaa"/>
                <a:ea typeface="Comfortaa"/>
                <a:cs typeface="Comfortaa"/>
                <a:sym typeface="Comfortaa"/>
              </a:rPr>
            </a:br>
            <a:r>
              <a:rPr lang="en-GB" sz="1100" b="0" i="0" u="none" strike="noStrike" cap="none">
                <a:solidFill>
                  <a:srgbClr val="F96D6C"/>
                </a:solidFill>
                <a:latin typeface="Comfortaa"/>
                <a:ea typeface="Comfortaa"/>
                <a:cs typeface="Comfortaa"/>
                <a:sym typeface="Comfortaa"/>
              </a:rPr>
              <a:t>&lt;script&gt;</a:t>
            </a:r>
            <a:br>
              <a:rPr lang="en-GB" sz="1100" b="0" i="0" u="none" strike="noStrike" cap="none">
                <a:solidFill>
                  <a:srgbClr val="F96D6C"/>
                </a:solidFill>
                <a:latin typeface="Comfortaa"/>
                <a:ea typeface="Comfortaa"/>
                <a:cs typeface="Comfortaa"/>
                <a:sym typeface="Comfortaa"/>
              </a:rPr>
            </a:br>
            <a:r>
              <a:rPr lang="en-GB" sz="1100" b="0" i="0" u="none" strike="noStrike" cap="none">
                <a:solidFill>
                  <a:srgbClr val="F96D6C"/>
                </a:solidFill>
                <a:latin typeface="Comfortaa"/>
                <a:ea typeface="Comfortaa"/>
                <a:cs typeface="Comfortaa"/>
                <a:sym typeface="Comfortaa"/>
              </a:rPr>
              <a:t>	var c = document.getElementById("myCanvas");</a:t>
            </a:r>
            <a:br>
              <a:rPr lang="en-GB" sz="1100" b="0" i="0" u="none" strike="noStrike" cap="none">
                <a:solidFill>
                  <a:srgbClr val="F96D6C"/>
                </a:solidFill>
                <a:latin typeface="Comfortaa"/>
                <a:ea typeface="Comfortaa"/>
                <a:cs typeface="Comfortaa"/>
                <a:sym typeface="Comfortaa"/>
              </a:rPr>
            </a:br>
            <a:r>
              <a:rPr lang="en-GB" sz="1100" b="0" i="0" u="none" strike="noStrike" cap="none">
                <a:solidFill>
                  <a:srgbClr val="F96D6C"/>
                </a:solidFill>
                <a:latin typeface="Comfortaa"/>
                <a:ea typeface="Comfortaa"/>
                <a:cs typeface="Comfortaa"/>
                <a:sym typeface="Comfortaa"/>
              </a:rPr>
              <a:t>	var ctx = c.getContext("2d");</a:t>
            </a:r>
            <a:br>
              <a:rPr lang="en-GB" sz="1100" b="0" i="0" u="none" strike="noStrike" cap="none">
                <a:solidFill>
                  <a:srgbClr val="F96D6C"/>
                </a:solidFill>
                <a:latin typeface="Comfortaa"/>
                <a:ea typeface="Comfortaa"/>
                <a:cs typeface="Comfortaa"/>
                <a:sym typeface="Comfortaa"/>
              </a:rPr>
            </a:br>
            <a:r>
              <a:rPr lang="en-GB" sz="1100" b="0" i="0" u="none" strike="noStrike" cap="none">
                <a:solidFill>
                  <a:srgbClr val="F96D6C"/>
                </a:solidFill>
                <a:latin typeface="Comfortaa"/>
                <a:ea typeface="Comfortaa"/>
                <a:cs typeface="Comfortaa"/>
                <a:sym typeface="Comfortaa"/>
              </a:rPr>
              <a:t>	ctx.moveTo(0, 0);</a:t>
            </a:r>
            <a:br>
              <a:rPr lang="en-GB" sz="1100" b="0" i="0" u="none" strike="noStrike" cap="none">
                <a:solidFill>
                  <a:srgbClr val="F96D6C"/>
                </a:solidFill>
                <a:latin typeface="Comfortaa"/>
                <a:ea typeface="Comfortaa"/>
                <a:cs typeface="Comfortaa"/>
                <a:sym typeface="Comfortaa"/>
              </a:rPr>
            </a:br>
            <a:r>
              <a:rPr lang="en-GB" sz="1100" b="0" i="0" u="none" strike="noStrike" cap="none">
                <a:solidFill>
                  <a:srgbClr val="F96D6C"/>
                </a:solidFill>
                <a:latin typeface="Comfortaa"/>
                <a:ea typeface="Comfortaa"/>
                <a:cs typeface="Comfortaa"/>
                <a:sym typeface="Comfortaa"/>
              </a:rPr>
              <a:t>	ctx.lineTo(200, 100);</a:t>
            </a:r>
            <a:br>
              <a:rPr lang="en-GB" sz="1100" b="0" i="0" u="none" strike="noStrike" cap="none">
                <a:solidFill>
                  <a:srgbClr val="F96D6C"/>
                </a:solidFill>
                <a:latin typeface="Comfortaa"/>
                <a:ea typeface="Comfortaa"/>
                <a:cs typeface="Comfortaa"/>
                <a:sym typeface="Comfortaa"/>
              </a:rPr>
            </a:br>
            <a:r>
              <a:rPr lang="en-GB" sz="1100" b="0" i="0" u="none" strike="noStrike" cap="none">
                <a:solidFill>
                  <a:srgbClr val="F96D6C"/>
                </a:solidFill>
                <a:latin typeface="Comfortaa"/>
                <a:ea typeface="Comfortaa"/>
                <a:cs typeface="Comfortaa"/>
                <a:sym typeface="Comfortaa"/>
              </a:rPr>
              <a:t>	ctx.stroke();</a:t>
            </a:r>
            <a:br>
              <a:rPr lang="en-GB" sz="1100" b="0" i="0" u="none" strike="noStrike" cap="none">
                <a:solidFill>
                  <a:srgbClr val="F96D6C"/>
                </a:solidFill>
                <a:latin typeface="Comfortaa"/>
                <a:ea typeface="Comfortaa"/>
                <a:cs typeface="Comfortaa"/>
                <a:sym typeface="Comfortaa"/>
              </a:rPr>
            </a:br>
            <a:r>
              <a:rPr lang="en-GB" sz="1100" b="0" i="0" u="none" strike="noStrike" cap="none">
                <a:solidFill>
                  <a:srgbClr val="F96D6C"/>
                </a:solidFill>
                <a:latin typeface="Comfortaa"/>
                <a:ea typeface="Comfortaa"/>
                <a:cs typeface="Comfortaa"/>
                <a:sym typeface="Comfortaa"/>
              </a:rPr>
              <a:t>&lt;/script&gt;</a:t>
            </a:r>
            <a:br>
              <a:rPr lang="en-GB" sz="1100" b="0" i="0" u="none" strike="noStrike" cap="none">
                <a:solidFill>
                  <a:srgbClr val="00A1FF"/>
                </a:solidFill>
                <a:latin typeface="Comfortaa"/>
                <a:ea typeface="Comfortaa"/>
                <a:cs typeface="Comfortaa"/>
                <a:sym typeface="Comfortaa"/>
              </a:rPr>
            </a:br>
            <a:r>
              <a:rPr lang="en-GB" sz="1100" b="1" i="0" u="none" strike="noStrike" cap="none">
                <a:solidFill>
                  <a:schemeClr val="dk1"/>
                </a:solidFill>
                <a:latin typeface="Comfortaa"/>
                <a:ea typeface="Comfortaa"/>
                <a:cs typeface="Comfortaa"/>
                <a:sym typeface="Comfortaa"/>
              </a:rPr>
              <a:t>Scalable Vector Graphics</a:t>
            </a:r>
            <a:r>
              <a:rPr lang="en-GB" sz="1100" b="0" i="0" u="none" strike="noStrike" cap="none">
                <a:solidFill>
                  <a:schemeClr val="dk1"/>
                </a:solidFill>
                <a:latin typeface="Comfortaa"/>
                <a:ea typeface="Comfortaa"/>
                <a:cs typeface="Comfortaa"/>
                <a:sym typeface="Comfortaa"/>
              </a:rPr>
              <a:t> is used to define graphics for the Web. The HTML &lt;svg&gt; element is a container for SVG graphics. SVG has several methods for drawing paths, boxes, circles, text, and graphic images. Eg.</a:t>
            </a:r>
            <a:br>
              <a:rPr lang="en-GB" sz="1100" b="0" i="0" u="none" strike="noStrike" cap="none">
                <a:solidFill>
                  <a:schemeClr val="dk1"/>
                </a:solidFill>
                <a:latin typeface="Comfortaa"/>
                <a:ea typeface="Comfortaa"/>
                <a:cs typeface="Comfortaa"/>
                <a:sym typeface="Comfortaa"/>
              </a:rPr>
            </a:br>
            <a:r>
              <a:rPr lang="en-GB" sz="1100" b="0" i="0" u="none" strike="noStrike" cap="none">
                <a:solidFill>
                  <a:srgbClr val="F96D6C"/>
                </a:solidFill>
                <a:latin typeface="Comfortaa"/>
                <a:ea typeface="Comfortaa"/>
                <a:cs typeface="Comfortaa"/>
                <a:sym typeface="Comfortaa"/>
              </a:rPr>
              <a:t>&lt;svg width="100" height="100"&gt;</a:t>
            </a:r>
            <a:br>
              <a:rPr lang="en-GB" sz="1100" b="0" i="0" u="none" strike="noStrike" cap="none">
                <a:solidFill>
                  <a:srgbClr val="F96D6C"/>
                </a:solidFill>
                <a:latin typeface="Comfortaa"/>
                <a:ea typeface="Comfortaa"/>
                <a:cs typeface="Comfortaa"/>
                <a:sym typeface="Comfortaa"/>
              </a:rPr>
            </a:br>
            <a:r>
              <a:rPr lang="en-GB" sz="1100" b="0" i="0" u="none" strike="noStrike" cap="none">
                <a:solidFill>
                  <a:srgbClr val="F96D6C"/>
                </a:solidFill>
                <a:latin typeface="Comfortaa"/>
                <a:ea typeface="Comfortaa"/>
                <a:cs typeface="Comfortaa"/>
                <a:sym typeface="Comfortaa"/>
              </a:rPr>
              <a:t>  &lt;circle cx="50" cy="50" r="40" stroke="green" stroke-width="4" fill="yellow" /&gt;</a:t>
            </a:r>
            <a:br>
              <a:rPr lang="en-GB" sz="1100" b="0" i="0" u="none" strike="noStrike" cap="none">
                <a:solidFill>
                  <a:srgbClr val="F96D6C"/>
                </a:solidFill>
                <a:latin typeface="Comfortaa"/>
                <a:ea typeface="Comfortaa"/>
                <a:cs typeface="Comfortaa"/>
                <a:sym typeface="Comfortaa"/>
              </a:rPr>
            </a:br>
            <a:r>
              <a:rPr lang="en-GB" sz="1100" b="0" i="0" u="none" strike="noStrike" cap="none">
                <a:solidFill>
                  <a:srgbClr val="F96D6C"/>
                </a:solidFill>
                <a:latin typeface="Comfortaa"/>
                <a:ea typeface="Comfortaa"/>
                <a:cs typeface="Comfortaa"/>
                <a:sym typeface="Comfortaa"/>
              </a:rPr>
              <a:t>&lt;/svg&gt;</a:t>
            </a:r>
            <a:endParaRPr sz="1100" b="0" i="0" u="none" strike="noStrike" cap="none">
              <a:solidFill>
                <a:srgbClr val="F96D6C"/>
              </a:solidFill>
              <a:latin typeface="Comfortaa"/>
              <a:ea typeface="Comfortaa"/>
              <a:cs typeface="Comfortaa"/>
              <a:sym typeface="Comfortaa"/>
            </a:endParaRPr>
          </a:p>
        </p:txBody>
      </p:sp>
      <p:sp>
        <p:nvSpPr>
          <p:cNvPr id="262" name="Google Shape;262;p47"/>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chemeClr val="dk1"/>
              </a:buClr>
              <a:buSzPts val="3400"/>
              <a:buFont typeface="Arial" panose="020B0604020202020204"/>
              <a:buNone/>
            </a:pPr>
            <a:r>
              <a:rPr lang="en-GB" sz="2500" b="0" i="0" u="none" strike="noStrike" cap="none">
                <a:solidFill>
                  <a:srgbClr val="F96D6C"/>
                </a:solidFill>
                <a:latin typeface="Montserrat"/>
                <a:ea typeface="Montserrat"/>
                <a:cs typeface="Montserrat"/>
                <a:sym typeface="Montserrat"/>
              </a:rPr>
              <a:t>Canvas &amp; SVG</a:t>
            </a:r>
            <a:endParaRPr sz="2500" b="0" i="0" u="none" strike="noStrike" cap="none">
              <a:solidFill>
                <a:srgbClr val="F96D6C"/>
              </a:solidFill>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266" name="Shape 266"/>
        <p:cNvGrpSpPr/>
        <p:nvPr/>
      </p:nvGrpSpPr>
      <p:grpSpPr>
        <a:xfrm>
          <a:off x="0" y="0"/>
          <a:ext cx="0" cy="0"/>
          <a:chOff x="0" y="0"/>
          <a:chExt cx="0" cy="0"/>
        </a:xfrm>
      </p:grpSpPr>
      <p:sp>
        <p:nvSpPr>
          <p:cNvPr id="267" name="Google Shape;267;p48"/>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chemeClr val="dk1"/>
              </a:buClr>
              <a:buSzPts val="3400"/>
              <a:buFont typeface="Arial" panose="020B0604020202020204"/>
              <a:buNone/>
            </a:pPr>
            <a:r>
              <a:rPr lang="en-GB" sz="2500" b="0" i="0" u="none" strike="noStrike" cap="none">
                <a:solidFill>
                  <a:srgbClr val="F96D6C"/>
                </a:solidFill>
                <a:latin typeface="Montserrat"/>
                <a:ea typeface="Montserrat"/>
                <a:cs typeface="Montserrat"/>
                <a:sym typeface="Montserrat"/>
              </a:rPr>
              <a:t>Canvas vs SVG</a:t>
            </a:r>
            <a:endParaRPr sz="2500" b="0" i="0" u="none" strike="noStrike" cap="none">
              <a:solidFill>
                <a:srgbClr val="F96D6C"/>
              </a:solidFill>
              <a:latin typeface="Montserrat"/>
              <a:ea typeface="Montserrat"/>
              <a:cs typeface="Montserrat"/>
              <a:sym typeface="Montserrat"/>
            </a:endParaRPr>
          </a:p>
        </p:txBody>
      </p:sp>
      <p:sp>
        <p:nvSpPr>
          <p:cNvPr id="268" name="Google Shape;268;p48"/>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0" indent="0" algn="l" rtl="0">
              <a:lnSpc>
                <a:spcPct val="150000"/>
              </a:lnSpc>
              <a:spcBef>
                <a:spcPts val="0"/>
              </a:spcBef>
              <a:spcAft>
                <a:spcPts val="0"/>
              </a:spcAft>
              <a:buClr>
                <a:srgbClr val="000000"/>
              </a:buClr>
              <a:buSzPts val="1100"/>
              <a:buFont typeface="Arial" panose="020B0604020202020204"/>
              <a:buNone/>
            </a:pPr>
            <a:r>
              <a:rPr lang="en-GB" sz="1100" b="1" i="0" u="none" strike="noStrike" cap="none">
                <a:solidFill>
                  <a:schemeClr val="dk1"/>
                </a:solidFill>
                <a:latin typeface="Comfortaa"/>
                <a:ea typeface="Comfortaa"/>
                <a:cs typeface="Comfortaa"/>
                <a:sym typeface="Comfortaa"/>
              </a:rPr>
              <a:t>Differences Between SVG and Canvas</a:t>
            </a:r>
            <a:r>
              <a:rPr lang="en-GB" sz="1100" b="0" i="0" u="none" strike="noStrike" cap="none">
                <a:solidFill>
                  <a:schemeClr val="dk1"/>
                </a:solidFill>
                <a:latin typeface="Comfortaa"/>
                <a:ea typeface="Comfortaa"/>
                <a:cs typeface="Comfortaa"/>
                <a:sym typeface="Comfortaa"/>
              </a:rPr>
              <a:t>:</a:t>
            </a:r>
            <a:endParaRPr sz="1100" b="0" i="0" u="none" strike="noStrike" cap="none">
              <a:solidFill>
                <a:schemeClr val="dk1"/>
              </a:solidFill>
              <a:latin typeface="Comfortaa"/>
              <a:ea typeface="Comfortaa"/>
              <a:cs typeface="Comfortaa"/>
              <a:sym typeface="Comfortaa"/>
            </a:endParaRPr>
          </a:p>
          <a:p>
            <a:pPr marL="457200" marR="0" lvl="0" indent="-298450" algn="l" rtl="0">
              <a:lnSpc>
                <a:spcPct val="150000"/>
              </a:lnSpc>
              <a:spcBef>
                <a:spcPts val="0"/>
              </a:spcBef>
              <a:spcAft>
                <a:spcPts val="0"/>
              </a:spcAft>
              <a:buClr>
                <a:schemeClr val="dk1"/>
              </a:buClr>
              <a:buSzPts val="1100"/>
              <a:buFont typeface="Comfortaa"/>
              <a:buChar char="●"/>
            </a:pPr>
            <a:r>
              <a:rPr lang="en-GB" sz="1100" b="0" i="0" u="none" strike="noStrike" cap="none">
                <a:solidFill>
                  <a:schemeClr val="dk1"/>
                </a:solidFill>
                <a:latin typeface="Comfortaa"/>
                <a:ea typeface="Comfortaa"/>
                <a:cs typeface="Comfortaa"/>
                <a:sym typeface="Comfortaa"/>
              </a:rPr>
              <a:t>SVG is a language for describing 2D graphics in XML. Canvas draws 2D graphics, on the fly (with JavaScript).</a:t>
            </a:r>
            <a:endParaRPr sz="1100" b="0" i="0" u="none" strike="noStrike" cap="none">
              <a:solidFill>
                <a:schemeClr val="dk1"/>
              </a:solidFill>
              <a:latin typeface="Comfortaa"/>
              <a:ea typeface="Comfortaa"/>
              <a:cs typeface="Comfortaa"/>
              <a:sym typeface="Comfortaa"/>
            </a:endParaRPr>
          </a:p>
          <a:p>
            <a:pPr marL="457200" marR="0" lvl="0" indent="-298450" algn="l" rtl="0">
              <a:lnSpc>
                <a:spcPct val="150000"/>
              </a:lnSpc>
              <a:spcBef>
                <a:spcPts val="0"/>
              </a:spcBef>
              <a:spcAft>
                <a:spcPts val="0"/>
              </a:spcAft>
              <a:buClr>
                <a:schemeClr val="dk1"/>
              </a:buClr>
              <a:buSzPts val="1100"/>
              <a:buFont typeface="Comfortaa"/>
              <a:buChar char="●"/>
            </a:pPr>
            <a:r>
              <a:rPr lang="en-GB" sz="1100" b="0" i="0" u="none" strike="noStrike" cap="none">
                <a:solidFill>
                  <a:schemeClr val="dk1"/>
                </a:solidFill>
                <a:latin typeface="Comfortaa"/>
                <a:ea typeface="Comfortaa"/>
                <a:cs typeface="Comfortaa"/>
                <a:sym typeface="Comfortaa"/>
              </a:rPr>
              <a:t>SVG is XML based, which means that every element is available within the SVG DOM. You can attach JavaScript event handlers for an element.</a:t>
            </a:r>
            <a:endParaRPr sz="1100" b="0" i="0" u="none" strike="noStrike" cap="none">
              <a:solidFill>
                <a:schemeClr val="dk1"/>
              </a:solidFill>
              <a:latin typeface="Comfortaa"/>
              <a:ea typeface="Comfortaa"/>
              <a:cs typeface="Comfortaa"/>
              <a:sym typeface="Comfortaa"/>
            </a:endParaRPr>
          </a:p>
          <a:p>
            <a:pPr marL="457200" marR="0" lvl="0" indent="-298450" algn="l" rtl="0">
              <a:lnSpc>
                <a:spcPct val="150000"/>
              </a:lnSpc>
              <a:spcBef>
                <a:spcPts val="0"/>
              </a:spcBef>
              <a:spcAft>
                <a:spcPts val="0"/>
              </a:spcAft>
              <a:buClr>
                <a:schemeClr val="dk1"/>
              </a:buClr>
              <a:buSzPts val="1100"/>
              <a:buFont typeface="Comfortaa"/>
              <a:buChar char="●"/>
            </a:pPr>
            <a:r>
              <a:rPr lang="en-GB" sz="1100" b="0" i="0" u="none" strike="noStrike" cap="none">
                <a:solidFill>
                  <a:schemeClr val="dk1"/>
                </a:solidFill>
                <a:latin typeface="Comfortaa"/>
                <a:ea typeface="Comfortaa"/>
                <a:cs typeface="Comfortaa"/>
                <a:sym typeface="Comfortaa"/>
              </a:rPr>
              <a:t>In SVG, each drawn shape is remembered as an object. If attributes of an SVG object are changed, the browser can automatically re-render the shape.</a:t>
            </a:r>
            <a:endParaRPr sz="1100" b="0" i="0" u="none" strike="noStrike" cap="none">
              <a:solidFill>
                <a:schemeClr val="dk1"/>
              </a:solidFill>
              <a:latin typeface="Comfortaa"/>
              <a:ea typeface="Comfortaa"/>
              <a:cs typeface="Comfortaa"/>
              <a:sym typeface="Comfortaa"/>
            </a:endParaRPr>
          </a:p>
          <a:p>
            <a:pPr marL="457200" marR="0" lvl="0" indent="-298450" algn="l" rtl="0">
              <a:lnSpc>
                <a:spcPct val="150000"/>
              </a:lnSpc>
              <a:spcBef>
                <a:spcPts val="0"/>
              </a:spcBef>
              <a:spcAft>
                <a:spcPts val="0"/>
              </a:spcAft>
              <a:buClr>
                <a:schemeClr val="dk1"/>
              </a:buClr>
              <a:buSzPts val="1100"/>
              <a:buFont typeface="Comfortaa"/>
              <a:buChar char="●"/>
            </a:pPr>
            <a:r>
              <a:rPr lang="en-GB" sz="1100" b="0" i="0" u="none" strike="noStrike" cap="none">
                <a:solidFill>
                  <a:schemeClr val="dk1"/>
                </a:solidFill>
                <a:latin typeface="Comfortaa"/>
                <a:ea typeface="Comfortaa"/>
                <a:cs typeface="Comfortaa"/>
                <a:sym typeface="Comfortaa"/>
              </a:rPr>
              <a:t>Canvas is rendered pixel by pixel. In canvas, once the graphic is drawn, it is forgotten by the browser. If its position should be changed, the entire scene needs to be redrawn, including any objects that might have been covered by the graphic.</a:t>
            </a:r>
            <a:endParaRPr sz="1100" b="0" i="0" u="none" strike="noStrike" cap="none">
              <a:solidFill>
                <a:schemeClr val="dk1"/>
              </a:solidFill>
              <a:latin typeface="Comfortaa"/>
              <a:ea typeface="Comfortaa"/>
              <a:cs typeface="Comfortaa"/>
              <a:sym typeface="Comfortaa"/>
            </a:endParaRPr>
          </a:p>
          <a:p>
            <a:pPr marL="152400" marR="0" lvl="0" indent="0" algn="l" rtl="0">
              <a:lnSpc>
                <a:spcPct val="150000"/>
              </a:lnSpc>
              <a:spcBef>
                <a:spcPts val="0"/>
              </a:spcBef>
              <a:spcAft>
                <a:spcPts val="0"/>
              </a:spcAft>
              <a:buClr>
                <a:srgbClr val="000000"/>
              </a:buClr>
              <a:buSzPts val="1100"/>
              <a:buFont typeface="Arial" panose="020B0604020202020204"/>
              <a:buNone/>
            </a:pPr>
            <a:r>
              <a:rPr lang="en-GB" sz="1100" b="1" i="0" u="none" strike="noStrike" cap="none">
                <a:solidFill>
                  <a:schemeClr val="dk1"/>
                </a:solidFill>
                <a:latin typeface="Comfortaa"/>
                <a:ea typeface="Comfortaa"/>
                <a:cs typeface="Comfortaa"/>
                <a:sym typeface="Comfortaa"/>
              </a:rPr>
              <a:t>Canvas</a:t>
            </a:r>
            <a:r>
              <a:rPr lang="en-GB" sz="1100" b="0" i="0" u="none" strike="noStrike" cap="none">
                <a:solidFill>
                  <a:schemeClr val="dk1"/>
                </a:solidFill>
                <a:latin typeface="Comfortaa"/>
                <a:ea typeface="Comfortaa"/>
                <a:cs typeface="Comfortaa"/>
                <a:sym typeface="Comfortaa"/>
              </a:rPr>
              <a:t>								</a:t>
            </a:r>
            <a:r>
              <a:rPr lang="en-GB" sz="1100" b="1" i="0" u="none" strike="noStrike" cap="none">
                <a:solidFill>
                  <a:schemeClr val="dk1"/>
                </a:solidFill>
                <a:latin typeface="Comfortaa"/>
                <a:ea typeface="Comfortaa"/>
                <a:cs typeface="Comfortaa"/>
                <a:sym typeface="Comfortaa"/>
              </a:rPr>
              <a:t>SVG</a:t>
            </a:r>
            <a:endParaRPr sz="1100" b="1" i="0" u="none" strike="noStrike" cap="none">
              <a:solidFill>
                <a:schemeClr val="dk1"/>
              </a:solidFill>
              <a:latin typeface="Comfortaa"/>
              <a:ea typeface="Comfortaa"/>
              <a:cs typeface="Comfortaa"/>
              <a:sym typeface="Comfortaa"/>
            </a:endParaRPr>
          </a:p>
          <a:p>
            <a:pPr marL="152400" marR="0" lvl="0" indent="0" algn="l" rtl="0">
              <a:lnSpc>
                <a:spcPct val="150000"/>
              </a:lnSpc>
              <a:spcBef>
                <a:spcPts val="0"/>
              </a:spcBef>
              <a:spcAft>
                <a:spcPts val="0"/>
              </a:spcAft>
              <a:buClr>
                <a:srgbClr val="000000"/>
              </a:buClr>
              <a:buSzPts val="1100"/>
              <a:buFont typeface="Arial" panose="020B0604020202020204"/>
              <a:buNone/>
            </a:pPr>
            <a:r>
              <a:rPr lang="en-GB" sz="1100" b="0" i="0" u="none" strike="noStrike" cap="none">
                <a:solidFill>
                  <a:schemeClr val="dk1"/>
                </a:solidFill>
                <a:latin typeface="Comfortaa"/>
                <a:ea typeface="Comfortaa"/>
                <a:cs typeface="Comfortaa"/>
                <a:sym typeface="Comfortaa"/>
              </a:rPr>
              <a:t>Resolution dependent						Resolution independent</a:t>
            </a:r>
            <a:endParaRPr sz="1100" b="0" i="0" u="none" strike="noStrike" cap="none">
              <a:solidFill>
                <a:schemeClr val="dk1"/>
              </a:solidFill>
              <a:latin typeface="Comfortaa"/>
              <a:ea typeface="Comfortaa"/>
              <a:cs typeface="Comfortaa"/>
              <a:sym typeface="Comfortaa"/>
            </a:endParaRPr>
          </a:p>
          <a:p>
            <a:pPr marL="152400" marR="0" lvl="0" indent="0" algn="l" rtl="0">
              <a:lnSpc>
                <a:spcPct val="150000"/>
              </a:lnSpc>
              <a:spcBef>
                <a:spcPts val="0"/>
              </a:spcBef>
              <a:spcAft>
                <a:spcPts val="0"/>
              </a:spcAft>
              <a:buClr>
                <a:srgbClr val="000000"/>
              </a:buClr>
              <a:buSzPts val="1100"/>
              <a:buFont typeface="Arial" panose="020B0604020202020204"/>
              <a:buNone/>
            </a:pPr>
            <a:r>
              <a:rPr lang="en-GB" sz="1100" b="0" i="0" u="none" strike="noStrike" cap="none">
                <a:solidFill>
                  <a:schemeClr val="dk1"/>
                </a:solidFill>
                <a:latin typeface="Comfortaa"/>
                <a:ea typeface="Comfortaa"/>
                <a:cs typeface="Comfortaa"/>
                <a:sym typeface="Comfortaa"/>
              </a:rPr>
              <a:t>Poor text rendering capabilities				You can save the resulting image as .png or .jpg</a:t>
            </a:r>
            <a:endParaRPr sz="1100" b="0" i="0" u="none" strike="noStrike" cap="none">
              <a:solidFill>
                <a:schemeClr val="dk1"/>
              </a:solidFill>
              <a:latin typeface="Comfortaa"/>
              <a:ea typeface="Comfortaa"/>
              <a:cs typeface="Comfortaa"/>
              <a:sym typeface="Comfortaa"/>
            </a:endParaRPr>
          </a:p>
          <a:p>
            <a:pPr marL="152400" marR="0" lvl="0" indent="0" algn="l" rtl="0">
              <a:lnSpc>
                <a:spcPct val="150000"/>
              </a:lnSpc>
              <a:spcBef>
                <a:spcPts val="0"/>
              </a:spcBef>
              <a:spcAft>
                <a:spcPts val="0"/>
              </a:spcAft>
              <a:buClr>
                <a:srgbClr val="000000"/>
              </a:buClr>
              <a:buSzPts val="1100"/>
              <a:buFont typeface="Arial" panose="020B0604020202020204"/>
              <a:buNone/>
            </a:pPr>
            <a:r>
              <a:rPr lang="en-GB" sz="1100" b="0" i="0" u="none" strike="noStrike" cap="none">
                <a:solidFill>
                  <a:schemeClr val="dk1"/>
                </a:solidFill>
                <a:latin typeface="Comfortaa"/>
                <a:ea typeface="Comfortaa"/>
                <a:cs typeface="Comfortaa"/>
                <a:sym typeface="Comfortaa"/>
              </a:rPr>
              <a:t>Well suited for graphic-intensive games			Not suited for game applications</a:t>
            </a:r>
            <a:endParaRPr sz="1100" b="0" i="0" u="none" strike="noStrike" cap="none">
              <a:solidFill>
                <a:schemeClr val="dk1"/>
              </a:solidFill>
              <a:latin typeface="Comfortaa"/>
              <a:ea typeface="Comfortaa"/>
              <a:cs typeface="Comfortaa"/>
              <a:sym typeface="Comfortaa"/>
            </a:endParaRPr>
          </a:p>
          <a:p>
            <a:pPr marL="152400" marR="0" lvl="0" indent="0" algn="l" rtl="0">
              <a:lnSpc>
                <a:spcPct val="150000"/>
              </a:lnSpc>
              <a:spcBef>
                <a:spcPts val="0"/>
              </a:spcBef>
              <a:spcAft>
                <a:spcPts val="0"/>
              </a:spcAft>
              <a:buClr>
                <a:srgbClr val="000000"/>
              </a:buClr>
              <a:buSzPts val="1100"/>
              <a:buFont typeface="Arial" panose="020B0604020202020204"/>
              <a:buNone/>
            </a:pPr>
            <a:r>
              <a:rPr lang="en-GB" sz="1100" b="0" i="0" u="none" strike="noStrike" cap="none">
                <a:solidFill>
                  <a:schemeClr val="dk1"/>
                </a:solidFill>
                <a:latin typeface="Comfortaa"/>
                <a:ea typeface="Comfortaa"/>
                <a:cs typeface="Comfortaa"/>
                <a:sym typeface="Comfortaa"/>
              </a:rPr>
              <a:t>Support for event handlers					No support for event handlers</a:t>
            </a:r>
            <a:endParaRPr sz="1100" b="0" i="0" u="none" strike="noStrike" cap="none">
              <a:solidFill>
                <a:schemeClr val="dk1"/>
              </a:solidFill>
              <a:latin typeface="Comfortaa"/>
              <a:ea typeface="Comfortaa"/>
              <a:cs typeface="Comfortaa"/>
              <a:sym typeface="Comfortaa"/>
            </a:endParaRPr>
          </a:p>
          <a:p>
            <a:pPr marL="152400" marR="0" lvl="0" indent="0" algn="l" rtl="0">
              <a:lnSpc>
                <a:spcPct val="150000"/>
              </a:lnSpc>
              <a:spcBef>
                <a:spcPts val="0"/>
              </a:spcBef>
              <a:spcAft>
                <a:spcPts val="0"/>
              </a:spcAft>
              <a:buClr>
                <a:srgbClr val="000000"/>
              </a:buClr>
              <a:buSzPts val="1100"/>
              <a:buFont typeface="Arial" panose="020B0604020202020204"/>
              <a:buNone/>
            </a:pPr>
            <a:r>
              <a:rPr lang="en-GB" sz="1100" b="0" i="0" u="none" strike="noStrike" cap="none">
                <a:solidFill>
                  <a:schemeClr val="dk1"/>
                </a:solidFill>
                <a:latin typeface="Comfortaa"/>
                <a:ea typeface="Comfortaa"/>
                <a:cs typeface="Comfortaa"/>
                <a:sym typeface="Comfortaa"/>
              </a:rPr>
              <a:t>Slow rendering if complex					Best suited for applications with large rendering areas</a:t>
            </a:r>
            <a:endParaRPr sz="1100" b="0" i="0" u="none" strike="noStrike" cap="none">
              <a:solidFill>
                <a:schemeClr val="dk1"/>
              </a:solidFill>
              <a:latin typeface="Comfortaa"/>
              <a:ea typeface="Comfortaa"/>
              <a:cs typeface="Comfortaa"/>
              <a:sym typeface="Comfortaa"/>
            </a:endParaRPr>
          </a:p>
          <a:p>
            <a:pPr marL="152400" marR="0" lvl="0" indent="0" algn="l" rtl="0">
              <a:lnSpc>
                <a:spcPct val="150000"/>
              </a:lnSpc>
              <a:spcBef>
                <a:spcPts val="0"/>
              </a:spcBef>
              <a:spcAft>
                <a:spcPts val="0"/>
              </a:spcAft>
              <a:buClr>
                <a:srgbClr val="000000"/>
              </a:buClr>
              <a:buSzPts val="1100"/>
              <a:buFont typeface="Arial" panose="020B0604020202020204"/>
              <a:buNone/>
            </a:pPr>
            <a:r>
              <a:rPr lang="en-GB" sz="1100" b="0" i="0" u="none" strike="noStrike" cap="none">
                <a:solidFill>
                  <a:schemeClr val="dk1"/>
                </a:solidFill>
                <a:latin typeface="Comfortaa"/>
                <a:ea typeface="Comfortaa"/>
                <a:cs typeface="Comfortaa"/>
                <a:sym typeface="Comfortaa"/>
              </a:rPr>
              <a:t>(anything that uses the DOM a lot will be slow)		(Google Maps)</a:t>
            </a:r>
            <a:endParaRPr sz="1100" b="0" i="0" u="none" strike="noStrike" cap="none">
              <a:solidFill>
                <a:schemeClr val="dk1"/>
              </a:solidFill>
              <a:latin typeface="Comfortaa"/>
              <a:ea typeface="Comfortaa"/>
              <a:cs typeface="Comfortaa"/>
              <a:sym typeface="Comforta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272" name="Shape 272"/>
        <p:cNvGrpSpPr/>
        <p:nvPr/>
      </p:nvGrpSpPr>
      <p:grpSpPr>
        <a:xfrm>
          <a:off x="0" y="0"/>
          <a:ext cx="0" cy="0"/>
          <a:chOff x="0" y="0"/>
          <a:chExt cx="0" cy="0"/>
        </a:xfrm>
      </p:grpSpPr>
      <p:sp>
        <p:nvSpPr>
          <p:cNvPr id="273" name="Google Shape;273;p49"/>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0" indent="0" algn="l" rtl="0">
              <a:lnSpc>
                <a:spcPct val="150000"/>
              </a:lnSpc>
              <a:spcBef>
                <a:spcPts val="0"/>
              </a:spcBef>
              <a:spcAft>
                <a:spcPts val="0"/>
              </a:spcAft>
              <a:buClr>
                <a:srgbClr val="000000"/>
              </a:buClr>
              <a:buSzPts val="1000"/>
              <a:buFont typeface="Arial" panose="020B0604020202020204"/>
              <a:buNone/>
            </a:pPr>
            <a:r>
              <a:rPr lang="en-GB" sz="1000" b="0" i="0" u="none" strike="noStrike" cap="none">
                <a:solidFill>
                  <a:schemeClr val="dk1"/>
                </a:solidFill>
                <a:latin typeface="Comfortaa"/>
                <a:ea typeface="Comfortaa"/>
                <a:cs typeface="Comfortaa"/>
                <a:sym typeface="Comfortaa"/>
              </a:rPr>
              <a:t>The HTML5 &lt;video&gt; element specifies a standard way to embed a video in a web page. HTML5 supports only MP4, WebM, and Ogg video. Eg. </a:t>
            </a:r>
            <a:br>
              <a:rPr lang="en-GB" sz="1000" b="0" i="0" u="none" strike="noStrike" cap="none">
                <a:solidFill>
                  <a:schemeClr val="dk1"/>
                </a:solidFill>
                <a:latin typeface="Comfortaa"/>
                <a:ea typeface="Comfortaa"/>
                <a:cs typeface="Comfortaa"/>
                <a:sym typeface="Comfortaa"/>
              </a:rPr>
            </a:br>
            <a:r>
              <a:rPr lang="en-GB" sz="1000" b="0" i="0" u="none" strike="noStrike" cap="none">
                <a:solidFill>
                  <a:srgbClr val="F96D6C"/>
                </a:solidFill>
                <a:latin typeface="Comfortaa"/>
                <a:ea typeface="Comfortaa"/>
                <a:cs typeface="Comfortaa"/>
                <a:sym typeface="Comfortaa"/>
              </a:rPr>
              <a:t>&lt;video width="320" height="240" controls autoplay&gt;</a:t>
            </a:r>
            <a:br>
              <a:rPr lang="en-GB" sz="1000" b="0" i="0" u="none" strike="noStrike" cap="none">
                <a:solidFill>
                  <a:srgbClr val="F96D6C"/>
                </a:solidFill>
                <a:latin typeface="Comfortaa"/>
                <a:ea typeface="Comfortaa"/>
                <a:cs typeface="Comfortaa"/>
                <a:sym typeface="Comfortaa"/>
              </a:rPr>
            </a:br>
            <a:r>
              <a:rPr lang="en-GB" sz="1000" b="0" i="0" u="none" strike="noStrike" cap="none">
                <a:solidFill>
                  <a:srgbClr val="F96D6C"/>
                </a:solidFill>
                <a:latin typeface="Comfortaa"/>
                <a:ea typeface="Comfortaa"/>
                <a:cs typeface="Comfortaa"/>
                <a:sym typeface="Comfortaa"/>
              </a:rPr>
              <a:t>  &lt;source src="movie.mp4" type="video/mp4"&gt;</a:t>
            </a:r>
            <a:br>
              <a:rPr lang="en-GB" sz="1000" b="0" i="0" u="none" strike="noStrike" cap="none">
                <a:solidFill>
                  <a:srgbClr val="F96D6C"/>
                </a:solidFill>
                <a:latin typeface="Comfortaa"/>
                <a:ea typeface="Comfortaa"/>
                <a:cs typeface="Comfortaa"/>
                <a:sym typeface="Comfortaa"/>
              </a:rPr>
            </a:br>
            <a:r>
              <a:rPr lang="en-GB" sz="1000" b="0" i="0" u="none" strike="noStrike" cap="none">
                <a:solidFill>
                  <a:srgbClr val="F96D6C"/>
                </a:solidFill>
                <a:latin typeface="Comfortaa"/>
                <a:ea typeface="Comfortaa"/>
                <a:cs typeface="Comfortaa"/>
                <a:sym typeface="Comfortaa"/>
              </a:rPr>
              <a:t>  &lt;source src="movie.ogg" type="video/ogg"&gt;</a:t>
            </a:r>
            <a:br>
              <a:rPr lang="en-GB" sz="1000" b="0" i="0" u="none" strike="noStrike" cap="none">
                <a:solidFill>
                  <a:srgbClr val="F96D6C"/>
                </a:solidFill>
                <a:latin typeface="Comfortaa"/>
                <a:ea typeface="Comfortaa"/>
                <a:cs typeface="Comfortaa"/>
                <a:sym typeface="Comfortaa"/>
              </a:rPr>
            </a:br>
            <a:r>
              <a:rPr lang="en-GB" sz="1000" b="0" i="0" u="none" strike="noStrike" cap="none">
                <a:solidFill>
                  <a:srgbClr val="F96D6C"/>
                </a:solidFill>
                <a:latin typeface="Comfortaa"/>
                <a:ea typeface="Comfortaa"/>
                <a:cs typeface="Comfortaa"/>
                <a:sym typeface="Comfortaa"/>
              </a:rPr>
              <a:t>  &lt;track src="sub.vtt" kind="subtitles" srclang="en" label="English"&gt;</a:t>
            </a:r>
            <a:br>
              <a:rPr lang="en-GB" sz="1000" b="0" i="0" u="none" strike="noStrike" cap="none">
                <a:solidFill>
                  <a:srgbClr val="F96D6C"/>
                </a:solidFill>
                <a:latin typeface="Comfortaa"/>
                <a:ea typeface="Comfortaa"/>
                <a:cs typeface="Comfortaa"/>
                <a:sym typeface="Comfortaa"/>
              </a:rPr>
            </a:br>
            <a:r>
              <a:rPr lang="en-GB" sz="1000" b="0" i="0" u="none" strike="noStrike" cap="none">
                <a:solidFill>
                  <a:srgbClr val="F96D6C"/>
                </a:solidFill>
                <a:latin typeface="Comfortaa"/>
                <a:ea typeface="Comfortaa"/>
                <a:cs typeface="Comfortaa"/>
                <a:sym typeface="Comfortaa"/>
              </a:rPr>
              <a:t>  Your browser does not support the video tag.</a:t>
            </a:r>
            <a:br>
              <a:rPr lang="en-GB" sz="1000" b="0" i="0" u="none" strike="noStrike" cap="none">
                <a:solidFill>
                  <a:srgbClr val="F96D6C"/>
                </a:solidFill>
                <a:latin typeface="Comfortaa"/>
                <a:ea typeface="Comfortaa"/>
                <a:cs typeface="Comfortaa"/>
                <a:sym typeface="Comfortaa"/>
              </a:rPr>
            </a:br>
            <a:r>
              <a:rPr lang="en-GB" sz="1000" b="0" i="0" u="none" strike="noStrike" cap="none">
                <a:solidFill>
                  <a:srgbClr val="F96D6C"/>
                </a:solidFill>
                <a:latin typeface="Comfortaa"/>
                <a:ea typeface="Comfortaa"/>
                <a:cs typeface="Comfortaa"/>
                <a:sym typeface="Comfortaa"/>
              </a:rPr>
              <a:t>&lt;/video&gt;</a:t>
            </a:r>
            <a:endParaRPr sz="1000" b="0" i="0" u="none" strike="noStrike" cap="none">
              <a:solidFill>
                <a:srgbClr val="F96D6C"/>
              </a:solidFill>
              <a:latin typeface="Comfortaa"/>
              <a:ea typeface="Comfortaa"/>
              <a:cs typeface="Comfortaa"/>
              <a:sym typeface="Comfortaa"/>
            </a:endParaRPr>
          </a:p>
          <a:p>
            <a:pPr marL="457200" marR="0" lvl="0" indent="-292100" algn="l" rtl="0">
              <a:lnSpc>
                <a:spcPct val="150000"/>
              </a:lnSpc>
              <a:spcBef>
                <a:spcPts val="0"/>
              </a:spcBef>
              <a:spcAft>
                <a:spcPts val="0"/>
              </a:spcAft>
              <a:buClr>
                <a:schemeClr val="dk1"/>
              </a:buClr>
              <a:buSzPts val="1000"/>
              <a:buFont typeface="Comfortaa"/>
              <a:buChar char="●"/>
            </a:pPr>
            <a:r>
              <a:rPr lang="en-GB" sz="1000" b="0" i="0" u="none" strike="noStrike" cap="none">
                <a:solidFill>
                  <a:schemeClr val="dk1"/>
                </a:solidFill>
                <a:latin typeface="Comfortaa"/>
                <a:ea typeface="Comfortaa"/>
                <a:cs typeface="Comfortaa"/>
                <a:sym typeface="Comfortaa"/>
              </a:rPr>
              <a:t>It is a good idea to always include width and height attributes because if they are not set, the page might flicker while the video loads.</a:t>
            </a:r>
            <a:endParaRPr sz="1000" b="0" i="0" u="none" strike="noStrike" cap="none">
              <a:solidFill>
                <a:schemeClr val="dk1"/>
              </a:solidFill>
              <a:latin typeface="Comfortaa"/>
              <a:ea typeface="Comfortaa"/>
              <a:cs typeface="Comfortaa"/>
              <a:sym typeface="Comfortaa"/>
            </a:endParaRPr>
          </a:p>
          <a:p>
            <a:pPr marL="457200" marR="0" lvl="0" indent="-292100" algn="l" rtl="0">
              <a:lnSpc>
                <a:spcPct val="150000"/>
              </a:lnSpc>
              <a:spcBef>
                <a:spcPts val="0"/>
              </a:spcBef>
              <a:spcAft>
                <a:spcPts val="0"/>
              </a:spcAft>
              <a:buClr>
                <a:schemeClr val="dk1"/>
              </a:buClr>
              <a:buSzPts val="1000"/>
              <a:buFont typeface="Comfortaa"/>
              <a:buChar char="●"/>
            </a:pPr>
            <a:r>
              <a:rPr lang="en-GB" sz="1000" b="0" i="0" u="none" strike="noStrike" cap="none">
                <a:solidFill>
                  <a:schemeClr val="dk1"/>
                </a:solidFill>
                <a:latin typeface="Comfortaa"/>
                <a:ea typeface="Comfortaa"/>
                <a:cs typeface="Comfortaa"/>
                <a:sym typeface="Comfortaa"/>
              </a:rPr>
              <a:t>The controls attribute adds video controls, like play, pause, and volume.</a:t>
            </a:r>
            <a:endParaRPr sz="1000" b="0" i="0" u="none" strike="noStrike" cap="none">
              <a:solidFill>
                <a:schemeClr val="dk1"/>
              </a:solidFill>
              <a:latin typeface="Comfortaa"/>
              <a:ea typeface="Comfortaa"/>
              <a:cs typeface="Comfortaa"/>
              <a:sym typeface="Comfortaa"/>
            </a:endParaRPr>
          </a:p>
          <a:p>
            <a:pPr marL="457200" marR="0" lvl="0" indent="-292100" algn="l" rtl="0">
              <a:lnSpc>
                <a:spcPct val="150000"/>
              </a:lnSpc>
              <a:spcBef>
                <a:spcPts val="0"/>
              </a:spcBef>
              <a:spcAft>
                <a:spcPts val="0"/>
              </a:spcAft>
              <a:buClr>
                <a:schemeClr val="dk1"/>
              </a:buClr>
              <a:buSzPts val="1000"/>
              <a:buFont typeface="Comfortaa"/>
              <a:buChar char="●"/>
            </a:pPr>
            <a:r>
              <a:rPr lang="en-GB" sz="1000" b="0" i="0" u="none" strike="noStrike" cap="none">
                <a:solidFill>
                  <a:schemeClr val="dk1"/>
                </a:solidFill>
                <a:latin typeface="Comfortaa"/>
                <a:ea typeface="Comfortaa"/>
                <a:cs typeface="Comfortaa"/>
                <a:sym typeface="Comfortaa"/>
              </a:rPr>
              <a:t>The autoplay attribute starts the video automatically.</a:t>
            </a:r>
            <a:endParaRPr sz="1000" b="0" i="0" u="none" strike="noStrike" cap="none">
              <a:solidFill>
                <a:schemeClr val="dk1"/>
              </a:solidFill>
              <a:latin typeface="Comfortaa"/>
              <a:ea typeface="Comfortaa"/>
              <a:cs typeface="Comfortaa"/>
              <a:sym typeface="Comfortaa"/>
            </a:endParaRPr>
          </a:p>
          <a:p>
            <a:pPr marL="457200" marR="0" lvl="0" indent="-292100" algn="l" rtl="0">
              <a:lnSpc>
                <a:spcPct val="150000"/>
              </a:lnSpc>
              <a:spcBef>
                <a:spcPts val="0"/>
              </a:spcBef>
              <a:spcAft>
                <a:spcPts val="0"/>
              </a:spcAft>
              <a:buClr>
                <a:schemeClr val="dk1"/>
              </a:buClr>
              <a:buSzPts val="1000"/>
              <a:buFont typeface="Comfortaa"/>
              <a:buChar char="●"/>
            </a:pPr>
            <a:r>
              <a:rPr lang="en-GB" sz="1000" b="0" i="0" u="none" strike="noStrike" cap="none">
                <a:solidFill>
                  <a:schemeClr val="dk1"/>
                </a:solidFill>
                <a:latin typeface="Comfortaa"/>
                <a:ea typeface="Comfortaa"/>
                <a:cs typeface="Comfortaa"/>
                <a:sym typeface="Comfortaa"/>
              </a:rPr>
              <a:t>The &lt;source&gt; element allows you to specify alternative video files which the browser may choose from. The browser will use the first recognized format.</a:t>
            </a:r>
            <a:endParaRPr sz="1000" b="0" i="0" u="none" strike="noStrike" cap="none">
              <a:solidFill>
                <a:schemeClr val="dk1"/>
              </a:solidFill>
              <a:latin typeface="Comfortaa"/>
              <a:ea typeface="Comfortaa"/>
              <a:cs typeface="Comfortaa"/>
              <a:sym typeface="Comfortaa"/>
            </a:endParaRPr>
          </a:p>
          <a:p>
            <a:pPr marL="457200" marR="0" lvl="0" indent="-292100" algn="l" rtl="0">
              <a:lnSpc>
                <a:spcPct val="150000"/>
              </a:lnSpc>
              <a:spcBef>
                <a:spcPts val="0"/>
              </a:spcBef>
              <a:spcAft>
                <a:spcPts val="0"/>
              </a:spcAft>
              <a:buClr>
                <a:schemeClr val="dk1"/>
              </a:buClr>
              <a:buSzPts val="1000"/>
              <a:buFont typeface="Comfortaa"/>
              <a:buChar char="●"/>
            </a:pPr>
            <a:r>
              <a:rPr lang="en-GB" sz="1000" b="0" i="0" u="none" strike="noStrike" cap="none">
                <a:solidFill>
                  <a:schemeClr val="dk1"/>
                </a:solidFill>
                <a:latin typeface="Comfortaa"/>
                <a:ea typeface="Comfortaa"/>
                <a:cs typeface="Comfortaa"/>
                <a:sym typeface="Comfortaa"/>
              </a:rPr>
              <a:t>The &lt;track&gt; element is used to specify subtitles, caption files or other files containing text that should be visible when the media is playing.</a:t>
            </a:r>
            <a:endParaRPr sz="1000" b="0" i="0" u="none" strike="noStrike" cap="none">
              <a:solidFill>
                <a:schemeClr val="dk1"/>
              </a:solidFill>
              <a:latin typeface="Comfortaa"/>
              <a:ea typeface="Comfortaa"/>
              <a:cs typeface="Comfortaa"/>
              <a:sym typeface="Comfortaa"/>
            </a:endParaRPr>
          </a:p>
          <a:p>
            <a:pPr marL="457200" marR="0" lvl="0" indent="-292100" algn="l" rtl="0">
              <a:lnSpc>
                <a:spcPct val="150000"/>
              </a:lnSpc>
              <a:spcBef>
                <a:spcPts val="0"/>
              </a:spcBef>
              <a:spcAft>
                <a:spcPts val="0"/>
              </a:spcAft>
              <a:buClr>
                <a:schemeClr val="dk1"/>
              </a:buClr>
              <a:buSzPts val="1000"/>
              <a:buFont typeface="Comfortaa"/>
              <a:buChar char="●"/>
            </a:pPr>
            <a:r>
              <a:rPr lang="en-GB" sz="1000" b="0" i="0" u="none" strike="noStrike" cap="none">
                <a:solidFill>
                  <a:schemeClr val="dk1"/>
                </a:solidFill>
                <a:latin typeface="Comfortaa"/>
                <a:ea typeface="Comfortaa"/>
                <a:cs typeface="Comfortaa"/>
                <a:sym typeface="Comfortaa"/>
              </a:rPr>
              <a:t>The text between the &lt;video&gt; and &lt;/video&gt; tags will only be displayed in browsers that do not support the &lt;video&gt; element.</a:t>
            </a:r>
            <a:endParaRPr sz="1000" b="0" i="0" u="none" strike="noStrike" cap="none">
              <a:solidFill>
                <a:schemeClr val="dk1"/>
              </a:solidFill>
              <a:latin typeface="Comfortaa"/>
              <a:ea typeface="Comfortaa"/>
              <a:cs typeface="Comfortaa"/>
              <a:sym typeface="Comfortaa"/>
            </a:endParaRPr>
          </a:p>
        </p:txBody>
      </p:sp>
      <p:sp>
        <p:nvSpPr>
          <p:cNvPr id="274" name="Google Shape;274;p49"/>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chemeClr val="dk1"/>
              </a:buClr>
              <a:buSzPts val="3400"/>
              <a:buFont typeface="Arial" panose="020B0604020202020204"/>
              <a:buNone/>
            </a:pPr>
            <a:r>
              <a:rPr lang="en-GB" sz="2500" b="0" i="0" u="none" strike="noStrike" cap="none">
                <a:solidFill>
                  <a:srgbClr val="F96D6C"/>
                </a:solidFill>
                <a:latin typeface="Montserrat"/>
                <a:ea typeface="Montserrat"/>
                <a:cs typeface="Montserrat"/>
                <a:sym typeface="Montserrat"/>
              </a:rPr>
              <a:t>Video</a:t>
            </a:r>
            <a:endParaRPr sz="2500" b="0" i="0" u="none" strike="noStrike" cap="none">
              <a:solidFill>
                <a:srgbClr val="F96D6C"/>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278" name="Shape 278"/>
        <p:cNvGrpSpPr/>
        <p:nvPr/>
      </p:nvGrpSpPr>
      <p:grpSpPr>
        <a:xfrm>
          <a:off x="0" y="0"/>
          <a:ext cx="0" cy="0"/>
          <a:chOff x="0" y="0"/>
          <a:chExt cx="0" cy="0"/>
        </a:xfrm>
      </p:grpSpPr>
      <p:sp>
        <p:nvSpPr>
          <p:cNvPr id="279" name="Google Shape;279;p50"/>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chemeClr val="dk1"/>
              </a:buClr>
              <a:buSzPts val="3400"/>
              <a:buFont typeface="Arial" panose="020B0604020202020204"/>
              <a:buNone/>
            </a:pPr>
            <a:r>
              <a:rPr lang="en-GB" sz="2500" b="0" i="0" u="none" strike="noStrike" cap="none">
                <a:solidFill>
                  <a:srgbClr val="F96D6C"/>
                </a:solidFill>
                <a:latin typeface="Montserrat"/>
                <a:ea typeface="Montserrat"/>
                <a:cs typeface="Montserrat"/>
                <a:sym typeface="Montserrat"/>
              </a:rPr>
              <a:t>Audio</a:t>
            </a:r>
            <a:endParaRPr sz="2500" b="0" i="0" u="none" strike="noStrike" cap="none">
              <a:solidFill>
                <a:srgbClr val="F96D6C"/>
              </a:solidFill>
              <a:latin typeface="Montserrat"/>
              <a:ea typeface="Montserrat"/>
              <a:cs typeface="Montserrat"/>
              <a:sym typeface="Montserrat"/>
            </a:endParaRPr>
          </a:p>
        </p:txBody>
      </p:sp>
      <p:sp>
        <p:nvSpPr>
          <p:cNvPr id="280" name="Google Shape;280;p50"/>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0" indent="0" algn="l" rtl="0">
              <a:lnSpc>
                <a:spcPct val="150000"/>
              </a:lnSpc>
              <a:spcBef>
                <a:spcPts val="0"/>
              </a:spcBef>
              <a:spcAft>
                <a:spcPts val="0"/>
              </a:spcAft>
              <a:buClr>
                <a:srgbClr val="000000"/>
              </a:buClr>
              <a:buSzPts val="1400"/>
              <a:buFont typeface="Arial" panose="020B0604020202020204"/>
              <a:buNone/>
            </a:pPr>
            <a:r>
              <a:rPr lang="en-GB" sz="1400" b="0" i="0" u="none" strike="noStrike" cap="none">
                <a:solidFill>
                  <a:schemeClr val="dk1"/>
                </a:solidFill>
                <a:latin typeface="Comfortaa"/>
                <a:ea typeface="Comfortaa"/>
                <a:cs typeface="Comfortaa"/>
                <a:sym typeface="Comfortaa"/>
              </a:rPr>
              <a:t>The HTML5 &lt;audio&gt; element specifies a standard way to embed audio in a web page.  HTML5 supports only MP3, WAV, and Ogg audio. Eg. </a:t>
            </a:r>
            <a:br>
              <a:rPr lang="en-GB" sz="1400" b="0" i="0" u="none" strike="noStrike" cap="none">
                <a:solidFill>
                  <a:schemeClr val="dk1"/>
                </a:solidFill>
                <a:latin typeface="Comfortaa"/>
                <a:ea typeface="Comfortaa"/>
                <a:cs typeface="Comfortaa"/>
                <a:sym typeface="Comfortaa"/>
              </a:rPr>
            </a:br>
            <a:r>
              <a:rPr lang="en-GB" sz="1400" b="0" i="0" u="none" strike="noStrike" cap="none">
                <a:solidFill>
                  <a:srgbClr val="F96D6C"/>
                </a:solidFill>
                <a:latin typeface="Comfortaa"/>
                <a:ea typeface="Comfortaa"/>
                <a:cs typeface="Comfortaa"/>
                <a:sym typeface="Comfortaa"/>
              </a:rPr>
              <a:t>&lt;audio controls&gt;</a:t>
            </a:r>
            <a:br>
              <a:rPr lang="en-GB" sz="1400" b="0" i="0" u="none" strike="noStrike" cap="none">
                <a:solidFill>
                  <a:srgbClr val="F96D6C"/>
                </a:solidFill>
                <a:latin typeface="Comfortaa"/>
                <a:ea typeface="Comfortaa"/>
                <a:cs typeface="Comfortaa"/>
                <a:sym typeface="Comfortaa"/>
              </a:rPr>
            </a:br>
            <a:r>
              <a:rPr lang="en-GB" sz="1400" b="0" i="0" u="none" strike="noStrike" cap="none">
                <a:solidFill>
                  <a:srgbClr val="F96D6C"/>
                </a:solidFill>
                <a:latin typeface="Comfortaa"/>
                <a:ea typeface="Comfortaa"/>
                <a:cs typeface="Comfortaa"/>
                <a:sym typeface="Comfortaa"/>
              </a:rPr>
              <a:t>  &lt;source src="horse.ogg" type="audio/ogg"&gt;</a:t>
            </a:r>
            <a:br>
              <a:rPr lang="en-GB" sz="1400" b="0" i="0" u="none" strike="noStrike" cap="none">
                <a:solidFill>
                  <a:srgbClr val="F96D6C"/>
                </a:solidFill>
                <a:latin typeface="Comfortaa"/>
                <a:ea typeface="Comfortaa"/>
                <a:cs typeface="Comfortaa"/>
                <a:sym typeface="Comfortaa"/>
              </a:rPr>
            </a:br>
            <a:r>
              <a:rPr lang="en-GB" sz="1400" b="0" i="0" u="none" strike="noStrike" cap="none">
                <a:solidFill>
                  <a:srgbClr val="F96D6C"/>
                </a:solidFill>
                <a:latin typeface="Comfortaa"/>
                <a:ea typeface="Comfortaa"/>
                <a:cs typeface="Comfortaa"/>
                <a:sym typeface="Comfortaa"/>
              </a:rPr>
              <a:t>  &lt;source src="horse.mp3" type="audio/mpeg"&gt;</a:t>
            </a:r>
            <a:br>
              <a:rPr lang="en-GB" sz="1400" b="0" i="0" u="none" strike="noStrike" cap="none">
                <a:solidFill>
                  <a:srgbClr val="F96D6C"/>
                </a:solidFill>
                <a:latin typeface="Comfortaa"/>
                <a:ea typeface="Comfortaa"/>
                <a:cs typeface="Comfortaa"/>
                <a:sym typeface="Comfortaa"/>
              </a:rPr>
            </a:br>
            <a:r>
              <a:rPr lang="en-GB" sz="1400" b="0" i="0" u="none" strike="noStrike" cap="none">
                <a:solidFill>
                  <a:srgbClr val="F96D6C"/>
                </a:solidFill>
                <a:latin typeface="Comfortaa"/>
                <a:ea typeface="Comfortaa"/>
                <a:cs typeface="Comfortaa"/>
                <a:sym typeface="Comfortaa"/>
              </a:rPr>
              <a:t>  Your browser does not support the audio element.</a:t>
            </a:r>
            <a:br>
              <a:rPr lang="en-GB" sz="1400" b="0" i="0" u="none" strike="noStrike" cap="none">
                <a:solidFill>
                  <a:srgbClr val="F96D6C"/>
                </a:solidFill>
                <a:latin typeface="Comfortaa"/>
                <a:ea typeface="Comfortaa"/>
                <a:cs typeface="Comfortaa"/>
                <a:sym typeface="Comfortaa"/>
              </a:rPr>
            </a:br>
            <a:r>
              <a:rPr lang="en-GB" sz="1400" b="0" i="0" u="none" strike="noStrike" cap="none">
                <a:solidFill>
                  <a:srgbClr val="F96D6C"/>
                </a:solidFill>
                <a:latin typeface="Comfortaa"/>
                <a:ea typeface="Comfortaa"/>
                <a:cs typeface="Comfortaa"/>
                <a:sym typeface="Comfortaa"/>
              </a:rPr>
              <a:t>&lt;/audio&gt;</a:t>
            </a:r>
            <a:endParaRPr sz="1400" b="0" i="0" u="none" strike="noStrike" cap="none">
              <a:solidFill>
                <a:srgbClr val="F96D6C"/>
              </a:solidFill>
              <a:latin typeface="Comfortaa"/>
              <a:ea typeface="Comfortaa"/>
              <a:cs typeface="Comfortaa"/>
              <a:sym typeface="Comfortaa"/>
            </a:endParaRPr>
          </a:p>
          <a:p>
            <a:pPr marL="457200" marR="0" lvl="0" indent="-317500" algn="l" rtl="0">
              <a:lnSpc>
                <a:spcPct val="150000"/>
              </a:lnSpc>
              <a:spcBef>
                <a:spcPts val="0"/>
              </a:spcBef>
              <a:spcAft>
                <a:spcPts val="0"/>
              </a:spcAft>
              <a:buClr>
                <a:schemeClr val="dk1"/>
              </a:buClr>
              <a:buSzPts val="1400"/>
              <a:buFont typeface="Comfortaa"/>
              <a:buChar char="●"/>
            </a:pPr>
            <a:r>
              <a:rPr lang="en-GB" sz="1400" b="0" i="0" u="none" strike="noStrike" cap="none">
                <a:solidFill>
                  <a:schemeClr val="dk1"/>
                </a:solidFill>
                <a:latin typeface="Comfortaa"/>
                <a:ea typeface="Comfortaa"/>
                <a:cs typeface="Comfortaa"/>
                <a:sym typeface="Comfortaa"/>
              </a:rPr>
              <a:t>The controls attribute adds audio controls, like play, pause, and volume.</a:t>
            </a:r>
            <a:endParaRPr sz="1400" b="0" i="0" u="none" strike="noStrike" cap="none">
              <a:solidFill>
                <a:schemeClr val="dk1"/>
              </a:solidFill>
              <a:latin typeface="Comfortaa"/>
              <a:ea typeface="Comfortaa"/>
              <a:cs typeface="Comfortaa"/>
              <a:sym typeface="Comfortaa"/>
            </a:endParaRPr>
          </a:p>
          <a:p>
            <a:pPr marL="457200" marR="0" lvl="0" indent="-317500" algn="l" rtl="0">
              <a:lnSpc>
                <a:spcPct val="150000"/>
              </a:lnSpc>
              <a:spcBef>
                <a:spcPts val="0"/>
              </a:spcBef>
              <a:spcAft>
                <a:spcPts val="0"/>
              </a:spcAft>
              <a:buClr>
                <a:schemeClr val="dk1"/>
              </a:buClr>
              <a:buSzPts val="1400"/>
              <a:buFont typeface="Comfortaa"/>
              <a:buChar char="●"/>
            </a:pPr>
            <a:r>
              <a:rPr lang="en-GB" sz="1400" b="0" i="0" u="none" strike="noStrike" cap="none">
                <a:solidFill>
                  <a:schemeClr val="dk1"/>
                </a:solidFill>
                <a:latin typeface="Comfortaa"/>
                <a:ea typeface="Comfortaa"/>
                <a:cs typeface="Comfortaa"/>
                <a:sym typeface="Comfortaa"/>
              </a:rPr>
              <a:t>The &lt;source&gt; element allows you to specify alternative audio files which the browser may choose from. The browser will use the first recognized format.</a:t>
            </a:r>
            <a:endParaRPr sz="1400" b="0" i="0" u="none" strike="noStrike" cap="none">
              <a:solidFill>
                <a:schemeClr val="dk1"/>
              </a:solidFill>
              <a:latin typeface="Comfortaa"/>
              <a:ea typeface="Comfortaa"/>
              <a:cs typeface="Comfortaa"/>
              <a:sym typeface="Comfortaa"/>
            </a:endParaRPr>
          </a:p>
          <a:p>
            <a:pPr marL="457200" marR="0" lvl="0" indent="-317500" algn="l" rtl="0">
              <a:lnSpc>
                <a:spcPct val="150000"/>
              </a:lnSpc>
              <a:spcBef>
                <a:spcPts val="0"/>
              </a:spcBef>
              <a:spcAft>
                <a:spcPts val="0"/>
              </a:spcAft>
              <a:buClr>
                <a:schemeClr val="dk1"/>
              </a:buClr>
              <a:buSzPts val="1400"/>
              <a:buFont typeface="Comfortaa"/>
              <a:buChar char="●"/>
            </a:pPr>
            <a:r>
              <a:rPr lang="en-GB" sz="1400" b="0" i="0" u="none" strike="noStrike" cap="none">
                <a:solidFill>
                  <a:schemeClr val="dk1"/>
                </a:solidFill>
                <a:latin typeface="Comfortaa"/>
                <a:ea typeface="Comfortaa"/>
                <a:cs typeface="Comfortaa"/>
                <a:sym typeface="Comfortaa"/>
              </a:rPr>
              <a:t>The text between the &lt;audio&gt; and &lt;/audio&gt; tags will only be displayed in browsers that do not support the &lt;audio&gt; element.</a:t>
            </a:r>
            <a:endParaRPr sz="1400" b="0" i="0" u="none" strike="noStrike" cap="none">
              <a:solidFill>
                <a:schemeClr val="dk1"/>
              </a:solidFill>
              <a:latin typeface="Comfortaa"/>
              <a:ea typeface="Comfortaa"/>
              <a:cs typeface="Comfortaa"/>
              <a:sym typeface="Comforta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284" name="Shape 284"/>
        <p:cNvGrpSpPr/>
        <p:nvPr/>
      </p:nvGrpSpPr>
      <p:grpSpPr>
        <a:xfrm>
          <a:off x="0" y="0"/>
          <a:ext cx="0" cy="0"/>
          <a:chOff x="0" y="0"/>
          <a:chExt cx="0" cy="0"/>
        </a:xfrm>
      </p:grpSpPr>
      <p:sp>
        <p:nvSpPr>
          <p:cNvPr id="285" name="Google Shape;285;p51"/>
          <p:cNvSpPr/>
          <p:nvPr/>
        </p:nvSpPr>
        <p:spPr>
          <a:xfrm rot="-2573657">
            <a:off x="7492493" y="3474518"/>
            <a:ext cx="1345189" cy="1278751"/>
          </a:xfrm>
          <a:prstGeom prst="pentagon">
            <a:avLst>
              <a:gd name="hf" fmla="val 105146"/>
              <a:gd name="vf" fmla="val 110557"/>
            </a:avLst>
          </a:prstGeom>
          <a:solidFill>
            <a:srgbClr val="00FFD0">
              <a:alpha val="56470"/>
            </a:srgbClr>
          </a:solidFill>
          <a:ln>
            <a:noFill/>
          </a:ln>
        </p:spPr>
        <p:txBody>
          <a:bodyPr spcFirstLastPara="1" wrap="square" lIns="68750" tIns="68750" rIns="68750" bIns="68750" anchor="ctr" anchorCtr="0">
            <a:noAutofit/>
          </a:bodyPr>
          <a:lstStyle/>
          <a:p>
            <a:pPr marL="0" marR="0" lvl="0" indent="0" algn="l" rtl="0">
              <a:lnSpc>
                <a:spcPct val="100000"/>
              </a:lnSpc>
              <a:spcBef>
                <a:spcPts val="0"/>
              </a:spcBef>
              <a:spcAft>
                <a:spcPts val="0"/>
              </a:spcAft>
              <a:buClr>
                <a:srgbClr val="000000"/>
              </a:buClr>
              <a:buSzPts val="11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6" name="Google Shape;286;p51"/>
          <p:cNvSpPr/>
          <p:nvPr/>
        </p:nvSpPr>
        <p:spPr>
          <a:xfrm flipH="1">
            <a:off x="8440181" y="3366799"/>
            <a:ext cx="263100" cy="263100"/>
          </a:xfrm>
          <a:prstGeom prst="ellipse">
            <a:avLst/>
          </a:prstGeom>
          <a:solidFill>
            <a:srgbClr val="F3F3F3">
              <a:alpha val="56078"/>
            </a:srgbClr>
          </a:solidFill>
          <a:ln>
            <a:noFill/>
          </a:ln>
        </p:spPr>
        <p:txBody>
          <a:bodyPr spcFirstLastPara="1" wrap="square" lIns="68750" tIns="68750" rIns="68750" bIns="68750" anchor="ctr" anchorCtr="0">
            <a:noAutofit/>
          </a:bodyPr>
          <a:lstStyle/>
          <a:p>
            <a:pPr marL="0" marR="0" lvl="0" indent="0" algn="l" rtl="0">
              <a:lnSpc>
                <a:spcPct val="100000"/>
              </a:lnSpc>
              <a:spcBef>
                <a:spcPts val="0"/>
              </a:spcBef>
              <a:spcAft>
                <a:spcPts val="0"/>
              </a:spcAft>
              <a:buClr>
                <a:srgbClr val="000000"/>
              </a:buClr>
              <a:buSzPts val="11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7" name="Google Shape;287;p51"/>
          <p:cNvSpPr/>
          <p:nvPr/>
        </p:nvSpPr>
        <p:spPr>
          <a:xfrm flipH="1">
            <a:off x="7438350" y="3764305"/>
            <a:ext cx="378900" cy="378900"/>
          </a:xfrm>
          <a:prstGeom prst="ellipse">
            <a:avLst/>
          </a:prstGeom>
          <a:solidFill>
            <a:srgbClr val="F3F3F3">
              <a:alpha val="56078"/>
            </a:srgbClr>
          </a:solidFill>
          <a:ln>
            <a:noFill/>
          </a:ln>
        </p:spPr>
        <p:txBody>
          <a:bodyPr spcFirstLastPara="1" wrap="square" lIns="68750" tIns="68750" rIns="68750" bIns="68750" anchor="ctr" anchorCtr="0">
            <a:noAutofit/>
          </a:bodyPr>
          <a:lstStyle/>
          <a:p>
            <a:pPr marL="0" marR="0" lvl="0" indent="0" algn="l" rtl="0">
              <a:lnSpc>
                <a:spcPct val="100000"/>
              </a:lnSpc>
              <a:spcBef>
                <a:spcPts val="0"/>
              </a:spcBef>
              <a:spcAft>
                <a:spcPts val="0"/>
              </a:spcAft>
              <a:buClr>
                <a:srgbClr val="000000"/>
              </a:buClr>
              <a:buSzPts val="11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8" name="Google Shape;288;p51"/>
          <p:cNvSpPr txBox="1"/>
          <p:nvPr/>
        </p:nvSpPr>
        <p:spPr>
          <a:xfrm>
            <a:off x="685800" y="1943100"/>
            <a:ext cx="6313200" cy="914400"/>
          </a:xfrm>
          <a:prstGeom prst="rect">
            <a:avLst/>
          </a:prstGeom>
          <a:noFill/>
          <a:ln>
            <a:noFill/>
          </a:ln>
        </p:spPr>
        <p:txBody>
          <a:bodyPr spcFirstLastPara="1" wrap="square" lIns="68575" tIns="68575" rIns="68575" bIns="68575" anchor="t" anchorCtr="0">
            <a:spAutoFit/>
          </a:bodyPr>
          <a:lstStyle/>
          <a:p>
            <a:pPr marL="0" marR="0" lvl="0" indent="0" algn="l" rtl="0">
              <a:lnSpc>
                <a:spcPct val="90000"/>
              </a:lnSpc>
              <a:spcBef>
                <a:spcPts val="0"/>
              </a:spcBef>
              <a:spcAft>
                <a:spcPts val="0"/>
              </a:spcAft>
              <a:buClr>
                <a:srgbClr val="000000"/>
              </a:buClr>
              <a:buSzPts val="5600"/>
              <a:buFont typeface="Arial" panose="020B0604020202020204"/>
              <a:buNone/>
            </a:pPr>
            <a:r>
              <a:rPr lang="en-GB" sz="5600" b="1" i="0" u="none" strike="noStrike" cap="none">
                <a:solidFill>
                  <a:srgbClr val="F96D6C"/>
                </a:solidFill>
                <a:latin typeface="Calibri" panose="020F0502020204030204"/>
                <a:ea typeface="Calibri" panose="020F0502020204030204"/>
                <a:cs typeface="Calibri" panose="020F0502020204030204"/>
                <a:sym typeface="Calibri" panose="020F0502020204030204"/>
              </a:rPr>
              <a:t>Thank You </a:t>
            </a:r>
            <a:endParaRPr sz="3300" b="1" i="0" u="none" strike="noStrike" cap="none">
              <a:solidFill>
                <a:srgbClr val="F96D6C"/>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8" name="Shape 78"/>
        <p:cNvGrpSpPr/>
        <p:nvPr/>
      </p:nvGrpSpPr>
      <p:grpSpPr>
        <a:xfrm>
          <a:off x="0" y="0"/>
          <a:ext cx="0" cy="0"/>
          <a:chOff x="0" y="0"/>
          <a:chExt cx="0" cy="0"/>
        </a:xfrm>
      </p:grpSpPr>
      <p:sp>
        <p:nvSpPr>
          <p:cNvPr id="79" name="Google Shape;79;p17"/>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chemeClr val="dk1"/>
              </a:buClr>
              <a:buSzPts val="3400"/>
              <a:buFont typeface="Arial" panose="020B0604020202020204"/>
              <a:buNone/>
            </a:pPr>
            <a:r>
              <a:rPr lang="en-GB" sz="2500" b="0" i="0" u="none" strike="noStrike" cap="none">
                <a:solidFill>
                  <a:srgbClr val="F96D6C"/>
                </a:solidFill>
                <a:latin typeface="Montserrat"/>
                <a:ea typeface="Montserrat"/>
                <a:cs typeface="Montserrat"/>
                <a:sym typeface="Montserrat"/>
              </a:rPr>
              <a:t>Elements</a:t>
            </a:r>
            <a:endParaRPr sz="2500" b="0" i="0" u="none" strike="noStrike" cap="none">
              <a:solidFill>
                <a:srgbClr val="F96D6C"/>
              </a:solidFill>
              <a:latin typeface="Montserrat"/>
              <a:ea typeface="Montserrat"/>
              <a:cs typeface="Montserrat"/>
              <a:sym typeface="Montserrat"/>
            </a:endParaRPr>
          </a:p>
        </p:txBody>
      </p:sp>
      <p:sp>
        <p:nvSpPr>
          <p:cNvPr id="80" name="Google Shape;80;p17"/>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Clr>
                <a:srgbClr val="000000"/>
              </a:buClr>
              <a:buSzPts val="1200"/>
              <a:buFont typeface="Arial" panose="020B0604020202020204"/>
              <a:buNone/>
            </a:pPr>
            <a:r>
              <a:rPr lang="en-GB" sz="1200" b="0" i="0" u="none" strike="noStrike" cap="none">
                <a:solidFill>
                  <a:schemeClr val="dk1"/>
                </a:solidFill>
                <a:latin typeface="Comfortaa"/>
                <a:ea typeface="Comfortaa"/>
                <a:cs typeface="Comfortaa"/>
                <a:sym typeface="Comfortaa"/>
              </a:rPr>
              <a:t>An HTML element is defined by a start tag, some content, and an end tag. Examples:</a:t>
            </a:r>
            <a:endParaRPr sz="1200" b="0"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200"/>
              <a:buFont typeface="Arial" panose="020B0604020202020204"/>
              <a:buNone/>
            </a:pPr>
            <a:r>
              <a:rPr lang="en-GB" sz="1200" b="0" i="0" u="none" strike="noStrike" cap="none">
                <a:solidFill>
                  <a:srgbClr val="F96D6C"/>
                </a:solidFill>
                <a:latin typeface="Comfortaa"/>
                <a:ea typeface="Comfortaa"/>
                <a:cs typeface="Comfortaa"/>
                <a:sym typeface="Comfortaa"/>
              </a:rPr>
              <a:t>&lt;h1&gt;My First Heading&lt;/h1&gt;</a:t>
            </a:r>
            <a:endParaRPr sz="12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200"/>
              <a:buFont typeface="Arial" panose="020B0604020202020204"/>
              <a:buNone/>
            </a:pPr>
            <a:r>
              <a:rPr lang="en-GB" sz="1200" b="1" i="0" u="none" strike="noStrike" cap="none">
                <a:solidFill>
                  <a:schemeClr val="dk1"/>
                </a:solidFill>
                <a:latin typeface="Comfortaa"/>
                <a:ea typeface="Comfortaa"/>
                <a:cs typeface="Comfortaa"/>
                <a:sym typeface="Comfortaa"/>
              </a:rPr>
              <a:t>Nested HTML Elements</a:t>
            </a:r>
            <a:endParaRPr sz="1200" b="1"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200"/>
              <a:buFont typeface="Arial" panose="020B0604020202020204"/>
              <a:buNone/>
            </a:pPr>
            <a:r>
              <a:rPr lang="en-GB" sz="1200" b="0" i="0" u="none" strike="noStrike" cap="none">
                <a:solidFill>
                  <a:schemeClr val="dk1"/>
                </a:solidFill>
                <a:latin typeface="Comfortaa"/>
                <a:ea typeface="Comfortaa"/>
                <a:cs typeface="Comfortaa"/>
                <a:sym typeface="Comfortaa"/>
              </a:rPr>
              <a:t>HTML elements can be nested (this means that elements can contain other elements). All HTML documents consist of nested HTML elements. Ex.</a:t>
            </a:r>
            <a:endParaRPr sz="1200" b="0"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200"/>
              <a:buFont typeface="Arial" panose="020B0604020202020204"/>
              <a:buNone/>
            </a:pPr>
            <a:r>
              <a:rPr lang="en-GB" sz="1200" b="0" i="0" u="none" strike="noStrike" cap="none">
                <a:solidFill>
                  <a:srgbClr val="F96D6C"/>
                </a:solidFill>
                <a:latin typeface="Comfortaa"/>
                <a:ea typeface="Comfortaa"/>
                <a:cs typeface="Comfortaa"/>
                <a:sym typeface="Comfortaa"/>
              </a:rPr>
              <a:t>&lt;body&gt;</a:t>
            </a:r>
            <a:endParaRPr sz="12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200"/>
              <a:buFont typeface="Arial" panose="020B0604020202020204"/>
              <a:buNone/>
            </a:pPr>
            <a:r>
              <a:rPr lang="en-GB" sz="1200" b="0" i="0" u="none" strike="noStrike" cap="none">
                <a:solidFill>
                  <a:srgbClr val="F96D6C"/>
                </a:solidFill>
                <a:latin typeface="Comfortaa"/>
                <a:ea typeface="Comfortaa"/>
                <a:cs typeface="Comfortaa"/>
                <a:sym typeface="Comfortaa"/>
              </a:rPr>
              <a:t>	&lt;h1&gt;My First Heading&lt;/h1&gt;</a:t>
            </a:r>
            <a:endParaRPr sz="1200" b="0" i="0" u="none" strike="noStrike" cap="none">
              <a:solidFill>
                <a:srgbClr val="F96D6C"/>
              </a:solidFill>
              <a:latin typeface="Comfortaa"/>
              <a:ea typeface="Comfortaa"/>
              <a:cs typeface="Comfortaa"/>
              <a:sym typeface="Comfortaa"/>
            </a:endParaRPr>
          </a:p>
          <a:p>
            <a:pPr marL="152400" marR="0" lvl="1" indent="304800" algn="l" rtl="0">
              <a:lnSpc>
                <a:spcPct val="150000"/>
              </a:lnSpc>
              <a:spcBef>
                <a:spcPts val="0"/>
              </a:spcBef>
              <a:spcAft>
                <a:spcPts val="0"/>
              </a:spcAft>
              <a:buClr>
                <a:srgbClr val="000000"/>
              </a:buClr>
              <a:buSzPts val="1200"/>
              <a:buFont typeface="Arial" panose="020B0604020202020204"/>
              <a:buNone/>
            </a:pPr>
            <a:r>
              <a:rPr lang="en-GB" sz="1200" b="0" i="0" u="none" strike="noStrike" cap="none">
                <a:solidFill>
                  <a:srgbClr val="F96D6C"/>
                </a:solidFill>
                <a:latin typeface="Comfortaa"/>
                <a:ea typeface="Comfortaa"/>
                <a:cs typeface="Comfortaa"/>
                <a:sym typeface="Comfortaa"/>
              </a:rPr>
              <a:t>&lt;p&gt;My first paragraph.&lt;/p&gt;</a:t>
            </a:r>
            <a:endParaRPr sz="12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200"/>
              <a:buFont typeface="Arial" panose="020B0604020202020204"/>
              <a:buNone/>
            </a:pPr>
            <a:r>
              <a:rPr lang="en-GB" sz="1200" b="0" i="0" u="none" strike="noStrike" cap="none">
                <a:solidFill>
                  <a:srgbClr val="F96D6C"/>
                </a:solidFill>
                <a:latin typeface="Comfortaa"/>
                <a:ea typeface="Comfortaa"/>
                <a:cs typeface="Comfortaa"/>
                <a:sym typeface="Comfortaa"/>
              </a:rPr>
              <a:t>&lt;/body&gt;</a:t>
            </a:r>
            <a:br>
              <a:rPr lang="en-GB" sz="1200" b="0" i="0" u="none" strike="noStrike" cap="none">
                <a:solidFill>
                  <a:schemeClr val="dk1"/>
                </a:solidFill>
                <a:latin typeface="Comfortaa"/>
                <a:ea typeface="Comfortaa"/>
                <a:cs typeface="Comfortaa"/>
                <a:sym typeface="Comfortaa"/>
              </a:rPr>
            </a:br>
            <a:r>
              <a:rPr lang="en-GB" sz="1200" b="1" i="0" u="none" strike="noStrike" cap="none">
                <a:solidFill>
                  <a:schemeClr val="dk1"/>
                </a:solidFill>
                <a:latin typeface="Comfortaa"/>
                <a:ea typeface="Comfortaa"/>
                <a:cs typeface="Comfortaa"/>
                <a:sym typeface="Comfortaa"/>
              </a:rPr>
              <a:t>Empty HTML Elements</a:t>
            </a:r>
            <a:endParaRPr sz="1200" b="1"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200"/>
              <a:buFont typeface="Arial" panose="020B0604020202020204"/>
              <a:buNone/>
            </a:pPr>
            <a:r>
              <a:rPr lang="en-GB" sz="1200" b="0" i="0" u="none" strike="noStrike" cap="none">
                <a:solidFill>
                  <a:schemeClr val="dk1"/>
                </a:solidFill>
                <a:latin typeface="Comfortaa"/>
                <a:ea typeface="Comfortaa"/>
                <a:cs typeface="Comfortaa"/>
                <a:sym typeface="Comfortaa"/>
              </a:rPr>
              <a:t>HTML elements with no content are called empty elements. Example:</a:t>
            </a:r>
            <a:endParaRPr sz="1200" b="0"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200"/>
              <a:buFont typeface="Arial" panose="020B0604020202020204"/>
              <a:buNone/>
            </a:pPr>
            <a:r>
              <a:rPr lang="en-GB" sz="1200" b="0" i="0" u="none" strike="noStrike" cap="none">
                <a:solidFill>
                  <a:srgbClr val="F96D6C"/>
                </a:solidFill>
                <a:latin typeface="Comfortaa"/>
                <a:ea typeface="Comfortaa"/>
                <a:cs typeface="Comfortaa"/>
                <a:sym typeface="Comfortaa"/>
              </a:rPr>
              <a:t>&lt;p&gt;This is a &lt;br&gt; paragraph with a line break.&lt;/p&gt;</a:t>
            </a:r>
            <a:br>
              <a:rPr lang="en-GB" sz="1200" b="0" i="0" u="none" strike="noStrike" cap="none">
                <a:solidFill>
                  <a:srgbClr val="F96D6C"/>
                </a:solidFill>
                <a:latin typeface="Comfortaa"/>
                <a:ea typeface="Comfortaa"/>
                <a:cs typeface="Comfortaa"/>
                <a:sym typeface="Comfortaa"/>
              </a:rPr>
            </a:br>
            <a:r>
              <a:rPr lang="en-GB" sz="1200" b="0" i="0" u="none" strike="noStrike" cap="none">
                <a:solidFill>
                  <a:srgbClr val="F96D6C"/>
                </a:solidFill>
                <a:latin typeface="Comfortaa"/>
                <a:ea typeface="Comfortaa"/>
                <a:cs typeface="Comfortaa"/>
                <a:sym typeface="Comfortaa"/>
              </a:rPr>
              <a:t>&lt;hr&gt;</a:t>
            </a:r>
            <a:endParaRPr sz="12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200"/>
              <a:buFont typeface="Arial" panose="020B0604020202020204"/>
              <a:buNone/>
            </a:pPr>
            <a:r>
              <a:rPr lang="en-GB" sz="1200" b="1" i="0" u="none" strike="noStrike" cap="none">
                <a:solidFill>
                  <a:schemeClr val="dk1"/>
                </a:solidFill>
                <a:latin typeface="Comfortaa"/>
                <a:ea typeface="Comfortaa"/>
                <a:cs typeface="Comfortaa"/>
                <a:sym typeface="Comfortaa"/>
              </a:rPr>
              <a:t>Note: HTML is Not Case Sensitive. The HTML standard does not require lowercase tags, but W3C recommends lowercase in HTML.</a:t>
            </a:r>
            <a:endParaRPr sz="1200" b="1" i="0" u="none" strike="noStrike" cap="none">
              <a:solidFill>
                <a:schemeClr val="dk1"/>
              </a:solidFill>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4" name="Shape 84"/>
        <p:cNvGrpSpPr/>
        <p:nvPr/>
      </p:nvGrpSpPr>
      <p:grpSpPr>
        <a:xfrm>
          <a:off x="0" y="0"/>
          <a:ext cx="0" cy="0"/>
          <a:chOff x="0" y="0"/>
          <a:chExt cx="0" cy="0"/>
        </a:xfrm>
      </p:grpSpPr>
      <p:sp>
        <p:nvSpPr>
          <p:cNvPr id="85" name="Google Shape;85;p18"/>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457200" marR="0" lvl="0" indent="-298450" algn="l" rtl="0">
              <a:lnSpc>
                <a:spcPct val="150000"/>
              </a:lnSpc>
              <a:spcBef>
                <a:spcPts val="0"/>
              </a:spcBef>
              <a:spcAft>
                <a:spcPts val="0"/>
              </a:spcAft>
              <a:buClr>
                <a:schemeClr val="dk1"/>
              </a:buClr>
              <a:buSzPts val="1100"/>
              <a:buFont typeface="Comfortaa"/>
              <a:buChar char="●"/>
            </a:pPr>
            <a:r>
              <a:rPr lang="en-GB" sz="1100" b="0" i="0" u="none" strike="noStrike" cap="none">
                <a:solidFill>
                  <a:schemeClr val="dk1"/>
                </a:solidFill>
                <a:latin typeface="Comfortaa"/>
                <a:ea typeface="Comfortaa"/>
                <a:cs typeface="Comfortaa"/>
                <a:sym typeface="Comfortaa"/>
              </a:rPr>
              <a:t>All HTML elements can have attributes.</a:t>
            </a:r>
            <a:endParaRPr sz="1100" b="0" i="0" u="none" strike="noStrike" cap="none">
              <a:solidFill>
                <a:schemeClr val="dk1"/>
              </a:solidFill>
              <a:latin typeface="Comfortaa"/>
              <a:ea typeface="Comfortaa"/>
              <a:cs typeface="Comfortaa"/>
              <a:sym typeface="Comfortaa"/>
            </a:endParaRPr>
          </a:p>
          <a:p>
            <a:pPr marL="457200" marR="0" lvl="0" indent="-298450" algn="l" rtl="0">
              <a:lnSpc>
                <a:spcPct val="150000"/>
              </a:lnSpc>
              <a:spcBef>
                <a:spcPts val="0"/>
              </a:spcBef>
              <a:spcAft>
                <a:spcPts val="0"/>
              </a:spcAft>
              <a:buClr>
                <a:schemeClr val="dk1"/>
              </a:buClr>
              <a:buSzPts val="1100"/>
              <a:buFont typeface="Comfortaa"/>
              <a:buChar char="●"/>
            </a:pPr>
            <a:r>
              <a:rPr lang="en-GB" sz="1100" b="0" i="0" u="none" strike="noStrike" cap="none">
                <a:solidFill>
                  <a:schemeClr val="dk1"/>
                </a:solidFill>
                <a:latin typeface="Comfortaa"/>
                <a:ea typeface="Comfortaa"/>
                <a:cs typeface="Comfortaa"/>
                <a:sym typeface="Comfortaa"/>
              </a:rPr>
              <a:t>Attributes provide additional information about elements.</a:t>
            </a:r>
            <a:endParaRPr sz="1100" b="0" i="0" u="none" strike="noStrike" cap="none">
              <a:solidFill>
                <a:schemeClr val="dk1"/>
              </a:solidFill>
              <a:latin typeface="Comfortaa"/>
              <a:ea typeface="Comfortaa"/>
              <a:cs typeface="Comfortaa"/>
              <a:sym typeface="Comfortaa"/>
            </a:endParaRPr>
          </a:p>
          <a:p>
            <a:pPr marL="457200" marR="0" lvl="0" indent="-298450" algn="l" rtl="0">
              <a:lnSpc>
                <a:spcPct val="150000"/>
              </a:lnSpc>
              <a:spcBef>
                <a:spcPts val="0"/>
              </a:spcBef>
              <a:spcAft>
                <a:spcPts val="0"/>
              </a:spcAft>
              <a:buClr>
                <a:schemeClr val="dk1"/>
              </a:buClr>
              <a:buSzPts val="1100"/>
              <a:buFont typeface="Comfortaa"/>
              <a:buChar char="●"/>
            </a:pPr>
            <a:r>
              <a:rPr lang="en-GB" sz="1100" b="0" i="0" u="none" strike="noStrike" cap="none">
                <a:solidFill>
                  <a:schemeClr val="dk1"/>
                </a:solidFill>
                <a:latin typeface="Comfortaa"/>
                <a:ea typeface="Comfortaa"/>
                <a:cs typeface="Comfortaa"/>
                <a:sym typeface="Comfortaa"/>
              </a:rPr>
              <a:t>Attributes are always specified in the start tag.</a:t>
            </a:r>
            <a:endParaRPr sz="1100" b="0" i="0" u="none" strike="noStrike" cap="none">
              <a:solidFill>
                <a:schemeClr val="dk1"/>
              </a:solidFill>
              <a:latin typeface="Comfortaa"/>
              <a:ea typeface="Comfortaa"/>
              <a:cs typeface="Comfortaa"/>
              <a:sym typeface="Comfortaa"/>
            </a:endParaRPr>
          </a:p>
          <a:p>
            <a:pPr marL="457200" marR="0" lvl="0" indent="-298450" algn="l" rtl="0">
              <a:lnSpc>
                <a:spcPct val="150000"/>
              </a:lnSpc>
              <a:spcBef>
                <a:spcPts val="0"/>
              </a:spcBef>
              <a:spcAft>
                <a:spcPts val="0"/>
              </a:spcAft>
              <a:buClr>
                <a:schemeClr val="dk1"/>
              </a:buClr>
              <a:buSzPts val="1100"/>
              <a:buFont typeface="Comfortaa"/>
              <a:buChar char="●"/>
            </a:pPr>
            <a:r>
              <a:rPr lang="en-GB" sz="1100" b="0" i="0" u="none" strike="noStrike" cap="none">
                <a:solidFill>
                  <a:schemeClr val="dk1"/>
                </a:solidFill>
                <a:latin typeface="Comfortaa"/>
                <a:ea typeface="Comfortaa"/>
                <a:cs typeface="Comfortaa"/>
                <a:sym typeface="Comfortaa"/>
              </a:rPr>
              <a:t>Attributes usually come in name/value pairs like: name="value".</a:t>
            </a:r>
            <a:endParaRPr sz="1100" b="0" i="0" u="none" strike="noStrike" cap="none">
              <a:solidFill>
                <a:schemeClr val="dk1"/>
              </a:solidFill>
              <a:latin typeface="Comfortaa"/>
              <a:ea typeface="Comfortaa"/>
              <a:cs typeface="Comfortaa"/>
              <a:sym typeface="Comfortaa"/>
            </a:endParaRPr>
          </a:p>
          <a:p>
            <a:pPr marL="152400" marR="0" lvl="0" indent="0" algn="l" rtl="0">
              <a:lnSpc>
                <a:spcPct val="150000"/>
              </a:lnSpc>
              <a:spcBef>
                <a:spcPts val="0"/>
              </a:spcBef>
              <a:spcAft>
                <a:spcPts val="0"/>
              </a:spcAft>
              <a:buClr>
                <a:srgbClr val="000000"/>
              </a:buClr>
              <a:buSzPts val="1100"/>
              <a:buFont typeface="Arial" panose="020B0604020202020204"/>
              <a:buNone/>
            </a:pPr>
            <a:r>
              <a:rPr lang="en-GB" sz="1100" b="0" i="0" u="none" strike="noStrike" cap="none">
                <a:solidFill>
                  <a:schemeClr val="dk1"/>
                </a:solidFill>
                <a:latin typeface="Comfortaa"/>
                <a:ea typeface="Comfortaa"/>
                <a:cs typeface="Comfortaa"/>
                <a:sym typeface="Comfortaa"/>
              </a:rPr>
              <a:t>The &lt;a&gt; tag defines a hyperlink. The href attribute specifies the URL of the page the link goes to. Ex:</a:t>
            </a:r>
            <a:br>
              <a:rPr lang="en-GB" sz="1100" b="0" i="0" u="none" strike="noStrike" cap="none">
                <a:solidFill>
                  <a:schemeClr val="dk1"/>
                </a:solidFill>
                <a:latin typeface="Comfortaa"/>
                <a:ea typeface="Comfortaa"/>
                <a:cs typeface="Comfortaa"/>
                <a:sym typeface="Comfortaa"/>
              </a:rPr>
            </a:br>
            <a:r>
              <a:rPr lang="en-GB" sz="1100" b="0" i="0" u="none" strike="noStrike" cap="none">
                <a:solidFill>
                  <a:srgbClr val="F96D6C"/>
                </a:solidFill>
                <a:latin typeface="Comfortaa"/>
                <a:ea typeface="Comfortaa"/>
                <a:cs typeface="Comfortaa"/>
                <a:sym typeface="Comfortaa"/>
              </a:rPr>
              <a:t>&lt;a href="https://www.abc.com"&gt;Visit Link&lt;/a&gt;</a:t>
            </a:r>
            <a:br>
              <a:rPr lang="en-GB" sz="1100" b="0" i="0" u="none" strike="noStrike" cap="none">
                <a:solidFill>
                  <a:srgbClr val="F96D6C"/>
                </a:solidFill>
                <a:latin typeface="Comfortaa"/>
                <a:ea typeface="Comfortaa"/>
                <a:cs typeface="Comfortaa"/>
                <a:sym typeface="Comfortaa"/>
              </a:rPr>
            </a:br>
            <a:r>
              <a:rPr lang="en-GB" sz="1100" b="0" i="0" u="none" strike="noStrike" cap="none">
                <a:solidFill>
                  <a:schemeClr val="dk1"/>
                </a:solidFill>
                <a:latin typeface="Comfortaa"/>
                <a:ea typeface="Comfortaa"/>
                <a:cs typeface="Comfortaa"/>
                <a:sym typeface="Comfortaa"/>
              </a:rPr>
              <a:t>The &lt;img&gt; tag is used to embed an image in an HTML page. The src attribute specifies the path to the image to be displayed: Ex. </a:t>
            </a:r>
            <a:r>
              <a:rPr lang="en-GB" sz="1100" b="0" i="0" u="none" strike="noStrike" cap="none">
                <a:solidFill>
                  <a:srgbClr val="F96D6C"/>
                </a:solidFill>
                <a:latin typeface="Comfortaa"/>
                <a:ea typeface="Comfortaa"/>
                <a:cs typeface="Comfortaa"/>
                <a:sym typeface="Comfortaa"/>
              </a:rPr>
              <a:t>&lt;img src="img.jpg"&gt;</a:t>
            </a:r>
            <a:br>
              <a:rPr lang="en-GB" sz="1100" b="0" i="0" u="none" strike="noStrike" cap="none">
                <a:solidFill>
                  <a:srgbClr val="F96D6C"/>
                </a:solidFill>
                <a:latin typeface="Comfortaa"/>
                <a:ea typeface="Comfortaa"/>
                <a:cs typeface="Comfortaa"/>
                <a:sym typeface="Comfortaa"/>
              </a:rPr>
            </a:br>
            <a:r>
              <a:rPr lang="en-GB" sz="1100" b="0" i="0" u="none" strike="noStrike" cap="none">
                <a:solidFill>
                  <a:schemeClr val="dk1"/>
                </a:solidFill>
                <a:latin typeface="Comfortaa"/>
                <a:ea typeface="Comfortaa"/>
                <a:cs typeface="Comfortaa"/>
                <a:sym typeface="Comfortaa"/>
              </a:rPr>
              <a:t>The &lt;img&gt; tag should also contain the width and height attributes, which specifies the width and height of the image (in pixels). Ex: </a:t>
            </a:r>
            <a:r>
              <a:rPr lang="en-GB" sz="1100" b="0" i="0" u="none" strike="noStrike" cap="none">
                <a:solidFill>
                  <a:srgbClr val="F96D6C"/>
                </a:solidFill>
                <a:latin typeface="Comfortaa"/>
                <a:ea typeface="Comfortaa"/>
                <a:cs typeface="Comfortaa"/>
                <a:sym typeface="Comfortaa"/>
              </a:rPr>
              <a:t>&lt;img src="img_girl.jpg" width="500" height="600"&gt;</a:t>
            </a:r>
            <a:br>
              <a:rPr lang="en-GB" sz="1100" b="0" i="0" u="none" strike="noStrike" cap="none">
                <a:solidFill>
                  <a:srgbClr val="F96D6C"/>
                </a:solidFill>
                <a:highlight>
                  <a:srgbClr val="FFFFFF"/>
                </a:highlight>
                <a:latin typeface="Comfortaa"/>
                <a:ea typeface="Comfortaa"/>
                <a:cs typeface="Comfortaa"/>
                <a:sym typeface="Comfortaa"/>
              </a:rPr>
            </a:br>
            <a:r>
              <a:rPr lang="en-GB" sz="1100" b="0" i="0" u="none" strike="noStrike" cap="none">
                <a:solidFill>
                  <a:schemeClr val="dk1"/>
                </a:solidFill>
                <a:latin typeface="Comfortaa"/>
                <a:ea typeface="Comfortaa"/>
                <a:cs typeface="Comfortaa"/>
                <a:sym typeface="Comfortaa"/>
              </a:rPr>
              <a:t>The style attribute is used to add styles to an element, such as color, font, size, and more. Ex:</a:t>
            </a:r>
            <a:br>
              <a:rPr lang="en-GB" sz="1100" b="0" i="0" u="none" strike="noStrike" cap="none">
                <a:solidFill>
                  <a:schemeClr val="dk1"/>
                </a:solidFill>
                <a:latin typeface="Comfortaa"/>
                <a:ea typeface="Comfortaa"/>
                <a:cs typeface="Comfortaa"/>
                <a:sym typeface="Comfortaa"/>
              </a:rPr>
            </a:br>
            <a:r>
              <a:rPr lang="en-GB" sz="1100" b="0" i="0" u="none" strike="noStrike" cap="none">
                <a:solidFill>
                  <a:srgbClr val="F96D6C"/>
                </a:solidFill>
                <a:latin typeface="Comfortaa"/>
                <a:ea typeface="Comfortaa"/>
                <a:cs typeface="Comfortaa"/>
                <a:sym typeface="Comfortaa"/>
              </a:rPr>
              <a:t>&lt;p style="color:red;"&gt;This is a red paragraph.&lt;/p&gt;</a:t>
            </a:r>
            <a:br>
              <a:rPr lang="en-GB" sz="1100" b="0" i="0" u="none" strike="noStrike" cap="none">
                <a:solidFill>
                  <a:srgbClr val="F96D6C"/>
                </a:solidFill>
                <a:latin typeface="Comfortaa"/>
                <a:ea typeface="Comfortaa"/>
                <a:cs typeface="Comfortaa"/>
                <a:sym typeface="Comfortaa"/>
              </a:rPr>
            </a:br>
            <a:r>
              <a:rPr lang="en-GB" sz="1100" b="0" i="0" u="none" strike="noStrike" cap="none">
                <a:solidFill>
                  <a:schemeClr val="dk1"/>
                </a:solidFill>
                <a:latin typeface="Comfortaa"/>
                <a:ea typeface="Comfortaa"/>
                <a:cs typeface="Comfortaa"/>
                <a:sym typeface="Comfortaa"/>
              </a:rPr>
              <a:t>The title attribute defines some extra information about an element. The value of the title attribute will be displayed as a tooltip when you mouse over the element. Ex. </a:t>
            </a:r>
            <a:r>
              <a:rPr lang="en-GB" sz="1100" b="0" i="0" u="none" strike="noStrike" cap="none">
                <a:solidFill>
                  <a:srgbClr val="F96D6C"/>
                </a:solidFill>
                <a:latin typeface="Comfortaa"/>
                <a:ea typeface="Comfortaa"/>
                <a:cs typeface="Comfortaa"/>
                <a:sym typeface="Comfortaa"/>
              </a:rPr>
              <a:t>&lt;p title="I'm a tooltip"&gt;This is a paragraph.&lt;/p&gt;</a:t>
            </a:r>
            <a:br>
              <a:rPr lang="en-GB" sz="1100" b="0" i="0" u="none" strike="noStrike" cap="none">
                <a:solidFill>
                  <a:srgbClr val="F96D6C"/>
                </a:solidFill>
                <a:latin typeface="Comfortaa"/>
                <a:ea typeface="Comfortaa"/>
                <a:cs typeface="Comfortaa"/>
                <a:sym typeface="Comfortaa"/>
              </a:rPr>
            </a:br>
            <a:r>
              <a:rPr lang="en-GB" sz="1100" b="1" i="0" u="none" strike="noStrike" cap="none">
                <a:solidFill>
                  <a:schemeClr val="dk1"/>
                </a:solidFill>
                <a:latin typeface="Comfortaa"/>
                <a:ea typeface="Comfortaa"/>
                <a:cs typeface="Comfortaa"/>
                <a:sym typeface="Comfortaa"/>
              </a:rPr>
              <a:t>Note: The HTML standard does not require quotes around attribute values. However, W3C recommends quotes in HTML. Double quotes around attribute values are the most common in HTML, but single quotes can also be used.</a:t>
            </a:r>
            <a:endParaRPr sz="1100" b="1" i="0" u="none" strike="noStrike" cap="none">
              <a:solidFill>
                <a:schemeClr val="dk1"/>
              </a:solidFill>
              <a:latin typeface="Comfortaa"/>
              <a:ea typeface="Comfortaa"/>
              <a:cs typeface="Comfortaa"/>
              <a:sym typeface="Comfortaa"/>
            </a:endParaRPr>
          </a:p>
          <a:p>
            <a:pPr marL="152400" marR="0" lvl="0" indent="0" algn="l" rtl="0">
              <a:lnSpc>
                <a:spcPct val="150000"/>
              </a:lnSpc>
              <a:spcBef>
                <a:spcPts val="0"/>
              </a:spcBef>
              <a:spcAft>
                <a:spcPts val="0"/>
              </a:spcAft>
              <a:buClr>
                <a:srgbClr val="000000"/>
              </a:buClr>
              <a:buSzPts val="1100"/>
              <a:buFont typeface="Arial" panose="020B0604020202020204"/>
              <a:buNone/>
            </a:pPr>
            <a:endParaRPr sz="1100" b="0" i="0" u="none" strike="noStrike" cap="none">
              <a:solidFill>
                <a:srgbClr val="00A1FF"/>
              </a:solidFill>
              <a:highlight>
                <a:srgbClr val="FFFFFF"/>
              </a:highlight>
              <a:latin typeface="Comfortaa"/>
              <a:ea typeface="Comfortaa"/>
              <a:cs typeface="Comfortaa"/>
              <a:sym typeface="Comfortaa"/>
            </a:endParaRPr>
          </a:p>
        </p:txBody>
      </p:sp>
      <p:sp>
        <p:nvSpPr>
          <p:cNvPr id="86" name="Google Shape;86;p18"/>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chemeClr val="dk1"/>
              </a:buClr>
              <a:buSzPts val="3400"/>
              <a:buFont typeface="Arial" panose="020B0604020202020204"/>
              <a:buNone/>
            </a:pPr>
            <a:r>
              <a:rPr lang="en-GB" sz="2500" b="0" i="0" u="none" strike="noStrike" cap="none">
                <a:solidFill>
                  <a:srgbClr val="F96D6C"/>
                </a:solidFill>
                <a:latin typeface="Montserrat"/>
                <a:ea typeface="Montserrat"/>
                <a:cs typeface="Montserrat"/>
                <a:sym typeface="Montserrat"/>
              </a:rPr>
              <a:t>Attributes</a:t>
            </a:r>
            <a:endParaRPr sz="2500" b="0" i="0" u="none" strike="noStrike" cap="none">
              <a:solidFill>
                <a:srgbClr val="F96D6C"/>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0" name="Shape 90"/>
        <p:cNvGrpSpPr/>
        <p:nvPr/>
      </p:nvGrpSpPr>
      <p:grpSpPr>
        <a:xfrm>
          <a:off x="0" y="0"/>
          <a:ext cx="0" cy="0"/>
          <a:chOff x="0" y="0"/>
          <a:chExt cx="0" cy="0"/>
        </a:xfrm>
      </p:grpSpPr>
      <p:sp>
        <p:nvSpPr>
          <p:cNvPr id="91" name="Google Shape;91;p19"/>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Clr>
                <a:srgbClr val="000000"/>
              </a:buClr>
              <a:buSzPts val="1300"/>
              <a:buFont typeface="Arial" panose="020B0604020202020204"/>
              <a:buNone/>
            </a:pPr>
            <a:r>
              <a:rPr lang="en-GB" sz="1300" b="0" i="0" u="none" strike="noStrike" cap="none">
                <a:solidFill>
                  <a:schemeClr val="dk1"/>
                </a:solidFill>
                <a:latin typeface="Comfortaa"/>
                <a:ea typeface="Comfortaa"/>
                <a:cs typeface="Comfortaa"/>
                <a:sym typeface="Comfortaa"/>
              </a:rPr>
              <a:t>HTML comments are not displayed in the browser, but they can help document your HTML source code. You can add comments to your HTML source by using the following syntax:</a:t>
            </a:r>
            <a:endParaRPr sz="1300" b="0"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300"/>
              <a:buFont typeface="Arial" panose="020B0604020202020204"/>
              <a:buNone/>
            </a:pPr>
            <a:r>
              <a:rPr lang="en-GB" sz="1300" b="0" i="0" u="none" strike="noStrike" cap="none">
                <a:solidFill>
                  <a:srgbClr val="F96D6C"/>
                </a:solidFill>
                <a:latin typeface="Comfortaa"/>
                <a:ea typeface="Comfortaa"/>
                <a:cs typeface="Comfortaa"/>
                <a:sym typeface="Comfortaa"/>
              </a:rPr>
              <a:t>&lt;!-- Write your comments here --&gt;</a:t>
            </a:r>
            <a:endParaRPr sz="1300" b="0" i="0" u="none" strike="noStrike" cap="none">
              <a:solidFill>
                <a:srgbClr val="F96D6C"/>
              </a:solidFill>
              <a:highlight>
                <a:srgbClr val="FFFFFF"/>
              </a:highlight>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300"/>
              <a:buFont typeface="Arial" panose="020B0604020202020204"/>
              <a:buNone/>
            </a:pPr>
            <a:r>
              <a:rPr lang="en-GB" sz="1300" b="1" i="0" u="none" strike="noStrike" cap="none">
                <a:solidFill>
                  <a:schemeClr val="dk1"/>
                </a:solidFill>
                <a:latin typeface="Comfortaa"/>
                <a:ea typeface="Comfortaa"/>
                <a:cs typeface="Comfortaa"/>
                <a:sym typeface="Comfortaa"/>
              </a:rPr>
              <a:t>Note: There is an exclamation point (!) in the start tag, but not in the end tag.</a:t>
            </a:r>
            <a:endParaRPr sz="1300" b="1"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300"/>
              <a:buFont typeface="Arial" panose="020B0604020202020204"/>
              <a:buNone/>
            </a:pPr>
            <a:r>
              <a:rPr lang="en-GB" sz="1300" b="0" i="0" u="none" strike="noStrike" cap="none">
                <a:solidFill>
                  <a:schemeClr val="dk1"/>
                </a:solidFill>
                <a:latin typeface="Comfortaa"/>
                <a:ea typeface="Comfortaa"/>
                <a:cs typeface="Comfortaa"/>
                <a:sym typeface="Comfortaa"/>
              </a:rPr>
              <a:t>With comments you can place notifications and reminders in your HTML code. Example:</a:t>
            </a:r>
            <a:endParaRPr sz="1300" b="0"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300"/>
              <a:buFont typeface="Arial" panose="020B0604020202020204"/>
              <a:buNone/>
            </a:pPr>
            <a:r>
              <a:rPr lang="en-GB" sz="1300" b="0" i="0" u="none" strike="noStrike" cap="none">
                <a:solidFill>
                  <a:srgbClr val="F96D6C"/>
                </a:solidFill>
                <a:latin typeface="Comfortaa"/>
                <a:ea typeface="Comfortaa"/>
                <a:cs typeface="Comfortaa"/>
                <a:sym typeface="Comfortaa"/>
              </a:rPr>
              <a:t>&lt;!-- This is a comment --&gt;</a:t>
            </a:r>
            <a:endParaRPr sz="13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300"/>
              <a:buFont typeface="Arial" panose="020B0604020202020204"/>
              <a:buNone/>
            </a:pPr>
            <a:r>
              <a:rPr lang="en-GB" sz="1300" b="0" i="0" u="none" strike="noStrike" cap="none">
                <a:solidFill>
                  <a:srgbClr val="F96D6C"/>
                </a:solidFill>
                <a:latin typeface="Comfortaa"/>
                <a:ea typeface="Comfortaa"/>
                <a:cs typeface="Comfortaa"/>
                <a:sym typeface="Comfortaa"/>
              </a:rPr>
              <a:t>&lt;p&gt;This is a paragraph.&lt;/p&gt;</a:t>
            </a:r>
            <a:endParaRPr sz="13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300"/>
              <a:buFont typeface="Arial" panose="020B0604020202020204"/>
              <a:buNone/>
            </a:pPr>
            <a:r>
              <a:rPr lang="en-GB" sz="1300" b="0" i="0" u="none" strike="noStrike" cap="none">
                <a:solidFill>
                  <a:srgbClr val="F96D6C"/>
                </a:solidFill>
                <a:latin typeface="Comfortaa"/>
                <a:ea typeface="Comfortaa"/>
                <a:cs typeface="Comfortaa"/>
                <a:sym typeface="Comfortaa"/>
              </a:rPr>
              <a:t>&lt;!-- Remember to add more information here --&gt;</a:t>
            </a:r>
            <a:endParaRPr sz="13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300"/>
              <a:buFont typeface="Arial" panose="020B0604020202020204"/>
              <a:buNone/>
            </a:pPr>
            <a:r>
              <a:rPr lang="en-GB" sz="1300" b="0" i="0" u="none" strike="noStrike" cap="none">
                <a:solidFill>
                  <a:schemeClr val="dk1"/>
                </a:solidFill>
                <a:latin typeface="Comfortaa"/>
                <a:ea typeface="Comfortaa"/>
                <a:cs typeface="Comfortaa"/>
                <a:sym typeface="Comfortaa"/>
              </a:rPr>
              <a:t>Comments are also great for debugging HTML, because you can comment out HTML lines of code, one at a time, to search for errors. Example:</a:t>
            </a:r>
            <a:endParaRPr sz="1300" b="0"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300"/>
              <a:buFont typeface="Arial" panose="020B0604020202020204"/>
              <a:buNone/>
            </a:pPr>
            <a:r>
              <a:rPr lang="en-GB" sz="1300" b="0" i="0" u="none" strike="noStrike" cap="none">
                <a:solidFill>
                  <a:srgbClr val="F96D6C"/>
                </a:solidFill>
                <a:latin typeface="Comfortaa"/>
                <a:ea typeface="Comfortaa"/>
                <a:cs typeface="Comfortaa"/>
                <a:sym typeface="Comfortaa"/>
              </a:rPr>
              <a:t>&lt;!-- Do not display this image at the moment</a:t>
            </a:r>
            <a:endParaRPr sz="1300" b="0" i="0" u="none" strike="noStrike" cap="none">
              <a:solidFill>
                <a:srgbClr val="F96D6C"/>
              </a:solidFill>
              <a:latin typeface="Comfortaa"/>
              <a:ea typeface="Comfortaa"/>
              <a:cs typeface="Comfortaa"/>
              <a:sym typeface="Comfortaa"/>
            </a:endParaRPr>
          </a:p>
          <a:p>
            <a:pPr marL="152400" marR="0" lvl="1" indent="304800" algn="l" rtl="0">
              <a:lnSpc>
                <a:spcPct val="150000"/>
              </a:lnSpc>
              <a:spcBef>
                <a:spcPts val="0"/>
              </a:spcBef>
              <a:spcAft>
                <a:spcPts val="0"/>
              </a:spcAft>
              <a:buClr>
                <a:srgbClr val="000000"/>
              </a:buClr>
              <a:buSzPts val="1300"/>
              <a:buFont typeface="Arial" panose="020B0604020202020204"/>
              <a:buNone/>
            </a:pPr>
            <a:r>
              <a:rPr lang="en-GB" sz="1300" b="0" i="0" u="none" strike="noStrike" cap="none">
                <a:solidFill>
                  <a:srgbClr val="F96D6C"/>
                </a:solidFill>
                <a:latin typeface="Comfortaa"/>
                <a:ea typeface="Comfortaa"/>
                <a:cs typeface="Comfortaa"/>
                <a:sym typeface="Comfortaa"/>
              </a:rPr>
              <a:t>&lt;img border="0" src="pic_trulli.jpg" alt="Trulli"&gt;</a:t>
            </a:r>
            <a:endParaRPr sz="13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300"/>
              <a:buFont typeface="Arial" panose="020B0604020202020204"/>
              <a:buNone/>
            </a:pPr>
            <a:r>
              <a:rPr lang="en-GB" sz="1300" b="0" i="0" u="none" strike="noStrike" cap="none">
                <a:solidFill>
                  <a:srgbClr val="F96D6C"/>
                </a:solidFill>
                <a:latin typeface="Comfortaa"/>
                <a:ea typeface="Comfortaa"/>
                <a:cs typeface="Comfortaa"/>
                <a:sym typeface="Comfortaa"/>
              </a:rPr>
              <a:t>--&gt;</a:t>
            </a:r>
            <a:endParaRPr sz="1300" b="0" i="0" u="none" strike="noStrike" cap="none">
              <a:solidFill>
                <a:srgbClr val="F96D6C"/>
              </a:solidFill>
              <a:latin typeface="Comfortaa"/>
              <a:ea typeface="Comfortaa"/>
              <a:cs typeface="Comfortaa"/>
              <a:sym typeface="Comfortaa"/>
            </a:endParaRPr>
          </a:p>
        </p:txBody>
      </p:sp>
      <p:sp>
        <p:nvSpPr>
          <p:cNvPr id="92" name="Google Shape;92;p19"/>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chemeClr val="dk1"/>
              </a:buClr>
              <a:buSzPts val="3400"/>
              <a:buFont typeface="Arial" panose="020B0604020202020204"/>
              <a:buNone/>
            </a:pPr>
            <a:r>
              <a:rPr lang="en-GB" sz="2500" b="0" i="0" u="none" strike="noStrike" cap="none">
                <a:solidFill>
                  <a:srgbClr val="F96D6C"/>
                </a:solidFill>
                <a:latin typeface="Montserrat"/>
                <a:ea typeface="Montserrat"/>
                <a:cs typeface="Montserrat"/>
                <a:sym typeface="Montserrat"/>
              </a:rPr>
              <a:t>Comments</a:t>
            </a:r>
            <a:endParaRPr sz="2500" b="0" i="0" u="none" strike="noStrike" cap="none">
              <a:solidFill>
                <a:srgbClr val="F96D6C"/>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p20"/>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Clr>
                <a:srgbClr val="000000"/>
              </a:buClr>
              <a:buSzPts val="1100"/>
              <a:buFont typeface="Arial" panose="020B0604020202020204"/>
              <a:buNone/>
            </a:pPr>
            <a:r>
              <a:rPr lang="en-GB" sz="1100" b="0" i="0" u="none" strike="noStrike" cap="none">
                <a:solidFill>
                  <a:schemeClr val="dk1"/>
                </a:solidFill>
                <a:latin typeface="Comfortaa"/>
                <a:ea typeface="Comfortaa"/>
                <a:cs typeface="Comfortaa"/>
                <a:sym typeface="Comfortaa"/>
              </a:rPr>
              <a:t>It’s a container for metadata. Metadata typically defines the document title, character set, styles, scripts, and other meta information. </a:t>
            </a:r>
            <a:endParaRPr sz="1100" b="0" i="0" u="none" strike="noStrike" cap="none">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100"/>
              <a:buFont typeface="Arial" panose="020B0604020202020204"/>
              <a:buNone/>
            </a:pPr>
            <a:r>
              <a:rPr lang="en-GB" sz="1100" b="0" i="0" u="none" strike="noStrike" cap="none">
                <a:solidFill>
                  <a:srgbClr val="F96D6C"/>
                </a:solidFill>
                <a:latin typeface="Comfortaa"/>
                <a:ea typeface="Comfortaa"/>
                <a:cs typeface="Comfortaa"/>
                <a:sym typeface="Comfortaa"/>
              </a:rPr>
              <a:t>&lt;title&gt;</a:t>
            </a:r>
            <a:r>
              <a:rPr lang="en-GB" sz="1100" b="0" i="0" u="none" strike="noStrike" cap="none">
                <a:solidFill>
                  <a:schemeClr val="dk1"/>
                </a:solidFill>
                <a:latin typeface="Comfortaa"/>
                <a:ea typeface="Comfortaa"/>
                <a:cs typeface="Comfortaa"/>
                <a:sym typeface="Comfortaa"/>
              </a:rPr>
              <a:t> - title of document. It defines a title in the browser tab, provides a title for the page when it is added to favorites, displays a title for the page in search-engine results.</a:t>
            </a:r>
            <a:br>
              <a:rPr lang="en-GB" sz="1100" b="0" i="0" u="none" strike="noStrike" cap="none">
                <a:solidFill>
                  <a:schemeClr val="dk1"/>
                </a:solidFill>
                <a:latin typeface="Comfortaa"/>
                <a:ea typeface="Comfortaa"/>
                <a:cs typeface="Comfortaa"/>
                <a:sym typeface="Comfortaa"/>
              </a:rPr>
            </a:br>
            <a:r>
              <a:rPr lang="en-GB" sz="1100" b="0" i="0" u="none" strike="noStrike" cap="none">
                <a:solidFill>
                  <a:srgbClr val="F96D6C"/>
                </a:solidFill>
                <a:latin typeface="Comfortaa"/>
                <a:ea typeface="Comfortaa"/>
                <a:cs typeface="Comfortaa"/>
                <a:sym typeface="Comfortaa"/>
              </a:rPr>
              <a:t>&lt;style&gt;</a:t>
            </a:r>
            <a:r>
              <a:rPr lang="en-GB" sz="1100" b="0" i="0" u="none" strike="noStrike" cap="none">
                <a:solidFill>
                  <a:schemeClr val="dk1"/>
                </a:solidFill>
                <a:latin typeface="Comfortaa"/>
                <a:ea typeface="Comfortaa"/>
                <a:cs typeface="Comfortaa"/>
                <a:sym typeface="Comfortaa"/>
              </a:rPr>
              <a:t> - internal css styles</a:t>
            </a:r>
            <a:br>
              <a:rPr lang="en-GB" sz="1100" b="0" i="0" u="none" strike="noStrike" cap="none">
                <a:solidFill>
                  <a:schemeClr val="dk1"/>
                </a:solidFill>
                <a:latin typeface="Comfortaa"/>
                <a:ea typeface="Comfortaa"/>
                <a:cs typeface="Comfortaa"/>
                <a:sym typeface="Comfortaa"/>
              </a:rPr>
            </a:br>
            <a:r>
              <a:rPr lang="en-GB" sz="1100" b="0" i="0" u="none" strike="noStrike" cap="none">
                <a:solidFill>
                  <a:srgbClr val="F96D6C"/>
                </a:solidFill>
                <a:latin typeface="Comfortaa"/>
                <a:ea typeface="Comfortaa"/>
                <a:cs typeface="Comfortaa"/>
                <a:sym typeface="Comfortaa"/>
              </a:rPr>
              <a:t>&lt;base&gt;</a:t>
            </a:r>
            <a:r>
              <a:rPr lang="en-GB" sz="1100" b="0" i="0" u="none" strike="noStrike" cap="none">
                <a:solidFill>
                  <a:schemeClr val="dk1"/>
                </a:solidFill>
                <a:latin typeface="Comfortaa"/>
                <a:ea typeface="Comfortaa"/>
                <a:cs typeface="Comfortaa"/>
                <a:sym typeface="Comfortaa"/>
              </a:rPr>
              <a:t> - specifies the base URL/target for all relative URLs in a document.</a:t>
            </a:r>
            <a:br>
              <a:rPr lang="en-GB" sz="1100" b="0" i="0" u="none" strike="noStrike" cap="none">
                <a:solidFill>
                  <a:schemeClr val="dk1"/>
                </a:solidFill>
                <a:latin typeface="Comfortaa"/>
                <a:ea typeface="Comfortaa"/>
                <a:cs typeface="Comfortaa"/>
                <a:sym typeface="Comfortaa"/>
              </a:rPr>
            </a:br>
            <a:r>
              <a:rPr lang="en-GB" sz="1100" b="0" i="0" u="none" strike="noStrike" cap="none">
                <a:solidFill>
                  <a:srgbClr val="F96D6C"/>
                </a:solidFill>
                <a:latin typeface="Comfortaa"/>
                <a:ea typeface="Comfortaa"/>
                <a:cs typeface="Comfortaa"/>
                <a:sym typeface="Comfortaa"/>
              </a:rPr>
              <a:t>&lt;meta&gt;</a:t>
            </a:r>
            <a:r>
              <a:rPr lang="en-GB" sz="1100" b="0" i="0" u="none" strike="noStrike" cap="none">
                <a:solidFill>
                  <a:schemeClr val="dk1"/>
                </a:solidFill>
                <a:latin typeface="Comfortaa"/>
                <a:ea typeface="Comfortaa"/>
                <a:cs typeface="Comfortaa"/>
                <a:sym typeface="Comfortaa"/>
              </a:rPr>
              <a:t> - is used to specify page description, keywords, author of the document, last modified charset and other metadata. The metadata is used by browsers (how to display content or reload page), search engines (keywords), or other web services. HTML5 allows web designers to take control over the viewport (visible area of a web page), through &lt;meta&gt; tag. A &lt;meta&gt; viewport element gives the browser instructions on how to control the page's dimensions and scaling. The width=device-width part sets the width of the page to follow the screen-width of the device (which will vary depending on the device). The initial-scale=1.0 part sets the initial zoom level when the page is first loaded by the browser. </a:t>
            </a:r>
            <a:r>
              <a:rPr lang="en-GB" sz="1100" b="0" i="0" u="none" strike="noStrike" cap="none">
                <a:solidFill>
                  <a:srgbClr val="F96D6C"/>
                </a:solidFill>
                <a:latin typeface="Comfortaa"/>
                <a:ea typeface="Comfortaa"/>
                <a:cs typeface="Comfortaa"/>
                <a:sym typeface="Comfortaa"/>
              </a:rPr>
              <a:t>&lt;meta name="viewport" content="width=device-width, initial-scale=1.0"&gt;</a:t>
            </a:r>
            <a:br>
              <a:rPr lang="en-GB" sz="1100" b="0" i="0" u="none" strike="noStrike" cap="none">
                <a:solidFill>
                  <a:srgbClr val="F96D6C"/>
                </a:solidFill>
                <a:latin typeface="Comfortaa"/>
                <a:ea typeface="Comfortaa"/>
                <a:cs typeface="Comfortaa"/>
                <a:sym typeface="Comfortaa"/>
              </a:rPr>
            </a:br>
            <a:r>
              <a:rPr lang="en-GB" sz="1100" b="0" i="0" u="none" strike="noStrike" cap="none">
                <a:solidFill>
                  <a:srgbClr val="F96D6C"/>
                </a:solidFill>
                <a:latin typeface="Comfortaa"/>
                <a:ea typeface="Comfortaa"/>
                <a:cs typeface="Comfortaa"/>
                <a:sym typeface="Comfortaa"/>
              </a:rPr>
              <a:t>&lt;link&gt;</a:t>
            </a:r>
            <a:r>
              <a:rPr lang="en-GB" sz="1100" b="0" i="0" u="none" strike="noStrike" cap="none">
                <a:solidFill>
                  <a:schemeClr val="dk1"/>
                </a:solidFill>
                <a:latin typeface="Comfortaa"/>
                <a:ea typeface="Comfortaa"/>
                <a:cs typeface="Comfortaa"/>
                <a:sym typeface="Comfortaa"/>
              </a:rPr>
              <a:t> - defines a link between a document and an external resource. It’s used to link to external style sheets.</a:t>
            </a:r>
            <a:br>
              <a:rPr lang="en-GB" sz="1100" b="0" i="0" u="none" strike="noStrike" cap="none">
                <a:solidFill>
                  <a:schemeClr val="dk1"/>
                </a:solidFill>
                <a:latin typeface="Comfortaa"/>
                <a:ea typeface="Comfortaa"/>
                <a:cs typeface="Comfortaa"/>
                <a:sym typeface="Comfortaa"/>
              </a:rPr>
            </a:br>
            <a:r>
              <a:rPr lang="en-GB" sz="1100" b="0" i="0" u="none" strike="noStrike" cap="none">
                <a:solidFill>
                  <a:srgbClr val="F96D6C"/>
                </a:solidFill>
                <a:latin typeface="Comfortaa"/>
                <a:ea typeface="Comfortaa"/>
                <a:cs typeface="Comfortaa"/>
                <a:sym typeface="Comfortaa"/>
              </a:rPr>
              <a:t>&lt;script&gt;</a:t>
            </a:r>
            <a:r>
              <a:rPr lang="en-GB" sz="1100" b="0" i="0" u="none" strike="noStrike" cap="none">
                <a:solidFill>
                  <a:schemeClr val="dk1"/>
                </a:solidFill>
                <a:latin typeface="Comfortaa"/>
                <a:ea typeface="Comfortaa"/>
                <a:cs typeface="Comfortaa"/>
                <a:sym typeface="Comfortaa"/>
              </a:rPr>
              <a:t> - It’s used to define a client-side script. It either contains scripting statements, or it points to an external script file through the src attribute.</a:t>
            </a:r>
            <a:endParaRPr sz="1100" b="0" i="0" u="none" strike="noStrike" cap="none">
              <a:solidFill>
                <a:schemeClr val="dk1"/>
              </a:solidFill>
              <a:latin typeface="Comfortaa"/>
              <a:ea typeface="Comfortaa"/>
              <a:cs typeface="Comfortaa"/>
              <a:sym typeface="Comfortaa"/>
            </a:endParaRPr>
          </a:p>
        </p:txBody>
      </p:sp>
      <p:sp>
        <p:nvSpPr>
          <p:cNvPr id="98" name="Google Shape;98;p20"/>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chemeClr val="dk1"/>
              </a:buClr>
              <a:buSzPts val="3400"/>
              <a:buFont typeface="Arial" panose="020B0604020202020204"/>
              <a:buNone/>
            </a:pPr>
            <a:r>
              <a:rPr lang="en-GB" sz="2500" b="0" i="0" u="none" strike="noStrike" cap="none">
                <a:solidFill>
                  <a:srgbClr val="F96D6C"/>
                </a:solidFill>
                <a:latin typeface="Montserrat"/>
                <a:ea typeface="Montserrat"/>
                <a:cs typeface="Montserrat"/>
                <a:sym typeface="Montserrat"/>
              </a:rPr>
              <a:t>Head</a:t>
            </a:r>
            <a:endParaRPr sz="2500" b="0" i="0" u="none" strike="noStrike" cap="none">
              <a:solidFill>
                <a:srgbClr val="F96D6C"/>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21"/>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chemeClr val="dk1"/>
              </a:buClr>
              <a:buSzPts val="3400"/>
              <a:buFont typeface="Arial" panose="020B0604020202020204"/>
              <a:buNone/>
            </a:pPr>
            <a:r>
              <a:rPr lang="en-GB" sz="2500" b="0" i="0" u="none" strike="noStrike" cap="none">
                <a:solidFill>
                  <a:srgbClr val="F96D6C"/>
                </a:solidFill>
                <a:latin typeface="Montserrat"/>
                <a:ea typeface="Montserrat"/>
                <a:cs typeface="Montserrat"/>
                <a:sym typeface="Montserrat"/>
              </a:rPr>
              <a:t>Head(contd.)</a:t>
            </a:r>
            <a:endParaRPr sz="2500" b="0" i="0" u="none" strike="noStrike" cap="none">
              <a:solidFill>
                <a:srgbClr val="F96D6C"/>
              </a:solidFill>
              <a:latin typeface="Montserrat"/>
              <a:ea typeface="Montserrat"/>
              <a:cs typeface="Montserrat"/>
              <a:sym typeface="Montserrat"/>
            </a:endParaRPr>
          </a:p>
        </p:txBody>
      </p:sp>
      <p:sp>
        <p:nvSpPr>
          <p:cNvPr id="104" name="Google Shape;104;p21"/>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Clr>
                <a:srgbClr val="000000"/>
              </a:buClr>
              <a:buSzPts val="1100"/>
              <a:buFont typeface="Arial" panose="020B0604020202020204"/>
              <a:buNone/>
            </a:pPr>
            <a:r>
              <a:rPr lang="en-GB" sz="1100" b="0" i="0" u="none" strike="noStrike" cap="none">
                <a:solidFill>
                  <a:schemeClr val="dk1"/>
                </a:solidFill>
                <a:latin typeface="Comfortaa"/>
                <a:ea typeface="Comfortaa"/>
                <a:cs typeface="Comfortaa"/>
                <a:sym typeface="Comfortaa"/>
              </a:rPr>
              <a:t>There are several ways an external script can be executed:</a:t>
            </a:r>
            <a:endParaRPr sz="1100" b="0"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100"/>
              <a:buFont typeface="Arial" panose="020B0604020202020204"/>
              <a:buNone/>
            </a:pPr>
            <a:r>
              <a:rPr lang="en-GB" sz="1100" b="0" i="0" u="none" strike="noStrike" cap="none">
                <a:solidFill>
                  <a:schemeClr val="dk1"/>
                </a:solidFill>
                <a:latin typeface="Comfortaa"/>
                <a:ea typeface="Comfortaa"/>
                <a:cs typeface="Comfortaa"/>
                <a:sym typeface="Comfortaa"/>
              </a:rPr>
              <a:t>If </a:t>
            </a:r>
            <a:r>
              <a:rPr lang="en-GB" sz="1100" b="0" i="0" u="none" strike="noStrike" cap="none">
                <a:solidFill>
                  <a:srgbClr val="F96D6C"/>
                </a:solidFill>
                <a:latin typeface="Comfortaa"/>
                <a:ea typeface="Comfortaa"/>
                <a:cs typeface="Comfortaa"/>
                <a:sym typeface="Comfortaa"/>
              </a:rPr>
              <a:t>async="async"</a:t>
            </a:r>
            <a:r>
              <a:rPr lang="en-GB" sz="1100" b="0" i="0" u="none" strike="noStrike" cap="none">
                <a:solidFill>
                  <a:schemeClr val="dk1"/>
                </a:solidFill>
                <a:latin typeface="Comfortaa"/>
                <a:ea typeface="Comfortaa"/>
                <a:cs typeface="Comfortaa"/>
                <a:sym typeface="Comfortaa"/>
              </a:rPr>
              <a:t>: The script is executed asynchronously with the rest of the page. (the script will be executed while the page continues the parsing). There is no guarantee that scripts will run in any specific order, only that they will not stop the rest of the page from displaying. It is best to use async when the scripts in the page run independently from each other &amp; depend on no other script on the page. If your scripts should be run immediately and they don't have any dependencies, then use async.</a:t>
            </a:r>
            <a:endParaRPr sz="1100" b="0"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100"/>
              <a:buFont typeface="Arial" panose="020B0604020202020204"/>
              <a:buNone/>
            </a:pPr>
            <a:r>
              <a:rPr lang="en-GB" sz="1100" b="0" i="0" u="none" strike="noStrike" cap="none">
                <a:solidFill>
                  <a:schemeClr val="dk1"/>
                </a:solidFill>
                <a:latin typeface="Comfortaa"/>
                <a:ea typeface="Comfortaa"/>
                <a:cs typeface="Comfortaa"/>
                <a:sym typeface="Comfortaa"/>
              </a:rPr>
              <a:t>If </a:t>
            </a:r>
            <a:r>
              <a:rPr lang="en-GB" sz="1100" b="0" i="0" u="none" strike="noStrike" cap="none">
                <a:solidFill>
                  <a:srgbClr val="F96D6C"/>
                </a:solidFill>
                <a:latin typeface="Comfortaa"/>
                <a:ea typeface="Comfortaa"/>
                <a:cs typeface="Comfortaa"/>
                <a:sym typeface="Comfortaa"/>
              </a:rPr>
              <a:t>defer="defer"</a:t>
            </a:r>
            <a:r>
              <a:rPr lang="en-GB" sz="1100" b="0" i="0" u="none" strike="noStrike" cap="none">
                <a:solidFill>
                  <a:schemeClr val="dk1"/>
                </a:solidFill>
                <a:latin typeface="Comfortaa"/>
                <a:ea typeface="Comfortaa"/>
                <a:cs typeface="Comfortaa"/>
                <a:sym typeface="Comfortaa"/>
              </a:rPr>
              <a:t>: The script is run in the order they appear in the page and execute them as soon as the script and content are downloaded. If your scripts need to wait for parsing and depend on other scripts and/or the DOM being in place, load them using defer &amp; put their corresponding &lt;script&gt; elements in the order you want the browser to execute them.</a:t>
            </a:r>
            <a:endParaRPr sz="1100" b="0"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100"/>
              <a:buFont typeface="Arial" panose="020B0604020202020204"/>
              <a:buNone/>
            </a:pPr>
            <a:r>
              <a:rPr lang="en-GB" sz="1100" b="0" i="0" u="none" strike="noStrike" cap="none">
                <a:solidFill>
                  <a:schemeClr val="dk1"/>
                </a:solidFill>
                <a:latin typeface="Comfortaa"/>
                <a:ea typeface="Comfortaa"/>
                <a:cs typeface="Comfortaa"/>
                <a:sym typeface="Comfortaa"/>
              </a:rPr>
              <a:t>If neither async or defer is present: The script is fetched and executed immediately, before the browser continues parsing the page.</a:t>
            </a:r>
            <a:endParaRPr sz="1100" b="0"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100"/>
              <a:buFont typeface="Arial" panose="020B0604020202020204"/>
              <a:buNone/>
            </a:pPr>
            <a:r>
              <a:rPr lang="en-GB" sz="1100" b="0" i="0" u="none" strike="noStrike" cap="none">
                <a:solidFill>
                  <a:srgbClr val="F96D6C"/>
                </a:solidFill>
                <a:latin typeface="Comfortaa"/>
                <a:ea typeface="Comfortaa"/>
                <a:cs typeface="Comfortaa"/>
                <a:sym typeface="Comfortaa"/>
              </a:rPr>
              <a:t>&lt;noscript&gt;</a:t>
            </a:r>
            <a:r>
              <a:rPr lang="en-GB" sz="1100" b="0" i="0" u="none" strike="noStrike" cap="none">
                <a:solidFill>
                  <a:schemeClr val="dk1"/>
                </a:solidFill>
                <a:latin typeface="Comfortaa"/>
                <a:ea typeface="Comfortaa"/>
                <a:cs typeface="Comfortaa"/>
                <a:sym typeface="Comfortaa"/>
              </a:rPr>
              <a:t> - defines an alternate content for users that have disabled scripts in their browser or have a browser that doesn't support script. The &lt;noscript&gt; element can be used in both &lt;head&gt; and &lt;body&gt;. When used inside the &lt;head&gt; element: &lt;noscript&gt; must contain only &lt;link&gt;, &lt;style&gt;, and &lt;meta&gt; elements. The content inside the &lt;noscript&gt; element will be displayed if scripts are not supported, or are disabled in the user's browser.</a:t>
            </a:r>
            <a:endParaRPr sz="1100" b="0" i="0" u="none" strike="noStrike" cap="none">
              <a:solidFill>
                <a:schemeClr val="dk1"/>
              </a:solidFill>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22"/>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Clr>
                <a:srgbClr val="000000"/>
              </a:buClr>
              <a:buSzPts val="1200"/>
              <a:buFont typeface="Arial" panose="020B0604020202020204"/>
              <a:buNone/>
            </a:pPr>
            <a:r>
              <a:rPr lang="en-GB" sz="1200" b="1" i="0" u="none" strike="noStrike" cap="none">
                <a:solidFill>
                  <a:schemeClr val="dk1"/>
                </a:solidFill>
                <a:latin typeface="Comfortaa"/>
                <a:ea typeface="Comfortaa"/>
                <a:cs typeface="Comfortaa"/>
                <a:sym typeface="Comfortaa"/>
              </a:rPr>
              <a:t>Headings</a:t>
            </a:r>
            <a:endParaRPr sz="1200" b="1"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200"/>
              <a:buFont typeface="Arial" panose="020B0604020202020204"/>
              <a:buNone/>
            </a:pPr>
            <a:r>
              <a:rPr lang="en-GB" sz="1200" b="0" i="0" u="none" strike="noStrike" cap="none">
                <a:solidFill>
                  <a:schemeClr val="dk1"/>
                </a:solidFill>
                <a:latin typeface="Comfortaa"/>
                <a:ea typeface="Comfortaa"/>
                <a:cs typeface="Comfortaa"/>
                <a:sym typeface="Comfortaa"/>
              </a:rPr>
              <a:t>They are defined with the &lt;h1&gt; to &lt;h6&gt; tags. &lt;h1&gt; defines the most important heading. &lt;h6&gt; defines the least important heading. Search engines use the headings to index the structure and content of your web pages. It is important to use headings to show the document structure. Ex:</a:t>
            </a:r>
            <a:br>
              <a:rPr lang="en-GB" sz="1200" b="0" i="0" u="none" strike="noStrike" cap="none">
                <a:solidFill>
                  <a:schemeClr val="dk1"/>
                </a:solidFill>
                <a:latin typeface="Comfortaa"/>
                <a:ea typeface="Comfortaa"/>
                <a:cs typeface="Comfortaa"/>
                <a:sym typeface="Comfortaa"/>
              </a:rPr>
            </a:br>
            <a:r>
              <a:rPr lang="en-GB" sz="1200" b="0" i="0" u="none" strike="noStrike" cap="none">
                <a:solidFill>
                  <a:srgbClr val="F96D6C"/>
                </a:solidFill>
                <a:latin typeface="Comfortaa"/>
                <a:ea typeface="Comfortaa"/>
                <a:cs typeface="Comfortaa"/>
                <a:sym typeface="Comfortaa"/>
              </a:rPr>
              <a:t>&lt;h1&gt;Heading 1&lt;/h1&gt;</a:t>
            </a:r>
            <a:endParaRPr sz="12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200"/>
              <a:buFont typeface="Arial" panose="020B0604020202020204"/>
              <a:buNone/>
            </a:pPr>
            <a:r>
              <a:rPr lang="en-GB" sz="1200" b="0" i="0" u="none" strike="noStrike" cap="none">
                <a:solidFill>
                  <a:srgbClr val="F96D6C"/>
                </a:solidFill>
                <a:latin typeface="Comfortaa"/>
                <a:ea typeface="Comfortaa"/>
                <a:cs typeface="Comfortaa"/>
                <a:sym typeface="Comfortaa"/>
              </a:rPr>
              <a:t>&lt;h2&gt;Heading 2&lt;/h2&gt;</a:t>
            </a:r>
            <a:endParaRPr sz="12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200"/>
              <a:buFont typeface="Arial" panose="020B0604020202020204"/>
              <a:buNone/>
            </a:pPr>
            <a:r>
              <a:rPr lang="en-GB" sz="1200" b="0" i="0" u="none" strike="noStrike" cap="none">
                <a:solidFill>
                  <a:srgbClr val="F96D6C"/>
                </a:solidFill>
                <a:latin typeface="Comfortaa"/>
                <a:ea typeface="Comfortaa"/>
                <a:cs typeface="Comfortaa"/>
                <a:sym typeface="Comfortaa"/>
              </a:rPr>
              <a:t>&lt;h3&gt;Heading 3&lt;/h3&gt;</a:t>
            </a:r>
            <a:endParaRPr sz="12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200"/>
              <a:buFont typeface="Arial" panose="020B0604020202020204"/>
              <a:buNone/>
            </a:pPr>
            <a:r>
              <a:rPr lang="en-GB" sz="1200" b="0" i="0" u="none" strike="noStrike" cap="none">
                <a:solidFill>
                  <a:srgbClr val="F96D6C"/>
                </a:solidFill>
                <a:latin typeface="Comfortaa"/>
                <a:ea typeface="Comfortaa"/>
                <a:cs typeface="Comfortaa"/>
                <a:sym typeface="Comfortaa"/>
              </a:rPr>
              <a:t>&lt;h4&gt;Heading 4&lt;/h4&gt;</a:t>
            </a:r>
            <a:endParaRPr sz="12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200"/>
              <a:buFont typeface="Arial" panose="020B0604020202020204"/>
              <a:buNone/>
            </a:pPr>
            <a:r>
              <a:rPr lang="en-GB" sz="1200" b="0" i="0" u="none" strike="noStrike" cap="none">
                <a:solidFill>
                  <a:srgbClr val="F96D6C"/>
                </a:solidFill>
                <a:latin typeface="Comfortaa"/>
                <a:ea typeface="Comfortaa"/>
                <a:cs typeface="Comfortaa"/>
                <a:sym typeface="Comfortaa"/>
              </a:rPr>
              <a:t>&lt;h5&gt;Heading 5&lt;/h5&gt;</a:t>
            </a:r>
            <a:endParaRPr sz="12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200"/>
              <a:buFont typeface="Arial" panose="020B0604020202020204"/>
              <a:buNone/>
            </a:pPr>
            <a:r>
              <a:rPr lang="en-GB" sz="1200" b="0" i="0" u="none" strike="noStrike" cap="none">
                <a:solidFill>
                  <a:srgbClr val="F96D6C"/>
                </a:solidFill>
                <a:latin typeface="Comfortaa"/>
                <a:ea typeface="Comfortaa"/>
                <a:cs typeface="Comfortaa"/>
                <a:sym typeface="Comfortaa"/>
              </a:rPr>
              <a:t>&lt;h6&gt;Heading 6&lt;/h6&gt;</a:t>
            </a:r>
            <a:endParaRPr sz="1200" b="0" i="0" u="none" strike="noStrike" cap="none">
              <a:solidFill>
                <a:srgbClr val="F96D6C"/>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200"/>
              <a:buFont typeface="Arial" panose="020B0604020202020204"/>
              <a:buNone/>
            </a:pPr>
            <a:r>
              <a:rPr lang="en-GB" sz="1200" b="1" i="0" u="none" strike="noStrike" cap="none">
                <a:solidFill>
                  <a:schemeClr val="dk1"/>
                </a:solidFill>
                <a:latin typeface="Comfortaa"/>
                <a:ea typeface="Comfortaa"/>
                <a:cs typeface="Comfortaa"/>
                <a:sym typeface="Comfortaa"/>
              </a:rPr>
              <a:t>Horizontal Rules</a:t>
            </a:r>
            <a:endParaRPr sz="1200" b="1" i="0" u="none" strike="noStrike" cap="none">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Clr>
                <a:srgbClr val="000000"/>
              </a:buClr>
              <a:buSzPts val="1200"/>
              <a:buFont typeface="Arial" panose="020B0604020202020204"/>
              <a:buNone/>
            </a:pPr>
            <a:r>
              <a:rPr lang="en-GB" sz="1200" b="0" i="0" u="none" strike="noStrike" cap="none">
                <a:solidFill>
                  <a:schemeClr val="dk1"/>
                </a:solidFill>
                <a:latin typeface="Comfortaa"/>
                <a:ea typeface="Comfortaa"/>
                <a:cs typeface="Comfortaa"/>
                <a:sym typeface="Comfortaa"/>
              </a:rPr>
              <a:t>It defines a thematic break in an HTML page, and is displayed as a horizontal rule. It’s used to separate content or define a change in a page. Ex:</a:t>
            </a:r>
            <a:br>
              <a:rPr lang="en-GB" sz="1200" b="0" i="0" u="none" strike="noStrike" cap="none">
                <a:solidFill>
                  <a:schemeClr val="dk1"/>
                </a:solidFill>
                <a:latin typeface="Comfortaa"/>
                <a:ea typeface="Comfortaa"/>
                <a:cs typeface="Comfortaa"/>
                <a:sym typeface="Comfortaa"/>
              </a:rPr>
            </a:br>
            <a:r>
              <a:rPr lang="en-GB" sz="1200" b="0" i="0" u="none" strike="noStrike" cap="none">
                <a:solidFill>
                  <a:srgbClr val="F96D6C"/>
                </a:solidFill>
                <a:latin typeface="Comfortaa"/>
                <a:ea typeface="Comfortaa"/>
                <a:cs typeface="Comfortaa"/>
                <a:sym typeface="Comfortaa"/>
              </a:rPr>
              <a:t>&lt;hr&gt;</a:t>
            </a:r>
            <a:endParaRPr sz="1100" b="0" i="0" u="none" strike="noStrike" cap="none">
              <a:solidFill>
                <a:srgbClr val="F96D6C"/>
              </a:solidFill>
              <a:highlight>
                <a:srgbClr val="FFFFFF"/>
              </a:highlight>
              <a:latin typeface="Verdana" panose="020B0604030504040204"/>
              <a:ea typeface="Verdana" panose="020B0604030504040204"/>
              <a:cs typeface="Verdana" panose="020B0604030504040204"/>
              <a:sym typeface="Verdana" panose="020B0604030504040204"/>
            </a:endParaRPr>
          </a:p>
          <a:p>
            <a:pPr marL="152400" marR="0" lvl="1" indent="0" algn="l" rtl="0">
              <a:lnSpc>
                <a:spcPct val="150000"/>
              </a:lnSpc>
              <a:spcBef>
                <a:spcPts val="0"/>
              </a:spcBef>
              <a:spcAft>
                <a:spcPts val="0"/>
              </a:spcAft>
              <a:buClr>
                <a:srgbClr val="000000"/>
              </a:buClr>
              <a:buSzPts val="1200"/>
              <a:buFont typeface="Arial" panose="020B0604020202020204"/>
              <a:buNone/>
            </a:pPr>
            <a:endParaRPr sz="1200" b="0" i="0" u="none" strike="noStrike" cap="none">
              <a:solidFill>
                <a:schemeClr val="dk1"/>
              </a:solidFill>
              <a:latin typeface="Comfortaa"/>
              <a:ea typeface="Comfortaa"/>
              <a:cs typeface="Comfortaa"/>
              <a:sym typeface="Comfortaa"/>
            </a:endParaRPr>
          </a:p>
        </p:txBody>
      </p:sp>
      <p:sp>
        <p:nvSpPr>
          <p:cNvPr id="110" name="Google Shape;110;p22"/>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chemeClr val="dk1"/>
              </a:buClr>
              <a:buSzPts val="3400"/>
              <a:buFont typeface="Arial" panose="020B0604020202020204"/>
              <a:buNone/>
            </a:pPr>
            <a:r>
              <a:rPr lang="en-GB" sz="2500" b="0" i="0" u="none" strike="noStrike" cap="none">
                <a:solidFill>
                  <a:srgbClr val="F96D6C"/>
                </a:solidFill>
                <a:latin typeface="Montserrat"/>
                <a:ea typeface="Montserrat"/>
                <a:cs typeface="Montserrat"/>
                <a:sym typeface="Montserrat"/>
              </a:rPr>
              <a:t>Headings &amp; Horizontal Rule</a:t>
            </a:r>
            <a:endParaRPr sz="2500" b="0" i="0" u="none" strike="noStrike" cap="none">
              <a:solidFill>
                <a:srgbClr val="F96D6C"/>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28666</Words>
  <Application>WPS Presentation</Application>
  <PresentationFormat/>
  <Paragraphs>422</Paragraphs>
  <Slides>38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38</vt:i4>
      </vt:variant>
    </vt:vector>
  </HeadingPairs>
  <TitlesOfParts>
    <vt:vector size="49" baseType="lpstr">
      <vt:lpstr>Arial</vt:lpstr>
      <vt:lpstr>SimSun</vt:lpstr>
      <vt:lpstr>Wingdings</vt:lpstr>
      <vt:lpstr>Arial</vt:lpstr>
      <vt:lpstr>Calibri</vt:lpstr>
      <vt:lpstr>Comfortaa</vt:lpstr>
      <vt:lpstr>Montserrat</vt:lpstr>
      <vt:lpstr>Verdana</vt:lpstr>
      <vt:lpstr>Microsoft YaHei</vt:lpstr>
      <vt:lpstr>Arial Unicode MS</vt:lpstr>
      <vt:lpstr>Simple 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nikhiluuuuuu</cp:lastModifiedBy>
  <cp:revision>2</cp:revision>
  <dcterms:created xsi:type="dcterms:W3CDTF">2024-02-06T15:41:00Z</dcterms:created>
  <dcterms:modified xsi:type="dcterms:W3CDTF">2024-02-08T06:18:16Z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7E193D8D79A74D288C31992B8D3F159C_12</vt:lpwstr>
  </property>
  <property fmtid="{D5CDD505-2E9C-101B-9397-08002B2CF9AE}" pid="3" name="KSOProductBuildVer">
    <vt:lpwstr>1033-12.2.0.13431</vt:lpwstr>
  </property>
</Properties>
</file>