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D909F-2367-4E0E-A659-83EF2D849D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CDEE-E805-4737-A1C9-9A9D5245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35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80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1F41-7B0C-4B75-AF22-42E38174287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43159A-AAAC-4E71-9065-DDAC8001B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E10A-DEEB-4F40-C738-BF165D6D8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0719"/>
            <a:ext cx="7082129" cy="2150117"/>
          </a:xfrm>
        </p:spPr>
        <p:txBody>
          <a:bodyPr/>
          <a:lstStyle/>
          <a:p>
            <a:pPr algn="ctr"/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15586-A933-1F09-5152-8CA7C914B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VALSARAJ</a:t>
            </a:r>
          </a:p>
          <a:p>
            <a:r>
              <a:rPr lang="en-US" dirty="0"/>
              <a:t>YASMIN  N S </a:t>
            </a:r>
          </a:p>
        </p:txBody>
      </p:sp>
    </p:spTree>
    <p:extLst>
      <p:ext uri="{BB962C8B-B14F-4D97-AF65-F5344CB8AC3E}">
        <p14:creationId xmlns:p14="http://schemas.microsoft.com/office/powerpoint/2010/main" val="27024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majority of loans that have defaulted were taken out for debt consolidation and are categorized within the B, C, D, and E credit grades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consider putting more checks on applicants with debt consolidation as loan purpose and belonging to B,C,D and E credit grades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Bivariate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C730B-710E-E724-54FA-FDF32046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52189"/>
            <a:ext cx="4513262" cy="2851997"/>
          </a:xfrm>
        </p:spPr>
      </p:pic>
    </p:spTree>
    <p:extLst>
      <p:ext uri="{BB962C8B-B14F-4D97-AF65-F5344CB8AC3E}">
        <p14:creationId xmlns:p14="http://schemas.microsoft.com/office/powerpoint/2010/main" val="164211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Renters tend to default more on shorter-term loans, while mortgage show a similar default rate across both short and long-term loans.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consider putting more checks on applicants with rented house and looking for short term loan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Bivariate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E517E3-2C84-1FC6-4B43-A1994C62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559582"/>
            <a:ext cx="4513262" cy="3437211"/>
          </a:xfrm>
        </p:spPr>
      </p:pic>
    </p:spTree>
    <p:extLst>
      <p:ext uri="{BB962C8B-B14F-4D97-AF65-F5344CB8AC3E}">
        <p14:creationId xmlns:p14="http://schemas.microsoft.com/office/powerpoint/2010/main" val="392665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09"/>
            <a:ext cx="3932237" cy="2691835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Annual Income &amp; Loan Amount (0.45): There is a moderate positive correlation here. This indicates that borrowers with higher annual incomes tend to take out larger loan amounts, which could be due to their ability to afford larger repayments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should not assume that higher loan amount can result in default loan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Multivariate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CD44A4-4474-3F34-6D4A-580EBD59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482212"/>
            <a:ext cx="4513262" cy="3591950"/>
          </a:xfrm>
        </p:spPr>
      </p:pic>
    </p:spTree>
    <p:extLst>
      <p:ext uri="{BB962C8B-B14F-4D97-AF65-F5344CB8AC3E}">
        <p14:creationId xmlns:p14="http://schemas.microsoft.com/office/powerpoint/2010/main" val="346714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09"/>
            <a:ext cx="3932237" cy="2691835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Individuals with an employment length of over 10 years predominantly live in rented homes or have mortgages, and they tend to have a higher default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should not assume experience in employment as the sole reason for loan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Bivariate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99449-4FEF-2274-A58D-649C2982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619771"/>
            <a:ext cx="4513262" cy="3316832"/>
          </a:xfrm>
        </p:spPr>
      </p:pic>
    </p:spTree>
    <p:extLst>
      <p:ext uri="{BB962C8B-B14F-4D97-AF65-F5344CB8AC3E}">
        <p14:creationId xmlns:p14="http://schemas.microsoft.com/office/powerpoint/2010/main" val="171096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488" y="456662"/>
            <a:ext cx="7841875" cy="85275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1189110" y="1309417"/>
            <a:ext cx="86740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of loan applicants who default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meaningful pattern out of the data with the help of 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observations from the pattern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based on the observations which will be beneficial to the bank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45C98-C680-6504-17AF-E4ACA48A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886" y="1028109"/>
            <a:ext cx="4538624" cy="35952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Majority</a:t>
            </a:r>
            <a:r>
              <a:rPr lang="en-US" sz="1600" dirty="0"/>
              <a:t> of the loans taken for debt consolidation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needs to have a thorough background verification for applicants where the loan purpose is for debt consolidation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Univariate Analysis </a:t>
            </a:r>
          </a:p>
        </p:txBody>
      </p:sp>
    </p:spTree>
    <p:extLst>
      <p:ext uri="{BB962C8B-B14F-4D97-AF65-F5344CB8AC3E}">
        <p14:creationId xmlns:p14="http://schemas.microsoft.com/office/powerpoint/2010/main" val="17008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People with own house are less likely to default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can confidently give loans to applicants having their own home and do more checks for applicants staying in a rented home or mortgage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Univariate Analysis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56189B-5881-AFB0-46A6-9C3627D4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345" y="1396269"/>
            <a:ext cx="4752989" cy="3617520"/>
          </a:xfrm>
        </p:spPr>
      </p:pic>
    </p:spTree>
    <p:extLst>
      <p:ext uri="{BB962C8B-B14F-4D97-AF65-F5344CB8AC3E}">
        <p14:creationId xmlns:p14="http://schemas.microsoft.com/office/powerpoint/2010/main" val="18521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3 year loans have more default than 5 year ones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can do some extra background checks for short duration loan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Univariate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6F80C5-1DC7-7D13-2133-68E255BD1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604" y="1230337"/>
            <a:ext cx="5180193" cy="3639614"/>
          </a:xfrm>
        </p:spPr>
      </p:pic>
    </p:spTree>
    <p:extLst>
      <p:ext uri="{BB962C8B-B14F-4D97-AF65-F5344CB8AC3E}">
        <p14:creationId xmlns:p14="http://schemas.microsoft.com/office/powerpoint/2010/main" val="10668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Majority of the defaulted loans have been taken by people with 10+ years of employment.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It is followed with uniform distribution of people with &lt; 1 year, 2 years and 3 years respectively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can do some extra background checks for people with 10+,&lt;1, 2 and 3 years experienced 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Univariate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1654BC-2DF3-5499-2D76-AC0BDB443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718457"/>
            <a:ext cx="4513262" cy="3119460"/>
          </a:xfrm>
        </p:spPr>
      </p:pic>
    </p:spTree>
    <p:extLst>
      <p:ext uri="{BB962C8B-B14F-4D97-AF65-F5344CB8AC3E}">
        <p14:creationId xmlns:p14="http://schemas.microsoft.com/office/powerpoint/2010/main" val="26102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Delinquency is  not related to customers who have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need not consider no of delinquency count as a major factor for loan 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Univariate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7A30EA-2B5F-1CCA-E763-01BC628D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584218"/>
            <a:ext cx="4513262" cy="3387939"/>
          </a:xfrm>
        </p:spPr>
      </p:pic>
    </p:spTree>
    <p:extLst>
      <p:ext uri="{BB962C8B-B14F-4D97-AF65-F5344CB8AC3E}">
        <p14:creationId xmlns:p14="http://schemas.microsoft.com/office/powerpoint/2010/main" val="395383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Delinquency is  not related to customers who have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bank need not consider no of delinquency count as a major factor for loan 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Univariate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431CE8-A5F0-7384-2E07-67C810B4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943" y="1225540"/>
            <a:ext cx="5049861" cy="4406919"/>
          </a:xfrm>
        </p:spPr>
      </p:pic>
    </p:spTree>
    <p:extLst>
      <p:ext uri="{BB962C8B-B14F-4D97-AF65-F5344CB8AC3E}">
        <p14:creationId xmlns:p14="http://schemas.microsoft.com/office/powerpoint/2010/main" val="290636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5C64-2F20-7148-CC75-CC6434EF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110"/>
            <a:ext cx="3932237" cy="2650040"/>
          </a:xfrm>
        </p:spPr>
        <p:txBody>
          <a:bodyPr>
            <a:normAutofit/>
          </a:bodyPr>
          <a:lstStyle/>
          <a:p>
            <a:r>
              <a:rPr lang="en-US" sz="1600" b="1" dirty="0"/>
              <a:t>Observation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Grade A loans have lowest interest rates and grade G loans have highest interest rates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6397-87C3-F54A-ED04-FE902D66472B}"/>
              </a:ext>
            </a:extLst>
          </p:cNvPr>
          <p:cNvSpPr txBox="1"/>
          <p:nvPr/>
        </p:nvSpPr>
        <p:spPr>
          <a:xfrm>
            <a:off x="839788" y="4428160"/>
            <a:ext cx="39322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This trend is expected as Grade A applicants are of lowest risk and hence the interest rate is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8B88-8746-5313-5DBB-DC9327BACD32}"/>
              </a:ext>
            </a:extLst>
          </p:cNvPr>
          <p:cNvSpPr txBox="1"/>
          <p:nvPr/>
        </p:nvSpPr>
        <p:spPr>
          <a:xfrm>
            <a:off x="1150384" y="185631"/>
            <a:ext cx="7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Bivariate Analysis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B715C1-0550-4C3C-CE10-B91BE2840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152" y="1028110"/>
            <a:ext cx="5455649" cy="46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3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512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LENDING CLUB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Valsaraj</dc:creator>
  <cp:lastModifiedBy>Nikhil Valsaraj</cp:lastModifiedBy>
  <cp:revision>4</cp:revision>
  <dcterms:created xsi:type="dcterms:W3CDTF">2024-06-25T04:25:57Z</dcterms:created>
  <dcterms:modified xsi:type="dcterms:W3CDTF">2024-06-25T10:16:59Z</dcterms:modified>
</cp:coreProperties>
</file>