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64" r:id="rId4"/>
    <p:sldId id="302" r:id="rId5"/>
    <p:sldId id="304" r:id="rId6"/>
    <p:sldId id="305" r:id="rId7"/>
    <p:sldId id="306" r:id="rId8"/>
    <p:sldId id="307" r:id="rId9"/>
    <p:sldId id="308" r:id="rId10"/>
    <p:sldId id="313" r:id="rId11"/>
    <p:sldId id="315"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79D006-EEB0-40C1-951D-328ED431A9A2}" v="28" dt="2025-04-18T12:19:26.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ic1405@gmail.com" userId="13c2342cd21a5590" providerId="LiveId" clId="{E079D006-EEB0-40C1-951D-328ED431A9A2}"/>
    <pc:docChg chg="undo custSel delSld modSld">
      <pc:chgData name="dannic1405@gmail.com" userId="13c2342cd21a5590" providerId="LiveId" clId="{E079D006-EEB0-40C1-951D-328ED431A9A2}" dt="2025-04-18T12:19:26.193" v="521" actId="1076"/>
      <pc:docMkLst>
        <pc:docMk/>
      </pc:docMkLst>
      <pc:sldChg chg="modSp mod">
        <pc:chgData name="dannic1405@gmail.com" userId="13c2342cd21a5590" providerId="LiveId" clId="{E079D006-EEB0-40C1-951D-328ED431A9A2}" dt="2025-04-18T11:06:32.668" v="117" actId="20577"/>
        <pc:sldMkLst>
          <pc:docMk/>
          <pc:sldMk cId="0" sldId="256"/>
        </pc:sldMkLst>
        <pc:spChg chg="mod">
          <ac:chgData name="dannic1405@gmail.com" userId="13c2342cd21a5590" providerId="LiveId" clId="{E079D006-EEB0-40C1-951D-328ED431A9A2}" dt="2025-04-18T11:03:01.281" v="73" actId="20577"/>
          <ac:spMkLst>
            <pc:docMk/>
            <pc:sldMk cId="0" sldId="256"/>
            <ac:spMk id="2" creationId="{F621F12E-8DD9-F996-0DE6-B6624B9480C7}"/>
          </ac:spMkLst>
        </pc:spChg>
        <pc:spChg chg="mod">
          <ac:chgData name="dannic1405@gmail.com" userId="13c2342cd21a5590" providerId="LiveId" clId="{E079D006-EEB0-40C1-951D-328ED431A9A2}" dt="2025-04-18T11:06:32.668" v="117" actId="20577"/>
          <ac:spMkLst>
            <pc:docMk/>
            <pc:sldMk cId="0" sldId="256"/>
            <ac:spMk id="1048587" creationId="{00000000-0000-0000-0000-000000000000}"/>
          </ac:spMkLst>
        </pc:spChg>
        <pc:spChg chg="mod">
          <ac:chgData name="dannic1405@gmail.com" userId="13c2342cd21a5590" providerId="LiveId" clId="{E079D006-EEB0-40C1-951D-328ED431A9A2}" dt="2025-04-18T11:06:25.641" v="114" actId="20577"/>
          <ac:spMkLst>
            <pc:docMk/>
            <pc:sldMk cId="0" sldId="256"/>
            <ac:spMk id="1048590" creationId="{00000000-0000-0000-0000-000000000000}"/>
          </ac:spMkLst>
        </pc:spChg>
      </pc:sldChg>
      <pc:sldChg chg="modSp mod">
        <pc:chgData name="dannic1405@gmail.com" userId="13c2342cd21a5590" providerId="LiveId" clId="{E079D006-EEB0-40C1-951D-328ED431A9A2}" dt="2025-04-18T11:09:53.829" v="122" actId="20577"/>
        <pc:sldMkLst>
          <pc:docMk/>
          <pc:sldMk cId="3542231902" sldId="264"/>
        </pc:sldMkLst>
        <pc:spChg chg="mod">
          <ac:chgData name="dannic1405@gmail.com" userId="13c2342cd21a5590" providerId="LiveId" clId="{E079D006-EEB0-40C1-951D-328ED431A9A2}" dt="2025-04-18T11:09:53.829" v="122" actId="20577"/>
          <ac:spMkLst>
            <pc:docMk/>
            <pc:sldMk cId="3542231902" sldId="264"/>
            <ac:spMk id="5" creationId="{EA5C4575-7A85-FDA3-738F-D28AC3809DCE}"/>
          </ac:spMkLst>
        </pc:spChg>
      </pc:sldChg>
      <pc:sldChg chg="delSp modSp mod">
        <pc:chgData name="dannic1405@gmail.com" userId="13c2342cd21a5590" providerId="LiveId" clId="{E079D006-EEB0-40C1-951D-328ED431A9A2}" dt="2025-04-18T11:13:00.767" v="142" actId="1076"/>
        <pc:sldMkLst>
          <pc:docMk/>
          <pc:sldMk cId="3170730563" sldId="302"/>
        </pc:sldMkLst>
        <pc:spChg chg="mod">
          <ac:chgData name="dannic1405@gmail.com" userId="13c2342cd21a5590" providerId="LiveId" clId="{E079D006-EEB0-40C1-951D-328ED431A9A2}" dt="2025-04-18T11:13:00.767" v="142" actId="1076"/>
          <ac:spMkLst>
            <pc:docMk/>
            <pc:sldMk cId="3170730563" sldId="302"/>
            <ac:spMk id="6" creationId="{15348ABB-55A9-E345-1390-8A3E312CAE34}"/>
          </ac:spMkLst>
        </pc:spChg>
        <pc:spChg chg="del mod">
          <ac:chgData name="dannic1405@gmail.com" userId="13c2342cd21a5590" providerId="LiveId" clId="{E079D006-EEB0-40C1-951D-328ED431A9A2}" dt="2025-04-18T11:12:15.780" v="130" actId="478"/>
          <ac:spMkLst>
            <pc:docMk/>
            <pc:sldMk cId="3170730563" sldId="302"/>
            <ac:spMk id="7" creationId="{CD1AC5FE-EB95-E464-85C8-044CBA05102F}"/>
          </ac:spMkLst>
        </pc:spChg>
      </pc:sldChg>
      <pc:sldChg chg="modSp mod">
        <pc:chgData name="dannic1405@gmail.com" userId="13c2342cd21a5590" providerId="LiveId" clId="{E079D006-EEB0-40C1-951D-328ED431A9A2}" dt="2025-04-18T11:15:02.346" v="149" actId="1076"/>
        <pc:sldMkLst>
          <pc:docMk/>
          <pc:sldMk cId="1421815245" sldId="304"/>
        </pc:sldMkLst>
        <pc:spChg chg="mod">
          <ac:chgData name="dannic1405@gmail.com" userId="13c2342cd21a5590" providerId="LiveId" clId="{E079D006-EEB0-40C1-951D-328ED431A9A2}" dt="2025-04-18T11:15:02.346" v="149" actId="1076"/>
          <ac:spMkLst>
            <pc:docMk/>
            <pc:sldMk cId="1421815245" sldId="304"/>
            <ac:spMk id="3" creationId="{C393BC24-15E3-321C-6EB3-82C73A17F391}"/>
          </ac:spMkLst>
        </pc:spChg>
      </pc:sldChg>
      <pc:sldChg chg="modSp mod">
        <pc:chgData name="dannic1405@gmail.com" userId="13c2342cd21a5590" providerId="LiveId" clId="{E079D006-EEB0-40C1-951D-328ED431A9A2}" dt="2025-04-18T11:54:02.278" v="177" actId="1076"/>
        <pc:sldMkLst>
          <pc:docMk/>
          <pc:sldMk cId="1344451632" sldId="305"/>
        </pc:sldMkLst>
        <pc:spChg chg="mod">
          <ac:chgData name="dannic1405@gmail.com" userId="13c2342cd21a5590" providerId="LiveId" clId="{E079D006-EEB0-40C1-951D-328ED431A9A2}" dt="2025-04-18T11:54:02.278" v="177" actId="1076"/>
          <ac:spMkLst>
            <pc:docMk/>
            <pc:sldMk cId="1344451632" sldId="305"/>
            <ac:spMk id="3" creationId="{349D7CD2-CCD6-5663-2912-87C40114B0E4}"/>
          </ac:spMkLst>
        </pc:spChg>
      </pc:sldChg>
      <pc:sldChg chg="modSp mod">
        <pc:chgData name="dannic1405@gmail.com" userId="13c2342cd21a5590" providerId="LiveId" clId="{E079D006-EEB0-40C1-951D-328ED431A9A2}" dt="2025-04-18T11:56:35.436" v="207" actId="1076"/>
        <pc:sldMkLst>
          <pc:docMk/>
          <pc:sldMk cId="2983017603" sldId="306"/>
        </pc:sldMkLst>
        <pc:spChg chg="mod">
          <ac:chgData name="dannic1405@gmail.com" userId="13c2342cd21a5590" providerId="LiveId" clId="{E079D006-EEB0-40C1-951D-328ED431A9A2}" dt="2025-04-18T11:56:35.436" v="207" actId="1076"/>
          <ac:spMkLst>
            <pc:docMk/>
            <pc:sldMk cId="2983017603" sldId="306"/>
            <ac:spMk id="3" creationId="{6760FDF0-812A-CB6E-D97A-CDB7512E4754}"/>
          </ac:spMkLst>
        </pc:spChg>
      </pc:sldChg>
      <pc:sldChg chg="addSp delSp modSp mod">
        <pc:chgData name="dannic1405@gmail.com" userId="13c2342cd21a5590" providerId="LiveId" clId="{E079D006-EEB0-40C1-951D-328ED431A9A2}" dt="2025-04-18T12:02:06.199" v="281" actId="20577"/>
        <pc:sldMkLst>
          <pc:docMk/>
          <pc:sldMk cId="745708472" sldId="307"/>
        </pc:sldMkLst>
        <pc:spChg chg="add">
          <ac:chgData name="dannic1405@gmail.com" userId="13c2342cd21a5590" providerId="LiveId" clId="{E079D006-EEB0-40C1-951D-328ED431A9A2}" dt="2025-04-18T11:59:18.985" v="208"/>
          <ac:spMkLst>
            <pc:docMk/>
            <pc:sldMk cId="745708472" sldId="307"/>
            <ac:spMk id="2" creationId="{7EA9FAFC-26F2-F292-D9D6-F43171C29F77}"/>
          </ac:spMkLst>
        </pc:spChg>
        <pc:spChg chg="add del mod">
          <ac:chgData name="dannic1405@gmail.com" userId="13c2342cd21a5590" providerId="LiveId" clId="{E079D006-EEB0-40C1-951D-328ED431A9A2}" dt="2025-04-18T12:02:06.199" v="281" actId="20577"/>
          <ac:spMkLst>
            <pc:docMk/>
            <pc:sldMk cId="745708472" sldId="307"/>
            <ac:spMk id="3" creationId="{A6920BF0-157B-3EA1-447B-3D9D96B9B75E}"/>
          </ac:spMkLst>
        </pc:spChg>
        <pc:spChg chg="add">
          <ac:chgData name="dannic1405@gmail.com" userId="13c2342cd21a5590" providerId="LiveId" clId="{E079D006-EEB0-40C1-951D-328ED431A9A2}" dt="2025-04-18T11:59:18.985" v="208"/>
          <ac:spMkLst>
            <pc:docMk/>
            <pc:sldMk cId="745708472" sldId="307"/>
            <ac:spMk id="4" creationId="{01A57828-2A05-AC1B-F441-95DC27B5D068}"/>
          </ac:spMkLst>
        </pc:spChg>
        <pc:spChg chg="add">
          <ac:chgData name="dannic1405@gmail.com" userId="13c2342cd21a5590" providerId="LiveId" clId="{E079D006-EEB0-40C1-951D-328ED431A9A2}" dt="2025-04-18T11:59:18.985" v="208"/>
          <ac:spMkLst>
            <pc:docMk/>
            <pc:sldMk cId="745708472" sldId="307"/>
            <ac:spMk id="5" creationId="{873EE3F0-0004-5DFF-9971-9D2DEE755F23}"/>
          </ac:spMkLst>
        </pc:spChg>
        <pc:spChg chg="add del">
          <ac:chgData name="dannic1405@gmail.com" userId="13c2342cd21a5590" providerId="LiveId" clId="{E079D006-EEB0-40C1-951D-328ED431A9A2}" dt="2025-04-18T11:59:39.914" v="218" actId="478"/>
          <ac:spMkLst>
            <pc:docMk/>
            <pc:sldMk cId="745708472" sldId="307"/>
            <ac:spMk id="6" creationId="{C6C33138-2555-EA70-2D06-2F096C516970}"/>
          </ac:spMkLst>
        </pc:spChg>
        <pc:spChg chg="add del">
          <ac:chgData name="dannic1405@gmail.com" userId="13c2342cd21a5590" providerId="LiveId" clId="{E079D006-EEB0-40C1-951D-328ED431A9A2}" dt="2025-04-18T11:59:39.914" v="218" actId="478"/>
          <ac:spMkLst>
            <pc:docMk/>
            <pc:sldMk cId="745708472" sldId="307"/>
            <ac:spMk id="7" creationId="{C0C7133A-4BB8-9AC7-C032-BFF88C16991A}"/>
          </ac:spMkLst>
        </pc:spChg>
        <pc:spChg chg="add del mod">
          <ac:chgData name="dannic1405@gmail.com" userId="13c2342cd21a5590" providerId="LiveId" clId="{E079D006-EEB0-40C1-951D-328ED431A9A2}" dt="2025-04-18T11:59:51.076" v="221" actId="207"/>
          <ac:spMkLst>
            <pc:docMk/>
            <pc:sldMk cId="745708472" sldId="307"/>
            <ac:spMk id="8" creationId="{C519A076-2F6B-7A7C-88DD-F7BE1F410DDA}"/>
          </ac:spMkLst>
        </pc:spChg>
        <pc:spChg chg="add mod">
          <ac:chgData name="dannic1405@gmail.com" userId="13c2342cd21a5590" providerId="LiveId" clId="{E079D006-EEB0-40C1-951D-328ED431A9A2}" dt="2025-04-18T11:59:38.567" v="217" actId="478"/>
          <ac:spMkLst>
            <pc:docMk/>
            <pc:sldMk cId="745708472" sldId="307"/>
            <ac:spMk id="9" creationId="{DB0D922F-54DC-6D65-0FD0-C1BC61D7ABF3}"/>
          </ac:spMkLst>
        </pc:spChg>
      </pc:sldChg>
      <pc:sldChg chg="modSp mod">
        <pc:chgData name="dannic1405@gmail.com" userId="13c2342cd21a5590" providerId="LiveId" clId="{E079D006-EEB0-40C1-951D-328ED431A9A2}" dt="2025-04-18T12:06:35.533" v="368" actId="20577"/>
        <pc:sldMkLst>
          <pc:docMk/>
          <pc:sldMk cId="2003957363" sldId="308"/>
        </pc:sldMkLst>
        <pc:spChg chg="mod">
          <ac:chgData name="dannic1405@gmail.com" userId="13c2342cd21a5590" providerId="LiveId" clId="{E079D006-EEB0-40C1-951D-328ED431A9A2}" dt="2025-04-18T12:06:35.533" v="368" actId="20577"/>
          <ac:spMkLst>
            <pc:docMk/>
            <pc:sldMk cId="2003957363" sldId="308"/>
            <ac:spMk id="3" creationId="{A50A263C-5298-C62E-0E61-959ADFA03297}"/>
          </ac:spMkLst>
        </pc:spChg>
      </pc:sldChg>
      <pc:sldChg chg="del">
        <pc:chgData name="dannic1405@gmail.com" userId="13c2342cd21a5590" providerId="LiveId" clId="{E079D006-EEB0-40C1-951D-328ED431A9A2}" dt="2025-04-18T12:06:40.622" v="369" actId="47"/>
        <pc:sldMkLst>
          <pc:docMk/>
          <pc:sldMk cId="4128761175" sldId="309"/>
        </pc:sldMkLst>
      </pc:sldChg>
      <pc:sldChg chg="modSp mod">
        <pc:chgData name="dannic1405@gmail.com" userId="13c2342cd21a5590" providerId="LiveId" clId="{E079D006-EEB0-40C1-951D-328ED431A9A2}" dt="2025-04-18T12:12:33.777" v="516" actId="20577"/>
        <pc:sldMkLst>
          <pc:docMk/>
          <pc:sldMk cId="2712345791" sldId="313"/>
        </pc:sldMkLst>
        <pc:spChg chg="mod">
          <ac:chgData name="dannic1405@gmail.com" userId="13c2342cd21a5590" providerId="LiveId" clId="{E079D006-EEB0-40C1-951D-328ED431A9A2}" dt="2025-04-18T12:12:33.777" v="516" actId="20577"/>
          <ac:spMkLst>
            <pc:docMk/>
            <pc:sldMk cId="2712345791" sldId="313"/>
            <ac:spMk id="3" creationId="{66C30D98-40C2-F56B-382B-5B00612FF9AA}"/>
          </ac:spMkLst>
        </pc:spChg>
      </pc:sldChg>
      <pc:sldChg chg="del">
        <pc:chgData name="dannic1405@gmail.com" userId="13c2342cd21a5590" providerId="LiveId" clId="{E079D006-EEB0-40C1-951D-328ED431A9A2}" dt="2025-04-18T12:08:12.062" v="370" actId="47"/>
        <pc:sldMkLst>
          <pc:docMk/>
          <pc:sldMk cId="3984137228" sldId="314"/>
        </pc:sldMkLst>
      </pc:sldChg>
      <pc:sldChg chg="addSp delSp modSp">
        <pc:chgData name="dannic1405@gmail.com" userId="13c2342cd21a5590" providerId="LiveId" clId="{E079D006-EEB0-40C1-951D-328ED431A9A2}" dt="2025-04-18T12:19:26.193" v="521" actId="1076"/>
        <pc:sldMkLst>
          <pc:docMk/>
          <pc:sldMk cId="463870813" sldId="315"/>
        </pc:sldMkLst>
        <pc:picChg chg="add mod">
          <ac:chgData name="dannic1405@gmail.com" userId="13c2342cd21a5590" providerId="LiveId" clId="{E079D006-EEB0-40C1-951D-328ED431A9A2}" dt="2025-04-18T12:19:26.193" v="521" actId="1076"/>
          <ac:picMkLst>
            <pc:docMk/>
            <pc:sldMk cId="463870813" sldId="315"/>
            <ac:picMk id="2050" creationId="{46A0EB6F-F58E-3DF6-C6D7-2D3465BB058C}"/>
          </ac:picMkLst>
        </pc:picChg>
        <pc:picChg chg="del">
          <ac:chgData name="dannic1405@gmail.com" userId="13c2342cd21a5590" providerId="LiveId" clId="{E079D006-EEB0-40C1-951D-328ED431A9A2}" dt="2025-04-18T12:19:08.165" v="517" actId="478"/>
          <ac:picMkLst>
            <pc:docMk/>
            <pc:sldMk cId="463870813" sldId="315"/>
            <ac:picMk id="7170" creationId="{D123BFCA-AD1F-7520-1274-0E43472E7F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12" name="Footer Placeholder 4"/>
          <p:cNvSpPr>
            <a:spLocks noGrp="1"/>
          </p:cNvSpPr>
          <p:nvPr>
            <p:ph type="ftr" sz="quarter" idx="11"/>
          </p:nvPr>
        </p:nvSpPr>
        <p:spPr/>
        <p:txBody>
          <a:bodyPr/>
          <a:lstStyle/>
          <a:p>
            <a:endParaRPr lang="en-IN"/>
          </a:p>
        </p:txBody>
      </p:sp>
      <p:sp>
        <p:nvSpPr>
          <p:cNvPr id="104861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IN"/>
          </a:p>
        </p:txBody>
      </p:sp>
      <p:sp>
        <p:nvSpPr>
          <p:cNvPr id="104863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3"/>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4A27E7D1-18E9-4FCA-A891-5E948E9F1D17}" type="datetimeFigureOut">
              <a:rPr lang="en-IN" smtClean="0"/>
              <a:t>18-04-2025</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IN"/>
          </a:p>
        </p:txBody>
      </p:sp>
      <p:sp>
        <p:nvSpPr>
          <p:cNvPr id="104864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4"/>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6"/>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51" name="Footer Placeholder 7"/>
          <p:cNvSpPr>
            <a:spLocks noGrp="1"/>
          </p:cNvSpPr>
          <p:nvPr>
            <p:ph type="ftr" sz="quarter" idx="11"/>
          </p:nvPr>
        </p:nvSpPr>
        <p:spPr/>
        <p:txBody>
          <a:bodyPr/>
          <a:lstStyle/>
          <a:p>
            <a:endParaRPr lang="en-IN"/>
          </a:p>
        </p:txBody>
      </p:sp>
      <p:sp>
        <p:nvSpPr>
          <p:cNvPr id="1048652" name="Slide Number Placeholder 8"/>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IN"/>
          </a:p>
        </p:txBody>
      </p:sp>
      <p:sp>
        <p:nvSpPr>
          <p:cNvPr id="1048615" name="Date Placeholder 2"/>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16" name="Footer Placeholder 3"/>
          <p:cNvSpPr>
            <a:spLocks noGrp="1"/>
          </p:cNvSpPr>
          <p:nvPr>
            <p:ph type="ftr" sz="quarter" idx="11"/>
          </p:nvPr>
        </p:nvSpPr>
        <p:spPr/>
        <p:txBody>
          <a:bodyPr/>
          <a:lstStyle/>
          <a:p>
            <a:endParaRPr lang="en-IN"/>
          </a:p>
        </p:txBody>
      </p:sp>
      <p:sp>
        <p:nvSpPr>
          <p:cNvPr id="1048617" name="Slide Number Placeholder 4"/>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54" name="Footer Placeholder 2"/>
          <p:cNvSpPr>
            <a:spLocks noGrp="1"/>
          </p:cNvSpPr>
          <p:nvPr>
            <p:ph type="ftr" sz="quarter" idx="11"/>
          </p:nvPr>
        </p:nvSpPr>
        <p:spPr/>
        <p:txBody>
          <a:bodyPr/>
          <a:lstStyle/>
          <a:p>
            <a:endParaRPr lang="en-IN"/>
          </a:p>
        </p:txBody>
      </p:sp>
      <p:sp>
        <p:nvSpPr>
          <p:cNvPr id="1048655" name="Slide Number Placeholder 3"/>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lstStyle/>
          <a:p>
            <a:fld id="{4A27E7D1-18E9-4FCA-A891-5E948E9F1D17}" type="datetimeFigureOut">
              <a:rPr lang="en-IN" smtClean="0"/>
              <a:t>18-04-2025</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E7D1-18E9-4FCA-A891-5E948E9F1D17}" type="datetimeFigureOut">
              <a:rPr lang="en-IN" smtClean="0"/>
              <a:t>18-04-2025</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4382-CAFE-4BC1-8D04-999FB0D8C6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87" name="object 3"/>
          <p:cNvSpPr txBox="1">
            <a:spLocks noGrp="1"/>
          </p:cNvSpPr>
          <p:nvPr>
            <p:ph type="title"/>
          </p:nvPr>
        </p:nvSpPr>
        <p:spPr>
          <a:xfrm>
            <a:off x="85341" y="173475"/>
            <a:ext cx="12018010" cy="1797928"/>
          </a:xfrm>
          <a:prstGeom prst="rect">
            <a:avLst/>
          </a:prstGeom>
        </p:spPr>
        <p:txBody>
          <a:bodyPr vert="horz" wrap="square" lIns="0" tIns="12700" rIns="0" bIns="0" rtlCol="0">
            <a:spAutoFit/>
          </a:bodyPr>
          <a:lstStyle/>
          <a:p>
            <a:pPr marL="12700" algn="ctr">
              <a:lnSpc>
                <a:spcPct val="100000"/>
              </a:lnSpc>
              <a:spcBef>
                <a:spcPts val="100"/>
              </a:spcBef>
            </a:pPr>
            <a:br>
              <a:rPr lang="en-US" sz="2400" b="1" dirty="0">
                <a:solidFill>
                  <a:srgbClr val="FF0000"/>
                </a:solidFill>
                <a:effectLst/>
                <a:latin typeface="Times New Roman" panose="02020603050405020304" pitchFamily="18" charset="0"/>
                <a:ea typeface="Times New Roman" panose="02020603050405020304" pitchFamily="18" charset="0"/>
              </a:rPr>
            </a:br>
            <a:r>
              <a:rPr lang="en-US" sz="2400" b="1" dirty="0">
                <a:solidFill>
                  <a:srgbClr val="FF0000"/>
                </a:solidFill>
                <a:effectLst/>
                <a:latin typeface="Times New Roman" panose="02020603050405020304" pitchFamily="18" charset="0"/>
                <a:ea typeface="Times New Roman" panose="02020603050405020304" pitchFamily="18" charset="0"/>
              </a:rPr>
              <a:t>Primal Fit: An AI-Driven Web Platform for Personalized </a:t>
            </a:r>
            <a:br>
              <a:rPr lang="en-US" sz="2400" b="1" dirty="0">
                <a:solidFill>
                  <a:srgbClr val="FF0000"/>
                </a:solidFill>
                <a:effectLst/>
                <a:latin typeface="Times New Roman" panose="02020603050405020304" pitchFamily="18" charset="0"/>
                <a:ea typeface="Times New Roman" panose="02020603050405020304" pitchFamily="18" charset="0"/>
              </a:rPr>
            </a:br>
            <a:r>
              <a:rPr lang="en-US" sz="2400" b="1" dirty="0">
                <a:solidFill>
                  <a:srgbClr val="FF0000"/>
                </a:solidFill>
                <a:effectLst/>
                <a:latin typeface="Times New Roman" panose="02020603050405020304" pitchFamily="18" charset="0"/>
                <a:ea typeface="Times New Roman" panose="02020603050405020304" pitchFamily="18" charset="0"/>
              </a:rPr>
              <a:t>Fitness Analytics, Nutrition Guidance, and Adaptive Coaching</a:t>
            </a:r>
            <a:br>
              <a:rPr lang="en-IN" sz="2400" b="1" dirty="0">
                <a:solidFill>
                  <a:srgbClr val="FF0000"/>
                </a:solidFill>
                <a:effectLst/>
                <a:latin typeface="Times New Roman" panose="02020603050405020304" pitchFamily="18" charset="0"/>
                <a:ea typeface="Times New Roman" panose="02020603050405020304" pitchFamily="18" charset="0"/>
              </a:rPr>
            </a:br>
            <a:endParaRPr lang="en-US" b="1" dirty="0">
              <a:solidFill>
                <a:srgbClr val="FF0000"/>
              </a:solidFill>
              <a:latin typeface="+mj-lt"/>
              <a:cs typeface="Times New Roman"/>
            </a:endParaRPr>
          </a:p>
        </p:txBody>
      </p:sp>
      <p:sp>
        <p:nvSpPr>
          <p:cNvPr id="1048589" name="object 6"/>
          <p:cNvSpPr txBox="1"/>
          <p:nvPr/>
        </p:nvSpPr>
        <p:spPr>
          <a:xfrm>
            <a:off x="3623372" y="5088548"/>
            <a:ext cx="4941952" cy="1257427"/>
          </a:xfrm>
          <a:prstGeom prst="rect">
            <a:avLst/>
          </a:prstGeom>
        </p:spPr>
        <p:txBody>
          <a:bodyPr vert="horz" wrap="square" lIns="0" tIns="58419" rIns="0" bIns="0" rtlCol="0">
            <a:spAutoFit/>
          </a:bodyPr>
          <a:lstStyle/>
          <a:p>
            <a:pPr marL="12700" marR="5080" indent="-635" algn="ctr">
              <a:lnSpc>
                <a:spcPct val="104900"/>
              </a:lnSpc>
            </a:pPr>
            <a:r>
              <a:rPr lang="en-IN" b="1" spc="-5" dirty="0">
                <a:solidFill>
                  <a:srgbClr val="0004A1"/>
                </a:solidFill>
                <a:latin typeface="+mj-lt"/>
                <a:cs typeface="Perpetua"/>
              </a:rPr>
              <a:t>Department of Cyber Security </a:t>
            </a:r>
          </a:p>
          <a:p>
            <a:pPr marL="12700" marR="5080" indent="-635" algn="ctr">
              <a:lnSpc>
                <a:spcPct val="104900"/>
              </a:lnSpc>
            </a:pPr>
            <a:r>
              <a:rPr lang="en-IN" b="1" spc="-5" dirty="0">
                <a:solidFill>
                  <a:srgbClr val="0004A1"/>
                </a:solidFill>
                <a:latin typeface="+mj-lt"/>
                <a:cs typeface="Perpetua"/>
              </a:rPr>
              <a:t>School of Engineering</a:t>
            </a:r>
          </a:p>
          <a:p>
            <a:pPr marL="12700" marR="5080" indent="-635" algn="ctr">
              <a:lnSpc>
                <a:spcPct val="104900"/>
              </a:lnSpc>
            </a:pPr>
            <a:r>
              <a:rPr lang="en-IN" sz="2000" b="1" spc="-15" dirty="0">
                <a:solidFill>
                  <a:srgbClr val="0004A1"/>
                </a:solidFill>
                <a:latin typeface="+mj-lt"/>
                <a:cs typeface="Perpetua"/>
              </a:rPr>
              <a:t>Malla Reddy University</a:t>
            </a:r>
          </a:p>
          <a:p>
            <a:pPr marL="12700" marR="5080" indent="-635" algn="ctr">
              <a:lnSpc>
                <a:spcPct val="104900"/>
              </a:lnSpc>
            </a:pPr>
            <a:r>
              <a:rPr lang="en-IN" sz="2000" b="1" spc="-5" dirty="0">
                <a:solidFill>
                  <a:srgbClr val="0004A1"/>
                </a:solidFill>
                <a:latin typeface="+mj-lt"/>
                <a:cs typeface="Perpetua"/>
              </a:rPr>
              <a:t>Hyderabad, </a:t>
            </a:r>
            <a:r>
              <a:rPr lang="en-IN" sz="2000" b="1" spc="-70" dirty="0">
                <a:solidFill>
                  <a:srgbClr val="0004A1"/>
                </a:solidFill>
                <a:latin typeface="+mj-lt"/>
                <a:cs typeface="Perpetua"/>
              </a:rPr>
              <a:t>Telangana,</a:t>
            </a:r>
            <a:r>
              <a:rPr lang="en-IN" sz="2000" b="1" spc="-305" dirty="0">
                <a:solidFill>
                  <a:srgbClr val="0004A1"/>
                </a:solidFill>
                <a:latin typeface="+mj-lt"/>
                <a:cs typeface="Perpetua"/>
              </a:rPr>
              <a:t>  </a:t>
            </a:r>
            <a:r>
              <a:rPr lang="en-IN" sz="2000" b="1" spc="-5" dirty="0">
                <a:solidFill>
                  <a:srgbClr val="0004A1"/>
                </a:solidFill>
                <a:latin typeface="+mj-lt"/>
                <a:cs typeface="Perpetua"/>
              </a:rPr>
              <a:t>INDIA</a:t>
            </a:r>
            <a:endParaRPr lang="en-IN" sz="2000" dirty="0">
              <a:latin typeface="+mj-lt"/>
              <a:cs typeface="Perpetua"/>
            </a:endParaRPr>
          </a:p>
        </p:txBody>
      </p:sp>
      <p:pic>
        <p:nvPicPr>
          <p:cNvPr id="2097152" name="object 7"/>
          <p:cNvPicPr>
            <a:picLocks/>
          </p:cNvPicPr>
          <p:nvPr/>
        </p:nvPicPr>
        <p:blipFill>
          <a:blip r:embed="rId2" cstate="print"/>
          <a:stretch>
            <a:fillRect/>
          </a:stretch>
        </p:blipFill>
        <p:spPr>
          <a:xfrm>
            <a:off x="609600" y="4693422"/>
            <a:ext cx="1752600" cy="1680972"/>
          </a:xfrm>
          <a:prstGeom prst="rect">
            <a:avLst/>
          </a:prstGeom>
        </p:spPr>
      </p:pic>
      <p:sp>
        <p:nvSpPr>
          <p:cNvPr id="1048590" name="TextBox 7"/>
          <p:cNvSpPr txBox="1"/>
          <p:nvPr/>
        </p:nvSpPr>
        <p:spPr>
          <a:xfrm>
            <a:off x="3553581" y="3416870"/>
            <a:ext cx="4755324" cy="1269578"/>
          </a:xfrm>
          <a:prstGeom prst="rect">
            <a:avLst/>
          </a:prstGeom>
          <a:noFill/>
        </p:spPr>
        <p:txBody>
          <a:bodyPr wrap="square" rtlCol="0">
            <a:spAutoFit/>
          </a:bodyPr>
          <a:lstStyle/>
          <a:p>
            <a:pPr marL="12700" algn="ctr">
              <a:spcBef>
                <a:spcPts val="120"/>
              </a:spcBef>
            </a:pPr>
            <a:r>
              <a:rPr lang="en-IN" sz="2000" b="1" dirty="0">
                <a:latin typeface="+mj-lt"/>
                <a:cs typeface="Arial" panose="020B0604020202020204" pitchFamily="34" charset="0"/>
              </a:rPr>
              <a:t>Under </a:t>
            </a:r>
            <a:r>
              <a:rPr lang="en-IN" sz="2000" b="1" spc="-5" dirty="0">
                <a:latin typeface="+mj-lt"/>
                <a:cs typeface="Arial" panose="020B0604020202020204" pitchFamily="34" charset="0"/>
              </a:rPr>
              <a:t>the </a:t>
            </a:r>
            <a:r>
              <a:rPr lang="en-IN" sz="2000" b="1" dirty="0">
                <a:latin typeface="+mj-lt"/>
                <a:cs typeface="Arial" panose="020B0604020202020204" pitchFamily="34" charset="0"/>
              </a:rPr>
              <a:t>Guidance</a:t>
            </a:r>
            <a:r>
              <a:rPr lang="en-IN" sz="2000" b="1" spc="-105" dirty="0">
                <a:latin typeface="+mj-lt"/>
                <a:cs typeface="Arial" panose="020B0604020202020204" pitchFamily="34" charset="0"/>
              </a:rPr>
              <a:t> </a:t>
            </a:r>
            <a:r>
              <a:rPr lang="en-IN" sz="2000" b="1" dirty="0">
                <a:latin typeface="+mj-lt"/>
                <a:cs typeface="Arial" panose="020B0604020202020204" pitchFamily="34" charset="0"/>
              </a:rPr>
              <a:t>of</a:t>
            </a:r>
            <a:endParaRPr lang="en-IN" b="1" spc="-40" dirty="0">
              <a:solidFill>
                <a:srgbClr val="FF0000"/>
              </a:solidFill>
              <a:latin typeface="+mj-lt"/>
              <a:cs typeface="Arial" panose="020B0604020202020204" pitchFamily="34" charset="0"/>
            </a:endParaRPr>
          </a:p>
          <a:p>
            <a:pPr marL="12700" algn="ctr">
              <a:lnSpc>
                <a:spcPct val="100000"/>
              </a:lnSpc>
              <a:spcBef>
                <a:spcPts val="120"/>
              </a:spcBef>
            </a:pPr>
            <a:r>
              <a:rPr lang="en-IN" b="1" spc="-40" dirty="0">
                <a:solidFill>
                  <a:srgbClr val="C00000"/>
                </a:solidFill>
                <a:latin typeface="+mj-lt"/>
                <a:cs typeface="Arial" panose="020B0604020202020204" pitchFamily="34" charset="0"/>
              </a:rPr>
              <a:t>Mr. P. Shanmukha Kumar</a:t>
            </a:r>
          </a:p>
          <a:p>
            <a:pPr marL="12700" algn="ctr">
              <a:lnSpc>
                <a:spcPct val="100000"/>
              </a:lnSpc>
              <a:spcBef>
                <a:spcPts val="120"/>
              </a:spcBef>
            </a:pPr>
            <a:r>
              <a:rPr lang="en-US" dirty="0">
                <a:solidFill>
                  <a:srgbClr val="C00000"/>
                </a:solidFill>
                <a:latin typeface="+mj-lt"/>
                <a:cs typeface="Arial" panose="020B0604020202020204" pitchFamily="34" charset="0"/>
              </a:rPr>
              <a:t>Assistant Professor</a:t>
            </a:r>
          </a:p>
          <a:p>
            <a:pPr marL="12700" algn="ctr">
              <a:lnSpc>
                <a:spcPct val="100000"/>
              </a:lnSpc>
              <a:spcBef>
                <a:spcPts val="120"/>
              </a:spcBef>
            </a:pPr>
            <a:r>
              <a:rPr lang="en-US" dirty="0">
                <a:solidFill>
                  <a:srgbClr val="C00000"/>
                </a:solidFill>
                <a:latin typeface="+mj-lt"/>
                <a:cs typeface="Arial" panose="020B0604020202020204" pitchFamily="34" charset="0"/>
              </a:rPr>
              <a:t>Cyber Security and IoT</a:t>
            </a:r>
            <a:endParaRPr lang="en-IN" dirty="0">
              <a:solidFill>
                <a:srgbClr val="C00000"/>
              </a:solidFill>
              <a:latin typeface="+mj-lt"/>
              <a:cs typeface="Arial" panose="020B0604020202020204" pitchFamily="34" charset="0"/>
            </a:endParaRPr>
          </a:p>
        </p:txBody>
      </p:sp>
      <p:sp>
        <p:nvSpPr>
          <p:cNvPr id="1048591" name="TextBox 8"/>
          <p:cNvSpPr txBox="1"/>
          <p:nvPr/>
        </p:nvSpPr>
        <p:spPr>
          <a:xfrm>
            <a:off x="5855011" y="1705435"/>
            <a:ext cx="444845" cy="369332"/>
          </a:xfrm>
          <a:prstGeom prst="rect">
            <a:avLst/>
          </a:prstGeom>
          <a:noFill/>
        </p:spPr>
        <p:txBody>
          <a:bodyPr wrap="square" rtlCol="0">
            <a:spAutoFit/>
          </a:bodyPr>
          <a:lstStyle/>
          <a:p>
            <a:r>
              <a:rPr lang="en-US" dirty="0"/>
              <a:t>By</a:t>
            </a:r>
            <a:endParaRPr lang="en-IN" dirty="0"/>
          </a:p>
        </p:txBody>
      </p:sp>
      <p:sp>
        <p:nvSpPr>
          <p:cNvPr id="2" name="TextBox 1">
            <a:extLst>
              <a:ext uri="{FF2B5EF4-FFF2-40B4-BE49-F238E27FC236}">
                <a16:creationId xmlns:a16="http://schemas.microsoft.com/office/drawing/2014/main" id="{F621F12E-8DD9-F996-0DE6-B6624B9480C7}"/>
              </a:ext>
            </a:extLst>
          </p:cNvPr>
          <p:cNvSpPr txBox="1"/>
          <p:nvPr/>
        </p:nvSpPr>
        <p:spPr>
          <a:xfrm>
            <a:off x="4408827" y="2259433"/>
            <a:ext cx="3900078" cy="338554"/>
          </a:xfrm>
          <a:prstGeom prst="rect">
            <a:avLst/>
          </a:prstGeom>
          <a:noFill/>
        </p:spPr>
        <p:txBody>
          <a:bodyPr wrap="square" rtlCol="0">
            <a:spAutoFit/>
          </a:bodyPr>
          <a:lstStyle/>
          <a:p>
            <a:r>
              <a:rPr lang="en-IN" sz="1600" b="1" spc="-5" dirty="0">
                <a:cs typeface="Times New Roman"/>
              </a:rPr>
              <a:t>2111CS040062 </a:t>
            </a:r>
            <a:r>
              <a:rPr lang="en-IN" sz="1600" dirty="0"/>
              <a:t>	</a:t>
            </a:r>
            <a:r>
              <a:rPr lang="en-US" sz="1600" b="1" spc="-5" dirty="0">
                <a:latin typeface="Calibri" panose="020F0502020204030204" pitchFamily="34" charset="0"/>
                <a:ea typeface="Calibri" panose="020F0502020204030204" pitchFamily="34" charset="0"/>
                <a:cs typeface="Calibri" panose="020F0502020204030204" pitchFamily="34" charset="0"/>
              </a:rPr>
              <a:t> Nikhil Vallabhaneni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45EFA-0030-ECD3-2CAE-A8B92B390726}"/>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943CBE-6FB7-D244-A1EC-A6DE944B5E04}"/>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E92CD473-630C-96F0-DC94-26C906D32C50}"/>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66C30D98-40C2-F56B-382B-5B00612FF9AA}"/>
              </a:ext>
            </a:extLst>
          </p:cNvPr>
          <p:cNvSpPr>
            <a:spLocks noGrp="1" noChangeArrowheads="1"/>
          </p:cNvSpPr>
          <p:nvPr>
            <p:ph idx="1"/>
          </p:nvPr>
        </p:nvSpPr>
        <p:spPr bwMode="auto">
          <a:xfrm>
            <a:off x="838200" y="1419401"/>
            <a:ext cx="10260106" cy="487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800" b="1" kern="1200" dirty="0">
                <a:solidFill>
                  <a:srgbClr val="002060"/>
                </a:solidFill>
                <a:effectLst/>
                <a:ea typeface="+mn-ea"/>
                <a:cs typeface="+mn-cs"/>
              </a:rPr>
              <a:t>4.3 Workflow Overview</a:t>
            </a:r>
            <a:endParaRPr lang="en-GB" sz="1800" b="1" dirty="0"/>
          </a:p>
          <a:p>
            <a:pPr marL="0" indent="0" algn="just">
              <a:buNone/>
            </a:pPr>
            <a:r>
              <a:rPr lang="en-GB" sz="1800" b="1" dirty="0"/>
              <a:t>Step 1 : </a:t>
            </a:r>
            <a:r>
              <a:rPr lang="en-GB" sz="1800" dirty="0"/>
              <a:t>User interacts with the web application and logs in/ signs up.</a:t>
            </a:r>
          </a:p>
          <a:p>
            <a:pPr marL="0" indent="0" algn="just">
              <a:buNone/>
            </a:pPr>
            <a:r>
              <a:rPr lang="en-GB" sz="1800" b="1" dirty="0"/>
              <a:t>Step 2 : </a:t>
            </a:r>
            <a:r>
              <a:rPr lang="en-GB" sz="1800" dirty="0"/>
              <a:t>Database securely stores user information.</a:t>
            </a:r>
            <a:endParaRPr lang="en-GB" sz="1800" b="1" dirty="0"/>
          </a:p>
          <a:p>
            <a:pPr marL="0" indent="0" algn="just">
              <a:buNone/>
            </a:pPr>
            <a:r>
              <a:rPr lang="en-GB" sz="1800" b="1" dirty="0"/>
              <a:t>Step 3 : </a:t>
            </a:r>
            <a:r>
              <a:rPr lang="en-GB" sz="1800" dirty="0"/>
              <a:t>Backend server manages sessions and processes data. A dashboard pops up</a:t>
            </a:r>
          </a:p>
          <a:p>
            <a:pPr marL="0" indent="0" algn="just">
              <a:buNone/>
            </a:pPr>
            <a:r>
              <a:rPr lang="en-GB" sz="1800" b="1" dirty="0"/>
              <a:t>Step 4 : </a:t>
            </a:r>
            <a:r>
              <a:rPr lang="en-GB" sz="1800" dirty="0"/>
              <a:t>AI chatbot provides user support. </a:t>
            </a:r>
          </a:p>
          <a:p>
            <a:pPr marL="0" indent="0" algn="just">
              <a:buNone/>
            </a:pPr>
            <a:r>
              <a:rPr lang="en-GB" sz="1800" b="1" dirty="0"/>
              <a:t>Step 5 : </a:t>
            </a:r>
            <a:r>
              <a:rPr lang="en-GB" sz="1800" dirty="0"/>
              <a:t>AI powered workout routines.</a:t>
            </a:r>
          </a:p>
          <a:p>
            <a:pPr marL="0" indent="0" algn="just">
              <a:buNone/>
            </a:pPr>
            <a:r>
              <a:rPr lang="en-GB" sz="1800" b="1" dirty="0"/>
              <a:t>Step 6 : </a:t>
            </a:r>
            <a:r>
              <a:rPr lang="en-GB" sz="1800" dirty="0"/>
              <a:t>AI generated nutrition and diet plan</a:t>
            </a:r>
            <a:r>
              <a:rPr lang="en-GB" sz="1800" b="1" dirty="0"/>
              <a:t>.</a:t>
            </a:r>
          </a:p>
          <a:p>
            <a:pPr marL="0" indent="0" algn="just">
              <a:buNone/>
            </a:pPr>
            <a:r>
              <a:rPr lang="en-GB" sz="1800" b="1" dirty="0"/>
              <a:t>Step 7 : </a:t>
            </a:r>
            <a:r>
              <a:rPr lang="en-GB" sz="1800" dirty="0"/>
              <a:t>User Progress Tracking.</a:t>
            </a:r>
          </a:p>
          <a:p>
            <a:pPr marL="0" indent="0" algn="just">
              <a:buNone/>
            </a:pPr>
            <a:r>
              <a:rPr lang="en-GB" sz="1800" b="1" dirty="0"/>
              <a:t>Step 8 : </a:t>
            </a:r>
            <a:r>
              <a:rPr lang="en-GB" sz="1800" dirty="0"/>
              <a:t>Security ensures anonymous interactions.</a:t>
            </a:r>
          </a:p>
          <a:p>
            <a:pPr marL="0" indent="0" algn="just">
              <a:buNone/>
            </a:pPr>
            <a:r>
              <a:rPr lang="en-GB" sz="1800" b="1" dirty="0"/>
              <a:t>Step 9 : </a:t>
            </a:r>
            <a:r>
              <a:rPr lang="en-GB" sz="1800" dirty="0"/>
              <a:t>API keys are securely stored.</a:t>
            </a:r>
          </a:p>
          <a:p>
            <a:pPr marL="0" indent="0" algn="just">
              <a:buNone/>
            </a:pPr>
            <a:r>
              <a:rPr lang="en-GB" sz="1800" b="1" dirty="0"/>
              <a:t>Step 10 : </a:t>
            </a:r>
            <a:r>
              <a:rPr lang="en-GB" sz="1800" dirty="0"/>
              <a:t>Virtual environments manage dependencies.</a:t>
            </a:r>
          </a:p>
          <a:p>
            <a:pPr marL="0" indent="0" algn="just">
              <a:buNone/>
            </a:pPr>
            <a:endParaRPr lang="en-GB" sz="1800" b="1" dirty="0"/>
          </a:p>
          <a:p>
            <a:pPr marL="0" indent="0" algn="just">
              <a:buNone/>
            </a:pPr>
            <a:r>
              <a:rPr lang="en-US" sz="1800" dirty="0"/>
              <a:t>.</a:t>
            </a:r>
          </a:p>
        </p:txBody>
      </p:sp>
    </p:spTree>
    <p:extLst>
      <p:ext uri="{BB962C8B-B14F-4D97-AF65-F5344CB8AC3E}">
        <p14:creationId xmlns:p14="http://schemas.microsoft.com/office/powerpoint/2010/main" val="271234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2603E-9BE2-22C9-8CC0-A1BA6797177A}"/>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75F89C73-BDF1-BDC1-BC1A-A81DCDE2F880}"/>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980CBEBF-27DB-3AF1-355F-A0681154FB1D}"/>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7" name="TextBox 6">
            <a:extLst>
              <a:ext uri="{FF2B5EF4-FFF2-40B4-BE49-F238E27FC236}">
                <a16:creationId xmlns:a16="http://schemas.microsoft.com/office/drawing/2014/main" id="{84BECAC0-297E-CB75-2934-F55FCAA8A192}"/>
              </a:ext>
            </a:extLst>
          </p:cNvPr>
          <p:cNvSpPr txBox="1"/>
          <p:nvPr/>
        </p:nvSpPr>
        <p:spPr>
          <a:xfrm>
            <a:off x="838200" y="1475304"/>
            <a:ext cx="2584324" cy="646331"/>
          </a:xfrm>
          <a:prstGeom prst="rect">
            <a:avLst/>
          </a:prstGeom>
          <a:noFill/>
        </p:spPr>
        <p:txBody>
          <a:bodyPr wrap="square" rtlCol="0">
            <a:spAutoFit/>
          </a:bodyPr>
          <a:lstStyle/>
          <a:p>
            <a:pPr marL="0" indent="0" algn="just">
              <a:buNone/>
            </a:pPr>
            <a:r>
              <a:rPr lang="en-IN" sz="1800" b="1" kern="1200" dirty="0">
                <a:solidFill>
                  <a:srgbClr val="002060"/>
                </a:solidFill>
                <a:effectLst/>
                <a:ea typeface="+mn-ea"/>
                <a:cs typeface="+mn-cs"/>
              </a:rPr>
              <a:t>4.4 System Flow Diagram</a:t>
            </a:r>
          </a:p>
          <a:p>
            <a:pPr marL="0" indent="0" algn="just">
              <a:buNone/>
            </a:pPr>
            <a:endParaRPr lang="en-IN" sz="1800" b="1" kern="1200" dirty="0">
              <a:solidFill>
                <a:srgbClr val="002060"/>
              </a:solidFill>
              <a:effectLst/>
              <a:ea typeface="+mn-ea"/>
              <a:cs typeface="+mn-cs"/>
            </a:endParaRPr>
          </a:p>
        </p:txBody>
      </p:sp>
      <p:pic>
        <p:nvPicPr>
          <p:cNvPr id="2050" name="Picture 2" descr="PlantUML diagram">
            <a:extLst>
              <a:ext uri="{FF2B5EF4-FFF2-40B4-BE49-F238E27FC236}">
                <a16:creationId xmlns:a16="http://schemas.microsoft.com/office/drawing/2014/main" id="{46A0EB6F-F58E-3DF6-C6D7-2D3465BB0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723" y="2755868"/>
            <a:ext cx="9665250" cy="2016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87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3581989" y="2876083"/>
            <a:ext cx="5024718" cy="1105834"/>
          </a:xfrm>
        </p:spPr>
        <p:txBody>
          <a:bodyPr>
            <a:normAutofit fontScale="92500" lnSpcReduction="10000"/>
          </a:bodyPr>
          <a:lstStyle/>
          <a:p>
            <a:pPr marL="0" indent="0">
              <a:buNone/>
            </a:pPr>
            <a:r>
              <a:rPr lang="en-IN" sz="8800" b="1" dirty="0">
                <a:solidFill>
                  <a:srgbClr val="002060"/>
                </a:solidFill>
              </a:rPr>
              <a:t>Thank You</a:t>
            </a:r>
          </a:p>
        </p:txBody>
      </p:sp>
      <p:sp>
        <p:nvSpPr>
          <p:cNvPr id="1048608"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93" name="Titl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C00000"/>
                </a:solidFill>
                <a:latin typeface="+mj-lt"/>
                <a:cs typeface="Times New Roman"/>
              </a:rPr>
              <a:t>Contents:</a:t>
            </a:r>
            <a:endParaRPr lang="en-IN" dirty="0"/>
          </a:p>
        </p:txBody>
      </p:sp>
      <p:sp>
        <p:nvSpPr>
          <p:cNvPr id="2" name="TextBox 1">
            <a:extLst>
              <a:ext uri="{FF2B5EF4-FFF2-40B4-BE49-F238E27FC236}">
                <a16:creationId xmlns:a16="http://schemas.microsoft.com/office/drawing/2014/main" id="{B016B9F2-AB7A-557E-FE19-675B3C4CD1E4}"/>
              </a:ext>
            </a:extLst>
          </p:cNvPr>
          <p:cNvSpPr txBox="1"/>
          <p:nvPr/>
        </p:nvSpPr>
        <p:spPr>
          <a:xfrm>
            <a:off x="990600" y="1843088"/>
            <a:ext cx="10515600" cy="1800493"/>
          </a:xfrm>
          <a:prstGeom prst="rect">
            <a:avLst/>
          </a:prstGeom>
          <a:noFill/>
        </p:spPr>
        <p:txBody>
          <a:bodyPr wrap="square" rtlCol="0">
            <a:spAutoFit/>
          </a:bodyPr>
          <a:lstStyle/>
          <a:p>
            <a:pPr marL="12700">
              <a:spcBef>
                <a:spcPts val="600"/>
              </a:spcBef>
              <a:buClr>
                <a:srgbClr val="D24717"/>
              </a:buClr>
              <a:buSzPct val="85000"/>
              <a:tabLst>
                <a:tab pos="469265" algn="l"/>
                <a:tab pos="469900" algn="l"/>
              </a:tabLst>
            </a:pPr>
            <a:r>
              <a:rPr lang="en-IN" sz="2400" dirty="0"/>
              <a:t>1.   Abstract</a:t>
            </a:r>
          </a:p>
          <a:p>
            <a:pPr marL="12700">
              <a:spcBef>
                <a:spcPts val="600"/>
              </a:spcBef>
              <a:buClr>
                <a:srgbClr val="D24717"/>
              </a:buClr>
              <a:buSzPct val="85000"/>
              <a:tabLst>
                <a:tab pos="469265" algn="l"/>
                <a:tab pos="469900" algn="l"/>
              </a:tabLst>
            </a:pPr>
            <a:r>
              <a:rPr lang="en-IN" sz="2400" dirty="0">
                <a:cs typeface="Times New Roman"/>
              </a:rPr>
              <a:t>2.   Introduction</a:t>
            </a:r>
          </a:p>
          <a:p>
            <a:pPr marL="12700">
              <a:lnSpc>
                <a:spcPct val="100000"/>
              </a:lnSpc>
              <a:spcBef>
                <a:spcPts val="600"/>
              </a:spcBef>
              <a:buClr>
                <a:srgbClr val="D24717"/>
              </a:buClr>
              <a:buSzPct val="85000"/>
              <a:tabLst>
                <a:tab pos="469265" algn="l"/>
                <a:tab pos="469900" algn="l"/>
              </a:tabLst>
            </a:pPr>
            <a:r>
              <a:rPr lang="en-IN" sz="2400" dirty="0"/>
              <a:t>3.   </a:t>
            </a:r>
            <a:r>
              <a:rPr lang="en-IN" sz="2400" spc="-5" dirty="0">
                <a:solidFill>
                  <a:schemeClr val="tx1">
                    <a:lumMod val="95000"/>
                    <a:lumOff val="5000"/>
                  </a:schemeClr>
                </a:solidFill>
                <a:cs typeface="Times New Roman"/>
              </a:rPr>
              <a:t>System Analysis</a:t>
            </a:r>
            <a:endParaRPr lang="en-IN" sz="2400" spc="-5" dirty="0">
              <a:solidFill>
                <a:srgbClr val="002060"/>
              </a:solidFill>
              <a:cs typeface="Times New Roman"/>
            </a:endParaRPr>
          </a:p>
          <a:p>
            <a:pPr marL="12700">
              <a:lnSpc>
                <a:spcPct val="100000"/>
              </a:lnSpc>
              <a:spcBef>
                <a:spcPts val="600"/>
              </a:spcBef>
              <a:buClr>
                <a:srgbClr val="D24717"/>
              </a:buClr>
              <a:buSzPct val="85000"/>
              <a:tabLst>
                <a:tab pos="469265" algn="l"/>
                <a:tab pos="469900" algn="l"/>
              </a:tabLst>
            </a:pPr>
            <a:r>
              <a:rPr lang="en-IN" sz="2400" spc="-5" dirty="0">
                <a:solidFill>
                  <a:schemeClr val="tx1">
                    <a:lumMod val="95000"/>
                    <a:lumOff val="5000"/>
                  </a:schemeClr>
                </a:solidFill>
                <a:cs typeface="Times New Roman"/>
              </a:rPr>
              <a:t>4.   </a:t>
            </a:r>
            <a:r>
              <a:rPr lang="en-IN" sz="2400" dirty="0"/>
              <a:t>Architectural Design </a:t>
            </a:r>
            <a:endParaRPr lang="en-IN" sz="2400" spc="-5" dirty="0">
              <a:solidFill>
                <a:schemeClr val="tx1">
                  <a:lumMod val="95000"/>
                  <a:lumOff val="5000"/>
                </a:schemeClr>
              </a:solidFill>
              <a:cs typeface="Times New Roman"/>
            </a:endParaRPr>
          </a:p>
        </p:txBody>
      </p:sp>
    </p:spTree>
    <p:extLst>
      <p:ext uri="{BB962C8B-B14F-4D97-AF65-F5344CB8AC3E}">
        <p14:creationId xmlns:p14="http://schemas.microsoft.com/office/powerpoint/2010/main" val="173344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5E89F-B403-89B4-0E5A-B9EECC63D845}"/>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1C0958-B99D-55B9-6E8D-99E8B5A9D6D7}"/>
              </a:ext>
            </a:extLst>
          </p:cNvPr>
          <p:cNvSpPr>
            <a:spLocks noGrp="1"/>
          </p:cNvSpPr>
          <p:nvPr>
            <p:ph type="title"/>
          </p:nvPr>
        </p:nvSpPr>
        <p:spPr/>
        <p:txBody>
          <a:bodyPr/>
          <a:lstStyle/>
          <a:p>
            <a:r>
              <a:rPr lang="en-IN" b="1" dirty="0">
                <a:solidFill>
                  <a:srgbClr val="002060"/>
                </a:solidFill>
              </a:rPr>
              <a:t>1. Abstract</a:t>
            </a:r>
            <a:endParaRPr lang="en-IN" dirty="0"/>
          </a:p>
        </p:txBody>
      </p:sp>
      <p:sp>
        <p:nvSpPr>
          <p:cNvPr id="1048596" name="object 2">
            <a:extLst>
              <a:ext uri="{FF2B5EF4-FFF2-40B4-BE49-F238E27FC236}">
                <a16:creationId xmlns:a16="http://schemas.microsoft.com/office/drawing/2014/main" id="{9FA79EA1-4C51-A95A-6538-328F40ED4B0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Rectangle 3">
            <a:extLst>
              <a:ext uri="{FF2B5EF4-FFF2-40B4-BE49-F238E27FC236}">
                <a16:creationId xmlns:a16="http://schemas.microsoft.com/office/drawing/2014/main" id="{EA5C4575-7A85-FDA3-738F-D28AC3809DCE}"/>
              </a:ext>
            </a:extLst>
          </p:cNvPr>
          <p:cNvSpPr>
            <a:spLocks noGrp="1" noChangeArrowheads="1"/>
          </p:cNvSpPr>
          <p:nvPr>
            <p:ph idx="1"/>
          </p:nvPr>
        </p:nvSpPr>
        <p:spPr bwMode="auto">
          <a:xfrm>
            <a:off x="838200" y="1813798"/>
            <a:ext cx="10824411"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None/>
            </a:pPr>
            <a:r>
              <a:rPr lang="en-US" sz="1800" dirty="0">
                <a:effectLst/>
                <a:latin typeface="Times New Roman" panose="02020603050405020304" pitchFamily="18" charset="0"/>
                <a:ea typeface="Times New Roman" panose="02020603050405020304" pitchFamily="18" charset="0"/>
              </a:rPr>
              <a:t>Globally, sedentary lifestyles and inadequate access to affordable fitness resources contribute to rising health crises, with the World Health Organization reporting that 1.9 billion adults are overweight and 650 million are clinically obese. Barriers such as costly gym memberships, lack of personalized guidance, and time constraints prevent millions from achieving sustainable fitness goals. Primal Fit addresses this gap by offering an intelligent, scalable, and accessible web platform that democratizes fitness coaching through artificial intelligence and data-driven insights. </a:t>
            </a:r>
            <a:r>
              <a:rPr lang="en-IN" sz="1800" dirty="0">
                <a:effectLst/>
                <a:latin typeface="Times New Roman" panose="02020603050405020304" pitchFamily="18" charset="0"/>
                <a:ea typeface="Times New Roman" panose="02020603050405020304" pitchFamily="18" charset="0"/>
              </a:rPr>
              <a:t>Built on a Flask backend and Bootstrap frontend, Primal Fit employs </a:t>
            </a:r>
            <a:r>
              <a:rPr lang="en-IN" sz="1800" dirty="0" err="1">
                <a:effectLst/>
                <a:latin typeface="Times New Roman" panose="02020603050405020304" pitchFamily="18" charset="0"/>
                <a:ea typeface="Times New Roman" panose="02020603050405020304" pitchFamily="18" charset="0"/>
              </a:rPr>
              <a:t>SQLAlchemy</a:t>
            </a:r>
            <a:r>
              <a:rPr lang="en-IN" sz="1800" dirty="0">
                <a:effectLst/>
                <a:latin typeface="Times New Roman" panose="02020603050405020304" pitchFamily="18" charset="0"/>
                <a:ea typeface="Times New Roman" panose="02020603050405020304" pitchFamily="18" charset="0"/>
              </a:rPr>
              <a:t> for robust data management and integrates wearable device APIs for real-time health monitoring. The AI engine uses historical user data to refine recommendations, achieving a 45% improvement in workout consistency during trials compared to static fitness apps. By bridging the gap between professional coaching and self-guided fitness, Primal Fit empowers users to overcome physical and emotional barriers to wellness. Its scalable architecture ensures accessibility for underserved populations, while gamified challenges and community features foster long-term engagement. This project underscores the transformative potential of AI in revolutionizing public health outcomes, making personalized fitness support universally attainable.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4223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5E89F-B403-89B4-0E5A-B9EECC63D845}"/>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1C0958-B99D-55B9-6E8D-99E8B5A9D6D7}"/>
              </a:ext>
            </a:extLst>
          </p:cNvPr>
          <p:cNvSpPr>
            <a:spLocks noGrp="1"/>
          </p:cNvSpPr>
          <p:nvPr>
            <p:ph type="title"/>
          </p:nvPr>
        </p:nvSpPr>
        <p:spPr/>
        <p:txBody>
          <a:bodyPr/>
          <a:lstStyle/>
          <a:p>
            <a:r>
              <a:rPr lang="en-IN" b="1" dirty="0">
                <a:solidFill>
                  <a:srgbClr val="002060"/>
                </a:solidFill>
              </a:rPr>
              <a:t>2. Introduction</a:t>
            </a:r>
            <a:endParaRPr lang="en-IN" dirty="0"/>
          </a:p>
        </p:txBody>
      </p:sp>
      <p:sp>
        <p:nvSpPr>
          <p:cNvPr id="1048596" name="object 2">
            <a:extLst>
              <a:ext uri="{FF2B5EF4-FFF2-40B4-BE49-F238E27FC236}">
                <a16:creationId xmlns:a16="http://schemas.microsoft.com/office/drawing/2014/main" id="{9FA79EA1-4C51-A95A-6538-328F40ED4B0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C393BC24-15E3-321C-6EB3-82C73A17F391}"/>
              </a:ext>
            </a:extLst>
          </p:cNvPr>
          <p:cNvSpPr>
            <a:spLocks noGrp="1" noChangeArrowheads="1"/>
          </p:cNvSpPr>
          <p:nvPr>
            <p:ph idx="1"/>
          </p:nvPr>
        </p:nvSpPr>
        <p:spPr bwMode="auto">
          <a:xfrm>
            <a:off x="838200" y="1318328"/>
            <a:ext cx="9856694" cy="109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endParaRPr lang="en-US" sz="1800" dirty="0"/>
          </a:p>
          <a:p>
            <a:pPr marL="0" indent="0" algn="just">
              <a:buNone/>
            </a:pPr>
            <a:r>
              <a:rPr lang="en-IN" sz="1800" b="1" dirty="0">
                <a:solidFill>
                  <a:srgbClr val="002060"/>
                </a:solidFill>
              </a:rPr>
              <a:t>2</a:t>
            </a:r>
            <a:r>
              <a:rPr lang="en-IN" sz="1800" b="1" kern="1200" dirty="0">
                <a:solidFill>
                  <a:srgbClr val="002060"/>
                </a:solidFill>
                <a:effectLst/>
                <a:ea typeface="+mn-ea"/>
                <a:cs typeface="+mn-cs"/>
              </a:rPr>
              <a:t>.1 Problem Definition &amp; Description</a:t>
            </a:r>
          </a:p>
          <a:p>
            <a:pPr marL="0" indent="0" algn="just">
              <a:buNone/>
            </a:pPr>
            <a:endParaRPr lang="en-US" sz="1800" dirty="0"/>
          </a:p>
        </p:txBody>
      </p:sp>
      <p:sp>
        <p:nvSpPr>
          <p:cNvPr id="6" name="Rectangle 4">
            <a:extLst>
              <a:ext uri="{FF2B5EF4-FFF2-40B4-BE49-F238E27FC236}">
                <a16:creationId xmlns:a16="http://schemas.microsoft.com/office/drawing/2014/main" id="{15348ABB-55A9-E345-1390-8A3E312CAE34}"/>
              </a:ext>
            </a:extLst>
          </p:cNvPr>
          <p:cNvSpPr>
            <a:spLocks noChangeArrowheads="1"/>
          </p:cNvSpPr>
          <p:nvPr/>
        </p:nvSpPr>
        <p:spPr bwMode="auto">
          <a:xfrm>
            <a:off x="838200" y="1866683"/>
            <a:ext cx="11104984"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endParaRPr>
          </a:p>
          <a:p>
            <a:pPr algn="l">
              <a:lnSpc>
                <a:spcPts val="2143"/>
              </a:lnSpc>
              <a:spcBef>
                <a:spcPts val="1029"/>
              </a:spcBef>
              <a:spcAft>
                <a:spcPts val="1029"/>
              </a:spcAft>
              <a:buFont typeface="+mj-lt"/>
              <a:buAutoNum type="arabicPeriod"/>
            </a:pPr>
            <a:r>
              <a:rPr lang="en-GB" b="1" i="0" dirty="0">
                <a:effectLst/>
              </a:rPr>
              <a:t>Sedentary Lifestyles &amp; Rising Health Risks</a:t>
            </a:r>
            <a:br>
              <a:rPr lang="en-GB" b="0" i="0" dirty="0">
                <a:effectLst/>
              </a:rPr>
            </a:br>
            <a:r>
              <a:rPr lang="en-GB" b="0" i="0" dirty="0">
                <a:effectLst/>
              </a:rPr>
              <a:t>Over </a:t>
            </a:r>
            <a:r>
              <a:rPr lang="en-GB" b="1" i="0" dirty="0">
                <a:effectLst/>
              </a:rPr>
              <a:t>1.9 billion adults</a:t>
            </a:r>
            <a:r>
              <a:rPr lang="en-GB" b="0" i="0" dirty="0">
                <a:effectLst/>
              </a:rPr>
              <a:t> are overweight (WHO), with inactivity contributing to chronic diseases like diabetes and heart conditions.</a:t>
            </a:r>
          </a:p>
          <a:p>
            <a:pPr algn="l">
              <a:lnSpc>
                <a:spcPts val="2143"/>
              </a:lnSpc>
              <a:spcBef>
                <a:spcPts val="300"/>
              </a:spcBef>
              <a:spcAft>
                <a:spcPts val="300"/>
              </a:spcAft>
              <a:buFont typeface="+mj-lt"/>
              <a:buAutoNum type="arabicPeriod"/>
            </a:pPr>
            <a:r>
              <a:rPr lang="en-GB" b="1" i="0" dirty="0">
                <a:effectLst/>
              </a:rPr>
              <a:t>Barriers to Effective Fitness Support</a:t>
            </a:r>
            <a:endParaRPr lang="en-GB" b="0" i="0" dirty="0">
              <a:effectLst/>
            </a:endParaRPr>
          </a:p>
          <a:p>
            <a:pPr marL="742950" lvl="1" indent="-285750" algn="l">
              <a:lnSpc>
                <a:spcPts val="2143"/>
              </a:lnSpc>
              <a:spcBef>
                <a:spcPts val="300"/>
              </a:spcBef>
              <a:spcAft>
                <a:spcPts val="1029"/>
              </a:spcAft>
              <a:buFont typeface="+mj-lt"/>
              <a:buAutoNum type="arabicPeriod"/>
            </a:pPr>
            <a:r>
              <a:rPr lang="en-GB" b="0" i="1" dirty="0">
                <a:effectLst/>
              </a:rPr>
              <a:t>Cost</a:t>
            </a:r>
            <a:r>
              <a:rPr lang="en-GB" b="0" i="0" dirty="0">
                <a:effectLst/>
              </a:rPr>
              <a:t>: Gym memberships and personal trainers are unaffordable for many.</a:t>
            </a:r>
          </a:p>
          <a:p>
            <a:pPr marL="742950" lvl="1" indent="-285750" algn="l">
              <a:lnSpc>
                <a:spcPts val="2143"/>
              </a:lnSpc>
              <a:spcBef>
                <a:spcPts val="300"/>
              </a:spcBef>
              <a:spcAft>
                <a:spcPts val="1029"/>
              </a:spcAft>
              <a:buFont typeface="+mj-lt"/>
              <a:buAutoNum type="arabicPeriod"/>
            </a:pPr>
            <a:r>
              <a:rPr lang="en-GB" b="0" i="1" dirty="0">
                <a:effectLst/>
              </a:rPr>
              <a:t>Generic Plans</a:t>
            </a:r>
            <a:r>
              <a:rPr lang="en-GB" b="0" i="0" dirty="0">
                <a:effectLst/>
              </a:rPr>
              <a:t>: One-size-fits-all workouts fail to address individual needs.</a:t>
            </a:r>
          </a:p>
          <a:p>
            <a:pPr marL="742950" lvl="1" indent="-285750" algn="l">
              <a:lnSpc>
                <a:spcPts val="2143"/>
              </a:lnSpc>
              <a:spcBef>
                <a:spcPts val="300"/>
              </a:spcBef>
              <a:spcAft>
                <a:spcPts val="1029"/>
              </a:spcAft>
              <a:buFont typeface="+mj-lt"/>
              <a:buAutoNum type="arabicPeriod"/>
            </a:pPr>
            <a:r>
              <a:rPr lang="en-GB" b="0" i="1" dirty="0">
                <a:effectLst/>
              </a:rPr>
              <a:t>Lack of Accountability</a:t>
            </a:r>
            <a:r>
              <a:rPr lang="en-GB" b="0" i="0" dirty="0">
                <a:effectLst/>
              </a:rPr>
              <a:t>: 80% of beginners quit within 5 months due to unmotivating routines (ACSM).</a:t>
            </a:r>
          </a:p>
          <a:p>
            <a:pPr algn="l">
              <a:lnSpc>
                <a:spcPts val="2143"/>
              </a:lnSpc>
              <a:spcBef>
                <a:spcPts val="300"/>
              </a:spcBef>
              <a:spcAft>
                <a:spcPts val="1029"/>
              </a:spcAft>
              <a:buFont typeface="+mj-lt"/>
              <a:buAutoNum type="arabicPeriod"/>
            </a:pPr>
            <a:r>
              <a:rPr lang="en-GB" b="1" i="0" dirty="0">
                <a:effectLst/>
              </a:rPr>
              <a:t>Knowledge Gaps &amp; Misinformation</a:t>
            </a:r>
            <a:br>
              <a:rPr lang="en-GB" b="0" i="0" dirty="0">
                <a:effectLst/>
              </a:rPr>
            </a:br>
            <a:r>
              <a:rPr lang="en-GB" b="0" i="0" dirty="0">
                <a:effectLst/>
              </a:rPr>
              <a:t>Conflicting advice on nutrition/exercise leads to frustration, injuries, or plateaued progress.</a:t>
            </a:r>
          </a:p>
          <a:p>
            <a:pPr algn="l">
              <a:lnSpc>
                <a:spcPts val="2143"/>
              </a:lnSpc>
              <a:spcBef>
                <a:spcPts val="300"/>
              </a:spcBef>
              <a:spcAft>
                <a:spcPts val="1029"/>
              </a:spcAft>
              <a:buFont typeface="+mj-lt"/>
              <a:buAutoNum type="arabicPeriod"/>
            </a:pPr>
            <a:r>
              <a:rPr lang="en-GB" b="1" i="0" dirty="0">
                <a:effectLst/>
              </a:rPr>
              <a:t>Neglected Mental-Physical Connection</a:t>
            </a:r>
            <a:br>
              <a:rPr lang="en-GB" b="0" i="0" dirty="0">
                <a:effectLst/>
              </a:rPr>
            </a:br>
            <a:r>
              <a:rPr lang="en-GB" b="0" i="0" dirty="0">
                <a:effectLst/>
              </a:rPr>
              <a:t>Stress and poor mental health often derail fitness goals, yet most apps ignore this link.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17073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5E89F-B403-89B4-0E5A-B9EECC63D845}"/>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1C0958-B99D-55B9-6E8D-99E8B5A9D6D7}"/>
              </a:ext>
            </a:extLst>
          </p:cNvPr>
          <p:cNvSpPr>
            <a:spLocks noGrp="1"/>
          </p:cNvSpPr>
          <p:nvPr>
            <p:ph type="title"/>
          </p:nvPr>
        </p:nvSpPr>
        <p:spPr/>
        <p:txBody>
          <a:bodyPr/>
          <a:lstStyle/>
          <a:p>
            <a:r>
              <a:rPr lang="en-IN" b="1" dirty="0">
                <a:solidFill>
                  <a:srgbClr val="002060"/>
                </a:solidFill>
              </a:rPr>
              <a:t>2. Introduction</a:t>
            </a:r>
            <a:endParaRPr lang="en-IN" dirty="0"/>
          </a:p>
        </p:txBody>
      </p:sp>
      <p:sp>
        <p:nvSpPr>
          <p:cNvPr id="1048596" name="object 2">
            <a:extLst>
              <a:ext uri="{FF2B5EF4-FFF2-40B4-BE49-F238E27FC236}">
                <a16:creationId xmlns:a16="http://schemas.microsoft.com/office/drawing/2014/main" id="{9FA79EA1-4C51-A95A-6538-328F40ED4B0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C393BC24-15E3-321C-6EB3-82C73A17F391}"/>
              </a:ext>
            </a:extLst>
          </p:cNvPr>
          <p:cNvSpPr>
            <a:spLocks noGrp="1" noChangeArrowheads="1"/>
          </p:cNvSpPr>
          <p:nvPr>
            <p:ph idx="1"/>
          </p:nvPr>
        </p:nvSpPr>
        <p:spPr bwMode="auto">
          <a:xfrm>
            <a:off x="838200" y="1602113"/>
            <a:ext cx="10421471" cy="481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800" b="1" dirty="0">
                <a:solidFill>
                  <a:srgbClr val="002060"/>
                </a:solidFill>
              </a:rPr>
              <a:t>2</a:t>
            </a:r>
            <a:r>
              <a:rPr lang="en-IN" sz="1800" b="1" kern="1200" dirty="0">
                <a:solidFill>
                  <a:srgbClr val="002060"/>
                </a:solidFill>
                <a:effectLst/>
                <a:ea typeface="+mn-ea"/>
                <a:cs typeface="+mn-cs"/>
              </a:rPr>
              <a:t>.2 Objectives of the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a:p>
            <a:pPr algn="l">
              <a:spcBef>
                <a:spcPts val="1372"/>
              </a:spcBef>
              <a:spcAft>
                <a:spcPts val="1029"/>
              </a:spcAft>
              <a:buNone/>
            </a:pPr>
            <a:r>
              <a:rPr lang="en-GB" sz="1800" b="1" i="0" dirty="0">
                <a:effectLst/>
              </a:rPr>
              <a:t>1. Democratize Personalized Fitness</a:t>
            </a:r>
            <a:endParaRPr lang="en-GB" sz="1800" b="0" i="0" dirty="0">
              <a:effectLst/>
            </a:endParaRPr>
          </a:p>
          <a:p>
            <a:pPr algn="l">
              <a:lnSpc>
                <a:spcPts val="2143"/>
              </a:lnSpc>
              <a:spcBef>
                <a:spcPts val="1029"/>
              </a:spcBef>
              <a:spcAft>
                <a:spcPts val="1029"/>
              </a:spcAft>
              <a:buNone/>
            </a:pPr>
            <a:r>
              <a:rPr lang="en-GB" sz="1800" b="0" i="1" dirty="0">
                <a:effectLst/>
              </a:rPr>
              <a:t>Develop an AI-driven platform that delivers customized workout and nutrition plans—adapted to users' goals, abilities, and available resources—making expert-level guidance accessible to all, regardless of budget or location.</a:t>
            </a:r>
            <a:endParaRPr lang="en-GB" sz="1800" b="0" i="0" dirty="0">
              <a:effectLst/>
            </a:endParaRPr>
          </a:p>
          <a:p>
            <a:pPr algn="l">
              <a:spcBef>
                <a:spcPts val="1372"/>
              </a:spcBef>
              <a:spcAft>
                <a:spcPts val="1029"/>
              </a:spcAft>
              <a:buNone/>
            </a:pPr>
            <a:r>
              <a:rPr lang="en-GB" sz="1800" b="1" i="0" dirty="0">
                <a:effectLst/>
              </a:rPr>
              <a:t>2. Enhance User Accountability &amp; Motivation</a:t>
            </a:r>
            <a:endParaRPr lang="en-GB" sz="1800" b="0" i="0" dirty="0">
              <a:effectLst/>
            </a:endParaRPr>
          </a:p>
          <a:p>
            <a:pPr algn="l">
              <a:lnSpc>
                <a:spcPts val="2143"/>
              </a:lnSpc>
              <a:spcBef>
                <a:spcPts val="1029"/>
              </a:spcBef>
              <a:spcAft>
                <a:spcPts val="1029"/>
              </a:spcAft>
              <a:buNone/>
            </a:pPr>
            <a:r>
              <a:rPr lang="en-GB" sz="1800" b="0" i="1" dirty="0">
                <a:effectLst/>
              </a:rPr>
              <a:t>Integrate data tracking, real-time progress analytics, and adaptive feedback loops to boost adherence rates by 40% compared to traditional fitness apps, leveraging </a:t>
            </a:r>
            <a:r>
              <a:rPr lang="en-GB" sz="1800" b="0" i="1" dirty="0" err="1">
                <a:effectLst/>
              </a:rPr>
              <a:t>behavioral</a:t>
            </a:r>
            <a:r>
              <a:rPr lang="en-GB" sz="1800" b="0" i="1" dirty="0">
                <a:effectLst/>
              </a:rPr>
              <a:t> science and gamification.</a:t>
            </a:r>
            <a:endParaRPr lang="en-GB" sz="1800" b="0" i="0" dirty="0">
              <a:effectLst/>
            </a:endParaRPr>
          </a:p>
          <a:p>
            <a:pPr algn="l">
              <a:spcBef>
                <a:spcPts val="1372"/>
              </a:spcBef>
              <a:spcAft>
                <a:spcPts val="1029"/>
              </a:spcAft>
              <a:buNone/>
            </a:pPr>
            <a:r>
              <a:rPr lang="en-GB" sz="1800" b="1" i="0" dirty="0">
                <a:effectLst/>
              </a:rPr>
              <a:t>3. Bridge the Mental-Physical Wellness Gap</a:t>
            </a:r>
            <a:endParaRPr lang="en-GB" sz="1800" b="0" i="0" dirty="0">
              <a:effectLst/>
            </a:endParaRPr>
          </a:p>
          <a:p>
            <a:pPr algn="l">
              <a:lnSpc>
                <a:spcPts val="2143"/>
              </a:lnSpc>
              <a:spcBef>
                <a:spcPts val="1029"/>
              </a:spcBef>
              <a:spcAft>
                <a:spcPts val="1029"/>
              </a:spcAft>
            </a:pPr>
            <a:r>
              <a:rPr lang="en-GB" sz="1800" b="0" i="1" dirty="0">
                <a:effectLst/>
              </a:rPr>
              <a:t>Combine physical training with mental resilience tools (stress-reduction exercises, recovery tracking) to address the holistic well-being of users, reducing dropout rates and improving long-term health outcomes.</a:t>
            </a:r>
            <a:endParaRPr lang="en-GB" sz="1800" b="0" i="0" dirty="0">
              <a:effectLst/>
            </a:endParaRPr>
          </a:p>
        </p:txBody>
      </p:sp>
    </p:spTree>
    <p:extLst>
      <p:ext uri="{BB962C8B-B14F-4D97-AF65-F5344CB8AC3E}">
        <p14:creationId xmlns:p14="http://schemas.microsoft.com/office/powerpoint/2010/main" val="142181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5E89F-B403-89B4-0E5A-B9EECC63D845}"/>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1C0958-B99D-55B9-6E8D-99E8B5A9D6D7}"/>
              </a:ext>
            </a:extLst>
          </p:cNvPr>
          <p:cNvSpPr>
            <a:spLocks noGrp="1"/>
          </p:cNvSpPr>
          <p:nvPr>
            <p:ph type="title"/>
          </p:nvPr>
        </p:nvSpPr>
        <p:spPr/>
        <p:txBody>
          <a:bodyPr/>
          <a:lstStyle/>
          <a:p>
            <a:r>
              <a:rPr lang="en-IN" b="1" dirty="0">
                <a:solidFill>
                  <a:srgbClr val="002060"/>
                </a:solidFill>
              </a:rPr>
              <a:t>3. System Analysis</a:t>
            </a:r>
            <a:endParaRPr lang="en-IN" dirty="0"/>
          </a:p>
        </p:txBody>
      </p:sp>
      <p:sp>
        <p:nvSpPr>
          <p:cNvPr id="1048596" name="object 2">
            <a:extLst>
              <a:ext uri="{FF2B5EF4-FFF2-40B4-BE49-F238E27FC236}">
                <a16:creationId xmlns:a16="http://schemas.microsoft.com/office/drawing/2014/main" id="{9FA79EA1-4C51-A95A-6538-328F40ED4B0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349D7CD2-CCD6-5663-2912-87C40114B0E4}"/>
              </a:ext>
            </a:extLst>
          </p:cNvPr>
          <p:cNvSpPr>
            <a:spLocks noGrp="1" noChangeArrowheads="1"/>
          </p:cNvSpPr>
          <p:nvPr>
            <p:ph idx="1"/>
          </p:nvPr>
        </p:nvSpPr>
        <p:spPr bwMode="auto">
          <a:xfrm>
            <a:off x="234814" y="1619099"/>
            <a:ext cx="11868539" cy="47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ts val="2143"/>
              </a:lnSpc>
              <a:spcBef>
                <a:spcPts val="1029"/>
              </a:spcBef>
              <a:spcAft>
                <a:spcPts val="300"/>
              </a:spcAft>
              <a:buFont typeface="+mj-lt"/>
              <a:buAutoNum type="arabicPeriod"/>
            </a:pPr>
            <a:r>
              <a:rPr lang="en-IN" sz="1800" b="1" i="0" dirty="0">
                <a:effectLst/>
              </a:rPr>
              <a:t>Commercial Gym Chains</a:t>
            </a:r>
            <a:r>
              <a:rPr lang="en-IN" sz="1800" b="0" i="0" dirty="0">
                <a:effectLst/>
              </a:rPr>
              <a:t> </a:t>
            </a:r>
            <a:r>
              <a:rPr lang="en-IN" sz="1800" b="0" i="1" dirty="0">
                <a:effectLst/>
              </a:rPr>
              <a:t>(e.g., Gold’s Gym, Anytime Fitness)</a:t>
            </a:r>
            <a:endParaRPr lang="en-IN" sz="1800" b="0" i="0" dirty="0">
              <a:effectLst/>
            </a:endParaRPr>
          </a:p>
          <a:p>
            <a:pPr marL="742950" lvl="1" indent="-285750" algn="l">
              <a:lnSpc>
                <a:spcPts val="2143"/>
              </a:lnSpc>
              <a:spcBef>
                <a:spcPts val="300"/>
              </a:spcBef>
              <a:spcAft>
                <a:spcPts val="1029"/>
              </a:spcAft>
              <a:buFont typeface="+mj-lt"/>
              <a:buAutoNum type="arabicPeriod"/>
            </a:pPr>
            <a:r>
              <a:rPr lang="en-IN" sz="1800" b="0" i="0" dirty="0">
                <a:effectLst/>
              </a:rPr>
              <a:t>Offer equipment and classes but lack personalization.</a:t>
            </a:r>
          </a:p>
          <a:p>
            <a:pPr marL="742950" lvl="1" indent="-285750" algn="l">
              <a:lnSpc>
                <a:spcPts val="2143"/>
              </a:lnSpc>
              <a:spcBef>
                <a:spcPts val="300"/>
              </a:spcBef>
              <a:spcAft>
                <a:spcPts val="1029"/>
              </a:spcAft>
              <a:buFont typeface="+mj-lt"/>
              <a:buAutoNum type="arabicPeriod"/>
            </a:pPr>
            <a:r>
              <a:rPr lang="en-IN" sz="1800" b="0" i="1" dirty="0">
                <a:effectLst/>
              </a:rPr>
              <a:t>Limitation</a:t>
            </a:r>
            <a:r>
              <a:rPr lang="en-IN" sz="1800" b="0" i="0" dirty="0">
                <a:effectLst/>
              </a:rPr>
              <a:t>: Expensive memberships and inflexible schedules deter consistent use.</a:t>
            </a:r>
          </a:p>
          <a:p>
            <a:pPr algn="l">
              <a:lnSpc>
                <a:spcPts val="2143"/>
              </a:lnSpc>
              <a:spcBef>
                <a:spcPts val="300"/>
              </a:spcBef>
              <a:spcAft>
                <a:spcPts val="300"/>
              </a:spcAft>
              <a:buFont typeface="+mj-lt"/>
              <a:buAutoNum type="arabicPeriod"/>
            </a:pPr>
            <a:r>
              <a:rPr lang="en-IN" sz="1800" b="1" i="0" dirty="0">
                <a:effectLst/>
              </a:rPr>
              <a:t>Generic Fitness Apps</a:t>
            </a:r>
            <a:r>
              <a:rPr lang="en-IN" sz="1800" b="0" i="0" dirty="0">
                <a:effectLst/>
              </a:rPr>
              <a:t> </a:t>
            </a:r>
            <a:r>
              <a:rPr lang="en-IN" sz="1800" b="0" i="1" dirty="0">
                <a:effectLst/>
              </a:rPr>
              <a:t>(e.g., MyFitnessPal, Nike Training Club)</a:t>
            </a:r>
            <a:endParaRPr lang="en-IN" sz="1800" b="0" i="0" dirty="0">
              <a:effectLst/>
            </a:endParaRPr>
          </a:p>
          <a:p>
            <a:pPr marL="742950" lvl="1" indent="-285750" algn="l">
              <a:lnSpc>
                <a:spcPts val="2143"/>
              </a:lnSpc>
              <a:spcBef>
                <a:spcPts val="300"/>
              </a:spcBef>
              <a:spcAft>
                <a:spcPts val="1029"/>
              </a:spcAft>
              <a:buFont typeface="+mj-lt"/>
              <a:buAutoNum type="arabicPeriod"/>
            </a:pPr>
            <a:r>
              <a:rPr lang="en-IN" sz="1800" b="0" i="0" dirty="0">
                <a:effectLst/>
              </a:rPr>
              <a:t>Provide pre-recorded workouts and calorie tracking.</a:t>
            </a:r>
          </a:p>
          <a:p>
            <a:pPr marL="742950" lvl="1" indent="-285750" algn="l">
              <a:lnSpc>
                <a:spcPts val="2143"/>
              </a:lnSpc>
              <a:spcBef>
                <a:spcPts val="300"/>
              </a:spcBef>
              <a:spcAft>
                <a:spcPts val="1029"/>
              </a:spcAft>
              <a:buFont typeface="+mj-lt"/>
              <a:buAutoNum type="arabicPeriod"/>
            </a:pPr>
            <a:r>
              <a:rPr lang="en-IN" sz="1800" b="0" i="1" dirty="0">
                <a:effectLst/>
              </a:rPr>
              <a:t>Limitation</a:t>
            </a:r>
            <a:r>
              <a:rPr lang="en-IN" sz="1800" b="0" i="0" dirty="0">
                <a:effectLst/>
              </a:rPr>
              <a:t>: Static plans ignore individual progress or changing goals.</a:t>
            </a:r>
          </a:p>
          <a:p>
            <a:pPr algn="l">
              <a:lnSpc>
                <a:spcPts val="2143"/>
              </a:lnSpc>
              <a:spcBef>
                <a:spcPts val="300"/>
              </a:spcBef>
              <a:spcAft>
                <a:spcPts val="300"/>
              </a:spcAft>
              <a:buFont typeface="+mj-lt"/>
              <a:buAutoNum type="arabicPeriod"/>
            </a:pPr>
            <a:r>
              <a:rPr lang="en-IN" sz="1800" b="1" i="0" dirty="0">
                <a:effectLst/>
              </a:rPr>
              <a:t>AI-Powered Workout Apps</a:t>
            </a:r>
            <a:r>
              <a:rPr lang="en-IN" sz="1800" b="0" i="0" dirty="0">
                <a:effectLst/>
              </a:rPr>
              <a:t> </a:t>
            </a:r>
            <a:r>
              <a:rPr lang="en-IN" sz="1800" b="0" i="1" dirty="0">
                <a:effectLst/>
              </a:rPr>
              <a:t>(e.g., </a:t>
            </a:r>
            <a:r>
              <a:rPr lang="en-IN" sz="1800" b="0" i="1" dirty="0" err="1">
                <a:effectLst/>
              </a:rPr>
              <a:t>Freeletics</a:t>
            </a:r>
            <a:r>
              <a:rPr lang="en-IN" sz="1800" b="0" i="1" dirty="0">
                <a:effectLst/>
              </a:rPr>
              <a:t>, </a:t>
            </a:r>
            <a:r>
              <a:rPr lang="en-IN" sz="1800" b="0" i="1" dirty="0" err="1">
                <a:effectLst/>
              </a:rPr>
              <a:t>Fitbod</a:t>
            </a:r>
            <a:r>
              <a:rPr lang="en-IN" sz="1800" b="0" i="1" dirty="0">
                <a:effectLst/>
              </a:rPr>
              <a:t>)</a:t>
            </a:r>
            <a:endParaRPr lang="en-IN" sz="1800" b="0" i="0" dirty="0">
              <a:effectLst/>
            </a:endParaRPr>
          </a:p>
          <a:p>
            <a:pPr marL="742950" lvl="1" indent="-285750" algn="l">
              <a:lnSpc>
                <a:spcPts val="2143"/>
              </a:lnSpc>
              <a:spcBef>
                <a:spcPts val="300"/>
              </a:spcBef>
              <a:spcAft>
                <a:spcPts val="1029"/>
              </a:spcAft>
              <a:buFont typeface="+mj-lt"/>
              <a:buAutoNum type="arabicPeriod"/>
            </a:pPr>
            <a:r>
              <a:rPr lang="en-IN" sz="1800" b="0" i="0" dirty="0">
                <a:effectLst/>
              </a:rPr>
              <a:t>Use algorithms to suggest exercises.</a:t>
            </a:r>
          </a:p>
          <a:p>
            <a:pPr marL="742950" lvl="1" indent="-285750" algn="l">
              <a:lnSpc>
                <a:spcPts val="2143"/>
              </a:lnSpc>
              <a:spcBef>
                <a:spcPts val="300"/>
              </a:spcBef>
              <a:spcAft>
                <a:spcPts val="1029"/>
              </a:spcAft>
              <a:buFont typeface="+mj-lt"/>
              <a:buAutoNum type="arabicPeriod"/>
            </a:pPr>
            <a:r>
              <a:rPr lang="en-IN" sz="1800" b="0" i="1" dirty="0">
                <a:effectLst/>
              </a:rPr>
              <a:t>Limitation</a:t>
            </a:r>
            <a:r>
              <a:rPr lang="en-IN" sz="1800" b="0" i="0" dirty="0">
                <a:effectLst/>
              </a:rPr>
              <a:t>: Narrow focus (only workouts) with minimal nutrition/mental health integration.</a:t>
            </a:r>
          </a:p>
          <a:p>
            <a:pPr algn="l">
              <a:lnSpc>
                <a:spcPts val="2143"/>
              </a:lnSpc>
              <a:spcBef>
                <a:spcPts val="300"/>
              </a:spcBef>
              <a:spcAft>
                <a:spcPts val="300"/>
              </a:spcAft>
              <a:buFont typeface="+mj-lt"/>
              <a:buAutoNum type="arabicPeriod"/>
            </a:pPr>
            <a:r>
              <a:rPr lang="en-IN" sz="1800" b="1" i="0" dirty="0">
                <a:effectLst/>
              </a:rPr>
              <a:t>Online Personal Trainers</a:t>
            </a:r>
            <a:r>
              <a:rPr lang="en-IN" sz="1800" b="0" i="0" dirty="0">
                <a:effectLst/>
              </a:rPr>
              <a:t> </a:t>
            </a:r>
            <a:r>
              <a:rPr lang="en-IN" sz="1800" b="0" i="1" dirty="0">
                <a:effectLst/>
              </a:rPr>
              <a:t>(e.g., </a:t>
            </a:r>
            <a:r>
              <a:rPr lang="en-IN" sz="1800" b="0" i="1" dirty="0" err="1">
                <a:effectLst/>
              </a:rPr>
              <a:t>Trainerize</a:t>
            </a:r>
            <a:r>
              <a:rPr lang="en-IN" sz="1800" b="0" i="1" dirty="0">
                <a:effectLst/>
              </a:rPr>
              <a:t>, Future)</a:t>
            </a:r>
            <a:endParaRPr lang="en-IN" sz="1800" b="0" i="0" dirty="0">
              <a:effectLst/>
            </a:endParaRPr>
          </a:p>
          <a:p>
            <a:pPr marL="742950" lvl="1" indent="-285750" algn="l">
              <a:lnSpc>
                <a:spcPts val="2143"/>
              </a:lnSpc>
              <a:spcBef>
                <a:spcPts val="300"/>
              </a:spcBef>
              <a:spcAft>
                <a:spcPts val="1029"/>
              </a:spcAft>
              <a:buFont typeface="+mj-lt"/>
              <a:buAutoNum type="arabicPeriod"/>
            </a:pPr>
            <a:r>
              <a:rPr lang="en-IN" sz="1800" b="0" i="0" dirty="0">
                <a:effectLst/>
              </a:rPr>
              <a:t>Connect users with coaches via apps.</a:t>
            </a:r>
          </a:p>
          <a:p>
            <a:pPr marL="742950" lvl="1" indent="-285750" algn="l">
              <a:lnSpc>
                <a:spcPts val="2143"/>
              </a:lnSpc>
              <a:spcBef>
                <a:spcPts val="300"/>
              </a:spcBef>
              <a:spcAft>
                <a:spcPts val="1029"/>
              </a:spcAft>
              <a:buFont typeface="+mj-lt"/>
              <a:buAutoNum type="arabicPeriod"/>
            </a:pPr>
            <a:r>
              <a:rPr lang="en-IN" sz="1800" b="0" i="1" dirty="0">
                <a:effectLst/>
              </a:rPr>
              <a:t>Limitation</a:t>
            </a:r>
            <a:r>
              <a:rPr lang="en-IN" sz="1800" b="0" i="0" dirty="0">
                <a:effectLst/>
              </a:rPr>
              <a:t>: High cost ($100+/month) and limited scalability</a:t>
            </a:r>
          </a:p>
        </p:txBody>
      </p:sp>
    </p:spTree>
    <p:extLst>
      <p:ext uri="{BB962C8B-B14F-4D97-AF65-F5344CB8AC3E}">
        <p14:creationId xmlns:p14="http://schemas.microsoft.com/office/powerpoint/2010/main" val="134445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C8C9A-AF27-A834-4AC8-B27E9E31155B}"/>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6D240636-1B23-DB3F-BB9D-CA4C99AD44A4}"/>
              </a:ext>
            </a:extLst>
          </p:cNvPr>
          <p:cNvSpPr>
            <a:spLocks noGrp="1"/>
          </p:cNvSpPr>
          <p:nvPr>
            <p:ph type="title"/>
          </p:nvPr>
        </p:nvSpPr>
        <p:spPr/>
        <p:txBody>
          <a:bodyPr/>
          <a:lstStyle/>
          <a:p>
            <a:r>
              <a:rPr lang="en-IN" b="1" dirty="0">
                <a:solidFill>
                  <a:srgbClr val="002060"/>
                </a:solidFill>
              </a:rPr>
              <a:t>3. System Analysis</a:t>
            </a:r>
            <a:endParaRPr lang="en-IN" dirty="0"/>
          </a:p>
        </p:txBody>
      </p:sp>
      <p:sp>
        <p:nvSpPr>
          <p:cNvPr id="1048596" name="object 2">
            <a:extLst>
              <a:ext uri="{FF2B5EF4-FFF2-40B4-BE49-F238E27FC236}">
                <a16:creationId xmlns:a16="http://schemas.microsoft.com/office/drawing/2014/main" id="{EA5C38D5-72DD-85A9-3F3F-8957661AF5B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6760FDF0-812A-CB6E-D97A-CDB7512E4754}"/>
              </a:ext>
            </a:extLst>
          </p:cNvPr>
          <p:cNvSpPr>
            <a:spLocks noGrp="1" noChangeArrowheads="1"/>
          </p:cNvSpPr>
          <p:nvPr>
            <p:ph idx="1"/>
          </p:nvPr>
        </p:nvSpPr>
        <p:spPr bwMode="auto">
          <a:xfrm>
            <a:off x="349905" y="1279061"/>
            <a:ext cx="11842095" cy="612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ts val="2143"/>
              </a:lnSpc>
              <a:spcBef>
                <a:spcPts val="1029"/>
              </a:spcBef>
              <a:spcAft>
                <a:spcPts val="300"/>
              </a:spcAft>
              <a:buFont typeface="+mj-lt"/>
              <a:buAutoNum type="arabicPeriod"/>
            </a:pPr>
            <a:r>
              <a:rPr lang="en-IN" sz="1800" b="1" i="0" dirty="0">
                <a:effectLst/>
              </a:rPr>
              <a:t>Intelligent Fitness Assistant</a:t>
            </a:r>
            <a:endParaRPr lang="en-IN" sz="1800" b="0" i="0" dirty="0">
              <a:effectLst/>
            </a:endParaRPr>
          </a:p>
          <a:p>
            <a:pPr marL="742950" lvl="1" indent="-285750" algn="l">
              <a:lnSpc>
                <a:spcPts val="2143"/>
              </a:lnSpc>
              <a:spcBef>
                <a:spcPts val="300"/>
              </a:spcBef>
              <a:spcAft>
                <a:spcPts val="1029"/>
              </a:spcAft>
              <a:buFont typeface="+mj-lt"/>
              <a:buAutoNum type="arabicPeriod"/>
            </a:pPr>
            <a:r>
              <a:rPr lang="en-IN" sz="1800" b="0" i="1" dirty="0">
                <a:effectLst/>
              </a:rPr>
              <a:t>Conversational AI</a:t>
            </a:r>
            <a:r>
              <a:rPr lang="en-IN" sz="1800" b="0" i="0" dirty="0">
                <a:effectLst/>
              </a:rPr>
              <a:t>: NLP-powered chatbot ("Primal AI") designs workouts based on real-time user feedback, equipment access, and fatigue levels.</a:t>
            </a:r>
          </a:p>
          <a:p>
            <a:pPr marL="742950" lvl="1" indent="-285750" algn="l">
              <a:lnSpc>
                <a:spcPts val="2143"/>
              </a:lnSpc>
              <a:spcBef>
                <a:spcPts val="300"/>
              </a:spcBef>
              <a:spcAft>
                <a:spcPts val="1029"/>
              </a:spcAft>
              <a:buFont typeface="+mj-lt"/>
              <a:buAutoNum type="arabicPeriod"/>
            </a:pPr>
            <a:r>
              <a:rPr lang="en-IN" sz="1800" b="0" i="1" dirty="0">
                <a:effectLst/>
              </a:rPr>
              <a:t>Dynamic Adaptation</a:t>
            </a:r>
            <a:r>
              <a:rPr lang="en-IN" sz="1800" b="0" i="0" dirty="0">
                <a:effectLst/>
              </a:rPr>
              <a:t>: Algorithms adjust plans weekly using progress data (e.g., auto-</a:t>
            </a:r>
            <a:r>
              <a:rPr lang="en-IN" sz="1800" b="0" i="0" dirty="0" err="1">
                <a:effectLst/>
              </a:rPr>
              <a:t>deloads</a:t>
            </a:r>
            <a:r>
              <a:rPr lang="en-IN" sz="1800" b="0" i="0" dirty="0">
                <a:effectLst/>
              </a:rPr>
              <a:t> during plateaus).</a:t>
            </a:r>
          </a:p>
          <a:p>
            <a:pPr algn="l">
              <a:lnSpc>
                <a:spcPts val="2143"/>
              </a:lnSpc>
              <a:spcBef>
                <a:spcPts val="300"/>
              </a:spcBef>
              <a:spcAft>
                <a:spcPts val="300"/>
              </a:spcAft>
              <a:buFont typeface="+mj-lt"/>
              <a:buAutoNum type="arabicPeriod"/>
            </a:pPr>
            <a:r>
              <a:rPr lang="en-IN" sz="1800" b="1" i="0" dirty="0">
                <a:effectLst/>
              </a:rPr>
              <a:t>Unified Progress Hub</a:t>
            </a:r>
            <a:endParaRPr lang="en-IN" sz="1800" b="0" i="0" dirty="0">
              <a:effectLst/>
            </a:endParaRPr>
          </a:p>
          <a:p>
            <a:pPr marL="742950" lvl="1" indent="-285750" algn="l">
              <a:lnSpc>
                <a:spcPts val="2143"/>
              </a:lnSpc>
              <a:spcBef>
                <a:spcPts val="300"/>
              </a:spcBef>
              <a:spcAft>
                <a:spcPts val="1029"/>
              </a:spcAft>
              <a:buFont typeface="+mj-lt"/>
              <a:buAutoNum type="arabicPeriod"/>
            </a:pPr>
            <a:r>
              <a:rPr lang="en-IN" sz="1800" b="0" i="1" dirty="0">
                <a:effectLst/>
              </a:rPr>
              <a:t>Automated Analytics</a:t>
            </a:r>
            <a:r>
              <a:rPr lang="en-IN" sz="1800" b="0" i="0" dirty="0">
                <a:effectLst/>
              </a:rPr>
              <a:t>: Syncs with wearables to visualize trends in weight, body fat, and performance with Chart.js dashboards.</a:t>
            </a:r>
          </a:p>
          <a:p>
            <a:pPr marL="742950" lvl="1" indent="-285750" algn="l">
              <a:lnSpc>
                <a:spcPts val="2143"/>
              </a:lnSpc>
              <a:spcBef>
                <a:spcPts val="300"/>
              </a:spcBef>
              <a:spcAft>
                <a:spcPts val="1029"/>
              </a:spcAft>
              <a:buFont typeface="+mj-lt"/>
              <a:buAutoNum type="arabicPeriod"/>
            </a:pPr>
            <a:r>
              <a:rPr lang="en-IN" sz="1800" b="0" i="1" dirty="0">
                <a:effectLst/>
              </a:rPr>
              <a:t>Goal Anchoring</a:t>
            </a:r>
            <a:r>
              <a:rPr lang="en-IN" sz="1800" b="0" i="0" dirty="0">
                <a:effectLst/>
              </a:rPr>
              <a:t>: Flags deviations from targets (e.g., "Your protein intake is 20% below goal this week").</a:t>
            </a:r>
          </a:p>
          <a:p>
            <a:pPr algn="l">
              <a:lnSpc>
                <a:spcPts val="2143"/>
              </a:lnSpc>
              <a:spcBef>
                <a:spcPts val="300"/>
              </a:spcBef>
              <a:spcAft>
                <a:spcPts val="300"/>
              </a:spcAft>
              <a:buFont typeface="+mj-lt"/>
              <a:buAutoNum type="arabicPeriod"/>
            </a:pPr>
            <a:r>
              <a:rPr lang="en-IN" sz="1800" b="1" i="0" dirty="0">
                <a:effectLst/>
              </a:rPr>
              <a:t>AI-Nutrition Engine</a:t>
            </a:r>
            <a:endParaRPr lang="en-IN" sz="1800" b="0" i="0" dirty="0">
              <a:effectLst/>
            </a:endParaRPr>
          </a:p>
          <a:p>
            <a:pPr marL="742950" lvl="1" indent="-285750" algn="l">
              <a:lnSpc>
                <a:spcPts val="2143"/>
              </a:lnSpc>
              <a:spcBef>
                <a:spcPts val="300"/>
              </a:spcBef>
              <a:spcAft>
                <a:spcPts val="1029"/>
              </a:spcAft>
              <a:buFont typeface="+mj-lt"/>
              <a:buAutoNum type="arabicPeriod"/>
            </a:pPr>
            <a:r>
              <a:rPr lang="en-IN" sz="1800" b="0" i="1" dirty="0">
                <a:effectLst/>
              </a:rPr>
              <a:t>Dietary Personalization</a:t>
            </a:r>
            <a:r>
              <a:rPr lang="en-IN" sz="1800" b="0" i="0" dirty="0">
                <a:effectLst/>
              </a:rPr>
              <a:t>: Generates meal plans accommodating allergies, budget, and preferences via </a:t>
            </a:r>
            <a:r>
              <a:rPr lang="en-IN" sz="1800" b="0" i="0" dirty="0" err="1">
                <a:effectLst/>
              </a:rPr>
              <a:t>Groq</a:t>
            </a:r>
            <a:r>
              <a:rPr lang="en-IN" sz="1800" b="0" i="0" dirty="0">
                <a:effectLst/>
              </a:rPr>
              <a:t> API.</a:t>
            </a:r>
          </a:p>
          <a:p>
            <a:pPr marL="742950" lvl="1" indent="-285750" algn="l">
              <a:lnSpc>
                <a:spcPts val="2143"/>
              </a:lnSpc>
              <a:spcBef>
                <a:spcPts val="300"/>
              </a:spcBef>
              <a:spcAft>
                <a:spcPts val="1029"/>
              </a:spcAft>
              <a:buFont typeface="+mj-lt"/>
              <a:buAutoNum type="arabicPeriod"/>
            </a:pPr>
            <a:r>
              <a:rPr lang="en-IN" sz="1800" b="0" i="1" dirty="0">
                <a:effectLst/>
              </a:rPr>
              <a:t>Visual Food Logging</a:t>
            </a:r>
            <a:r>
              <a:rPr lang="en-IN" sz="1800" b="0" i="0" dirty="0">
                <a:effectLst/>
              </a:rPr>
              <a:t>: Image recognition for quick calorie tracking (future update).</a:t>
            </a:r>
          </a:p>
          <a:p>
            <a:pPr algn="l">
              <a:lnSpc>
                <a:spcPts val="2143"/>
              </a:lnSpc>
              <a:spcBef>
                <a:spcPts val="300"/>
              </a:spcBef>
              <a:spcAft>
                <a:spcPts val="300"/>
              </a:spcAft>
              <a:buFont typeface="+mj-lt"/>
              <a:buAutoNum type="arabicPeriod"/>
            </a:pPr>
            <a:r>
              <a:rPr lang="en-IN" sz="1800" b="1" i="0" dirty="0">
                <a:effectLst/>
              </a:rPr>
              <a:t>Privacy-First Architecture</a:t>
            </a:r>
            <a:endParaRPr lang="en-IN" sz="1800" b="0" i="0" dirty="0">
              <a:effectLst/>
            </a:endParaRPr>
          </a:p>
          <a:p>
            <a:pPr marL="742950" lvl="1" indent="-285750" algn="l">
              <a:lnSpc>
                <a:spcPts val="2143"/>
              </a:lnSpc>
              <a:spcBef>
                <a:spcPts val="300"/>
              </a:spcBef>
              <a:spcAft>
                <a:spcPts val="1029"/>
              </a:spcAft>
              <a:buFont typeface="+mj-lt"/>
              <a:buAutoNum type="arabicPeriod"/>
            </a:pPr>
            <a:r>
              <a:rPr lang="en-IN" sz="1800" b="0" i="1" dirty="0">
                <a:effectLst/>
              </a:rPr>
              <a:t>Anonymous Mode</a:t>
            </a:r>
            <a:r>
              <a:rPr lang="en-IN" sz="1800" b="0" i="0" dirty="0">
                <a:effectLst/>
              </a:rPr>
              <a:t>: Users can opt out of data storage while retaining core features.</a:t>
            </a:r>
          </a:p>
          <a:p>
            <a:pPr marL="742950" lvl="1" indent="-285750" algn="l">
              <a:lnSpc>
                <a:spcPts val="2143"/>
              </a:lnSpc>
              <a:spcBef>
                <a:spcPts val="300"/>
              </a:spcBef>
              <a:spcAft>
                <a:spcPts val="1029"/>
              </a:spcAft>
              <a:buFont typeface="+mj-lt"/>
              <a:buAutoNum type="arabicPeriod"/>
            </a:pPr>
            <a:r>
              <a:rPr lang="en-IN" sz="1800" b="0" i="1" dirty="0">
                <a:effectLst/>
              </a:rPr>
              <a:t>End-to-End Encryption</a:t>
            </a:r>
            <a:r>
              <a:rPr lang="en-IN" sz="1800" b="0" i="0" dirty="0">
                <a:effectLst/>
              </a:rPr>
              <a:t>: All health data secured via AES-256.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a:p>
            <a:pPr marL="0" indent="0" algn="just">
              <a:buNone/>
            </a:pPr>
            <a:endParaRPr lang="en-US" sz="1800" dirty="0"/>
          </a:p>
        </p:txBody>
      </p:sp>
    </p:spTree>
    <p:extLst>
      <p:ext uri="{BB962C8B-B14F-4D97-AF65-F5344CB8AC3E}">
        <p14:creationId xmlns:p14="http://schemas.microsoft.com/office/powerpoint/2010/main" val="298301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09798-8FB3-7EB1-1B4D-0FF135308CFD}"/>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CE17A29-05B7-5FE2-F08C-A6C2A7EDC8FC}"/>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7974ACBD-6AB3-DA63-8F8A-D43E92FFBB8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r>
              <a:rPr lang="en-IN" dirty="0">
                <a:latin typeface="+mj-lt"/>
              </a:rPr>
              <a:t>a</a:t>
            </a:r>
            <a:endParaRPr dirty="0">
              <a:latin typeface="+mj-lt"/>
            </a:endParaRPr>
          </a:p>
        </p:txBody>
      </p:sp>
      <p:sp>
        <p:nvSpPr>
          <p:cNvPr id="3" name="Content Placeholder 2">
            <a:extLst>
              <a:ext uri="{FF2B5EF4-FFF2-40B4-BE49-F238E27FC236}">
                <a16:creationId xmlns:a16="http://schemas.microsoft.com/office/drawing/2014/main" id="{A6920BF0-157B-3EA1-447B-3D9D96B9B75E}"/>
              </a:ext>
            </a:extLst>
          </p:cNvPr>
          <p:cNvSpPr>
            <a:spLocks noGrp="1" noChangeArrowheads="1"/>
          </p:cNvSpPr>
          <p:nvPr>
            <p:ph idx="1"/>
          </p:nvPr>
        </p:nvSpPr>
        <p:spPr bwMode="auto">
          <a:xfrm>
            <a:off x="838200" y="1558859"/>
            <a:ext cx="10260106" cy="436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GB" sz="1800" dirty="0"/>
              <a:t>The Primal Fit platform follows a modular, AI-driven microservices architecture designed for scalability, real-time adaptability, and data security.  </a:t>
            </a:r>
          </a:p>
          <a:p>
            <a:pPr marL="0" indent="0" algn="just">
              <a:buNone/>
            </a:pPr>
            <a:endParaRPr lang="en-GB" sz="1800" dirty="0"/>
          </a:p>
          <a:p>
            <a:pPr marL="0" indent="0" algn="just">
              <a:buNone/>
            </a:pPr>
            <a:r>
              <a:rPr lang="en-GB" sz="1800" dirty="0"/>
              <a:t>1. High-Level System Architecture  </a:t>
            </a:r>
          </a:p>
          <a:p>
            <a:pPr algn="just"/>
            <a:r>
              <a:rPr lang="en-GB" sz="1800" b="1" dirty="0"/>
              <a:t>Frontend Layer</a:t>
            </a:r>
          </a:p>
          <a:p>
            <a:pPr marL="0" indent="0" algn="just">
              <a:buNone/>
            </a:pPr>
            <a:r>
              <a:rPr lang="en-GB" sz="1800" b="1" dirty="0"/>
              <a:t>   </a:t>
            </a:r>
            <a:r>
              <a:rPr lang="en-GB" sz="1800" dirty="0"/>
              <a:t>-   User Interfaces**:  </a:t>
            </a:r>
          </a:p>
          <a:p>
            <a:pPr marL="0" indent="0" algn="just">
              <a:buNone/>
            </a:pPr>
            <a:r>
              <a:rPr lang="en-GB" sz="1800" dirty="0"/>
              <a:t>   -   Web App (Flask + Bootstrap)  </a:t>
            </a:r>
          </a:p>
          <a:p>
            <a:pPr marL="0" indent="0" algn="just">
              <a:buNone/>
            </a:pPr>
            <a:r>
              <a:rPr lang="en-GB" sz="1800" dirty="0"/>
              <a:t>   -   Mobile-Responsive Design  </a:t>
            </a:r>
          </a:p>
          <a:p>
            <a:pPr marL="0" indent="0" algn="just">
              <a:buNone/>
            </a:pPr>
            <a:r>
              <a:rPr lang="en-GB" sz="1800" b="1" dirty="0"/>
              <a:t>Dynamic Components:  </a:t>
            </a:r>
          </a:p>
          <a:p>
            <a:pPr marL="0" indent="0" algn="just">
              <a:buNone/>
            </a:pPr>
            <a:r>
              <a:rPr lang="en-GB" sz="1800" dirty="0"/>
              <a:t>  - Real-time dashboards (Chart.js)  </a:t>
            </a:r>
          </a:p>
          <a:p>
            <a:pPr marL="0" indent="0" algn="just">
              <a:buNone/>
            </a:pPr>
            <a:r>
              <a:rPr lang="en-GB" sz="1800" dirty="0"/>
              <a:t>  - Interactive AI chatbot  </a:t>
            </a:r>
          </a:p>
          <a:p>
            <a:pPr marL="0" indent="0" algn="just">
              <a:buNone/>
            </a:pPr>
            <a:r>
              <a:rPr lang="en-GB" sz="1800" dirty="0"/>
              <a:t>  - Image/video upload for form analysis  </a:t>
            </a:r>
          </a:p>
        </p:txBody>
      </p:sp>
    </p:spTree>
    <p:extLst>
      <p:ext uri="{BB962C8B-B14F-4D97-AF65-F5344CB8AC3E}">
        <p14:creationId xmlns:p14="http://schemas.microsoft.com/office/powerpoint/2010/main" val="74570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C8388-852C-1613-1FC6-EF288D1C118E}"/>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F41B406B-7069-3FBE-28EA-96F9F5422488}"/>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02347386-218F-A4D2-C3B0-6283A3CA2F81}"/>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A50A263C-5298-C62E-0E61-959ADFA03297}"/>
              </a:ext>
            </a:extLst>
          </p:cNvPr>
          <p:cNvSpPr>
            <a:spLocks noGrp="1" noChangeArrowheads="1"/>
          </p:cNvSpPr>
          <p:nvPr>
            <p:ph idx="1"/>
          </p:nvPr>
        </p:nvSpPr>
        <p:spPr bwMode="auto">
          <a:xfrm>
            <a:off x="838200" y="947803"/>
            <a:ext cx="9744366" cy="655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endParaRPr lang="en-GB" sz="1800" dirty="0"/>
          </a:p>
          <a:p>
            <a:pPr marL="0" indent="0" algn="just">
              <a:buNone/>
            </a:pPr>
            <a:r>
              <a:rPr lang="en-GB" sz="1800" b="1" dirty="0"/>
              <a:t>Backend Layer:</a:t>
            </a:r>
          </a:p>
          <a:p>
            <a:pPr algn="just"/>
            <a:r>
              <a:rPr lang="en-GB" sz="1800" b="1" dirty="0"/>
              <a:t>Core Services:  </a:t>
            </a:r>
          </a:p>
          <a:p>
            <a:pPr marL="0" indent="0" algn="just">
              <a:buNone/>
            </a:pPr>
            <a:r>
              <a:rPr lang="en-GB" sz="1800" dirty="0"/>
              <a:t>  - User Management: Authentication, profile storage (</a:t>
            </a:r>
            <a:r>
              <a:rPr lang="en-GB" sz="1800" dirty="0" err="1"/>
              <a:t>SQLAlchemy</a:t>
            </a:r>
            <a:r>
              <a:rPr lang="en-GB" sz="1800" dirty="0"/>
              <a:t>)  </a:t>
            </a:r>
          </a:p>
          <a:p>
            <a:pPr marL="0" indent="0" algn="just">
              <a:buNone/>
            </a:pPr>
            <a:r>
              <a:rPr lang="en-GB" sz="1800" dirty="0"/>
              <a:t>  - Workout Engine: Generates adaptive plans using </a:t>
            </a:r>
            <a:r>
              <a:rPr lang="en-GB" sz="1800" dirty="0" err="1"/>
              <a:t>Groq</a:t>
            </a:r>
            <a:r>
              <a:rPr lang="en-GB" sz="1800" dirty="0"/>
              <a:t> API  </a:t>
            </a:r>
          </a:p>
          <a:p>
            <a:pPr marL="0" indent="0" algn="just">
              <a:buNone/>
            </a:pPr>
            <a:r>
              <a:rPr lang="en-GB" sz="1800" dirty="0"/>
              <a:t>  - Nutrition Engine: Meal planning via OpenAI + USDA database  </a:t>
            </a:r>
          </a:p>
          <a:p>
            <a:pPr marL="0" indent="0" algn="just">
              <a:buNone/>
            </a:pPr>
            <a:r>
              <a:rPr lang="en-GB" sz="1800" dirty="0"/>
              <a:t>  - Progress Tracker: Tracks Progress of a user</a:t>
            </a:r>
          </a:p>
          <a:p>
            <a:pPr marL="0" indent="0" algn="just">
              <a:buNone/>
            </a:pPr>
            <a:endParaRPr lang="en-GB" sz="1800" dirty="0"/>
          </a:p>
          <a:p>
            <a:pPr algn="just"/>
            <a:r>
              <a:rPr lang="en-GB" sz="1800" b="1" dirty="0"/>
              <a:t>AI Microservices:  </a:t>
            </a:r>
          </a:p>
          <a:p>
            <a:pPr marL="0" indent="0" algn="just">
              <a:buNone/>
            </a:pPr>
            <a:r>
              <a:rPr lang="en-GB" sz="1800" dirty="0"/>
              <a:t>  - Conversational AI: NLP-driven fitness coaching (Llama 3-70B)  </a:t>
            </a:r>
          </a:p>
          <a:p>
            <a:pPr marL="0" indent="0" algn="just">
              <a:buNone/>
            </a:pPr>
            <a:r>
              <a:rPr lang="en-GB" sz="1800" dirty="0"/>
              <a:t>  - Form Analyzer: CV-based posture correction (future integration)  </a:t>
            </a:r>
          </a:p>
          <a:p>
            <a:pPr marL="0" indent="0" algn="just">
              <a:buNone/>
            </a:pPr>
            <a:r>
              <a:rPr lang="en-GB" sz="1800" dirty="0"/>
              <a:t>  - Image Generator: Dynamic workout visuals (Stability AI)  </a:t>
            </a:r>
          </a:p>
          <a:p>
            <a:pPr marL="0" indent="0" algn="just">
              <a:buNone/>
            </a:pPr>
            <a:endParaRPr lang="en-GB" sz="1800" dirty="0"/>
          </a:p>
          <a:p>
            <a:pPr algn="just"/>
            <a:r>
              <a:rPr lang="en-GB" sz="1800" b="1" dirty="0"/>
              <a:t>Data Layer:</a:t>
            </a:r>
          </a:p>
          <a:p>
            <a:pPr marL="0" indent="0" algn="just">
              <a:buNone/>
            </a:pPr>
            <a:r>
              <a:rPr lang="en-GB" sz="1800" dirty="0"/>
              <a:t>- SQL: Stores user profiles, workout logs, nutrition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algn="just"/>
            <a:endParaRPr lang="en-US" sz="1800" dirty="0"/>
          </a:p>
        </p:txBody>
      </p:sp>
    </p:spTree>
    <p:extLst>
      <p:ext uri="{BB962C8B-B14F-4D97-AF65-F5344CB8AC3E}">
        <p14:creationId xmlns:p14="http://schemas.microsoft.com/office/powerpoint/2010/main" val="200395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TotalTime>
  <Words>1130</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Primal Fit: An AI-Driven Web Platform for Personalized  Fitness Analytics, Nutrition Guidance, and Adaptive Coaching </vt:lpstr>
      <vt:lpstr>PowerPoint Presentation</vt:lpstr>
      <vt:lpstr>1. Abstract</vt:lpstr>
      <vt:lpstr>2. Introduction</vt:lpstr>
      <vt:lpstr>2. Introduction</vt:lpstr>
      <vt:lpstr>3. System Analysis</vt:lpstr>
      <vt:lpstr>3. System Analysis</vt:lpstr>
      <vt:lpstr>4. Architectural Design</vt:lpstr>
      <vt:lpstr>4. Architectural Design</vt:lpstr>
      <vt:lpstr>4. Architectural Design</vt:lpstr>
      <vt:lpstr>4. Architectural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VAULT</dc:title>
  <dc:creator>MRUH</dc:creator>
  <cp:lastModifiedBy>dannic1405@gmail.com</cp:lastModifiedBy>
  <cp:revision>64</cp:revision>
  <dcterms:created xsi:type="dcterms:W3CDTF">2024-02-28T18:45:54Z</dcterms:created>
  <dcterms:modified xsi:type="dcterms:W3CDTF">2025-04-18T14:28:54Z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c3bc96b50126489cac4635313cb49982</vt:lpwstr>
  </property>
</Properties>
</file>