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81" r:id="rId8"/>
    <p:sldId id="260" r:id="rId9"/>
    <p:sldId id="261" r:id="rId10"/>
    <p:sldId id="262" r:id="rId11"/>
    <p:sldId id="282" r:id="rId12"/>
    <p:sldId id="275" r:id="rId13"/>
    <p:sldId id="270" r:id="rId14"/>
    <p:sldId id="283" r:id="rId15"/>
    <p:sldId id="266" r:id="rId16"/>
    <p:sldId id="267" r:id="rId17"/>
  </p:sldIdLst>
  <p:sldSz cx="9144000" cy="6858000"/>
  <p:notesSz cx="6858000" cy="9144000"/>
  <p:embeddedFontLst>
    <p:embeddedFont>
      <p:font typeface="Calibri" panose="020F0502020204030204"/>
      <p:regular r:id="rId21"/>
    </p:embeddedFont>
    <p:embeddedFont>
      <p:font typeface="Lustria" panose="02000603060000020004"/>
      <p:regular r:id="rId22"/>
    </p:embeddedFont>
    <p:embeddedFont>
      <p:font typeface="Nunito"/>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206" userDrawn="1">
          <p15:clr>
            <a:srgbClr val="A4A3A4"/>
          </p15:clr>
        </p15:guide>
        <p15:guide id="2" pos="28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206"/>
        <p:guide pos="2883"/>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45495012ae_0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6" name="Google Shape;146;g245495012ae_0_27: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245495012ae_0_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3" name="Google Shape;163;g245495012ae_0_4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245495012ae_0_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3" name="Google Shape;163;g245495012ae_0_4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245495012ae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7" name="Google Shape;187;g245495012ae_0_4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9" name="Google Shape;199;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6" name="Google Shape;96;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245495012ae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g245495012ae_0_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245495012ae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5" name="Google Shape;125;g245495012ae_0_13: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245495012ae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5" name="Google Shape;125;g245495012ae_0_13: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245495012ae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g245495012ae_0_2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45495012ae_0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6" name="Google Shape;146;g245495012ae_0_27: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45495012ae_0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6" name="Google Shape;146;g245495012ae_0_27: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1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1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 name="Google Shape;20;p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2" name="Google Shape;32;p5"/>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3" name="Google Shape;33;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39" name="Google Shape;39;p6"/>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0" name="Google Shape;40;p6"/>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1" name="Google Shape;41;p6"/>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2" name="Google Shape;42;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type="pic" idx="2"/>
          </p:nvPr>
        </p:nvSpPr>
        <p:spPr>
          <a:xfrm>
            <a:off x="1792288" y="612775"/>
            <a:ext cx="5486400" cy="4114800"/>
          </a:xfrm>
          <a:prstGeom prst="rect">
            <a:avLst/>
          </a:prstGeom>
          <a:noFill/>
          <a:ln>
            <a:noFill/>
          </a:ln>
        </p:spPr>
      </p:sp>
      <p:sp>
        <p:nvSpPr>
          <p:cNvPr id="64" name="Google Shape;64;p10"/>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1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9.xml"/><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https://doi.org/10.1155/2014/286575"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9.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9.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3"/>
          <p:cNvSpPr/>
          <p:nvPr/>
        </p:nvSpPr>
        <p:spPr>
          <a:xfrm>
            <a:off x="0" y="0"/>
            <a:ext cx="9144000" cy="260648"/>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5" name="Google Shape;85;p13"/>
          <p:cNvSpPr/>
          <p:nvPr/>
        </p:nvSpPr>
        <p:spPr>
          <a:xfrm>
            <a:off x="5053" y="6624736"/>
            <a:ext cx="9144000" cy="260648"/>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6" name="Google Shape;86;p13"/>
          <p:cNvSpPr txBox="1"/>
          <p:nvPr/>
        </p:nvSpPr>
        <p:spPr>
          <a:xfrm>
            <a:off x="227965" y="2251710"/>
            <a:ext cx="8592820" cy="951865"/>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SzPts val="1100"/>
              <a:buFont typeface="Arial" panose="020B0604020202020204"/>
              <a:buNone/>
            </a:pPr>
            <a:r>
              <a:rPr lang="en-IN" sz="2800" b="1">
                <a:solidFill>
                  <a:schemeClr val="dk1"/>
                </a:solidFill>
                <a:latin typeface="Times New Roman" panose="02020603050405020304"/>
                <a:ea typeface="Times New Roman" panose="02020603050405020304"/>
                <a:cs typeface="Times New Roman" panose="02020603050405020304"/>
                <a:sym typeface="Times New Roman" panose="02020603050405020304"/>
              </a:rPr>
              <a:t>Sensor Network Optimization To Maximize Coverage using Modern Algorithms</a:t>
            </a:r>
            <a:endParaRPr lang="en-IN" sz="2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7" name="Google Shape;87;p13"/>
          <p:cNvSpPr/>
          <p:nvPr/>
        </p:nvSpPr>
        <p:spPr>
          <a:xfrm>
            <a:off x="395536" y="1599797"/>
            <a:ext cx="8424935" cy="49244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600" b="1" i="0" u="none" strike="noStrike" cap="none">
                <a:solidFill>
                  <a:srgbClr val="FF3F44"/>
                </a:solidFill>
                <a:latin typeface="Calibri" panose="020F0502020204030204"/>
                <a:ea typeface="Calibri" panose="020F0502020204030204"/>
                <a:cs typeface="Calibri" panose="020F0502020204030204"/>
                <a:sym typeface="Calibri" panose="020F0502020204030204"/>
              </a:rPr>
              <a:t>MAJOR PROJECT</a:t>
            </a:r>
            <a:endParaRPr sz="2600" b="0" i="0" u="none" strike="noStrike" cap="none">
              <a:solidFill>
                <a:srgbClr val="FF3F44"/>
              </a:solidFill>
              <a:latin typeface="Calibri" panose="020F0502020204030204"/>
              <a:ea typeface="Calibri" panose="020F0502020204030204"/>
              <a:cs typeface="Calibri" panose="020F0502020204030204"/>
              <a:sym typeface="Calibri" panose="020F0502020204030204"/>
            </a:endParaRPr>
          </a:p>
        </p:txBody>
      </p:sp>
      <p:sp>
        <p:nvSpPr>
          <p:cNvPr id="88" name="Google Shape;88;p13"/>
          <p:cNvSpPr txBox="1"/>
          <p:nvPr/>
        </p:nvSpPr>
        <p:spPr>
          <a:xfrm>
            <a:off x="4572000" y="3589375"/>
            <a:ext cx="4374300" cy="3136900"/>
          </a:xfrm>
          <a:prstGeom prst="rect">
            <a:avLst/>
          </a:prstGeom>
          <a:noFill/>
          <a:ln>
            <a:noFill/>
          </a:ln>
        </p:spPr>
        <p:txBody>
          <a:bodyPr spcFirstLastPara="1" wrap="square" lIns="91425" tIns="45700" rIns="91425" bIns="45700" anchor="t" anchorCtr="0">
            <a:spAutoFit/>
          </a:bodyPr>
          <a:lstStyle/>
          <a:p>
            <a:pPr marL="342900" marR="0" lvl="0" indent="-215900" algn="just" rtl="0">
              <a:spcBef>
                <a:spcPts val="0"/>
              </a:spcBef>
              <a:spcAft>
                <a:spcPts val="0"/>
              </a:spcAft>
              <a:buClr>
                <a:schemeClr val="dk1"/>
              </a:buClr>
              <a:buSzPts val="2000"/>
              <a:buFont typeface="Arial" panose="020B0604020202020204"/>
              <a:buNone/>
            </a:pPr>
            <a:endParaRPr sz="22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spcBef>
                <a:spcPts val="0"/>
              </a:spcBef>
              <a:spcAft>
                <a:spcPts val="0"/>
              </a:spcAft>
              <a:buNone/>
            </a:pPr>
            <a:r>
              <a:rPr lang="en-IN" sz="22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2200">
                <a:solidFill>
                  <a:srgbClr val="222222"/>
                </a:solidFill>
                <a:latin typeface="Times New Roman" panose="02020603050405020304"/>
                <a:ea typeface="Times New Roman" panose="02020603050405020304"/>
                <a:cs typeface="Times New Roman" panose="02020603050405020304"/>
                <a:sym typeface="Times New Roman" panose="02020603050405020304"/>
              </a:rPr>
              <a:t>V.Nikhil(20BQ1A4953)</a:t>
            </a:r>
            <a:endParaRPr sz="2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endParaRPr sz="2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r>
              <a:rPr lang="en-IN" sz="2200">
                <a:solidFill>
                  <a:srgbClr val="222222"/>
                </a:solidFill>
                <a:latin typeface="Times New Roman" panose="02020603050405020304"/>
                <a:ea typeface="Times New Roman" panose="02020603050405020304"/>
                <a:cs typeface="Times New Roman" panose="02020603050405020304"/>
                <a:sym typeface="Times New Roman" panose="02020603050405020304"/>
              </a:rPr>
              <a:t>      Sk.Nadeemulla(20BQ1A4946)</a:t>
            </a:r>
            <a:endParaRPr sz="2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endParaRPr sz="2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r>
              <a:rPr lang="en-IN" sz="2200">
                <a:solidFill>
                  <a:srgbClr val="222222"/>
                </a:solidFill>
                <a:latin typeface="Times New Roman" panose="02020603050405020304"/>
                <a:ea typeface="Times New Roman" panose="02020603050405020304"/>
                <a:cs typeface="Times New Roman" panose="02020603050405020304"/>
                <a:sym typeface="Times New Roman" panose="02020603050405020304"/>
              </a:rPr>
              <a:t>       A.Chetan(20BQ1A4902)</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dk1"/>
              </a:buClr>
              <a:buSzPts val="1400"/>
              <a:buFont typeface="Calibri" panose="020F0502020204030204"/>
              <a:buNone/>
            </a:pPr>
            <a:endParaRPr sz="22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 name="Google Shape;89;p13"/>
          <p:cNvSpPr txBox="1"/>
          <p:nvPr/>
        </p:nvSpPr>
        <p:spPr>
          <a:xfrm>
            <a:off x="4788025" y="2970605"/>
            <a:ext cx="32403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2400" b="1">
                <a:solidFill>
                  <a:srgbClr val="FF0000"/>
                </a:solidFill>
                <a:latin typeface="Times New Roman" panose="02020603050405020304"/>
                <a:ea typeface="Times New Roman" panose="02020603050405020304"/>
                <a:cs typeface="Times New Roman" panose="02020603050405020304"/>
                <a:sym typeface="Times New Roman" panose="02020603050405020304"/>
              </a:rPr>
              <a:t>      Project Team    </a:t>
            </a:r>
            <a:endParaRPr sz="24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0" name="Google Shape;90;p13"/>
          <p:cNvSpPr txBox="1"/>
          <p:nvPr/>
        </p:nvSpPr>
        <p:spPr>
          <a:xfrm>
            <a:off x="776348" y="4532749"/>
            <a:ext cx="307045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rgbClr val="FF0000"/>
                </a:solidFill>
                <a:latin typeface="Times New Roman" panose="02020603050405020304"/>
                <a:ea typeface="Times New Roman" panose="02020603050405020304"/>
                <a:cs typeface="Times New Roman" panose="02020603050405020304"/>
                <a:sym typeface="Times New Roman" panose="02020603050405020304"/>
              </a:rPr>
              <a:t>      Project Guide</a:t>
            </a:r>
            <a:endParaRPr sz="24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1" name="Google Shape;91;p13"/>
          <p:cNvSpPr txBox="1"/>
          <p:nvPr/>
        </p:nvSpPr>
        <p:spPr>
          <a:xfrm>
            <a:off x="152400" y="5068570"/>
            <a:ext cx="4521835" cy="109029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panose="020B0604020202020204"/>
              <a:buNone/>
            </a:pPr>
            <a:r>
              <a:rPr lang="en-IN"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      Dr. Ch</a:t>
            </a:r>
            <a:r>
              <a:rPr lang="en-US" altLang="en-IN"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intalapudi V</a:t>
            </a:r>
            <a:r>
              <a:rPr lang="en-IN"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 Suresh</a:t>
            </a:r>
            <a:endParaRPr sz="2500" b="1">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Clr>
                <a:schemeClr val="dk1"/>
              </a:buClr>
              <a:buSzPts val="2000"/>
              <a:buFont typeface="Lustria" panose="02000603060000020004"/>
              <a:buNone/>
            </a:pPr>
            <a:r>
              <a:rPr lang="en-IN" sz="2000">
                <a:solidFill>
                  <a:schemeClr val="dk1"/>
                </a:solidFill>
                <a:latin typeface="Lustria" panose="02000603060000020004"/>
                <a:ea typeface="Lustria" panose="02000603060000020004"/>
                <a:cs typeface="Lustria" panose="02000603060000020004"/>
                <a:sym typeface="Lustria" panose="02000603060000020004"/>
              </a:rPr>
              <a:t>  </a:t>
            </a:r>
            <a:r>
              <a:rPr lang="en-US" altLang="en-IN" sz="2000">
                <a:solidFill>
                  <a:schemeClr val="dk1"/>
                </a:solidFill>
                <a:latin typeface="Lustria" panose="02000603060000020004"/>
                <a:ea typeface="Lustria" panose="02000603060000020004"/>
                <a:cs typeface="Lustria" panose="02000603060000020004"/>
                <a:sym typeface="Lustria" panose="02000603060000020004"/>
              </a:rPr>
              <a:t>Professor(IOT)</a:t>
            </a:r>
            <a:r>
              <a:rPr lang="en-IN" sz="2000">
                <a:solidFill>
                  <a:schemeClr val="dk1"/>
                </a:solidFill>
                <a:latin typeface="Lustria" panose="02000603060000020004"/>
                <a:ea typeface="Lustria" panose="02000603060000020004"/>
                <a:cs typeface="Lustria" panose="02000603060000020004"/>
                <a:sym typeface="Lustria" panose="02000603060000020004"/>
              </a:rPr>
              <a:t> </a:t>
            </a:r>
            <a:r>
              <a:rPr lang="en-US" altLang="en-IN" sz="2000">
                <a:solidFill>
                  <a:schemeClr val="dk1"/>
                </a:solidFill>
                <a:latin typeface="Lustria" panose="02000603060000020004"/>
                <a:ea typeface="Lustria" panose="02000603060000020004"/>
                <a:cs typeface="Lustria" panose="02000603060000020004"/>
                <a:sym typeface="Lustria" panose="02000603060000020004"/>
              </a:rPr>
              <a:t>.</a:t>
            </a:r>
            <a:endParaRPr sz="2000">
              <a:solidFill>
                <a:srgbClr val="974806"/>
              </a:solidFill>
              <a:latin typeface="Lustria" panose="02000603060000020004"/>
              <a:ea typeface="Lustria" panose="02000603060000020004"/>
              <a:cs typeface="Lustria" panose="02000603060000020004"/>
              <a:sym typeface="Lustria" panose="02000603060000020004"/>
            </a:endParaRPr>
          </a:p>
          <a:p>
            <a:pPr marL="0" marR="0" lvl="0" indent="0" algn="ctr" rtl="0">
              <a:spcBef>
                <a:spcPts val="0"/>
              </a:spcBef>
              <a:spcAft>
                <a:spcPts val="0"/>
              </a:spcAft>
              <a:buClr>
                <a:srgbClr val="974806"/>
              </a:buClr>
              <a:buSzPts val="2000"/>
              <a:buFont typeface="Lustria" panose="02000603060000020004"/>
              <a:buNone/>
            </a:pPr>
            <a:r>
              <a:rPr lang="en-IN" sz="2000">
                <a:solidFill>
                  <a:srgbClr val="974806"/>
                </a:solidFill>
                <a:latin typeface="Lustria" panose="02000603060000020004"/>
                <a:ea typeface="Lustria" panose="02000603060000020004"/>
                <a:cs typeface="Lustria" panose="02000603060000020004"/>
                <a:sym typeface="Lustria" panose="02000603060000020004"/>
              </a:rPr>
              <a:t>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2" name="Google Shape;92;p13"/>
          <p:cNvSpPr txBox="1"/>
          <p:nvPr/>
        </p:nvSpPr>
        <p:spPr>
          <a:xfrm>
            <a:off x="6952615" y="1645920"/>
            <a:ext cx="1359535" cy="4438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300" b="1">
                <a:solidFill>
                  <a:schemeClr val="dk1"/>
                </a:solidFill>
                <a:latin typeface="Calibri" panose="020F0502020204030204"/>
                <a:ea typeface="Calibri" panose="020F0502020204030204"/>
                <a:cs typeface="Calibri" panose="020F0502020204030204"/>
                <a:sym typeface="Calibri" panose="020F0502020204030204"/>
              </a:rPr>
              <a:t>Batch-B8</a:t>
            </a:r>
            <a:endParaRPr lang="en-IN" sz="23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93" name="Google Shape;93;p13"/>
          <p:cNvPicPr preferRelativeResize="0"/>
          <p:nvPr/>
        </p:nvPicPr>
        <p:blipFill rotWithShape="1">
          <a:blip r:embed="rId1"/>
          <a:srcRect/>
          <a:stretch>
            <a:fillRect/>
          </a:stretch>
        </p:blipFill>
        <p:spPr>
          <a:xfrm>
            <a:off x="59011" y="357937"/>
            <a:ext cx="9001000" cy="1152128"/>
          </a:xfrm>
          <a:prstGeom prst="rect">
            <a:avLst/>
          </a:prstGeom>
          <a:noFill/>
          <a:ln>
            <a:noFill/>
          </a:ln>
        </p:spPr>
      </p:pic>
      <p:pic>
        <p:nvPicPr>
          <p:cNvPr id="128" name="Google Shape;128;p13"/>
          <p:cNvPicPr preferRelativeResize="0"/>
          <p:nvPr/>
        </p:nvPicPr>
        <p:blipFill rotWithShape="1">
          <a:blip r:embed="rId2"/>
          <a:srcRect r="28764"/>
          <a:stretch>
            <a:fillRect/>
          </a:stretch>
        </p:blipFill>
        <p:spPr>
          <a:xfrm>
            <a:off x="347980" y="2839085"/>
            <a:ext cx="2185035" cy="161861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50" name="Google Shape;150;p19"/>
          <p:cNvSpPr/>
          <p:nvPr/>
        </p:nvSpPr>
        <p:spPr>
          <a:xfrm>
            <a:off x="0" y="0"/>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1" name="Google Shape;151;p19"/>
          <p:cNvSpPr/>
          <p:nvPr/>
        </p:nvSpPr>
        <p:spPr>
          <a:xfrm>
            <a:off x="5053" y="6597026"/>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Text Placeholder 4"/>
          <p:cNvSpPr/>
          <p:nvPr>
            <p:ph type="body" idx="1"/>
          </p:nvPr>
        </p:nvSpPr>
        <p:spPr>
          <a:xfrm>
            <a:off x="4784725" y="410210"/>
            <a:ext cx="3987165" cy="6186170"/>
          </a:xfrm>
        </p:spPr>
        <p:txBody>
          <a:bodyPr>
            <a:normAutofit fontScale="25000"/>
          </a:bodyPr>
          <a:p>
            <a:r>
              <a:rPr lang="en-US" sz="6400">
                <a:latin typeface="Times New Roman" panose="02020603050405020304" charset="0"/>
                <a:cs typeface="Times New Roman" panose="02020603050405020304" charset="0"/>
              </a:rPr>
              <a:t>No.of Sensors:15</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Coordinates of sensors:</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1: (7.5, 7) ,7.5</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2: (23, 8) ,8</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3: (40, 6.5) ,9.7</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4: (30, 25) ,10 </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5: (10, 23) ,10</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6: (28, 40) ,9</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7: (10, 40) ,9</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8: (10, 55) ,10</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9: (47, 55) ,9</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10: (48, 24) ,9</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11: (60, 10) ,10</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12: (45, 38) ,9.5</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13: (63, 30) ,10</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14: (63, 50) ,10</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15: (28, 57) ,9.6</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Total area of the region: 4680</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Total area covered by circles: 4</a:t>
            </a:r>
            <a:r>
              <a:rPr lang="en-IN" sz="6400">
                <a:latin typeface="Times New Roman" panose="02020603050405020304" charset="0"/>
                <a:cs typeface="Times New Roman" panose="02020603050405020304" charset="0"/>
              </a:rPr>
              <a:t>403.7654</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Total area uncovered by circles: </a:t>
            </a:r>
            <a:r>
              <a:rPr lang="en-IN" sz="6400">
                <a:latin typeface="Times New Roman" panose="02020603050405020304" charset="0"/>
                <a:cs typeface="Times New Roman" panose="02020603050405020304" charset="0"/>
              </a:rPr>
              <a:t>276.2346</a:t>
            </a:r>
            <a:endParaRPr lang="en-IN" sz="6400">
              <a:latin typeface="Times New Roman" panose="02020603050405020304" charset="0"/>
              <a:cs typeface="Times New Roman" panose="02020603050405020304" charset="0"/>
            </a:endParaRPr>
          </a:p>
        </p:txBody>
      </p:sp>
      <p:sp>
        <p:nvSpPr>
          <p:cNvPr id="3" name="Title 2"/>
          <p:cNvSpPr/>
          <p:nvPr>
            <p:ph type="title"/>
          </p:nvPr>
        </p:nvSpPr>
        <p:spPr>
          <a:xfrm>
            <a:off x="357188" y="260985"/>
            <a:ext cx="5486400" cy="566738"/>
          </a:xfrm>
        </p:spPr>
        <p:txBody>
          <a:bodyPr/>
          <a:p>
            <a:r>
              <a:rPr lang="en-IN" altLang="en-US" sz="3000">
                <a:latin typeface="Times New Roman" panose="02020603050405020304" charset="0"/>
                <a:cs typeface="Times New Roman" panose="02020603050405020304" charset="0"/>
              </a:rPr>
              <a:t>PSO Results :</a:t>
            </a:r>
            <a:endParaRPr lang="en-IN" altLang="en-US" sz="3000">
              <a:latin typeface="Times New Roman" panose="02020603050405020304" charset="0"/>
              <a:cs typeface="Times New Roman" panose="02020603050405020304" charset="0"/>
            </a:endParaRPr>
          </a:p>
        </p:txBody>
      </p:sp>
      <p:pic>
        <p:nvPicPr>
          <p:cNvPr id="2" name="Picture 4" descr="odd01"/>
          <p:cNvPicPr>
            <a:picLocks noChangeAspect="1"/>
          </p:cNvPicPr>
          <p:nvPr>
            <p:ph type="pic" idx="2"/>
          </p:nvPr>
        </p:nvPicPr>
        <p:blipFill>
          <a:blip r:embed="rId1"/>
          <a:stretch>
            <a:fillRect/>
          </a:stretch>
        </p:blipFill>
        <p:spPr>
          <a:xfrm>
            <a:off x="81915" y="1278890"/>
            <a:ext cx="4323080" cy="4114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664528" y="741045"/>
            <a:ext cx="5486400" cy="56673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Times New Roman" panose="02020603050405020304"/>
              <a:buNone/>
            </a:pPr>
            <a:r>
              <a:rPr lang="en-IN" sz="3000" b="1">
                <a:latin typeface="Times New Roman" panose="02020603050405020304" charset="0"/>
                <a:cs typeface="Times New Roman" panose="02020603050405020304" charset="0"/>
              </a:rPr>
              <a:t>Results :</a:t>
            </a:r>
            <a:endParaRPr lang="en-IN" sz="3000" b="1">
              <a:latin typeface="Times New Roman" panose="02020603050405020304" charset="0"/>
              <a:cs typeface="Times New Roman" panose="02020603050405020304" charset="0"/>
            </a:endParaRPr>
          </a:p>
        </p:txBody>
      </p:sp>
      <p:sp>
        <p:nvSpPr>
          <p:cNvPr id="166" name="Google Shape;166;p21"/>
          <p:cNvSpPr txBox="1"/>
          <p:nvPr>
            <p:ph type="body" idx="1"/>
          </p:nvPr>
        </p:nvSpPr>
        <p:spPr>
          <a:xfrm>
            <a:off x="541020" y="1236980"/>
            <a:ext cx="3481705" cy="234315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Optimal Sensor Placements </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Maximized Coverage Area</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Efficient Resource Utilization</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Improved</a:t>
            </a:r>
            <a:r>
              <a:rPr lang="en-IN" sz="1500">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Performance</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Comparative Analysis </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Visualization</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7" name="Google Shape;167;p21"/>
          <p:cNvSpPr/>
          <p:nvPr/>
        </p:nvSpPr>
        <p:spPr>
          <a:xfrm>
            <a:off x="0" y="0"/>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8" name="Google Shape;168;p21"/>
          <p:cNvSpPr/>
          <p:nvPr/>
        </p:nvSpPr>
        <p:spPr>
          <a:xfrm>
            <a:off x="5053" y="6597026"/>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71" name="Google Shape;171;p21"/>
          <p:cNvPicPr preferRelativeResize="0"/>
          <p:nvPr/>
        </p:nvPicPr>
        <p:blipFill>
          <a:blip r:embed="rId1"/>
          <a:stretch>
            <a:fillRect/>
          </a:stretch>
        </p:blipFill>
        <p:spPr>
          <a:xfrm>
            <a:off x="7917900" y="208125"/>
            <a:ext cx="914400" cy="638175"/>
          </a:xfrm>
          <a:prstGeom prst="rect">
            <a:avLst/>
          </a:prstGeom>
          <a:noFill/>
          <a:ln>
            <a:noFill/>
          </a:ln>
        </p:spPr>
      </p:pic>
      <p:sp>
        <p:nvSpPr>
          <p:cNvPr id="2" name="Google Shape;165;p21"/>
          <p:cNvSpPr txBox="1"/>
          <p:nvPr/>
        </p:nvSpPr>
        <p:spPr>
          <a:xfrm>
            <a:off x="4147185" y="741045"/>
            <a:ext cx="4083050" cy="778510"/>
          </a:xfrm>
          <a:prstGeom prst="rect">
            <a:avLst/>
          </a:prstGeom>
          <a:noFill/>
          <a:ln>
            <a:noFill/>
          </a:ln>
        </p:spPr>
        <p:txBody>
          <a:bodyPr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4400"/>
              <a:buFont typeface="Times New Roman" panose="02020603050405020304"/>
              <a:buNone/>
            </a:pPr>
            <a:r>
              <a:rPr lang="en-IN" sz="3000" b="1">
                <a:latin typeface="Times New Roman" panose="02020603050405020304" charset="0"/>
                <a:cs typeface="Times New Roman" panose="02020603050405020304" charset="0"/>
              </a:rPr>
              <a:t>Conclusion:</a:t>
            </a:r>
            <a:endParaRPr lang="en-IN" sz="3000" b="1">
              <a:latin typeface="Times New Roman" panose="02020603050405020304" charset="0"/>
              <a:cs typeface="Times New Roman" panose="02020603050405020304" charset="0"/>
            </a:endParaRPr>
          </a:p>
        </p:txBody>
      </p:sp>
      <p:sp>
        <p:nvSpPr>
          <p:cNvPr id="5" name="Google Shape;166;p21"/>
          <p:cNvSpPr txBox="1"/>
          <p:nvPr/>
        </p:nvSpPr>
        <p:spPr>
          <a:xfrm>
            <a:off x="4117340" y="1415415"/>
            <a:ext cx="4399915" cy="240474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100000"/>
              </a:lnSpc>
              <a:spcBef>
                <a:spcPts val="360"/>
              </a:spcBef>
              <a:spcAft>
                <a:spcPts val="0"/>
              </a:spcAft>
              <a:buClr>
                <a:schemeClr val="dk1"/>
              </a:buClr>
              <a:buSzPts val="1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Random coordinate generation</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Radius tuning</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PSO algorithm involvement</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Maximizing coverage</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Efficient resource utilization</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Enhanced network performance</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 name="Picture Placeholder 5" descr="7s"/>
          <p:cNvPicPr>
            <a:picLocks noChangeAspect="1"/>
          </p:cNvPicPr>
          <p:nvPr>
            <p:ph type="pic" idx="2"/>
          </p:nvPr>
        </p:nvPicPr>
        <p:blipFill>
          <a:blip r:embed="rId2"/>
          <a:srcRect t="5173"/>
          <a:stretch>
            <a:fillRect/>
          </a:stretch>
        </p:blipFill>
        <p:spPr>
          <a:xfrm>
            <a:off x="760730" y="3907155"/>
            <a:ext cx="2768407" cy="2520000"/>
          </a:xfrm>
          <a:prstGeom prst="rect">
            <a:avLst/>
          </a:prstGeom>
        </p:spPr>
      </p:pic>
      <p:pic>
        <p:nvPicPr>
          <p:cNvPr id="7" name="Picture 6" descr="optimizedpositions14"/>
          <p:cNvPicPr>
            <a:picLocks noChangeAspect="1"/>
          </p:cNvPicPr>
          <p:nvPr/>
        </p:nvPicPr>
        <p:blipFill>
          <a:blip r:embed="rId3"/>
          <a:srcRect t="6047"/>
          <a:stretch>
            <a:fillRect/>
          </a:stretch>
        </p:blipFill>
        <p:spPr>
          <a:xfrm>
            <a:off x="4414520" y="3998595"/>
            <a:ext cx="2647950" cy="2367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7" name="Google Shape;167;p21"/>
          <p:cNvSpPr/>
          <p:nvPr/>
        </p:nvSpPr>
        <p:spPr>
          <a:xfrm>
            <a:off x="0" y="0"/>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8" name="Google Shape;168;p21"/>
          <p:cNvSpPr/>
          <p:nvPr/>
        </p:nvSpPr>
        <p:spPr>
          <a:xfrm>
            <a:off x="5053" y="6597026"/>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71" name="Google Shape;171;p21"/>
          <p:cNvPicPr preferRelativeResize="0"/>
          <p:nvPr/>
        </p:nvPicPr>
        <p:blipFill>
          <a:blip r:embed="rId1"/>
          <a:stretch>
            <a:fillRect/>
          </a:stretch>
        </p:blipFill>
        <p:spPr>
          <a:xfrm>
            <a:off x="7917900" y="208125"/>
            <a:ext cx="914400" cy="638175"/>
          </a:xfrm>
          <a:prstGeom prst="rect">
            <a:avLst/>
          </a:prstGeom>
          <a:noFill/>
          <a:ln>
            <a:noFill/>
          </a:ln>
        </p:spPr>
      </p:pic>
      <p:sp>
        <p:nvSpPr>
          <p:cNvPr id="2" name="Google Shape;165;p21"/>
          <p:cNvSpPr txBox="1"/>
          <p:nvPr/>
        </p:nvSpPr>
        <p:spPr>
          <a:xfrm>
            <a:off x="4436745" y="852170"/>
            <a:ext cx="4083050" cy="778510"/>
          </a:xfrm>
          <a:prstGeom prst="rect">
            <a:avLst/>
          </a:prstGeom>
          <a:noFill/>
          <a:ln>
            <a:noFill/>
          </a:ln>
        </p:spPr>
        <p:txBody>
          <a:bodyPr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4400"/>
              <a:buFont typeface="Times New Roman" panose="02020603050405020304"/>
              <a:buNone/>
            </a:pPr>
            <a:r>
              <a:rPr lang="en-IN" sz="3000" b="1">
                <a:latin typeface="Times New Roman" panose="02020603050405020304" charset="0"/>
                <a:cs typeface="Times New Roman" panose="02020603050405020304" charset="0"/>
              </a:rPr>
              <a:t>Applications :</a:t>
            </a:r>
            <a:endParaRPr lang="en-IN" sz="3000" b="1">
              <a:latin typeface="Times New Roman" panose="02020603050405020304" charset="0"/>
              <a:cs typeface="Times New Roman" panose="02020603050405020304" charset="0"/>
            </a:endParaRPr>
          </a:p>
        </p:txBody>
      </p:sp>
      <p:sp>
        <p:nvSpPr>
          <p:cNvPr id="3" name="Google Shape;166;p21"/>
          <p:cNvSpPr txBox="1"/>
          <p:nvPr/>
        </p:nvSpPr>
        <p:spPr>
          <a:xfrm>
            <a:off x="4506595" y="1640840"/>
            <a:ext cx="4399915" cy="240474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100000"/>
              </a:lnSpc>
              <a:spcBef>
                <a:spcPts val="360"/>
              </a:spcBef>
              <a:spcAft>
                <a:spcPts val="0"/>
              </a:spcAft>
              <a:buClr>
                <a:schemeClr val="dk1"/>
              </a:buClr>
              <a:buSzPts val="1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Environmental monitoring</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Smart agriculture</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Industrial IoT</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Infrastructure monitoring</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Disaster management</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Wildlife tracking</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Traffic management</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Healthcare</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Smart cities</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Asset tracking</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Google Shape;165;p21"/>
          <p:cNvSpPr txBox="1"/>
          <p:nvPr/>
        </p:nvSpPr>
        <p:spPr>
          <a:xfrm>
            <a:off x="1016635" y="848995"/>
            <a:ext cx="4083050" cy="778510"/>
          </a:xfrm>
          <a:prstGeom prst="rect">
            <a:avLst/>
          </a:prstGeom>
          <a:noFill/>
          <a:ln>
            <a:noFill/>
          </a:ln>
        </p:spPr>
        <p:txBody>
          <a:bodyPr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4400"/>
              <a:buFont typeface="Times New Roman" panose="02020603050405020304"/>
              <a:buNone/>
            </a:pPr>
            <a:r>
              <a:rPr lang="en-IN" sz="3000" b="1">
                <a:latin typeface="Times New Roman" panose="02020603050405020304" charset="0"/>
                <a:cs typeface="Times New Roman" panose="02020603050405020304" charset="0"/>
              </a:rPr>
              <a:t>Advantages:</a:t>
            </a:r>
            <a:endParaRPr lang="en-IN" sz="3000" b="1">
              <a:latin typeface="Times New Roman" panose="02020603050405020304" charset="0"/>
              <a:cs typeface="Times New Roman" panose="02020603050405020304" charset="0"/>
            </a:endParaRPr>
          </a:p>
        </p:txBody>
      </p:sp>
      <p:sp>
        <p:nvSpPr>
          <p:cNvPr id="6" name="Google Shape;166;p21"/>
          <p:cNvSpPr txBox="1"/>
          <p:nvPr/>
        </p:nvSpPr>
        <p:spPr>
          <a:xfrm>
            <a:off x="1086485" y="1627505"/>
            <a:ext cx="4399915" cy="240474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100000"/>
              </a:lnSpc>
              <a:spcBef>
                <a:spcPts val="360"/>
              </a:spcBef>
              <a:spcAft>
                <a:spcPts val="0"/>
              </a:spcAft>
              <a:buClr>
                <a:schemeClr val="dk1"/>
              </a:buClr>
              <a:buSzPts val="1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Global Optimization</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Fast Convergence </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Flexibility </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Ease of Implementation </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Robustness </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480"/>
              </a:spcBef>
              <a:spcAft>
                <a:spcPts val="0"/>
              </a:spcAft>
              <a:buClr>
                <a:schemeClr val="dk1"/>
              </a:buClr>
              <a:buSzPts val="2400"/>
              <a:buFont typeface="Wingdings" panose="05000000000000000000" charset="0"/>
              <a:buChar char="ü"/>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Parallelization </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96970" y="302348"/>
            <a:ext cx="8229600" cy="77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panose="02020603050405020304"/>
              <a:buNone/>
            </a:pPr>
          </a:p>
        </p:txBody>
      </p:sp>
      <p:sp>
        <p:nvSpPr>
          <p:cNvPr id="190" name="Google Shape;190;p23"/>
          <p:cNvSpPr txBox="1"/>
          <p:nvPr>
            <p:ph type="body" idx="1"/>
          </p:nvPr>
        </p:nvSpPr>
        <p:spPr>
          <a:xfrm>
            <a:off x="107502" y="1268750"/>
            <a:ext cx="3707400" cy="5112600"/>
          </a:xfrm>
          <a:prstGeom prst="rect">
            <a:avLst/>
          </a:prstGeom>
          <a:noFill/>
          <a:ln>
            <a:noFill/>
          </a:ln>
        </p:spPr>
        <p:txBody>
          <a:bodyPr spcFirstLastPara="1" wrap="square" lIns="91425" tIns="45700" rIns="91425" bIns="45700" anchor="t" anchorCtr="0">
            <a:noAutofit/>
          </a:bodyPr>
          <a:lstStyle/>
          <a:p>
            <a:pPr marL="342900" lvl="0" indent="0" algn="just" rtl="0">
              <a:spcBef>
                <a:spcPts val="480"/>
              </a:spcBef>
              <a:spcAft>
                <a:spcPts val="0"/>
              </a:spcAft>
              <a:buNone/>
            </a:pPr>
            <a:endParaRPr sz="24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1" name="Google Shape;191;p23"/>
          <p:cNvSpPr/>
          <p:nvPr/>
        </p:nvSpPr>
        <p:spPr>
          <a:xfrm>
            <a:off x="0" y="0"/>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2" name="Google Shape;192;p23"/>
          <p:cNvSpPr/>
          <p:nvPr/>
        </p:nvSpPr>
        <p:spPr>
          <a:xfrm>
            <a:off x="5053" y="6597026"/>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3" name="Google Shape;193;p23"/>
          <p:cNvSpPr txBox="1"/>
          <p:nvPr/>
        </p:nvSpPr>
        <p:spPr>
          <a:xfrm>
            <a:off x="4491800" y="1438775"/>
            <a:ext cx="3484200" cy="18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94" name="Google Shape;194;p23"/>
          <p:cNvSpPr txBox="1"/>
          <p:nvPr/>
        </p:nvSpPr>
        <p:spPr>
          <a:xfrm>
            <a:off x="311700" y="445075"/>
            <a:ext cx="7922400" cy="66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500" b="1">
                <a:solidFill>
                  <a:srgbClr val="222222"/>
                </a:solidFill>
                <a:latin typeface="Nunito"/>
                <a:ea typeface="Nunito"/>
                <a:cs typeface="Nunito"/>
                <a:sym typeface="Nunito"/>
              </a:rPr>
              <a:t>Resources:</a:t>
            </a:r>
            <a:endParaRPr sz="2500" b="1">
              <a:solidFill>
                <a:srgbClr val="222222"/>
              </a:solidFill>
              <a:latin typeface="Nunito"/>
              <a:ea typeface="Nunito"/>
              <a:cs typeface="Nunito"/>
              <a:sym typeface="Nunito"/>
            </a:endParaRPr>
          </a:p>
          <a:p>
            <a:pPr marL="0" lvl="0" indent="0" algn="l" rtl="0">
              <a:spcBef>
                <a:spcPts val="0"/>
              </a:spcBef>
              <a:spcAft>
                <a:spcPts val="0"/>
              </a:spcAft>
              <a:buNone/>
            </a:pPr>
            <a:endParaRPr sz="2000">
              <a:solidFill>
                <a:srgbClr val="222222"/>
              </a:solidFill>
              <a:latin typeface="Nunito"/>
              <a:ea typeface="Nunito"/>
              <a:cs typeface="Nunito"/>
              <a:sym typeface="Nunito"/>
            </a:endParaRPr>
          </a:p>
          <a:p>
            <a:pPr marL="0" lvl="0" indent="0" algn="l" rtl="0">
              <a:spcBef>
                <a:spcPts val="0"/>
              </a:spcBef>
              <a:spcAft>
                <a:spcPts val="0"/>
              </a:spcAft>
              <a:buNone/>
            </a:pPr>
            <a:r>
              <a:rPr lang="en-IN" sz="2000">
                <a:solidFill>
                  <a:srgbClr val="222222"/>
                </a:solidFill>
                <a:latin typeface="Nunito"/>
                <a:ea typeface="Nunito"/>
                <a:cs typeface="Nunito"/>
                <a:sym typeface="Nunito"/>
              </a:rPr>
              <a:t>Academic Journals</a:t>
            </a:r>
            <a:endParaRPr sz="2000">
              <a:solidFill>
                <a:srgbClr val="222222"/>
              </a:solidFill>
              <a:latin typeface="Nunito"/>
              <a:ea typeface="Nunito"/>
              <a:cs typeface="Nunito"/>
              <a:sym typeface="Nunito"/>
            </a:endParaRPr>
          </a:p>
          <a:p>
            <a:pPr marL="0" lvl="0" indent="0" algn="l" rtl="0">
              <a:spcBef>
                <a:spcPts val="0"/>
              </a:spcBef>
              <a:spcAft>
                <a:spcPts val="0"/>
              </a:spcAft>
              <a:buNone/>
            </a:pPr>
            <a:endParaRPr sz="2000">
              <a:solidFill>
                <a:srgbClr val="222222"/>
              </a:solidFill>
              <a:latin typeface="Nunito"/>
              <a:ea typeface="Nunito"/>
              <a:cs typeface="Nunito"/>
              <a:sym typeface="Nunito"/>
            </a:endParaRPr>
          </a:p>
          <a:p>
            <a:pPr marL="0" lvl="0" indent="0" algn="l" rtl="0">
              <a:spcBef>
                <a:spcPts val="0"/>
              </a:spcBef>
              <a:spcAft>
                <a:spcPts val="0"/>
              </a:spcAft>
              <a:buNone/>
            </a:pPr>
            <a:r>
              <a:rPr lang="en-IN" sz="2000">
                <a:solidFill>
                  <a:srgbClr val="222222"/>
                </a:solidFill>
                <a:latin typeface="Nunito"/>
                <a:ea typeface="Nunito"/>
                <a:cs typeface="Nunito"/>
                <a:sym typeface="Nunito"/>
              </a:rPr>
              <a:t>Research Papers.</a:t>
            </a:r>
            <a:endParaRPr sz="2000">
              <a:solidFill>
                <a:srgbClr val="222222"/>
              </a:solidFill>
              <a:latin typeface="Nunito"/>
              <a:ea typeface="Nunito"/>
              <a:cs typeface="Nunito"/>
              <a:sym typeface="Nunito"/>
            </a:endParaRPr>
          </a:p>
          <a:p>
            <a:pPr marL="0" lvl="0" indent="0" algn="l" rtl="0">
              <a:spcBef>
                <a:spcPts val="0"/>
              </a:spcBef>
              <a:spcAft>
                <a:spcPts val="0"/>
              </a:spcAft>
              <a:buNone/>
            </a:pPr>
            <a:endParaRPr sz="2000">
              <a:solidFill>
                <a:srgbClr val="222222"/>
              </a:solidFill>
              <a:latin typeface="Nunito"/>
              <a:ea typeface="Nunito"/>
              <a:cs typeface="Nunito"/>
              <a:sym typeface="Nunito"/>
            </a:endParaRPr>
          </a:p>
          <a:p>
            <a:pPr marL="0" lvl="0" indent="0" algn="l" rtl="0">
              <a:spcBef>
                <a:spcPts val="0"/>
              </a:spcBef>
              <a:spcAft>
                <a:spcPts val="0"/>
              </a:spcAft>
              <a:buNone/>
            </a:pPr>
            <a:r>
              <a:rPr lang="en-IN" sz="2000">
                <a:solidFill>
                  <a:srgbClr val="222222"/>
                </a:solidFill>
                <a:latin typeface="Nunito"/>
                <a:ea typeface="Nunito"/>
                <a:cs typeface="Nunito"/>
                <a:sym typeface="Nunito"/>
              </a:rPr>
              <a:t>Textbooks</a:t>
            </a:r>
            <a:endParaRPr sz="2000">
              <a:solidFill>
                <a:srgbClr val="222222"/>
              </a:solidFill>
              <a:latin typeface="Nunito"/>
              <a:ea typeface="Nunito"/>
              <a:cs typeface="Nunito"/>
              <a:sym typeface="Nunito"/>
            </a:endParaRPr>
          </a:p>
          <a:p>
            <a:pPr marL="0" lvl="0" indent="0" algn="l" rtl="0">
              <a:spcBef>
                <a:spcPts val="0"/>
              </a:spcBef>
              <a:spcAft>
                <a:spcPts val="0"/>
              </a:spcAft>
              <a:buNone/>
            </a:pPr>
            <a:endParaRPr sz="2000">
              <a:solidFill>
                <a:srgbClr val="222222"/>
              </a:solidFill>
              <a:latin typeface="Nunito"/>
              <a:ea typeface="Nunito"/>
              <a:cs typeface="Nunito"/>
              <a:sym typeface="Nunito"/>
            </a:endParaRPr>
          </a:p>
          <a:p>
            <a:pPr marL="0" lvl="0" indent="0" algn="l" rtl="0">
              <a:spcBef>
                <a:spcPts val="0"/>
              </a:spcBef>
              <a:spcAft>
                <a:spcPts val="0"/>
              </a:spcAft>
              <a:buNone/>
            </a:pPr>
            <a:endParaRPr sz="2000">
              <a:solidFill>
                <a:srgbClr val="222222"/>
              </a:solidFill>
              <a:latin typeface="Nunito"/>
              <a:ea typeface="Nunito"/>
              <a:cs typeface="Nunito"/>
              <a:sym typeface="Nunito"/>
            </a:endParaRPr>
          </a:p>
          <a:p>
            <a:pPr marL="0" lvl="0" indent="0" algn="l" rtl="0">
              <a:spcBef>
                <a:spcPts val="0"/>
              </a:spcBef>
              <a:spcAft>
                <a:spcPts val="0"/>
              </a:spcAft>
              <a:buNone/>
            </a:pPr>
            <a:r>
              <a:rPr lang="en-IN" sz="2000">
                <a:solidFill>
                  <a:srgbClr val="222222"/>
                </a:solidFill>
                <a:highlight>
                  <a:srgbClr val="F5F5F5"/>
                </a:highlight>
                <a:latin typeface="Nunito"/>
                <a:ea typeface="Nunito"/>
                <a:cs typeface="Nunito"/>
                <a:sym typeface="Nunito"/>
              </a:rPr>
              <a:t>Ali Norouzi, A. Halim Zaim, "Genetic Algorithm Application in Optimization of Wireless Sensor Networks", </a:t>
            </a:r>
            <a:r>
              <a:rPr lang="en-IN" sz="2000" i="1">
                <a:solidFill>
                  <a:srgbClr val="222222"/>
                </a:solidFill>
                <a:latin typeface="Nunito"/>
                <a:ea typeface="Nunito"/>
                <a:cs typeface="Nunito"/>
                <a:sym typeface="Nunito"/>
              </a:rPr>
              <a:t>The Scientific World Journal</a:t>
            </a:r>
            <a:r>
              <a:rPr lang="en-IN" sz="2000">
                <a:solidFill>
                  <a:srgbClr val="222222"/>
                </a:solidFill>
                <a:highlight>
                  <a:srgbClr val="F5F5F5"/>
                </a:highlight>
                <a:latin typeface="Nunito"/>
                <a:ea typeface="Nunito"/>
                <a:cs typeface="Nunito"/>
                <a:sym typeface="Nunito"/>
              </a:rPr>
              <a:t>, vol. 2014, Article ID 286575, 15 pages, 2014. </a:t>
            </a:r>
            <a:r>
              <a:rPr lang="en-IN" sz="2000" u="sng">
                <a:solidFill>
                  <a:srgbClr val="222222"/>
                </a:solidFill>
                <a:highlight>
                  <a:srgbClr val="F5F5F5"/>
                </a:highlight>
                <a:latin typeface="Nunito"/>
                <a:ea typeface="Nunito"/>
                <a:cs typeface="Nunito"/>
                <a:sym typeface="Nunito"/>
                <a:hlinkClick r:id="rId1"/>
              </a:rPr>
              <a:t>https://doi.org/10.1155/2014/286575</a:t>
            </a:r>
            <a:endParaRPr sz="2000">
              <a:solidFill>
                <a:srgbClr val="222222"/>
              </a:solidFill>
              <a:highlight>
                <a:srgbClr val="F5F5F5"/>
              </a:highlight>
              <a:latin typeface="Nunito"/>
              <a:ea typeface="Nunito"/>
              <a:cs typeface="Nunito"/>
              <a:sym typeface="Nunito"/>
            </a:endParaRPr>
          </a:p>
          <a:p>
            <a:pPr marL="0" lvl="0" indent="0" algn="l" rtl="0">
              <a:spcBef>
                <a:spcPts val="0"/>
              </a:spcBef>
              <a:spcAft>
                <a:spcPts val="0"/>
              </a:spcAft>
              <a:buNone/>
            </a:pPr>
            <a:endParaRPr sz="2000">
              <a:solidFill>
                <a:srgbClr val="222222"/>
              </a:solidFill>
              <a:highlight>
                <a:srgbClr val="F5F5F5"/>
              </a:highlight>
              <a:latin typeface="Nunito"/>
              <a:ea typeface="Nunito"/>
              <a:cs typeface="Nunito"/>
              <a:sym typeface="Nunito"/>
            </a:endParaRPr>
          </a:p>
          <a:p>
            <a:pPr marL="0" lvl="0" indent="0" algn="l" rtl="0">
              <a:spcBef>
                <a:spcPts val="0"/>
              </a:spcBef>
              <a:spcAft>
                <a:spcPts val="0"/>
              </a:spcAft>
              <a:buNone/>
            </a:pPr>
            <a:r>
              <a:rPr lang="en-IN" sz="2000">
                <a:solidFill>
                  <a:srgbClr val="222222"/>
                </a:solidFill>
                <a:highlight>
                  <a:srgbClr val="FFFFFF"/>
                </a:highlight>
                <a:latin typeface="Nunito"/>
                <a:ea typeface="Nunito"/>
                <a:cs typeface="Nunito"/>
                <a:sym typeface="Nunito"/>
              </a:rPr>
              <a:t>Jin, Shiyuan, Ming Zhou, and Annie S. Wu. "Sensor network optimization using a genetic algorithm." </a:t>
            </a:r>
            <a:r>
              <a:rPr lang="en-IN" sz="2000" i="1">
                <a:solidFill>
                  <a:srgbClr val="222222"/>
                </a:solidFill>
                <a:highlight>
                  <a:srgbClr val="FFFFFF"/>
                </a:highlight>
                <a:latin typeface="Nunito"/>
                <a:ea typeface="Nunito"/>
                <a:cs typeface="Nunito"/>
                <a:sym typeface="Nunito"/>
              </a:rPr>
              <a:t>Proceedings of the 7th world multiconference on systemics, cybernetics and informatics</a:t>
            </a:r>
            <a:r>
              <a:rPr lang="en-IN" sz="2000">
                <a:solidFill>
                  <a:srgbClr val="222222"/>
                </a:solidFill>
                <a:highlight>
                  <a:srgbClr val="FFFFFF"/>
                </a:highlight>
                <a:latin typeface="Nunito"/>
                <a:ea typeface="Nunito"/>
                <a:cs typeface="Nunito"/>
                <a:sym typeface="Nunito"/>
              </a:rPr>
              <a:t>. 2003.</a:t>
            </a:r>
            <a:endParaRPr sz="2000">
              <a:solidFill>
                <a:srgbClr val="222222"/>
              </a:solidFill>
              <a:latin typeface="Nunito"/>
              <a:ea typeface="Nunito"/>
              <a:cs typeface="Nunito"/>
              <a:sym typeface="Nunito"/>
            </a:endParaRPr>
          </a:p>
        </p:txBody>
      </p:sp>
      <p:sp>
        <p:nvSpPr>
          <p:cNvPr id="195" name="Google Shape;195;p23"/>
          <p:cNvSpPr txBox="1"/>
          <p:nvPr/>
        </p:nvSpPr>
        <p:spPr>
          <a:xfrm>
            <a:off x="4572000" y="445075"/>
            <a:ext cx="4260300" cy="412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sz="1500">
              <a:solidFill>
                <a:srgbClr val="222222"/>
              </a:solidFill>
              <a:latin typeface="Calibri" panose="020F0502020204030204"/>
              <a:ea typeface="Calibri" panose="020F0502020204030204"/>
              <a:cs typeface="Calibri" panose="020F0502020204030204"/>
              <a:sym typeface="Calibri" panose="020F0502020204030204"/>
            </a:endParaRPr>
          </a:p>
        </p:txBody>
      </p:sp>
      <p:pic>
        <p:nvPicPr>
          <p:cNvPr id="196" name="Google Shape;196;p23"/>
          <p:cNvPicPr preferRelativeResize="0"/>
          <p:nvPr/>
        </p:nvPicPr>
        <p:blipFill>
          <a:blip r:embed="rId2"/>
          <a:stretch>
            <a:fillRect/>
          </a:stretch>
        </p:blipFill>
        <p:spPr>
          <a:xfrm>
            <a:off x="7917900" y="197875"/>
            <a:ext cx="914400" cy="63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611560" y="2492896"/>
            <a:ext cx="8229600" cy="1143000"/>
          </a:xfrm>
          <a:prstGeom prst="rect">
            <a:avLst/>
          </a:prstGeom>
          <a:solidFill>
            <a:srgbClr val="FF3F44"/>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IN" b="1"/>
              <a:t>THANK YOU</a:t>
            </a:r>
            <a:endParaRPr lang="en-IN"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4"/>
          <p:cNvSpPr txBox="1"/>
          <p:nvPr>
            <p:ph type="title"/>
          </p:nvPr>
        </p:nvSpPr>
        <p:spPr>
          <a:xfrm>
            <a:off x="96970" y="302348"/>
            <a:ext cx="8229600" cy="77809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panose="020B0604020202020204"/>
              <a:buNone/>
            </a:pPr>
            <a:r>
              <a:rPr lang="en-IN" sz="2400" b="1">
                <a:highlight>
                  <a:schemeClr val="lt1"/>
                </a:highlight>
                <a:latin typeface="Times New Roman" panose="02020603050405020304" charset="0"/>
                <a:ea typeface="Nunito"/>
                <a:cs typeface="Times New Roman" panose="02020603050405020304" charset="0"/>
                <a:sym typeface="Nunito"/>
              </a:rPr>
              <a:t>Introduction to Wireless Sensor Network Optimization:</a:t>
            </a:r>
            <a:endParaRPr lang="en-IN" sz="2400" b="1">
              <a:highlight>
                <a:schemeClr val="lt1"/>
              </a:highlight>
              <a:latin typeface="Times New Roman" panose="02020603050405020304" charset="0"/>
              <a:ea typeface="Nunito"/>
              <a:cs typeface="Times New Roman" panose="02020603050405020304" charset="0"/>
              <a:sym typeface="Nunito"/>
            </a:endParaRPr>
          </a:p>
        </p:txBody>
      </p:sp>
      <p:sp>
        <p:nvSpPr>
          <p:cNvPr id="99" name="Google Shape;99;p14"/>
          <p:cNvSpPr txBox="1"/>
          <p:nvPr>
            <p:ph type="body" idx="1"/>
          </p:nvPr>
        </p:nvSpPr>
        <p:spPr>
          <a:xfrm>
            <a:off x="247015" y="1032510"/>
            <a:ext cx="8578850" cy="2133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lt1"/>
              </a:buClr>
              <a:buSzPts val="1100"/>
              <a:buFont typeface="Arial" panose="020B0604020202020204"/>
              <a:buNone/>
            </a:pPr>
            <a:r>
              <a:rPr lang="en-IN" sz="1800">
                <a:solidFill>
                  <a:srgbClr val="222222"/>
                </a:solidFill>
                <a:highlight>
                  <a:schemeClr val="lt1"/>
                </a:highlight>
                <a:latin typeface="Times New Roman" panose="02020603050405020304" charset="0"/>
                <a:cs typeface="Times New Roman" panose="02020603050405020304" charset="0"/>
              </a:rPr>
              <a:t>Sensor networks are used to collect and transmit data from various sources.Optimization of sensor networks aims to improve the performance and efficiency of these networks.</a:t>
            </a:r>
            <a:endParaRPr sz="1800">
              <a:solidFill>
                <a:srgbClr val="222222"/>
              </a:solidFill>
              <a:highlight>
                <a:schemeClr val="lt1"/>
              </a:highlight>
              <a:latin typeface="Times New Roman" panose="02020603050405020304" charset="0"/>
              <a:cs typeface="Times New Roman" panose="02020603050405020304" charset="0"/>
            </a:endParaRPr>
          </a:p>
          <a:p>
            <a:pPr marL="0" lvl="0" indent="0" algn="just" rtl="0">
              <a:lnSpc>
                <a:spcPct val="115000"/>
              </a:lnSpc>
              <a:spcBef>
                <a:spcPts val="1200"/>
              </a:spcBef>
              <a:spcAft>
                <a:spcPts val="0"/>
              </a:spcAft>
              <a:buClr>
                <a:schemeClr val="dk1"/>
              </a:buClr>
              <a:buSzPts val="1100"/>
              <a:buFont typeface="Arial" panose="020B0604020202020204"/>
              <a:buNone/>
            </a:pPr>
            <a:r>
              <a:rPr lang="en-IN" sz="1800">
                <a:solidFill>
                  <a:srgbClr val="222222"/>
                </a:solidFill>
                <a:highlight>
                  <a:schemeClr val="lt1"/>
                </a:highlight>
                <a:latin typeface="Times New Roman" panose="02020603050405020304" charset="0"/>
                <a:cs typeface="Times New Roman" panose="02020603050405020304" charset="0"/>
              </a:rPr>
              <a:t>Efficient sensor networks can lead to better data collection, reduced energy consumption, and extended network lifetime. </a:t>
            </a:r>
            <a:endParaRPr lang="en-IN" sz="1800">
              <a:solidFill>
                <a:srgbClr val="222222"/>
              </a:solidFill>
              <a:highlight>
                <a:schemeClr val="lt1"/>
              </a:highlight>
              <a:latin typeface="Times New Roman" panose="02020603050405020304" charset="0"/>
              <a:cs typeface="Times New Roman" panose="02020603050405020304" charset="0"/>
            </a:endParaRPr>
          </a:p>
          <a:p>
            <a:pPr marL="0" lvl="0" indent="0" algn="just" rtl="0">
              <a:lnSpc>
                <a:spcPct val="115000"/>
              </a:lnSpc>
              <a:spcBef>
                <a:spcPts val="1200"/>
              </a:spcBef>
              <a:spcAft>
                <a:spcPts val="0"/>
              </a:spcAft>
              <a:buClr>
                <a:schemeClr val="dk1"/>
              </a:buClr>
              <a:buSzPts val="1100"/>
              <a:buFont typeface="Arial" panose="020B0604020202020204"/>
              <a:buNone/>
            </a:pPr>
            <a:r>
              <a:rPr sz="1800">
                <a:solidFill>
                  <a:srgbClr val="222222"/>
                </a:solidFill>
                <a:highlight>
                  <a:schemeClr val="lt1"/>
                </a:highlight>
                <a:latin typeface="Times New Roman" panose="02020603050405020304" charset="0"/>
                <a:cs typeface="Times New Roman" panose="02020603050405020304" charset="0"/>
              </a:rPr>
              <a:t>Sensor networks play a crucial role in collecting data from the physical world for various applications such as environmental monitoring, healthcare, and infrastructure management.</a:t>
            </a:r>
            <a:endParaRPr sz="1800">
              <a:solidFill>
                <a:srgbClr val="222222"/>
              </a:solidFill>
              <a:highlight>
                <a:schemeClr val="lt1"/>
              </a:highlight>
              <a:latin typeface="Times New Roman" panose="02020603050405020304" charset="0"/>
              <a:cs typeface="Times New Roman" panose="02020603050405020304" charset="0"/>
            </a:endParaRPr>
          </a:p>
          <a:p>
            <a:pPr marL="0" lvl="0" indent="0" algn="just" rtl="0">
              <a:lnSpc>
                <a:spcPct val="115000"/>
              </a:lnSpc>
              <a:spcBef>
                <a:spcPts val="1200"/>
              </a:spcBef>
              <a:spcAft>
                <a:spcPts val="0"/>
              </a:spcAft>
              <a:buClr>
                <a:schemeClr val="dk1"/>
              </a:buClr>
              <a:buSzPts val="1100"/>
              <a:buFont typeface="Arial" panose="020B0604020202020204"/>
              <a:buNone/>
            </a:pPr>
            <a:endParaRPr sz="1800">
              <a:solidFill>
                <a:srgbClr val="222222"/>
              </a:solidFill>
              <a:highlight>
                <a:schemeClr val="lt1"/>
              </a:highlight>
              <a:latin typeface="Times New Roman" panose="02020603050405020304" charset="0"/>
              <a:cs typeface="Times New Roman" panose="02020603050405020304" charset="0"/>
            </a:endParaRPr>
          </a:p>
          <a:p>
            <a:pPr marL="0" lvl="0" indent="0" algn="just" rtl="0">
              <a:lnSpc>
                <a:spcPct val="120000"/>
              </a:lnSpc>
              <a:spcBef>
                <a:spcPts val="1200"/>
              </a:spcBef>
              <a:spcAft>
                <a:spcPts val="0"/>
              </a:spcAft>
              <a:buClr>
                <a:schemeClr val="dk1"/>
              </a:buClr>
              <a:buSzPts val="2000"/>
              <a:buNone/>
            </a:pPr>
            <a:endParaRPr sz="1800">
              <a:latin typeface="Times New Roman" panose="02020603050405020304" charset="0"/>
              <a:ea typeface="Times New Roman" panose="02020603050405020304"/>
              <a:cs typeface="Times New Roman" panose="02020603050405020304" charset="0"/>
              <a:sym typeface="Times New Roman" panose="02020603050405020304"/>
            </a:endParaRPr>
          </a:p>
        </p:txBody>
      </p:sp>
      <p:sp>
        <p:nvSpPr>
          <p:cNvPr id="100" name="Google Shape;100;p14"/>
          <p:cNvSpPr/>
          <p:nvPr/>
        </p:nvSpPr>
        <p:spPr>
          <a:xfrm>
            <a:off x="0" y="0"/>
            <a:ext cx="9144000" cy="260648"/>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1" name="Google Shape;101;p14"/>
          <p:cNvSpPr/>
          <p:nvPr/>
        </p:nvSpPr>
        <p:spPr>
          <a:xfrm>
            <a:off x="5053" y="6597026"/>
            <a:ext cx="9144000" cy="260648"/>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02" name="Google Shape;102;p14"/>
          <p:cNvPicPr preferRelativeResize="0"/>
          <p:nvPr/>
        </p:nvPicPr>
        <p:blipFill>
          <a:blip r:embed="rId1"/>
          <a:stretch>
            <a:fillRect/>
          </a:stretch>
        </p:blipFill>
        <p:spPr>
          <a:xfrm>
            <a:off x="5412105" y="3772535"/>
            <a:ext cx="3731895" cy="2613660"/>
          </a:xfrm>
          <a:prstGeom prst="rect">
            <a:avLst/>
          </a:prstGeom>
          <a:noFill/>
          <a:ln>
            <a:noFill/>
          </a:ln>
        </p:spPr>
      </p:pic>
      <p:sp>
        <p:nvSpPr>
          <p:cNvPr id="2" name="Text Box 1"/>
          <p:cNvSpPr txBox="1"/>
          <p:nvPr/>
        </p:nvSpPr>
        <p:spPr>
          <a:xfrm>
            <a:off x="97155" y="3651250"/>
            <a:ext cx="5629910" cy="1791335"/>
          </a:xfrm>
          <a:prstGeom prst="rect">
            <a:avLst/>
          </a:prstGeom>
          <a:noFill/>
        </p:spPr>
        <p:txBody>
          <a:bodyPr wrap="square" rtlCol="0">
            <a:spAutoFit/>
          </a:bodyPr>
          <a:p>
            <a:r>
              <a:rPr lang="en-US" sz="1800" b="1">
                <a:latin typeface="Times New Roman" panose="02020603050405020304" charset="0"/>
                <a:cs typeface="Times New Roman" panose="02020603050405020304" charset="0"/>
              </a:rPr>
              <a:t>Importance of optimization:</a:t>
            </a:r>
            <a:endParaRPr lang="en-US" sz="18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pPr marL="342900" indent="-342900">
              <a:lnSpc>
                <a:spcPct val="150000"/>
              </a:lnSpc>
              <a:buAutoNum type="arabicPeriod"/>
            </a:pPr>
            <a:r>
              <a:rPr lang="en-US" sz="1700">
                <a:latin typeface="Times New Roman" panose="02020603050405020304" charset="0"/>
                <a:cs typeface="Times New Roman" panose="02020603050405020304" charset="0"/>
              </a:rPr>
              <a:t>Maximizes coverage area while minimizing redundancy.</a:t>
            </a:r>
            <a:endParaRPr lang="en-US" sz="1700">
              <a:latin typeface="Times New Roman" panose="02020603050405020304" charset="0"/>
              <a:cs typeface="Times New Roman" panose="02020603050405020304" charset="0"/>
            </a:endParaRPr>
          </a:p>
          <a:p>
            <a:pPr marL="342900" indent="-342900">
              <a:lnSpc>
                <a:spcPct val="150000"/>
              </a:lnSpc>
              <a:buAutoNum type="arabicPeriod"/>
            </a:pPr>
            <a:r>
              <a:rPr lang="en-US" sz="1700">
                <a:latin typeface="Times New Roman" panose="02020603050405020304" charset="0"/>
                <a:cs typeface="Times New Roman" panose="02020603050405020304" charset="0"/>
              </a:rPr>
              <a:t>Enhances sensor network performance and reliability.</a:t>
            </a:r>
            <a:endParaRPr lang="en-US" sz="1700">
              <a:latin typeface="Times New Roman" panose="02020603050405020304" charset="0"/>
              <a:cs typeface="Times New Roman" panose="02020603050405020304" charset="0"/>
            </a:endParaRPr>
          </a:p>
          <a:p>
            <a:pPr marL="342900" indent="-342900">
              <a:lnSpc>
                <a:spcPct val="150000"/>
              </a:lnSpc>
              <a:buAutoNum type="arabicPeriod"/>
            </a:pPr>
            <a:r>
              <a:rPr lang="en-US" sz="1700">
                <a:latin typeface="Times New Roman" panose="02020603050405020304" charset="0"/>
                <a:cs typeface="Times New Roman" panose="02020603050405020304" charset="0"/>
              </a:rPr>
              <a:t>Improves resource utilization and prolongs sensor lifespan</a:t>
            </a:r>
            <a:r>
              <a:rPr lang="en-US" sz="1700">
                <a:latin typeface="Times New Roman" panose="02020603050405020304" charset="0"/>
                <a:cs typeface="Times New Roman" panose="02020603050405020304" charset="0"/>
              </a:rPr>
              <a:t>.</a:t>
            </a:r>
            <a:endParaRPr lang="en-US" sz="17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102685" y="260438"/>
            <a:ext cx="8229600" cy="77809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panose="020B0604020202020204"/>
              <a:buNone/>
            </a:pPr>
            <a:r>
              <a:rPr lang="en-IN" sz="3000" b="1">
                <a:solidFill>
                  <a:srgbClr val="222222"/>
                </a:solidFill>
                <a:latin typeface="Times New Roman" panose="02020603050405020304" charset="0"/>
                <a:ea typeface="Nunito"/>
                <a:cs typeface="Times New Roman" panose="02020603050405020304" charset="0"/>
                <a:sym typeface="Nunito"/>
              </a:rPr>
              <a:t>Purpose of  Our Project :</a:t>
            </a:r>
            <a:endParaRPr lang="en-IN" sz="3000" b="1">
              <a:solidFill>
                <a:srgbClr val="222222"/>
              </a:solidFill>
              <a:latin typeface="Times New Roman" panose="02020603050405020304" charset="0"/>
              <a:ea typeface="Nunito"/>
              <a:cs typeface="Times New Roman" panose="02020603050405020304" charset="0"/>
              <a:sym typeface="Nunito"/>
            </a:endParaRPr>
          </a:p>
        </p:txBody>
      </p:sp>
      <p:sp>
        <p:nvSpPr>
          <p:cNvPr id="108" name="Google Shape;108;p15"/>
          <p:cNvSpPr txBox="1"/>
          <p:nvPr>
            <p:ph type="body" idx="1"/>
          </p:nvPr>
        </p:nvSpPr>
        <p:spPr>
          <a:xfrm>
            <a:off x="102870" y="940435"/>
            <a:ext cx="9046210" cy="538226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2000"/>
              <a:buFont typeface="Noto Sans Symbols"/>
              <a:buNone/>
            </a:pPr>
            <a:r>
              <a:rPr lang="en-IN" sz="1600">
                <a:latin typeface="Times New Roman" panose="02020603050405020304" charset="0"/>
                <a:cs typeface="Times New Roman" panose="02020603050405020304" charset="0"/>
              </a:rPr>
              <a:t>The purpose of this project is to explore and implement optimization techniques, specifically using the Particle Swarm Optimization (PSO) algorithm and random coordinate generation, to optimize the deployment of sensors within a network. </a:t>
            </a:r>
            <a:endParaRPr lang="en-IN" sz="1600">
              <a:latin typeface="Times New Roman" panose="02020603050405020304" charset="0"/>
              <a:cs typeface="Times New Roman" panose="02020603050405020304" charset="0"/>
            </a:endParaRPr>
          </a:p>
          <a:p>
            <a:pPr marL="444500" lvl="0" indent="-457200" algn="l" rtl="0">
              <a:lnSpc>
                <a:spcPct val="150000"/>
              </a:lnSpc>
              <a:spcBef>
                <a:spcPts val="0"/>
              </a:spcBef>
              <a:spcAft>
                <a:spcPts val="0"/>
              </a:spcAft>
              <a:buSzPts val="2000"/>
              <a:buFont typeface="Noto Sans Symbols"/>
              <a:buAutoNum type="arabicPeriod"/>
            </a:pPr>
            <a:r>
              <a:rPr lang="en-IN" sz="1600">
                <a:latin typeface="Times New Roman" panose="02020603050405020304" charset="0"/>
                <a:cs typeface="Times New Roman" panose="02020603050405020304" charset="0"/>
              </a:rPr>
              <a:t>Utilize random coordinate generation for sensor placement.</a:t>
            </a:r>
            <a:endParaRPr lang="en-IN" sz="1600">
              <a:latin typeface="Times New Roman" panose="02020603050405020304" charset="0"/>
              <a:cs typeface="Times New Roman" panose="02020603050405020304" charset="0"/>
            </a:endParaRPr>
          </a:p>
          <a:p>
            <a:pPr marL="444500" lvl="0" indent="-457200" algn="l" rtl="0">
              <a:lnSpc>
                <a:spcPct val="150000"/>
              </a:lnSpc>
              <a:spcBef>
                <a:spcPts val="0"/>
              </a:spcBef>
              <a:spcAft>
                <a:spcPts val="0"/>
              </a:spcAft>
              <a:buSzPts val="2000"/>
              <a:buFont typeface="Noto Sans Symbols"/>
              <a:buAutoNum type="arabicPeriod"/>
            </a:pPr>
            <a:r>
              <a:rPr lang="en-IN" sz="1600">
                <a:latin typeface="Times New Roman" panose="02020603050405020304" charset="0"/>
                <a:cs typeface="Times New Roman" panose="02020603050405020304" charset="0"/>
              </a:rPr>
              <a:t>Optimize sensor positions and coverage areas within the network.</a:t>
            </a:r>
            <a:endParaRPr lang="en-IN" sz="1600">
              <a:latin typeface="Times New Roman" panose="02020603050405020304" charset="0"/>
              <a:cs typeface="Times New Roman" panose="02020603050405020304" charset="0"/>
            </a:endParaRPr>
          </a:p>
          <a:p>
            <a:pPr marL="444500" lvl="0" indent="-457200" algn="l" rtl="0">
              <a:lnSpc>
                <a:spcPct val="150000"/>
              </a:lnSpc>
              <a:spcBef>
                <a:spcPts val="0"/>
              </a:spcBef>
              <a:spcAft>
                <a:spcPts val="0"/>
              </a:spcAft>
              <a:buSzPts val="2000"/>
              <a:buFont typeface="Noto Sans Symbols"/>
              <a:buAutoNum type="arabicPeriod"/>
            </a:pPr>
            <a:r>
              <a:rPr lang="en-IN" sz="1600">
                <a:latin typeface="Times New Roman" panose="02020603050405020304" charset="0"/>
                <a:cs typeface="Times New Roman" panose="02020603050405020304" charset="0"/>
              </a:rPr>
              <a:t>Improve performance and effectiveness of the sensor network.</a:t>
            </a:r>
            <a:endParaRPr lang="en-IN" sz="1600">
              <a:latin typeface="Times New Roman" panose="02020603050405020304" charset="0"/>
              <a:cs typeface="Times New Roman" panose="02020603050405020304" charset="0"/>
            </a:endParaRPr>
          </a:p>
          <a:p>
            <a:pPr marL="0" lvl="0" indent="0" algn="l" rtl="0">
              <a:lnSpc>
                <a:spcPct val="150000"/>
              </a:lnSpc>
              <a:spcBef>
                <a:spcPts val="0"/>
              </a:spcBef>
              <a:spcAft>
                <a:spcPts val="0"/>
              </a:spcAft>
              <a:buSzPts val="2000"/>
              <a:buFont typeface="Noto Sans Symbols"/>
              <a:buNone/>
            </a:pPr>
            <a:r>
              <a:rPr lang="en-IN" sz="3000" b="1">
                <a:solidFill>
                  <a:srgbClr val="222222"/>
                </a:solidFill>
                <a:latin typeface="Times New Roman" panose="02020603050405020304" charset="0"/>
                <a:ea typeface="Nunito"/>
                <a:cs typeface="Times New Roman" panose="02020603050405020304" charset="0"/>
                <a:sym typeface="Nunito"/>
              </a:rPr>
              <a:t>Objectives </a:t>
            </a:r>
            <a:r>
              <a:rPr lang="en-IN" sz="2600" b="1">
                <a:solidFill>
                  <a:srgbClr val="222222"/>
                </a:solidFill>
                <a:latin typeface="Times New Roman" panose="02020603050405020304" charset="0"/>
                <a:ea typeface="Nunito"/>
                <a:cs typeface="Times New Roman" panose="02020603050405020304" charset="0"/>
                <a:sym typeface="Nunito"/>
              </a:rPr>
              <a:t>:</a:t>
            </a:r>
            <a:endParaRPr lang="en-IN" sz="2600" b="1">
              <a:solidFill>
                <a:srgbClr val="222222"/>
              </a:solidFill>
              <a:latin typeface="Times New Roman" panose="02020603050405020304" charset="0"/>
              <a:ea typeface="Nunito"/>
              <a:cs typeface="Times New Roman" panose="02020603050405020304" charset="0"/>
              <a:sym typeface="Nunito"/>
            </a:endParaRPr>
          </a:p>
          <a:p>
            <a:pPr marL="285750" lvl="0" indent="-285750" algn="l" rtl="0">
              <a:lnSpc>
                <a:spcPct val="200000"/>
              </a:lnSpc>
              <a:spcBef>
                <a:spcPts val="0"/>
              </a:spcBef>
              <a:spcAft>
                <a:spcPts val="0"/>
              </a:spcAft>
              <a:buSzPts val="2000"/>
              <a:buFont typeface="Wingdings" panose="05000000000000000000" charset="0"/>
              <a:buChar char="v"/>
            </a:pPr>
            <a:r>
              <a:rPr lang="en-IN" sz="1600">
                <a:solidFill>
                  <a:srgbClr val="222222"/>
                </a:solidFill>
                <a:latin typeface="Times New Roman" panose="02020603050405020304" charset="0"/>
                <a:ea typeface="Nunito"/>
                <a:cs typeface="Times New Roman" panose="02020603050405020304" charset="0"/>
                <a:sym typeface="Nunito"/>
              </a:rPr>
              <a:t>Identify optimal positions for sensor deployment to maximize coverage area.</a:t>
            </a:r>
            <a:endParaRPr lang="en-IN" sz="1600">
              <a:solidFill>
                <a:srgbClr val="222222"/>
              </a:solidFill>
              <a:latin typeface="Times New Roman" panose="02020603050405020304" charset="0"/>
              <a:ea typeface="Nunito"/>
              <a:cs typeface="Times New Roman" panose="02020603050405020304" charset="0"/>
              <a:sym typeface="Nunito"/>
            </a:endParaRPr>
          </a:p>
          <a:p>
            <a:pPr marL="285750" lvl="0" indent="-285750" algn="l" rtl="0">
              <a:lnSpc>
                <a:spcPct val="200000"/>
              </a:lnSpc>
              <a:spcBef>
                <a:spcPts val="0"/>
              </a:spcBef>
              <a:spcAft>
                <a:spcPts val="0"/>
              </a:spcAft>
              <a:buSzPts val="2000"/>
              <a:buFont typeface="Wingdings" panose="05000000000000000000" charset="0"/>
              <a:buChar char="v"/>
            </a:pPr>
            <a:r>
              <a:rPr lang="en-IN" sz="1600">
                <a:solidFill>
                  <a:srgbClr val="222222"/>
                </a:solidFill>
                <a:latin typeface="Times New Roman" panose="02020603050405020304" charset="0"/>
                <a:ea typeface="Nunito"/>
                <a:cs typeface="Times New Roman" panose="02020603050405020304" charset="0"/>
                <a:sym typeface="Nunito"/>
              </a:rPr>
              <a:t>Minimize redundancy and overlap between sensor coverage areas to conserve resources.</a:t>
            </a:r>
            <a:endParaRPr lang="en-IN" sz="1600">
              <a:solidFill>
                <a:srgbClr val="222222"/>
              </a:solidFill>
              <a:latin typeface="Times New Roman" panose="02020603050405020304" charset="0"/>
              <a:ea typeface="Nunito"/>
              <a:cs typeface="Times New Roman" panose="02020603050405020304" charset="0"/>
              <a:sym typeface="Nunito"/>
            </a:endParaRPr>
          </a:p>
          <a:p>
            <a:pPr marL="285750" lvl="0" indent="-285750" algn="l" rtl="0">
              <a:lnSpc>
                <a:spcPct val="200000"/>
              </a:lnSpc>
              <a:spcBef>
                <a:spcPts val="0"/>
              </a:spcBef>
              <a:spcAft>
                <a:spcPts val="0"/>
              </a:spcAft>
              <a:buSzPts val="2000"/>
              <a:buFont typeface="Wingdings" panose="05000000000000000000" charset="0"/>
              <a:buChar char="v"/>
            </a:pPr>
            <a:r>
              <a:rPr lang="en-IN" sz="1600">
                <a:solidFill>
                  <a:srgbClr val="222222"/>
                </a:solidFill>
                <a:latin typeface="Times New Roman" panose="02020603050405020304" charset="0"/>
                <a:ea typeface="Nunito"/>
                <a:cs typeface="Times New Roman" panose="02020603050405020304" charset="0"/>
                <a:sym typeface="Nunito"/>
              </a:rPr>
              <a:t>Enhance the reliability and accuracy of the sensor network in detecting and monitoring events </a:t>
            </a:r>
            <a:r>
              <a:rPr lang="en-US" altLang="en-IN" sz="1600">
                <a:solidFill>
                  <a:srgbClr val="222222"/>
                </a:solidFill>
                <a:latin typeface="Times New Roman" panose="02020603050405020304" charset="0"/>
                <a:ea typeface="Nunito"/>
                <a:cs typeface="Times New Roman" panose="02020603050405020304" charset="0"/>
                <a:sym typeface="Nunito"/>
              </a:rPr>
              <a:t>.</a:t>
            </a:r>
            <a:endParaRPr lang="en-IN" sz="1600">
              <a:solidFill>
                <a:srgbClr val="222222"/>
              </a:solidFill>
              <a:latin typeface="Times New Roman" panose="02020603050405020304" charset="0"/>
              <a:ea typeface="Nunito"/>
              <a:cs typeface="Times New Roman" panose="02020603050405020304" charset="0"/>
              <a:sym typeface="Nunito"/>
            </a:endParaRPr>
          </a:p>
          <a:p>
            <a:pPr marL="285750" lvl="0" indent="-285750" algn="l" rtl="0">
              <a:lnSpc>
                <a:spcPct val="200000"/>
              </a:lnSpc>
              <a:spcBef>
                <a:spcPts val="0"/>
              </a:spcBef>
              <a:spcAft>
                <a:spcPts val="0"/>
              </a:spcAft>
              <a:buSzPts val="2000"/>
              <a:buFont typeface="Wingdings" panose="05000000000000000000" charset="0"/>
              <a:buChar char="v"/>
            </a:pPr>
            <a:r>
              <a:rPr lang="en-IN" sz="1600">
                <a:solidFill>
                  <a:srgbClr val="222222"/>
                </a:solidFill>
                <a:latin typeface="Times New Roman" panose="02020603050405020304" charset="0"/>
                <a:ea typeface="Nunito"/>
                <a:cs typeface="Times New Roman" panose="02020603050405020304" charset="0"/>
                <a:sym typeface="Nunito"/>
              </a:rPr>
              <a:t>Explore the effectiveness of PSO algorithm and random coordinate generation in optimizing sensor deployment</a:t>
            </a:r>
            <a:r>
              <a:rPr lang="en-US" altLang="en-IN" sz="1600">
                <a:solidFill>
                  <a:srgbClr val="222222"/>
                </a:solidFill>
                <a:latin typeface="Times New Roman" panose="02020603050405020304" charset="0"/>
                <a:ea typeface="Nunito"/>
                <a:cs typeface="Times New Roman" panose="02020603050405020304" charset="0"/>
                <a:sym typeface="Nunito"/>
              </a:rPr>
              <a:t>.</a:t>
            </a:r>
            <a:endParaRPr lang="en-US" altLang="en-IN" sz="1600">
              <a:solidFill>
                <a:srgbClr val="222222"/>
              </a:solidFill>
              <a:latin typeface="Times New Roman" panose="02020603050405020304" charset="0"/>
              <a:ea typeface="Nunito"/>
              <a:cs typeface="Times New Roman" panose="02020603050405020304" charset="0"/>
              <a:sym typeface="Nunito"/>
            </a:endParaRPr>
          </a:p>
        </p:txBody>
      </p:sp>
      <p:sp>
        <p:nvSpPr>
          <p:cNvPr id="109" name="Google Shape;109;p15"/>
          <p:cNvSpPr/>
          <p:nvPr/>
        </p:nvSpPr>
        <p:spPr>
          <a:xfrm>
            <a:off x="0" y="0"/>
            <a:ext cx="9144000" cy="260648"/>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0" name="Google Shape;110;p15"/>
          <p:cNvSpPr/>
          <p:nvPr/>
        </p:nvSpPr>
        <p:spPr>
          <a:xfrm>
            <a:off x="5053" y="6597026"/>
            <a:ext cx="9144000" cy="260648"/>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404178" y="413385"/>
            <a:ext cx="5486400" cy="56673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panose="020B0604020202020204"/>
              <a:buNone/>
            </a:pPr>
            <a:r>
              <a:rPr lang="en-IN" sz="3000" b="1">
                <a:latin typeface="Times New Roman" panose="02020603050405020304" charset="0"/>
                <a:ea typeface="Nunito"/>
                <a:cs typeface="Times New Roman" panose="02020603050405020304" charset="0"/>
                <a:sym typeface="Nunito"/>
              </a:rPr>
              <a:t>Previous Works :</a:t>
            </a:r>
            <a:endParaRPr sz="3000" b="1">
              <a:latin typeface="Times New Roman" panose="02020603050405020304" charset="0"/>
              <a:cs typeface="Times New Roman" panose="02020603050405020304" charset="0"/>
            </a:endParaRPr>
          </a:p>
        </p:txBody>
      </p:sp>
      <p:sp>
        <p:nvSpPr>
          <p:cNvPr id="117" name="Google Shape;117;p16"/>
          <p:cNvSpPr/>
          <p:nvPr/>
        </p:nvSpPr>
        <p:spPr>
          <a:xfrm>
            <a:off x="0" y="0"/>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16"/>
          <p:cNvSpPr/>
          <p:nvPr/>
        </p:nvSpPr>
        <p:spPr>
          <a:xfrm>
            <a:off x="5053" y="6597026"/>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19" name="Google Shape;119;p16"/>
          <p:cNvPicPr preferRelativeResize="0"/>
          <p:nvPr/>
        </p:nvPicPr>
        <p:blipFill>
          <a:blip r:embed="rId1"/>
          <a:stretch>
            <a:fillRect/>
          </a:stretch>
        </p:blipFill>
        <p:spPr>
          <a:xfrm>
            <a:off x="303075" y="1133663"/>
            <a:ext cx="3898400" cy="1853525"/>
          </a:xfrm>
          <a:prstGeom prst="rect">
            <a:avLst/>
          </a:prstGeom>
          <a:noFill/>
          <a:ln>
            <a:noFill/>
          </a:ln>
        </p:spPr>
      </p:pic>
      <p:pic>
        <p:nvPicPr>
          <p:cNvPr id="120" name="Google Shape;120;p16"/>
          <p:cNvPicPr preferRelativeResize="0"/>
          <p:nvPr/>
        </p:nvPicPr>
        <p:blipFill rotWithShape="1">
          <a:blip r:embed="rId2"/>
          <a:srcRect l="50159" b="6725"/>
          <a:stretch>
            <a:fillRect/>
          </a:stretch>
        </p:blipFill>
        <p:spPr>
          <a:xfrm>
            <a:off x="5060950" y="832485"/>
            <a:ext cx="2339975" cy="1968500"/>
          </a:xfrm>
          <a:prstGeom prst="rect">
            <a:avLst/>
          </a:prstGeom>
          <a:noFill/>
          <a:ln>
            <a:noFill/>
          </a:ln>
        </p:spPr>
      </p:pic>
      <p:sp>
        <p:nvSpPr>
          <p:cNvPr id="121" name="Google Shape;121;p16"/>
          <p:cNvSpPr txBox="1"/>
          <p:nvPr/>
        </p:nvSpPr>
        <p:spPr>
          <a:xfrm>
            <a:off x="1123640" y="3153560"/>
            <a:ext cx="2256000" cy="55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IN" sz="1800">
                <a:solidFill>
                  <a:srgbClr val="233A44"/>
                </a:solidFill>
                <a:latin typeface="Times New Roman" panose="02020603050405020304" charset="0"/>
                <a:ea typeface="Calibri" panose="020F0502020204030204"/>
                <a:cs typeface="Times New Roman" panose="02020603050405020304" charset="0"/>
                <a:sym typeface="Calibri" panose="020F0502020204030204"/>
              </a:rPr>
              <a:t>Grid Placement</a:t>
            </a:r>
            <a:endParaRPr sz="1800">
              <a:solidFill>
                <a:srgbClr val="233A44"/>
              </a:solidFill>
              <a:latin typeface="Times New Roman" panose="02020603050405020304" charset="0"/>
              <a:ea typeface="Calibri" panose="020F0502020204030204"/>
              <a:cs typeface="Times New Roman" panose="02020603050405020304" charset="0"/>
              <a:sym typeface="Calibri" panose="020F0502020204030204"/>
            </a:endParaRPr>
          </a:p>
          <a:p>
            <a:pPr marL="0" lvl="0" indent="0" algn="l" rtl="0">
              <a:spcBef>
                <a:spcPts val="1200"/>
              </a:spcBef>
              <a:spcAft>
                <a:spcPts val="0"/>
              </a:spcAft>
              <a:buNone/>
            </a:pPr>
            <a:endParaRPr>
              <a:latin typeface="Times New Roman" panose="02020603050405020304" charset="0"/>
              <a:ea typeface="Calibri" panose="020F0502020204030204"/>
              <a:cs typeface="Times New Roman" panose="02020603050405020304" charset="0"/>
              <a:sym typeface="Calibri" panose="020F0502020204030204"/>
            </a:endParaRPr>
          </a:p>
        </p:txBody>
      </p:sp>
      <p:sp>
        <p:nvSpPr>
          <p:cNvPr id="122" name="Google Shape;122;p16"/>
          <p:cNvSpPr txBox="1"/>
          <p:nvPr/>
        </p:nvSpPr>
        <p:spPr>
          <a:xfrm>
            <a:off x="5315330" y="2800930"/>
            <a:ext cx="2085300" cy="55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IN" sz="1800">
                <a:solidFill>
                  <a:schemeClr val="dk1"/>
                </a:solidFill>
                <a:latin typeface="Times New Roman" panose="02020603050405020304" charset="0"/>
                <a:ea typeface="Calibri" panose="020F0502020204030204"/>
                <a:cs typeface="Times New Roman" panose="02020603050405020304" charset="0"/>
                <a:sym typeface="Calibri" panose="020F0502020204030204"/>
              </a:rPr>
              <a:t>Random Placement</a:t>
            </a:r>
            <a:endParaRPr sz="180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p:txBody>
      </p:sp>
      <p:pic>
        <p:nvPicPr>
          <p:cNvPr id="164" name="Google Shape;164;p17"/>
          <p:cNvPicPr preferRelativeResize="0"/>
          <p:nvPr/>
        </p:nvPicPr>
        <p:blipFill>
          <a:blip r:embed="rId3"/>
          <a:stretch>
            <a:fillRect/>
          </a:stretch>
        </p:blipFill>
        <p:spPr>
          <a:xfrm>
            <a:off x="1063240" y="4077750"/>
            <a:ext cx="2000650" cy="1248580"/>
          </a:xfrm>
          <a:prstGeom prst="rect">
            <a:avLst/>
          </a:prstGeom>
          <a:noFill/>
          <a:ln>
            <a:noFill/>
          </a:ln>
        </p:spPr>
      </p:pic>
      <p:sp>
        <p:nvSpPr>
          <p:cNvPr id="2" name="Text Box 1"/>
          <p:cNvSpPr txBox="1"/>
          <p:nvPr/>
        </p:nvSpPr>
        <p:spPr>
          <a:xfrm>
            <a:off x="1123950" y="5539740"/>
            <a:ext cx="2189480" cy="306705"/>
          </a:xfrm>
          <a:prstGeom prst="rect">
            <a:avLst/>
          </a:prstGeom>
          <a:noFill/>
        </p:spPr>
        <p:txBody>
          <a:bodyPr wrap="square" rtlCol="0">
            <a:spAutoFit/>
          </a:bodyPr>
          <a:p>
            <a:pPr algn="ctr"/>
            <a:r>
              <a:rPr lang="en-IN" altLang="en-US">
                <a:latin typeface="Times New Roman" panose="02020603050405020304" charset="0"/>
                <a:cs typeface="Times New Roman" panose="02020603050405020304" charset="0"/>
              </a:rPr>
              <a:t>K-Means Clustering</a:t>
            </a:r>
            <a:endParaRPr lang="en-IN" altLang="en-US">
              <a:latin typeface="Times New Roman" panose="02020603050405020304" charset="0"/>
              <a:cs typeface="Times New Roman" panose="02020603050405020304" charset="0"/>
            </a:endParaRPr>
          </a:p>
        </p:txBody>
      </p:sp>
      <p:pic>
        <p:nvPicPr>
          <p:cNvPr id="7" name="Picture 7" descr="Classification-of-different-coverage-techniques"/>
          <p:cNvPicPr>
            <a:picLocks noChangeAspect="1"/>
          </p:cNvPicPr>
          <p:nvPr>
            <p:ph type="pic" idx="2"/>
          </p:nvPr>
        </p:nvPicPr>
        <p:blipFill>
          <a:blip r:embed="rId4"/>
          <a:stretch>
            <a:fillRect/>
          </a:stretch>
        </p:blipFill>
        <p:spPr>
          <a:xfrm>
            <a:off x="4316095" y="3850005"/>
            <a:ext cx="4283710" cy="19964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9" name="Google Shape;129;p17"/>
          <p:cNvSpPr/>
          <p:nvPr/>
        </p:nvSpPr>
        <p:spPr>
          <a:xfrm>
            <a:off x="0" y="0"/>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0" name="Google Shape;130;p17"/>
          <p:cNvSpPr/>
          <p:nvPr/>
        </p:nvSpPr>
        <p:spPr>
          <a:xfrm>
            <a:off x="5053" y="6597026"/>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 name="Title 2"/>
          <p:cNvSpPr/>
          <p:nvPr>
            <p:ph type="title"/>
          </p:nvPr>
        </p:nvSpPr>
        <p:spPr>
          <a:xfrm>
            <a:off x="184785" y="263525"/>
            <a:ext cx="6864985" cy="567055"/>
          </a:xfrm>
        </p:spPr>
        <p:txBody>
          <a:bodyPr>
            <a:normAutofit/>
          </a:bodyPr>
          <a:p>
            <a:pPr algn="l"/>
            <a:r>
              <a:rPr lang="en-US" sz="3000">
                <a:latin typeface="Times New Roman" panose="02020603050405020304" charset="0"/>
                <a:cs typeface="Times New Roman" panose="02020603050405020304" charset="0"/>
              </a:rPr>
              <a:t>Importance of Using Sensor Tuning :</a:t>
            </a:r>
            <a:endParaRPr lang="en-US" sz="3000">
              <a:latin typeface="Times New Roman" panose="02020603050405020304" charset="0"/>
              <a:cs typeface="Times New Roman" panose="02020603050405020304" charset="0"/>
            </a:endParaRPr>
          </a:p>
        </p:txBody>
      </p:sp>
      <p:sp>
        <p:nvSpPr>
          <p:cNvPr id="12" name="Text Placeholder 11"/>
          <p:cNvSpPr/>
          <p:nvPr>
            <p:ph type="body" idx="1"/>
          </p:nvPr>
        </p:nvSpPr>
        <p:spPr>
          <a:xfrm>
            <a:off x="184150" y="662305"/>
            <a:ext cx="2125345" cy="847090"/>
          </a:xfrm>
        </p:spPr>
        <p:txBody>
          <a:bodyPr>
            <a:noAutofit/>
          </a:bodyPr>
          <a:p>
            <a:pPr marL="514350" indent="-285750">
              <a:lnSpc>
                <a:spcPct val="150000"/>
              </a:lnSpc>
              <a:buFont typeface="Wingdings" panose="05000000000000000000" charset="0"/>
              <a:buChar char="v"/>
            </a:pPr>
            <a:r>
              <a:rPr lang="en-US" sz="1800">
                <a:latin typeface="Times New Roman" panose="02020603050405020304" charset="0"/>
                <a:cs typeface="Times New Roman" panose="02020603050405020304" charset="0"/>
              </a:rPr>
              <a:t>Area Coverage</a:t>
            </a:r>
            <a:endParaRPr lang="en-US" sz="1800">
              <a:latin typeface="Times New Roman" panose="02020603050405020304" charset="0"/>
              <a:cs typeface="Times New Roman" panose="02020603050405020304" charset="0"/>
            </a:endParaRPr>
          </a:p>
          <a:p>
            <a:pPr marL="514350" indent="-285750">
              <a:lnSpc>
                <a:spcPct val="150000"/>
              </a:lnSpc>
              <a:buFont typeface="Wingdings" panose="05000000000000000000" charset="0"/>
              <a:buChar char="v"/>
            </a:pPr>
            <a:r>
              <a:rPr lang="en-US" sz="1800">
                <a:latin typeface="Times New Roman" panose="02020603050405020304" charset="0"/>
                <a:cs typeface="Times New Roman" panose="02020603050405020304" charset="0"/>
              </a:rPr>
              <a:t>Overlap</a:t>
            </a:r>
            <a:endParaRPr lang="en-US" sz="1800">
              <a:latin typeface="Times New Roman" panose="02020603050405020304" charset="0"/>
              <a:cs typeface="Times New Roman" panose="02020603050405020304" charset="0"/>
            </a:endParaRPr>
          </a:p>
        </p:txBody>
      </p:sp>
      <p:pic>
        <p:nvPicPr>
          <p:cNvPr id="14" name="Picture 1" descr="even07"/>
          <p:cNvPicPr>
            <a:picLocks noChangeAspect="1"/>
          </p:cNvPicPr>
          <p:nvPr>
            <p:ph type="pic" idx="2"/>
          </p:nvPr>
        </p:nvPicPr>
        <p:blipFill>
          <a:blip r:embed="rId1"/>
          <a:stretch>
            <a:fillRect/>
          </a:stretch>
        </p:blipFill>
        <p:spPr>
          <a:xfrm>
            <a:off x="184785" y="1593215"/>
            <a:ext cx="3051969" cy="2160000"/>
          </a:xfrm>
          <a:prstGeom prst="rect">
            <a:avLst/>
          </a:prstGeom>
        </p:spPr>
      </p:pic>
      <p:sp>
        <p:nvSpPr>
          <p:cNvPr id="17" name="Text Placeholder 11"/>
          <p:cNvSpPr/>
          <p:nvPr/>
        </p:nvSpPr>
        <p:spPr>
          <a:xfrm>
            <a:off x="2845435" y="746125"/>
            <a:ext cx="2832735" cy="847090"/>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8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24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2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514350" indent="-285750">
              <a:lnSpc>
                <a:spcPct val="150000"/>
              </a:lnSpc>
              <a:buFont typeface="Wingdings" panose="05000000000000000000" charset="0"/>
              <a:buChar char="v"/>
            </a:pPr>
            <a:r>
              <a:rPr lang="en-US" sz="1800">
                <a:latin typeface="Times New Roman" panose="02020603050405020304" charset="0"/>
                <a:cs typeface="Times New Roman" panose="02020603050405020304" charset="0"/>
              </a:rPr>
              <a:t>Random Generation</a:t>
            </a:r>
            <a:endParaRPr lang="en-US" sz="1800">
              <a:latin typeface="Times New Roman" panose="02020603050405020304" charset="0"/>
              <a:cs typeface="Times New Roman" panose="02020603050405020304" charset="0"/>
            </a:endParaRPr>
          </a:p>
          <a:p>
            <a:pPr marL="514350" indent="-285750">
              <a:lnSpc>
                <a:spcPct val="150000"/>
              </a:lnSpc>
              <a:buFont typeface="Wingdings" panose="05000000000000000000" charset="0"/>
              <a:buChar char="v"/>
            </a:pPr>
            <a:r>
              <a:rPr lang="en-US" sz="1800">
                <a:latin typeface="Times New Roman" panose="02020603050405020304" charset="0"/>
                <a:cs typeface="Times New Roman" panose="02020603050405020304" charset="0"/>
              </a:rPr>
              <a:t>Optimization Effort</a:t>
            </a:r>
            <a:endParaRPr lang="en-US" sz="1800">
              <a:latin typeface="Times New Roman" panose="02020603050405020304" charset="0"/>
              <a:cs typeface="Times New Roman" panose="02020603050405020304" charset="0"/>
            </a:endParaRPr>
          </a:p>
        </p:txBody>
      </p:sp>
      <p:sp>
        <p:nvSpPr>
          <p:cNvPr id="19" name="Text Placeholder 11"/>
          <p:cNvSpPr/>
          <p:nvPr/>
        </p:nvSpPr>
        <p:spPr>
          <a:xfrm>
            <a:off x="5814060" y="746125"/>
            <a:ext cx="3444240" cy="847090"/>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28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24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2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514350" indent="-285750">
              <a:lnSpc>
                <a:spcPct val="150000"/>
              </a:lnSpc>
              <a:buFont typeface="Wingdings" panose="05000000000000000000" charset="0"/>
              <a:buChar char="v"/>
            </a:pPr>
            <a:r>
              <a:rPr lang="en-US" sz="1800">
                <a:latin typeface="Times New Roman" panose="02020603050405020304" charset="0"/>
                <a:cs typeface="Times New Roman" panose="02020603050405020304" charset="0"/>
              </a:rPr>
              <a:t>Coverage Flexibility</a:t>
            </a:r>
            <a:endParaRPr lang="en-US" sz="1800">
              <a:latin typeface="Times New Roman" panose="02020603050405020304" charset="0"/>
              <a:cs typeface="Times New Roman" panose="02020603050405020304" charset="0"/>
            </a:endParaRPr>
          </a:p>
          <a:p>
            <a:pPr marL="514350" indent="-285750">
              <a:lnSpc>
                <a:spcPct val="150000"/>
              </a:lnSpc>
              <a:buFont typeface="Wingdings" panose="05000000000000000000" charset="0"/>
              <a:buChar char="v"/>
            </a:pPr>
            <a:r>
              <a:rPr lang="en-US" sz="1800">
                <a:latin typeface="Times New Roman" panose="02020603050405020304" charset="0"/>
                <a:cs typeface="Times New Roman" panose="02020603050405020304" charset="0"/>
              </a:rPr>
              <a:t>Computational Complexity</a:t>
            </a:r>
            <a:endParaRPr lang="en-US" sz="1800">
              <a:latin typeface="Times New Roman" panose="02020603050405020304" charset="0"/>
              <a:cs typeface="Times New Roman" panose="02020603050405020304" charset="0"/>
            </a:endParaRPr>
          </a:p>
        </p:txBody>
      </p:sp>
      <p:sp>
        <p:nvSpPr>
          <p:cNvPr id="20" name="Text Box 19"/>
          <p:cNvSpPr txBox="1"/>
          <p:nvPr/>
        </p:nvSpPr>
        <p:spPr>
          <a:xfrm>
            <a:off x="295275" y="3705225"/>
            <a:ext cx="3121660" cy="2891790"/>
          </a:xfrm>
          <a:prstGeom prst="rect">
            <a:avLst/>
          </a:prstGeom>
          <a:noFill/>
        </p:spPr>
        <p:txBody>
          <a:bodyPr wrap="square" rtlCol="0">
            <a:spAutoFit/>
          </a:bodyPr>
          <a:p>
            <a:r>
              <a:rPr lang="en-US">
                <a:latin typeface="Times New Roman" panose="02020603050405020304" charset="0"/>
                <a:cs typeface="Times New Roman" panose="02020603050405020304" charset="0"/>
              </a:rPr>
              <a:t>No.of Sensors:8</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Coordinates of sensors with fixe Radius: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1: (10.0, 4.0)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2: (10.0, 8.0)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3: (10.0, 12.0)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4: (10.0, 16.0)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5: (20.0, 4.0)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6: (20.0, 8.0)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7: (20.0, 12.0)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8: (20.0, 16.0)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Total area: 600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Total area covered by circles: 628.3185307179587</a:t>
            </a:r>
            <a:endParaRPr lang="en-US">
              <a:latin typeface="Times New Roman" panose="02020603050405020304" charset="0"/>
              <a:cs typeface="Times New Roman" panose="02020603050405020304" charset="0"/>
            </a:endParaRPr>
          </a:p>
        </p:txBody>
      </p:sp>
      <p:sp>
        <p:nvSpPr>
          <p:cNvPr id="26" name="Text Box 25"/>
          <p:cNvSpPr txBox="1"/>
          <p:nvPr/>
        </p:nvSpPr>
        <p:spPr>
          <a:xfrm>
            <a:off x="6175375" y="2197735"/>
            <a:ext cx="2562860" cy="3107690"/>
          </a:xfrm>
          <a:prstGeom prst="rect">
            <a:avLst/>
          </a:prstGeom>
          <a:noFill/>
        </p:spPr>
        <p:txBody>
          <a:bodyPr wrap="square" rtlCol="0">
            <a:spAutoFit/>
          </a:bodyPr>
          <a:p>
            <a:r>
              <a:rPr lang="en-US">
                <a:latin typeface="Times New Roman" panose="02020603050405020304" charset="0"/>
                <a:cs typeface="Times New Roman" panose="02020603050405020304" charset="0"/>
              </a:rPr>
              <a:t>Coordinates of sensors: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1: (6, 5.6)</a:t>
            </a:r>
            <a:r>
              <a:rPr lang="en-IN" altLang="en-US">
                <a:latin typeface="Times New Roman" panose="02020603050405020304" charset="0"/>
                <a:cs typeface="Times New Roman" panose="02020603050405020304" charset="0"/>
              </a:rPr>
              <a:t> ,6</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2: (21.5, 9.5)</a:t>
            </a:r>
            <a:r>
              <a:rPr lang="en-IN" altLang="en-US">
                <a:latin typeface="Times New Roman" panose="02020603050405020304" charset="0"/>
                <a:cs typeface="Times New Roman" panose="02020603050405020304" charset="0"/>
              </a:rPr>
              <a:t> ,10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3: (35, 7)</a:t>
            </a:r>
            <a:r>
              <a:rPr lang="en-IN" altLang="en-US">
                <a:latin typeface="Times New Roman" panose="02020603050405020304" charset="0"/>
                <a:cs typeface="Times New Roman" panose="02020603050405020304" charset="0"/>
              </a:rPr>
              <a:t> ,6</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4: (21, 30)</a:t>
            </a:r>
            <a:r>
              <a:rPr lang="en-IN" altLang="en-US">
                <a:latin typeface="Times New Roman" panose="02020603050405020304" charset="0"/>
                <a:cs typeface="Times New Roman" panose="02020603050405020304" charset="0"/>
              </a:rPr>
              <a:t> ,9.5</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5: (6, 33)</a:t>
            </a:r>
            <a:r>
              <a:rPr lang="en-IN" altLang="en-US">
                <a:latin typeface="Times New Roman" panose="02020603050405020304" charset="0"/>
                <a:cs typeface="Times New Roman" panose="02020603050405020304" charset="0"/>
              </a:rPr>
              <a:t> ,6.5</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6: (35, 34)</a:t>
            </a:r>
            <a:r>
              <a:rPr lang="en-IN" altLang="en-US">
                <a:latin typeface="Times New Roman" panose="02020603050405020304" charset="0"/>
                <a:cs typeface="Times New Roman" panose="02020603050405020304" charset="0"/>
              </a:rPr>
              <a:t> ,6</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7: (8, 19)</a:t>
            </a:r>
            <a:r>
              <a:rPr lang="en-IN" altLang="en-US">
                <a:latin typeface="Times New Roman" panose="02020603050405020304" charset="0"/>
                <a:cs typeface="Times New Roman" panose="02020603050405020304" charset="0"/>
              </a:rPr>
              <a:t> ,9</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Sensor 8: (34, 21)</a:t>
            </a:r>
            <a:r>
              <a:rPr lang="en-IN" altLang="en-US">
                <a:latin typeface="Times New Roman" panose="02020603050405020304" charset="0"/>
                <a:cs typeface="Times New Roman" panose="02020603050405020304" charset="0"/>
              </a:rPr>
              <a:t> ,6.7</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Total area of the region: 1600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Total area covered by circles: 1465.2073977077434</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Total area uncovered by circles: 134.79260229225656</a:t>
            </a:r>
            <a:endParaRPr lang="en-US">
              <a:latin typeface="Times New Roman" panose="02020603050405020304" charset="0"/>
              <a:cs typeface="Times New Roman" panose="02020603050405020304" charset="0"/>
            </a:endParaRPr>
          </a:p>
        </p:txBody>
      </p:sp>
      <p:pic>
        <p:nvPicPr>
          <p:cNvPr id="27" name="Picture 26" descr="7s"/>
          <p:cNvPicPr>
            <a:picLocks noChangeAspect="1"/>
          </p:cNvPicPr>
          <p:nvPr/>
        </p:nvPicPr>
        <p:blipFill>
          <a:blip r:embed="rId2"/>
          <a:stretch>
            <a:fillRect/>
          </a:stretch>
        </p:blipFill>
        <p:spPr>
          <a:xfrm>
            <a:off x="3361690" y="2078355"/>
            <a:ext cx="2813414" cy="2700000"/>
          </a:xfrm>
          <a:prstGeom prst="rect">
            <a:avLst/>
          </a:prstGeom>
        </p:spPr>
      </p:pic>
      <p:sp>
        <p:nvSpPr>
          <p:cNvPr id="28" name="Oval 27"/>
          <p:cNvSpPr/>
          <p:nvPr/>
        </p:nvSpPr>
        <p:spPr>
          <a:xfrm>
            <a:off x="4498340" y="2101850"/>
            <a:ext cx="139700" cy="1212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9" name="Google Shape;129;p17"/>
          <p:cNvSpPr/>
          <p:nvPr/>
        </p:nvSpPr>
        <p:spPr>
          <a:xfrm>
            <a:off x="0" y="0"/>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0" name="Google Shape;130;p17"/>
          <p:cNvSpPr/>
          <p:nvPr/>
        </p:nvSpPr>
        <p:spPr>
          <a:xfrm>
            <a:off x="5053" y="6597026"/>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 name="Title 2"/>
          <p:cNvSpPr/>
          <p:nvPr>
            <p:ph type="title"/>
          </p:nvPr>
        </p:nvSpPr>
        <p:spPr>
          <a:xfrm>
            <a:off x="226695" y="226060"/>
            <a:ext cx="5878830" cy="567055"/>
          </a:xfrm>
        </p:spPr>
        <p:txBody>
          <a:bodyPr>
            <a:normAutofit fontScale="90000"/>
          </a:bodyPr>
          <a:p>
            <a:pPr algn="l"/>
            <a:r>
              <a:rPr lang="en-US" sz="3000">
                <a:latin typeface="Times New Roman" panose="02020603050405020304" charset="0"/>
                <a:cs typeface="Times New Roman" panose="02020603050405020304" charset="0"/>
              </a:rPr>
              <a:t>Manual Sensor Placement Process:</a:t>
            </a:r>
            <a:endParaRPr lang="en-US" sz="3000">
              <a:latin typeface="Times New Roman" panose="02020603050405020304" charset="0"/>
              <a:cs typeface="Times New Roman" panose="02020603050405020304" charset="0"/>
            </a:endParaRPr>
          </a:p>
        </p:txBody>
      </p:sp>
      <p:sp>
        <p:nvSpPr>
          <p:cNvPr id="4" name="Text Placeholder 3"/>
          <p:cNvSpPr/>
          <p:nvPr>
            <p:ph type="body" idx="1"/>
          </p:nvPr>
        </p:nvSpPr>
        <p:spPr>
          <a:xfrm>
            <a:off x="5080" y="793115"/>
            <a:ext cx="5791835" cy="1164590"/>
          </a:xfrm>
        </p:spPr>
        <p:txBody>
          <a:bodyPr>
            <a:noAutofit/>
          </a:bodyPr>
          <a:p>
            <a:pPr>
              <a:buFont typeface="Wingdings" panose="05000000000000000000" charset="0"/>
              <a:buChar char="v"/>
            </a:pPr>
            <a:r>
              <a:rPr lang="en-US" sz="1500">
                <a:latin typeface="Times New Roman" panose="02020603050405020304" charset="0"/>
                <a:cs typeface="Times New Roman" panose="02020603050405020304" charset="0"/>
              </a:rPr>
              <a:t>The manual code generates sensor coordinates randomly within the specified length and breadth of the area.</a:t>
            </a:r>
            <a:endParaRPr lang="en-US" sz="1500">
              <a:latin typeface="Times New Roman" panose="02020603050405020304" charset="0"/>
              <a:cs typeface="Times New Roman" panose="02020603050405020304" charset="0"/>
            </a:endParaRPr>
          </a:p>
          <a:p>
            <a:pPr>
              <a:lnSpc>
                <a:spcPct val="100000"/>
              </a:lnSpc>
              <a:buFont typeface="Wingdings" panose="05000000000000000000" charset="0"/>
              <a:buChar char="v"/>
            </a:pPr>
            <a:r>
              <a:rPr lang="en-US" sz="1500">
                <a:latin typeface="Times New Roman" panose="02020603050405020304" charset="0"/>
                <a:cs typeface="Times New Roman" panose="02020603050405020304" charset="0"/>
              </a:rPr>
              <a:t>Additionally, random radii are assigned to each sensor to define their coverage area.</a:t>
            </a:r>
            <a:endParaRPr lang="en-US" sz="1500">
              <a:latin typeface="Times New Roman" panose="02020603050405020304" charset="0"/>
              <a:cs typeface="Times New Roman" panose="02020603050405020304" charset="0"/>
            </a:endParaRPr>
          </a:p>
        </p:txBody>
      </p:sp>
      <p:pic>
        <p:nvPicPr>
          <p:cNvPr id="6" name="Picture 5" descr="manual-code-4s"/>
          <p:cNvPicPr>
            <a:picLocks noChangeAspect="1"/>
          </p:cNvPicPr>
          <p:nvPr/>
        </p:nvPicPr>
        <p:blipFill>
          <a:blip r:embed="rId1"/>
          <a:srcRect t="5556"/>
          <a:stretch>
            <a:fillRect/>
          </a:stretch>
        </p:blipFill>
        <p:spPr>
          <a:xfrm>
            <a:off x="273050" y="4257040"/>
            <a:ext cx="2422537" cy="2340000"/>
          </a:xfrm>
          <a:prstGeom prst="rect">
            <a:avLst/>
          </a:prstGeom>
        </p:spPr>
      </p:pic>
      <p:pic>
        <p:nvPicPr>
          <p:cNvPr id="7" name="Picture 6" descr="manual-code-5s"/>
          <p:cNvPicPr>
            <a:picLocks noChangeAspect="1"/>
          </p:cNvPicPr>
          <p:nvPr/>
        </p:nvPicPr>
        <p:blipFill>
          <a:blip r:embed="rId2"/>
          <a:srcRect t="5291"/>
          <a:stretch>
            <a:fillRect/>
          </a:stretch>
        </p:blipFill>
        <p:spPr>
          <a:xfrm>
            <a:off x="2981325" y="1830705"/>
            <a:ext cx="2366051" cy="2340000"/>
          </a:xfrm>
          <a:prstGeom prst="rect">
            <a:avLst/>
          </a:prstGeom>
        </p:spPr>
      </p:pic>
      <p:pic>
        <p:nvPicPr>
          <p:cNvPr id="8" name="Picture 7" descr="manual-code-7s"/>
          <p:cNvPicPr>
            <a:picLocks noChangeAspect="1"/>
          </p:cNvPicPr>
          <p:nvPr/>
        </p:nvPicPr>
        <p:blipFill>
          <a:blip r:embed="rId3"/>
          <a:srcRect t="6085"/>
          <a:stretch>
            <a:fillRect/>
          </a:stretch>
        </p:blipFill>
        <p:spPr>
          <a:xfrm>
            <a:off x="3097530" y="4213860"/>
            <a:ext cx="2249916" cy="2340000"/>
          </a:xfrm>
          <a:prstGeom prst="rect">
            <a:avLst/>
          </a:prstGeom>
        </p:spPr>
      </p:pic>
      <p:pic>
        <p:nvPicPr>
          <p:cNvPr id="9" name="Picture 8" descr="manual-code-10s"/>
          <p:cNvPicPr>
            <a:picLocks noChangeAspect="1"/>
          </p:cNvPicPr>
          <p:nvPr/>
        </p:nvPicPr>
        <p:blipFill>
          <a:blip r:embed="rId4"/>
          <a:srcRect t="5556"/>
          <a:stretch>
            <a:fillRect/>
          </a:stretch>
        </p:blipFill>
        <p:spPr>
          <a:xfrm>
            <a:off x="99060" y="1830705"/>
            <a:ext cx="2596723" cy="2340000"/>
          </a:xfrm>
          <a:prstGeom prst="rect">
            <a:avLst/>
          </a:prstGeom>
        </p:spPr>
      </p:pic>
      <p:pic>
        <p:nvPicPr>
          <p:cNvPr id="10" name="Picture 9" descr="manual-code-15s"/>
          <p:cNvPicPr>
            <a:picLocks noChangeAspect="1"/>
          </p:cNvPicPr>
          <p:nvPr/>
        </p:nvPicPr>
        <p:blipFill>
          <a:blip r:embed="rId5"/>
          <a:srcRect t="5820"/>
          <a:stretch>
            <a:fillRect/>
          </a:stretch>
        </p:blipFill>
        <p:spPr>
          <a:xfrm>
            <a:off x="5796915" y="3279140"/>
            <a:ext cx="3015631" cy="3240000"/>
          </a:xfrm>
          <a:prstGeom prst="rect">
            <a:avLst/>
          </a:prstGeom>
        </p:spPr>
      </p:pic>
      <p:sp>
        <p:nvSpPr>
          <p:cNvPr id="2" name="Text Box 1"/>
          <p:cNvSpPr txBox="1"/>
          <p:nvPr/>
        </p:nvSpPr>
        <p:spPr>
          <a:xfrm>
            <a:off x="5890260" y="793115"/>
            <a:ext cx="3145155" cy="2138045"/>
          </a:xfrm>
          <a:prstGeom prst="rect">
            <a:avLst/>
          </a:prstGeom>
          <a:noFill/>
        </p:spPr>
        <p:txBody>
          <a:bodyPr wrap="square" rtlCol="0" anchor="t">
            <a:spAutoFit/>
          </a:bodyPr>
          <a:p>
            <a:pPr marL="228600" indent="0">
              <a:lnSpc>
                <a:spcPct val="150000"/>
              </a:lnSpc>
              <a:buFont typeface="Wingdings" panose="05000000000000000000" charset="0"/>
            </a:pPr>
            <a:r>
              <a:rPr lang="en-IN" altLang="en-US" b="1">
                <a:latin typeface="Times New Roman" panose="02020603050405020304" charset="0"/>
                <a:cs typeface="Times New Roman" panose="02020603050405020304" charset="0"/>
                <a:sym typeface="+mn-ea"/>
              </a:rPr>
              <a:t>Limitations </a:t>
            </a:r>
            <a:r>
              <a:rPr lang="en-US">
                <a:latin typeface="Times New Roman" panose="02020603050405020304" charset="0"/>
                <a:cs typeface="Times New Roman" panose="02020603050405020304" charset="0"/>
                <a:sym typeface="+mn-ea"/>
              </a:rPr>
              <a:t>:</a:t>
            </a:r>
            <a:endParaRPr lang="en-US">
              <a:latin typeface="Times New Roman" panose="02020603050405020304" charset="0"/>
              <a:cs typeface="Times New Roman" panose="02020603050405020304" charset="0"/>
              <a:sym typeface="+mn-ea"/>
            </a:endParaRPr>
          </a:p>
          <a:p>
            <a:pPr marL="514350" indent="-285750">
              <a:lnSpc>
                <a:spcPct val="100000"/>
              </a:lnSpc>
              <a:buFont typeface="Wingdings" panose="05000000000000000000" charset="0"/>
              <a:buChar char="ü"/>
            </a:pPr>
            <a:r>
              <a:rPr lang="en-US">
                <a:latin typeface="Times New Roman" panose="02020603050405020304" charset="0"/>
                <a:cs typeface="Times New Roman" panose="02020603050405020304" charset="0"/>
                <a:sym typeface="+mn-ea"/>
              </a:rPr>
              <a:t>Relies on random generation, which may not always result in optimal sensor placements.</a:t>
            </a:r>
            <a:endParaRPr lang="en-US">
              <a:latin typeface="Times New Roman" panose="02020603050405020304" charset="0"/>
              <a:cs typeface="Times New Roman" panose="02020603050405020304" charset="0"/>
            </a:endParaRPr>
          </a:p>
          <a:p>
            <a:pPr marL="514350" indent="-285750">
              <a:lnSpc>
                <a:spcPct val="100000"/>
              </a:lnSpc>
              <a:buFont typeface="Wingdings" panose="05000000000000000000" charset="0"/>
              <a:buChar char="ü"/>
            </a:pPr>
            <a:r>
              <a:rPr lang="en-US">
                <a:latin typeface="Times New Roman" panose="02020603050405020304" charset="0"/>
                <a:cs typeface="Times New Roman" panose="02020603050405020304" charset="0"/>
                <a:sym typeface="+mn-ea"/>
              </a:rPr>
              <a:t>May not scale well for large-scale sensor networks</a:t>
            </a:r>
            <a:r>
              <a:rPr lang="en-IN" altLang="en-US">
                <a:latin typeface="Times New Roman" panose="02020603050405020304" charset="0"/>
                <a:cs typeface="Times New Roman" panose="02020603050405020304" charset="0"/>
                <a:sym typeface="+mn-ea"/>
              </a:rPr>
              <a:t>.</a:t>
            </a: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endParaRPr>
          </a:p>
          <a:p>
            <a:pPr marL="514350" indent="-285750">
              <a:lnSpc>
                <a:spcPct val="100000"/>
              </a:lnSpc>
              <a:buFont typeface="Wingdings" panose="05000000000000000000" charset="0"/>
              <a:buChar char="ü"/>
            </a:pPr>
            <a:r>
              <a:rPr lang="en-US">
                <a:latin typeface="Times New Roman" panose="02020603050405020304" charset="0"/>
                <a:cs typeface="Times New Roman" panose="02020603050405020304" charset="0"/>
                <a:sym typeface="+mn-ea"/>
              </a:rPr>
              <a:t>Lacks the ability to systematically optimize sensor positions for maximum coverage.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191453" y="555625"/>
            <a:ext cx="5486400" cy="56673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Times New Roman" panose="02020603050405020304"/>
              <a:buNone/>
            </a:pPr>
            <a:r>
              <a:rPr sz="3000" b="1">
                <a:latin typeface="Times New Roman" panose="02020603050405020304" charset="0"/>
                <a:cs typeface="Times New Roman" panose="02020603050405020304" charset="0"/>
              </a:rPr>
              <a:t>Concept of PSO Algorithm:</a:t>
            </a:r>
            <a:endParaRPr sz="3000" b="1">
              <a:latin typeface="Times New Roman" panose="02020603050405020304" charset="0"/>
              <a:cs typeface="Times New Roman" panose="02020603050405020304" charset="0"/>
            </a:endParaRPr>
          </a:p>
        </p:txBody>
      </p:sp>
      <p:sp>
        <p:nvSpPr>
          <p:cNvPr id="140" name="Google Shape;140;p18"/>
          <p:cNvSpPr txBox="1"/>
          <p:nvPr>
            <p:ph type="body" idx="1"/>
          </p:nvPr>
        </p:nvSpPr>
        <p:spPr>
          <a:xfrm>
            <a:off x="191770" y="1212215"/>
            <a:ext cx="5029835" cy="2248535"/>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200"/>
              </a:spcBef>
              <a:spcAft>
                <a:spcPts val="0"/>
              </a:spcAft>
              <a:buNone/>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The Particle Swarm Optimization (PSO) algorithm is a metaheuristic optimization technique inspired by the social behavior of bird flocking or fish schooling.It involves a population of particles moving through the search space to find the optimal solution.</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1200"/>
              </a:spcBef>
              <a:spcAft>
                <a:spcPts val="0"/>
              </a:spcAft>
              <a:buNone/>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Each particle adjusts its position based on its own experience (personal best) and the collective knowledge of the swarm (global best).</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1" name="Google Shape;141;p18"/>
          <p:cNvSpPr/>
          <p:nvPr/>
        </p:nvSpPr>
        <p:spPr>
          <a:xfrm>
            <a:off x="0" y="0"/>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2" name="Google Shape;142;p18"/>
          <p:cNvSpPr/>
          <p:nvPr/>
        </p:nvSpPr>
        <p:spPr>
          <a:xfrm>
            <a:off x="3" y="6597301"/>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 Box 1"/>
          <p:cNvSpPr txBox="1"/>
          <p:nvPr/>
        </p:nvSpPr>
        <p:spPr>
          <a:xfrm>
            <a:off x="386080" y="3530600"/>
            <a:ext cx="4145915" cy="2515235"/>
          </a:xfrm>
          <a:prstGeom prst="rect">
            <a:avLst/>
          </a:prstGeom>
          <a:noFill/>
        </p:spPr>
        <p:txBody>
          <a:bodyPr wrap="square" rtlCol="0">
            <a:spAutoFit/>
          </a:bodyPr>
          <a:p>
            <a:pPr marL="342900" indent="-342900">
              <a:lnSpc>
                <a:spcPct val="150000"/>
              </a:lnSpc>
              <a:buAutoNum type="arabicPeriod"/>
            </a:pPr>
            <a:r>
              <a:rPr lang="en-US" sz="1500" b="1">
                <a:latin typeface="Times New Roman" panose="02020603050405020304" charset="0"/>
                <a:cs typeface="Times New Roman" panose="02020603050405020304" charset="0"/>
              </a:rPr>
              <a:t>Initialization</a:t>
            </a:r>
            <a:endParaRPr lang="en-US" sz="1500" b="1">
              <a:latin typeface="Times New Roman" panose="02020603050405020304" charset="0"/>
              <a:cs typeface="Times New Roman" panose="02020603050405020304" charset="0"/>
            </a:endParaRPr>
          </a:p>
          <a:p>
            <a:pPr marL="342900" indent="-342900">
              <a:lnSpc>
                <a:spcPct val="150000"/>
              </a:lnSpc>
              <a:buAutoNum type="arabicPeriod"/>
            </a:pPr>
            <a:r>
              <a:rPr lang="en-US" sz="1500" b="1">
                <a:latin typeface="Times New Roman" panose="02020603050405020304" charset="0"/>
                <a:cs typeface="Times New Roman" panose="02020603050405020304" charset="0"/>
              </a:rPr>
              <a:t>Evaluation</a:t>
            </a:r>
            <a:endParaRPr lang="en-US" sz="1500" b="1">
              <a:latin typeface="Times New Roman" panose="02020603050405020304" charset="0"/>
              <a:cs typeface="Times New Roman" panose="02020603050405020304" charset="0"/>
            </a:endParaRPr>
          </a:p>
          <a:p>
            <a:pPr marL="342900" indent="-342900">
              <a:lnSpc>
                <a:spcPct val="150000"/>
              </a:lnSpc>
              <a:buAutoNum type="arabicPeriod"/>
            </a:pPr>
            <a:r>
              <a:rPr lang="en-US" sz="1500" b="1">
                <a:latin typeface="Times New Roman" panose="02020603050405020304" charset="0"/>
                <a:cs typeface="Times New Roman" panose="02020603050405020304" charset="0"/>
              </a:rPr>
              <a:t>Update Personal Best</a:t>
            </a:r>
            <a:endParaRPr lang="en-US" sz="1500" b="1">
              <a:latin typeface="Times New Roman" panose="02020603050405020304" charset="0"/>
              <a:cs typeface="Times New Roman" panose="02020603050405020304" charset="0"/>
            </a:endParaRPr>
          </a:p>
          <a:p>
            <a:pPr marL="342900" indent="-342900">
              <a:lnSpc>
                <a:spcPct val="150000"/>
              </a:lnSpc>
              <a:buAutoNum type="arabicPeriod"/>
            </a:pPr>
            <a:r>
              <a:rPr lang="en-US" sz="1500" b="1">
                <a:latin typeface="Times New Roman" panose="02020603050405020304" charset="0"/>
                <a:cs typeface="Times New Roman" panose="02020603050405020304" charset="0"/>
              </a:rPr>
              <a:t>Update Global Best</a:t>
            </a:r>
            <a:endParaRPr lang="en-US" sz="1500" b="1">
              <a:latin typeface="Times New Roman" panose="02020603050405020304" charset="0"/>
              <a:cs typeface="Times New Roman" panose="02020603050405020304" charset="0"/>
            </a:endParaRPr>
          </a:p>
          <a:p>
            <a:pPr marL="342900" indent="-342900">
              <a:lnSpc>
                <a:spcPct val="150000"/>
              </a:lnSpc>
              <a:buAutoNum type="arabicPeriod"/>
            </a:pPr>
            <a:r>
              <a:rPr lang="en-US" sz="1500" b="1">
                <a:latin typeface="Times New Roman" panose="02020603050405020304" charset="0"/>
                <a:cs typeface="Times New Roman" panose="02020603050405020304" charset="0"/>
              </a:rPr>
              <a:t>Velocity Updat</a:t>
            </a:r>
            <a:r>
              <a:rPr lang="en-IN" altLang="en-US" sz="1500" b="1">
                <a:latin typeface="Times New Roman" panose="02020603050405020304" charset="0"/>
                <a:cs typeface="Times New Roman" panose="02020603050405020304" charset="0"/>
              </a:rPr>
              <a:t>e</a:t>
            </a:r>
            <a:endParaRPr lang="en-IN" altLang="en-US" sz="1500" b="1">
              <a:latin typeface="Times New Roman" panose="02020603050405020304" charset="0"/>
              <a:cs typeface="Times New Roman" panose="02020603050405020304" charset="0"/>
            </a:endParaRPr>
          </a:p>
          <a:p>
            <a:pPr marL="342900" indent="-342900">
              <a:lnSpc>
                <a:spcPct val="150000"/>
              </a:lnSpc>
              <a:buAutoNum type="arabicPeriod"/>
            </a:pPr>
            <a:r>
              <a:rPr lang="en-US" sz="1500" b="1">
                <a:latin typeface="Times New Roman" panose="02020603050405020304" charset="0"/>
                <a:cs typeface="Times New Roman" panose="02020603050405020304" charset="0"/>
              </a:rPr>
              <a:t>Position Update</a:t>
            </a:r>
            <a:endParaRPr lang="en-US" sz="1500" b="1">
              <a:latin typeface="Times New Roman" panose="02020603050405020304" charset="0"/>
              <a:cs typeface="Times New Roman" panose="02020603050405020304" charset="0"/>
            </a:endParaRPr>
          </a:p>
          <a:p>
            <a:pPr marL="342900" indent="-342900">
              <a:lnSpc>
                <a:spcPct val="150000"/>
              </a:lnSpc>
              <a:buAutoNum type="arabicPeriod"/>
            </a:pPr>
            <a:r>
              <a:rPr lang="en-US" sz="1500" b="1">
                <a:latin typeface="Times New Roman" panose="02020603050405020304" charset="0"/>
                <a:cs typeface="Times New Roman" panose="02020603050405020304" charset="0"/>
              </a:rPr>
              <a:t>Termination</a:t>
            </a:r>
            <a:endParaRPr lang="en-US" sz="1500">
              <a:latin typeface="Times New Roman" panose="02020603050405020304" charset="0"/>
              <a:cs typeface="Times New Roman" panose="02020603050405020304" charset="0"/>
            </a:endParaRPr>
          </a:p>
        </p:txBody>
      </p:sp>
      <p:pic>
        <p:nvPicPr>
          <p:cNvPr id="4" name="Picture Placeholder 3" descr="Frame 9"/>
          <p:cNvPicPr>
            <a:picLocks noChangeAspect="1"/>
          </p:cNvPicPr>
          <p:nvPr>
            <p:ph type="pic" idx="2"/>
          </p:nvPr>
        </p:nvPicPr>
        <p:blipFill>
          <a:blip r:embed="rId1"/>
          <a:stretch>
            <a:fillRect/>
          </a:stretch>
        </p:blipFill>
        <p:spPr>
          <a:xfrm>
            <a:off x="5277485" y="326390"/>
            <a:ext cx="3562985" cy="6270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273685" y="457835"/>
            <a:ext cx="7414260" cy="56705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Times New Roman" panose="02020603050405020304"/>
              <a:buNone/>
            </a:pPr>
            <a:r>
              <a:rPr sz="3000" b="1">
                <a:latin typeface="Times New Roman" panose="02020603050405020304" charset="0"/>
                <a:cs typeface="Times New Roman" panose="02020603050405020304" charset="0"/>
              </a:rPr>
              <a:t>Implementation of PSO Algorithm:</a:t>
            </a:r>
            <a:endParaRPr sz="3000" b="1">
              <a:latin typeface="Times New Roman" panose="02020603050405020304" charset="0"/>
              <a:cs typeface="Times New Roman" panose="02020603050405020304" charset="0"/>
            </a:endParaRPr>
          </a:p>
        </p:txBody>
      </p:sp>
      <p:sp>
        <p:nvSpPr>
          <p:cNvPr id="149" name="Google Shape;149;p19"/>
          <p:cNvSpPr txBox="1"/>
          <p:nvPr>
            <p:ph type="body" idx="1"/>
          </p:nvPr>
        </p:nvSpPr>
        <p:spPr>
          <a:xfrm>
            <a:off x="501650" y="4036695"/>
            <a:ext cx="8150860" cy="2393315"/>
          </a:xfrm>
          <a:prstGeom prst="rect">
            <a:avLst/>
          </a:prstGeom>
          <a:noFill/>
          <a:ln>
            <a:noFill/>
          </a:ln>
        </p:spPr>
        <p:txBody>
          <a:bodyPr spcFirstLastPara="1" wrap="square" lIns="91425" tIns="45700" rIns="91425" bIns="45700" anchor="t" anchorCtr="0">
            <a:noAutofit/>
          </a:bodyPr>
          <a:lstStyle/>
          <a:p>
            <a:pPr marL="628650" lvl="0" indent="-285750" algn="just" rtl="0">
              <a:lnSpc>
                <a:spcPct val="100000"/>
              </a:lnSpc>
              <a:spcBef>
                <a:spcPts val="1200"/>
              </a:spcBef>
              <a:spcAft>
                <a:spcPts val="1200"/>
              </a:spcAft>
              <a:buFont typeface="Wingdings" panose="05000000000000000000" charset="0"/>
              <a:buChar char="v"/>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The Particle Swarm Optimization (PSO) technique is employed to determine the optimal locations for sensors within a designated space.</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628650" lvl="0" indent="-285750" algn="just" rtl="0">
              <a:lnSpc>
                <a:spcPct val="100000"/>
              </a:lnSpc>
              <a:spcBef>
                <a:spcPts val="1200"/>
              </a:spcBef>
              <a:spcAft>
                <a:spcPts val="1200"/>
              </a:spcAft>
              <a:buFont typeface="Wingdings" panose="05000000000000000000" charset="0"/>
              <a:buChar char="v"/>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The PSO algorithm utilizes a population of particles to represent potential sensor sites, with each particle having its own position in the space.</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628650" lvl="0" indent="-285750" algn="just" rtl="0">
              <a:lnSpc>
                <a:spcPct val="100000"/>
              </a:lnSpc>
              <a:spcBef>
                <a:spcPts val="1200"/>
              </a:spcBef>
              <a:spcAft>
                <a:spcPts val="1200"/>
              </a:spcAft>
              <a:buFont typeface="Wingdings" panose="05000000000000000000" charset="0"/>
              <a:buChar char="v"/>
            </a:pPr>
            <a:r>
              <a:rPr sz="1500">
                <a:solidFill>
                  <a:schemeClr val="tx1"/>
                </a:solidFill>
                <a:latin typeface="Times New Roman" panose="02020603050405020304"/>
                <a:ea typeface="Times New Roman" panose="02020603050405020304"/>
                <a:cs typeface="Times New Roman" panose="02020603050405020304"/>
                <a:sym typeface="Times New Roman" panose="02020603050405020304"/>
              </a:rPr>
              <a:t>Initially, the positions of particles are randomly initialized within the specified boundaries of the region where sensors are to be deployed.</a:t>
            </a:r>
            <a:endParaRPr sz="15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0" name="Google Shape;150;p19"/>
          <p:cNvSpPr/>
          <p:nvPr/>
        </p:nvSpPr>
        <p:spPr>
          <a:xfrm>
            <a:off x="0" y="0"/>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1" name="Google Shape;151;p19"/>
          <p:cNvSpPr/>
          <p:nvPr/>
        </p:nvSpPr>
        <p:spPr>
          <a:xfrm>
            <a:off x="5053" y="6597026"/>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5" name="Picture Placeholder 4" descr="download11"/>
          <p:cNvPicPr>
            <a:picLocks noChangeAspect="1"/>
          </p:cNvPicPr>
          <p:nvPr>
            <p:ph type="pic" idx="2"/>
          </p:nvPr>
        </p:nvPicPr>
        <p:blipFill>
          <a:blip r:embed="rId1"/>
          <a:stretch>
            <a:fillRect/>
          </a:stretch>
        </p:blipFill>
        <p:spPr>
          <a:xfrm>
            <a:off x="3402965" y="1255395"/>
            <a:ext cx="2505222" cy="2520000"/>
          </a:xfrm>
          <a:prstGeom prst="rect">
            <a:avLst/>
          </a:prstGeom>
        </p:spPr>
      </p:pic>
      <p:pic>
        <p:nvPicPr>
          <p:cNvPr id="6" name="Picture 5" descr="download12"/>
          <p:cNvPicPr>
            <a:picLocks noChangeAspect="1"/>
          </p:cNvPicPr>
          <p:nvPr/>
        </p:nvPicPr>
        <p:blipFill>
          <a:blip r:embed="rId2"/>
          <a:stretch>
            <a:fillRect/>
          </a:stretch>
        </p:blipFill>
        <p:spPr>
          <a:xfrm>
            <a:off x="6365875" y="1255395"/>
            <a:ext cx="2505481" cy="2520000"/>
          </a:xfrm>
          <a:prstGeom prst="rect">
            <a:avLst/>
          </a:prstGeom>
        </p:spPr>
      </p:pic>
      <p:pic>
        <p:nvPicPr>
          <p:cNvPr id="7" name="Picture 6" descr="download13"/>
          <p:cNvPicPr>
            <a:picLocks noChangeAspect="1"/>
          </p:cNvPicPr>
          <p:nvPr/>
        </p:nvPicPr>
        <p:blipFill>
          <a:blip r:embed="rId3"/>
          <a:stretch>
            <a:fillRect/>
          </a:stretch>
        </p:blipFill>
        <p:spPr>
          <a:xfrm>
            <a:off x="439420" y="1255395"/>
            <a:ext cx="2505481" cy="252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50" name="Google Shape;150;p19"/>
          <p:cNvSpPr/>
          <p:nvPr/>
        </p:nvSpPr>
        <p:spPr>
          <a:xfrm>
            <a:off x="0" y="0"/>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1" name="Google Shape;151;p19"/>
          <p:cNvSpPr/>
          <p:nvPr/>
        </p:nvSpPr>
        <p:spPr>
          <a:xfrm>
            <a:off x="5053" y="6597026"/>
            <a:ext cx="9144000" cy="260700"/>
          </a:xfrm>
          <a:prstGeom prst="rect">
            <a:avLst/>
          </a:prstGeom>
          <a:solidFill>
            <a:srgbClr val="FF5D6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Text Placeholder 4"/>
          <p:cNvSpPr/>
          <p:nvPr>
            <p:ph type="body" idx="1"/>
          </p:nvPr>
        </p:nvSpPr>
        <p:spPr>
          <a:xfrm>
            <a:off x="4784725" y="890905"/>
            <a:ext cx="3987165" cy="5226685"/>
          </a:xfrm>
        </p:spPr>
        <p:txBody>
          <a:bodyPr>
            <a:normAutofit fontScale="25000"/>
          </a:bodyPr>
          <a:p>
            <a:r>
              <a:rPr lang="en-US" sz="6400">
                <a:latin typeface="Times New Roman" panose="02020603050405020304" charset="0"/>
                <a:cs typeface="Times New Roman" panose="02020603050405020304" charset="0"/>
              </a:rPr>
              <a:t>Coordinates of sensors:</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1: (8, 9.5)</a:t>
            </a:r>
            <a:r>
              <a:rPr lang="en-IN" altLang="en-US" sz="6400">
                <a:latin typeface="Times New Roman" panose="02020603050405020304" charset="0"/>
                <a:cs typeface="Times New Roman" panose="02020603050405020304" charset="0"/>
              </a:rPr>
              <a:t> ,10</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2: (25, 8)</a:t>
            </a:r>
            <a:r>
              <a:rPr lang="en-IN" altLang="en-US" sz="6400">
                <a:latin typeface="Times New Roman" panose="02020603050405020304" charset="0"/>
                <a:cs typeface="Times New Roman" panose="02020603050405020304" charset="0"/>
              </a:rPr>
              <a:t> , 8</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3: (41, 8.5)</a:t>
            </a:r>
            <a:r>
              <a:rPr lang="en-IN" altLang="en-US" sz="6400">
                <a:latin typeface="Times New Roman" panose="02020603050405020304" charset="0"/>
                <a:cs typeface="Times New Roman" panose="02020603050405020304" charset="0"/>
              </a:rPr>
              <a:t> ,9.7</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4: (27, 25)</a:t>
            </a:r>
            <a:r>
              <a:rPr lang="en-IN" altLang="en-US" sz="6400">
                <a:latin typeface="Times New Roman" panose="02020603050405020304" charset="0"/>
                <a:cs typeface="Times New Roman" panose="02020603050405020304" charset="0"/>
              </a:rPr>
              <a:t> ,10</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5: (17, 18)</a:t>
            </a:r>
            <a:r>
              <a:rPr lang="en-IN" altLang="en-US" sz="6400">
                <a:latin typeface="Times New Roman" panose="02020603050405020304" charset="0"/>
                <a:cs typeface="Times New Roman" panose="02020603050405020304" charset="0"/>
              </a:rPr>
              <a:t> ,5</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6: (26.5, 42.5)</a:t>
            </a:r>
            <a:r>
              <a:rPr lang="en-IN" altLang="en-US" sz="6400">
                <a:latin typeface="Times New Roman" panose="02020603050405020304" charset="0"/>
                <a:cs typeface="Times New Roman" panose="02020603050405020304" charset="0"/>
              </a:rPr>
              <a:t> ,9</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7: (9, 29)</a:t>
            </a:r>
            <a:r>
              <a:rPr lang="en-IN" altLang="en-US" sz="6400">
                <a:latin typeface="Times New Roman" panose="02020603050405020304" charset="0"/>
                <a:cs typeface="Times New Roman" panose="02020603050405020304" charset="0"/>
              </a:rPr>
              <a:t>,9</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8: (10, 45)</a:t>
            </a:r>
            <a:r>
              <a:rPr lang="en-IN" altLang="en-US" sz="6400">
                <a:latin typeface="Times New Roman" panose="02020603050405020304" charset="0"/>
                <a:cs typeface="Times New Roman" panose="02020603050405020304" charset="0"/>
              </a:rPr>
              <a:t>,7.5</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9: (44, 42)</a:t>
            </a:r>
            <a:r>
              <a:rPr lang="en-IN" altLang="en-US" sz="6400">
                <a:latin typeface="Times New Roman" panose="02020603050405020304" charset="0"/>
                <a:cs typeface="Times New Roman" panose="02020603050405020304" charset="0"/>
              </a:rPr>
              <a:t> ,9</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Sensor 10: (45, 25.5)</a:t>
            </a:r>
            <a:r>
              <a:rPr lang="en-IN" altLang="en-US" sz="6400">
                <a:latin typeface="Times New Roman" panose="02020603050405020304" charset="0"/>
                <a:cs typeface="Times New Roman" panose="02020603050405020304" charset="0"/>
              </a:rPr>
              <a:t> ,9</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Total area of the region: 2500</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Total area covered by circles: 2398.1033361912328</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Total area uncovered by circles: 101.89666380876724</a:t>
            </a:r>
            <a:endParaRPr lang="en-US" sz="6400">
              <a:latin typeface="Times New Roman" panose="02020603050405020304" charset="0"/>
              <a:cs typeface="Times New Roman" panose="02020603050405020304" charset="0"/>
            </a:endParaRPr>
          </a:p>
          <a:p>
            <a:r>
              <a:rPr lang="en-US" sz="6400">
                <a:latin typeface="Times New Roman" panose="02020603050405020304" charset="0"/>
                <a:cs typeface="Times New Roman" panose="02020603050405020304" charset="0"/>
              </a:rPr>
              <a:t>​</a:t>
            </a:r>
            <a:endParaRPr lang="en-US" sz="6400">
              <a:latin typeface="Times New Roman" panose="02020603050405020304" charset="0"/>
              <a:cs typeface="Times New Roman" panose="02020603050405020304" charset="0"/>
            </a:endParaRPr>
          </a:p>
        </p:txBody>
      </p:sp>
      <p:sp>
        <p:nvSpPr>
          <p:cNvPr id="3" name="Title 2"/>
          <p:cNvSpPr/>
          <p:nvPr>
            <p:ph type="title"/>
          </p:nvPr>
        </p:nvSpPr>
        <p:spPr>
          <a:xfrm>
            <a:off x="357188" y="443865"/>
            <a:ext cx="5486400" cy="566738"/>
          </a:xfrm>
        </p:spPr>
        <p:txBody>
          <a:bodyPr/>
          <a:p>
            <a:r>
              <a:rPr lang="en-IN" altLang="en-US" sz="3000">
                <a:latin typeface="Times New Roman" panose="02020603050405020304" charset="0"/>
                <a:cs typeface="Times New Roman" panose="02020603050405020304" charset="0"/>
              </a:rPr>
              <a:t>PSO Results :</a:t>
            </a:r>
            <a:endParaRPr lang="en-IN" altLang="en-US" sz="3000">
              <a:latin typeface="Times New Roman" panose="02020603050405020304" charset="0"/>
              <a:cs typeface="Times New Roman" panose="02020603050405020304" charset="0"/>
            </a:endParaRPr>
          </a:p>
        </p:txBody>
      </p:sp>
      <p:pic>
        <p:nvPicPr>
          <p:cNvPr id="4" name="Picture Placeholder 3" descr="10s"/>
          <p:cNvPicPr>
            <a:picLocks noChangeAspect="1"/>
          </p:cNvPicPr>
          <p:nvPr>
            <p:ph type="pic" idx="2"/>
          </p:nvPr>
        </p:nvPicPr>
        <p:blipFill>
          <a:blip r:embed="rId1"/>
          <a:stretch>
            <a:fillRect/>
          </a:stretch>
        </p:blipFill>
        <p:spPr>
          <a:xfrm>
            <a:off x="259715" y="1280160"/>
            <a:ext cx="4041775"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5999</Words>
  <Application>WPS Presentation</Application>
  <PresentationFormat/>
  <Paragraphs>220</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Arial</vt:lpstr>
      <vt:lpstr>Calibri</vt:lpstr>
      <vt:lpstr>Times New Roman</vt:lpstr>
      <vt:lpstr>Lustria</vt:lpstr>
      <vt:lpstr>Times New Roman</vt:lpstr>
      <vt:lpstr>Nunito</vt:lpstr>
      <vt:lpstr>Noto Sans Symbols</vt:lpstr>
      <vt:lpstr>Segoe Print</vt:lpstr>
      <vt:lpstr>Wingdings</vt:lpstr>
      <vt:lpstr>Microsoft YaHei</vt:lpstr>
      <vt:lpstr>Arial Unicode MS</vt:lpstr>
      <vt:lpstr>Office Theme</vt:lpstr>
      <vt:lpstr>PowerPoint 演示文稿</vt:lpstr>
      <vt:lpstr>Introduction to Wireless Sensor Network Optimization:</vt:lpstr>
      <vt:lpstr>Purpose of  Our Project :</vt:lpstr>
      <vt:lpstr>Previous Works :</vt:lpstr>
      <vt:lpstr>Importance of Using Sensor Tuning :</vt:lpstr>
      <vt:lpstr>Manual Sensor Placement Process:</vt:lpstr>
      <vt:lpstr>Concept of PSO Algorithm:</vt:lpstr>
      <vt:lpstr>Implementation of PSO Algorithm:</vt:lpstr>
      <vt:lpstr>PSO Results :</vt:lpstr>
      <vt:lpstr>PSO Results :</vt:lpstr>
      <vt:lpstr>Results :</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vanam</cp:lastModifiedBy>
  <cp:revision>6</cp:revision>
  <dcterms:created xsi:type="dcterms:W3CDTF">2024-03-10T16:03:00Z</dcterms:created>
  <dcterms:modified xsi:type="dcterms:W3CDTF">2024-04-05T03:59:16Z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7B814D71632E472D88BF2E8E8FD26070</vt:lpwstr>
  </property>
  <property fmtid="{D5CDD505-2E9C-101B-9397-08002B2CF9AE}" pid="3" name="KSOProductBuildVer">
    <vt:lpwstr>1033-12.2.0.13472</vt:lpwstr>
  </property>
</Properties>
</file>