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Open Sans Ligh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71079E-3AAA-4094-944E-4D3A26F107EE}">
  <a:tblStyle styleId="{D271079E-3AAA-4094-944E-4D3A26F107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bold.fntdata"/><Relationship Id="rId20" Type="http://schemas.openxmlformats.org/officeDocument/2006/relationships/slide" Target="slides/slide14.xml"/><Relationship Id="rId42" Type="http://schemas.openxmlformats.org/officeDocument/2006/relationships/font" Target="fonts/OpenSansLight-boldItalic.fntdata"/><Relationship Id="rId41" Type="http://schemas.openxmlformats.org/officeDocument/2006/relationships/font" Target="fonts/OpenSansLight-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OpenSansLigh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601a668d0_0_3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for the introduction. I am Nikhil Vanjani and today I will be presenting our work on Functional Adaptor Signatures: Beyond All-or-Nothing Blockchain-based Payments. This is joint work with my co-authors Pratik and Aravind.</a:t>
            </a:r>
            <a:endParaRPr/>
          </a:p>
        </p:txBody>
      </p:sp>
      <p:sp>
        <p:nvSpPr>
          <p:cNvPr id="65" name="Google Shape;65;g18601a668d0_0_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8a07c7adf_0_2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6.5</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Witness privacy captures the leakage a malicious buyer learns about x beyond f(x). Inspired by privacy notions studied in </a:t>
            </a:r>
            <a:r>
              <a:rPr lang="en">
                <a:solidFill>
                  <a:schemeClr val="dk1"/>
                </a:solidFill>
              </a:rPr>
              <a:t>functional encryption and zero-knowledge proofs literature, we define three notions of witness privacy, namely witness indistinguishability, witness hiding and zero-knowledge. Zero-knowledge is the strongest among the three and we build constructions satisfying it.</a:t>
            </a:r>
            <a:endParaRPr>
              <a:solidFill>
                <a:schemeClr val="dk1"/>
              </a:solidFill>
            </a:endParaRPr>
          </a:p>
        </p:txBody>
      </p:sp>
      <p:sp>
        <p:nvSpPr>
          <p:cNvPr id="237" name="Google Shape;237;g308a07c7adf_0_2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a656c7435_0_12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6.5</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Zero-knowledge is a simulation style definition. Informally, it says that there exists an efficient simulator that can simulate the buyer’s view only using f(x). </a:t>
            </a:r>
            <a:r>
              <a:rPr lang="en">
                <a:solidFill>
                  <a:schemeClr val="dk1"/>
                </a:solidFill>
              </a:rPr>
              <a:t>Further, </a:t>
            </a:r>
            <a:r>
              <a:rPr lang="en">
                <a:solidFill>
                  <a:schemeClr val="dk1"/>
                </a:solidFill>
              </a:rPr>
              <a:t>the buyer can’t distinguish its interaction in the real-world from that with this simulator, thus formalizing the idea that beyond f(x), the buyer learns zero-knowledge about x in the real-world.</a:t>
            </a:r>
            <a:endParaRPr>
              <a:solidFill>
                <a:schemeClr val="dk1"/>
              </a:solidFill>
            </a:endParaRPr>
          </a:p>
        </p:txBody>
      </p:sp>
      <p:sp>
        <p:nvSpPr>
          <p:cNvPr id="249" name="Google Shape;249;g30a656c7435_0_1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a656c7435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a656c7435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a:t>
            </a:r>
            <a:r>
              <a:rPr lang="en">
                <a:solidFill>
                  <a:schemeClr val="dk1"/>
                </a:solidFill>
              </a:rPr>
              <a:t>I will present a strawman construction using NIZKs. It will suffer from poor efficiency due to the use of NIZKs in each functional sale. But it will help us define baseline efficiency requirements.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a656c7435_0_13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7</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For the strawman construction, I will describe the AdGen, FPreSign, Adapt and FExt algorithms. The remaining algorithms Setup, AdVerifty and FPreVerify follow in a natural way from these and I will skip their description.</a:t>
            </a:r>
            <a:endParaRPr>
              <a:solidFill>
                <a:schemeClr val="dk1"/>
              </a:solidFill>
            </a:endParaRPr>
          </a:p>
        </p:txBody>
      </p:sp>
      <p:sp>
        <p:nvSpPr>
          <p:cNvPr id="282" name="Google Shape;282;g30a656c7435_0_1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8a07c7adf_0_7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8.5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seller sends ad = (ct, \pi), where ct is a PKE encryption of x and a NIZK proof \pi that ct encrypts 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FPreSign, the buyer sends f to the seller. The seller samples SKE key k, computes f(x) and encrypts it under k to obtain ct_f. Further, it </a:t>
            </a:r>
            <a:r>
              <a:rPr lang="en">
                <a:solidFill>
                  <a:schemeClr val="dk1"/>
                </a:solidFill>
              </a:rPr>
              <a:t>computes a NIZK proof \pi_f that ct_f encrypts f(x). Seller sends ct_f, pi_f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Observe that the buyer can learn f(x) if it can obtain the key k. So, the idea is to use a standard adaptor signature scheme that enables extracting SKE key k.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Towards this, it must be the case that in the Adapt phase, the seller uses k to adapt the pre-signature into a full signature.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to enable this, the buyer must pre-sign with respect to an appropriate statement capital K which it obtains from the seller.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One natural choice is that the seller sets K=g^k, thus (K, k) satisfy the discrete log relation. So, we can use the Schnorr Adaptor Signature scheme which is defined with respect to the discrete log relation. This completes the description of the strawman construction. While this protocol is correct and can be shown to be secure, it is quite inefficient.</a:t>
            </a:r>
            <a:endParaRPr>
              <a:solidFill>
                <a:schemeClr val="dk1"/>
              </a:solidFill>
            </a:endParaRPr>
          </a:p>
        </p:txBody>
      </p:sp>
      <p:sp>
        <p:nvSpPr>
          <p:cNvPr id="306" name="Google Shape;306;g308a07c7adf_0_7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8a07c7adf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08a07c7adf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source of inefficiency is that the seller computes a NIZK proof for every FPreSign interaction. </a:t>
            </a:r>
            <a:endParaRPr/>
          </a:p>
          <a:p>
            <a:pPr indent="0" lvl="0" marL="0" rtl="0" algn="l">
              <a:spcBef>
                <a:spcPts val="0"/>
              </a:spcBef>
              <a:spcAft>
                <a:spcPts val="0"/>
              </a:spcAft>
              <a:buNone/>
            </a:pPr>
            <a:r>
              <a:rPr lang="en"/>
              <a:t>While the proof size can be reduced using ZK-SNARKs, </a:t>
            </a:r>
            <a:endParaRPr/>
          </a:p>
          <a:p>
            <a:pPr indent="0" lvl="0" marL="0" rtl="0" algn="l">
              <a:spcBef>
                <a:spcPts val="0"/>
              </a:spcBef>
              <a:spcAft>
                <a:spcPts val="0"/>
              </a:spcAft>
              <a:buNone/>
            </a:pPr>
            <a:r>
              <a:rPr lang="en"/>
              <a:t>the proving time still grows super-linearly in the size of witness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baseline efficiency goals for FPreSign should be that the seller computation is linear in size of x, while its communication is linear in size of f(x).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Towards achieving this goal, our idea to avoid using NIZKs FPreSign and we accomplish this by using functional encryption instead of public-key encryption.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0a656c7435_0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0a656c7435_0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9.25</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I will present how we can use functional encryption to overcome the efficiency challenges.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08a07c7adf_0_4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start with a quick primer on functional encryption. Its a generalization of public-key encryption. While PKE allows to use the master secret key to decrypt ct and obtain x,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FE contains an additional functional keygen algorithm which can be used to generate function-specific decryption keys skf. Using sk_f, the decryption algorithm outputs f(x)</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Lastly, in this work we will consider Inner product FE, where the functionality defined by a vector y that on input x outputs inner product of x and y.</a:t>
            </a:r>
            <a:endParaRPr>
              <a:solidFill>
                <a:schemeClr val="dk1"/>
              </a:solidFill>
            </a:endParaRPr>
          </a:p>
        </p:txBody>
      </p:sp>
      <p:sp>
        <p:nvSpPr>
          <p:cNvPr id="378" name="Google Shape;378;g308a07c7adf_0_4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8a07c7adf_0_7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10.5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augment FE with a public keygen algorithm. This is analogous to the keygen algorithm, but differs in that it takes mpk and f as input and outputs pkf.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need it to be a deterministic algorithm. Further, this algorithm does not affect the correctness or security definitions of FE since it is a public algorithm. So, w</a:t>
            </a:r>
            <a:r>
              <a:rPr lang="en">
                <a:solidFill>
                  <a:schemeClr val="dk1"/>
                </a:solidFill>
              </a:rPr>
              <a:t>hy are are we even doing this? It will be useful for our FAS construction on the next slide.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We define a new compliance property for FE. We say that an FE scheme is R-compliant if (pkf, skf) satisfy the hard relation R.</a:t>
            </a:r>
            <a:endParaRPr>
              <a:solidFill>
                <a:schemeClr val="dk1"/>
              </a:solidFill>
            </a:endParaRPr>
          </a:p>
        </p:txBody>
      </p:sp>
      <p:sp>
        <p:nvSpPr>
          <p:cNvPr id="390" name="Google Shape;390;g308a07c7adf_0_7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8a07c7adf_0_7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11.5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Having described FE, let’s see how to use it. Now, seller computes ct as an FE encryption of x and sends the ad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idea for using FE is as follows. Observe that the buyer can learn f(x) if it can obtain functional decryption key sk_f. </a:t>
            </a:r>
            <a:r>
              <a:rPr lang="en">
                <a:solidFill>
                  <a:schemeClr val="dk1"/>
                </a:solidFill>
              </a:rPr>
              <a:t>So, the idea is to use a standard adaptor signature scheme that enables extracting the functional key sk_f.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Towards this, it must be the case that in the Adapt phase, the seller uses sk_f to adapt the pre-signature into a full signature.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And to enable this, the buyer computes pk_f via the PublicKeyGen algorithm and pre-signs with respect to the adaptor statement pk_f.</a:t>
            </a:r>
            <a:endParaRPr>
              <a:solidFill>
                <a:schemeClr val="dk1"/>
              </a:solidFill>
            </a:endParaRPr>
          </a:p>
        </p:txBody>
      </p:sp>
      <p:sp>
        <p:nvSpPr>
          <p:cNvPr id="401" name="Google Shape;401;g308a07c7adf_0_7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601a668d0_0_2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Consider a scenario of functional sale of digital goods. Here, a seller holds some sensitive information x such as medical records. Due to data privacy regulations such as HIPAA, the seller is allowed to sell only certain functions of x and not all of x. We call this a functional sale.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Suppose a buyer is interested in paying some money to buy the function f evaluated on x.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Further, suppose we want to enable this exchange over blockchain-based web3 systems.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such a case, the buyer requires fairness, meaning that if the money is sent, then it </a:t>
            </a:r>
            <a:r>
              <a:rPr lang="en">
                <a:solidFill>
                  <a:schemeClr val="dk1"/>
                </a:solidFill>
              </a:rPr>
              <a:t>should</a:t>
            </a:r>
            <a:r>
              <a:rPr lang="en">
                <a:solidFill>
                  <a:schemeClr val="dk1"/>
                </a:solidFill>
              </a:rPr>
              <a:t> receive the data. Further, it requires </a:t>
            </a:r>
            <a:r>
              <a:rPr lang="en">
                <a:solidFill>
                  <a:schemeClr val="dk1"/>
                </a:solidFill>
              </a:rPr>
              <a:t>authenticity, meaning that the data received is f(x) and not some junk.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Similarly, the seller requires fairness in the sense that if the data is sent, then it should receive the money. More importantly, to be in compliance with the regulation, the seller requires privacy of x in the sense that the buyer should learn nothing beyond f(x) about x.</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Lastly, for the protocol to be practical in real-world, we require that the infrastructure costs are low and it is compatible with blockchains.</a:t>
            </a:r>
            <a:endParaRPr>
              <a:solidFill>
                <a:schemeClr val="dk1"/>
              </a:solidFill>
            </a:endParaRPr>
          </a:p>
        </p:txBody>
      </p:sp>
      <p:sp>
        <p:nvSpPr>
          <p:cNvPr id="75" name="Google Shape;75;g18601a668d0_0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08a07c7adf_0_8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12.25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paper, we show </a:t>
            </a:r>
            <a:r>
              <a:rPr lang="en">
                <a:solidFill>
                  <a:schemeClr val="dk1"/>
                </a:solidFill>
              </a:rPr>
              <a:t>the following theorem for this construction. If</a:t>
            </a:r>
            <a:r>
              <a:rPr lang="en">
                <a:solidFill>
                  <a:schemeClr val="dk1"/>
                </a:solidFill>
              </a:rPr>
              <a:t> the FE scheme is indistinguishability secure and the NZIK scheme used in AdGen is zero-knowledge, then the FAS construction satisfies witness indistinguishability witness privacy.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instantiations, the main challenge here is the </a:t>
            </a:r>
            <a:r>
              <a:rPr lang="en">
                <a:solidFill>
                  <a:schemeClr val="dk1"/>
                </a:solidFill>
              </a:rPr>
              <a:t>compatibility</a:t>
            </a:r>
            <a:r>
              <a:rPr lang="en">
                <a:solidFill>
                  <a:schemeClr val="dk1"/>
                </a:solidFill>
              </a:rPr>
              <a:t> of FE and AS. If AS is for hard relation R, then FE needs to be R-complaint. Further, we are restricted to choosing an adaptor signature scheme that is used on blockchains.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Towards this, our solution is to use Schnorr Adaptor Signature which is for the discrete log relation and show that the IPFE construction by Abdalla et al. can be augmented with an appropriate PublicKeyGen algorithm to make it R-compliant.</a:t>
            </a:r>
            <a:endParaRPr>
              <a:solidFill>
                <a:schemeClr val="dk1"/>
              </a:solidFill>
            </a:endParaRPr>
          </a:p>
        </p:txBody>
      </p:sp>
      <p:sp>
        <p:nvSpPr>
          <p:cNvPr id="426" name="Google Shape;426;g308a07c7adf_0_8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0b02fe08b6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13</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natural question then is, if the FE scheme used is simulation secure, then is the FAS construction zero-knowledge?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main challenge here is that simulation secure FE can’t be R-compliant.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So, what we show is in fact that if the FE scheme is indistinguishability secure, then a variant of this FAS construction satisfies zero-knowledge. The main idea here is to make non-black-box use of the [ALMT20] IPFE compiler that upgrades indistinguishability secure IPFE to simulation secure IPFE. I encourage you to look at the paper for more details. </a:t>
            </a:r>
            <a:endParaRPr>
              <a:solidFill>
                <a:schemeClr val="dk1"/>
              </a:solidFill>
            </a:endParaRPr>
          </a:p>
        </p:txBody>
      </p:sp>
      <p:sp>
        <p:nvSpPr>
          <p:cNvPr id="454" name="Google Shape;454;g30b02fe08b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0a656c7435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0a656c7435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let me briefly share the implementation and performance numbers.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08a07c7adf_0_9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14</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did a basic implementation our protocol in Python and benchmarked number on a MacBook Pro. Our implementation demonstrates that our scheme is practical for a wide variety of real-world scenarios. For instance, if we want the </a:t>
            </a:r>
            <a:r>
              <a:rPr lang="en">
                <a:solidFill>
                  <a:schemeClr val="dk1"/>
                </a:solidFill>
              </a:rPr>
              <a:t>running</a:t>
            </a:r>
            <a:r>
              <a:rPr lang="en">
                <a:solidFill>
                  <a:schemeClr val="dk1"/>
                </a:solidFill>
              </a:rPr>
              <a:t> time of each algorithm to be under 100 seconds, then our protocol can support witnesses of size upto 30 MB.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We note that while FExt is asymptotically faster than FPreSign and FPreVerify, concretely it is slower in practice within the zone of practicality. The main performance bottleneck for this is the discrete log computation involved.  </a:t>
            </a:r>
            <a:endParaRPr>
              <a:solidFill>
                <a:schemeClr val="dk1"/>
              </a:solidFill>
            </a:endParaRPr>
          </a:p>
        </p:txBody>
      </p:sp>
      <p:sp>
        <p:nvSpPr>
          <p:cNvPr id="507" name="Google Shape;507;g308a07c7adf_0_9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98dd3b479b_0_25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14.5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completes the technical part of the talk and I will leave you with two open questions. </a:t>
            </a:r>
            <a:endParaRPr>
              <a:solidFill>
                <a:schemeClr val="dk1"/>
              </a:solidFill>
            </a:endParaRPr>
          </a:p>
          <a:p>
            <a:pPr indent="0" lvl="0" marL="0" rtl="0" algn="l">
              <a:spcBef>
                <a:spcPts val="0"/>
              </a:spcBef>
              <a:spcAft>
                <a:spcPts val="0"/>
              </a:spcAft>
              <a:buNone/>
            </a:pPr>
            <a:r>
              <a:rPr lang="en">
                <a:solidFill>
                  <a:schemeClr val="dk1"/>
                </a:solidFill>
              </a:rPr>
              <a:t>Can we build more efficient FAS instantiations for larger witnesses?</a:t>
            </a:r>
            <a:endParaRPr>
              <a:solidFill>
                <a:schemeClr val="dk1"/>
              </a:solidFill>
            </a:endParaRPr>
          </a:p>
          <a:p>
            <a:pPr indent="0" lvl="0" marL="0" rtl="0" algn="l">
              <a:spcBef>
                <a:spcPts val="0"/>
              </a:spcBef>
              <a:spcAft>
                <a:spcPts val="0"/>
              </a:spcAft>
              <a:buNone/>
            </a:pPr>
            <a:r>
              <a:rPr lang="en">
                <a:solidFill>
                  <a:schemeClr val="dk1"/>
                </a:solidFill>
              </a:rPr>
              <a:t>Can we build FAS for broader class of functions beyond linear functions? While FE for broader classes are known, those constructions are not compliant with adaptor signatures used on blockchains.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With this, I thank you for your time. You can find our paper and implementation at these links.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7" name="Google Shape;517;g298dd3b479b_0_25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98dd3b479b_0_2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98dd3b479b_0_2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8c158a29fd_0_6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18c158a29fd_0_6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08a07c7adf_0_9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11</a:t>
            </a:r>
            <a:endParaRPr>
              <a:solidFill>
                <a:schemeClr val="dk1"/>
              </a:solidFill>
            </a:endParaRPr>
          </a:p>
        </p:txBody>
      </p:sp>
      <p:sp>
        <p:nvSpPr>
          <p:cNvPr id="538" name="Google Shape;538;g308a07c7adf_0_9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08a07c7adf_0_9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11</a:t>
            </a:r>
            <a:endParaRPr>
              <a:solidFill>
                <a:schemeClr val="dk1"/>
              </a:solidFill>
            </a:endParaRPr>
          </a:p>
        </p:txBody>
      </p:sp>
      <p:sp>
        <p:nvSpPr>
          <p:cNvPr id="567" name="Google Shape;567;g308a07c7adf_0_9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8a07c7adf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2.25</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Smart contracts can be used for enabling such functional sales, but they suffer from three main limitations. They can’t guarantee privacy of the sensitive information x as defined above, have huge on-chain costs and are not compatible with blockchains such as bitcoin. On the other hand, adaptor signatures is a novel </a:t>
            </a:r>
            <a:r>
              <a:rPr lang="en">
                <a:solidFill>
                  <a:schemeClr val="dk1"/>
                </a:solidFill>
              </a:rPr>
              <a:t>cryptographic</a:t>
            </a:r>
            <a:r>
              <a:rPr lang="en">
                <a:solidFill>
                  <a:schemeClr val="dk1"/>
                </a:solidFill>
              </a:rPr>
              <a:t> primitive that can be used to address these shortcomings of smart contracts. But their main downside is that they can only be used to sell all of x and can’t enable functional sales such as f(x). In this work, we introduce functional adaptor signatures that can be used to solve all of these challenges.</a:t>
            </a:r>
            <a:endParaRPr>
              <a:solidFill>
                <a:schemeClr val="dk1"/>
              </a:solidFill>
            </a:endParaRPr>
          </a:p>
        </p:txBody>
      </p:sp>
      <p:sp>
        <p:nvSpPr>
          <p:cNvPr id="99" name="Google Shape;99;g308a07c7adf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a656c7435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2.75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contributions of our work are four-fold. We formally define functional adaptor signatures and show how they can be used to enable </a:t>
            </a:r>
            <a:r>
              <a:rPr lang="en"/>
              <a:t>functional</a:t>
            </a:r>
            <a:r>
              <a:rPr lang="en"/>
              <a:t> sales. We provide a generic </a:t>
            </a:r>
            <a:r>
              <a:rPr lang="en"/>
              <a:t>construction</a:t>
            </a:r>
            <a:r>
              <a:rPr lang="en"/>
              <a:t> for linear functions from functional encryption and adaptor signatures. We show two ways to instantiate the constructions from groups of prime order and lattices. Lastly, we provide an efficient implementation from groups of prime order and show that for reasonably sized seller witnesses, the different operations are quite efficient even for commodity hardware.</a:t>
            </a:r>
            <a:endParaRPr/>
          </a:p>
        </p:txBody>
      </p:sp>
      <p:sp>
        <p:nvSpPr>
          <p:cNvPr id="124" name="Google Shape;124;g30a656c7435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a656c743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a656c743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roadmap for the rest of the talk is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first define functional adaptor signatures and show how they can be used to solve the problem of functional sales.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 will present a strawman construction using NIZKs. It will suffer from poor efficiency due to the use of NIZKs in each functional sale. But it will help us define baseline efficiency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will present how we can use functional </a:t>
            </a:r>
            <a:r>
              <a:rPr lang="en"/>
              <a:t>encryption, a powerful cryptographic tool</a:t>
            </a:r>
            <a:r>
              <a:rPr lang="en"/>
              <a:t> to overcome the efficiency challenges.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 will talk about our implementation and concrete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601a668d0_0_8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a:t>
            </a:r>
            <a:r>
              <a:rPr lang="en"/>
              <a:t>understand</a:t>
            </a:r>
            <a:r>
              <a:rPr lang="en"/>
              <a:t> these algorithms via the functional sale application.</a:t>
            </a:r>
            <a:endParaRPr/>
          </a:p>
        </p:txBody>
      </p:sp>
      <p:sp>
        <p:nvSpPr>
          <p:cNvPr id="163" name="Google Shape;163;g18601a668d0_0_8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8a07c7adf_0_6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4.5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trusted third party runs the Setup algorithm and outputs the public parameters pp to both seller and buyer.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buyer samples its signing and verification keys and sends vk to the seller. The seller sample a statement capital X and a witness x satisfying the relation R and sends the statement capital X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Suppose now the buyer wants to buys a function f \in F. Then, the buyer creates a transaction tx for this purpose.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main protocol begins after this point that I will describe on the next slide. For sake of simplicity going forward, we will assume the inputs of the buyer are (pp, X, sk, vk, tx, f) and those of the seller are (pp, X, x, vk) as described here. </a:t>
            </a:r>
            <a:endParaRPr>
              <a:solidFill>
                <a:schemeClr val="dk1"/>
              </a:solidFill>
            </a:endParaRPr>
          </a:p>
        </p:txBody>
      </p:sp>
      <p:sp>
        <p:nvSpPr>
          <p:cNvPr id="170" name="Google Shape;170;g308a07c7adf_0_6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a656c7435_0_15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5.5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seller runs the AdGen algorithm and sends the ad to the buyer. This does not need a secure private channel between the two and seller can do this by publishing ad on a website. The buyer verifies the ad via the AdVerify algorithm.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If the ad verification passes, then, it engages in an interactive protocol with the buyer to run FPreSign and compute the presignature. The seller verifies the presignature via FPreVerify algorithm.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If the presignature verification passes, the seller uses the witness x and function f to adapt the presignature into a full-signature and publishes the transaction and signature on the blockchain to get the payment from the buyer.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Once the buyer sees the transaction on the blockchain, it runs the functional extract algorithm on presignature and signature to extract f(x) from them.</a:t>
            </a:r>
            <a:endParaRPr>
              <a:solidFill>
                <a:schemeClr val="dk1"/>
              </a:solidFill>
            </a:endParaRPr>
          </a:p>
        </p:txBody>
      </p:sp>
      <p:sp>
        <p:nvSpPr>
          <p:cNvPr id="196" name="Google Shape;196;g30a656c7435_0_15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8a07c7adf_0_2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6</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 me briefly touch about FAS security. We define FAS security properties against malicious seller and buyer. Against malicious seller, we need unforgeability and witness extractability. Against malicious buyer, we need pre-signature adaptability and witness privacy.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first three properties are similar to those considered in standard adaptor signatures and I won’t go into their details today.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I will talk a bit about witness privacy, which is the new security property of FAS. </a:t>
            </a:r>
            <a:endParaRPr>
              <a:solidFill>
                <a:schemeClr val="dk1"/>
              </a:solidFill>
            </a:endParaRPr>
          </a:p>
        </p:txBody>
      </p:sp>
      <p:sp>
        <p:nvSpPr>
          <p:cNvPr id="222" name="Google Shape;222;g308a07c7adf_0_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50" name="Shape 50"/>
        <p:cNvGrpSpPr/>
        <p:nvPr/>
      </p:nvGrpSpPr>
      <p:grpSpPr>
        <a:xfrm>
          <a:off x="0" y="0"/>
          <a:ext cx="0" cy="0"/>
          <a:chOff x="0" y="0"/>
          <a:chExt cx="0" cy="0"/>
        </a:xfrm>
      </p:grpSpPr>
      <p:sp>
        <p:nvSpPr>
          <p:cNvPr id="51" name="Google Shape;51;p13"/>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2" name="Google Shape;52;p1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rtl="0" algn="l">
              <a:lnSpc>
                <a:spcPct val="90000"/>
              </a:lnSpc>
              <a:spcBef>
                <a:spcPts val="800"/>
              </a:spcBef>
              <a:spcAft>
                <a:spcPts val="0"/>
              </a:spcAft>
              <a:buClr>
                <a:srgbClr val="5D5D5D"/>
              </a:buClr>
              <a:buSzPts val="2700"/>
              <a:buNone/>
              <a:defRPr sz="2700">
                <a:solidFill>
                  <a:srgbClr val="5D5D5D"/>
                </a:solidFill>
              </a:defRPr>
            </a:lvl1pPr>
            <a:lvl2pPr indent="-317500" lvl="1" marL="914400" rtl="0" algn="l">
              <a:lnSpc>
                <a:spcPct val="90000"/>
              </a:lnSpc>
              <a:spcBef>
                <a:spcPts val="8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54" name="Google Shape;54;p13"/>
          <p:cNvSpPr txBox="1"/>
          <p:nvPr>
            <p:ph idx="2" type="body"/>
          </p:nvPr>
        </p:nvSpPr>
        <p:spPr>
          <a:xfrm>
            <a:off x="1795463" y="1901428"/>
            <a:ext cx="5112600" cy="2300400"/>
          </a:xfrm>
          <a:prstGeom prst="rect">
            <a:avLst/>
          </a:prstGeom>
          <a:noFill/>
          <a:ln>
            <a:noFill/>
          </a:ln>
        </p:spPr>
        <p:txBody>
          <a:bodyPr anchorCtr="0" anchor="t" bIns="34275" lIns="34275" spcFirstLastPara="1" rIns="34275" wrap="square" tIns="34275">
            <a:normAutofit/>
          </a:bodyPr>
          <a:lstStyle>
            <a:lvl1pPr indent="-323850" lvl="0" marL="457200" rtl="0" algn="l">
              <a:lnSpc>
                <a:spcPct val="100000"/>
              </a:lnSpc>
              <a:spcBef>
                <a:spcPts val="0"/>
              </a:spcBef>
              <a:spcAft>
                <a:spcPts val="0"/>
              </a:spcAft>
              <a:buClr>
                <a:srgbClr val="5D5D5D"/>
              </a:buClr>
              <a:buSzPts val="1500"/>
              <a:buChar char="●"/>
              <a:defRPr>
                <a:solidFill>
                  <a:srgbClr val="5D5D5D"/>
                </a:solidFill>
              </a:defRPr>
            </a:lvl1pPr>
            <a:lvl2pPr indent="-317500" lvl="1" marL="914400" rtl="0" algn="l">
              <a:lnSpc>
                <a:spcPct val="90000"/>
              </a:lnSpc>
              <a:spcBef>
                <a:spcPts val="15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55" name="Google Shape;55;p13"/>
          <p:cNvSpPr txBox="1"/>
          <p:nvPr>
            <p:ph idx="3" type="body"/>
          </p:nvPr>
        </p:nvSpPr>
        <p:spPr>
          <a:xfrm>
            <a:off x="2031206" y="4756547"/>
            <a:ext cx="4326000" cy="207300"/>
          </a:xfrm>
          <a:prstGeom prst="rect">
            <a:avLst/>
          </a:prstGeom>
          <a:noFill/>
          <a:ln>
            <a:noFill/>
          </a:ln>
        </p:spPr>
        <p:txBody>
          <a:bodyPr anchorCtr="0" anchor="ctr" bIns="34275" lIns="34275" spcFirstLastPara="1" rIns="34275" wrap="square" tIns="34275">
            <a:normAutofit/>
          </a:bodyPr>
          <a:lstStyle>
            <a:lvl1pPr indent="-228600" lvl="0" marL="457200" rtl="0" algn="l">
              <a:lnSpc>
                <a:spcPct val="100000"/>
              </a:lnSpc>
              <a:spcBef>
                <a:spcPts val="0"/>
              </a:spcBef>
              <a:spcAft>
                <a:spcPts val="0"/>
              </a:spcAft>
              <a:buClr>
                <a:srgbClr val="7F7F7F"/>
              </a:buClr>
              <a:buSzPts val="900"/>
              <a:buNone/>
              <a:defRPr i="1" sz="900">
                <a:solidFill>
                  <a:srgbClr val="7F7F7F"/>
                </a:solidFill>
                <a:latin typeface="Calibri"/>
                <a:ea typeface="Calibri"/>
                <a:cs typeface="Calibri"/>
                <a:sym typeface="Calibri"/>
              </a:defRPr>
            </a:lvl1pPr>
            <a:lvl2pPr indent="-317500" lvl="1" marL="914400" rtl="0" algn="l">
              <a:lnSpc>
                <a:spcPct val="90000"/>
              </a:lnSpc>
              <a:spcBef>
                <a:spcPts val="8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56" name="Shape 56"/>
        <p:cNvGrpSpPr/>
        <p:nvPr/>
      </p:nvGrpSpPr>
      <p:grpSpPr>
        <a:xfrm>
          <a:off x="0" y="0"/>
          <a:ext cx="0" cy="0"/>
          <a:chOff x="0" y="0"/>
          <a:chExt cx="0" cy="0"/>
        </a:xfrm>
      </p:grpSpPr>
      <p:sp>
        <p:nvSpPr>
          <p:cNvPr id="57" name="Google Shape;57;p14"/>
          <p:cNvSpPr/>
          <p:nvPr/>
        </p:nvSpPr>
        <p:spPr>
          <a:xfrm>
            <a:off x="-74050" y="-71900"/>
            <a:ext cx="9218100" cy="52155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58" name="Google Shape;58;p14"/>
          <p:cNvCxnSpPr/>
          <p:nvPr/>
        </p:nvCxnSpPr>
        <p:spPr>
          <a:xfrm>
            <a:off x="1318364" y="1526845"/>
            <a:ext cx="6403800" cy="0"/>
          </a:xfrm>
          <a:prstGeom prst="straightConnector1">
            <a:avLst/>
          </a:prstGeom>
          <a:noFill/>
          <a:ln cap="flat" cmpd="sng" w="12700">
            <a:solidFill>
              <a:srgbClr val="A5A5A5"/>
            </a:solidFill>
            <a:prstDash val="solid"/>
            <a:miter lim="800000"/>
            <a:headEnd len="sm" w="sm" type="none"/>
            <a:tailEnd len="sm" w="sm" type="none"/>
          </a:ln>
        </p:spPr>
      </p:cxnSp>
      <p:sp>
        <p:nvSpPr>
          <p:cNvPr id="59" name="Google Shape;59;p14"/>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lvl1pPr indent="-342900" lvl="0" marL="457200" rtl="0" algn="l">
              <a:lnSpc>
                <a:spcPct val="150000"/>
              </a:lnSpc>
              <a:spcBef>
                <a:spcPts val="0"/>
              </a:spcBef>
              <a:spcAft>
                <a:spcPts val="0"/>
              </a:spcAft>
              <a:buClr>
                <a:srgbClr val="5D5D5D"/>
              </a:buClr>
              <a:buSzPts val="1800"/>
              <a:buFont typeface="Open Sans ExtraBold"/>
              <a:buAutoNum type="arabicPeriod"/>
              <a:defRPr sz="1800">
                <a:solidFill>
                  <a:srgbClr val="5D5D5D"/>
                </a:solidFill>
                <a:latin typeface="Open Sans"/>
                <a:ea typeface="Open Sans"/>
                <a:cs typeface="Open Sans"/>
                <a:sym typeface="Open Sans"/>
              </a:defRPr>
            </a:lvl1pPr>
            <a:lvl2pPr indent="-342900" lvl="1" marL="9144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2pPr>
            <a:lvl3pPr indent="-342900" lvl="2" marL="13716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3pPr>
            <a:lvl4pPr indent="-342900" lvl="3" marL="18288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4pPr>
            <a:lvl5pPr indent="-342900" lvl="4" marL="22860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60" name="Google Shape;60;p14"/>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FFFFFF"/>
              </a:buClr>
              <a:buSzPts val="2700"/>
              <a:buFont typeface="Open Sans Light"/>
              <a:buNone/>
            </a:pPr>
            <a:r>
              <a:t/>
            </a:r>
            <a:endParaRPr b="0" i="0" sz="2700" u="none" cap="none" strike="noStrike">
              <a:solidFill>
                <a:srgbClr val="5D5D5D"/>
              </a:solidFill>
              <a:latin typeface="Open Sans Light"/>
              <a:ea typeface="Open Sans Light"/>
              <a:cs typeface="Open Sans Light"/>
              <a:sym typeface="Open Sans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1" name="Shape 61"/>
        <p:cNvGrpSpPr/>
        <p:nvPr/>
      </p:nvGrpSpPr>
      <p:grpSpPr>
        <a:xfrm>
          <a:off x="0" y="0"/>
          <a:ext cx="0" cy="0"/>
          <a:chOff x="0" y="0"/>
          <a:chExt cx="0" cy="0"/>
        </a:xfrm>
      </p:grpSpPr>
      <p:sp>
        <p:nvSpPr>
          <p:cNvPr id="62" name="Google Shape;62;p15"/>
          <p:cNvSpPr txBox="1"/>
          <p:nvPr>
            <p:ph idx="1" type="body"/>
          </p:nvPr>
        </p:nvSpPr>
        <p:spPr>
          <a:xfrm>
            <a:off x="2365772" y="2283619"/>
            <a:ext cx="4412400" cy="576300"/>
          </a:xfrm>
          <a:prstGeom prst="rect">
            <a:avLst/>
          </a:prstGeom>
          <a:noFill/>
          <a:ln>
            <a:noFill/>
          </a:ln>
        </p:spPr>
        <p:txBody>
          <a:bodyPr anchorCtr="0" anchor="ctr" bIns="34275" lIns="34275" spcFirstLastPara="1" rIns="34275" wrap="square" tIns="34275">
            <a:noAutofit/>
          </a:bodyPr>
          <a:lstStyle>
            <a:lvl1pPr indent="-228600" lvl="0" marL="457200" rtl="0" algn="ctr">
              <a:lnSpc>
                <a:spcPct val="100000"/>
              </a:lnSpc>
              <a:spcBef>
                <a:spcPts val="0"/>
              </a:spcBef>
              <a:spcAft>
                <a:spcPts val="0"/>
              </a:spcAft>
              <a:buClr>
                <a:schemeClr val="lt1"/>
              </a:buClr>
              <a:buSzPts val="3300"/>
              <a:buNone/>
              <a:defRPr sz="3300">
                <a:solidFill>
                  <a:schemeClr val="lt1"/>
                </a:solidFill>
              </a:defRPr>
            </a:lvl1pPr>
            <a:lvl2pPr indent="-438150" lvl="1" marL="914400" rtl="0" algn="l">
              <a:lnSpc>
                <a:spcPct val="90000"/>
              </a:lnSpc>
              <a:spcBef>
                <a:spcPts val="800"/>
              </a:spcBef>
              <a:spcAft>
                <a:spcPts val="0"/>
              </a:spcAft>
              <a:buClr>
                <a:srgbClr val="5D5D5D"/>
              </a:buClr>
              <a:buSzPts val="3300"/>
              <a:buChar char="○"/>
              <a:defRPr sz="3300"/>
            </a:lvl2pPr>
            <a:lvl3pPr indent="-438150" lvl="2" marL="1371600" rtl="0" algn="l">
              <a:lnSpc>
                <a:spcPct val="90000"/>
              </a:lnSpc>
              <a:spcBef>
                <a:spcPts val="800"/>
              </a:spcBef>
              <a:spcAft>
                <a:spcPts val="0"/>
              </a:spcAft>
              <a:buClr>
                <a:srgbClr val="5D5D5D"/>
              </a:buClr>
              <a:buSzPts val="3300"/>
              <a:buChar char="■"/>
              <a:defRPr sz="3300"/>
            </a:lvl3pPr>
            <a:lvl4pPr indent="-438150" lvl="3" marL="1828800" rtl="0" algn="l">
              <a:lnSpc>
                <a:spcPct val="90000"/>
              </a:lnSpc>
              <a:spcBef>
                <a:spcPts val="800"/>
              </a:spcBef>
              <a:spcAft>
                <a:spcPts val="0"/>
              </a:spcAft>
              <a:buClr>
                <a:srgbClr val="5D5D5D"/>
              </a:buClr>
              <a:buSzPts val="3300"/>
              <a:buChar char="●"/>
              <a:defRPr sz="3300"/>
            </a:lvl4pPr>
            <a:lvl5pPr indent="-438150" lvl="4" marL="2286000" rtl="0" algn="l">
              <a:lnSpc>
                <a:spcPct val="90000"/>
              </a:lnSpc>
              <a:spcBef>
                <a:spcPts val="800"/>
              </a:spcBef>
              <a:spcAft>
                <a:spcPts val="0"/>
              </a:spcAft>
              <a:buClr>
                <a:srgbClr val="5D5D5D"/>
              </a:buClr>
              <a:buSzPts val="3300"/>
              <a:buChar char="○"/>
              <a:defRPr sz="33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eprint.iacr.org/2024/1523" TargetMode="External"/><Relationship Id="rId4" Type="http://schemas.openxmlformats.org/officeDocument/2006/relationships/hyperlink" Target="https://github.com/nikhilvanjani/fas-impl" TargetMode="External"/><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idx="1" type="body"/>
          </p:nvPr>
        </p:nvSpPr>
        <p:spPr>
          <a:xfrm>
            <a:off x="0" y="527675"/>
            <a:ext cx="9144000" cy="13575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b="1" lang="en" sz="3100">
                <a:solidFill>
                  <a:schemeClr val="accent1"/>
                </a:solidFill>
              </a:rPr>
              <a:t>Functional Adaptor Signatures: </a:t>
            </a:r>
            <a:endParaRPr b="1" sz="3100">
              <a:solidFill>
                <a:schemeClr val="accent1"/>
              </a:solidFill>
            </a:endParaRPr>
          </a:p>
          <a:p>
            <a:pPr indent="0" lvl="0" marL="0" rtl="0" algn="ctr">
              <a:spcBef>
                <a:spcPts val="0"/>
              </a:spcBef>
              <a:spcAft>
                <a:spcPts val="0"/>
              </a:spcAft>
              <a:buNone/>
            </a:pPr>
            <a:r>
              <a:rPr b="1" lang="en" sz="3100">
                <a:solidFill>
                  <a:schemeClr val="accent1"/>
                </a:solidFill>
              </a:rPr>
              <a:t>Beyond All-Or-Nothing </a:t>
            </a:r>
            <a:endParaRPr b="1" sz="3100">
              <a:solidFill>
                <a:schemeClr val="accent1"/>
              </a:solidFill>
            </a:endParaRPr>
          </a:p>
          <a:p>
            <a:pPr indent="0" lvl="0" marL="0" rtl="0" algn="ctr">
              <a:spcBef>
                <a:spcPts val="0"/>
              </a:spcBef>
              <a:spcAft>
                <a:spcPts val="0"/>
              </a:spcAft>
              <a:buNone/>
            </a:pPr>
            <a:r>
              <a:rPr b="1" lang="en" sz="3100">
                <a:solidFill>
                  <a:schemeClr val="accent1"/>
                </a:solidFill>
              </a:rPr>
              <a:t>Blockchain-based Payments</a:t>
            </a:r>
            <a:endParaRPr b="1" sz="3100">
              <a:solidFill>
                <a:schemeClr val="accent1"/>
              </a:solidFill>
              <a:latin typeface="Arial"/>
              <a:ea typeface="Arial"/>
              <a:cs typeface="Arial"/>
              <a:sym typeface="Arial"/>
            </a:endParaRPr>
          </a:p>
        </p:txBody>
      </p:sp>
      <p:sp>
        <p:nvSpPr>
          <p:cNvPr id="68" name="Google Shape;68;p16"/>
          <p:cNvSpPr txBox="1"/>
          <p:nvPr>
            <p:ph idx="1" type="body"/>
          </p:nvPr>
        </p:nvSpPr>
        <p:spPr>
          <a:xfrm>
            <a:off x="533391" y="2873900"/>
            <a:ext cx="2225700" cy="6927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lang="en" sz="2500">
                <a:solidFill>
                  <a:schemeClr val="dk1"/>
                </a:solidFill>
              </a:rPr>
              <a:t>Pratik Soni</a:t>
            </a:r>
            <a:endParaRPr sz="2500">
              <a:solidFill>
                <a:schemeClr val="dk1"/>
              </a:solidFill>
            </a:endParaRPr>
          </a:p>
          <a:p>
            <a:pPr indent="0" lvl="0" marL="0" rtl="0" algn="l">
              <a:spcBef>
                <a:spcPts val="0"/>
              </a:spcBef>
              <a:spcAft>
                <a:spcPts val="0"/>
              </a:spcAft>
              <a:buNone/>
            </a:pPr>
            <a:r>
              <a:rPr lang="en" sz="2000">
                <a:solidFill>
                  <a:schemeClr val="dk1"/>
                </a:solidFill>
              </a:rPr>
              <a:t>University of Utah</a:t>
            </a:r>
            <a:endParaRPr sz="2000">
              <a:solidFill>
                <a:schemeClr val="dk1"/>
              </a:solidFill>
            </a:endParaRPr>
          </a:p>
        </p:txBody>
      </p:sp>
      <p:sp>
        <p:nvSpPr>
          <p:cNvPr id="69" name="Google Shape;69;p16"/>
          <p:cNvSpPr txBox="1"/>
          <p:nvPr>
            <p:ph idx="1" type="body"/>
          </p:nvPr>
        </p:nvSpPr>
        <p:spPr>
          <a:xfrm>
            <a:off x="521734" y="2115350"/>
            <a:ext cx="3221400" cy="6927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b="1" lang="en" sz="2500">
                <a:solidFill>
                  <a:srgbClr val="BB0000"/>
                </a:solidFill>
              </a:rPr>
              <a:t>Nikhil Vanjani</a:t>
            </a:r>
            <a:endParaRPr b="1" sz="2500">
              <a:solidFill>
                <a:srgbClr val="BB0000"/>
              </a:solidFill>
            </a:endParaRPr>
          </a:p>
          <a:p>
            <a:pPr indent="0" lvl="0" marL="0" rtl="0" algn="l">
              <a:spcBef>
                <a:spcPts val="0"/>
              </a:spcBef>
              <a:spcAft>
                <a:spcPts val="0"/>
              </a:spcAft>
              <a:buNone/>
            </a:pPr>
            <a:r>
              <a:rPr lang="en" sz="2000">
                <a:solidFill>
                  <a:schemeClr val="dk1"/>
                </a:solidFill>
              </a:rPr>
              <a:t>Carnegie Mellon University</a:t>
            </a:r>
            <a:endParaRPr sz="2000">
              <a:solidFill>
                <a:schemeClr val="dk1"/>
              </a:solidFill>
            </a:endParaRPr>
          </a:p>
        </p:txBody>
      </p:sp>
      <p:sp>
        <p:nvSpPr>
          <p:cNvPr id="70" name="Google Shape;70;p16"/>
          <p:cNvSpPr txBox="1"/>
          <p:nvPr>
            <p:ph idx="1" type="body"/>
          </p:nvPr>
        </p:nvSpPr>
        <p:spPr>
          <a:xfrm>
            <a:off x="521725" y="3632450"/>
            <a:ext cx="6475500" cy="6927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lang="en" sz="2500">
                <a:solidFill>
                  <a:schemeClr val="dk1"/>
                </a:solidFill>
              </a:rPr>
              <a:t>Sri AravindaKrishnan Thyagarajan</a:t>
            </a:r>
            <a:endParaRPr sz="2500">
              <a:solidFill>
                <a:schemeClr val="dk1"/>
              </a:solidFill>
            </a:endParaRPr>
          </a:p>
          <a:p>
            <a:pPr indent="0" lvl="0" marL="0" rtl="0" algn="l">
              <a:spcBef>
                <a:spcPts val="0"/>
              </a:spcBef>
              <a:spcAft>
                <a:spcPts val="0"/>
              </a:spcAft>
              <a:buNone/>
            </a:pPr>
            <a:r>
              <a:rPr lang="en" sz="2000">
                <a:solidFill>
                  <a:schemeClr val="dk1"/>
                </a:solidFill>
              </a:rPr>
              <a:t>University of Sydney</a:t>
            </a:r>
            <a:endParaRPr sz="2000">
              <a:solidFill>
                <a:schemeClr val="dk1"/>
              </a:solidFill>
            </a:endParaRPr>
          </a:p>
        </p:txBody>
      </p:sp>
      <p:sp>
        <p:nvSpPr>
          <p:cNvPr id="71" name="Google Shape;71;p16"/>
          <p:cNvSpPr txBox="1"/>
          <p:nvPr>
            <p:ph idx="1" type="body"/>
          </p:nvPr>
        </p:nvSpPr>
        <p:spPr>
          <a:xfrm>
            <a:off x="3205350" y="4401350"/>
            <a:ext cx="27333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lang="en" sz="2000">
                <a:solidFill>
                  <a:schemeClr val="dk1"/>
                </a:solidFill>
              </a:rPr>
              <a:t>CCS 2024</a:t>
            </a:r>
            <a:endParaRPr sz="1000">
              <a:solidFill>
                <a:schemeClr val="dk1"/>
              </a:solidFill>
            </a:endParaRPr>
          </a:p>
        </p:txBody>
      </p:sp>
      <p:pic>
        <p:nvPicPr>
          <p:cNvPr id="72" name="Google Shape;72;p16"/>
          <p:cNvPicPr preferRelativeResize="0"/>
          <p:nvPr/>
        </p:nvPicPr>
        <p:blipFill rotWithShape="1">
          <a:blip r:embed="rId3">
            <a:alphaModFix/>
          </a:blip>
          <a:srcRect b="26617" l="58716" r="19988" t="38551"/>
          <a:stretch/>
        </p:blipFill>
        <p:spPr>
          <a:xfrm>
            <a:off x="6013450" y="2115350"/>
            <a:ext cx="2236375" cy="228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nvSpPr>
        <p:spPr>
          <a:xfrm>
            <a:off x="292475" y="2723925"/>
            <a:ext cx="6998700" cy="5172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40" name="Google Shape;240;p25"/>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5"/>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FAS Security: Witness Privacy</a:t>
            </a:r>
            <a:endParaRPr b="1" sz="2400">
              <a:solidFill>
                <a:schemeClr val="dk1"/>
              </a:solidFill>
            </a:endParaRPr>
          </a:p>
        </p:txBody>
      </p:sp>
      <p:sp>
        <p:nvSpPr>
          <p:cNvPr id="242" name="Google Shape;242;p25"/>
          <p:cNvSpPr txBox="1"/>
          <p:nvPr/>
        </p:nvSpPr>
        <p:spPr>
          <a:xfrm>
            <a:off x="561425" y="1724325"/>
            <a:ext cx="7255800" cy="2973600"/>
          </a:xfrm>
          <a:prstGeom prst="rect">
            <a:avLst/>
          </a:prstGeom>
          <a:noFill/>
          <a:ln>
            <a:noFill/>
          </a:ln>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Clr>
                <a:schemeClr val="dk1"/>
              </a:buClr>
              <a:buSzPts val="2300"/>
              <a:buAutoNum type="arabicPeriod"/>
            </a:pPr>
            <a:r>
              <a:rPr lang="en" sz="2300">
                <a:solidFill>
                  <a:schemeClr val="dk1"/>
                </a:solidFill>
              </a:rPr>
              <a:t>Witness Indistinguishability</a:t>
            </a:r>
            <a:endParaRPr sz="2300">
              <a:solidFill>
                <a:schemeClr val="dk1"/>
              </a:solidFill>
            </a:endParaRPr>
          </a:p>
          <a:p>
            <a:pPr indent="-374650" lvl="0" marL="457200" rtl="0" algn="l">
              <a:lnSpc>
                <a:spcPct val="100000"/>
              </a:lnSpc>
              <a:spcBef>
                <a:spcPts val="1000"/>
              </a:spcBef>
              <a:spcAft>
                <a:spcPts val="0"/>
              </a:spcAft>
              <a:buClr>
                <a:schemeClr val="dk1"/>
              </a:buClr>
              <a:buSzPts val="2300"/>
              <a:buAutoNum type="arabicPeriod"/>
            </a:pPr>
            <a:r>
              <a:rPr lang="en" sz="2300">
                <a:solidFill>
                  <a:schemeClr val="dk1"/>
                </a:solidFill>
              </a:rPr>
              <a:t>Witness Hiding</a:t>
            </a:r>
            <a:endParaRPr sz="2300">
              <a:solidFill>
                <a:schemeClr val="dk1"/>
              </a:solidFill>
            </a:endParaRPr>
          </a:p>
          <a:p>
            <a:pPr indent="-374650" lvl="0" marL="457200" rtl="0" algn="l">
              <a:lnSpc>
                <a:spcPct val="100000"/>
              </a:lnSpc>
              <a:spcBef>
                <a:spcPts val="1000"/>
              </a:spcBef>
              <a:spcAft>
                <a:spcPts val="0"/>
              </a:spcAft>
              <a:buClr>
                <a:schemeClr val="dk1"/>
              </a:buClr>
              <a:buSzPts val="2300"/>
              <a:buAutoNum type="arabicPeriod"/>
            </a:pPr>
            <a:r>
              <a:rPr lang="en" sz="2300">
                <a:solidFill>
                  <a:schemeClr val="dk1"/>
                </a:solidFill>
              </a:rPr>
              <a:t>Zero-Knowledge</a:t>
            </a:r>
            <a:endParaRPr sz="2300">
              <a:solidFill>
                <a:schemeClr val="dk1"/>
              </a:solidFill>
            </a:endParaRPr>
          </a:p>
        </p:txBody>
      </p:sp>
      <p:sp>
        <p:nvSpPr>
          <p:cNvPr id="243" name="Google Shape;243;p25"/>
          <p:cNvSpPr/>
          <p:nvPr/>
        </p:nvSpPr>
        <p:spPr>
          <a:xfrm>
            <a:off x="5693625" y="1304350"/>
            <a:ext cx="2925600" cy="1082700"/>
          </a:xfrm>
          <a:prstGeom prst="wedgeRoundRectCallout">
            <a:avLst>
              <a:gd fmla="val -74323" name="adj1"/>
              <a:gd fmla="val -44577" name="adj2"/>
              <a:gd fmla="val 0" name="adj3"/>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1"/>
                </a:solidFill>
              </a:rPr>
              <a:t>Inspired by privacy notions studied in </a:t>
            </a:r>
            <a:r>
              <a:rPr lang="en" sz="1600">
                <a:solidFill>
                  <a:srgbClr val="BB0000"/>
                </a:solidFill>
              </a:rPr>
              <a:t>Functional Encryption</a:t>
            </a:r>
            <a:r>
              <a:rPr lang="en" sz="1600">
                <a:solidFill>
                  <a:schemeClr val="dk1"/>
                </a:solidFill>
              </a:rPr>
              <a:t> and </a:t>
            </a:r>
            <a:r>
              <a:rPr lang="en" sz="1600">
                <a:solidFill>
                  <a:srgbClr val="BB0000"/>
                </a:solidFill>
              </a:rPr>
              <a:t>Zero-Knowledge Proofs </a:t>
            </a:r>
            <a:endParaRPr sz="1600"/>
          </a:p>
        </p:txBody>
      </p:sp>
      <p:sp>
        <p:nvSpPr>
          <p:cNvPr id="244" name="Google Shape;244;p25"/>
          <p:cNvSpPr txBox="1"/>
          <p:nvPr/>
        </p:nvSpPr>
        <p:spPr>
          <a:xfrm>
            <a:off x="561425" y="1181100"/>
            <a:ext cx="4392900" cy="44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Three Notions</a:t>
            </a:r>
            <a:endParaRPr b="1" sz="2500">
              <a:solidFill>
                <a:schemeClr val="lt1"/>
              </a:solidFill>
            </a:endParaRPr>
          </a:p>
        </p:txBody>
      </p:sp>
      <p:cxnSp>
        <p:nvCxnSpPr>
          <p:cNvPr id="245" name="Google Shape;245;p25"/>
          <p:cNvCxnSpPr/>
          <p:nvPr/>
        </p:nvCxnSpPr>
        <p:spPr>
          <a:xfrm flipH="1">
            <a:off x="3666825" y="2965000"/>
            <a:ext cx="1512900" cy="11100"/>
          </a:xfrm>
          <a:prstGeom prst="straightConnector1">
            <a:avLst/>
          </a:prstGeom>
          <a:noFill/>
          <a:ln cap="flat" cmpd="sng" w="28575">
            <a:solidFill>
              <a:srgbClr val="BB0000"/>
            </a:solidFill>
            <a:prstDash val="solid"/>
            <a:round/>
            <a:headEnd len="med" w="med" type="none"/>
            <a:tailEnd len="med" w="med" type="triangle"/>
          </a:ln>
        </p:spPr>
      </p:cxnSp>
      <p:sp>
        <p:nvSpPr>
          <p:cNvPr id="246" name="Google Shape;246;p25"/>
          <p:cNvSpPr txBox="1"/>
          <p:nvPr/>
        </p:nvSpPr>
        <p:spPr>
          <a:xfrm>
            <a:off x="5257200" y="2796550"/>
            <a:ext cx="1770600" cy="348000"/>
          </a:xfrm>
          <a:prstGeom prst="rect">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Strongest</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6"/>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FAS Security: Witness Privacy</a:t>
            </a:r>
            <a:endParaRPr b="1" sz="2400">
              <a:solidFill>
                <a:schemeClr val="dk1"/>
              </a:solidFill>
            </a:endParaRPr>
          </a:p>
        </p:txBody>
      </p:sp>
      <p:sp>
        <p:nvSpPr>
          <p:cNvPr id="253" name="Google Shape;253;p26"/>
          <p:cNvSpPr txBox="1"/>
          <p:nvPr/>
        </p:nvSpPr>
        <p:spPr>
          <a:xfrm>
            <a:off x="561425" y="1724325"/>
            <a:ext cx="7882200" cy="2973600"/>
          </a:xfrm>
          <a:prstGeom prst="rect">
            <a:avLst/>
          </a:prstGeom>
          <a:noFill/>
          <a:ln>
            <a:noFill/>
          </a:ln>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Clr>
                <a:schemeClr val="dk1"/>
              </a:buClr>
              <a:buSzPts val="2300"/>
              <a:buAutoNum type="arabicPeriod"/>
            </a:pPr>
            <a:r>
              <a:rPr lang="en" sz="2300">
                <a:solidFill>
                  <a:schemeClr val="dk1"/>
                </a:solidFill>
              </a:rPr>
              <a:t>Witness Indistinguishability</a:t>
            </a:r>
            <a:endParaRPr sz="2300">
              <a:solidFill>
                <a:schemeClr val="dk1"/>
              </a:solidFill>
            </a:endParaRPr>
          </a:p>
          <a:p>
            <a:pPr indent="-374650" lvl="0" marL="457200" rtl="0" algn="l">
              <a:lnSpc>
                <a:spcPct val="100000"/>
              </a:lnSpc>
              <a:spcBef>
                <a:spcPts val="1000"/>
              </a:spcBef>
              <a:spcAft>
                <a:spcPts val="0"/>
              </a:spcAft>
              <a:buClr>
                <a:schemeClr val="dk1"/>
              </a:buClr>
              <a:buSzPts val="2300"/>
              <a:buAutoNum type="arabicPeriod"/>
            </a:pPr>
            <a:r>
              <a:rPr lang="en" sz="2300">
                <a:solidFill>
                  <a:schemeClr val="dk1"/>
                </a:solidFill>
              </a:rPr>
              <a:t>Witness Hiding</a:t>
            </a:r>
            <a:endParaRPr sz="2300">
              <a:solidFill>
                <a:schemeClr val="dk1"/>
              </a:solidFill>
            </a:endParaRPr>
          </a:p>
          <a:p>
            <a:pPr indent="-374650" lvl="0" marL="457200" rtl="0" algn="l">
              <a:lnSpc>
                <a:spcPct val="100000"/>
              </a:lnSpc>
              <a:spcBef>
                <a:spcPts val="1000"/>
              </a:spcBef>
              <a:spcAft>
                <a:spcPts val="0"/>
              </a:spcAft>
              <a:buClr>
                <a:schemeClr val="dk1"/>
              </a:buClr>
              <a:buSzPts val="2300"/>
              <a:buAutoNum type="arabicPeriod"/>
            </a:pPr>
            <a:r>
              <a:rPr lang="en" sz="2300">
                <a:solidFill>
                  <a:schemeClr val="dk1"/>
                </a:solidFill>
              </a:rPr>
              <a:t>Zero-Knowledge: </a:t>
            </a:r>
            <a:endParaRPr sz="2300">
              <a:solidFill>
                <a:schemeClr val="dk1"/>
              </a:solidFill>
            </a:endParaRPr>
          </a:p>
          <a:p>
            <a:pPr indent="-374650" lvl="0" marL="914400" rtl="0" algn="l">
              <a:lnSpc>
                <a:spcPct val="100000"/>
              </a:lnSpc>
              <a:spcBef>
                <a:spcPts val="0"/>
              </a:spcBef>
              <a:spcAft>
                <a:spcPts val="0"/>
              </a:spcAft>
              <a:buClr>
                <a:schemeClr val="dk1"/>
              </a:buClr>
              <a:buSzPts val="2300"/>
              <a:buChar char="●"/>
            </a:pPr>
            <a:r>
              <a:rPr i="1" lang="en" sz="2300">
                <a:solidFill>
                  <a:schemeClr val="dk1"/>
                </a:solidFill>
              </a:rPr>
              <a:t>there exists an efficient simulator that can simulate the buyer’s view only using f(x)</a:t>
            </a:r>
            <a:endParaRPr i="1" sz="2300">
              <a:solidFill>
                <a:schemeClr val="dk1"/>
              </a:solidFill>
            </a:endParaRPr>
          </a:p>
          <a:p>
            <a:pPr indent="-374650" lvl="0" marL="914400" rtl="0" algn="l">
              <a:lnSpc>
                <a:spcPct val="100000"/>
              </a:lnSpc>
              <a:spcBef>
                <a:spcPts val="0"/>
              </a:spcBef>
              <a:spcAft>
                <a:spcPts val="0"/>
              </a:spcAft>
              <a:buClr>
                <a:schemeClr val="dk1"/>
              </a:buClr>
              <a:buSzPts val="2300"/>
              <a:buChar char="●"/>
            </a:pPr>
            <a:r>
              <a:rPr i="1" lang="en" sz="2300">
                <a:solidFill>
                  <a:schemeClr val="dk1"/>
                </a:solidFill>
              </a:rPr>
              <a:t>Buyer can’t distinguish its real-world view from that against the simulator</a:t>
            </a:r>
            <a:endParaRPr i="1" sz="2300">
              <a:solidFill>
                <a:schemeClr val="dk1"/>
              </a:solidFill>
            </a:endParaRPr>
          </a:p>
        </p:txBody>
      </p:sp>
      <p:sp>
        <p:nvSpPr>
          <p:cNvPr id="254" name="Google Shape;254;p26"/>
          <p:cNvSpPr txBox="1"/>
          <p:nvPr/>
        </p:nvSpPr>
        <p:spPr>
          <a:xfrm>
            <a:off x="561425" y="1181100"/>
            <a:ext cx="4392900" cy="44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Three Notions</a:t>
            </a:r>
            <a:endParaRPr b="1" sz="2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58" name="Shape 258"/>
        <p:cNvGrpSpPr/>
        <p:nvPr/>
      </p:nvGrpSpPr>
      <p:grpSpPr>
        <a:xfrm>
          <a:off x="0" y="0"/>
          <a:ext cx="0" cy="0"/>
          <a:chOff x="0" y="0"/>
          <a:chExt cx="0" cy="0"/>
        </a:xfrm>
      </p:grpSpPr>
      <p:grpSp>
        <p:nvGrpSpPr>
          <p:cNvPr id="259" name="Google Shape;259;p27"/>
          <p:cNvGrpSpPr/>
          <p:nvPr/>
        </p:nvGrpSpPr>
        <p:grpSpPr>
          <a:xfrm>
            <a:off x="1889911" y="289675"/>
            <a:ext cx="594300" cy="594300"/>
            <a:chOff x="1151886" y="1957150"/>
            <a:chExt cx="594300" cy="594300"/>
          </a:xfrm>
        </p:grpSpPr>
        <p:sp>
          <p:nvSpPr>
            <p:cNvPr id="260" name="Google Shape;260;p27"/>
            <p:cNvSpPr/>
            <p:nvPr/>
          </p:nvSpPr>
          <p:spPr>
            <a:xfrm>
              <a:off x="11518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261" name="Google Shape;261;p27"/>
            <p:cNvSpPr txBox="1"/>
            <p:nvPr/>
          </p:nvSpPr>
          <p:spPr>
            <a:xfrm>
              <a:off x="1230636"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1</a:t>
              </a:r>
              <a:endParaRPr b="1" sz="2500">
                <a:solidFill>
                  <a:srgbClr val="858585"/>
                </a:solidFill>
                <a:latin typeface="Roboto"/>
                <a:ea typeface="Roboto"/>
                <a:cs typeface="Roboto"/>
                <a:sym typeface="Roboto"/>
              </a:endParaRPr>
            </a:p>
          </p:txBody>
        </p:sp>
      </p:grpSp>
      <p:sp>
        <p:nvSpPr>
          <p:cNvPr id="262" name="Google Shape;262;p27"/>
          <p:cNvSpPr txBox="1"/>
          <p:nvPr/>
        </p:nvSpPr>
        <p:spPr>
          <a:xfrm>
            <a:off x="2563150" y="302125"/>
            <a:ext cx="72540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Functional Adaptor Signatures (FAS):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Definitions</a:t>
            </a:r>
            <a:endParaRPr b="1" sz="2500">
              <a:solidFill>
                <a:srgbClr val="858585"/>
              </a:solidFill>
              <a:latin typeface="Roboto"/>
              <a:ea typeface="Roboto"/>
              <a:cs typeface="Roboto"/>
              <a:sym typeface="Roboto"/>
            </a:endParaRPr>
          </a:p>
        </p:txBody>
      </p:sp>
      <p:sp>
        <p:nvSpPr>
          <p:cNvPr id="263" name="Google Shape;263;p27"/>
          <p:cNvSpPr txBox="1"/>
          <p:nvPr/>
        </p:nvSpPr>
        <p:spPr>
          <a:xfrm>
            <a:off x="2563149" y="1659950"/>
            <a:ext cx="70761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Strawman: Online NIZK + </a:t>
            </a:r>
            <a:endParaRPr b="1" sz="2500">
              <a:solidFill>
                <a:srgbClr val="BB0000"/>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Schnorr Adaptor Signature</a:t>
            </a:r>
            <a:endParaRPr b="1" sz="2500">
              <a:solidFill>
                <a:srgbClr val="BB0000"/>
              </a:solidFill>
              <a:latin typeface="Roboto"/>
              <a:ea typeface="Roboto"/>
              <a:cs typeface="Roboto"/>
              <a:sym typeface="Roboto"/>
            </a:endParaRPr>
          </a:p>
        </p:txBody>
      </p:sp>
      <p:grpSp>
        <p:nvGrpSpPr>
          <p:cNvPr id="264" name="Google Shape;264;p27"/>
          <p:cNvGrpSpPr/>
          <p:nvPr/>
        </p:nvGrpSpPr>
        <p:grpSpPr>
          <a:xfrm>
            <a:off x="1889898" y="1647500"/>
            <a:ext cx="594300" cy="594300"/>
            <a:chOff x="3256823" y="1957150"/>
            <a:chExt cx="594300" cy="594300"/>
          </a:xfrm>
        </p:grpSpPr>
        <p:sp>
          <p:nvSpPr>
            <p:cNvPr id="265" name="Google Shape;265;p27"/>
            <p:cNvSpPr/>
            <p:nvPr/>
          </p:nvSpPr>
          <p:spPr>
            <a:xfrm>
              <a:off x="3256823" y="1957150"/>
              <a:ext cx="594300" cy="594300"/>
            </a:xfrm>
            <a:prstGeom prst="ellipse">
              <a:avLst/>
            </a:prstGeom>
            <a:no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266" name="Google Shape;266;p27"/>
            <p:cNvSpPr txBox="1"/>
            <p:nvPr/>
          </p:nvSpPr>
          <p:spPr>
            <a:xfrm>
              <a:off x="3329823"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BB0000"/>
                  </a:solidFill>
                  <a:latin typeface="Roboto"/>
                  <a:ea typeface="Roboto"/>
                  <a:cs typeface="Roboto"/>
                  <a:sym typeface="Roboto"/>
                </a:rPr>
                <a:t>2</a:t>
              </a:r>
              <a:endParaRPr b="1" sz="2500">
                <a:solidFill>
                  <a:srgbClr val="BB0000"/>
                </a:solidFill>
                <a:latin typeface="Roboto"/>
                <a:ea typeface="Roboto"/>
                <a:cs typeface="Roboto"/>
                <a:sym typeface="Roboto"/>
              </a:endParaRPr>
            </a:p>
          </p:txBody>
        </p:sp>
      </p:grpSp>
      <p:sp>
        <p:nvSpPr>
          <p:cNvPr id="267" name="Google Shape;267;p27"/>
          <p:cNvSpPr txBox="1"/>
          <p:nvPr/>
        </p:nvSpPr>
        <p:spPr>
          <a:xfrm>
            <a:off x="2563150" y="2964775"/>
            <a:ext cx="77688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Our Ideas: Functional Encryption (FE) +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Adaptor Signature (AS)</a:t>
            </a:r>
            <a:endParaRPr b="1" sz="2500">
              <a:solidFill>
                <a:srgbClr val="858585"/>
              </a:solidFill>
              <a:latin typeface="Roboto"/>
              <a:ea typeface="Roboto"/>
              <a:cs typeface="Roboto"/>
              <a:sym typeface="Roboto"/>
            </a:endParaRPr>
          </a:p>
        </p:txBody>
      </p:sp>
      <p:grpSp>
        <p:nvGrpSpPr>
          <p:cNvPr id="268" name="Google Shape;268;p27"/>
          <p:cNvGrpSpPr/>
          <p:nvPr/>
        </p:nvGrpSpPr>
        <p:grpSpPr>
          <a:xfrm>
            <a:off x="1889908" y="2964775"/>
            <a:ext cx="594300" cy="594300"/>
            <a:chOff x="5338808" y="1957150"/>
            <a:chExt cx="594300" cy="594300"/>
          </a:xfrm>
        </p:grpSpPr>
        <p:sp>
          <p:nvSpPr>
            <p:cNvPr id="269" name="Google Shape;269;p27"/>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txBox="1"/>
            <p:nvPr/>
          </p:nvSpPr>
          <p:spPr>
            <a:xfrm>
              <a:off x="5417558"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3</a:t>
              </a:r>
              <a:endParaRPr b="1" sz="2500">
                <a:solidFill>
                  <a:srgbClr val="858585"/>
                </a:solidFill>
                <a:latin typeface="Roboto"/>
                <a:ea typeface="Roboto"/>
                <a:cs typeface="Roboto"/>
                <a:sym typeface="Roboto"/>
              </a:endParaRPr>
            </a:p>
          </p:txBody>
        </p:sp>
      </p:grpSp>
      <p:sp>
        <p:nvSpPr>
          <p:cNvPr id="271" name="Google Shape;271;p27"/>
          <p:cNvSpPr txBox="1"/>
          <p:nvPr/>
        </p:nvSpPr>
        <p:spPr>
          <a:xfrm>
            <a:off x="2563180" y="4294475"/>
            <a:ext cx="5851200" cy="5694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Implementation and Performance</a:t>
            </a:r>
            <a:endParaRPr b="1" sz="2500">
              <a:solidFill>
                <a:srgbClr val="858585"/>
              </a:solidFill>
              <a:latin typeface="Roboto"/>
              <a:ea typeface="Roboto"/>
              <a:cs typeface="Roboto"/>
              <a:sym typeface="Roboto"/>
            </a:endParaRPr>
          </a:p>
        </p:txBody>
      </p:sp>
      <p:grpSp>
        <p:nvGrpSpPr>
          <p:cNvPr id="272" name="Google Shape;272;p27"/>
          <p:cNvGrpSpPr/>
          <p:nvPr/>
        </p:nvGrpSpPr>
        <p:grpSpPr>
          <a:xfrm>
            <a:off x="1889911" y="4282025"/>
            <a:ext cx="594300" cy="594300"/>
            <a:chOff x="7420786" y="1957150"/>
            <a:chExt cx="594300" cy="594300"/>
          </a:xfrm>
        </p:grpSpPr>
        <p:sp>
          <p:nvSpPr>
            <p:cNvPr id="273" name="Google Shape;273;p27"/>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txBox="1"/>
            <p:nvPr/>
          </p:nvSpPr>
          <p:spPr>
            <a:xfrm>
              <a:off x="7499536"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4</a:t>
              </a:r>
              <a:endParaRPr b="1" sz="2500">
                <a:solidFill>
                  <a:srgbClr val="858585"/>
                </a:solidFill>
                <a:latin typeface="Roboto"/>
                <a:ea typeface="Roboto"/>
                <a:cs typeface="Roboto"/>
                <a:sym typeface="Roboto"/>
              </a:endParaRPr>
            </a:p>
          </p:txBody>
        </p:sp>
      </p:grpSp>
      <p:pic>
        <p:nvPicPr>
          <p:cNvPr id="275" name="Google Shape;275;p27"/>
          <p:cNvPicPr preferRelativeResize="0"/>
          <p:nvPr/>
        </p:nvPicPr>
        <p:blipFill rotWithShape="1">
          <a:blip r:embed="rId3">
            <a:alphaModFix/>
          </a:blip>
          <a:srcRect b="32270" l="0" r="0" t="32876"/>
          <a:stretch/>
        </p:blipFill>
        <p:spPr>
          <a:xfrm rot="5400000">
            <a:off x="-1673537" y="1676400"/>
            <a:ext cx="5137775" cy="1790700"/>
          </a:xfrm>
          <a:prstGeom prst="rect">
            <a:avLst/>
          </a:prstGeom>
          <a:noFill/>
          <a:ln>
            <a:noFill/>
          </a:ln>
        </p:spPr>
      </p:pic>
      <p:sp>
        <p:nvSpPr>
          <p:cNvPr id="276" name="Google Shape;276;p27"/>
          <p:cNvSpPr/>
          <p:nvPr/>
        </p:nvSpPr>
        <p:spPr>
          <a:xfrm flipH="1" rot="-5400000">
            <a:off x="1484475" y="1779350"/>
            <a:ext cx="370500" cy="330600"/>
          </a:xfrm>
          <a:prstGeom prst="triangle">
            <a:avLst>
              <a:gd fmla="val 50000" name="adj"/>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27"/>
          <p:cNvSpPr/>
          <p:nvPr/>
        </p:nvSpPr>
        <p:spPr>
          <a:xfrm flipH="1" rot="-5400000">
            <a:off x="1484475" y="42152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7"/>
          <p:cNvSpPr/>
          <p:nvPr/>
        </p:nvSpPr>
        <p:spPr>
          <a:xfrm flipH="1" rot="-5400000">
            <a:off x="1484475" y="30841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27"/>
          <p:cNvSpPr/>
          <p:nvPr/>
        </p:nvSpPr>
        <p:spPr>
          <a:xfrm flipH="1" rot="-5400000">
            <a:off x="1484475" y="44138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p:nvPr/>
        </p:nvSpPr>
        <p:spPr>
          <a:xfrm>
            <a:off x="368850" y="2308475"/>
            <a:ext cx="8729400" cy="14253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286" name="Google Shape;286;p28"/>
          <p:cNvCxnSpPr/>
          <p:nvPr/>
        </p:nvCxnSpPr>
        <p:spPr>
          <a:xfrm rot="10800000">
            <a:off x="3430848" y="18258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287" name="Google Shape;287;p28"/>
          <p:cNvCxnSpPr/>
          <p:nvPr/>
        </p:nvCxnSpPr>
        <p:spPr>
          <a:xfrm rot="10800000">
            <a:off x="3428952" y="43404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288" name="Google Shape;288;p28"/>
          <p:cNvSpPr/>
          <p:nvPr/>
        </p:nvSpPr>
        <p:spPr>
          <a:xfrm>
            <a:off x="5368400" y="15114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289" name="Google Shape;289;p28"/>
          <p:cNvSpPr txBox="1"/>
          <p:nvPr/>
        </p:nvSpPr>
        <p:spPr>
          <a:xfrm>
            <a:off x="3683400" y="14268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a:t>
            </a:r>
            <a:endParaRPr sz="1500">
              <a:solidFill>
                <a:schemeClr val="dk1"/>
              </a:solidFill>
            </a:endParaRPr>
          </a:p>
        </p:txBody>
      </p:sp>
      <p:sp>
        <p:nvSpPr>
          <p:cNvPr id="290" name="Google Shape;290;p28"/>
          <p:cNvSpPr/>
          <p:nvPr/>
        </p:nvSpPr>
        <p:spPr>
          <a:xfrm>
            <a:off x="70175" y="43203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291" name="Google Shape;291;p28"/>
          <p:cNvSpPr/>
          <p:nvPr/>
        </p:nvSpPr>
        <p:spPr>
          <a:xfrm>
            <a:off x="3683400" y="20292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292" name="Google Shape;292;p28"/>
          <p:cNvSpPr/>
          <p:nvPr/>
        </p:nvSpPr>
        <p:spPr>
          <a:xfrm>
            <a:off x="5368400" y="40260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293" name="Google Shape;293;p28"/>
          <p:cNvSpPr txBox="1"/>
          <p:nvPr/>
        </p:nvSpPr>
        <p:spPr>
          <a:xfrm>
            <a:off x="4022550" y="40176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294" name="Google Shape;294;p28"/>
          <p:cNvSpPr txBox="1"/>
          <p:nvPr/>
        </p:nvSpPr>
        <p:spPr>
          <a:xfrm>
            <a:off x="5679050" y="1430550"/>
            <a:ext cx="28449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ad ← AdGen(pp, X, x)</a:t>
            </a:r>
            <a:endParaRPr>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295" name="Google Shape;295;p28"/>
          <p:cNvSpPr txBox="1"/>
          <p:nvPr/>
        </p:nvSpPr>
        <p:spPr>
          <a:xfrm>
            <a:off x="5679050" y="3945150"/>
            <a:ext cx="2844900" cy="415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Adapt(presig, x, f)</a:t>
            </a:r>
            <a:endParaRPr/>
          </a:p>
        </p:txBody>
      </p:sp>
      <p:sp>
        <p:nvSpPr>
          <p:cNvPr id="296" name="Google Shape;296;p28"/>
          <p:cNvSpPr txBox="1"/>
          <p:nvPr/>
        </p:nvSpPr>
        <p:spPr>
          <a:xfrm>
            <a:off x="368850" y="4239525"/>
            <a:ext cx="2638800" cy="415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f(x) ← FExtract(presig, sig)</a:t>
            </a:r>
            <a:endParaRPr sz="1500">
              <a:solidFill>
                <a:schemeClr val="dk1"/>
              </a:solidFill>
            </a:endParaRPr>
          </a:p>
        </p:txBody>
      </p:sp>
      <p:cxnSp>
        <p:nvCxnSpPr>
          <p:cNvPr id="297" name="Google Shape;297;p28"/>
          <p:cNvCxnSpPr/>
          <p:nvPr/>
        </p:nvCxnSpPr>
        <p:spPr>
          <a:xfrm>
            <a:off x="3430766" y="2664050"/>
            <a:ext cx="1827000" cy="2400"/>
          </a:xfrm>
          <a:prstGeom prst="straightConnector1">
            <a:avLst/>
          </a:prstGeom>
          <a:noFill/>
          <a:ln cap="flat" cmpd="sng" w="38100">
            <a:solidFill>
              <a:schemeClr val="accent1"/>
            </a:solidFill>
            <a:prstDash val="solid"/>
            <a:round/>
            <a:headEnd len="med" w="med" type="triangle"/>
            <a:tailEnd len="med" w="med" type="triangle"/>
          </a:ln>
        </p:spPr>
      </p:cxnSp>
      <p:sp>
        <p:nvSpPr>
          <p:cNvPr id="298" name="Google Shape;298;p28"/>
          <p:cNvSpPr txBox="1"/>
          <p:nvPr/>
        </p:nvSpPr>
        <p:spPr>
          <a:xfrm>
            <a:off x="2779050" y="2265075"/>
            <a:ext cx="29001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presig ← FPreSign(sk, tx, X, ad, f)</a:t>
            </a:r>
            <a:endParaRPr sz="1500">
              <a:solidFill>
                <a:schemeClr val="dk1"/>
              </a:solidFill>
            </a:endParaRPr>
          </a:p>
        </p:txBody>
      </p:sp>
      <p:sp>
        <p:nvSpPr>
          <p:cNvPr id="299" name="Google Shape;299;p28"/>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Strawman: Online NIZK + Schnorr Adaptor Signature</a:t>
            </a:r>
            <a:endParaRPr b="1" sz="2400">
              <a:solidFill>
                <a:schemeClr val="dk1"/>
              </a:solidFill>
            </a:endParaRPr>
          </a:p>
        </p:txBody>
      </p:sp>
      <p:sp>
        <p:nvSpPr>
          <p:cNvPr id="300" name="Google Shape;300;p28"/>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301" name="Google Shape;301;p28"/>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302" name="Google Shape;302;p28"/>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303" name="Google Shape;303;p28"/>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p:nvPr/>
        </p:nvSpPr>
        <p:spPr>
          <a:xfrm>
            <a:off x="368850" y="2308475"/>
            <a:ext cx="8729400" cy="14253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29"/>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310" name="Google Shape;310;p29"/>
          <p:cNvCxnSpPr/>
          <p:nvPr/>
        </p:nvCxnSpPr>
        <p:spPr>
          <a:xfrm rot="10800000">
            <a:off x="3430848" y="18258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311" name="Google Shape;311;p29"/>
          <p:cNvCxnSpPr/>
          <p:nvPr/>
        </p:nvCxnSpPr>
        <p:spPr>
          <a:xfrm flipH="1">
            <a:off x="3430616" y="3121275"/>
            <a:ext cx="1826700" cy="12900"/>
          </a:xfrm>
          <a:prstGeom prst="straightConnector1">
            <a:avLst/>
          </a:prstGeom>
          <a:noFill/>
          <a:ln cap="flat" cmpd="sng" w="38100">
            <a:solidFill>
              <a:srgbClr val="BB0000"/>
            </a:solidFill>
            <a:prstDash val="solid"/>
            <a:round/>
            <a:headEnd len="med" w="med" type="none"/>
            <a:tailEnd len="med" w="med" type="triangle"/>
          </a:ln>
        </p:spPr>
      </p:cxnSp>
      <p:cxnSp>
        <p:nvCxnSpPr>
          <p:cNvPr id="312" name="Google Shape;312;p29"/>
          <p:cNvCxnSpPr/>
          <p:nvPr/>
        </p:nvCxnSpPr>
        <p:spPr>
          <a:xfrm rot="10800000">
            <a:off x="3428952" y="43404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313" name="Google Shape;313;p29"/>
          <p:cNvSpPr/>
          <p:nvPr/>
        </p:nvSpPr>
        <p:spPr>
          <a:xfrm>
            <a:off x="5368400" y="15114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314" name="Google Shape;314;p29"/>
          <p:cNvSpPr txBox="1"/>
          <p:nvPr/>
        </p:nvSpPr>
        <p:spPr>
          <a:xfrm>
            <a:off x="3683400" y="14268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 = (ct, 𝜋)</a:t>
            </a:r>
            <a:endParaRPr sz="1500">
              <a:solidFill>
                <a:schemeClr val="dk1"/>
              </a:solidFill>
            </a:endParaRPr>
          </a:p>
        </p:txBody>
      </p:sp>
      <p:sp>
        <p:nvSpPr>
          <p:cNvPr id="315" name="Google Shape;315;p29"/>
          <p:cNvSpPr/>
          <p:nvPr/>
        </p:nvSpPr>
        <p:spPr>
          <a:xfrm>
            <a:off x="70175" y="43203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316" name="Google Shape;316;p29"/>
          <p:cNvSpPr/>
          <p:nvPr/>
        </p:nvSpPr>
        <p:spPr>
          <a:xfrm>
            <a:off x="3683400" y="20292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317" name="Google Shape;317;p29"/>
          <p:cNvSpPr/>
          <p:nvPr/>
        </p:nvSpPr>
        <p:spPr>
          <a:xfrm>
            <a:off x="5368400" y="40260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318" name="Google Shape;318;p29"/>
          <p:cNvSpPr txBox="1"/>
          <p:nvPr/>
        </p:nvSpPr>
        <p:spPr>
          <a:xfrm>
            <a:off x="4022550" y="40176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319" name="Google Shape;319;p29"/>
          <p:cNvSpPr txBox="1"/>
          <p:nvPr/>
        </p:nvSpPr>
        <p:spPr>
          <a:xfrm>
            <a:off x="5679050" y="1430550"/>
            <a:ext cx="28449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ct: PKE encryption of x</a:t>
            </a:r>
            <a:endParaRPr sz="1500">
              <a:solidFill>
                <a:schemeClr val="dk1"/>
              </a:solidFill>
            </a:endParaRPr>
          </a:p>
          <a:p>
            <a:pPr indent="0" lvl="0" marL="0" rtl="0" algn="l">
              <a:spcBef>
                <a:spcPts val="0"/>
              </a:spcBef>
              <a:spcAft>
                <a:spcPts val="0"/>
              </a:spcAft>
              <a:buNone/>
            </a:pPr>
            <a:r>
              <a:rPr lang="en" sz="1500">
                <a:solidFill>
                  <a:schemeClr val="dk1"/>
                </a:solidFill>
              </a:rPr>
              <a:t>𝜋: NIZK proof that ct encrypts x</a:t>
            </a:r>
            <a:endParaRPr sz="1500">
              <a:solidFill>
                <a:schemeClr val="dk1"/>
              </a:solidFill>
            </a:endParaRPr>
          </a:p>
        </p:txBody>
      </p:sp>
      <p:sp>
        <p:nvSpPr>
          <p:cNvPr id="320" name="Google Shape;320;p29"/>
          <p:cNvSpPr txBox="1"/>
          <p:nvPr/>
        </p:nvSpPr>
        <p:spPr>
          <a:xfrm>
            <a:off x="5679050" y="3945150"/>
            <a:ext cx="2844900" cy="415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Schnorr.Adapt(presig, k)</a:t>
            </a:r>
            <a:endParaRPr/>
          </a:p>
        </p:txBody>
      </p:sp>
      <p:sp>
        <p:nvSpPr>
          <p:cNvPr id="321" name="Google Shape;321;p29"/>
          <p:cNvSpPr txBox="1"/>
          <p:nvPr/>
        </p:nvSpPr>
        <p:spPr>
          <a:xfrm>
            <a:off x="368850" y="4239525"/>
            <a:ext cx="2949600" cy="646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k ← Schnorr.Extract(presig, sig)</a:t>
            </a:r>
            <a:endParaRPr sz="1500">
              <a:solidFill>
                <a:schemeClr val="dk1"/>
              </a:solidFill>
            </a:endParaRPr>
          </a:p>
          <a:p>
            <a:pPr indent="0" lvl="0" marL="0" rtl="0" algn="l">
              <a:spcBef>
                <a:spcPts val="0"/>
              </a:spcBef>
              <a:spcAft>
                <a:spcPts val="0"/>
              </a:spcAft>
              <a:buNone/>
            </a:pPr>
            <a:r>
              <a:rPr lang="en" sz="1500">
                <a:solidFill>
                  <a:schemeClr val="dk1"/>
                </a:solidFill>
              </a:rPr>
              <a:t>f(x) ← SKE.Decrypt(k, ct</a:t>
            </a:r>
            <a:r>
              <a:rPr baseline="-25000" lang="en" sz="1500">
                <a:solidFill>
                  <a:schemeClr val="dk1"/>
                </a:solidFill>
              </a:rPr>
              <a:t>f</a:t>
            </a:r>
            <a:r>
              <a:rPr lang="en" sz="1500">
                <a:solidFill>
                  <a:schemeClr val="dk1"/>
                </a:solidFill>
              </a:rPr>
              <a:t>)</a:t>
            </a:r>
            <a:endParaRPr sz="1500">
              <a:solidFill>
                <a:schemeClr val="dk1"/>
              </a:solidFill>
            </a:endParaRPr>
          </a:p>
        </p:txBody>
      </p:sp>
      <p:cxnSp>
        <p:nvCxnSpPr>
          <p:cNvPr id="322" name="Google Shape;322;p29"/>
          <p:cNvCxnSpPr/>
          <p:nvPr/>
        </p:nvCxnSpPr>
        <p:spPr>
          <a:xfrm>
            <a:off x="3430766" y="26640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323" name="Google Shape;323;p29"/>
          <p:cNvSpPr txBox="1"/>
          <p:nvPr/>
        </p:nvSpPr>
        <p:spPr>
          <a:xfrm>
            <a:off x="3683400" y="23412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f</a:t>
            </a:r>
            <a:endParaRPr sz="1500">
              <a:solidFill>
                <a:schemeClr val="dk1"/>
              </a:solidFill>
            </a:endParaRPr>
          </a:p>
        </p:txBody>
      </p:sp>
      <p:sp>
        <p:nvSpPr>
          <p:cNvPr id="324" name="Google Shape;324;p29"/>
          <p:cNvSpPr txBox="1"/>
          <p:nvPr/>
        </p:nvSpPr>
        <p:spPr>
          <a:xfrm>
            <a:off x="5679050" y="2344950"/>
            <a:ext cx="3568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Sample SKE key k</a:t>
            </a:r>
            <a:endParaRPr sz="1500">
              <a:solidFill>
                <a:schemeClr val="dk1"/>
              </a:solidFill>
            </a:endParaRPr>
          </a:p>
          <a:p>
            <a:pPr indent="0" lvl="0" marL="0" rtl="0" algn="l">
              <a:spcBef>
                <a:spcPts val="0"/>
              </a:spcBef>
              <a:spcAft>
                <a:spcPts val="0"/>
              </a:spcAft>
              <a:buNone/>
            </a:pPr>
            <a:r>
              <a:rPr lang="en" sz="1500">
                <a:solidFill>
                  <a:schemeClr val="dk1"/>
                </a:solidFill>
              </a:rPr>
              <a:t>ct</a:t>
            </a:r>
            <a:r>
              <a:rPr baseline="-25000" lang="en" sz="1500">
                <a:solidFill>
                  <a:schemeClr val="dk1"/>
                </a:solidFill>
              </a:rPr>
              <a:t>f </a:t>
            </a:r>
            <a:r>
              <a:rPr lang="en" sz="1500">
                <a:solidFill>
                  <a:schemeClr val="dk1"/>
                </a:solidFill>
              </a:rPr>
              <a:t>← SKE.Encrypt(k, f(x))</a:t>
            </a:r>
            <a:endParaRPr sz="1500">
              <a:solidFill>
                <a:schemeClr val="dk1"/>
              </a:solidFill>
            </a:endParaRPr>
          </a:p>
          <a:p>
            <a:pPr indent="0" lvl="0" marL="0" rtl="0" algn="l">
              <a:spcBef>
                <a:spcPts val="0"/>
              </a:spcBef>
              <a:spcAft>
                <a:spcPts val="0"/>
              </a:spcAft>
              <a:buNone/>
            </a:pPr>
            <a:r>
              <a:rPr lang="en" sz="1500">
                <a:solidFill>
                  <a:schemeClr val="dk1"/>
                </a:solidFill>
              </a:rPr>
              <a:t>𝜋</a:t>
            </a:r>
            <a:r>
              <a:rPr baseline="-25000" lang="en" sz="1500">
                <a:solidFill>
                  <a:schemeClr val="dk1"/>
                </a:solidFill>
              </a:rPr>
              <a:t>f</a:t>
            </a:r>
            <a:r>
              <a:rPr lang="en" sz="1500">
                <a:solidFill>
                  <a:schemeClr val="dk1"/>
                </a:solidFill>
              </a:rPr>
              <a:t> : NIZK proof that ct</a:t>
            </a:r>
            <a:r>
              <a:rPr baseline="-25000" lang="en" sz="1500">
                <a:solidFill>
                  <a:schemeClr val="dk1"/>
                </a:solidFill>
              </a:rPr>
              <a:t>f</a:t>
            </a:r>
            <a:r>
              <a:rPr lang="en" sz="1500">
                <a:solidFill>
                  <a:schemeClr val="dk1"/>
                </a:solidFill>
              </a:rPr>
              <a:t> encrypts f(x)</a:t>
            </a:r>
            <a:endParaRPr sz="1500">
              <a:solidFill>
                <a:schemeClr val="dk1"/>
              </a:solidFill>
            </a:endParaRPr>
          </a:p>
        </p:txBody>
      </p:sp>
      <p:sp>
        <p:nvSpPr>
          <p:cNvPr id="325" name="Google Shape;325;p29"/>
          <p:cNvSpPr txBox="1"/>
          <p:nvPr/>
        </p:nvSpPr>
        <p:spPr>
          <a:xfrm>
            <a:off x="3683400" y="27222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c</a:t>
            </a:r>
            <a:r>
              <a:rPr lang="en" sz="1500">
                <a:solidFill>
                  <a:schemeClr val="dk1"/>
                </a:solidFill>
              </a:rPr>
              <a:t>t</a:t>
            </a:r>
            <a:r>
              <a:rPr baseline="-25000" lang="en" sz="1500">
                <a:solidFill>
                  <a:schemeClr val="dk1"/>
                </a:solidFill>
              </a:rPr>
              <a:t>f </a:t>
            </a:r>
            <a:r>
              <a:rPr lang="en" sz="1500">
                <a:solidFill>
                  <a:schemeClr val="dk1"/>
                </a:solidFill>
              </a:rPr>
              <a:t>, 𝜋</a:t>
            </a:r>
            <a:r>
              <a:rPr baseline="-25000" lang="en" sz="1500">
                <a:solidFill>
                  <a:schemeClr val="dk1"/>
                </a:solidFill>
              </a:rPr>
              <a:t>f</a:t>
            </a:r>
            <a:endParaRPr sz="1500">
              <a:solidFill>
                <a:schemeClr val="dk1"/>
              </a:solidFill>
            </a:endParaRPr>
          </a:p>
        </p:txBody>
      </p:sp>
      <p:sp>
        <p:nvSpPr>
          <p:cNvPr id="326" name="Google Shape;326;p29"/>
          <p:cNvSpPr txBox="1"/>
          <p:nvPr/>
        </p:nvSpPr>
        <p:spPr>
          <a:xfrm>
            <a:off x="292650" y="3172725"/>
            <a:ext cx="339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presig ← Schnorr.PreSign(sk, tx, K)</a:t>
            </a:r>
            <a:endParaRPr sz="1500">
              <a:solidFill>
                <a:schemeClr val="dk1"/>
              </a:solidFill>
            </a:endParaRPr>
          </a:p>
        </p:txBody>
      </p:sp>
      <p:cxnSp>
        <p:nvCxnSpPr>
          <p:cNvPr id="327" name="Google Shape;327;p29"/>
          <p:cNvCxnSpPr/>
          <p:nvPr/>
        </p:nvCxnSpPr>
        <p:spPr>
          <a:xfrm>
            <a:off x="3430766" y="35784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328" name="Google Shape;328;p29"/>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presig</a:t>
            </a:r>
            <a:endParaRPr sz="1500">
              <a:solidFill>
                <a:schemeClr val="dk1"/>
              </a:solidFill>
            </a:endParaRPr>
          </a:p>
        </p:txBody>
      </p:sp>
      <p:sp>
        <p:nvSpPr>
          <p:cNvPr id="329" name="Google Shape;329;p29"/>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Strawman: Online NIZK + Schnorr Adaptor Signature</a:t>
            </a:r>
            <a:endParaRPr b="1" sz="2400">
              <a:solidFill>
                <a:schemeClr val="dk1"/>
              </a:solidFill>
            </a:endParaRPr>
          </a:p>
        </p:txBody>
      </p:sp>
      <p:sp>
        <p:nvSpPr>
          <p:cNvPr id="330" name="Google Shape;330;p29"/>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331" name="Google Shape;331;p29"/>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332" name="Google Shape;332;p29"/>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333" name="Google Shape;333;p29"/>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
        <p:nvSpPr>
          <p:cNvPr id="334" name="Google Shape;334;p29"/>
          <p:cNvSpPr txBox="1"/>
          <p:nvPr/>
        </p:nvSpPr>
        <p:spPr>
          <a:xfrm>
            <a:off x="5679050" y="309652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Let K = g</a:t>
            </a:r>
            <a:r>
              <a:rPr baseline="30000" lang="en" sz="1500">
                <a:solidFill>
                  <a:schemeClr val="dk1"/>
                </a:solidFill>
              </a:rPr>
              <a:t>k</a:t>
            </a:r>
            <a:endParaRPr/>
          </a:p>
        </p:txBody>
      </p:sp>
      <p:sp>
        <p:nvSpPr>
          <p:cNvPr id="335" name="Google Shape;335;p29"/>
          <p:cNvSpPr txBox="1"/>
          <p:nvPr/>
        </p:nvSpPr>
        <p:spPr>
          <a:xfrm>
            <a:off x="4442850" y="2686113"/>
            <a:ext cx="581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rPr>
              <a:t>, </a:t>
            </a:r>
            <a:r>
              <a:rPr lang="en" sz="1500">
                <a:solidFill>
                  <a:schemeClr val="dk1"/>
                </a:solidFill>
              </a:rPr>
              <a:t>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Strawman: Online NIZK + Schnorr Adaptor Signature</a:t>
            </a:r>
            <a:endParaRPr b="1" sz="2400">
              <a:solidFill>
                <a:schemeClr val="dk1"/>
              </a:solidFill>
            </a:endParaRPr>
          </a:p>
        </p:txBody>
      </p:sp>
      <p:sp>
        <p:nvSpPr>
          <p:cNvPr id="341" name="Google Shape;341;p30"/>
          <p:cNvSpPr/>
          <p:nvPr/>
        </p:nvSpPr>
        <p:spPr>
          <a:xfrm>
            <a:off x="457200" y="824975"/>
            <a:ext cx="5404500" cy="376200"/>
          </a:xfrm>
          <a:prstGeom prst="rect">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rPr>
              <a:t>Problem</a:t>
            </a:r>
            <a:endParaRPr sz="1700">
              <a:solidFill>
                <a:srgbClr val="FFFFFF"/>
              </a:solidFill>
            </a:endParaRPr>
          </a:p>
        </p:txBody>
      </p:sp>
      <p:sp>
        <p:nvSpPr>
          <p:cNvPr id="342" name="Google Shape;342;p30"/>
          <p:cNvSpPr/>
          <p:nvPr/>
        </p:nvSpPr>
        <p:spPr>
          <a:xfrm>
            <a:off x="457175" y="3187175"/>
            <a:ext cx="5404500" cy="376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rPr>
              <a:t>Solution</a:t>
            </a:r>
            <a:endParaRPr sz="1700">
              <a:solidFill>
                <a:srgbClr val="FFFFFF"/>
              </a:solidFill>
            </a:endParaRPr>
          </a:p>
        </p:txBody>
      </p:sp>
      <p:sp>
        <p:nvSpPr>
          <p:cNvPr id="343" name="Google Shape;343;p30"/>
          <p:cNvSpPr/>
          <p:nvPr/>
        </p:nvSpPr>
        <p:spPr>
          <a:xfrm rot="10800000">
            <a:off x="1557775" y="2520938"/>
            <a:ext cx="2857500" cy="5619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4" name="Google Shape;344;p30"/>
          <p:cNvCxnSpPr/>
          <p:nvPr/>
        </p:nvCxnSpPr>
        <p:spPr>
          <a:xfrm>
            <a:off x="6052300" y="865100"/>
            <a:ext cx="22500" cy="39222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30"/>
          <p:cNvSpPr txBox="1"/>
          <p:nvPr/>
        </p:nvSpPr>
        <p:spPr>
          <a:xfrm>
            <a:off x="6265350" y="1529507"/>
            <a:ext cx="2734200" cy="7011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700">
                <a:solidFill>
                  <a:schemeClr val="lt1"/>
                </a:solidFill>
              </a:rPr>
              <a:t>Efficiency goals for FPreSign</a:t>
            </a:r>
            <a:endParaRPr b="1" sz="1700">
              <a:solidFill>
                <a:schemeClr val="lt1"/>
              </a:solidFill>
            </a:endParaRPr>
          </a:p>
          <a:p>
            <a:pPr indent="0" lvl="0" marL="0" rtl="0" algn="l">
              <a:spcBef>
                <a:spcPts val="0"/>
              </a:spcBef>
              <a:spcAft>
                <a:spcPts val="0"/>
              </a:spcAft>
              <a:buNone/>
            </a:pPr>
            <a:r>
              <a:t/>
            </a:r>
            <a:endParaRPr sz="1800">
              <a:solidFill>
                <a:schemeClr val="dk2"/>
              </a:solidFill>
            </a:endParaRPr>
          </a:p>
        </p:txBody>
      </p:sp>
      <p:sp>
        <p:nvSpPr>
          <p:cNvPr id="346" name="Google Shape;346;p30"/>
          <p:cNvSpPr txBox="1"/>
          <p:nvPr/>
        </p:nvSpPr>
        <p:spPr>
          <a:xfrm>
            <a:off x="6265425" y="2376793"/>
            <a:ext cx="2734200" cy="1237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Seller computation is </a:t>
            </a:r>
            <a:r>
              <a:rPr lang="en" sz="1700" u="sng">
                <a:solidFill>
                  <a:schemeClr val="dk1"/>
                </a:solidFill>
              </a:rPr>
              <a:t>linear</a:t>
            </a:r>
            <a:r>
              <a:rPr lang="en" sz="1700">
                <a:solidFill>
                  <a:schemeClr val="dk1"/>
                </a:solidFill>
              </a:rPr>
              <a:t> in size of x</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Seller communication is </a:t>
            </a:r>
            <a:r>
              <a:rPr lang="en" sz="1700" u="sng">
                <a:solidFill>
                  <a:schemeClr val="dk1"/>
                </a:solidFill>
              </a:rPr>
              <a:t>linear</a:t>
            </a:r>
            <a:r>
              <a:rPr lang="en" sz="1700">
                <a:solidFill>
                  <a:schemeClr val="dk1"/>
                </a:solidFill>
              </a:rPr>
              <a:t> in size of f(x)</a:t>
            </a:r>
            <a:endParaRPr sz="1800">
              <a:solidFill>
                <a:schemeClr val="dk1"/>
              </a:solidFill>
            </a:endParaRPr>
          </a:p>
        </p:txBody>
      </p:sp>
      <p:sp>
        <p:nvSpPr>
          <p:cNvPr id="347" name="Google Shape;347;p30"/>
          <p:cNvSpPr txBox="1"/>
          <p:nvPr/>
        </p:nvSpPr>
        <p:spPr>
          <a:xfrm>
            <a:off x="444150" y="1234900"/>
            <a:ext cx="5404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Seller computes NIZK proof for every FPreSign interaction</a:t>
            </a:r>
            <a:endParaRPr sz="1800">
              <a:solidFill>
                <a:schemeClr val="dk1"/>
              </a:solidFill>
            </a:endParaRPr>
          </a:p>
        </p:txBody>
      </p:sp>
      <p:sp>
        <p:nvSpPr>
          <p:cNvPr id="348" name="Google Shape;348;p30"/>
          <p:cNvSpPr txBox="1"/>
          <p:nvPr/>
        </p:nvSpPr>
        <p:spPr>
          <a:xfrm>
            <a:off x="477775" y="3778625"/>
            <a:ext cx="54045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Idea: Avoid NIZKs in FPreSign</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Approach: use </a:t>
            </a:r>
            <a:r>
              <a:rPr b="1" lang="en" sz="1700">
                <a:solidFill>
                  <a:schemeClr val="dk1"/>
                </a:solidFill>
              </a:rPr>
              <a:t>Functional Encryption</a:t>
            </a:r>
            <a:r>
              <a:rPr lang="en" sz="1700">
                <a:solidFill>
                  <a:schemeClr val="dk1"/>
                </a:solidFill>
              </a:rPr>
              <a:t> instead of Public Key Encryption </a:t>
            </a:r>
            <a:endParaRPr sz="17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349" name="Google Shape;349;p3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30"/>
          <p:cNvSpPr txBox="1"/>
          <p:nvPr/>
        </p:nvSpPr>
        <p:spPr>
          <a:xfrm>
            <a:off x="490850" y="1763975"/>
            <a:ext cx="5370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    Proof size can be reduced using ZK-SNARKs</a:t>
            </a:r>
            <a:endParaRPr sz="1700">
              <a:solidFill>
                <a:schemeClr val="dk1"/>
              </a:solidFill>
            </a:endParaRPr>
          </a:p>
          <a:p>
            <a:pPr indent="0" lvl="0" marL="0" rtl="0" algn="l">
              <a:spcBef>
                <a:spcPts val="0"/>
              </a:spcBef>
              <a:spcAft>
                <a:spcPts val="0"/>
              </a:spcAft>
              <a:buNone/>
            </a:pPr>
            <a:r>
              <a:rPr lang="en" sz="1700">
                <a:solidFill>
                  <a:schemeClr val="dk1"/>
                </a:solidFill>
              </a:rPr>
              <a:t>✖    Proving time still grows </a:t>
            </a:r>
            <a:r>
              <a:rPr lang="en" sz="1700" u="sng">
                <a:solidFill>
                  <a:schemeClr val="dk1"/>
                </a:solidFill>
              </a:rPr>
              <a:t>super-linearly</a:t>
            </a:r>
            <a:r>
              <a:rPr lang="en" sz="1700">
                <a:solidFill>
                  <a:schemeClr val="dk1"/>
                </a:solidFill>
              </a:rPr>
              <a:t> in size of 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54" name="Shape 354"/>
        <p:cNvGrpSpPr/>
        <p:nvPr/>
      </p:nvGrpSpPr>
      <p:grpSpPr>
        <a:xfrm>
          <a:off x="0" y="0"/>
          <a:ext cx="0" cy="0"/>
          <a:chOff x="0" y="0"/>
          <a:chExt cx="0" cy="0"/>
        </a:xfrm>
      </p:grpSpPr>
      <p:grpSp>
        <p:nvGrpSpPr>
          <p:cNvPr id="355" name="Google Shape;355;p31"/>
          <p:cNvGrpSpPr/>
          <p:nvPr/>
        </p:nvGrpSpPr>
        <p:grpSpPr>
          <a:xfrm>
            <a:off x="1889911" y="289675"/>
            <a:ext cx="594300" cy="594300"/>
            <a:chOff x="1151886" y="1957150"/>
            <a:chExt cx="594300" cy="594300"/>
          </a:xfrm>
        </p:grpSpPr>
        <p:sp>
          <p:nvSpPr>
            <p:cNvPr id="356" name="Google Shape;356;p31"/>
            <p:cNvSpPr/>
            <p:nvPr/>
          </p:nvSpPr>
          <p:spPr>
            <a:xfrm>
              <a:off x="11518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357" name="Google Shape;357;p31"/>
            <p:cNvSpPr txBox="1"/>
            <p:nvPr/>
          </p:nvSpPr>
          <p:spPr>
            <a:xfrm>
              <a:off x="1230636"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1</a:t>
              </a:r>
              <a:endParaRPr b="1" sz="2500">
                <a:solidFill>
                  <a:srgbClr val="858585"/>
                </a:solidFill>
                <a:latin typeface="Roboto"/>
                <a:ea typeface="Roboto"/>
                <a:cs typeface="Roboto"/>
                <a:sym typeface="Roboto"/>
              </a:endParaRPr>
            </a:p>
          </p:txBody>
        </p:sp>
      </p:grpSp>
      <p:sp>
        <p:nvSpPr>
          <p:cNvPr id="358" name="Google Shape;358;p31"/>
          <p:cNvSpPr txBox="1"/>
          <p:nvPr/>
        </p:nvSpPr>
        <p:spPr>
          <a:xfrm>
            <a:off x="2563150" y="302125"/>
            <a:ext cx="72540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Functional Adaptor Signatures (FAS):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Definitions</a:t>
            </a:r>
            <a:endParaRPr b="1" sz="2500">
              <a:solidFill>
                <a:srgbClr val="858585"/>
              </a:solidFill>
              <a:latin typeface="Roboto"/>
              <a:ea typeface="Roboto"/>
              <a:cs typeface="Roboto"/>
              <a:sym typeface="Roboto"/>
            </a:endParaRPr>
          </a:p>
        </p:txBody>
      </p:sp>
      <p:sp>
        <p:nvSpPr>
          <p:cNvPr id="359" name="Google Shape;359;p31"/>
          <p:cNvSpPr txBox="1"/>
          <p:nvPr/>
        </p:nvSpPr>
        <p:spPr>
          <a:xfrm>
            <a:off x="2563149" y="1659950"/>
            <a:ext cx="70761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Strawman: Online NIZK +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Schnorr Adaptor Signature</a:t>
            </a:r>
            <a:endParaRPr b="1" sz="2500">
              <a:solidFill>
                <a:srgbClr val="858585"/>
              </a:solidFill>
              <a:latin typeface="Roboto"/>
              <a:ea typeface="Roboto"/>
              <a:cs typeface="Roboto"/>
              <a:sym typeface="Roboto"/>
            </a:endParaRPr>
          </a:p>
        </p:txBody>
      </p:sp>
      <p:grpSp>
        <p:nvGrpSpPr>
          <p:cNvPr id="360" name="Google Shape;360;p31"/>
          <p:cNvGrpSpPr/>
          <p:nvPr/>
        </p:nvGrpSpPr>
        <p:grpSpPr>
          <a:xfrm>
            <a:off x="1889898" y="1647500"/>
            <a:ext cx="594300" cy="594300"/>
            <a:chOff x="3256823" y="1957150"/>
            <a:chExt cx="594300" cy="594300"/>
          </a:xfrm>
        </p:grpSpPr>
        <p:sp>
          <p:nvSpPr>
            <p:cNvPr id="361" name="Google Shape;361;p31"/>
            <p:cNvSpPr/>
            <p:nvPr/>
          </p:nvSpPr>
          <p:spPr>
            <a:xfrm>
              <a:off x="3256823"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58585"/>
                </a:solidFill>
              </a:endParaRPr>
            </a:p>
          </p:txBody>
        </p:sp>
        <p:sp>
          <p:nvSpPr>
            <p:cNvPr id="362" name="Google Shape;362;p31"/>
            <p:cNvSpPr txBox="1"/>
            <p:nvPr/>
          </p:nvSpPr>
          <p:spPr>
            <a:xfrm>
              <a:off x="3329823"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2</a:t>
              </a:r>
              <a:endParaRPr b="1" sz="2500">
                <a:solidFill>
                  <a:srgbClr val="858585"/>
                </a:solidFill>
                <a:latin typeface="Roboto"/>
                <a:ea typeface="Roboto"/>
                <a:cs typeface="Roboto"/>
                <a:sym typeface="Roboto"/>
              </a:endParaRPr>
            </a:p>
          </p:txBody>
        </p:sp>
      </p:grpSp>
      <p:sp>
        <p:nvSpPr>
          <p:cNvPr id="363" name="Google Shape;363;p31"/>
          <p:cNvSpPr txBox="1"/>
          <p:nvPr/>
        </p:nvSpPr>
        <p:spPr>
          <a:xfrm>
            <a:off x="2563150" y="2964775"/>
            <a:ext cx="77688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Our Ideas: Functional Encryption (FE) + </a:t>
            </a:r>
            <a:endParaRPr b="1" sz="2500">
              <a:solidFill>
                <a:srgbClr val="BB0000"/>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Adaptor Signature (AS)</a:t>
            </a:r>
            <a:endParaRPr b="1" sz="2500">
              <a:solidFill>
                <a:srgbClr val="BB0000"/>
              </a:solidFill>
              <a:latin typeface="Roboto"/>
              <a:ea typeface="Roboto"/>
              <a:cs typeface="Roboto"/>
              <a:sym typeface="Roboto"/>
            </a:endParaRPr>
          </a:p>
        </p:txBody>
      </p:sp>
      <p:grpSp>
        <p:nvGrpSpPr>
          <p:cNvPr id="364" name="Google Shape;364;p31"/>
          <p:cNvGrpSpPr/>
          <p:nvPr/>
        </p:nvGrpSpPr>
        <p:grpSpPr>
          <a:xfrm>
            <a:off x="1889908" y="2964775"/>
            <a:ext cx="594300" cy="594300"/>
            <a:chOff x="5338808" y="1957150"/>
            <a:chExt cx="594300" cy="594300"/>
          </a:xfrm>
        </p:grpSpPr>
        <p:sp>
          <p:nvSpPr>
            <p:cNvPr id="365" name="Google Shape;365;p31"/>
            <p:cNvSpPr/>
            <p:nvPr/>
          </p:nvSpPr>
          <p:spPr>
            <a:xfrm>
              <a:off x="5338808" y="1957150"/>
              <a:ext cx="594300" cy="594300"/>
            </a:xfrm>
            <a:prstGeom prst="ellipse">
              <a:avLst/>
            </a:prstGeom>
            <a:no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txBox="1"/>
            <p:nvPr/>
          </p:nvSpPr>
          <p:spPr>
            <a:xfrm>
              <a:off x="5417558"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BB0000"/>
                  </a:solidFill>
                  <a:latin typeface="Roboto"/>
                  <a:ea typeface="Roboto"/>
                  <a:cs typeface="Roboto"/>
                  <a:sym typeface="Roboto"/>
                </a:rPr>
                <a:t>3</a:t>
              </a:r>
              <a:endParaRPr b="1" sz="2500">
                <a:solidFill>
                  <a:srgbClr val="BB0000"/>
                </a:solidFill>
                <a:latin typeface="Roboto"/>
                <a:ea typeface="Roboto"/>
                <a:cs typeface="Roboto"/>
                <a:sym typeface="Roboto"/>
              </a:endParaRPr>
            </a:p>
          </p:txBody>
        </p:sp>
      </p:grpSp>
      <p:sp>
        <p:nvSpPr>
          <p:cNvPr id="367" name="Google Shape;367;p31"/>
          <p:cNvSpPr txBox="1"/>
          <p:nvPr/>
        </p:nvSpPr>
        <p:spPr>
          <a:xfrm>
            <a:off x="2563180" y="4294475"/>
            <a:ext cx="5851200" cy="5694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Implementation and Performance</a:t>
            </a:r>
            <a:endParaRPr b="1" sz="2500">
              <a:solidFill>
                <a:srgbClr val="858585"/>
              </a:solidFill>
              <a:latin typeface="Roboto"/>
              <a:ea typeface="Roboto"/>
              <a:cs typeface="Roboto"/>
              <a:sym typeface="Roboto"/>
            </a:endParaRPr>
          </a:p>
        </p:txBody>
      </p:sp>
      <p:grpSp>
        <p:nvGrpSpPr>
          <p:cNvPr id="368" name="Google Shape;368;p31"/>
          <p:cNvGrpSpPr/>
          <p:nvPr/>
        </p:nvGrpSpPr>
        <p:grpSpPr>
          <a:xfrm>
            <a:off x="1889911" y="4282025"/>
            <a:ext cx="594300" cy="594300"/>
            <a:chOff x="7420786" y="1957150"/>
            <a:chExt cx="594300" cy="594300"/>
          </a:xfrm>
        </p:grpSpPr>
        <p:sp>
          <p:nvSpPr>
            <p:cNvPr id="369" name="Google Shape;369;p31"/>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txBox="1"/>
            <p:nvPr/>
          </p:nvSpPr>
          <p:spPr>
            <a:xfrm>
              <a:off x="7499536"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4</a:t>
              </a:r>
              <a:endParaRPr b="1" sz="2500">
                <a:solidFill>
                  <a:srgbClr val="858585"/>
                </a:solidFill>
                <a:latin typeface="Roboto"/>
                <a:ea typeface="Roboto"/>
                <a:cs typeface="Roboto"/>
                <a:sym typeface="Roboto"/>
              </a:endParaRPr>
            </a:p>
          </p:txBody>
        </p:sp>
      </p:grpSp>
      <p:pic>
        <p:nvPicPr>
          <p:cNvPr id="371" name="Google Shape;371;p31"/>
          <p:cNvPicPr preferRelativeResize="0"/>
          <p:nvPr/>
        </p:nvPicPr>
        <p:blipFill rotWithShape="1">
          <a:blip r:embed="rId3">
            <a:alphaModFix/>
          </a:blip>
          <a:srcRect b="32270" l="0" r="0" t="32876"/>
          <a:stretch/>
        </p:blipFill>
        <p:spPr>
          <a:xfrm rot="5400000">
            <a:off x="-1673537" y="1676400"/>
            <a:ext cx="5137775" cy="1790700"/>
          </a:xfrm>
          <a:prstGeom prst="rect">
            <a:avLst/>
          </a:prstGeom>
          <a:noFill/>
          <a:ln>
            <a:noFill/>
          </a:ln>
        </p:spPr>
      </p:pic>
      <p:sp>
        <p:nvSpPr>
          <p:cNvPr id="372" name="Google Shape;372;p31"/>
          <p:cNvSpPr/>
          <p:nvPr/>
        </p:nvSpPr>
        <p:spPr>
          <a:xfrm flipH="1" rot="-5400000">
            <a:off x="1484475" y="1779350"/>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31"/>
          <p:cNvSpPr/>
          <p:nvPr/>
        </p:nvSpPr>
        <p:spPr>
          <a:xfrm flipH="1" rot="-5400000">
            <a:off x="1484475" y="42152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31"/>
          <p:cNvSpPr/>
          <p:nvPr/>
        </p:nvSpPr>
        <p:spPr>
          <a:xfrm flipH="1" rot="-5400000">
            <a:off x="1484475" y="3084175"/>
            <a:ext cx="370500" cy="330600"/>
          </a:xfrm>
          <a:prstGeom prst="triangle">
            <a:avLst>
              <a:gd fmla="val 50000" name="adj"/>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31"/>
          <p:cNvSpPr/>
          <p:nvPr/>
        </p:nvSpPr>
        <p:spPr>
          <a:xfrm flipH="1" rot="-5400000">
            <a:off x="1484475" y="44138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32"/>
          <p:cNvSpPr txBox="1"/>
          <p:nvPr>
            <p:ph idx="1" type="body"/>
          </p:nvPr>
        </p:nvSpPr>
        <p:spPr>
          <a:xfrm>
            <a:off x="257725" y="207275"/>
            <a:ext cx="4309800" cy="415500"/>
          </a:xfrm>
          <a:prstGeom prst="rect">
            <a:avLst/>
          </a:prstGeom>
          <a:noFill/>
          <a:ln>
            <a:noFill/>
          </a:ln>
        </p:spPr>
        <p:txBody>
          <a:bodyPr anchorCtr="0" anchor="ctr" bIns="34275" lIns="34275" spcFirstLastPara="1" rIns="34275" wrap="square" tIns="34275">
            <a:spAutoFit/>
          </a:bodyPr>
          <a:lstStyle/>
          <a:p>
            <a:pPr indent="0" lvl="0" marL="0" rtl="0" algn="ctr">
              <a:lnSpc>
                <a:spcPct val="90000"/>
              </a:lnSpc>
              <a:spcBef>
                <a:spcPts val="0"/>
              </a:spcBef>
              <a:spcAft>
                <a:spcPts val="0"/>
              </a:spcAft>
              <a:buClr>
                <a:srgbClr val="5D5D5D"/>
              </a:buClr>
              <a:buSzPts val="2700"/>
              <a:buNone/>
            </a:pPr>
            <a:r>
              <a:rPr b="1" lang="en" sz="2500" u="sng">
                <a:solidFill>
                  <a:schemeClr val="dk1"/>
                </a:solidFill>
              </a:rPr>
              <a:t>Functional Encryption (FE)</a:t>
            </a:r>
            <a:endParaRPr b="1" sz="2500" u="sng">
              <a:solidFill>
                <a:schemeClr val="dk1"/>
              </a:solidFill>
            </a:endParaRPr>
          </a:p>
        </p:txBody>
      </p:sp>
      <p:sp>
        <p:nvSpPr>
          <p:cNvPr id="382" name="Google Shape;382;p32"/>
          <p:cNvSpPr txBox="1"/>
          <p:nvPr/>
        </p:nvSpPr>
        <p:spPr>
          <a:xfrm>
            <a:off x="457200" y="719900"/>
            <a:ext cx="3739500" cy="19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dk1"/>
                </a:solidFill>
              </a:rPr>
              <a:t>(msk, mpk) ← Setup(1</a:t>
            </a:r>
            <a:r>
              <a:rPr baseline="30000" lang="en" sz="2300">
                <a:solidFill>
                  <a:schemeClr val="dk1"/>
                </a:solidFill>
              </a:rPr>
              <a:t>λ</a:t>
            </a:r>
            <a:r>
              <a:rPr lang="en" sz="2300">
                <a:solidFill>
                  <a:schemeClr val="dk1"/>
                </a:solidFill>
              </a:rPr>
              <a:t>)</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c</a:t>
            </a:r>
            <a:r>
              <a:rPr lang="en" sz="2300">
                <a:solidFill>
                  <a:schemeClr val="dk1"/>
                </a:solidFill>
              </a:rPr>
              <a:t>t ← Encrypt(mpk, x)</a:t>
            </a:r>
            <a:endParaRPr sz="2300">
              <a:solidFill>
                <a:schemeClr val="dk1"/>
              </a:solidFill>
            </a:endParaRPr>
          </a:p>
          <a:p>
            <a:pPr indent="0" lvl="0" marL="0" rtl="0" algn="l">
              <a:lnSpc>
                <a:spcPct val="115000"/>
              </a:lnSpc>
              <a:spcBef>
                <a:spcPts val="0"/>
              </a:spcBef>
              <a:spcAft>
                <a:spcPts val="0"/>
              </a:spcAft>
              <a:buNone/>
            </a:pPr>
            <a:r>
              <a:rPr b="1" lang="en" sz="2300">
                <a:solidFill>
                  <a:srgbClr val="BB0000"/>
                </a:solidFill>
              </a:rPr>
              <a:t>s</a:t>
            </a:r>
            <a:r>
              <a:rPr b="1" lang="en" sz="2300">
                <a:solidFill>
                  <a:srgbClr val="BB0000"/>
                </a:solidFill>
              </a:rPr>
              <a:t>k</a:t>
            </a:r>
            <a:r>
              <a:rPr b="1" baseline="-25000" lang="en" sz="2300">
                <a:solidFill>
                  <a:srgbClr val="BB0000"/>
                </a:solidFill>
              </a:rPr>
              <a:t>f</a:t>
            </a:r>
            <a:r>
              <a:rPr b="1" lang="en" sz="2300">
                <a:solidFill>
                  <a:srgbClr val="BB0000"/>
                </a:solidFill>
              </a:rPr>
              <a:t> ← KeyGen(msk, f)</a:t>
            </a:r>
            <a:endParaRPr b="1" sz="2300">
              <a:solidFill>
                <a:srgbClr val="BB0000"/>
              </a:solidFill>
            </a:endParaRPr>
          </a:p>
          <a:p>
            <a:pPr indent="0" lvl="0" marL="0" rtl="0" algn="l">
              <a:lnSpc>
                <a:spcPct val="115000"/>
              </a:lnSpc>
              <a:spcBef>
                <a:spcPts val="0"/>
              </a:spcBef>
              <a:spcAft>
                <a:spcPts val="0"/>
              </a:spcAft>
              <a:buNone/>
            </a:pPr>
            <a:r>
              <a:rPr b="1" lang="en" sz="2300">
                <a:solidFill>
                  <a:srgbClr val="BB0000"/>
                </a:solidFill>
              </a:rPr>
              <a:t>f(x)</a:t>
            </a:r>
            <a:r>
              <a:rPr lang="en" sz="2300">
                <a:solidFill>
                  <a:schemeClr val="dk1"/>
                </a:solidFill>
              </a:rPr>
              <a:t> ← Decrypt(</a:t>
            </a:r>
            <a:r>
              <a:rPr b="1" lang="en" sz="2300">
                <a:solidFill>
                  <a:srgbClr val="BB0000"/>
                </a:solidFill>
              </a:rPr>
              <a:t>sk</a:t>
            </a:r>
            <a:r>
              <a:rPr b="1" baseline="-25000" lang="en" sz="2300">
                <a:solidFill>
                  <a:srgbClr val="BB0000"/>
                </a:solidFill>
              </a:rPr>
              <a:t>f</a:t>
            </a:r>
            <a:r>
              <a:rPr lang="en" sz="2300">
                <a:solidFill>
                  <a:schemeClr val="dk1"/>
                </a:solidFill>
              </a:rPr>
              <a:t>, ct)</a:t>
            </a:r>
            <a:endParaRPr sz="2300">
              <a:solidFill>
                <a:schemeClr val="dk1"/>
              </a:solidFill>
            </a:endParaRPr>
          </a:p>
        </p:txBody>
      </p:sp>
      <p:sp>
        <p:nvSpPr>
          <p:cNvPr id="383" name="Google Shape;383;p32"/>
          <p:cNvSpPr txBox="1"/>
          <p:nvPr>
            <p:ph idx="1" type="body"/>
          </p:nvPr>
        </p:nvSpPr>
        <p:spPr>
          <a:xfrm>
            <a:off x="4576500" y="207275"/>
            <a:ext cx="4567500" cy="415500"/>
          </a:xfrm>
          <a:prstGeom prst="rect">
            <a:avLst/>
          </a:prstGeom>
          <a:noFill/>
          <a:ln>
            <a:noFill/>
          </a:ln>
        </p:spPr>
        <p:txBody>
          <a:bodyPr anchorCtr="0" anchor="ctr" bIns="34275" lIns="34275" spcFirstLastPara="1" rIns="34275" wrap="square" tIns="34275">
            <a:spAutoFit/>
          </a:bodyPr>
          <a:lstStyle/>
          <a:p>
            <a:pPr indent="0" lvl="0" marL="0" rtl="0" algn="ctr">
              <a:lnSpc>
                <a:spcPct val="90000"/>
              </a:lnSpc>
              <a:spcBef>
                <a:spcPts val="0"/>
              </a:spcBef>
              <a:spcAft>
                <a:spcPts val="0"/>
              </a:spcAft>
              <a:buClr>
                <a:srgbClr val="5D5D5D"/>
              </a:buClr>
              <a:buSzPts val="2700"/>
              <a:buNone/>
            </a:pPr>
            <a:r>
              <a:rPr b="1" lang="en" sz="2500" u="sng">
                <a:solidFill>
                  <a:schemeClr val="dk1"/>
                </a:solidFill>
              </a:rPr>
              <a:t>Public Key</a:t>
            </a:r>
            <a:r>
              <a:rPr b="1" lang="en" sz="2500" u="sng">
                <a:solidFill>
                  <a:schemeClr val="dk1"/>
                </a:solidFill>
              </a:rPr>
              <a:t> Encryption (PKE)</a:t>
            </a:r>
            <a:endParaRPr b="1" sz="2500" u="sng">
              <a:solidFill>
                <a:schemeClr val="dk1"/>
              </a:solidFill>
            </a:endParaRPr>
          </a:p>
        </p:txBody>
      </p:sp>
      <p:sp>
        <p:nvSpPr>
          <p:cNvPr id="384" name="Google Shape;384;p32"/>
          <p:cNvSpPr txBox="1"/>
          <p:nvPr/>
        </p:nvSpPr>
        <p:spPr>
          <a:xfrm>
            <a:off x="4953000" y="719900"/>
            <a:ext cx="3708000" cy="29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dk1"/>
                </a:solidFill>
              </a:rPr>
              <a:t>(msk, mpk) ← Setup(1</a:t>
            </a:r>
            <a:r>
              <a:rPr baseline="30000" lang="en" sz="2300">
                <a:solidFill>
                  <a:schemeClr val="dk1"/>
                </a:solidFill>
              </a:rPr>
              <a:t>λ</a:t>
            </a:r>
            <a:r>
              <a:rPr lang="en" sz="2300">
                <a:solidFill>
                  <a:schemeClr val="dk1"/>
                </a:solidFill>
              </a:rPr>
              <a:t>)</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ct ← Encrypt(mpk, x)</a:t>
            </a:r>
            <a:endParaRPr sz="2300">
              <a:solidFill>
                <a:schemeClr val="dk1"/>
              </a:solidFill>
            </a:endParaRPr>
          </a:p>
          <a:p>
            <a:pPr indent="0" lvl="0" marL="0" rtl="0" algn="l">
              <a:lnSpc>
                <a:spcPct val="115000"/>
              </a:lnSpc>
              <a:spcBef>
                <a:spcPts val="0"/>
              </a:spcBef>
              <a:spcAft>
                <a:spcPts val="0"/>
              </a:spcAft>
              <a:buNone/>
            </a:pPr>
            <a:r>
              <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x ← Decrypt(msk, ct)</a:t>
            </a:r>
            <a:endParaRPr sz="2300">
              <a:solidFill>
                <a:schemeClr val="dk1"/>
              </a:solidFill>
            </a:endParaRPr>
          </a:p>
        </p:txBody>
      </p:sp>
      <p:cxnSp>
        <p:nvCxnSpPr>
          <p:cNvPr id="385" name="Google Shape;385;p32"/>
          <p:cNvCxnSpPr/>
          <p:nvPr/>
        </p:nvCxnSpPr>
        <p:spPr>
          <a:xfrm flipH="1">
            <a:off x="4567500" y="269525"/>
            <a:ext cx="9000" cy="3636900"/>
          </a:xfrm>
          <a:prstGeom prst="straightConnector1">
            <a:avLst/>
          </a:prstGeom>
          <a:noFill/>
          <a:ln cap="flat" cmpd="sng" w="19050">
            <a:solidFill>
              <a:schemeClr val="dk1"/>
            </a:solidFill>
            <a:prstDash val="solid"/>
            <a:round/>
            <a:headEnd len="med" w="med" type="none"/>
            <a:tailEnd len="med" w="med" type="none"/>
          </a:ln>
        </p:spPr>
      </p:cxnSp>
      <p:sp>
        <p:nvSpPr>
          <p:cNvPr id="386" name="Google Shape;386;p32"/>
          <p:cNvSpPr txBox="1"/>
          <p:nvPr>
            <p:ph idx="1" type="body"/>
          </p:nvPr>
        </p:nvSpPr>
        <p:spPr>
          <a:xfrm>
            <a:off x="257725" y="3255275"/>
            <a:ext cx="4056600" cy="423300"/>
          </a:xfrm>
          <a:prstGeom prst="rect">
            <a:avLst/>
          </a:prstGeom>
          <a:noFill/>
          <a:ln>
            <a:noFill/>
          </a:ln>
        </p:spPr>
        <p:txBody>
          <a:bodyPr anchorCtr="0" anchor="ctr" bIns="34275" lIns="34275" spcFirstLastPara="1" rIns="34275" wrap="square" tIns="34275">
            <a:spAutoFit/>
          </a:bodyPr>
          <a:lstStyle/>
          <a:p>
            <a:pPr indent="-374650" lvl="0" marL="457200" rtl="0" algn="l">
              <a:lnSpc>
                <a:spcPct val="115000"/>
              </a:lnSpc>
              <a:spcBef>
                <a:spcPts val="0"/>
              </a:spcBef>
              <a:spcAft>
                <a:spcPts val="0"/>
              </a:spcAft>
              <a:buClr>
                <a:schemeClr val="dk1"/>
              </a:buClr>
              <a:buSzPts val="2300"/>
              <a:buChar char="●"/>
            </a:pPr>
            <a:r>
              <a:rPr lang="en" sz="2300">
                <a:solidFill>
                  <a:schemeClr val="dk1"/>
                </a:solidFill>
              </a:rPr>
              <a:t>f</a:t>
            </a:r>
            <a:r>
              <a:rPr baseline="-25000" lang="en" sz="2300">
                <a:solidFill>
                  <a:schemeClr val="dk1"/>
                </a:solidFill>
              </a:rPr>
              <a:t>y</a:t>
            </a:r>
            <a:r>
              <a:rPr lang="en" sz="2300">
                <a:solidFill>
                  <a:schemeClr val="dk1"/>
                </a:solidFill>
              </a:rPr>
              <a:t>(x) = &lt; x, y &gt;</a:t>
            </a:r>
            <a:endParaRPr sz="2300">
              <a:solidFill>
                <a:schemeClr val="dk1"/>
              </a:solidFill>
            </a:endParaRPr>
          </a:p>
        </p:txBody>
      </p:sp>
      <p:sp>
        <p:nvSpPr>
          <p:cNvPr id="387" name="Google Shape;387;p32"/>
          <p:cNvSpPr/>
          <p:nvPr/>
        </p:nvSpPr>
        <p:spPr>
          <a:xfrm>
            <a:off x="257725" y="2857400"/>
            <a:ext cx="3827100" cy="36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lt1"/>
                </a:solidFill>
              </a:rPr>
              <a:t>Inner Product FE (IPFE)</a:t>
            </a:r>
            <a:endParaRPr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33"/>
          <p:cNvSpPr txBox="1"/>
          <p:nvPr>
            <p:ph idx="1" type="body"/>
          </p:nvPr>
        </p:nvSpPr>
        <p:spPr>
          <a:xfrm>
            <a:off x="257725" y="207275"/>
            <a:ext cx="8495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Augmenting </a:t>
            </a:r>
            <a:r>
              <a:rPr b="1" lang="en">
                <a:solidFill>
                  <a:schemeClr val="dk1"/>
                </a:solidFill>
              </a:rPr>
              <a:t>FE with PublicKeyGen Algorithm</a:t>
            </a:r>
            <a:endParaRPr b="1">
              <a:solidFill>
                <a:schemeClr val="dk1"/>
              </a:solidFill>
            </a:endParaRPr>
          </a:p>
        </p:txBody>
      </p:sp>
      <p:sp>
        <p:nvSpPr>
          <p:cNvPr id="394" name="Google Shape;394;p33"/>
          <p:cNvSpPr txBox="1"/>
          <p:nvPr/>
        </p:nvSpPr>
        <p:spPr>
          <a:xfrm>
            <a:off x="457200" y="719900"/>
            <a:ext cx="4687500" cy="25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dk1"/>
                </a:solidFill>
              </a:rPr>
              <a:t>(msk, mpk) ← Setup(1</a:t>
            </a:r>
            <a:r>
              <a:rPr baseline="30000" lang="en" sz="2300">
                <a:solidFill>
                  <a:schemeClr val="dk1"/>
                </a:solidFill>
              </a:rPr>
              <a:t>λ</a:t>
            </a:r>
            <a:r>
              <a:rPr lang="en" sz="2300">
                <a:solidFill>
                  <a:schemeClr val="dk1"/>
                </a:solidFill>
              </a:rPr>
              <a:t>)</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ct ← Encrypt(mpk, x)</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sk</a:t>
            </a:r>
            <a:r>
              <a:rPr baseline="-25000" lang="en" sz="2300">
                <a:solidFill>
                  <a:schemeClr val="dk1"/>
                </a:solidFill>
              </a:rPr>
              <a:t>f</a:t>
            </a:r>
            <a:r>
              <a:rPr lang="en" sz="2300">
                <a:solidFill>
                  <a:schemeClr val="dk1"/>
                </a:solidFill>
              </a:rPr>
              <a:t> ← KeyGen(msk, f)</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f(x) ← Decrypt(sk</a:t>
            </a:r>
            <a:r>
              <a:rPr baseline="-25000" lang="en" sz="2300">
                <a:solidFill>
                  <a:schemeClr val="dk1"/>
                </a:solidFill>
              </a:rPr>
              <a:t>f</a:t>
            </a:r>
            <a:r>
              <a:rPr lang="en" sz="2300">
                <a:solidFill>
                  <a:schemeClr val="dk1"/>
                </a:solidFill>
              </a:rPr>
              <a:t>, ct)</a:t>
            </a:r>
            <a:endParaRPr sz="23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300">
                <a:solidFill>
                  <a:srgbClr val="BB0000"/>
                </a:solidFill>
              </a:rPr>
              <a:t>p</a:t>
            </a:r>
            <a:r>
              <a:rPr b="1" lang="en" sz="2300">
                <a:solidFill>
                  <a:srgbClr val="BB0000"/>
                </a:solidFill>
              </a:rPr>
              <a:t>k</a:t>
            </a:r>
            <a:r>
              <a:rPr b="1" baseline="-25000" lang="en" sz="2300">
                <a:solidFill>
                  <a:srgbClr val="BB0000"/>
                </a:solidFill>
              </a:rPr>
              <a:t>f</a:t>
            </a:r>
            <a:r>
              <a:rPr b="1" lang="en" sz="2300">
                <a:solidFill>
                  <a:srgbClr val="BB0000"/>
                </a:solidFill>
              </a:rPr>
              <a:t> ← PublicKeyGen(mpk, f)</a:t>
            </a:r>
            <a:endParaRPr b="1" sz="2300">
              <a:solidFill>
                <a:srgbClr val="BB0000"/>
              </a:solidFill>
            </a:endParaRPr>
          </a:p>
        </p:txBody>
      </p:sp>
      <p:sp>
        <p:nvSpPr>
          <p:cNvPr id="395" name="Google Shape;395;p33"/>
          <p:cNvSpPr/>
          <p:nvPr/>
        </p:nvSpPr>
        <p:spPr>
          <a:xfrm>
            <a:off x="5391150" y="2049275"/>
            <a:ext cx="3642900" cy="909300"/>
          </a:xfrm>
          <a:prstGeom prst="wedgeRoundRectCallout">
            <a:avLst>
              <a:gd fmla="val -72794" name="adj1"/>
              <a:gd fmla="val 11773" name="adj2"/>
              <a:gd fmla="val 0" name="adj3"/>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rPr>
              <a:t>Does not affect Correctness and Security definitions of FE</a:t>
            </a:r>
            <a:endParaRPr sz="2000">
              <a:solidFill>
                <a:schemeClr val="lt1"/>
              </a:solidFill>
            </a:endParaRPr>
          </a:p>
        </p:txBody>
      </p:sp>
      <p:sp>
        <p:nvSpPr>
          <p:cNvPr id="396" name="Google Shape;396;p33"/>
          <p:cNvSpPr txBox="1"/>
          <p:nvPr>
            <p:ph idx="1" type="body"/>
          </p:nvPr>
        </p:nvSpPr>
        <p:spPr>
          <a:xfrm>
            <a:off x="257725" y="3407675"/>
            <a:ext cx="8495100" cy="423300"/>
          </a:xfrm>
          <a:prstGeom prst="rect">
            <a:avLst/>
          </a:prstGeom>
          <a:noFill/>
          <a:ln>
            <a:noFill/>
          </a:ln>
        </p:spPr>
        <p:txBody>
          <a:bodyPr anchorCtr="0" anchor="ctr" bIns="34275" lIns="34275" spcFirstLastPara="1" rIns="34275" wrap="square" tIns="34275">
            <a:spAutoFit/>
          </a:bodyPr>
          <a:lstStyle/>
          <a:p>
            <a:pPr indent="0" lvl="0" marL="0" rtl="0" algn="ctr">
              <a:lnSpc>
                <a:spcPct val="100000"/>
              </a:lnSpc>
              <a:spcBef>
                <a:spcPts val="0"/>
              </a:spcBef>
              <a:spcAft>
                <a:spcPts val="0"/>
              </a:spcAft>
              <a:buClr>
                <a:srgbClr val="5D5D5D"/>
              </a:buClr>
              <a:buSzPts val="2700"/>
              <a:buNone/>
            </a:pPr>
            <a:r>
              <a:rPr lang="en" sz="2300">
                <a:solidFill>
                  <a:schemeClr val="dk1"/>
                </a:solidFill>
              </a:rPr>
              <a:t>(pk</a:t>
            </a:r>
            <a:r>
              <a:rPr baseline="-25000" lang="en" sz="2300">
                <a:solidFill>
                  <a:schemeClr val="dk1"/>
                </a:solidFill>
              </a:rPr>
              <a:t>f</a:t>
            </a:r>
            <a:r>
              <a:rPr lang="en" sz="2300">
                <a:solidFill>
                  <a:schemeClr val="dk1"/>
                </a:solidFill>
              </a:rPr>
              <a:t>, sk</a:t>
            </a:r>
            <a:r>
              <a:rPr baseline="-25000" lang="en" sz="2300">
                <a:solidFill>
                  <a:schemeClr val="dk1"/>
                </a:solidFill>
              </a:rPr>
              <a:t>f</a:t>
            </a:r>
            <a:r>
              <a:rPr lang="en" sz="2300">
                <a:solidFill>
                  <a:schemeClr val="dk1"/>
                </a:solidFill>
              </a:rPr>
              <a:t>) ∈ R, where R is a hard relation</a:t>
            </a:r>
            <a:endParaRPr b="1" sz="2300" u="sng">
              <a:solidFill>
                <a:schemeClr val="dk1"/>
              </a:solidFill>
            </a:endParaRPr>
          </a:p>
        </p:txBody>
      </p:sp>
      <p:sp>
        <p:nvSpPr>
          <p:cNvPr id="397" name="Google Shape;397;p33"/>
          <p:cNvSpPr/>
          <p:nvPr/>
        </p:nvSpPr>
        <p:spPr>
          <a:xfrm>
            <a:off x="6085925" y="982475"/>
            <a:ext cx="2948100" cy="909300"/>
          </a:xfrm>
          <a:prstGeom prst="wedgeRoundRectCallout">
            <a:avLst>
              <a:gd fmla="val -115525" name="adj1"/>
              <a:gd fmla="val 104039" name="adj2"/>
              <a:gd fmla="val 0" name="adj3"/>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rPr>
              <a:t>Deterministic algorithm</a:t>
            </a:r>
            <a:endParaRPr sz="2000">
              <a:solidFill>
                <a:schemeClr val="lt1"/>
              </a:solidFill>
            </a:endParaRPr>
          </a:p>
        </p:txBody>
      </p:sp>
      <p:sp>
        <p:nvSpPr>
          <p:cNvPr id="398" name="Google Shape;398;p33"/>
          <p:cNvSpPr/>
          <p:nvPr/>
        </p:nvSpPr>
        <p:spPr>
          <a:xfrm>
            <a:off x="257725" y="3009800"/>
            <a:ext cx="5001300" cy="36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lt1"/>
                </a:solidFill>
              </a:rPr>
              <a:t>New Property: R-compliant FE</a:t>
            </a:r>
            <a:endParaRPr b="1"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p:nvPr/>
        </p:nvSpPr>
        <p:spPr>
          <a:xfrm>
            <a:off x="368850" y="2308475"/>
            <a:ext cx="8729400" cy="14253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34"/>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405" name="Google Shape;405;p34"/>
          <p:cNvCxnSpPr/>
          <p:nvPr/>
        </p:nvCxnSpPr>
        <p:spPr>
          <a:xfrm rot="10800000">
            <a:off x="3430848" y="17496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406" name="Google Shape;406;p34"/>
          <p:cNvCxnSpPr/>
          <p:nvPr/>
        </p:nvCxnSpPr>
        <p:spPr>
          <a:xfrm rot="10800000">
            <a:off x="3428952" y="42642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407" name="Google Shape;407;p34"/>
          <p:cNvSpPr/>
          <p:nvPr/>
        </p:nvSpPr>
        <p:spPr>
          <a:xfrm>
            <a:off x="5368400" y="14352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408" name="Google Shape;408;p34"/>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 = (mpk, ct, 𝜋)</a:t>
            </a:r>
            <a:endParaRPr sz="1500">
              <a:solidFill>
                <a:schemeClr val="dk1"/>
              </a:solidFill>
            </a:endParaRPr>
          </a:p>
        </p:txBody>
      </p:sp>
      <p:sp>
        <p:nvSpPr>
          <p:cNvPr id="409" name="Google Shape;409;p34"/>
          <p:cNvSpPr/>
          <p:nvPr/>
        </p:nvSpPr>
        <p:spPr>
          <a:xfrm>
            <a:off x="70175" y="42441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410" name="Google Shape;410;p34"/>
          <p:cNvSpPr/>
          <p:nvPr/>
        </p:nvSpPr>
        <p:spPr>
          <a:xfrm>
            <a:off x="3683400" y="20292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411" name="Google Shape;411;p34"/>
          <p:cNvSpPr/>
          <p:nvPr/>
        </p:nvSpPr>
        <p:spPr>
          <a:xfrm>
            <a:off x="5368400" y="39498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412" name="Google Shape;412;p34"/>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413" name="Google Shape;413;p34"/>
          <p:cNvSpPr txBox="1"/>
          <p:nvPr/>
        </p:nvSpPr>
        <p:spPr>
          <a:xfrm>
            <a:off x="5679050" y="1354350"/>
            <a:ext cx="2844900" cy="8772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(mpk, msk) ← FE.Setup(1</a:t>
            </a:r>
            <a:r>
              <a:rPr baseline="30000" lang="en" sz="1500">
                <a:solidFill>
                  <a:schemeClr val="dk1"/>
                </a:solidFill>
              </a:rPr>
              <a:t>λ</a:t>
            </a:r>
            <a:r>
              <a:rPr lang="en" sz="1500">
                <a:solidFill>
                  <a:schemeClr val="dk1"/>
                </a:solidFill>
              </a:rPr>
              <a:t>)</a:t>
            </a:r>
            <a:endParaRPr sz="1500">
              <a:solidFill>
                <a:schemeClr val="dk1"/>
              </a:solidFill>
            </a:endParaRPr>
          </a:p>
          <a:p>
            <a:pPr indent="0" lvl="0" marL="0" rtl="0" algn="l">
              <a:spcBef>
                <a:spcPts val="0"/>
              </a:spcBef>
              <a:spcAft>
                <a:spcPts val="0"/>
              </a:spcAft>
              <a:buNone/>
            </a:pPr>
            <a:r>
              <a:rPr b="1" lang="en" sz="1500">
                <a:solidFill>
                  <a:srgbClr val="BB0000"/>
                </a:solidFill>
              </a:rPr>
              <a:t>c</a:t>
            </a:r>
            <a:r>
              <a:rPr b="1" lang="en" sz="1500">
                <a:solidFill>
                  <a:srgbClr val="BB0000"/>
                </a:solidFill>
              </a:rPr>
              <a:t>t ← FE.Encrypt(mpk, x)</a:t>
            </a:r>
            <a:endParaRPr b="1" sz="1500">
              <a:solidFill>
                <a:srgbClr val="BB0000"/>
              </a:solidFill>
            </a:endParaRPr>
          </a:p>
          <a:p>
            <a:pPr indent="0" lvl="0" marL="0" rtl="0" algn="l">
              <a:spcBef>
                <a:spcPts val="0"/>
              </a:spcBef>
              <a:spcAft>
                <a:spcPts val="0"/>
              </a:spcAft>
              <a:buNone/>
            </a:pPr>
            <a:r>
              <a:rPr lang="en" sz="1500">
                <a:solidFill>
                  <a:schemeClr val="dk1"/>
                </a:solidFill>
              </a:rPr>
              <a:t>𝜋: NIZK proof that ct encrypts x</a:t>
            </a:r>
            <a:endParaRPr sz="1500">
              <a:solidFill>
                <a:schemeClr val="dk1"/>
              </a:solidFill>
            </a:endParaRPr>
          </a:p>
        </p:txBody>
      </p:sp>
      <p:sp>
        <p:nvSpPr>
          <p:cNvPr id="414" name="Google Shape;414;p34"/>
          <p:cNvSpPr txBox="1"/>
          <p:nvPr/>
        </p:nvSpPr>
        <p:spPr>
          <a:xfrm>
            <a:off x="5679050" y="3868950"/>
            <a:ext cx="29400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BB0000"/>
                </a:solidFill>
              </a:rPr>
              <a:t>s</a:t>
            </a:r>
            <a:r>
              <a:rPr b="1" lang="en" sz="1500">
                <a:solidFill>
                  <a:srgbClr val="BB0000"/>
                </a:solidFill>
              </a:rPr>
              <a:t>k</a:t>
            </a:r>
            <a:r>
              <a:rPr b="1" baseline="-25000" lang="en" sz="1500">
                <a:solidFill>
                  <a:srgbClr val="BB0000"/>
                </a:solidFill>
              </a:rPr>
              <a:t>f</a:t>
            </a:r>
            <a:r>
              <a:rPr b="1" lang="en" sz="1500">
                <a:solidFill>
                  <a:srgbClr val="BB0000"/>
                </a:solidFill>
              </a:rPr>
              <a:t> ← FE.KeyGen(msk, f)</a:t>
            </a:r>
            <a:endParaRPr b="1" sz="1500">
              <a:solidFill>
                <a:srgbClr val="BB0000"/>
              </a:solidFill>
            </a:endParaRPr>
          </a:p>
          <a:p>
            <a:pPr indent="0" lvl="0" marL="0" rtl="0" algn="l">
              <a:spcBef>
                <a:spcPts val="0"/>
              </a:spcBef>
              <a:spcAft>
                <a:spcPts val="0"/>
              </a:spcAft>
              <a:buNone/>
            </a:pPr>
            <a:r>
              <a:rPr lang="en" sz="1500">
                <a:solidFill>
                  <a:schemeClr val="dk1"/>
                </a:solidFill>
              </a:rPr>
              <a:t>sig ← AS.Adapt(presig, </a:t>
            </a:r>
            <a:r>
              <a:rPr b="1" lang="en" sz="1500">
                <a:solidFill>
                  <a:srgbClr val="BB0000"/>
                </a:solidFill>
              </a:rPr>
              <a:t>sk</a:t>
            </a:r>
            <a:r>
              <a:rPr b="1" baseline="-25000" lang="en" sz="1500">
                <a:solidFill>
                  <a:srgbClr val="BB0000"/>
                </a:solidFill>
              </a:rPr>
              <a:t>f</a:t>
            </a:r>
            <a:r>
              <a:rPr lang="en" sz="1500">
                <a:solidFill>
                  <a:schemeClr val="dk1"/>
                </a:solidFill>
              </a:rPr>
              <a:t>)</a:t>
            </a:r>
            <a:endParaRPr/>
          </a:p>
        </p:txBody>
      </p:sp>
      <p:sp>
        <p:nvSpPr>
          <p:cNvPr id="415" name="Google Shape;415;p34"/>
          <p:cNvSpPr txBox="1"/>
          <p:nvPr/>
        </p:nvSpPr>
        <p:spPr>
          <a:xfrm>
            <a:off x="368850" y="4163325"/>
            <a:ext cx="2638800" cy="646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1"/>
                </a:solidFill>
              </a:rPr>
              <a:t>sk</a:t>
            </a:r>
            <a:r>
              <a:rPr b="1" baseline="-25000" lang="en" sz="1500">
                <a:solidFill>
                  <a:schemeClr val="accent1"/>
                </a:solidFill>
              </a:rPr>
              <a:t>f</a:t>
            </a:r>
            <a:r>
              <a:rPr lang="en" sz="1500">
                <a:solidFill>
                  <a:schemeClr val="dk1"/>
                </a:solidFill>
              </a:rPr>
              <a:t> ← AS.Extract(presig, sig)</a:t>
            </a:r>
            <a:endParaRPr sz="1500">
              <a:solidFill>
                <a:schemeClr val="dk1"/>
              </a:solidFill>
            </a:endParaRPr>
          </a:p>
          <a:p>
            <a:pPr indent="0" lvl="0" marL="0" rtl="0" algn="l">
              <a:spcBef>
                <a:spcPts val="0"/>
              </a:spcBef>
              <a:spcAft>
                <a:spcPts val="0"/>
              </a:spcAft>
              <a:buNone/>
            </a:pPr>
            <a:r>
              <a:rPr lang="en" sz="1500">
                <a:solidFill>
                  <a:schemeClr val="dk1"/>
                </a:solidFill>
              </a:rPr>
              <a:t>f(x) ← </a:t>
            </a:r>
            <a:r>
              <a:rPr b="1" lang="en" sz="1500">
                <a:solidFill>
                  <a:schemeClr val="accent1"/>
                </a:solidFill>
              </a:rPr>
              <a:t>FE.Decrypt(sk</a:t>
            </a:r>
            <a:r>
              <a:rPr b="1" baseline="-25000" lang="en" sz="1500">
                <a:solidFill>
                  <a:schemeClr val="accent1"/>
                </a:solidFill>
              </a:rPr>
              <a:t>f</a:t>
            </a:r>
            <a:r>
              <a:rPr b="1" lang="en" sz="1500">
                <a:solidFill>
                  <a:schemeClr val="accent1"/>
                </a:solidFill>
              </a:rPr>
              <a:t>, ct)</a:t>
            </a:r>
            <a:endParaRPr b="1" sz="1500">
              <a:solidFill>
                <a:schemeClr val="accent1"/>
              </a:solidFill>
            </a:endParaRPr>
          </a:p>
        </p:txBody>
      </p:sp>
      <p:sp>
        <p:nvSpPr>
          <p:cNvPr id="416" name="Google Shape;416;p34"/>
          <p:cNvSpPr txBox="1"/>
          <p:nvPr/>
        </p:nvSpPr>
        <p:spPr>
          <a:xfrm>
            <a:off x="292650" y="2944125"/>
            <a:ext cx="330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1"/>
                </a:solidFill>
              </a:rPr>
              <a:t>p</a:t>
            </a:r>
            <a:r>
              <a:rPr b="1" lang="en" sz="1500">
                <a:solidFill>
                  <a:schemeClr val="accent1"/>
                </a:solidFill>
              </a:rPr>
              <a:t>k</a:t>
            </a:r>
            <a:r>
              <a:rPr b="1" baseline="-25000" lang="en" sz="1500">
                <a:solidFill>
                  <a:schemeClr val="accent1"/>
                </a:solidFill>
              </a:rPr>
              <a:t>f</a:t>
            </a:r>
            <a:r>
              <a:rPr b="1" lang="en" sz="1500">
                <a:solidFill>
                  <a:schemeClr val="accent1"/>
                </a:solidFill>
              </a:rPr>
              <a:t> ← FE.PublicKeyGen(mpk, f)</a:t>
            </a:r>
            <a:endParaRPr b="1" sz="1500">
              <a:solidFill>
                <a:schemeClr val="accent1"/>
              </a:solidFill>
            </a:endParaRPr>
          </a:p>
          <a:p>
            <a:pPr indent="0" lvl="0" marL="0" rtl="0" algn="l">
              <a:spcBef>
                <a:spcPts val="0"/>
              </a:spcBef>
              <a:spcAft>
                <a:spcPts val="0"/>
              </a:spcAft>
              <a:buNone/>
            </a:pPr>
            <a:r>
              <a:rPr lang="en" sz="1500">
                <a:solidFill>
                  <a:schemeClr val="dk1"/>
                </a:solidFill>
              </a:rPr>
              <a:t>presig ← AS.PreSign(sk, tx, </a:t>
            </a:r>
            <a:r>
              <a:rPr b="1" lang="en" sz="1500">
                <a:solidFill>
                  <a:schemeClr val="accent1"/>
                </a:solidFill>
              </a:rPr>
              <a:t>pk</a:t>
            </a:r>
            <a:r>
              <a:rPr b="1" baseline="-25000" lang="en" sz="1500">
                <a:solidFill>
                  <a:schemeClr val="accent1"/>
                </a:solidFill>
              </a:rPr>
              <a:t>f</a:t>
            </a:r>
            <a:r>
              <a:rPr lang="en" sz="1500">
                <a:solidFill>
                  <a:schemeClr val="dk1"/>
                </a:solidFill>
              </a:rPr>
              <a:t>)</a:t>
            </a:r>
            <a:endParaRPr sz="1500">
              <a:solidFill>
                <a:schemeClr val="dk1"/>
              </a:solidFill>
            </a:endParaRPr>
          </a:p>
        </p:txBody>
      </p:sp>
      <p:cxnSp>
        <p:nvCxnSpPr>
          <p:cNvPr id="417" name="Google Shape;417;p34"/>
          <p:cNvCxnSpPr/>
          <p:nvPr/>
        </p:nvCxnSpPr>
        <p:spPr>
          <a:xfrm>
            <a:off x="3430766" y="35784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418" name="Google Shape;418;p34"/>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f</a:t>
            </a:r>
            <a:r>
              <a:rPr lang="en" sz="1500">
                <a:solidFill>
                  <a:schemeClr val="dk1"/>
                </a:solidFill>
              </a:rPr>
              <a:t>, </a:t>
            </a:r>
            <a:r>
              <a:rPr lang="en" sz="1500">
                <a:solidFill>
                  <a:schemeClr val="dk1"/>
                </a:solidFill>
              </a:rPr>
              <a:t>presig</a:t>
            </a:r>
            <a:endParaRPr sz="1500">
              <a:solidFill>
                <a:schemeClr val="dk1"/>
              </a:solidFill>
            </a:endParaRPr>
          </a:p>
        </p:txBody>
      </p:sp>
      <p:sp>
        <p:nvSpPr>
          <p:cNvPr id="419" name="Google Shape;419;p34"/>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FE + Adaptor Signature (AS)</a:t>
            </a:r>
            <a:endParaRPr b="1">
              <a:solidFill>
                <a:schemeClr val="dk1"/>
              </a:solidFill>
            </a:endParaRPr>
          </a:p>
        </p:txBody>
      </p:sp>
      <p:sp>
        <p:nvSpPr>
          <p:cNvPr id="420" name="Google Shape;420;p34"/>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421" name="Google Shape;421;p34"/>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422" name="Google Shape;422;p34"/>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423" name="Google Shape;423;p34"/>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p:nvPr/>
        </p:nvSpPr>
        <p:spPr>
          <a:xfrm>
            <a:off x="2863850" y="1050300"/>
            <a:ext cx="3090300" cy="1738500"/>
          </a:xfrm>
          <a:prstGeom prst="roundRect">
            <a:avLst>
              <a:gd fmla="val 16667" name="adj"/>
            </a:avLst>
          </a:prstGeom>
          <a:noFill/>
          <a:ln cap="flat" cmpd="sng" w="28575">
            <a:solidFill>
              <a:schemeClr val="dk2"/>
            </a:solidFill>
            <a:prstDash val="dash"/>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Blockchain-based web3 systems</a:t>
            </a:r>
            <a:endParaRPr/>
          </a:p>
        </p:txBody>
      </p:sp>
      <p:sp>
        <p:nvSpPr>
          <p:cNvPr id="78" name="Google Shape;78;p1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7"/>
          <p:cNvPicPr preferRelativeResize="0"/>
          <p:nvPr/>
        </p:nvPicPr>
        <p:blipFill rotWithShape="1">
          <a:blip r:embed="rId3">
            <a:alphaModFix/>
          </a:blip>
          <a:srcRect b="0" l="0" r="16408" t="0"/>
          <a:stretch/>
        </p:blipFill>
        <p:spPr>
          <a:xfrm>
            <a:off x="1710451" y="987675"/>
            <a:ext cx="1019174" cy="1219200"/>
          </a:xfrm>
          <a:prstGeom prst="rect">
            <a:avLst/>
          </a:prstGeom>
          <a:noFill/>
          <a:ln>
            <a:noFill/>
          </a:ln>
        </p:spPr>
      </p:pic>
      <p:pic>
        <p:nvPicPr>
          <p:cNvPr id="80" name="Google Shape;80;p17"/>
          <p:cNvPicPr preferRelativeResize="0"/>
          <p:nvPr/>
        </p:nvPicPr>
        <p:blipFill rotWithShape="1">
          <a:blip r:embed="rId4">
            <a:alphaModFix/>
          </a:blip>
          <a:srcRect b="0" l="0" r="16408" t="0"/>
          <a:stretch/>
        </p:blipFill>
        <p:spPr>
          <a:xfrm>
            <a:off x="6076237" y="987675"/>
            <a:ext cx="1019174" cy="1219200"/>
          </a:xfrm>
          <a:prstGeom prst="rect">
            <a:avLst/>
          </a:prstGeom>
          <a:noFill/>
          <a:ln>
            <a:noFill/>
          </a:ln>
        </p:spPr>
      </p:pic>
      <p:sp>
        <p:nvSpPr>
          <p:cNvPr id="81" name="Google Shape;81;p17"/>
          <p:cNvSpPr txBox="1"/>
          <p:nvPr/>
        </p:nvSpPr>
        <p:spPr>
          <a:xfrm>
            <a:off x="1588200" y="2206875"/>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Buyer</a:t>
            </a:r>
            <a:endParaRPr b="1" sz="1800">
              <a:solidFill>
                <a:schemeClr val="accent1"/>
              </a:solidFill>
            </a:endParaRPr>
          </a:p>
        </p:txBody>
      </p:sp>
      <p:sp>
        <p:nvSpPr>
          <p:cNvPr id="82" name="Google Shape;82;p17"/>
          <p:cNvSpPr txBox="1"/>
          <p:nvPr/>
        </p:nvSpPr>
        <p:spPr>
          <a:xfrm>
            <a:off x="5954025" y="2206875"/>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BB0000"/>
                </a:solidFill>
              </a:rPr>
              <a:t>Seller</a:t>
            </a:r>
            <a:endParaRPr b="1" sz="1800">
              <a:solidFill>
                <a:srgbClr val="BB0000"/>
              </a:solidFill>
            </a:endParaRPr>
          </a:p>
        </p:txBody>
      </p:sp>
      <p:sp>
        <p:nvSpPr>
          <p:cNvPr id="83" name="Google Shape;83;p17"/>
          <p:cNvSpPr txBox="1"/>
          <p:nvPr/>
        </p:nvSpPr>
        <p:spPr>
          <a:xfrm>
            <a:off x="7129075" y="1385175"/>
            <a:ext cx="2015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BB0000"/>
                </a:solidFill>
              </a:rPr>
              <a:t>x: sensitive info</a:t>
            </a:r>
            <a:endParaRPr b="1" sz="1800">
              <a:solidFill>
                <a:srgbClr val="BB0000"/>
              </a:solidFill>
            </a:endParaRPr>
          </a:p>
          <a:p>
            <a:pPr indent="0" lvl="0" marL="0" rtl="0" algn="ctr">
              <a:spcBef>
                <a:spcPts val="0"/>
              </a:spcBef>
              <a:spcAft>
                <a:spcPts val="0"/>
              </a:spcAft>
              <a:buNone/>
            </a:pPr>
            <a:r>
              <a:rPr b="1" lang="en">
                <a:solidFill>
                  <a:srgbClr val="BB0000"/>
                </a:solidFill>
              </a:rPr>
              <a:t>(Eg: medical records)</a:t>
            </a:r>
            <a:endParaRPr b="1">
              <a:solidFill>
                <a:srgbClr val="BB0000"/>
              </a:solidFill>
            </a:endParaRPr>
          </a:p>
        </p:txBody>
      </p:sp>
      <p:sp>
        <p:nvSpPr>
          <p:cNvPr id="84" name="Google Shape;84;p17"/>
          <p:cNvSpPr txBox="1"/>
          <p:nvPr/>
        </p:nvSpPr>
        <p:spPr>
          <a:xfrm>
            <a:off x="270050" y="1385175"/>
            <a:ext cx="140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rPr>
              <a:t>m</a:t>
            </a:r>
            <a:r>
              <a:rPr b="1" lang="en" sz="1800">
                <a:solidFill>
                  <a:schemeClr val="accent1"/>
                </a:solidFill>
              </a:rPr>
              <a:t>oney,</a:t>
            </a:r>
            <a:endParaRPr b="1" sz="1800">
              <a:solidFill>
                <a:schemeClr val="accent1"/>
              </a:solidFill>
            </a:endParaRPr>
          </a:p>
          <a:p>
            <a:pPr indent="0" lvl="0" marL="0" rtl="0" algn="l">
              <a:spcBef>
                <a:spcPts val="0"/>
              </a:spcBef>
              <a:spcAft>
                <a:spcPts val="0"/>
              </a:spcAft>
              <a:buNone/>
            </a:pPr>
            <a:r>
              <a:rPr b="1" lang="en" sz="1800">
                <a:solidFill>
                  <a:schemeClr val="accent1"/>
                </a:solidFill>
              </a:rPr>
              <a:t>f: f</a:t>
            </a:r>
            <a:r>
              <a:rPr b="1" lang="en" sz="1800">
                <a:solidFill>
                  <a:schemeClr val="accent1"/>
                </a:solidFill>
              </a:rPr>
              <a:t>unction</a:t>
            </a:r>
            <a:endParaRPr b="1" sz="1800">
              <a:solidFill>
                <a:schemeClr val="accent1"/>
              </a:solidFill>
            </a:endParaRPr>
          </a:p>
        </p:txBody>
      </p:sp>
      <p:cxnSp>
        <p:nvCxnSpPr>
          <p:cNvPr id="85" name="Google Shape;85;p17"/>
          <p:cNvCxnSpPr/>
          <p:nvPr/>
        </p:nvCxnSpPr>
        <p:spPr>
          <a:xfrm flipH="1" rot="10800000">
            <a:off x="3220463" y="1501325"/>
            <a:ext cx="2364900" cy="18000"/>
          </a:xfrm>
          <a:prstGeom prst="straightConnector1">
            <a:avLst/>
          </a:prstGeom>
          <a:noFill/>
          <a:ln cap="flat" cmpd="sng" w="38100">
            <a:solidFill>
              <a:schemeClr val="dk1"/>
            </a:solidFill>
            <a:prstDash val="solid"/>
            <a:round/>
            <a:headEnd len="med" w="med" type="none"/>
            <a:tailEnd len="med" w="med" type="triangle"/>
          </a:ln>
        </p:spPr>
      </p:cxnSp>
      <p:cxnSp>
        <p:nvCxnSpPr>
          <p:cNvPr id="86" name="Google Shape;86;p17"/>
          <p:cNvCxnSpPr/>
          <p:nvPr/>
        </p:nvCxnSpPr>
        <p:spPr>
          <a:xfrm rot="10800000">
            <a:off x="3220463" y="2030125"/>
            <a:ext cx="2364900" cy="18000"/>
          </a:xfrm>
          <a:prstGeom prst="straightConnector1">
            <a:avLst/>
          </a:prstGeom>
          <a:noFill/>
          <a:ln cap="flat" cmpd="sng" w="38100">
            <a:solidFill>
              <a:schemeClr val="dk1"/>
            </a:solidFill>
            <a:prstDash val="solid"/>
            <a:round/>
            <a:headEnd len="med" w="med" type="none"/>
            <a:tailEnd len="med" w="med" type="triangle"/>
          </a:ln>
        </p:spPr>
      </p:cxnSp>
      <p:sp>
        <p:nvSpPr>
          <p:cNvPr id="87" name="Google Shape;87;p17"/>
          <p:cNvSpPr txBox="1"/>
          <p:nvPr/>
        </p:nvSpPr>
        <p:spPr>
          <a:xfrm>
            <a:off x="3439600" y="1077125"/>
            <a:ext cx="17655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m</a:t>
            </a:r>
            <a:r>
              <a:rPr b="1" lang="en" sz="1800">
                <a:solidFill>
                  <a:schemeClr val="accent1"/>
                </a:solidFill>
              </a:rPr>
              <a:t>oney, f</a:t>
            </a:r>
            <a:endParaRPr b="1" sz="1800">
              <a:solidFill>
                <a:schemeClr val="accent1"/>
              </a:solidFill>
            </a:endParaRPr>
          </a:p>
        </p:txBody>
      </p:sp>
      <p:sp>
        <p:nvSpPr>
          <p:cNvPr id="88" name="Google Shape;88;p17"/>
          <p:cNvSpPr txBox="1"/>
          <p:nvPr/>
        </p:nvSpPr>
        <p:spPr>
          <a:xfrm>
            <a:off x="3439600" y="1605925"/>
            <a:ext cx="17655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BB0000"/>
                </a:solidFill>
              </a:rPr>
              <a:t>d</a:t>
            </a:r>
            <a:r>
              <a:rPr b="1" lang="en" sz="1800">
                <a:solidFill>
                  <a:srgbClr val="BB0000"/>
                </a:solidFill>
              </a:rPr>
              <a:t>ata = f(x)</a:t>
            </a:r>
            <a:endParaRPr b="1" sz="1800">
              <a:solidFill>
                <a:srgbClr val="BB0000"/>
              </a:solidFill>
            </a:endParaRPr>
          </a:p>
        </p:txBody>
      </p:sp>
      <p:sp>
        <p:nvSpPr>
          <p:cNvPr id="89" name="Google Shape;89;p17"/>
          <p:cNvSpPr txBox="1"/>
          <p:nvPr>
            <p:ph idx="1" type="body"/>
          </p:nvPr>
        </p:nvSpPr>
        <p:spPr>
          <a:xfrm>
            <a:off x="457200" y="207275"/>
            <a:ext cx="83913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Sale of Digital Goods</a:t>
            </a:r>
            <a:endParaRPr sz="2400">
              <a:solidFill>
                <a:schemeClr val="dk1"/>
              </a:solidFill>
              <a:latin typeface="Arial"/>
              <a:ea typeface="Arial"/>
              <a:cs typeface="Arial"/>
              <a:sym typeface="Arial"/>
            </a:endParaRPr>
          </a:p>
        </p:txBody>
      </p:sp>
      <p:sp>
        <p:nvSpPr>
          <p:cNvPr id="90" name="Google Shape;90;p17"/>
          <p:cNvSpPr txBox="1"/>
          <p:nvPr/>
        </p:nvSpPr>
        <p:spPr>
          <a:xfrm>
            <a:off x="101600" y="3366375"/>
            <a:ext cx="2806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i="1" lang="en" sz="1500">
                <a:solidFill>
                  <a:schemeClr val="dk1"/>
                </a:solidFill>
              </a:rPr>
              <a:t>Fairness</a:t>
            </a:r>
            <a:r>
              <a:rPr lang="en" sz="1500">
                <a:solidFill>
                  <a:schemeClr val="dk1"/>
                </a:solidFill>
              </a:rPr>
              <a:t>: if </a:t>
            </a:r>
            <a:r>
              <a:rPr b="1" lang="en" sz="1500">
                <a:solidFill>
                  <a:schemeClr val="accent1"/>
                </a:solidFill>
              </a:rPr>
              <a:t>money</a:t>
            </a:r>
            <a:r>
              <a:rPr lang="en" sz="1500">
                <a:solidFill>
                  <a:schemeClr val="dk1"/>
                </a:solidFill>
              </a:rPr>
              <a:t> sent, should receive </a:t>
            </a:r>
            <a:r>
              <a:rPr b="1" lang="en" sz="1500">
                <a:solidFill>
                  <a:srgbClr val="BB0000"/>
                </a:solidFill>
              </a:rPr>
              <a:t>data</a:t>
            </a:r>
            <a:endParaRPr b="1" sz="1500">
              <a:solidFill>
                <a:srgbClr val="BB0000"/>
              </a:solidFill>
            </a:endParaRPr>
          </a:p>
          <a:p>
            <a:pPr indent="-323850" lvl="0" marL="457200" rtl="0" algn="l">
              <a:spcBef>
                <a:spcPts val="0"/>
              </a:spcBef>
              <a:spcAft>
                <a:spcPts val="0"/>
              </a:spcAft>
              <a:buClr>
                <a:schemeClr val="dk1"/>
              </a:buClr>
              <a:buSzPts val="1500"/>
              <a:buChar char="●"/>
            </a:pPr>
            <a:r>
              <a:rPr i="1" lang="en" sz="1500">
                <a:solidFill>
                  <a:schemeClr val="dk1"/>
                </a:solidFill>
              </a:rPr>
              <a:t>Authenticity</a:t>
            </a:r>
            <a:r>
              <a:rPr lang="en" sz="1500">
                <a:solidFill>
                  <a:schemeClr val="dk1"/>
                </a:solidFill>
              </a:rPr>
              <a:t>: </a:t>
            </a:r>
            <a:r>
              <a:rPr b="1" lang="en" sz="1500">
                <a:solidFill>
                  <a:srgbClr val="BB0000"/>
                </a:solidFill>
              </a:rPr>
              <a:t>data</a:t>
            </a:r>
            <a:r>
              <a:rPr b="1" lang="en" sz="1500">
                <a:solidFill>
                  <a:srgbClr val="BB0000"/>
                </a:solidFill>
              </a:rPr>
              <a:t> =</a:t>
            </a:r>
            <a:r>
              <a:rPr b="1" lang="en" sz="1500">
                <a:solidFill>
                  <a:srgbClr val="BB0000"/>
                </a:solidFill>
              </a:rPr>
              <a:t> f(x)</a:t>
            </a:r>
            <a:r>
              <a:rPr lang="en" sz="1500">
                <a:solidFill>
                  <a:schemeClr val="dk1"/>
                </a:solidFill>
              </a:rPr>
              <a:t> and not some junk</a:t>
            </a:r>
            <a:endParaRPr i="1" sz="1500">
              <a:solidFill>
                <a:schemeClr val="dk1"/>
              </a:solidFill>
            </a:endParaRPr>
          </a:p>
        </p:txBody>
      </p:sp>
      <p:sp>
        <p:nvSpPr>
          <p:cNvPr id="91" name="Google Shape;91;p17"/>
          <p:cNvSpPr txBox="1"/>
          <p:nvPr/>
        </p:nvSpPr>
        <p:spPr>
          <a:xfrm>
            <a:off x="6007025" y="3366375"/>
            <a:ext cx="2806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i="1" lang="en" sz="1500">
                <a:solidFill>
                  <a:schemeClr val="dk1"/>
                </a:solidFill>
              </a:rPr>
              <a:t>Fairness</a:t>
            </a:r>
            <a:r>
              <a:rPr lang="en" sz="1500">
                <a:solidFill>
                  <a:schemeClr val="dk1"/>
                </a:solidFill>
              </a:rPr>
              <a:t>: if </a:t>
            </a:r>
            <a:r>
              <a:rPr b="1" lang="en" sz="1500">
                <a:solidFill>
                  <a:srgbClr val="BB0000"/>
                </a:solidFill>
              </a:rPr>
              <a:t>data</a:t>
            </a:r>
            <a:r>
              <a:rPr lang="en" sz="1500">
                <a:solidFill>
                  <a:schemeClr val="dk1"/>
                </a:solidFill>
              </a:rPr>
              <a:t> sent, should receive </a:t>
            </a:r>
            <a:r>
              <a:rPr b="1" lang="en" sz="1500">
                <a:solidFill>
                  <a:schemeClr val="accent1"/>
                </a:solidFill>
              </a:rPr>
              <a:t>money</a:t>
            </a:r>
            <a:r>
              <a:rPr lang="en" sz="1500">
                <a:solidFill>
                  <a:schemeClr val="dk1"/>
                </a:solidFill>
              </a:rPr>
              <a:t> </a:t>
            </a:r>
            <a:endParaRPr b="1" sz="1500">
              <a:solidFill>
                <a:srgbClr val="BB0000"/>
              </a:solidFill>
            </a:endParaRPr>
          </a:p>
          <a:p>
            <a:pPr indent="-323850" lvl="0" marL="457200" rtl="0" algn="l">
              <a:spcBef>
                <a:spcPts val="0"/>
              </a:spcBef>
              <a:spcAft>
                <a:spcPts val="0"/>
              </a:spcAft>
              <a:buClr>
                <a:schemeClr val="dk1"/>
              </a:buClr>
              <a:buSzPts val="1500"/>
              <a:buChar char="●"/>
            </a:pPr>
            <a:r>
              <a:rPr b="1" i="1" lang="en" sz="1500">
                <a:solidFill>
                  <a:schemeClr val="dk1"/>
                </a:solidFill>
              </a:rPr>
              <a:t>Privacy</a:t>
            </a:r>
            <a:r>
              <a:rPr b="1" lang="en" sz="1500">
                <a:solidFill>
                  <a:schemeClr val="dk1"/>
                </a:solidFill>
              </a:rPr>
              <a:t>: </a:t>
            </a:r>
            <a:r>
              <a:rPr lang="en" sz="1500">
                <a:solidFill>
                  <a:schemeClr val="dk1"/>
                </a:solidFill>
              </a:rPr>
              <a:t>buyer should learn nothing beyond </a:t>
            </a:r>
            <a:r>
              <a:rPr b="1" lang="en" sz="1500">
                <a:solidFill>
                  <a:srgbClr val="BB0000"/>
                </a:solidFill>
              </a:rPr>
              <a:t>f(x)</a:t>
            </a:r>
            <a:endParaRPr sz="1500">
              <a:solidFill>
                <a:schemeClr val="dk1"/>
              </a:solidFill>
            </a:endParaRPr>
          </a:p>
        </p:txBody>
      </p:sp>
      <p:sp>
        <p:nvSpPr>
          <p:cNvPr id="92" name="Google Shape;92;p17"/>
          <p:cNvSpPr txBox="1"/>
          <p:nvPr/>
        </p:nvSpPr>
        <p:spPr>
          <a:xfrm>
            <a:off x="3301813" y="3366375"/>
            <a:ext cx="2311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Infrastructure</a:t>
            </a:r>
            <a:endParaRPr sz="1500" u="sng">
              <a:solidFill>
                <a:schemeClr val="dk1"/>
              </a:solidFill>
            </a:endParaRPr>
          </a:p>
          <a:p>
            <a:pPr indent="-323850" lvl="0" marL="457200" rtl="0" algn="l">
              <a:spcBef>
                <a:spcPts val="0"/>
              </a:spcBef>
              <a:spcAft>
                <a:spcPts val="0"/>
              </a:spcAft>
              <a:buClr>
                <a:schemeClr val="dk1"/>
              </a:buClr>
              <a:buSzPts val="1500"/>
              <a:buChar char="●"/>
            </a:pPr>
            <a:r>
              <a:rPr i="1" lang="en" sz="1500">
                <a:solidFill>
                  <a:schemeClr val="dk1"/>
                </a:solidFill>
              </a:rPr>
              <a:t>Costs</a:t>
            </a:r>
            <a:endParaRPr i="1" sz="1500">
              <a:solidFill>
                <a:schemeClr val="dk1"/>
              </a:solidFill>
            </a:endParaRPr>
          </a:p>
          <a:p>
            <a:pPr indent="-323850" lvl="0" marL="457200" rtl="0" algn="l">
              <a:spcBef>
                <a:spcPts val="0"/>
              </a:spcBef>
              <a:spcAft>
                <a:spcPts val="0"/>
              </a:spcAft>
              <a:buClr>
                <a:schemeClr val="dk1"/>
              </a:buClr>
              <a:buSzPts val="1500"/>
              <a:buChar char="●"/>
            </a:pPr>
            <a:r>
              <a:rPr i="1" lang="en" sz="1500">
                <a:solidFill>
                  <a:schemeClr val="dk1"/>
                </a:solidFill>
              </a:rPr>
              <a:t>Compatibility</a:t>
            </a:r>
            <a:endParaRPr i="1" sz="1500">
              <a:solidFill>
                <a:schemeClr val="dk1"/>
              </a:solidFill>
            </a:endParaRPr>
          </a:p>
        </p:txBody>
      </p:sp>
      <p:sp>
        <p:nvSpPr>
          <p:cNvPr id="93" name="Google Shape;93;p17"/>
          <p:cNvSpPr/>
          <p:nvPr/>
        </p:nvSpPr>
        <p:spPr>
          <a:xfrm rot="10800000">
            <a:off x="1709088" y="2944368"/>
            <a:ext cx="1021800" cy="2781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7"/>
          <p:cNvSpPr/>
          <p:nvPr/>
        </p:nvSpPr>
        <p:spPr>
          <a:xfrm rot="10800000">
            <a:off x="6104875" y="2940475"/>
            <a:ext cx="1024200" cy="2742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7"/>
          <p:cNvSpPr/>
          <p:nvPr/>
        </p:nvSpPr>
        <p:spPr>
          <a:xfrm rot="10800000">
            <a:off x="3890825" y="2940475"/>
            <a:ext cx="1024200" cy="2742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7"/>
          <p:cNvSpPr/>
          <p:nvPr/>
        </p:nvSpPr>
        <p:spPr>
          <a:xfrm>
            <a:off x="7240275" y="2091050"/>
            <a:ext cx="1765500" cy="677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Data Privacy Regulations. </a:t>
            </a:r>
            <a:endParaRPr/>
          </a:p>
          <a:p>
            <a:pPr indent="0" lvl="0" marL="0" rtl="0" algn="ctr">
              <a:spcBef>
                <a:spcPts val="0"/>
              </a:spcBef>
              <a:spcAft>
                <a:spcPts val="0"/>
              </a:spcAft>
              <a:buNone/>
            </a:pPr>
            <a:r>
              <a:rPr lang="en"/>
              <a:t>Eg: HIPAA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p:nvPr/>
        </p:nvSpPr>
        <p:spPr>
          <a:xfrm>
            <a:off x="368850" y="2308475"/>
            <a:ext cx="8729400" cy="1425300"/>
          </a:xfrm>
          <a:prstGeom prst="rect">
            <a:avLst/>
          </a:prstGeom>
          <a:noFill/>
          <a:ln cap="flat" cmpd="sng" w="19050">
            <a:solidFill>
              <a:srgbClr val="CCCC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35"/>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35"/>
          <p:cNvSpPr txBox="1"/>
          <p:nvPr/>
        </p:nvSpPr>
        <p:spPr>
          <a:xfrm>
            <a:off x="702150" y="694944"/>
            <a:ext cx="12192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1"/>
                </a:solidFill>
              </a:rPr>
              <a:t>Buyer</a:t>
            </a:r>
            <a:endParaRPr b="1" sz="1800" u="sng">
              <a:solidFill>
                <a:schemeClr val="accent1"/>
              </a:solidFill>
            </a:endParaRPr>
          </a:p>
        </p:txBody>
      </p:sp>
      <p:sp>
        <p:nvSpPr>
          <p:cNvPr id="431" name="Google Shape;431;p35"/>
          <p:cNvSpPr txBox="1"/>
          <p:nvPr/>
        </p:nvSpPr>
        <p:spPr>
          <a:xfrm>
            <a:off x="5883975" y="691150"/>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BB0000"/>
                </a:solidFill>
              </a:rPr>
              <a:t>Seller</a:t>
            </a:r>
            <a:endParaRPr b="1" sz="1800" u="sng">
              <a:solidFill>
                <a:srgbClr val="BB0000"/>
              </a:solidFill>
            </a:endParaRPr>
          </a:p>
        </p:txBody>
      </p:sp>
      <p:sp>
        <p:nvSpPr>
          <p:cNvPr id="432" name="Google Shape;432;p35"/>
          <p:cNvSpPr txBox="1"/>
          <p:nvPr/>
        </p:nvSpPr>
        <p:spPr>
          <a:xfrm>
            <a:off x="514300" y="994575"/>
            <a:ext cx="17778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sk, vk, tx, f)</a:t>
            </a:r>
            <a:endParaRPr sz="1500">
              <a:solidFill>
                <a:srgbClr val="CCCCCC"/>
              </a:solidFill>
            </a:endParaRPr>
          </a:p>
        </p:txBody>
      </p:sp>
      <p:sp>
        <p:nvSpPr>
          <p:cNvPr id="433" name="Google Shape;433;p35"/>
          <p:cNvSpPr txBox="1"/>
          <p:nvPr/>
        </p:nvSpPr>
        <p:spPr>
          <a:xfrm>
            <a:off x="5947225" y="918375"/>
            <a:ext cx="13200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x, vk)</a:t>
            </a:r>
            <a:endParaRPr sz="1500">
              <a:solidFill>
                <a:srgbClr val="CCCCCC"/>
              </a:solidFill>
            </a:endParaRPr>
          </a:p>
        </p:txBody>
      </p:sp>
      <p:cxnSp>
        <p:nvCxnSpPr>
          <p:cNvPr id="434" name="Google Shape;434;p35"/>
          <p:cNvCxnSpPr/>
          <p:nvPr/>
        </p:nvCxnSpPr>
        <p:spPr>
          <a:xfrm rot="10800000">
            <a:off x="3430848" y="1749650"/>
            <a:ext cx="1827000" cy="2400"/>
          </a:xfrm>
          <a:prstGeom prst="straightConnector1">
            <a:avLst/>
          </a:prstGeom>
          <a:noFill/>
          <a:ln cap="flat" cmpd="sng" w="38100">
            <a:solidFill>
              <a:srgbClr val="CCCCCC"/>
            </a:solidFill>
            <a:prstDash val="solid"/>
            <a:round/>
            <a:headEnd len="med" w="med" type="none"/>
            <a:tailEnd len="med" w="med" type="triangle"/>
          </a:ln>
        </p:spPr>
      </p:cxnSp>
      <p:cxnSp>
        <p:nvCxnSpPr>
          <p:cNvPr id="435" name="Google Shape;435;p35"/>
          <p:cNvCxnSpPr/>
          <p:nvPr/>
        </p:nvCxnSpPr>
        <p:spPr>
          <a:xfrm rot="10800000">
            <a:off x="3428952" y="4264250"/>
            <a:ext cx="1827300" cy="9600"/>
          </a:xfrm>
          <a:prstGeom prst="straightConnector1">
            <a:avLst/>
          </a:prstGeom>
          <a:noFill/>
          <a:ln cap="flat" cmpd="sng" w="38100">
            <a:solidFill>
              <a:srgbClr val="CCCCCC"/>
            </a:solidFill>
            <a:prstDash val="solid"/>
            <a:round/>
            <a:headEnd len="med" w="med" type="none"/>
            <a:tailEnd len="med" w="med" type="triangle"/>
          </a:ln>
        </p:spPr>
      </p:cxnSp>
      <p:sp>
        <p:nvSpPr>
          <p:cNvPr id="436" name="Google Shape;436;p35"/>
          <p:cNvSpPr/>
          <p:nvPr/>
        </p:nvSpPr>
        <p:spPr>
          <a:xfrm>
            <a:off x="5368400" y="14352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437" name="Google Shape;437;p35"/>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ad = (mpk, ct, 𝜋)</a:t>
            </a:r>
            <a:endParaRPr sz="1500">
              <a:solidFill>
                <a:srgbClr val="CCCCCC"/>
              </a:solidFill>
            </a:endParaRPr>
          </a:p>
        </p:txBody>
      </p:sp>
      <p:sp>
        <p:nvSpPr>
          <p:cNvPr id="438" name="Google Shape;438;p35"/>
          <p:cNvSpPr/>
          <p:nvPr/>
        </p:nvSpPr>
        <p:spPr>
          <a:xfrm>
            <a:off x="70175" y="42441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439" name="Google Shape;439;p35"/>
          <p:cNvSpPr/>
          <p:nvPr/>
        </p:nvSpPr>
        <p:spPr>
          <a:xfrm>
            <a:off x="3683400" y="20292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440" name="Google Shape;440;p35"/>
          <p:cNvSpPr/>
          <p:nvPr/>
        </p:nvSpPr>
        <p:spPr>
          <a:xfrm>
            <a:off x="5368400" y="39498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441" name="Google Shape;441;p35"/>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sig</a:t>
            </a:r>
            <a:endParaRPr sz="1500">
              <a:solidFill>
                <a:srgbClr val="CCCCCC"/>
              </a:solidFill>
            </a:endParaRPr>
          </a:p>
        </p:txBody>
      </p:sp>
      <p:sp>
        <p:nvSpPr>
          <p:cNvPr id="442" name="Google Shape;442;p35"/>
          <p:cNvSpPr txBox="1"/>
          <p:nvPr/>
        </p:nvSpPr>
        <p:spPr>
          <a:xfrm>
            <a:off x="5679050" y="1354350"/>
            <a:ext cx="2844900" cy="8772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(mpk, msk) ← FE.Setup(1</a:t>
            </a:r>
            <a:r>
              <a:rPr baseline="30000" lang="en" sz="1500">
                <a:solidFill>
                  <a:srgbClr val="CCCCCC"/>
                </a:solidFill>
              </a:rPr>
              <a:t>λ</a:t>
            </a:r>
            <a:r>
              <a:rPr lang="en" sz="1500">
                <a:solidFill>
                  <a:srgbClr val="CCCCCC"/>
                </a:solidFill>
              </a:rPr>
              <a:t>)</a:t>
            </a:r>
            <a:endParaRPr sz="1500">
              <a:solidFill>
                <a:srgbClr val="CCCCCC"/>
              </a:solidFill>
            </a:endParaRPr>
          </a:p>
          <a:p>
            <a:pPr indent="0" lvl="0" marL="0" rtl="0" algn="l">
              <a:spcBef>
                <a:spcPts val="0"/>
              </a:spcBef>
              <a:spcAft>
                <a:spcPts val="0"/>
              </a:spcAft>
              <a:buNone/>
            </a:pPr>
            <a:r>
              <a:rPr lang="en" sz="1500">
                <a:solidFill>
                  <a:srgbClr val="CCCCCC"/>
                </a:solidFill>
              </a:rPr>
              <a:t>ct ← FE.Encrypt(mpk, x)</a:t>
            </a:r>
            <a:endParaRPr sz="1500">
              <a:solidFill>
                <a:srgbClr val="CCCCCC"/>
              </a:solidFill>
            </a:endParaRPr>
          </a:p>
          <a:p>
            <a:pPr indent="0" lvl="0" marL="0" rtl="0" algn="l">
              <a:spcBef>
                <a:spcPts val="0"/>
              </a:spcBef>
              <a:spcAft>
                <a:spcPts val="0"/>
              </a:spcAft>
              <a:buNone/>
            </a:pPr>
            <a:r>
              <a:rPr lang="en" sz="1500">
                <a:solidFill>
                  <a:srgbClr val="CCCCCC"/>
                </a:solidFill>
              </a:rPr>
              <a:t>𝜋: NIZK proof that ct encrypts x</a:t>
            </a:r>
            <a:endParaRPr sz="1500">
              <a:solidFill>
                <a:srgbClr val="CCCCCC"/>
              </a:solidFill>
            </a:endParaRPr>
          </a:p>
        </p:txBody>
      </p:sp>
      <p:sp>
        <p:nvSpPr>
          <p:cNvPr id="443" name="Google Shape;443;p35"/>
          <p:cNvSpPr txBox="1"/>
          <p:nvPr/>
        </p:nvSpPr>
        <p:spPr>
          <a:xfrm>
            <a:off x="5679050" y="3868950"/>
            <a:ext cx="29400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a:t>
            </a:r>
            <a:r>
              <a:rPr baseline="-25000" lang="en" sz="1500">
                <a:solidFill>
                  <a:schemeClr val="dk1"/>
                </a:solidFill>
              </a:rPr>
              <a:t>f</a:t>
            </a:r>
            <a:r>
              <a:rPr lang="en" sz="1500">
                <a:solidFill>
                  <a:schemeClr val="dk1"/>
                </a:solidFill>
              </a:rPr>
              <a:t> ← FE.KeyGen(msk, f)</a:t>
            </a:r>
            <a:endParaRPr sz="1500">
              <a:solidFill>
                <a:schemeClr val="dk1"/>
              </a:solidFill>
            </a:endParaRPr>
          </a:p>
          <a:p>
            <a:pPr indent="0" lvl="0" marL="0" rtl="0" algn="l">
              <a:spcBef>
                <a:spcPts val="0"/>
              </a:spcBef>
              <a:spcAft>
                <a:spcPts val="0"/>
              </a:spcAft>
              <a:buNone/>
            </a:pPr>
            <a:r>
              <a:rPr lang="en" sz="1500">
                <a:solidFill>
                  <a:schemeClr val="dk1"/>
                </a:solidFill>
              </a:rPr>
              <a:t>sig ← AS.Adapt(presig, sk</a:t>
            </a:r>
            <a:r>
              <a:rPr baseline="-25000" lang="en" sz="1500">
                <a:solidFill>
                  <a:schemeClr val="dk1"/>
                </a:solidFill>
              </a:rPr>
              <a:t>f</a:t>
            </a:r>
            <a:r>
              <a:rPr lang="en" sz="1500">
                <a:solidFill>
                  <a:schemeClr val="dk1"/>
                </a:solidFill>
              </a:rPr>
              <a:t>)</a:t>
            </a:r>
            <a:endParaRPr>
              <a:solidFill>
                <a:schemeClr val="dk1"/>
              </a:solidFill>
            </a:endParaRPr>
          </a:p>
        </p:txBody>
      </p:sp>
      <p:sp>
        <p:nvSpPr>
          <p:cNvPr id="444" name="Google Shape;444;p35"/>
          <p:cNvSpPr txBox="1"/>
          <p:nvPr/>
        </p:nvSpPr>
        <p:spPr>
          <a:xfrm>
            <a:off x="368850" y="4163325"/>
            <a:ext cx="26388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f</a:t>
            </a:r>
            <a:r>
              <a:rPr lang="en" sz="1500">
                <a:solidFill>
                  <a:srgbClr val="CCCCCC"/>
                </a:solidFill>
              </a:rPr>
              <a:t> ← AS.Extract(presig, sig)</a:t>
            </a:r>
            <a:endParaRPr sz="1500">
              <a:solidFill>
                <a:srgbClr val="CCCCCC"/>
              </a:solidFill>
            </a:endParaRPr>
          </a:p>
          <a:p>
            <a:pPr indent="0" lvl="0" marL="0" rtl="0" algn="l">
              <a:spcBef>
                <a:spcPts val="0"/>
              </a:spcBef>
              <a:spcAft>
                <a:spcPts val="0"/>
              </a:spcAft>
              <a:buNone/>
            </a:pPr>
            <a:r>
              <a:rPr lang="en" sz="1500">
                <a:solidFill>
                  <a:srgbClr val="CCCCCC"/>
                </a:solidFill>
              </a:rPr>
              <a:t>f(x) ← FE.Decrypt(sk</a:t>
            </a:r>
            <a:r>
              <a:rPr baseline="-25000" lang="en" sz="1500">
                <a:solidFill>
                  <a:srgbClr val="CCCCCC"/>
                </a:solidFill>
              </a:rPr>
              <a:t>f</a:t>
            </a:r>
            <a:r>
              <a:rPr lang="en" sz="1500">
                <a:solidFill>
                  <a:srgbClr val="CCCCCC"/>
                </a:solidFill>
              </a:rPr>
              <a:t>, ct)</a:t>
            </a:r>
            <a:endParaRPr sz="1500">
              <a:solidFill>
                <a:srgbClr val="CCCCCC"/>
              </a:solidFill>
            </a:endParaRPr>
          </a:p>
        </p:txBody>
      </p:sp>
      <p:sp>
        <p:nvSpPr>
          <p:cNvPr id="445" name="Google Shape;445;p35"/>
          <p:cNvSpPr txBox="1"/>
          <p:nvPr/>
        </p:nvSpPr>
        <p:spPr>
          <a:xfrm>
            <a:off x="292650" y="2944125"/>
            <a:ext cx="330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pk</a:t>
            </a:r>
            <a:r>
              <a:rPr baseline="-25000" lang="en" sz="1500">
                <a:solidFill>
                  <a:srgbClr val="CCCCCC"/>
                </a:solidFill>
              </a:rPr>
              <a:t>f</a:t>
            </a:r>
            <a:r>
              <a:rPr lang="en" sz="1500">
                <a:solidFill>
                  <a:srgbClr val="CCCCCC"/>
                </a:solidFill>
              </a:rPr>
              <a:t> ← FE.PublicKeyGen(mpk, f)</a:t>
            </a:r>
            <a:endParaRPr sz="1500">
              <a:solidFill>
                <a:srgbClr val="CCCCCC"/>
              </a:solidFill>
            </a:endParaRPr>
          </a:p>
          <a:p>
            <a:pPr indent="0" lvl="0" marL="0" rtl="0" algn="l">
              <a:spcBef>
                <a:spcPts val="0"/>
              </a:spcBef>
              <a:spcAft>
                <a:spcPts val="0"/>
              </a:spcAft>
              <a:buNone/>
            </a:pPr>
            <a:r>
              <a:rPr lang="en" sz="1500">
                <a:solidFill>
                  <a:srgbClr val="CCCCCC"/>
                </a:solidFill>
              </a:rPr>
              <a:t>presig ← AS.PreSign(sk, tx, pk</a:t>
            </a:r>
            <a:r>
              <a:rPr baseline="-25000" lang="en" sz="1500">
                <a:solidFill>
                  <a:srgbClr val="CCCCCC"/>
                </a:solidFill>
              </a:rPr>
              <a:t>f</a:t>
            </a:r>
            <a:r>
              <a:rPr lang="en" sz="1500">
                <a:solidFill>
                  <a:srgbClr val="CCCCCC"/>
                </a:solidFill>
              </a:rPr>
              <a:t>)</a:t>
            </a:r>
            <a:endParaRPr sz="1500">
              <a:solidFill>
                <a:srgbClr val="CCCCCC"/>
              </a:solidFill>
            </a:endParaRPr>
          </a:p>
        </p:txBody>
      </p:sp>
      <p:cxnSp>
        <p:nvCxnSpPr>
          <p:cNvPr id="446" name="Google Shape;446;p35"/>
          <p:cNvCxnSpPr/>
          <p:nvPr/>
        </p:nvCxnSpPr>
        <p:spPr>
          <a:xfrm>
            <a:off x="3430766" y="3578450"/>
            <a:ext cx="1827000" cy="2400"/>
          </a:xfrm>
          <a:prstGeom prst="straightConnector1">
            <a:avLst/>
          </a:prstGeom>
          <a:noFill/>
          <a:ln cap="flat" cmpd="sng" w="38100">
            <a:solidFill>
              <a:srgbClr val="CCCCCC"/>
            </a:solidFill>
            <a:prstDash val="solid"/>
            <a:round/>
            <a:headEnd len="med" w="med" type="none"/>
            <a:tailEnd len="med" w="med" type="triangle"/>
          </a:ln>
        </p:spPr>
      </p:cxnSp>
      <p:sp>
        <p:nvSpPr>
          <p:cNvPr id="447" name="Google Shape;447;p35"/>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f, presig</a:t>
            </a:r>
            <a:endParaRPr sz="1500">
              <a:solidFill>
                <a:srgbClr val="CCCCCC"/>
              </a:solidFill>
            </a:endParaRPr>
          </a:p>
        </p:txBody>
      </p:sp>
      <p:sp>
        <p:nvSpPr>
          <p:cNvPr id="448" name="Google Shape;448;p35"/>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FE + Adaptor Signature (AS)</a:t>
            </a:r>
            <a:endParaRPr b="1">
              <a:solidFill>
                <a:schemeClr val="dk1"/>
              </a:solidFill>
            </a:endParaRPr>
          </a:p>
        </p:txBody>
      </p:sp>
      <p:sp>
        <p:nvSpPr>
          <p:cNvPr id="449" name="Google Shape;449;p35"/>
          <p:cNvSpPr/>
          <p:nvPr/>
        </p:nvSpPr>
        <p:spPr>
          <a:xfrm>
            <a:off x="0" y="803075"/>
            <a:ext cx="9144000" cy="108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Theorem 1:</a:t>
            </a:r>
            <a:r>
              <a:rPr b="1" lang="en" sz="2100">
                <a:solidFill>
                  <a:srgbClr val="FFFFFF"/>
                </a:solidFill>
              </a:rPr>
              <a:t> </a:t>
            </a:r>
            <a:r>
              <a:rPr lang="en" sz="2100">
                <a:solidFill>
                  <a:srgbClr val="FFFFFF"/>
                </a:solidFill>
              </a:rPr>
              <a:t>If the FE scheme is </a:t>
            </a:r>
            <a:r>
              <a:rPr i="1" lang="en" sz="2100" u="sng">
                <a:solidFill>
                  <a:srgbClr val="FFFFFF"/>
                </a:solidFill>
              </a:rPr>
              <a:t>indistinguishability</a:t>
            </a:r>
            <a:r>
              <a:rPr i="1" lang="en" sz="2100" u="sng">
                <a:solidFill>
                  <a:srgbClr val="FFFFFF"/>
                </a:solidFill>
              </a:rPr>
              <a:t> secure</a:t>
            </a:r>
            <a:r>
              <a:rPr lang="en" sz="2100">
                <a:solidFill>
                  <a:srgbClr val="FFFFFF"/>
                </a:solidFill>
              </a:rPr>
              <a:t> and the NIZK scheme used in AdGen is </a:t>
            </a:r>
            <a:r>
              <a:rPr i="1" lang="en" sz="2100">
                <a:solidFill>
                  <a:srgbClr val="FFFFFF"/>
                </a:solidFill>
              </a:rPr>
              <a:t>zero-knowledge</a:t>
            </a:r>
            <a:r>
              <a:rPr lang="en" sz="2100">
                <a:solidFill>
                  <a:srgbClr val="FFFFFF"/>
                </a:solidFill>
              </a:rPr>
              <a:t>, then the FAS construction satisfies </a:t>
            </a:r>
            <a:r>
              <a:rPr i="1" lang="en" sz="2100" u="sng">
                <a:solidFill>
                  <a:srgbClr val="FFFFFF"/>
                </a:solidFill>
              </a:rPr>
              <a:t>witness indistinguishability</a:t>
            </a:r>
            <a:r>
              <a:rPr lang="en" sz="2100">
                <a:solidFill>
                  <a:srgbClr val="FFFFFF"/>
                </a:solidFill>
              </a:rPr>
              <a:t>.</a:t>
            </a:r>
            <a:endParaRPr sz="2100">
              <a:solidFill>
                <a:srgbClr val="FFFFFF"/>
              </a:solidFill>
            </a:endParaRPr>
          </a:p>
        </p:txBody>
      </p:sp>
      <p:sp>
        <p:nvSpPr>
          <p:cNvPr id="450" name="Google Shape;450;p35"/>
          <p:cNvSpPr/>
          <p:nvPr/>
        </p:nvSpPr>
        <p:spPr>
          <a:xfrm>
            <a:off x="0" y="1946075"/>
            <a:ext cx="9144000" cy="1081500"/>
          </a:xfrm>
          <a:prstGeom prst="wedgeRectCallout">
            <a:avLst>
              <a:gd fmla="val 23264" name="adj1"/>
              <a:gd fmla="val 125106" name="adj2"/>
            </a:avLst>
          </a:prstGeom>
          <a:solidFill>
            <a:srgbClr val="BB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Challenge 1:</a:t>
            </a:r>
            <a:r>
              <a:rPr b="1" lang="en" sz="2100">
                <a:solidFill>
                  <a:srgbClr val="FFFFFF"/>
                </a:solidFill>
              </a:rPr>
              <a:t> </a:t>
            </a:r>
            <a:r>
              <a:rPr lang="en" sz="2100">
                <a:solidFill>
                  <a:srgbClr val="FFFFFF"/>
                </a:solidFill>
              </a:rPr>
              <a:t>Compatibility of FE and AS</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If AS is for hard relation R, then FE needs to be R-compliant</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Need to choose AS that is used on blockchains</a:t>
            </a:r>
            <a:endParaRPr sz="2100">
              <a:solidFill>
                <a:srgbClr val="FFFFFF"/>
              </a:solidFill>
            </a:endParaRPr>
          </a:p>
        </p:txBody>
      </p:sp>
      <p:sp>
        <p:nvSpPr>
          <p:cNvPr id="451" name="Google Shape;451;p35"/>
          <p:cNvSpPr/>
          <p:nvPr/>
        </p:nvSpPr>
        <p:spPr>
          <a:xfrm>
            <a:off x="0" y="3255675"/>
            <a:ext cx="5631300" cy="173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Solution 1:</a:t>
            </a:r>
            <a:r>
              <a:rPr b="1" lang="en" sz="2100">
                <a:solidFill>
                  <a:srgbClr val="FFFFFF"/>
                </a:solidFill>
              </a:rPr>
              <a:t> </a:t>
            </a:r>
            <a:endParaRPr b="1"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Schnorr AS: R is </a:t>
            </a:r>
            <a:r>
              <a:rPr i="1" lang="en" sz="2100">
                <a:solidFill>
                  <a:srgbClr val="FFFFFF"/>
                </a:solidFill>
              </a:rPr>
              <a:t>Discrete Log</a:t>
            </a:r>
            <a:r>
              <a:rPr lang="en" sz="2100">
                <a:solidFill>
                  <a:srgbClr val="FFFFFF"/>
                </a:solidFill>
              </a:rPr>
              <a:t> relation</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[ABDP15] IPFE can be augmented with PublicKeyGen algorithm to make it R-compliant</a:t>
            </a:r>
            <a:endParaRPr sz="2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6"/>
          <p:cNvSpPr/>
          <p:nvPr/>
        </p:nvSpPr>
        <p:spPr>
          <a:xfrm>
            <a:off x="368850" y="2308475"/>
            <a:ext cx="8729400" cy="1425300"/>
          </a:xfrm>
          <a:prstGeom prst="rect">
            <a:avLst/>
          </a:prstGeom>
          <a:noFill/>
          <a:ln cap="flat" cmpd="sng" w="19050">
            <a:solidFill>
              <a:srgbClr val="CCCC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36"/>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36"/>
          <p:cNvSpPr txBox="1"/>
          <p:nvPr/>
        </p:nvSpPr>
        <p:spPr>
          <a:xfrm>
            <a:off x="702150" y="694944"/>
            <a:ext cx="12192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1"/>
                </a:solidFill>
              </a:rPr>
              <a:t>Buyer</a:t>
            </a:r>
            <a:endParaRPr b="1" sz="1800" u="sng">
              <a:solidFill>
                <a:schemeClr val="accent1"/>
              </a:solidFill>
            </a:endParaRPr>
          </a:p>
        </p:txBody>
      </p:sp>
      <p:sp>
        <p:nvSpPr>
          <p:cNvPr id="459" name="Google Shape;459;p36"/>
          <p:cNvSpPr txBox="1"/>
          <p:nvPr/>
        </p:nvSpPr>
        <p:spPr>
          <a:xfrm>
            <a:off x="5883975" y="691150"/>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BB0000"/>
                </a:solidFill>
              </a:rPr>
              <a:t>Seller</a:t>
            </a:r>
            <a:endParaRPr b="1" sz="1800" u="sng">
              <a:solidFill>
                <a:srgbClr val="BB0000"/>
              </a:solidFill>
            </a:endParaRPr>
          </a:p>
        </p:txBody>
      </p:sp>
      <p:sp>
        <p:nvSpPr>
          <p:cNvPr id="460" name="Google Shape;460;p36"/>
          <p:cNvSpPr txBox="1"/>
          <p:nvPr/>
        </p:nvSpPr>
        <p:spPr>
          <a:xfrm>
            <a:off x="514300" y="994575"/>
            <a:ext cx="17778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sk, vk, tx, f)</a:t>
            </a:r>
            <a:endParaRPr sz="1500">
              <a:solidFill>
                <a:srgbClr val="CCCCCC"/>
              </a:solidFill>
            </a:endParaRPr>
          </a:p>
        </p:txBody>
      </p:sp>
      <p:sp>
        <p:nvSpPr>
          <p:cNvPr id="461" name="Google Shape;461;p36"/>
          <p:cNvSpPr txBox="1"/>
          <p:nvPr/>
        </p:nvSpPr>
        <p:spPr>
          <a:xfrm>
            <a:off x="5947225" y="918375"/>
            <a:ext cx="13200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x, vk)</a:t>
            </a:r>
            <a:endParaRPr sz="1500">
              <a:solidFill>
                <a:srgbClr val="CCCCCC"/>
              </a:solidFill>
            </a:endParaRPr>
          </a:p>
        </p:txBody>
      </p:sp>
      <p:cxnSp>
        <p:nvCxnSpPr>
          <p:cNvPr id="462" name="Google Shape;462;p36"/>
          <p:cNvCxnSpPr/>
          <p:nvPr/>
        </p:nvCxnSpPr>
        <p:spPr>
          <a:xfrm rot="10800000">
            <a:off x="3430848" y="1749650"/>
            <a:ext cx="1827000" cy="2400"/>
          </a:xfrm>
          <a:prstGeom prst="straightConnector1">
            <a:avLst/>
          </a:prstGeom>
          <a:noFill/>
          <a:ln cap="flat" cmpd="sng" w="38100">
            <a:solidFill>
              <a:srgbClr val="CCCCCC"/>
            </a:solidFill>
            <a:prstDash val="solid"/>
            <a:round/>
            <a:headEnd len="med" w="med" type="none"/>
            <a:tailEnd len="med" w="med" type="triangle"/>
          </a:ln>
        </p:spPr>
      </p:cxnSp>
      <p:cxnSp>
        <p:nvCxnSpPr>
          <p:cNvPr id="463" name="Google Shape;463;p36"/>
          <p:cNvCxnSpPr/>
          <p:nvPr/>
        </p:nvCxnSpPr>
        <p:spPr>
          <a:xfrm rot="10800000">
            <a:off x="3428952" y="4264250"/>
            <a:ext cx="1827300" cy="9600"/>
          </a:xfrm>
          <a:prstGeom prst="straightConnector1">
            <a:avLst/>
          </a:prstGeom>
          <a:noFill/>
          <a:ln cap="flat" cmpd="sng" w="38100">
            <a:solidFill>
              <a:srgbClr val="CCCCCC"/>
            </a:solidFill>
            <a:prstDash val="solid"/>
            <a:round/>
            <a:headEnd len="med" w="med" type="none"/>
            <a:tailEnd len="med" w="med" type="triangle"/>
          </a:ln>
        </p:spPr>
      </p:cxnSp>
      <p:sp>
        <p:nvSpPr>
          <p:cNvPr id="464" name="Google Shape;464;p36"/>
          <p:cNvSpPr/>
          <p:nvPr/>
        </p:nvSpPr>
        <p:spPr>
          <a:xfrm>
            <a:off x="5368400" y="14352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465" name="Google Shape;465;p36"/>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ad = (mpk, ct, 𝜋)</a:t>
            </a:r>
            <a:endParaRPr sz="1500">
              <a:solidFill>
                <a:srgbClr val="CCCCCC"/>
              </a:solidFill>
            </a:endParaRPr>
          </a:p>
        </p:txBody>
      </p:sp>
      <p:sp>
        <p:nvSpPr>
          <p:cNvPr id="466" name="Google Shape;466;p36"/>
          <p:cNvSpPr/>
          <p:nvPr/>
        </p:nvSpPr>
        <p:spPr>
          <a:xfrm>
            <a:off x="70175" y="42441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467" name="Google Shape;467;p36"/>
          <p:cNvSpPr/>
          <p:nvPr/>
        </p:nvSpPr>
        <p:spPr>
          <a:xfrm>
            <a:off x="3683400" y="20292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468" name="Google Shape;468;p36"/>
          <p:cNvSpPr/>
          <p:nvPr/>
        </p:nvSpPr>
        <p:spPr>
          <a:xfrm>
            <a:off x="5368400" y="39498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469" name="Google Shape;469;p36"/>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sig</a:t>
            </a:r>
            <a:endParaRPr sz="1500">
              <a:solidFill>
                <a:srgbClr val="CCCCCC"/>
              </a:solidFill>
            </a:endParaRPr>
          </a:p>
        </p:txBody>
      </p:sp>
      <p:sp>
        <p:nvSpPr>
          <p:cNvPr id="470" name="Google Shape;470;p36"/>
          <p:cNvSpPr txBox="1"/>
          <p:nvPr/>
        </p:nvSpPr>
        <p:spPr>
          <a:xfrm>
            <a:off x="5679050" y="1354350"/>
            <a:ext cx="2844900" cy="8772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(mpk, msk) ← FE.Setup(1</a:t>
            </a:r>
            <a:r>
              <a:rPr baseline="30000" lang="en" sz="1500">
                <a:solidFill>
                  <a:srgbClr val="CCCCCC"/>
                </a:solidFill>
              </a:rPr>
              <a:t>λ</a:t>
            </a:r>
            <a:r>
              <a:rPr lang="en" sz="1500">
                <a:solidFill>
                  <a:srgbClr val="CCCCCC"/>
                </a:solidFill>
              </a:rPr>
              <a:t>)</a:t>
            </a:r>
            <a:endParaRPr sz="1500">
              <a:solidFill>
                <a:srgbClr val="CCCCCC"/>
              </a:solidFill>
            </a:endParaRPr>
          </a:p>
          <a:p>
            <a:pPr indent="0" lvl="0" marL="0" rtl="0" algn="l">
              <a:spcBef>
                <a:spcPts val="0"/>
              </a:spcBef>
              <a:spcAft>
                <a:spcPts val="0"/>
              </a:spcAft>
              <a:buNone/>
            </a:pPr>
            <a:r>
              <a:rPr lang="en" sz="1500">
                <a:solidFill>
                  <a:srgbClr val="CCCCCC"/>
                </a:solidFill>
              </a:rPr>
              <a:t>ct ← FE.Encrypt(mpk, x)</a:t>
            </a:r>
            <a:endParaRPr sz="1500">
              <a:solidFill>
                <a:srgbClr val="CCCCCC"/>
              </a:solidFill>
            </a:endParaRPr>
          </a:p>
          <a:p>
            <a:pPr indent="0" lvl="0" marL="0" rtl="0" algn="l">
              <a:spcBef>
                <a:spcPts val="0"/>
              </a:spcBef>
              <a:spcAft>
                <a:spcPts val="0"/>
              </a:spcAft>
              <a:buNone/>
            </a:pPr>
            <a:r>
              <a:rPr lang="en" sz="1500">
                <a:solidFill>
                  <a:srgbClr val="CCCCCC"/>
                </a:solidFill>
              </a:rPr>
              <a:t>𝜋: NIZK proof that ct encrypts x</a:t>
            </a:r>
            <a:endParaRPr sz="1500">
              <a:solidFill>
                <a:srgbClr val="CCCCCC"/>
              </a:solidFill>
            </a:endParaRPr>
          </a:p>
        </p:txBody>
      </p:sp>
      <p:sp>
        <p:nvSpPr>
          <p:cNvPr id="471" name="Google Shape;471;p36"/>
          <p:cNvSpPr txBox="1"/>
          <p:nvPr/>
        </p:nvSpPr>
        <p:spPr>
          <a:xfrm>
            <a:off x="5679050" y="3868950"/>
            <a:ext cx="29400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f</a:t>
            </a:r>
            <a:r>
              <a:rPr lang="en" sz="1500">
                <a:solidFill>
                  <a:srgbClr val="CCCCCC"/>
                </a:solidFill>
              </a:rPr>
              <a:t> ← FE.KeyGen(msk, f)</a:t>
            </a:r>
            <a:endParaRPr sz="1500">
              <a:solidFill>
                <a:srgbClr val="CCCCCC"/>
              </a:solidFill>
            </a:endParaRPr>
          </a:p>
          <a:p>
            <a:pPr indent="0" lvl="0" marL="0" rtl="0" algn="l">
              <a:spcBef>
                <a:spcPts val="0"/>
              </a:spcBef>
              <a:spcAft>
                <a:spcPts val="0"/>
              </a:spcAft>
              <a:buNone/>
            </a:pPr>
            <a:r>
              <a:rPr lang="en" sz="1500">
                <a:solidFill>
                  <a:srgbClr val="CCCCCC"/>
                </a:solidFill>
              </a:rPr>
              <a:t>sig ← AS.Adapt(presig, sk</a:t>
            </a:r>
            <a:r>
              <a:rPr baseline="-25000" lang="en" sz="1500">
                <a:solidFill>
                  <a:srgbClr val="CCCCCC"/>
                </a:solidFill>
              </a:rPr>
              <a:t>f</a:t>
            </a:r>
            <a:r>
              <a:rPr lang="en" sz="1500">
                <a:solidFill>
                  <a:srgbClr val="CCCCCC"/>
                </a:solidFill>
              </a:rPr>
              <a:t>)</a:t>
            </a:r>
            <a:endParaRPr>
              <a:solidFill>
                <a:srgbClr val="CCCCCC"/>
              </a:solidFill>
            </a:endParaRPr>
          </a:p>
        </p:txBody>
      </p:sp>
      <p:sp>
        <p:nvSpPr>
          <p:cNvPr id="472" name="Google Shape;472;p36"/>
          <p:cNvSpPr txBox="1"/>
          <p:nvPr/>
        </p:nvSpPr>
        <p:spPr>
          <a:xfrm>
            <a:off x="368850" y="4163325"/>
            <a:ext cx="26388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f</a:t>
            </a:r>
            <a:r>
              <a:rPr lang="en" sz="1500">
                <a:solidFill>
                  <a:srgbClr val="CCCCCC"/>
                </a:solidFill>
              </a:rPr>
              <a:t> ← AS.Extract(presig, sig)</a:t>
            </a:r>
            <a:endParaRPr sz="1500">
              <a:solidFill>
                <a:srgbClr val="CCCCCC"/>
              </a:solidFill>
            </a:endParaRPr>
          </a:p>
          <a:p>
            <a:pPr indent="0" lvl="0" marL="0" rtl="0" algn="l">
              <a:spcBef>
                <a:spcPts val="0"/>
              </a:spcBef>
              <a:spcAft>
                <a:spcPts val="0"/>
              </a:spcAft>
              <a:buNone/>
            </a:pPr>
            <a:r>
              <a:rPr lang="en" sz="1500">
                <a:solidFill>
                  <a:srgbClr val="CCCCCC"/>
                </a:solidFill>
              </a:rPr>
              <a:t>f(x) ← FE.Decrypt(sk</a:t>
            </a:r>
            <a:r>
              <a:rPr baseline="-25000" lang="en" sz="1500">
                <a:solidFill>
                  <a:srgbClr val="CCCCCC"/>
                </a:solidFill>
              </a:rPr>
              <a:t>f</a:t>
            </a:r>
            <a:r>
              <a:rPr lang="en" sz="1500">
                <a:solidFill>
                  <a:srgbClr val="CCCCCC"/>
                </a:solidFill>
              </a:rPr>
              <a:t>, ct)</a:t>
            </a:r>
            <a:endParaRPr sz="1500">
              <a:solidFill>
                <a:srgbClr val="CCCCCC"/>
              </a:solidFill>
            </a:endParaRPr>
          </a:p>
        </p:txBody>
      </p:sp>
      <p:sp>
        <p:nvSpPr>
          <p:cNvPr id="473" name="Google Shape;473;p36"/>
          <p:cNvSpPr txBox="1"/>
          <p:nvPr/>
        </p:nvSpPr>
        <p:spPr>
          <a:xfrm>
            <a:off x="292650" y="2944125"/>
            <a:ext cx="330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pk</a:t>
            </a:r>
            <a:r>
              <a:rPr baseline="-25000" lang="en" sz="1500">
                <a:solidFill>
                  <a:srgbClr val="CCCCCC"/>
                </a:solidFill>
              </a:rPr>
              <a:t>f</a:t>
            </a:r>
            <a:r>
              <a:rPr lang="en" sz="1500">
                <a:solidFill>
                  <a:srgbClr val="CCCCCC"/>
                </a:solidFill>
              </a:rPr>
              <a:t> ← FE.PublicKeyGen(mpk, f)</a:t>
            </a:r>
            <a:endParaRPr sz="1500">
              <a:solidFill>
                <a:srgbClr val="CCCCCC"/>
              </a:solidFill>
            </a:endParaRPr>
          </a:p>
          <a:p>
            <a:pPr indent="0" lvl="0" marL="0" rtl="0" algn="l">
              <a:spcBef>
                <a:spcPts val="0"/>
              </a:spcBef>
              <a:spcAft>
                <a:spcPts val="0"/>
              </a:spcAft>
              <a:buNone/>
            </a:pPr>
            <a:r>
              <a:rPr lang="en" sz="1500">
                <a:solidFill>
                  <a:srgbClr val="CCCCCC"/>
                </a:solidFill>
              </a:rPr>
              <a:t>presig ← AS.PreSign(sk, tx, pk</a:t>
            </a:r>
            <a:r>
              <a:rPr baseline="-25000" lang="en" sz="1500">
                <a:solidFill>
                  <a:srgbClr val="CCCCCC"/>
                </a:solidFill>
              </a:rPr>
              <a:t>f</a:t>
            </a:r>
            <a:r>
              <a:rPr lang="en" sz="1500">
                <a:solidFill>
                  <a:srgbClr val="CCCCCC"/>
                </a:solidFill>
              </a:rPr>
              <a:t>)</a:t>
            </a:r>
            <a:endParaRPr sz="1500">
              <a:solidFill>
                <a:srgbClr val="CCCCCC"/>
              </a:solidFill>
            </a:endParaRPr>
          </a:p>
        </p:txBody>
      </p:sp>
      <p:cxnSp>
        <p:nvCxnSpPr>
          <p:cNvPr id="474" name="Google Shape;474;p36"/>
          <p:cNvCxnSpPr/>
          <p:nvPr/>
        </p:nvCxnSpPr>
        <p:spPr>
          <a:xfrm>
            <a:off x="3430766" y="3578450"/>
            <a:ext cx="1827000" cy="2400"/>
          </a:xfrm>
          <a:prstGeom prst="straightConnector1">
            <a:avLst/>
          </a:prstGeom>
          <a:noFill/>
          <a:ln cap="flat" cmpd="sng" w="38100">
            <a:solidFill>
              <a:srgbClr val="CCCCCC"/>
            </a:solidFill>
            <a:prstDash val="solid"/>
            <a:round/>
            <a:headEnd len="med" w="med" type="none"/>
            <a:tailEnd len="med" w="med" type="triangle"/>
          </a:ln>
        </p:spPr>
      </p:cxnSp>
      <p:sp>
        <p:nvSpPr>
          <p:cNvPr id="475" name="Google Shape;475;p36"/>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f, presig</a:t>
            </a:r>
            <a:endParaRPr sz="1500">
              <a:solidFill>
                <a:srgbClr val="CCCCCC"/>
              </a:solidFill>
            </a:endParaRPr>
          </a:p>
        </p:txBody>
      </p:sp>
      <p:sp>
        <p:nvSpPr>
          <p:cNvPr id="476" name="Google Shape;476;p36"/>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FE + Adaptor Signature (AS)</a:t>
            </a:r>
            <a:endParaRPr b="1">
              <a:solidFill>
                <a:schemeClr val="dk1"/>
              </a:solidFill>
            </a:endParaRPr>
          </a:p>
        </p:txBody>
      </p:sp>
      <p:sp>
        <p:nvSpPr>
          <p:cNvPr id="477" name="Google Shape;477;p36"/>
          <p:cNvSpPr/>
          <p:nvPr/>
        </p:nvSpPr>
        <p:spPr>
          <a:xfrm>
            <a:off x="0" y="1946075"/>
            <a:ext cx="9144000" cy="542400"/>
          </a:xfrm>
          <a:prstGeom prst="rect">
            <a:avLst/>
          </a:prstGeom>
          <a:solidFill>
            <a:srgbClr val="BB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Challenge 2:</a:t>
            </a:r>
            <a:r>
              <a:rPr b="1" lang="en" sz="2100">
                <a:solidFill>
                  <a:srgbClr val="FFFFFF"/>
                </a:solidFill>
              </a:rPr>
              <a:t> </a:t>
            </a:r>
            <a:r>
              <a:rPr lang="en" sz="2100">
                <a:solidFill>
                  <a:srgbClr val="FFFFFF"/>
                </a:solidFill>
              </a:rPr>
              <a:t>Simulation secure FE can’t be R-compliant</a:t>
            </a:r>
            <a:endParaRPr sz="2100">
              <a:solidFill>
                <a:schemeClr val="lt1"/>
              </a:solidFill>
            </a:endParaRPr>
          </a:p>
        </p:txBody>
      </p:sp>
      <p:sp>
        <p:nvSpPr>
          <p:cNvPr id="478" name="Google Shape;478;p36"/>
          <p:cNvSpPr/>
          <p:nvPr/>
        </p:nvSpPr>
        <p:spPr>
          <a:xfrm>
            <a:off x="0" y="803075"/>
            <a:ext cx="9144000" cy="10815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Question:</a:t>
            </a:r>
            <a:r>
              <a:rPr b="1" lang="en" sz="2100">
                <a:solidFill>
                  <a:srgbClr val="FFFFFF"/>
                </a:solidFill>
              </a:rPr>
              <a:t> </a:t>
            </a:r>
            <a:r>
              <a:rPr lang="en" sz="2100">
                <a:solidFill>
                  <a:srgbClr val="FFFFFF"/>
                </a:solidFill>
              </a:rPr>
              <a:t>If the FE scheme is </a:t>
            </a:r>
            <a:r>
              <a:rPr i="1" lang="en" sz="2100" u="sng">
                <a:solidFill>
                  <a:srgbClr val="FFFFFF"/>
                </a:solidFill>
              </a:rPr>
              <a:t>simulation secure</a:t>
            </a:r>
            <a:r>
              <a:rPr lang="en" sz="2100">
                <a:solidFill>
                  <a:srgbClr val="FFFFFF"/>
                </a:solidFill>
              </a:rPr>
              <a:t> and the NIZK scheme used in AdGen is </a:t>
            </a:r>
            <a:r>
              <a:rPr i="1" lang="en" sz="2100">
                <a:solidFill>
                  <a:srgbClr val="FFFFFF"/>
                </a:solidFill>
              </a:rPr>
              <a:t>zero-knowledge</a:t>
            </a:r>
            <a:r>
              <a:rPr lang="en" sz="2100">
                <a:solidFill>
                  <a:srgbClr val="FFFFFF"/>
                </a:solidFill>
              </a:rPr>
              <a:t>, then is the FAS construction </a:t>
            </a:r>
            <a:r>
              <a:rPr i="1" lang="en" sz="2100" u="sng">
                <a:solidFill>
                  <a:srgbClr val="FFFFFF"/>
                </a:solidFill>
              </a:rPr>
              <a:t>zero-knowledge</a:t>
            </a:r>
            <a:r>
              <a:rPr i="1" lang="en" sz="2100">
                <a:solidFill>
                  <a:srgbClr val="FFFFFF"/>
                </a:solidFill>
              </a:rPr>
              <a:t>?</a:t>
            </a:r>
            <a:endParaRPr sz="2100">
              <a:solidFill>
                <a:srgbClr val="FFFFFF"/>
              </a:solidFill>
            </a:endParaRPr>
          </a:p>
        </p:txBody>
      </p:sp>
      <p:sp>
        <p:nvSpPr>
          <p:cNvPr id="479" name="Google Shape;479;p36"/>
          <p:cNvSpPr/>
          <p:nvPr/>
        </p:nvSpPr>
        <p:spPr>
          <a:xfrm>
            <a:off x="0" y="2587850"/>
            <a:ext cx="9144000" cy="21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chemeClr val="lt1"/>
                </a:solidFill>
              </a:rPr>
              <a:t>Theorem 2:</a:t>
            </a:r>
            <a:r>
              <a:rPr b="1" lang="en" sz="2100">
                <a:solidFill>
                  <a:schemeClr val="lt1"/>
                </a:solidFill>
              </a:rPr>
              <a:t> </a:t>
            </a:r>
            <a:r>
              <a:rPr lang="en" sz="2100">
                <a:solidFill>
                  <a:schemeClr val="lt1"/>
                </a:solidFill>
              </a:rPr>
              <a:t>If the FE scheme is </a:t>
            </a:r>
            <a:r>
              <a:rPr i="1" lang="en" sz="2100" u="sng">
                <a:solidFill>
                  <a:schemeClr val="lt1"/>
                </a:solidFill>
              </a:rPr>
              <a:t>indistinguishability secure</a:t>
            </a:r>
            <a:r>
              <a:rPr lang="en" sz="2100">
                <a:solidFill>
                  <a:schemeClr val="lt1"/>
                </a:solidFill>
              </a:rPr>
              <a:t> and the NIZK scheme used in AdGen is </a:t>
            </a:r>
            <a:r>
              <a:rPr i="1" lang="en" sz="2100">
                <a:solidFill>
                  <a:schemeClr val="lt1"/>
                </a:solidFill>
              </a:rPr>
              <a:t>zero-knowledge</a:t>
            </a:r>
            <a:r>
              <a:rPr lang="en" sz="2100">
                <a:solidFill>
                  <a:schemeClr val="lt1"/>
                </a:solidFill>
              </a:rPr>
              <a:t>, then a variant of this FAS construction satisfies </a:t>
            </a:r>
            <a:r>
              <a:rPr i="1" lang="en" sz="2100" u="sng">
                <a:solidFill>
                  <a:schemeClr val="lt1"/>
                </a:solidFill>
              </a:rPr>
              <a:t>zero-knowledge</a:t>
            </a:r>
            <a:r>
              <a:rPr lang="en" sz="2100">
                <a:solidFill>
                  <a:schemeClr val="lt1"/>
                </a:solidFill>
              </a:rPr>
              <a:t>.</a:t>
            </a:r>
            <a:endParaRPr sz="2100">
              <a:solidFill>
                <a:schemeClr val="lt1"/>
              </a:solidFill>
            </a:endParaRPr>
          </a:p>
          <a:p>
            <a:pPr indent="0" lvl="0" marL="0" rtl="0" algn="l">
              <a:spcBef>
                <a:spcPts val="0"/>
              </a:spcBef>
              <a:spcAft>
                <a:spcPts val="0"/>
              </a:spcAft>
              <a:buClr>
                <a:schemeClr val="dk1"/>
              </a:buClr>
              <a:buSzPts val="1100"/>
              <a:buFont typeface="Arial"/>
              <a:buNone/>
            </a:pPr>
            <a:r>
              <a:t/>
            </a:r>
            <a:endParaRPr sz="2100">
              <a:solidFill>
                <a:schemeClr val="lt1"/>
              </a:solidFill>
            </a:endParaRPr>
          </a:p>
          <a:p>
            <a:pPr indent="0" lvl="0" marL="0" rtl="0" algn="l">
              <a:spcBef>
                <a:spcPts val="0"/>
              </a:spcBef>
              <a:spcAft>
                <a:spcPts val="0"/>
              </a:spcAft>
              <a:buNone/>
            </a:pPr>
            <a:r>
              <a:rPr b="1" lang="en" sz="2100" u="sng">
                <a:solidFill>
                  <a:srgbClr val="FFFFFF"/>
                </a:solidFill>
              </a:rPr>
              <a:t>Idea</a:t>
            </a:r>
            <a:r>
              <a:rPr b="1" lang="en" sz="2100" u="sng">
                <a:solidFill>
                  <a:srgbClr val="FFFFFF"/>
                </a:solidFill>
              </a:rPr>
              <a:t>:</a:t>
            </a:r>
            <a:r>
              <a:rPr lang="en" sz="2100">
                <a:solidFill>
                  <a:srgbClr val="FFFFFF"/>
                </a:solidFill>
              </a:rPr>
              <a:t> Makes non-black-box use of [ALMT20] IPFE compiler that upgrades indistinguishability secure IPFE to simulation secure IPFE</a:t>
            </a:r>
            <a:endParaRPr sz="2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483" name="Shape 483"/>
        <p:cNvGrpSpPr/>
        <p:nvPr/>
      </p:nvGrpSpPr>
      <p:grpSpPr>
        <a:xfrm>
          <a:off x="0" y="0"/>
          <a:ext cx="0" cy="0"/>
          <a:chOff x="0" y="0"/>
          <a:chExt cx="0" cy="0"/>
        </a:xfrm>
      </p:grpSpPr>
      <p:grpSp>
        <p:nvGrpSpPr>
          <p:cNvPr id="484" name="Google Shape;484;p37"/>
          <p:cNvGrpSpPr/>
          <p:nvPr/>
        </p:nvGrpSpPr>
        <p:grpSpPr>
          <a:xfrm>
            <a:off x="1889911" y="289675"/>
            <a:ext cx="594300" cy="594300"/>
            <a:chOff x="1151886" y="1957150"/>
            <a:chExt cx="594300" cy="594300"/>
          </a:xfrm>
        </p:grpSpPr>
        <p:sp>
          <p:nvSpPr>
            <p:cNvPr id="485" name="Google Shape;485;p37"/>
            <p:cNvSpPr/>
            <p:nvPr/>
          </p:nvSpPr>
          <p:spPr>
            <a:xfrm>
              <a:off x="11518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486" name="Google Shape;486;p37"/>
            <p:cNvSpPr txBox="1"/>
            <p:nvPr/>
          </p:nvSpPr>
          <p:spPr>
            <a:xfrm>
              <a:off x="1230636"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1</a:t>
              </a:r>
              <a:endParaRPr b="1" sz="2500">
                <a:solidFill>
                  <a:srgbClr val="858585"/>
                </a:solidFill>
                <a:latin typeface="Roboto"/>
                <a:ea typeface="Roboto"/>
                <a:cs typeface="Roboto"/>
                <a:sym typeface="Roboto"/>
              </a:endParaRPr>
            </a:p>
          </p:txBody>
        </p:sp>
      </p:grpSp>
      <p:sp>
        <p:nvSpPr>
          <p:cNvPr id="487" name="Google Shape;487;p37"/>
          <p:cNvSpPr txBox="1"/>
          <p:nvPr/>
        </p:nvSpPr>
        <p:spPr>
          <a:xfrm>
            <a:off x="2563150" y="302125"/>
            <a:ext cx="72540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Functional Adaptor Signatures (FAS):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Definitions</a:t>
            </a:r>
            <a:endParaRPr b="1" sz="2500">
              <a:solidFill>
                <a:srgbClr val="858585"/>
              </a:solidFill>
              <a:latin typeface="Roboto"/>
              <a:ea typeface="Roboto"/>
              <a:cs typeface="Roboto"/>
              <a:sym typeface="Roboto"/>
            </a:endParaRPr>
          </a:p>
        </p:txBody>
      </p:sp>
      <p:sp>
        <p:nvSpPr>
          <p:cNvPr id="488" name="Google Shape;488;p37"/>
          <p:cNvSpPr txBox="1"/>
          <p:nvPr/>
        </p:nvSpPr>
        <p:spPr>
          <a:xfrm>
            <a:off x="2563149" y="1659950"/>
            <a:ext cx="70761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Strawman: Online NIZK +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Schnorr Adaptor Signature</a:t>
            </a:r>
            <a:endParaRPr b="1" sz="2500">
              <a:solidFill>
                <a:srgbClr val="858585"/>
              </a:solidFill>
              <a:latin typeface="Roboto"/>
              <a:ea typeface="Roboto"/>
              <a:cs typeface="Roboto"/>
              <a:sym typeface="Roboto"/>
            </a:endParaRPr>
          </a:p>
        </p:txBody>
      </p:sp>
      <p:grpSp>
        <p:nvGrpSpPr>
          <p:cNvPr id="489" name="Google Shape;489;p37"/>
          <p:cNvGrpSpPr/>
          <p:nvPr/>
        </p:nvGrpSpPr>
        <p:grpSpPr>
          <a:xfrm>
            <a:off x="1889898" y="1647500"/>
            <a:ext cx="594300" cy="594300"/>
            <a:chOff x="3256823" y="1957150"/>
            <a:chExt cx="594300" cy="594300"/>
          </a:xfrm>
        </p:grpSpPr>
        <p:sp>
          <p:nvSpPr>
            <p:cNvPr id="490" name="Google Shape;490;p37"/>
            <p:cNvSpPr/>
            <p:nvPr/>
          </p:nvSpPr>
          <p:spPr>
            <a:xfrm>
              <a:off x="3256823"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58585"/>
                </a:solidFill>
              </a:endParaRPr>
            </a:p>
          </p:txBody>
        </p:sp>
        <p:sp>
          <p:nvSpPr>
            <p:cNvPr id="491" name="Google Shape;491;p37"/>
            <p:cNvSpPr txBox="1"/>
            <p:nvPr/>
          </p:nvSpPr>
          <p:spPr>
            <a:xfrm>
              <a:off x="3329823"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2</a:t>
              </a:r>
              <a:endParaRPr b="1" sz="2500">
                <a:solidFill>
                  <a:srgbClr val="858585"/>
                </a:solidFill>
                <a:latin typeface="Roboto"/>
                <a:ea typeface="Roboto"/>
                <a:cs typeface="Roboto"/>
                <a:sym typeface="Roboto"/>
              </a:endParaRPr>
            </a:p>
          </p:txBody>
        </p:sp>
      </p:grpSp>
      <p:sp>
        <p:nvSpPr>
          <p:cNvPr id="492" name="Google Shape;492;p37"/>
          <p:cNvSpPr txBox="1"/>
          <p:nvPr/>
        </p:nvSpPr>
        <p:spPr>
          <a:xfrm>
            <a:off x="2563150" y="2964775"/>
            <a:ext cx="77688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Our Ideas: Functional Encryption (FE) +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Adaptor Signature (AS)</a:t>
            </a:r>
            <a:endParaRPr b="1" sz="2500">
              <a:solidFill>
                <a:srgbClr val="858585"/>
              </a:solidFill>
              <a:latin typeface="Roboto"/>
              <a:ea typeface="Roboto"/>
              <a:cs typeface="Roboto"/>
              <a:sym typeface="Roboto"/>
            </a:endParaRPr>
          </a:p>
        </p:txBody>
      </p:sp>
      <p:grpSp>
        <p:nvGrpSpPr>
          <p:cNvPr id="493" name="Google Shape;493;p37"/>
          <p:cNvGrpSpPr/>
          <p:nvPr/>
        </p:nvGrpSpPr>
        <p:grpSpPr>
          <a:xfrm>
            <a:off x="1889908" y="2964775"/>
            <a:ext cx="594300" cy="594300"/>
            <a:chOff x="5338808" y="1957150"/>
            <a:chExt cx="594300" cy="594300"/>
          </a:xfrm>
        </p:grpSpPr>
        <p:sp>
          <p:nvSpPr>
            <p:cNvPr id="494" name="Google Shape;494;p37"/>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txBox="1"/>
            <p:nvPr/>
          </p:nvSpPr>
          <p:spPr>
            <a:xfrm>
              <a:off x="5417558"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3</a:t>
              </a:r>
              <a:endParaRPr b="1" sz="2500">
                <a:solidFill>
                  <a:srgbClr val="858585"/>
                </a:solidFill>
                <a:latin typeface="Roboto"/>
                <a:ea typeface="Roboto"/>
                <a:cs typeface="Roboto"/>
                <a:sym typeface="Roboto"/>
              </a:endParaRPr>
            </a:p>
          </p:txBody>
        </p:sp>
      </p:grpSp>
      <p:sp>
        <p:nvSpPr>
          <p:cNvPr id="496" name="Google Shape;496;p37"/>
          <p:cNvSpPr txBox="1"/>
          <p:nvPr/>
        </p:nvSpPr>
        <p:spPr>
          <a:xfrm>
            <a:off x="2563180" y="4294475"/>
            <a:ext cx="5851200" cy="5694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Implementation and Performance</a:t>
            </a:r>
            <a:endParaRPr b="1" sz="2500">
              <a:solidFill>
                <a:srgbClr val="BB0000"/>
              </a:solidFill>
              <a:latin typeface="Roboto"/>
              <a:ea typeface="Roboto"/>
              <a:cs typeface="Roboto"/>
              <a:sym typeface="Roboto"/>
            </a:endParaRPr>
          </a:p>
        </p:txBody>
      </p:sp>
      <p:grpSp>
        <p:nvGrpSpPr>
          <p:cNvPr id="497" name="Google Shape;497;p37"/>
          <p:cNvGrpSpPr/>
          <p:nvPr/>
        </p:nvGrpSpPr>
        <p:grpSpPr>
          <a:xfrm>
            <a:off x="1889911" y="4282025"/>
            <a:ext cx="594300" cy="594300"/>
            <a:chOff x="7420786" y="1957150"/>
            <a:chExt cx="594300" cy="594300"/>
          </a:xfrm>
        </p:grpSpPr>
        <p:sp>
          <p:nvSpPr>
            <p:cNvPr id="498" name="Google Shape;498;p37"/>
            <p:cNvSpPr/>
            <p:nvPr/>
          </p:nvSpPr>
          <p:spPr>
            <a:xfrm>
              <a:off x="7420786" y="1957150"/>
              <a:ext cx="594300" cy="594300"/>
            </a:xfrm>
            <a:prstGeom prst="ellipse">
              <a:avLst/>
            </a:prstGeom>
            <a:no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txBox="1"/>
            <p:nvPr/>
          </p:nvSpPr>
          <p:spPr>
            <a:xfrm>
              <a:off x="7499536"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BB0000"/>
                  </a:solidFill>
                  <a:latin typeface="Roboto"/>
                  <a:ea typeface="Roboto"/>
                  <a:cs typeface="Roboto"/>
                  <a:sym typeface="Roboto"/>
                </a:rPr>
                <a:t>4</a:t>
              </a:r>
              <a:endParaRPr b="1" sz="2500">
                <a:solidFill>
                  <a:srgbClr val="BB0000"/>
                </a:solidFill>
                <a:latin typeface="Roboto"/>
                <a:ea typeface="Roboto"/>
                <a:cs typeface="Roboto"/>
                <a:sym typeface="Roboto"/>
              </a:endParaRPr>
            </a:p>
          </p:txBody>
        </p:sp>
      </p:grpSp>
      <p:pic>
        <p:nvPicPr>
          <p:cNvPr id="500" name="Google Shape;500;p37"/>
          <p:cNvPicPr preferRelativeResize="0"/>
          <p:nvPr/>
        </p:nvPicPr>
        <p:blipFill rotWithShape="1">
          <a:blip r:embed="rId3">
            <a:alphaModFix/>
          </a:blip>
          <a:srcRect b="32270" l="0" r="0" t="32876"/>
          <a:stretch/>
        </p:blipFill>
        <p:spPr>
          <a:xfrm rot="5400000">
            <a:off x="-1673537" y="1676400"/>
            <a:ext cx="5137775" cy="1790700"/>
          </a:xfrm>
          <a:prstGeom prst="rect">
            <a:avLst/>
          </a:prstGeom>
          <a:noFill/>
          <a:ln>
            <a:noFill/>
          </a:ln>
        </p:spPr>
      </p:pic>
      <p:sp>
        <p:nvSpPr>
          <p:cNvPr id="501" name="Google Shape;501;p37"/>
          <p:cNvSpPr/>
          <p:nvPr/>
        </p:nvSpPr>
        <p:spPr>
          <a:xfrm flipH="1" rot="-5400000">
            <a:off x="1484475" y="1779350"/>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37"/>
          <p:cNvSpPr/>
          <p:nvPr/>
        </p:nvSpPr>
        <p:spPr>
          <a:xfrm flipH="1" rot="-5400000">
            <a:off x="1484475" y="42152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37"/>
          <p:cNvSpPr/>
          <p:nvPr/>
        </p:nvSpPr>
        <p:spPr>
          <a:xfrm flipH="1" rot="-5400000">
            <a:off x="1484475" y="30841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37"/>
          <p:cNvSpPr/>
          <p:nvPr/>
        </p:nvSpPr>
        <p:spPr>
          <a:xfrm flipH="1" rot="-5400000">
            <a:off x="1484475" y="4413875"/>
            <a:ext cx="370500" cy="330600"/>
          </a:xfrm>
          <a:prstGeom prst="triangle">
            <a:avLst>
              <a:gd fmla="val 50000" name="adj"/>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38"/>
          <p:cNvPicPr preferRelativeResize="0"/>
          <p:nvPr/>
        </p:nvPicPr>
        <p:blipFill rotWithShape="1">
          <a:blip r:embed="rId3">
            <a:alphaModFix/>
          </a:blip>
          <a:srcRect b="0" l="3009" r="8993" t="10168"/>
          <a:stretch/>
        </p:blipFill>
        <p:spPr>
          <a:xfrm>
            <a:off x="621800" y="807725"/>
            <a:ext cx="5435023" cy="4196298"/>
          </a:xfrm>
          <a:prstGeom prst="rect">
            <a:avLst/>
          </a:prstGeom>
          <a:noFill/>
          <a:ln>
            <a:noFill/>
          </a:ln>
        </p:spPr>
      </p:pic>
      <p:sp>
        <p:nvSpPr>
          <p:cNvPr id="510" name="Google Shape;510;p3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11" name="Google Shape;511;p38"/>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Implementation and Performance</a:t>
            </a:r>
            <a:endParaRPr b="1">
              <a:solidFill>
                <a:schemeClr val="dk1"/>
              </a:solidFill>
            </a:endParaRPr>
          </a:p>
        </p:txBody>
      </p:sp>
      <p:sp>
        <p:nvSpPr>
          <p:cNvPr id="512" name="Google Shape;512;p38"/>
          <p:cNvSpPr txBox="1"/>
          <p:nvPr/>
        </p:nvSpPr>
        <p:spPr>
          <a:xfrm>
            <a:off x="1229250" y="4053000"/>
            <a:ext cx="4779600" cy="415500"/>
          </a:xfrm>
          <a:prstGeom prst="rect">
            <a:avLst/>
          </a:prstGeom>
          <a:solidFill>
            <a:srgbClr val="00FFFF">
              <a:alpha val="2045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Practical</a:t>
            </a:r>
            <a:endParaRPr sz="1500">
              <a:solidFill>
                <a:schemeClr val="dk2"/>
              </a:solidFill>
            </a:endParaRPr>
          </a:p>
        </p:txBody>
      </p:sp>
      <p:cxnSp>
        <p:nvCxnSpPr>
          <p:cNvPr id="513" name="Google Shape;513;p38"/>
          <p:cNvCxnSpPr/>
          <p:nvPr/>
        </p:nvCxnSpPr>
        <p:spPr>
          <a:xfrm>
            <a:off x="4919472" y="914400"/>
            <a:ext cx="9000" cy="3566100"/>
          </a:xfrm>
          <a:prstGeom prst="straightConnector1">
            <a:avLst/>
          </a:prstGeom>
          <a:noFill/>
          <a:ln cap="flat" cmpd="sng" w="28575">
            <a:solidFill>
              <a:schemeClr val="dk1"/>
            </a:solidFill>
            <a:prstDash val="dash"/>
            <a:round/>
            <a:headEnd len="med" w="med" type="none"/>
            <a:tailEnd len="med" w="med" type="none"/>
          </a:ln>
        </p:spPr>
      </p:cxnSp>
      <p:sp>
        <p:nvSpPr>
          <p:cNvPr id="514" name="Google Shape;514;p38"/>
          <p:cNvSpPr txBox="1"/>
          <p:nvPr/>
        </p:nvSpPr>
        <p:spPr>
          <a:xfrm>
            <a:off x="6102350" y="1134750"/>
            <a:ext cx="3041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Programming Language: Python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System: MacBook Pro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Practical upto 30 MB witness size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Performance bottleneck: </a:t>
            </a:r>
            <a:endParaRPr>
              <a:solidFill>
                <a:schemeClr val="dk1"/>
              </a:solidFill>
            </a:endParaRPr>
          </a:p>
          <a:p>
            <a:pPr indent="457200" lvl="0" marL="0" rtl="0" algn="l">
              <a:spcBef>
                <a:spcPts val="0"/>
              </a:spcBef>
              <a:spcAft>
                <a:spcPts val="0"/>
              </a:spcAft>
              <a:buNone/>
            </a:pPr>
            <a:r>
              <a:rPr lang="en">
                <a:solidFill>
                  <a:schemeClr val="dk1"/>
                </a:solidFill>
              </a:rPr>
              <a:t>Discrete Log computation</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9"/>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39"/>
          <p:cNvSpPr txBox="1"/>
          <p:nvPr>
            <p:ph idx="1" type="body"/>
          </p:nvPr>
        </p:nvSpPr>
        <p:spPr>
          <a:xfrm>
            <a:off x="457200" y="815725"/>
            <a:ext cx="9036900" cy="862500"/>
          </a:xfrm>
          <a:prstGeom prst="rect">
            <a:avLst/>
          </a:prstGeom>
          <a:noFill/>
          <a:ln>
            <a:noFill/>
          </a:ln>
        </p:spPr>
        <p:txBody>
          <a:bodyPr anchorCtr="0" anchor="t" bIns="34275" lIns="34275" spcFirstLastPara="1" rIns="34275" wrap="square" tIns="34275">
            <a:spAutoFit/>
          </a:bodyPr>
          <a:lstStyle/>
          <a:p>
            <a:pPr indent="-381000" lvl="0" marL="457200" rtl="0" algn="l">
              <a:spcBef>
                <a:spcPts val="0"/>
              </a:spcBef>
              <a:spcAft>
                <a:spcPts val="0"/>
              </a:spcAft>
              <a:buClr>
                <a:schemeClr val="dk1"/>
              </a:buClr>
              <a:buSzPts val="2400"/>
              <a:buChar char="●"/>
            </a:pPr>
            <a:r>
              <a:rPr lang="en" sz="2400">
                <a:solidFill>
                  <a:schemeClr val="dk1"/>
                </a:solidFill>
              </a:rPr>
              <a:t>More efficient FAS instantiations for larger witnesses?</a:t>
            </a:r>
            <a:endParaRPr sz="2400">
              <a:solidFill>
                <a:schemeClr val="dk1"/>
              </a:solidFill>
            </a:endParaRPr>
          </a:p>
          <a:p>
            <a:pPr indent="-381000" lvl="0" marL="457200" rtl="0" algn="l">
              <a:spcBef>
                <a:spcPts val="1000"/>
              </a:spcBef>
              <a:spcAft>
                <a:spcPts val="0"/>
              </a:spcAft>
              <a:buClr>
                <a:schemeClr val="dk1"/>
              </a:buClr>
              <a:buSzPts val="2400"/>
              <a:buChar char="●"/>
            </a:pPr>
            <a:r>
              <a:rPr lang="en" sz="2400">
                <a:solidFill>
                  <a:schemeClr val="dk1"/>
                </a:solidFill>
              </a:rPr>
              <a:t>FAS for broader class of functions beyond linear functions?</a:t>
            </a:r>
            <a:endParaRPr sz="2400">
              <a:solidFill>
                <a:schemeClr val="dk1"/>
              </a:solidFill>
            </a:endParaRPr>
          </a:p>
        </p:txBody>
      </p:sp>
      <p:sp>
        <p:nvSpPr>
          <p:cNvPr id="521" name="Google Shape;521;p39"/>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Open Questions</a:t>
            </a:r>
            <a:endParaRPr b="1">
              <a:solidFill>
                <a:schemeClr val="dk1"/>
              </a:solidFill>
            </a:endParaRPr>
          </a:p>
        </p:txBody>
      </p:sp>
      <p:sp>
        <p:nvSpPr>
          <p:cNvPr id="522" name="Google Shape;522;p39"/>
          <p:cNvSpPr txBox="1"/>
          <p:nvPr/>
        </p:nvSpPr>
        <p:spPr>
          <a:xfrm>
            <a:off x="0" y="1940588"/>
            <a:ext cx="9144000" cy="728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5000">
                <a:solidFill>
                  <a:srgbClr val="000000"/>
                </a:solidFill>
              </a:rPr>
              <a:t>Thank You!</a:t>
            </a:r>
            <a:endParaRPr sz="5000">
              <a:solidFill>
                <a:srgbClr val="000000"/>
              </a:solidFill>
            </a:endParaRPr>
          </a:p>
        </p:txBody>
      </p:sp>
      <p:sp>
        <p:nvSpPr>
          <p:cNvPr id="523" name="Google Shape;523;p39"/>
          <p:cNvSpPr txBox="1"/>
          <p:nvPr/>
        </p:nvSpPr>
        <p:spPr>
          <a:xfrm>
            <a:off x="3218700" y="2555200"/>
            <a:ext cx="316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nvanjani@cmu.edu</a:t>
            </a:r>
            <a:endParaRPr sz="2400"/>
          </a:p>
        </p:txBody>
      </p:sp>
      <p:sp>
        <p:nvSpPr>
          <p:cNvPr id="524" name="Google Shape;524;p39"/>
          <p:cNvSpPr txBox="1"/>
          <p:nvPr/>
        </p:nvSpPr>
        <p:spPr>
          <a:xfrm>
            <a:off x="95250" y="3351600"/>
            <a:ext cx="6533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Paper:</a:t>
            </a:r>
            <a:r>
              <a:rPr i="1" lang="en" sz="2300"/>
              <a:t> </a:t>
            </a:r>
            <a:r>
              <a:rPr i="1" lang="en" sz="2300" u="sng">
                <a:solidFill>
                  <a:schemeClr val="hlink"/>
                </a:solidFill>
                <a:hlinkClick r:id="rId3"/>
              </a:rPr>
              <a:t>https://eprint.iacr.org/2024/1523</a:t>
            </a:r>
            <a:endParaRPr i="1" sz="2300"/>
          </a:p>
          <a:p>
            <a:pPr indent="0" lvl="0" marL="0" rtl="0" algn="l">
              <a:spcBef>
                <a:spcPts val="0"/>
              </a:spcBef>
              <a:spcAft>
                <a:spcPts val="0"/>
              </a:spcAft>
              <a:buNone/>
            </a:pPr>
            <a:r>
              <a:rPr lang="en" sz="2300"/>
              <a:t>Code:</a:t>
            </a:r>
            <a:r>
              <a:rPr i="1" lang="en" sz="2300"/>
              <a:t> </a:t>
            </a:r>
            <a:r>
              <a:rPr i="1" lang="en" sz="2300" u="sng">
                <a:solidFill>
                  <a:schemeClr val="hlink"/>
                </a:solidFill>
                <a:hlinkClick r:id="rId4"/>
              </a:rPr>
              <a:t>https://github.com/nikhilvanjani/fas-impl</a:t>
            </a:r>
            <a:r>
              <a:rPr i="1" lang="en" sz="2300"/>
              <a:t> </a:t>
            </a:r>
            <a:endParaRPr i="1" sz="2300"/>
          </a:p>
        </p:txBody>
      </p:sp>
      <p:pic>
        <p:nvPicPr>
          <p:cNvPr id="525" name="Google Shape;525;p39"/>
          <p:cNvPicPr preferRelativeResize="0"/>
          <p:nvPr/>
        </p:nvPicPr>
        <p:blipFill rotWithShape="1">
          <a:blip r:embed="rId5">
            <a:alphaModFix/>
          </a:blip>
          <a:srcRect b="26617" l="58716" r="19988" t="38551"/>
          <a:stretch/>
        </p:blipFill>
        <p:spPr>
          <a:xfrm>
            <a:off x="6628363" y="2555200"/>
            <a:ext cx="2465966" cy="2520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1"/>
          <p:cNvSpPr txBox="1"/>
          <p:nvPr>
            <p:ph idx="1" type="body"/>
          </p:nvPr>
        </p:nvSpPr>
        <p:spPr>
          <a:xfrm>
            <a:off x="0" y="2283625"/>
            <a:ext cx="9144000" cy="576300"/>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chemeClr val="lt1"/>
              </a:buClr>
              <a:buSzPts val="3300"/>
              <a:buNone/>
            </a:pPr>
            <a:r>
              <a:rPr lang="en" sz="4000">
                <a:latin typeface="Arial"/>
                <a:ea typeface="Arial"/>
                <a:cs typeface="Arial"/>
                <a:sym typeface="Arial"/>
              </a:rPr>
              <a:t>Thank You!</a:t>
            </a:r>
            <a:endParaRPr sz="4000">
              <a:latin typeface="Arial"/>
              <a:ea typeface="Arial"/>
              <a:cs typeface="Arial"/>
              <a:sym typeface="Arial"/>
            </a:endParaRPr>
          </a:p>
        </p:txBody>
      </p:sp>
      <p:sp>
        <p:nvSpPr>
          <p:cNvPr id="535" name="Google Shape;535;p41"/>
          <p:cNvSpPr txBox="1"/>
          <p:nvPr/>
        </p:nvSpPr>
        <p:spPr>
          <a:xfrm>
            <a:off x="0" y="1254788"/>
            <a:ext cx="9144000" cy="728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5000"/>
              <a:t>Additional slides</a:t>
            </a:r>
            <a:endParaRPr sz="50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2"/>
          <p:cNvSpPr/>
          <p:nvPr/>
        </p:nvSpPr>
        <p:spPr>
          <a:xfrm>
            <a:off x="368850" y="2560650"/>
            <a:ext cx="8729400" cy="12585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4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542" name="Google Shape;542;p42"/>
          <p:cNvCxnSpPr/>
          <p:nvPr/>
        </p:nvCxnSpPr>
        <p:spPr>
          <a:xfrm rot="10800000">
            <a:off x="3582869" y="1749650"/>
            <a:ext cx="1644600" cy="2400"/>
          </a:xfrm>
          <a:prstGeom prst="straightConnector1">
            <a:avLst/>
          </a:prstGeom>
          <a:noFill/>
          <a:ln cap="flat" cmpd="sng" w="38100">
            <a:solidFill>
              <a:srgbClr val="BB0000"/>
            </a:solidFill>
            <a:prstDash val="solid"/>
            <a:round/>
            <a:headEnd len="med" w="med" type="none"/>
            <a:tailEnd len="med" w="med" type="triangle"/>
          </a:ln>
        </p:spPr>
      </p:cxnSp>
      <p:cxnSp>
        <p:nvCxnSpPr>
          <p:cNvPr id="543" name="Google Shape;543;p42"/>
          <p:cNvCxnSpPr/>
          <p:nvPr/>
        </p:nvCxnSpPr>
        <p:spPr>
          <a:xfrm rot="10800000">
            <a:off x="3581432" y="4264250"/>
            <a:ext cx="1644600" cy="9600"/>
          </a:xfrm>
          <a:prstGeom prst="straightConnector1">
            <a:avLst/>
          </a:prstGeom>
          <a:noFill/>
          <a:ln cap="flat" cmpd="sng" w="38100">
            <a:solidFill>
              <a:srgbClr val="BB0000"/>
            </a:solidFill>
            <a:prstDash val="solid"/>
            <a:round/>
            <a:headEnd len="med" w="med" type="none"/>
            <a:tailEnd len="med" w="med" type="triangle"/>
          </a:ln>
        </p:spPr>
      </p:cxnSp>
      <p:sp>
        <p:nvSpPr>
          <p:cNvPr id="544" name="Google Shape;544;p42"/>
          <p:cNvSpPr/>
          <p:nvPr/>
        </p:nvSpPr>
        <p:spPr>
          <a:xfrm>
            <a:off x="5368400" y="14352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545" name="Google Shape;545;p42"/>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 = (mpk, ct, 𝜋)</a:t>
            </a:r>
            <a:endParaRPr sz="1500">
              <a:solidFill>
                <a:schemeClr val="dk1"/>
              </a:solidFill>
            </a:endParaRPr>
          </a:p>
        </p:txBody>
      </p:sp>
      <p:sp>
        <p:nvSpPr>
          <p:cNvPr id="546" name="Google Shape;546;p42"/>
          <p:cNvSpPr/>
          <p:nvPr/>
        </p:nvSpPr>
        <p:spPr>
          <a:xfrm>
            <a:off x="70175" y="42441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547" name="Google Shape;547;p42"/>
          <p:cNvSpPr/>
          <p:nvPr/>
        </p:nvSpPr>
        <p:spPr>
          <a:xfrm>
            <a:off x="3683400" y="22578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548" name="Google Shape;548;p42"/>
          <p:cNvSpPr/>
          <p:nvPr/>
        </p:nvSpPr>
        <p:spPr>
          <a:xfrm>
            <a:off x="5368400" y="40260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549" name="Google Shape;549;p42"/>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550" name="Google Shape;550;p42"/>
          <p:cNvSpPr txBox="1"/>
          <p:nvPr/>
        </p:nvSpPr>
        <p:spPr>
          <a:xfrm>
            <a:off x="5679050" y="1354350"/>
            <a:ext cx="3419100" cy="11082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(mpk, msk) ← IPFE.Setup(1</a:t>
            </a:r>
            <a:r>
              <a:rPr baseline="30000" lang="en" sz="1500">
                <a:solidFill>
                  <a:schemeClr val="dk1"/>
                </a:solidFill>
              </a:rPr>
              <a:t>λ</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rgbClr val="BB0000"/>
                </a:solidFill>
              </a:rPr>
              <a:t>Sample t (</a:t>
            </a:r>
            <a:r>
              <a:rPr lang="en" sz="1500">
                <a:solidFill>
                  <a:srgbClr val="BB0000"/>
                </a:solidFill>
              </a:rPr>
              <a:t>IPFE compiler </a:t>
            </a:r>
            <a:r>
              <a:rPr lang="en" sz="1500">
                <a:solidFill>
                  <a:srgbClr val="BB0000"/>
                </a:solidFill>
              </a:rPr>
              <a:t>randomness)</a:t>
            </a:r>
            <a:endParaRPr sz="1500">
              <a:solidFill>
                <a:srgbClr val="BB0000"/>
              </a:solidFill>
            </a:endParaRPr>
          </a:p>
          <a:p>
            <a:pPr indent="0" lvl="0" marL="0" rtl="0" algn="l">
              <a:spcBef>
                <a:spcPts val="0"/>
              </a:spcBef>
              <a:spcAft>
                <a:spcPts val="0"/>
              </a:spcAft>
              <a:buNone/>
            </a:pPr>
            <a:r>
              <a:rPr lang="en" sz="1500">
                <a:solidFill>
                  <a:schemeClr val="dk1"/>
                </a:solidFill>
              </a:rPr>
              <a:t>ct ← IPFE.Encrypt(mpk, </a:t>
            </a:r>
            <a:r>
              <a:rPr lang="en" sz="1500">
                <a:solidFill>
                  <a:srgbClr val="BB0000"/>
                </a:solidFill>
              </a:rPr>
              <a:t>x || 0</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chemeClr val="dk1"/>
                </a:solidFill>
              </a:rPr>
              <a:t>𝜋: NIZK proof that ct encrypts </a:t>
            </a:r>
            <a:r>
              <a:rPr lang="en" sz="1500">
                <a:solidFill>
                  <a:srgbClr val="BB0000"/>
                </a:solidFill>
              </a:rPr>
              <a:t>x || 0</a:t>
            </a:r>
            <a:endParaRPr sz="1500">
              <a:solidFill>
                <a:srgbClr val="BB0000"/>
              </a:solidFill>
            </a:endParaRPr>
          </a:p>
        </p:txBody>
      </p:sp>
      <p:sp>
        <p:nvSpPr>
          <p:cNvPr id="551" name="Google Shape;551;p42"/>
          <p:cNvSpPr txBox="1"/>
          <p:nvPr/>
        </p:nvSpPr>
        <p:spPr>
          <a:xfrm>
            <a:off x="5679050" y="3945150"/>
            <a:ext cx="32028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a:t>
            </a:r>
            <a:r>
              <a:rPr baseline="-25000" lang="en" sz="1500">
                <a:solidFill>
                  <a:schemeClr val="dk1"/>
                </a:solidFill>
              </a:rPr>
              <a:t>y</a:t>
            </a:r>
            <a:r>
              <a:rPr lang="en" sz="1500">
                <a:solidFill>
                  <a:schemeClr val="dk1"/>
                </a:solidFill>
              </a:rPr>
              <a:t> ← IPFE.KeyGen(msk, </a:t>
            </a:r>
            <a:r>
              <a:rPr lang="en" sz="1500">
                <a:solidFill>
                  <a:srgbClr val="BB0000"/>
                </a:solidFill>
              </a:rPr>
              <a:t>y || f</a:t>
            </a:r>
            <a:r>
              <a:rPr baseline="-25000" lang="en" sz="1500">
                <a:solidFill>
                  <a:srgbClr val="BB0000"/>
                </a:solidFill>
              </a:rPr>
              <a:t>y</a:t>
            </a:r>
            <a:r>
              <a:rPr lang="en" sz="1500">
                <a:solidFill>
                  <a:srgbClr val="BB0000"/>
                </a:solidFill>
              </a:rPr>
              <a:t>(t)</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chemeClr val="dk1"/>
                </a:solidFill>
              </a:rPr>
              <a:t>sig ← Schnorr.Adapt(presig, sk</a:t>
            </a:r>
            <a:r>
              <a:rPr baseline="-25000" lang="en" sz="1500">
                <a:solidFill>
                  <a:schemeClr val="dk1"/>
                </a:solidFill>
              </a:rPr>
              <a:t>y</a:t>
            </a:r>
            <a:r>
              <a:rPr lang="en" sz="1500">
                <a:solidFill>
                  <a:schemeClr val="dk1"/>
                </a:solidFill>
              </a:rPr>
              <a:t>)</a:t>
            </a:r>
            <a:endParaRPr/>
          </a:p>
        </p:txBody>
      </p:sp>
      <p:sp>
        <p:nvSpPr>
          <p:cNvPr id="552" name="Google Shape;552;p42"/>
          <p:cNvSpPr txBox="1"/>
          <p:nvPr/>
        </p:nvSpPr>
        <p:spPr>
          <a:xfrm>
            <a:off x="368850" y="4163325"/>
            <a:ext cx="2792400" cy="646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a:t>
            </a:r>
            <a:r>
              <a:rPr baseline="-25000" lang="en" sz="1500">
                <a:solidFill>
                  <a:schemeClr val="dk1"/>
                </a:solidFill>
              </a:rPr>
              <a:t>y</a:t>
            </a:r>
            <a:r>
              <a:rPr lang="en" sz="1500">
                <a:solidFill>
                  <a:schemeClr val="dk1"/>
                </a:solidFill>
              </a:rPr>
              <a:t> ← Schnorr.Ext(presig, sig)</a:t>
            </a:r>
            <a:endParaRPr sz="1500">
              <a:solidFill>
                <a:schemeClr val="dk1"/>
              </a:solidFill>
            </a:endParaRPr>
          </a:p>
          <a:p>
            <a:pPr indent="0" lvl="0" marL="0" rtl="0" algn="l">
              <a:spcBef>
                <a:spcPts val="0"/>
              </a:spcBef>
              <a:spcAft>
                <a:spcPts val="0"/>
              </a:spcAft>
              <a:buNone/>
            </a:pPr>
            <a:r>
              <a:rPr lang="en" sz="1500">
                <a:solidFill>
                  <a:schemeClr val="dk1"/>
                </a:solidFill>
              </a:rPr>
              <a:t>f</a:t>
            </a:r>
            <a:r>
              <a:rPr baseline="-25000" lang="en" sz="1500">
                <a:solidFill>
                  <a:schemeClr val="dk1"/>
                </a:solidFill>
              </a:rPr>
              <a:t>y</a:t>
            </a:r>
            <a:r>
              <a:rPr lang="en" sz="1500">
                <a:solidFill>
                  <a:schemeClr val="dk1"/>
                </a:solidFill>
              </a:rPr>
              <a:t>(x) ← IPFE.Decrypt(sk</a:t>
            </a:r>
            <a:r>
              <a:rPr baseline="-25000" lang="en" sz="1500">
                <a:solidFill>
                  <a:schemeClr val="dk1"/>
                </a:solidFill>
              </a:rPr>
              <a:t>y</a:t>
            </a:r>
            <a:r>
              <a:rPr lang="en" sz="1500">
                <a:solidFill>
                  <a:schemeClr val="dk1"/>
                </a:solidFill>
              </a:rPr>
              <a:t>, ct)</a:t>
            </a:r>
            <a:endParaRPr sz="1500">
              <a:solidFill>
                <a:schemeClr val="dk1"/>
              </a:solidFill>
            </a:endParaRPr>
          </a:p>
        </p:txBody>
      </p:sp>
      <p:sp>
        <p:nvSpPr>
          <p:cNvPr id="553" name="Google Shape;553;p42"/>
          <p:cNvSpPr txBox="1"/>
          <p:nvPr/>
        </p:nvSpPr>
        <p:spPr>
          <a:xfrm>
            <a:off x="292650" y="3172725"/>
            <a:ext cx="372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pk</a:t>
            </a:r>
            <a:r>
              <a:rPr baseline="-25000" lang="en" sz="1500">
                <a:solidFill>
                  <a:schemeClr val="dk1"/>
                </a:solidFill>
              </a:rPr>
              <a:t>y</a:t>
            </a:r>
            <a:r>
              <a:rPr lang="en" sz="1500">
                <a:solidFill>
                  <a:schemeClr val="dk1"/>
                </a:solidFill>
              </a:rPr>
              <a:t> ← IPFE.PublicKeyGen(mpk, </a:t>
            </a:r>
            <a:r>
              <a:rPr lang="en" sz="1500">
                <a:solidFill>
                  <a:srgbClr val="BB0000"/>
                </a:solidFill>
              </a:rPr>
              <a:t>y || f</a:t>
            </a:r>
            <a:r>
              <a:rPr baseline="-25000" lang="en" sz="1500">
                <a:solidFill>
                  <a:srgbClr val="BB0000"/>
                </a:solidFill>
              </a:rPr>
              <a:t>y</a:t>
            </a:r>
            <a:r>
              <a:rPr lang="en" sz="1500">
                <a:solidFill>
                  <a:srgbClr val="BB0000"/>
                </a:solidFill>
              </a:rPr>
              <a:t>(t)</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chemeClr val="dk1"/>
                </a:solidFill>
              </a:rPr>
              <a:t>presig ← Schnorr.PreSign(sk, tx, pk</a:t>
            </a:r>
            <a:r>
              <a:rPr baseline="-25000" lang="en" sz="1500">
                <a:solidFill>
                  <a:schemeClr val="dk1"/>
                </a:solidFill>
              </a:rPr>
              <a:t>y</a:t>
            </a:r>
            <a:r>
              <a:rPr lang="en" sz="1500">
                <a:solidFill>
                  <a:schemeClr val="dk1"/>
                </a:solidFill>
              </a:rPr>
              <a:t>)</a:t>
            </a:r>
            <a:endParaRPr sz="1500">
              <a:solidFill>
                <a:schemeClr val="dk1"/>
              </a:solidFill>
            </a:endParaRPr>
          </a:p>
        </p:txBody>
      </p:sp>
      <p:cxnSp>
        <p:nvCxnSpPr>
          <p:cNvPr id="554" name="Google Shape;554;p42"/>
          <p:cNvCxnSpPr/>
          <p:nvPr/>
        </p:nvCxnSpPr>
        <p:spPr>
          <a:xfrm>
            <a:off x="3582827" y="3578450"/>
            <a:ext cx="1644600" cy="2400"/>
          </a:xfrm>
          <a:prstGeom prst="straightConnector1">
            <a:avLst/>
          </a:prstGeom>
          <a:noFill/>
          <a:ln cap="flat" cmpd="sng" w="38100">
            <a:solidFill>
              <a:schemeClr val="accent1"/>
            </a:solidFill>
            <a:prstDash val="solid"/>
            <a:round/>
            <a:headEnd len="med" w="med" type="none"/>
            <a:tailEnd len="med" w="med" type="triangle"/>
          </a:ln>
        </p:spPr>
      </p:cxnSp>
      <p:sp>
        <p:nvSpPr>
          <p:cNvPr id="555" name="Google Shape;555;p42"/>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presig</a:t>
            </a:r>
            <a:endParaRPr sz="1500">
              <a:solidFill>
                <a:schemeClr val="dk1"/>
              </a:solidFill>
            </a:endParaRPr>
          </a:p>
        </p:txBody>
      </p:sp>
      <p:sp>
        <p:nvSpPr>
          <p:cNvPr id="556" name="Google Shape;556;p42"/>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IPFE + Schnorr AS</a:t>
            </a:r>
            <a:endParaRPr b="1">
              <a:solidFill>
                <a:schemeClr val="dk1"/>
              </a:solidFill>
            </a:endParaRPr>
          </a:p>
        </p:txBody>
      </p:sp>
      <p:cxnSp>
        <p:nvCxnSpPr>
          <p:cNvPr id="557" name="Google Shape;557;p42"/>
          <p:cNvCxnSpPr/>
          <p:nvPr/>
        </p:nvCxnSpPr>
        <p:spPr>
          <a:xfrm>
            <a:off x="3582827" y="2816450"/>
            <a:ext cx="1644600" cy="2400"/>
          </a:xfrm>
          <a:prstGeom prst="straightConnector1">
            <a:avLst/>
          </a:prstGeom>
          <a:noFill/>
          <a:ln cap="flat" cmpd="sng" w="38100">
            <a:solidFill>
              <a:schemeClr val="accent1"/>
            </a:solidFill>
            <a:prstDash val="solid"/>
            <a:round/>
            <a:headEnd len="med" w="med" type="none"/>
            <a:tailEnd len="med" w="med" type="triangle"/>
          </a:ln>
        </p:spPr>
      </p:cxnSp>
      <p:sp>
        <p:nvSpPr>
          <p:cNvPr id="558" name="Google Shape;558;p42"/>
          <p:cNvSpPr txBox="1"/>
          <p:nvPr/>
        </p:nvSpPr>
        <p:spPr>
          <a:xfrm>
            <a:off x="3683400" y="2493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y</a:t>
            </a:r>
            <a:endParaRPr sz="1500">
              <a:solidFill>
                <a:schemeClr val="dk1"/>
              </a:solidFill>
            </a:endParaRPr>
          </a:p>
        </p:txBody>
      </p:sp>
      <p:cxnSp>
        <p:nvCxnSpPr>
          <p:cNvPr id="559" name="Google Shape;559;p42"/>
          <p:cNvCxnSpPr/>
          <p:nvPr/>
        </p:nvCxnSpPr>
        <p:spPr>
          <a:xfrm rot="10800000">
            <a:off x="3582869" y="3197450"/>
            <a:ext cx="1644600" cy="2400"/>
          </a:xfrm>
          <a:prstGeom prst="straightConnector1">
            <a:avLst/>
          </a:prstGeom>
          <a:noFill/>
          <a:ln cap="flat" cmpd="sng" w="38100">
            <a:solidFill>
              <a:srgbClr val="BB0000"/>
            </a:solidFill>
            <a:prstDash val="solid"/>
            <a:round/>
            <a:headEnd len="med" w="med" type="none"/>
            <a:tailEnd len="med" w="med" type="triangle"/>
          </a:ln>
        </p:spPr>
      </p:cxnSp>
      <p:sp>
        <p:nvSpPr>
          <p:cNvPr id="560" name="Google Shape;560;p42"/>
          <p:cNvSpPr txBox="1"/>
          <p:nvPr/>
        </p:nvSpPr>
        <p:spPr>
          <a:xfrm>
            <a:off x="3489750" y="27984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BB0000"/>
                </a:solidFill>
              </a:rPr>
              <a:t>f</a:t>
            </a:r>
            <a:r>
              <a:rPr baseline="-25000" lang="en" sz="1500">
                <a:solidFill>
                  <a:srgbClr val="BB0000"/>
                </a:solidFill>
              </a:rPr>
              <a:t>y</a:t>
            </a:r>
            <a:r>
              <a:rPr lang="en" sz="1500">
                <a:solidFill>
                  <a:srgbClr val="BB0000"/>
                </a:solidFill>
              </a:rPr>
              <a:t>(t)</a:t>
            </a:r>
            <a:endParaRPr sz="1500">
              <a:solidFill>
                <a:srgbClr val="BB0000"/>
              </a:solidFill>
            </a:endParaRPr>
          </a:p>
        </p:txBody>
      </p:sp>
      <p:sp>
        <p:nvSpPr>
          <p:cNvPr id="561" name="Google Shape;561;p42"/>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562" name="Google Shape;562;p42"/>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563" name="Google Shape;563;p42"/>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564" name="Google Shape;564;p42"/>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3"/>
          <p:cNvSpPr/>
          <p:nvPr/>
        </p:nvSpPr>
        <p:spPr>
          <a:xfrm>
            <a:off x="368850" y="2560650"/>
            <a:ext cx="8729400" cy="1258500"/>
          </a:xfrm>
          <a:prstGeom prst="rect">
            <a:avLst/>
          </a:prstGeom>
          <a:noFill/>
          <a:ln cap="flat" cmpd="sng" w="19050">
            <a:solidFill>
              <a:srgbClr val="CCCC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CCCCCC"/>
              </a:solidFill>
            </a:endParaRPr>
          </a:p>
        </p:txBody>
      </p:sp>
      <p:sp>
        <p:nvSpPr>
          <p:cNvPr id="570" name="Google Shape;570;p4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71" name="Google Shape;571;p43"/>
          <p:cNvSpPr txBox="1"/>
          <p:nvPr/>
        </p:nvSpPr>
        <p:spPr>
          <a:xfrm>
            <a:off x="702150" y="694944"/>
            <a:ext cx="12192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CCCCCC"/>
                </a:solidFill>
              </a:rPr>
              <a:t>Buyer</a:t>
            </a:r>
            <a:endParaRPr b="1" sz="1800" u="sng">
              <a:solidFill>
                <a:srgbClr val="CCCCCC"/>
              </a:solidFill>
            </a:endParaRPr>
          </a:p>
        </p:txBody>
      </p:sp>
      <p:sp>
        <p:nvSpPr>
          <p:cNvPr id="572" name="Google Shape;572;p43"/>
          <p:cNvSpPr txBox="1"/>
          <p:nvPr/>
        </p:nvSpPr>
        <p:spPr>
          <a:xfrm>
            <a:off x="5883975" y="691150"/>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CCCCCC"/>
                </a:solidFill>
              </a:rPr>
              <a:t>Seller</a:t>
            </a:r>
            <a:endParaRPr b="1" sz="1800" u="sng">
              <a:solidFill>
                <a:srgbClr val="CCCCCC"/>
              </a:solidFill>
            </a:endParaRPr>
          </a:p>
        </p:txBody>
      </p:sp>
      <p:sp>
        <p:nvSpPr>
          <p:cNvPr id="573" name="Google Shape;573;p43"/>
          <p:cNvSpPr txBox="1"/>
          <p:nvPr/>
        </p:nvSpPr>
        <p:spPr>
          <a:xfrm>
            <a:off x="514300" y="994575"/>
            <a:ext cx="19632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sk, vk, tx, y)</a:t>
            </a:r>
            <a:endParaRPr sz="1500">
              <a:solidFill>
                <a:srgbClr val="CCCCCC"/>
              </a:solidFill>
            </a:endParaRPr>
          </a:p>
        </p:txBody>
      </p:sp>
      <p:sp>
        <p:nvSpPr>
          <p:cNvPr id="574" name="Google Shape;574;p43"/>
          <p:cNvSpPr txBox="1"/>
          <p:nvPr/>
        </p:nvSpPr>
        <p:spPr>
          <a:xfrm>
            <a:off x="5947225" y="918375"/>
            <a:ext cx="13200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x, vk)</a:t>
            </a:r>
            <a:endParaRPr sz="1500">
              <a:solidFill>
                <a:srgbClr val="CCCCCC"/>
              </a:solidFill>
            </a:endParaRPr>
          </a:p>
        </p:txBody>
      </p:sp>
      <p:cxnSp>
        <p:nvCxnSpPr>
          <p:cNvPr id="575" name="Google Shape;575;p43"/>
          <p:cNvCxnSpPr/>
          <p:nvPr/>
        </p:nvCxnSpPr>
        <p:spPr>
          <a:xfrm rot="10800000">
            <a:off x="3582869" y="1749650"/>
            <a:ext cx="1644600" cy="2400"/>
          </a:xfrm>
          <a:prstGeom prst="straightConnector1">
            <a:avLst/>
          </a:prstGeom>
          <a:noFill/>
          <a:ln cap="flat" cmpd="sng" w="38100">
            <a:solidFill>
              <a:srgbClr val="CCCCCC"/>
            </a:solidFill>
            <a:prstDash val="solid"/>
            <a:round/>
            <a:headEnd len="med" w="med" type="none"/>
            <a:tailEnd len="med" w="med" type="triangle"/>
          </a:ln>
        </p:spPr>
      </p:cxnSp>
      <p:cxnSp>
        <p:nvCxnSpPr>
          <p:cNvPr id="576" name="Google Shape;576;p43"/>
          <p:cNvCxnSpPr/>
          <p:nvPr/>
        </p:nvCxnSpPr>
        <p:spPr>
          <a:xfrm rot="10800000">
            <a:off x="3581432" y="4264250"/>
            <a:ext cx="1644600" cy="9600"/>
          </a:xfrm>
          <a:prstGeom prst="straightConnector1">
            <a:avLst/>
          </a:prstGeom>
          <a:noFill/>
          <a:ln cap="flat" cmpd="sng" w="38100">
            <a:solidFill>
              <a:srgbClr val="CCCCCC"/>
            </a:solidFill>
            <a:prstDash val="solid"/>
            <a:round/>
            <a:headEnd len="med" w="med" type="none"/>
            <a:tailEnd len="med" w="med" type="triangle"/>
          </a:ln>
        </p:spPr>
      </p:cxnSp>
      <p:sp>
        <p:nvSpPr>
          <p:cNvPr id="577" name="Google Shape;577;p43"/>
          <p:cNvSpPr/>
          <p:nvPr/>
        </p:nvSpPr>
        <p:spPr>
          <a:xfrm>
            <a:off x="5368400" y="14352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578" name="Google Shape;578;p43"/>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ad = (mpk, ct, 𝜋)</a:t>
            </a:r>
            <a:endParaRPr sz="1500">
              <a:solidFill>
                <a:srgbClr val="CCCCCC"/>
              </a:solidFill>
            </a:endParaRPr>
          </a:p>
        </p:txBody>
      </p:sp>
      <p:sp>
        <p:nvSpPr>
          <p:cNvPr id="579" name="Google Shape;579;p43"/>
          <p:cNvSpPr/>
          <p:nvPr/>
        </p:nvSpPr>
        <p:spPr>
          <a:xfrm>
            <a:off x="70175" y="42441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580" name="Google Shape;580;p43"/>
          <p:cNvSpPr/>
          <p:nvPr/>
        </p:nvSpPr>
        <p:spPr>
          <a:xfrm>
            <a:off x="3683400" y="22578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581" name="Google Shape;581;p43"/>
          <p:cNvSpPr/>
          <p:nvPr/>
        </p:nvSpPr>
        <p:spPr>
          <a:xfrm>
            <a:off x="5368400" y="40260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582" name="Google Shape;582;p43"/>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sig</a:t>
            </a:r>
            <a:endParaRPr sz="1500">
              <a:solidFill>
                <a:srgbClr val="CCCCCC"/>
              </a:solidFill>
            </a:endParaRPr>
          </a:p>
        </p:txBody>
      </p:sp>
      <p:sp>
        <p:nvSpPr>
          <p:cNvPr id="583" name="Google Shape;583;p43"/>
          <p:cNvSpPr txBox="1"/>
          <p:nvPr/>
        </p:nvSpPr>
        <p:spPr>
          <a:xfrm>
            <a:off x="5679050" y="1354350"/>
            <a:ext cx="3419100" cy="11082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(mpk, msk) ← IPFE.Setup(1</a:t>
            </a:r>
            <a:r>
              <a:rPr baseline="30000" lang="en" sz="1500">
                <a:solidFill>
                  <a:srgbClr val="CCCCCC"/>
                </a:solidFill>
              </a:rPr>
              <a:t>λ</a:t>
            </a:r>
            <a:r>
              <a:rPr lang="en" sz="1500">
                <a:solidFill>
                  <a:srgbClr val="CCCCCC"/>
                </a:solidFill>
              </a:rPr>
              <a:t>)</a:t>
            </a:r>
            <a:endParaRPr sz="1500">
              <a:solidFill>
                <a:srgbClr val="CCCCCC"/>
              </a:solidFill>
            </a:endParaRPr>
          </a:p>
          <a:p>
            <a:pPr indent="0" lvl="0" marL="0" rtl="0" algn="l">
              <a:spcBef>
                <a:spcPts val="0"/>
              </a:spcBef>
              <a:spcAft>
                <a:spcPts val="0"/>
              </a:spcAft>
              <a:buNone/>
            </a:pPr>
            <a:r>
              <a:rPr lang="en" sz="1500">
                <a:solidFill>
                  <a:srgbClr val="CCCCCC"/>
                </a:solidFill>
              </a:rPr>
              <a:t>Sample t (IPFE compiler randomness)</a:t>
            </a:r>
            <a:endParaRPr sz="1500">
              <a:solidFill>
                <a:srgbClr val="CCCCCC"/>
              </a:solidFill>
            </a:endParaRPr>
          </a:p>
          <a:p>
            <a:pPr indent="0" lvl="0" marL="0" rtl="0" algn="l">
              <a:spcBef>
                <a:spcPts val="0"/>
              </a:spcBef>
              <a:spcAft>
                <a:spcPts val="0"/>
              </a:spcAft>
              <a:buNone/>
            </a:pPr>
            <a:r>
              <a:rPr lang="en" sz="1500">
                <a:solidFill>
                  <a:srgbClr val="CCCCCC"/>
                </a:solidFill>
              </a:rPr>
              <a:t>ct ← IPFE.Encrypt(mpk, x || 0)</a:t>
            </a:r>
            <a:endParaRPr sz="1500">
              <a:solidFill>
                <a:srgbClr val="CCCCCC"/>
              </a:solidFill>
            </a:endParaRPr>
          </a:p>
          <a:p>
            <a:pPr indent="0" lvl="0" marL="0" rtl="0" algn="l">
              <a:spcBef>
                <a:spcPts val="0"/>
              </a:spcBef>
              <a:spcAft>
                <a:spcPts val="0"/>
              </a:spcAft>
              <a:buNone/>
            </a:pPr>
            <a:r>
              <a:rPr lang="en" sz="1500">
                <a:solidFill>
                  <a:srgbClr val="CCCCCC"/>
                </a:solidFill>
              </a:rPr>
              <a:t>𝜋: NIZK proof that ct encrypts x || 0</a:t>
            </a:r>
            <a:endParaRPr sz="1500">
              <a:solidFill>
                <a:srgbClr val="CCCCCC"/>
              </a:solidFill>
            </a:endParaRPr>
          </a:p>
        </p:txBody>
      </p:sp>
      <p:sp>
        <p:nvSpPr>
          <p:cNvPr id="584" name="Google Shape;584;p43"/>
          <p:cNvSpPr txBox="1"/>
          <p:nvPr/>
        </p:nvSpPr>
        <p:spPr>
          <a:xfrm>
            <a:off x="5679050" y="3945150"/>
            <a:ext cx="32028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y</a:t>
            </a:r>
            <a:r>
              <a:rPr lang="en" sz="1500">
                <a:solidFill>
                  <a:srgbClr val="CCCCCC"/>
                </a:solidFill>
              </a:rPr>
              <a:t> ← IPFE.KeyGen(msk, y || f</a:t>
            </a:r>
            <a:r>
              <a:rPr baseline="-25000" lang="en" sz="1500">
                <a:solidFill>
                  <a:srgbClr val="CCCCCC"/>
                </a:solidFill>
              </a:rPr>
              <a:t>y</a:t>
            </a:r>
            <a:r>
              <a:rPr lang="en" sz="1500">
                <a:solidFill>
                  <a:srgbClr val="CCCCCC"/>
                </a:solidFill>
              </a:rPr>
              <a:t>(t))</a:t>
            </a:r>
            <a:endParaRPr sz="1500">
              <a:solidFill>
                <a:srgbClr val="CCCCCC"/>
              </a:solidFill>
            </a:endParaRPr>
          </a:p>
          <a:p>
            <a:pPr indent="0" lvl="0" marL="0" rtl="0" algn="l">
              <a:spcBef>
                <a:spcPts val="0"/>
              </a:spcBef>
              <a:spcAft>
                <a:spcPts val="0"/>
              </a:spcAft>
              <a:buNone/>
            </a:pPr>
            <a:r>
              <a:rPr lang="en" sz="1500">
                <a:solidFill>
                  <a:srgbClr val="CCCCCC"/>
                </a:solidFill>
              </a:rPr>
              <a:t>sig ← Schnorr.Adapt(presig, sk</a:t>
            </a:r>
            <a:r>
              <a:rPr baseline="-25000" lang="en" sz="1500">
                <a:solidFill>
                  <a:srgbClr val="CCCCCC"/>
                </a:solidFill>
              </a:rPr>
              <a:t>y</a:t>
            </a:r>
            <a:r>
              <a:rPr lang="en" sz="1500">
                <a:solidFill>
                  <a:srgbClr val="CCCCCC"/>
                </a:solidFill>
              </a:rPr>
              <a:t>)</a:t>
            </a:r>
            <a:endParaRPr>
              <a:solidFill>
                <a:srgbClr val="CCCCCC"/>
              </a:solidFill>
            </a:endParaRPr>
          </a:p>
        </p:txBody>
      </p:sp>
      <p:sp>
        <p:nvSpPr>
          <p:cNvPr id="585" name="Google Shape;585;p43"/>
          <p:cNvSpPr txBox="1"/>
          <p:nvPr/>
        </p:nvSpPr>
        <p:spPr>
          <a:xfrm>
            <a:off x="368850" y="4163325"/>
            <a:ext cx="27924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y</a:t>
            </a:r>
            <a:r>
              <a:rPr lang="en" sz="1500">
                <a:solidFill>
                  <a:srgbClr val="CCCCCC"/>
                </a:solidFill>
              </a:rPr>
              <a:t> ← Schnorr.Ext(presig, sig)</a:t>
            </a:r>
            <a:endParaRPr sz="1500">
              <a:solidFill>
                <a:srgbClr val="CCCCCC"/>
              </a:solidFill>
            </a:endParaRPr>
          </a:p>
          <a:p>
            <a:pPr indent="0" lvl="0" marL="0" rtl="0" algn="l">
              <a:spcBef>
                <a:spcPts val="0"/>
              </a:spcBef>
              <a:spcAft>
                <a:spcPts val="0"/>
              </a:spcAft>
              <a:buNone/>
            </a:pPr>
            <a:r>
              <a:rPr lang="en" sz="1500">
                <a:solidFill>
                  <a:srgbClr val="CCCCCC"/>
                </a:solidFill>
              </a:rPr>
              <a:t>f</a:t>
            </a:r>
            <a:r>
              <a:rPr baseline="-25000" lang="en" sz="1500">
                <a:solidFill>
                  <a:srgbClr val="CCCCCC"/>
                </a:solidFill>
              </a:rPr>
              <a:t>y</a:t>
            </a:r>
            <a:r>
              <a:rPr lang="en" sz="1500">
                <a:solidFill>
                  <a:srgbClr val="CCCCCC"/>
                </a:solidFill>
              </a:rPr>
              <a:t>(x) ← IPFE.Decrypt(sk</a:t>
            </a:r>
            <a:r>
              <a:rPr baseline="-25000" lang="en" sz="1500">
                <a:solidFill>
                  <a:srgbClr val="CCCCCC"/>
                </a:solidFill>
              </a:rPr>
              <a:t>y</a:t>
            </a:r>
            <a:r>
              <a:rPr lang="en" sz="1500">
                <a:solidFill>
                  <a:srgbClr val="CCCCCC"/>
                </a:solidFill>
              </a:rPr>
              <a:t>, ct)</a:t>
            </a:r>
            <a:endParaRPr sz="1500">
              <a:solidFill>
                <a:srgbClr val="CCCCCC"/>
              </a:solidFill>
            </a:endParaRPr>
          </a:p>
        </p:txBody>
      </p:sp>
      <p:sp>
        <p:nvSpPr>
          <p:cNvPr id="586" name="Google Shape;586;p43"/>
          <p:cNvSpPr txBox="1"/>
          <p:nvPr/>
        </p:nvSpPr>
        <p:spPr>
          <a:xfrm>
            <a:off x="292650" y="3172725"/>
            <a:ext cx="372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pk</a:t>
            </a:r>
            <a:r>
              <a:rPr baseline="-25000" lang="en" sz="1500">
                <a:solidFill>
                  <a:srgbClr val="CCCCCC"/>
                </a:solidFill>
              </a:rPr>
              <a:t>y</a:t>
            </a:r>
            <a:r>
              <a:rPr lang="en" sz="1500">
                <a:solidFill>
                  <a:srgbClr val="CCCCCC"/>
                </a:solidFill>
              </a:rPr>
              <a:t> ← IPFE.PublicKeyGen(mpk, y || f</a:t>
            </a:r>
            <a:r>
              <a:rPr baseline="-25000" lang="en" sz="1500">
                <a:solidFill>
                  <a:srgbClr val="CCCCCC"/>
                </a:solidFill>
              </a:rPr>
              <a:t>y</a:t>
            </a:r>
            <a:r>
              <a:rPr lang="en" sz="1500">
                <a:solidFill>
                  <a:srgbClr val="CCCCCC"/>
                </a:solidFill>
              </a:rPr>
              <a:t>(t))</a:t>
            </a:r>
            <a:endParaRPr sz="1500">
              <a:solidFill>
                <a:srgbClr val="CCCCCC"/>
              </a:solidFill>
            </a:endParaRPr>
          </a:p>
          <a:p>
            <a:pPr indent="0" lvl="0" marL="0" rtl="0" algn="l">
              <a:spcBef>
                <a:spcPts val="0"/>
              </a:spcBef>
              <a:spcAft>
                <a:spcPts val="0"/>
              </a:spcAft>
              <a:buNone/>
            </a:pPr>
            <a:r>
              <a:rPr lang="en" sz="1500">
                <a:solidFill>
                  <a:srgbClr val="CCCCCC"/>
                </a:solidFill>
              </a:rPr>
              <a:t>presig ← Schnorr.PreSign(sk, tx, pk</a:t>
            </a:r>
            <a:r>
              <a:rPr baseline="-25000" lang="en" sz="1500">
                <a:solidFill>
                  <a:srgbClr val="CCCCCC"/>
                </a:solidFill>
              </a:rPr>
              <a:t>y</a:t>
            </a:r>
            <a:r>
              <a:rPr lang="en" sz="1500">
                <a:solidFill>
                  <a:srgbClr val="CCCCCC"/>
                </a:solidFill>
              </a:rPr>
              <a:t>)</a:t>
            </a:r>
            <a:endParaRPr sz="1500">
              <a:solidFill>
                <a:srgbClr val="CCCCCC"/>
              </a:solidFill>
            </a:endParaRPr>
          </a:p>
        </p:txBody>
      </p:sp>
      <p:cxnSp>
        <p:nvCxnSpPr>
          <p:cNvPr id="587" name="Google Shape;587;p43"/>
          <p:cNvCxnSpPr/>
          <p:nvPr/>
        </p:nvCxnSpPr>
        <p:spPr>
          <a:xfrm>
            <a:off x="3582827" y="3578450"/>
            <a:ext cx="1644600" cy="2400"/>
          </a:xfrm>
          <a:prstGeom prst="straightConnector1">
            <a:avLst/>
          </a:prstGeom>
          <a:noFill/>
          <a:ln cap="flat" cmpd="sng" w="38100">
            <a:solidFill>
              <a:srgbClr val="CCCCCC"/>
            </a:solidFill>
            <a:prstDash val="solid"/>
            <a:round/>
            <a:headEnd len="med" w="med" type="none"/>
            <a:tailEnd len="med" w="med" type="triangle"/>
          </a:ln>
        </p:spPr>
      </p:cxnSp>
      <p:sp>
        <p:nvSpPr>
          <p:cNvPr id="588" name="Google Shape;588;p43"/>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presig</a:t>
            </a:r>
            <a:endParaRPr sz="1500">
              <a:solidFill>
                <a:srgbClr val="CCCCCC"/>
              </a:solidFill>
            </a:endParaRPr>
          </a:p>
        </p:txBody>
      </p:sp>
      <p:sp>
        <p:nvSpPr>
          <p:cNvPr id="589" name="Google Shape;589;p43"/>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IPFE + Schnorr AS</a:t>
            </a:r>
            <a:endParaRPr b="1">
              <a:solidFill>
                <a:schemeClr val="dk1"/>
              </a:solidFill>
            </a:endParaRPr>
          </a:p>
        </p:txBody>
      </p:sp>
      <p:cxnSp>
        <p:nvCxnSpPr>
          <p:cNvPr id="590" name="Google Shape;590;p43"/>
          <p:cNvCxnSpPr/>
          <p:nvPr/>
        </p:nvCxnSpPr>
        <p:spPr>
          <a:xfrm>
            <a:off x="3582827" y="2816450"/>
            <a:ext cx="1644600" cy="2400"/>
          </a:xfrm>
          <a:prstGeom prst="straightConnector1">
            <a:avLst/>
          </a:prstGeom>
          <a:noFill/>
          <a:ln cap="flat" cmpd="sng" w="38100">
            <a:solidFill>
              <a:schemeClr val="accent1"/>
            </a:solidFill>
            <a:prstDash val="solid"/>
            <a:round/>
            <a:headEnd len="med" w="med" type="none"/>
            <a:tailEnd len="med" w="med" type="triangle"/>
          </a:ln>
        </p:spPr>
      </p:cxnSp>
      <p:sp>
        <p:nvSpPr>
          <p:cNvPr id="591" name="Google Shape;591;p43"/>
          <p:cNvSpPr txBox="1"/>
          <p:nvPr/>
        </p:nvSpPr>
        <p:spPr>
          <a:xfrm>
            <a:off x="3683400" y="2493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y</a:t>
            </a:r>
            <a:endParaRPr sz="1500">
              <a:solidFill>
                <a:srgbClr val="CCCCCC"/>
              </a:solidFill>
            </a:endParaRPr>
          </a:p>
        </p:txBody>
      </p:sp>
      <p:cxnSp>
        <p:nvCxnSpPr>
          <p:cNvPr id="592" name="Google Shape;592;p43"/>
          <p:cNvCxnSpPr/>
          <p:nvPr/>
        </p:nvCxnSpPr>
        <p:spPr>
          <a:xfrm rot="10800000">
            <a:off x="3582869" y="3197450"/>
            <a:ext cx="1644600" cy="2400"/>
          </a:xfrm>
          <a:prstGeom prst="straightConnector1">
            <a:avLst/>
          </a:prstGeom>
          <a:noFill/>
          <a:ln cap="flat" cmpd="sng" w="38100">
            <a:solidFill>
              <a:srgbClr val="CCCCCC"/>
            </a:solidFill>
            <a:prstDash val="solid"/>
            <a:round/>
            <a:headEnd len="med" w="med" type="none"/>
            <a:tailEnd len="med" w="med" type="triangle"/>
          </a:ln>
        </p:spPr>
      </p:cxnSp>
      <p:sp>
        <p:nvSpPr>
          <p:cNvPr id="593" name="Google Shape;593;p43"/>
          <p:cNvSpPr txBox="1"/>
          <p:nvPr/>
        </p:nvSpPr>
        <p:spPr>
          <a:xfrm>
            <a:off x="3489750" y="2798475"/>
            <a:ext cx="1777800" cy="3228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f</a:t>
            </a:r>
            <a:r>
              <a:rPr baseline="-25000" lang="en" sz="1500">
                <a:solidFill>
                  <a:srgbClr val="CCCCCC"/>
                </a:solidFill>
              </a:rPr>
              <a:t>y</a:t>
            </a:r>
            <a:r>
              <a:rPr lang="en" sz="1500">
                <a:solidFill>
                  <a:srgbClr val="CCCCCC"/>
                </a:solidFill>
              </a:rPr>
              <a:t>(t)</a:t>
            </a:r>
            <a:endParaRPr sz="1500">
              <a:solidFill>
                <a:srgbClr val="CCCCCC"/>
              </a:solidFill>
            </a:endParaRPr>
          </a:p>
        </p:txBody>
      </p:sp>
      <p:sp>
        <p:nvSpPr>
          <p:cNvPr id="594" name="Google Shape;594;p43"/>
          <p:cNvSpPr/>
          <p:nvPr/>
        </p:nvSpPr>
        <p:spPr>
          <a:xfrm>
            <a:off x="0" y="2031000"/>
            <a:ext cx="9144000" cy="1081500"/>
          </a:xfrm>
          <a:prstGeom prst="rect">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Theorem:</a:t>
            </a:r>
            <a:r>
              <a:rPr b="1" lang="en" sz="2100">
                <a:solidFill>
                  <a:srgbClr val="FFFFFF"/>
                </a:solidFill>
              </a:rPr>
              <a:t> </a:t>
            </a:r>
            <a:r>
              <a:rPr lang="en" sz="2100">
                <a:solidFill>
                  <a:srgbClr val="FFFFFF"/>
                </a:solidFill>
              </a:rPr>
              <a:t>If the IPFE scheme is </a:t>
            </a:r>
            <a:r>
              <a:rPr i="1" lang="en" sz="2100" u="sng">
                <a:solidFill>
                  <a:srgbClr val="FFFFFF"/>
                </a:solidFill>
              </a:rPr>
              <a:t>indistinguishability</a:t>
            </a:r>
            <a:r>
              <a:rPr i="1" lang="en" sz="2100" u="sng">
                <a:solidFill>
                  <a:srgbClr val="FFFFFF"/>
                </a:solidFill>
              </a:rPr>
              <a:t> secure</a:t>
            </a:r>
            <a:r>
              <a:rPr lang="en" sz="2100">
                <a:solidFill>
                  <a:srgbClr val="FFFFFF"/>
                </a:solidFill>
              </a:rPr>
              <a:t> and the NIZK scheme used in AdGen is </a:t>
            </a:r>
            <a:r>
              <a:rPr i="1" lang="en" sz="2100">
                <a:solidFill>
                  <a:srgbClr val="FFFFFF"/>
                </a:solidFill>
              </a:rPr>
              <a:t>zero-knowledge</a:t>
            </a:r>
            <a:r>
              <a:rPr lang="en" sz="2100">
                <a:solidFill>
                  <a:srgbClr val="FFFFFF"/>
                </a:solidFill>
              </a:rPr>
              <a:t>, then the FAS construction satisfies </a:t>
            </a:r>
            <a:r>
              <a:rPr i="1" lang="en" sz="2100" u="sng">
                <a:solidFill>
                  <a:srgbClr val="FFFFFF"/>
                </a:solidFill>
              </a:rPr>
              <a:t>zero-knowledge</a:t>
            </a:r>
            <a:r>
              <a:rPr i="1" lang="en" sz="2100">
                <a:solidFill>
                  <a:srgbClr val="FFFFFF"/>
                </a:solidFill>
              </a:rPr>
              <a:t> witness privacy</a:t>
            </a:r>
            <a:r>
              <a:rPr lang="en" sz="2100">
                <a:solidFill>
                  <a:srgbClr val="FFFFFF"/>
                </a:solidFill>
              </a:rPr>
              <a:t>.</a:t>
            </a:r>
            <a:endParaRPr sz="2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txBox="1"/>
          <p:nvPr>
            <p:ph idx="1" type="body"/>
          </p:nvPr>
        </p:nvSpPr>
        <p:spPr>
          <a:xfrm>
            <a:off x="457200" y="207275"/>
            <a:ext cx="83913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Sale of Digital Goods</a:t>
            </a:r>
            <a:endParaRPr sz="2400">
              <a:solidFill>
                <a:schemeClr val="dk1"/>
              </a:solidFill>
              <a:latin typeface="Arial"/>
              <a:ea typeface="Arial"/>
              <a:cs typeface="Arial"/>
              <a:sym typeface="Arial"/>
            </a:endParaRPr>
          </a:p>
        </p:txBody>
      </p:sp>
      <p:graphicFrame>
        <p:nvGraphicFramePr>
          <p:cNvPr id="103" name="Google Shape;103;p18"/>
          <p:cNvGraphicFramePr/>
          <p:nvPr/>
        </p:nvGraphicFramePr>
        <p:xfrm>
          <a:off x="262400" y="1047750"/>
          <a:ext cx="3000000" cy="3000000"/>
        </p:xfrm>
        <a:graphic>
          <a:graphicData uri="http://schemas.openxmlformats.org/drawingml/2006/table">
            <a:tbl>
              <a:tblPr>
                <a:noFill/>
                <a:tableStyleId>{D271079E-3AAA-4094-944E-4D3A26F107EE}</a:tableStyleId>
              </a:tblPr>
              <a:tblGrid>
                <a:gridCol w="2333050"/>
                <a:gridCol w="1505275"/>
                <a:gridCol w="1769400"/>
                <a:gridCol w="27003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Smart contracts</a:t>
                      </a:r>
                      <a:endParaRPr/>
                    </a:p>
                  </a:txBody>
                  <a:tcPr marT="91425" marB="91425" marR="91425" marL="91425"/>
                </a:tc>
                <a:tc>
                  <a:txBody>
                    <a:bodyPr/>
                    <a:lstStyle/>
                    <a:p>
                      <a:pPr indent="0" lvl="0" marL="0" rtl="0" algn="ctr">
                        <a:spcBef>
                          <a:spcPts val="0"/>
                        </a:spcBef>
                        <a:spcAft>
                          <a:spcPts val="0"/>
                        </a:spcAft>
                        <a:buNone/>
                      </a:pPr>
                      <a:r>
                        <a:rPr lang="en"/>
                        <a:t>Adaptor Signatures</a:t>
                      </a:r>
                      <a:endParaRPr/>
                    </a:p>
                  </a:txBody>
                  <a:tcPr marT="91425" marB="91425" marR="91425" marL="91425"/>
                </a:tc>
                <a:tc>
                  <a:txBody>
                    <a:bodyPr/>
                    <a:lstStyle/>
                    <a:p>
                      <a:pPr indent="0" lvl="0" marL="0" rtl="0" algn="ctr">
                        <a:spcBef>
                          <a:spcPts val="0"/>
                        </a:spcBef>
                        <a:spcAft>
                          <a:spcPts val="0"/>
                        </a:spcAft>
                        <a:buNone/>
                      </a:pPr>
                      <a:r>
                        <a:rPr lang="en"/>
                        <a:t>Functional Adaptor Signatures</a:t>
                      </a:r>
                      <a:endParaRPr/>
                    </a:p>
                    <a:p>
                      <a:pPr indent="0" lvl="0" marL="0" rtl="0" algn="ctr">
                        <a:spcBef>
                          <a:spcPts val="0"/>
                        </a:spcBef>
                        <a:spcAft>
                          <a:spcPts val="0"/>
                        </a:spcAft>
                        <a:buNone/>
                      </a:pPr>
                      <a:r>
                        <a:rPr lang="en"/>
                        <a:t> (this work)</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Functional Sale</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Fairness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Authenticity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Privacy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Infrastructure Costs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Infrastructure Compatibility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4" name="Google Shape;104;p18"/>
          <p:cNvSpPr/>
          <p:nvPr/>
        </p:nvSpPr>
        <p:spPr>
          <a:xfrm>
            <a:off x="4734825" y="167250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pic>
        <p:nvPicPr>
          <p:cNvPr id="105" name="Google Shape;105;p18"/>
          <p:cNvPicPr preferRelativeResize="0"/>
          <p:nvPr/>
        </p:nvPicPr>
        <p:blipFill>
          <a:blip r:embed="rId3">
            <a:alphaModFix/>
          </a:blip>
          <a:stretch>
            <a:fillRect/>
          </a:stretch>
        </p:blipFill>
        <p:spPr>
          <a:xfrm>
            <a:off x="3088025" y="1672550"/>
            <a:ext cx="396200" cy="396200"/>
          </a:xfrm>
          <a:prstGeom prst="rect">
            <a:avLst/>
          </a:prstGeom>
          <a:noFill/>
          <a:ln>
            <a:noFill/>
          </a:ln>
        </p:spPr>
      </p:pic>
      <p:pic>
        <p:nvPicPr>
          <p:cNvPr id="106" name="Google Shape;106;p18"/>
          <p:cNvPicPr preferRelativeResize="0"/>
          <p:nvPr/>
        </p:nvPicPr>
        <p:blipFill>
          <a:blip r:embed="rId3">
            <a:alphaModFix/>
          </a:blip>
          <a:stretch>
            <a:fillRect/>
          </a:stretch>
        </p:blipFill>
        <p:spPr>
          <a:xfrm>
            <a:off x="3088025" y="2068800"/>
            <a:ext cx="396200" cy="396200"/>
          </a:xfrm>
          <a:prstGeom prst="rect">
            <a:avLst/>
          </a:prstGeom>
          <a:noFill/>
          <a:ln>
            <a:noFill/>
          </a:ln>
        </p:spPr>
      </p:pic>
      <p:pic>
        <p:nvPicPr>
          <p:cNvPr id="107" name="Google Shape;107;p18"/>
          <p:cNvPicPr preferRelativeResize="0"/>
          <p:nvPr/>
        </p:nvPicPr>
        <p:blipFill>
          <a:blip r:embed="rId3">
            <a:alphaModFix/>
          </a:blip>
          <a:stretch>
            <a:fillRect/>
          </a:stretch>
        </p:blipFill>
        <p:spPr>
          <a:xfrm>
            <a:off x="3088025" y="2464950"/>
            <a:ext cx="396200" cy="396200"/>
          </a:xfrm>
          <a:prstGeom prst="rect">
            <a:avLst/>
          </a:prstGeom>
          <a:noFill/>
          <a:ln>
            <a:noFill/>
          </a:ln>
        </p:spPr>
      </p:pic>
      <p:pic>
        <p:nvPicPr>
          <p:cNvPr id="108" name="Google Shape;108;p18"/>
          <p:cNvPicPr preferRelativeResize="0"/>
          <p:nvPr/>
        </p:nvPicPr>
        <p:blipFill>
          <a:blip r:embed="rId3">
            <a:alphaModFix/>
          </a:blip>
          <a:stretch>
            <a:fillRect/>
          </a:stretch>
        </p:blipFill>
        <p:spPr>
          <a:xfrm>
            <a:off x="4764425" y="2068800"/>
            <a:ext cx="396200" cy="396200"/>
          </a:xfrm>
          <a:prstGeom prst="rect">
            <a:avLst/>
          </a:prstGeom>
          <a:noFill/>
          <a:ln>
            <a:noFill/>
          </a:ln>
        </p:spPr>
      </p:pic>
      <p:pic>
        <p:nvPicPr>
          <p:cNvPr id="109" name="Google Shape;109;p18"/>
          <p:cNvPicPr preferRelativeResize="0"/>
          <p:nvPr/>
        </p:nvPicPr>
        <p:blipFill>
          <a:blip r:embed="rId3">
            <a:alphaModFix/>
          </a:blip>
          <a:stretch>
            <a:fillRect/>
          </a:stretch>
        </p:blipFill>
        <p:spPr>
          <a:xfrm>
            <a:off x="4764425" y="2464950"/>
            <a:ext cx="396200" cy="396200"/>
          </a:xfrm>
          <a:prstGeom prst="rect">
            <a:avLst/>
          </a:prstGeom>
          <a:noFill/>
          <a:ln>
            <a:noFill/>
          </a:ln>
        </p:spPr>
      </p:pic>
      <p:pic>
        <p:nvPicPr>
          <p:cNvPr id="110" name="Google Shape;110;p18"/>
          <p:cNvPicPr preferRelativeResize="0"/>
          <p:nvPr/>
        </p:nvPicPr>
        <p:blipFill>
          <a:blip r:embed="rId3">
            <a:alphaModFix/>
          </a:blip>
          <a:stretch>
            <a:fillRect/>
          </a:stretch>
        </p:blipFill>
        <p:spPr>
          <a:xfrm>
            <a:off x="4764425" y="2861150"/>
            <a:ext cx="396200" cy="396200"/>
          </a:xfrm>
          <a:prstGeom prst="rect">
            <a:avLst/>
          </a:prstGeom>
          <a:noFill/>
          <a:ln>
            <a:noFill/>
          </a:ln>
        </p:spPr>
      </p:pic>
      <p:pic>
        <p:nvPicPr>
          <p:cNvPr id="111" name="Google Shape;111;p18"/>
          <p:cNvPicPr preferRelativeResize="0"/>
          <p:nvPr/>
        </p:nvPicPr>
        <p:blipFill>
          <a:blip r:embed="rId3">
            <a:alphaModFix/>
          </a:blip>
          <a:stretch>
            <a:fillRect/>
          </a:stretch>
        </p:blipFill>
        <p:spPr>
          <a:xfrm>
            <a:off x="4764425" y="3257300"/>
            <a:ext cx="396200" cy="396200"/>
          </a:xfrm>
          <a:prstGeom prst="rect">
            <a:avLst/>
          </a:prstGeom>
          <a:noFill/>
          <a:ln>
            <a:noFill/>
          </a:ln>
        </p:spPr>
      </p:pic>
      <p:pic>
        <p:nvPicPr>
          <p:cNvPr id="112" name="Google Shape;112;p18"/>
          <p:cNvPicPr preferRelativeResize="0"/>
          <p:nvPr/>
        </p:nvPicPr>
        <p:blipFill>
          <a:blip r:embed="rId3">
            <a:alphaModFix/>
          </a:blip>
          <a:stretch>
            <a:fillRect/>
          </a:stretch>
        </p:blipFill>
        <p:spPr>
          <a:xfrm>
            <a:off x="4764425" y="3653500"/>
            <a:ext cx="396200" cy="396200"/>
          </a:xfrm>
          <a:prstGeom prst="rect">
            <a:avLst/>
          </a:prstGeom>
          <a:noFill/>
          <a:ln>
            <a:noFill/>
          </a:ln>
        </p:spPr>
      </p:pic>
      <p:sp>
        <p:nvSpPr>
          <p:cNvPr id="113" name="Google Shape;113;p18"/>
          <p:cNvSpPr/>
          <p:nvPr/>
        </p:nvSpPr>
        <p:spPr>
          <a:xfrm>
            <a:off x="3058425" y="286105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sp>
        <p:nvSpPr>
          <p:cNvPr id="114" name="Google Shape;114;p18"/>
          <p:cNvSpPr/>
          <p:nvPr/>
        </p:nvSpPr>
        <p:spPr>
          <a:xfrm>
            <a:off x="3058425" y="325725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sp>
        <p:nvSpPr>
          <p:cNvPr id="115" name="Google Shape;115;p18"/>
          <p:cNvSpPr/>
          <p:nvPr/>
        </p:nvSpPr>
        <p:spPr>
          <a:xfrm>
            <a:off x="3058425" y="365345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pic>
        <p:nvPicPr>
          <p:cNvPr id="116" name="Google Shape;116;p18"/>
          <p:cNvPicPr preferRelativeResize="0"/>
          <p:nvPr/>
        </p:nvPicPr>
        <p:blipFill>
          <a:blip r:embed="rId3">
            <a:alphaModFix/>
          </a:blip>
          <a:stretch>
            <a:fillRect/>
          </a:stretch>
        </p:blipFill>
        <p:spPr>
          <a:xfrm>
            <a:off x="7050425" y="2068800"/>
            <a:ext cx="396200" cy="396200"/>
          </a:xfrm>
          <a:prstGeom prst="rect">
            <a:avLst/>
          </a:prstGeom>
          <a:noFill/>
          <a:ln>
            <a:noFill/>
          </a:ln>
        </p:spPr>
      </p:pic>
      <p:pic>
        <p:nvPicPr>
          <p:cNvPr id="117" name="Google Shape;117;p18"/>
          <p:cNvPicPr preferRelativeResize="0"/>
          <p:nvPr/>
        </p:nvPicPr>
        <p:blipFill>
          <a:blip r:embed="rId3">
            <a:alphaModFix/>
          </a:blip>
          <a:stretch>
            <a:fillRect/>
          </a:stretch>
        </p:blipFill>
        <p:spPr>
          <a:xfrm>
            <a:off x="7050425" y="2464950"/>
            <a:ext cx="396200" cy="396200"/>
          </a:xfrm>
          <a:prstGeom prst="rect">
            <a:avLst/>
          </a:prstGeom>
          <a:noFill/>
          <a:ln>
            <a:noFill/>
          </a:ln>
        </p:spPr>
      </p:pic>
      <p:pic>
        <p:nvPicPr>
          <p:cNvPr id="118" name="Google Shape;118;p18"/>
          <p:cNvPicPr preferRelativeResize="0"/>
          <p:nvPr/>
        </p:nvPicPr>
        <p:blipFill>
          <a:blip r:embed="rId3">
            <a:alphaModFix/>
          </a:blip>
          <a:stretch>
            <a:fillRect/>
          </a:stretch>
        </p:blipFill>
        <p:spPr>
          <a:xfrm>
            <a:off x="7050425" y="2861150"/>
            <a:ext cx="396200" cy="396200"/>
          </a:xfrm>
          <a:prstGeom prst="rect">
            <a:avLst/>
          </a:prstGeom>
          <a:noFill/>
          <a:ln>
            <a:noFill/>
          </a:ln>
        </p:spPr>
      </p:pic>
      <p:pic>
        <p:nvPicPr>
          <p:cNvPr id="119" name="Google Shape;119;p18"/>
          <p:cNvPicPr preferRelativeResize="0"/>
          <p:nvPr/>
        </p:nvPicPr>
        <p:blipFill>
          <a:blip r:embed="rId3">
            <a:alphaModFix/>
          </a:blip>
          <a:stretch>
            <a:fillRect/>
          </a:stretch>
        </p:blipFill>
        <p:spPr>
          <a:xfrm>
            <a:off x="7050425" y="3257300"/>
            <a:ext cx="396200" cy="396200"/>
          </a:xfrm>
          <a:prstGeom prst="rect">
            <a:avLst/>
          </a:prstGeom>
          <a:noFill/>
          <a:ln>
            <a:noFill/>
          </a:ln>
        </p:spPr>
      </p:pic>
      <p:pic>
        <p:nvPicPr>
          <p:cNvPr id="120" name="Google Shape;120;p18"/>
          <p:cNvPicPr preferRelativeResize="0"/>
          <p:nvPr/>
        </p:nvPicPr>
        <p:blipFill>
          <a:blip r:embed="rId3">
            <a:alphaModFix/>
          </a:blip>
          <a:stretch>
            <a:fillRect/>
          </a:stretch>
        </p:blipFill>
        <p:spPr>
          <a:xfrm>
            <a:off x="7050425" y="3653500"/>
            <a:ext cx="396200" cy="396200"/>
          </a:xfrm>
          <a:prstGeom prst="rect">
            <a:avLst/>
          </a:prstGeom>
          <a:noFill/>
          <a:ln>
            <a:noFill/>
          </a:ln>
        </p:spPr>
      </p:pic>
      <p:pic>
        <p:nvPicPr>
          <p:cNvPr id="121" name="Google Shape;121;p18"/>
          <p:cNvPicPr preferRelativeResize="0"/>
          <p:nvPr/>
        </p:nvPicPr>
        <p:blipFill>
          <a:blip r:embed="rId3">
            <a:alphaModFix/>
          </a:blip>
          <a:stretch>
            <a:fillRect/>
          </a:stretch>
        </p:blipFill>
        <p:spPr>
          <a:xfrm>
            <a:off x="7050425" y="1687800"/>
            <a:ext cx="396200" cy="39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9"/>
          <p:cNvSpPr txBox="1"/>
          <p:nvPr/>
        </p:nvSpPr>
        <p:spPr>
          <a:xfrm>
            <a:off x="873625" y="949700"/>
            <a:ext cx="8502600" cy="569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lang="en" sz="2500"/>
              <a:t>Functional Adaptor Signatures (FAS): Definitions</a:t>
            </a:r>
            <a:endParaRPr sz="2000"/>
          </a:p>
        </p:txBody>
      </p:sp>
      <p:sp>
        <p:nvSpPr>
          <p:cNvPr id="128" name="Google Shape;128;p19"/>
          <p:cNvSpPr txBox="1"/>
          <p:nvPr>
            <p:ph idx="1" type="body"/>
          </p:nvPr>
        </p:nvSpPr>
        <p:spPr>
          <a:xfrm>
            <a:off x="457200" y="207275"/>
            <a:ext cx="83913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Key Results</a:t>
            </a:r>
            <a:endParaRPr sz="2400">
              <a:solidFill>
                <a:schemeClr val="dk1"/>
              </a:solidFill>
              <a:latin typeface="Arial"/>
              <a:ea typeface="Arial"/>
              <a:cs typeface="Arial"/>
              <a:sym typeface="Arial"/>
            </a:endParaRPr>
          </a:p>
        </p:txBody>
      </p:sp>
      <p:sp>
        <p:nvSpPr>
          <p:cNvPr id="129" name="Google Shape;129;p19"/>
          <p:cNvSpPr/>
          <p:nvPr/>
        </p:nvSpPr>
        <p:spPr>
          <a:xfrm>
            <a:off x="488575" y="1065800"/>
            <a:ext cx="340200" cy="337200"/>
          </a:xfrm>
          <a:prstGeom prst="ellipse">
            <a:avLst/>
          </a:prstGeom>
          <a:solidFill>
            <a:srgbClr val="BB0000"/>
          </a:solidFill>
          <a:ln>
            <a:noFill/>
          </a:ln>
        </p:spPr>
        <p:txBody>
          <a:bodyPr anchorCtr="0" anchor="ctr" bIns="91425" lIns="91425" spcFirstLastPara="1" rIns="91275" wrap="square" tIns="91425">
            <a:noAutofit/>
          </a:bodyPr>
          <a:lstStyle/>
          <a:p>
            <a:pPr indent="-114300" lvl="0" marL="0" marR="0" rtl="0" algn="ctr">
              <a:spcBef>
                <a:spcPts val="0"/>
              </a:spcBef>
              <a:spcAft>
                <a:spcPts val="0"/>
              </a:spcAft>
              <a:buNone/>
            </a:pPr>
            <a:r>
              <a:rPr b="1" lang="en" sz="1700">
                <a:solidFill>
                  <a:schemeClr val="lt1"/>
                </a:solidFill>
              </a:rPr>
              <a:t>1</a:t>
            </a:r>
            <a:endParaRPr b="1" sz="1700">
              <a:solidFill>
                <a:schemeClr val="lt1"/>
              </a:solidFill>
            </a:endParaRPr>
          </a:p>
        </p:txBody>
      </p:sp>
      <p:sp>
        <p:nvSpPr>
          <p:cNvPr id="130" name="Google Shape;130;p19"/>
          <p:cNvSpPr/>
          <p:nvPr/>
        </p:nvSpPr>
        <p:spPr>
          <a:xfrm>
            <a:off x="488575" y="1599200"/>
            <a:ext cx="340200" cy="337200"/>
          </a:xfrm>
          <a:prstGeom prst="ellipse">
            <a:avLst/>
          </a:prstGeom>
          <a:solidFill>
            <a:srgbClr val="BB0000"/>
          </a:solidFill>
          <a:ln>
            <a:noFill/>
          </a:ln>
        </p:spPr>
        <p:txBody>
          <a:bodyPr anchorCtr="0" anchor="ctr" bIns="91425" lIns="91425" spcFirstLastPara="1" rIns="91275" wrap="square" tIns="91425">
            <a:noAutofit/>
          </a:bodyPr>
          <a:lstStyle/>
          <a:p>
            <a:pPr indent="-114300" lvl="0" marL="0" marR="0" rtl="0" algn="ctr">
              <a:spcBef>
                <a:spcPts val="0"/>
              </a:spcBef>
              <a:spcAft>
                <a:spcPts val="0"/>
              </a:spcAft>
              <a:buNone/>
            </a:pPr>
            <a:r>
              <a:rPr b="1" lang="en" sz="1700">
                <a:solidFill>
                  <a:schemeClr val="lt1"/>
                </a:solidFill>
              </a:rPr>
              <a:t>2</a:t>
            </a:r>
            <a:endParaRPr b="1" sz="1700">
              <a:solidFill>
                <a:schemeClr val="lt1"/>
              </a:solidFill>
            </a:endParaRPr>
          </a:p>
        </p:txBody>
      </p:sp>
      <p:sp>
        <p:nvSpPr>
          <p:cNvPr id="131" name="Google Shape;131;p19"/>
          <p:cNvSpPr txBox="1"/>
          <p:nvPr/>
        </p:nvSpPr>
        <p:spPr>
          <a:xfrm>
            <a:off x="873625" y="1487333"/>
            <a:ext cx="8502600" cy="877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 sz="2500">
                <a:solidFill>
                  <a:schemeClr val="dk1"/>
                </a:solidFill>
              </a:rPr>
              <a:t>Generic construction for linear functions</a:t>
            </a:r>
            <a:endParaRPr sz="25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Building blocks: Functional Encryption + Adaptor Signatures</a:t>
            </a:r>
            <a:endParaRPr sz="2500"/>
          </a:p>
        </p:txBody>
      </p:sp>
      <p:sp>
        <p:nvSpPr>
          <p:cNvPr id="132" name="Google Shape;132;p19"/>
          <p:cNvSpPr txBox="1"/>
          <p:nvPr/>
        </p:nvSpPr>
        <p:spPr>
          <a:xfrm>
            <a:off x="873625" y="2332767"/>
            <a:ext cx="8502600" cy="1185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 sz="2500">
                <a:solidFill>
                  <a:schemeClr val="dk1"/>
                </a:solidFill>
              </a:rPr>
              <a:t>Instantiations</a:t>
            </a:r>
            <a:endParaRPr sz="25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Groups of Prime Order</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Lattices</a:t>
            </a:r>
            <a:endParaRPr sz="2500">
              <a:solidFill>
                <a:schemeClr val="dk1"/>
              </a:solidFill>
            </a:endParaRPr>
          </a:p>
        </p:txBody>
      </p:sp>
      <p:sp>
        <p:nvSpPr>
          <p:cNvPr id="133" name="Google Shape;133;p19"/>
          <p:cNvSpPr txBox="1"/>
          <p:nvPr/>
        </p:nvSpPr>
        <p:spPr>
          <a:xfrm>
            <a:off x="873625" y="3486300"/>
            <a:ext cx="8502600" cy="877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2500">
                <a:solidFill>
                  <a:schemeClr val="dk1"/>
                </a:solidFill>
              </a:rPr>
              <a:t>Efficient </a:t>
            </a:r>
            <a:r>
              <a:rPr lang="en" sz="2500">
                <a:solidFill>
                  <a:schemeClr val="dk1"/>
                </a:solidFill>
              </a:rPr>
              <a:t>Implementation</a:t>
            </a:r>
            <a:endParaRPr sz="25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Groups of Prime Order</a:t>
            </a:r>
            <a:endParaRPr sz="2500">
              <a:solidFill>
                <a:schemeClr val="dk1"/>
              </a:solidFill>
            </a:endParaRPr>
          </a:p>
        </p:txBody>
      </p:sp>
      <p:sp>
        <p:nvSpPr>
          <p:cNvPr id="134" name="Google Shape;134;p19"/>
          <p:cNvSpPr/>
          <p:nvPr/>
        </p:nvSpPr>
        <p:spPr>
          <a:xfrm>
            <a:off x="488575" y="2437400"/>
            <a:ext cx="340200" cy="337200"/>
          </a:xfrm>
          <a:prstGeom prst="ellipse">
            <a:avLst/>
          </a:prstGeom>
          <a:solidFill>
            <a:srgbClr val="BB0000"/>
          </a:solidFill>
          <a:ln>
            <a:noFill/>
          </a:ln>
        </p:spPr>
        <p:txBody>
          <a:bodyPr anchorCtr="0" anchor="ctr" bIns="91425" lIns="91425" spcFirstLastPara="1" rIns="91275" wrap="square" tIns="91425">
            <a:noAutofit/>
          </a:bodyPr>
          <a:lstStyle/>
          <a:p>
            <a:pPr indent="-114300" lvl="0" marL="0" marR="0" rtl="0" algn="ctr">
              <a:spcBef>
                <a:spcPts val="0"/>
              </a:spcBef>
              <a:spcAft>
                <a:spcPts val="0"/>
              </a:spcAft>
              <a:buNone/>
            </a:pPr>
            <a:r>
              <a:rPr b="1" lang="en" sz="1700">
                <a:solidFill>
                  <a:schemeClr val="lt1"/>
                </a:solidFill>
              </a:rPr>
              <a:t>3</a:t>
            </a:r>
            <a:endParaRPr b="1" sz="1700">
              <a:solidFill>
                <a:schemeClr val="lt1"/>
              </a:solidFill>
            </a:endParaRPr>
          </a:p>
        </p:txBody>
      </p:sp>
      <p:sp>
        <p:nvSpPr>
          <p:cNvPr id="135" name="Google Shape;135;p19"/>
          <p:cNvSpPr/>
          <p:nvPr/>
        </p:nvSpPr>
        <p:spPr>
          <a:xfrm>
            <a:off x="488575" y="3612350"/>
            <a:ext cx="340200" cy="337200"/>
          </a:xfrm>
          <a:prstGeom prst="ellipse">
            <a:avLst/>
          </a:prstGeom>
          <a:solidFill>
            <a:srgbClr val="BB0000"/>
          </a:solidFill>
          <a:ln>
            <a:noFill/>
          </a:ln>
        </p:spPr>
        <p:txBody>
          <a:bodyPr anchorCtr="0" anchor="ctr" bIns="91425" lIns="91425" spcFirstLastPara="1" rIns="91275" wrap="square" tIns="91425">
            <a:noAutofit/>
          </a:bodyPr>
          <a:lstStyle/>
          <a:p>
            <a:pPr indent="-114300" lvl="0" marL="0" marR="0" rtl="0" algn="ctr">
              <a:spcBef>
                <a:spcPts val="0"/>
              </a:spcBef>
              <a:spcAft>
                <a:spcPts val="0"/>
              </a:spcAft>
              <a:buNone/>
            </a:pPr>
            <a:r>
              <a:rPr b="1" lang="en" sz="1700">
                <a:solidFill>
                  <a:schemeClr val="lt1"/>
                </a:solidFill>
              </a:rPr>
              <a:t>4</a:t>
            </a:r>
            <a:endParaRPr b="1" sz="17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9" name="Shape 139"/>
        <p:cNvGrpSpPr/>
        <p:nvPr/>
      </p:nvGrpSpPr>
      <p:grpSpPr>
        <a:xfrm>
          <a:off x="0" y="0"/>
          <a:ext cx="0" cy="0"/>
          <a:chOff x="0" y="0"/>
          <a:chExt cx="0" cy="0"/>
        </a:xfrm>
      </p:grpSpPr>
      <p:grpSp>
        <p:nvGrpSpPr>
          <p:cNvPr id="140" name="Google Shape;140;p20"/>
          <p:cNvGrpSpPr/>
          <p:nvPr/>
        </p:nvGrpSpPr>
        <p:grpSpPr>
          <a:xfrm>
            <a:off x="1889911" y="289675"/>
            <a:ext cx="594300" cy="594300"/>
            <a:chOff x="1151886" y="1957150"/>
            <a:chExt cx="594300" cy="594300"/>
          </a:xfrm>
        </p:grpSpPr>
        <p:sp>
          <p:nvSpPr>
            <p:cNvPr id="141" name="Google Shape;141;p20"/>
            <p:cNvSpPr/>
            <p:nvPr/>
          </p:nvSpPr>
          <p:spPr>
            <a:xfrm>
              <a:off x="1151886" y="1957150"/>
              <a:ext cx="594300" cy="594300"/>
            </a:xfrm>
            <a:prstGeom prst="ellipse">
              <a:avLst/>
            </a:prstGeom>
            <a:no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142" name="Google Shape;142;p20"/>
            <p:cNvSpPr txBox="1"/>
            <p:nvPr/>
          </p:nvSpPr>
          <p:spPr>
            <a:xfrm>
              <a:off x="1230636"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BB0000"/>
                  </a:solidFill>
                  <a:latin typeface="Roboto"/>
                  <a:ea typeface="Roboto"/>
                  <a:cs typeface="Roboto"/>
                  <a:sym typeface="Roboto"/>
                </a:rPr>
                <a:t>1</a:t>
              </a:r>
              <a:endParaRPr b="1" sz="2500">
                <a:solidFill>
                  <a:srgbClr val="BB0000"/>
                </a:solidFill>
                <a:latin typeface="Roboto"/>
                <a:ea typeface="Roboto"/>
                <a:cs typeface="Roboto"/>
                <a:sym typeface="Roboto"/>
              </a:endParaRPr>
            </a:p>
          </p:txBody>
        </p:sp>
      </p:grpSp>
      <p:sp>
        <p:nvSpPr>
          <p:cNvPr id="143" name="Google Shape;143;p20"/>
          <p:cNvSpPr txBox="1"/>
          <p:nvPr/>
        </p:nvSpPr>
        <p:spPr>
          <a:xfrm>
            <a:off x="2563150" y="302125"/>
            <a:ext cx="72540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Functional Adaptor Signatures (FAS): </a:t>
            </a:r>
            <a:endParaRPr b="1" sz="2500">
              <a:solidFill>
                <a:srgbClr val="BB0000"/>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Definitions</a:t>
            </a:r>
            <a:endParaRPr b="1" sz="2500">
              <a:solidFill>
                <a:srgbClr val="BB0000"/>
              </a:solidFill>
              <a:latin typeface="Roboto"/>
              <a:ea typeface="Roboto"/>
              <a:cs typeface="Roboto"/>
              <a:sym typeface="Roboto"/>
            </a:endParaRPr>
          </a:p>
        </p:txBody>
      </p:sp>
      <p:sp>
        <p:nvSpPr>
          <p:cNvPr id="144" name="Google Shape;144;p20"/>
          <p:cNvSpPr txBox="1"/>
          <p:nvPr/>
        </p:nvSpPr>
        <p:spPr>
          <a:xfrm>
            <a:off x="2563149" y="1659950"/>
            <a:ext cx="70761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Strawman: Online NIZK +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Schnorr Adaptor Signature</a:t>
            </a:r>
            <a:endParaRPr b="1" sz="2500">
              <a:solidFill>
                <a:srgbClr val="858585"/>
              </a:solidFill>
              <a:latin typeface="Roboto"/>
              <a:ea typeface="Roboto"/>
              <a:cs typeface="Roboto"/>
              <a:sym typeface="Roboto"/>
            </a:endParaRPr>
          </a:p>
        </p:txBody>
      </p:sp>
      <p:grpSp>
        <p:nvGrpSpPr>
          <p:cNvPr id="145" name="Google Shape;145;p20"/>
          <p:cNvGrpSpPr/>
          <p:nvPr/>
        </p:nvGrpSpPr>
        <p:grpSpPr>
          <a:xfrm>
            <a:off x="1889898" y="1647500"/>
            <a:ext cx="594300" cy="594300"/>
            <a:chOff x="3256823" y="1957150"/>
            <a:chExt cx="594300" cy="594300"/>
          </a:xfrm>
        </p:grpSpPr>
        <p:sp>
          <p:nvSpPr>
            <p:cNvPr id="146" name="Google Shape;146;p20"/>
            <p:cNvSpPr/>
            <p:nvPr/>
          </p:nvSpPr>
          <p:spPr>
            <a:xfrm>
              <a:off x="3256823"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58585"/>
                </a:solidFill>
              </a:endParaRPr>
            </a:p>
          </p:txBody>
        </p:sp>
        <p:sp>
          <p:nvSpPr>
            <p:cNvPr id="147" name="Google Shape;147;p20"/>
            <p:cNvSpPr txBox="1"/>
            <p:nvPr/>
          </p:nvSpPr>
          <p:spPr>
            <a:xfrm>
              <a:off x="3329823"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2</a:t>
              </a:r>
              <a:endParaRPr b="1" sz="2500">
                <a:solidFill>
                  <a:srgbClr val="858585"/>
                </a:solidFill>
                <a:latin typeface="Roboto"/>
                <a:ea typeface="Roboto"/>
                <a:cs typeface="Roboto"/>
                <a:sym typeface="Roboto"/>
              </a:endParaRPr>
            </a:p>
          </p:txBody>
        </p:sp>
      </p:grpSp>
      <p:sp>
        <p:nvSpPr>
          <p:cNvPr id="148" name="Google Shape;148;p20"/>
          <p:cNvSpPr txBox="1"/>
          <p:nvPr/>
        </p:nvSpPr>
        <p:spPr>
          <a:xfrm>
            <a:off x="2563150" y="2964775"/>
            <a:ext cx="77688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Our Ideas: Functional Encryption (FE) +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Adaptor Signature (AS)</a:t>
            </a:r>
            <a:endParaRPr b="1" sz="2500">
              <a:solidFill>
                <a:srgbClr val="858585"/>
              </a:solidFill>
              <a:latin typeface="Roboto"/>
              <a:ea typeface="Roboto"/>
              <a:cs typeface="Roboto"/>
              <a:sym typeface="Roboto"/>
            </a:endParaRPr>
          </a:p>
        </p:txBody>
      </p:sp>
      <p:grpSp>
        <p:nvGrpSpPr>
          <p:cNvPr id="149" name="Google Shape;149;p20"/>
          <p:cNvGrpSpPr/>
          <p:nvPr/>
        </p:nvGrpSpPr>
        <p:grpSpPr>
          <a:xfrm>
            <a:off x="1889908" y="2964775"/>
            <a:ext cx="594300" cy="594300"/>
            <a:chOff x="5338808" y="1957150"/>
            <a:chExt cx="594300" cy="594300"/>
          </a:xfrm>
        </p:grpSpPr>
        <p:sp>
          <p:nvSpPr>
            <p:cNvPr id="150" name="Google Shape;150;p20"/>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a:off x="5417558"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3</a:t>
              </a:r>
              <a:endParaRPr b="1" sz="2500">
                <a:solidFill>
                  <a:srgbClr val="858585"/>
                </a:solidFill>
                <a:latin typeface="Roboto"/>
                <a:ea typeface="Roboto"/>
                <a:cs typeface="Roboto"/>
                <a:sym typeface="Roboto"/>
              </a:endParaRPr>
            </a:p>
          </p:txBody>
        </p:sp>
      </p:grpSp>
      <p:sp>
        <p:nvSpPr>
          <p:cNvPr id="152" name="Google Shape;152;p20"/>
          <p:cNvSpPr txBox="1"/>
          <p:nvPr/>
        </p:nvSpPr>
        <p:spPr>
          <a:xfrm>
            <a:off x="2563180" y="4294475"/>
            <a:ext cx="5851200" cy="5694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Implementation and Performance</a:t>
            </a:r>
            <a:endParaRPr b="1" sz="2500">
              <a:solidFill>
                <a:srgbClr val="858585"/>
              </a:solidFill>
              <a:latin typeface="Roboto"/>
              <a:ea typeface="Roboto"/>
              <a:cs typeface="Roboto"/>
              <a:sym typeface="Roboto"/>
            </a:endParaRPr>
          </a:p>
        </p:txBody>
      </p:sp>
      <p:grpSp>
        <p:nvGrpSpPr>
          <p:cNvPr id="153" name="Google Shape;153;p20"/>
          <p:cNvGrpSpPr/>
          <p:nvPr/>
        </p:nvGrpSpPr>
        <p:grpSpPr>
          <a:xfrm>
            <a:off x="1889911" y="4282025"/>
            <a:ext cx="594300" cy="594300"/>
            <a:chOff x="7420786" y="1957150"/>
            <a:chExt cx="594300" cy="594300"/>
          </a:xfrm>
        </p:grpSpPr>
        <p:sp>
          <p:nvSpPr>
            <p:cNvPr id="154" name="Google Shape;154;p20"/>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nvSpPr>
          <p:spPr>
            <a:xfrm>
              <a:off x="7499536"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4</a:t>
              </a:r>
              <a:endParaRPr b="1" sz="2500">
                <a:solidFill>
                  <a:srgbClr val="858585"/>
                </a:solidFill>
                <a:latin typeface="Roboto"/>
                <a:ea typeface="Roboto"/>
                <a:cs typeface="Roboto"/>
                <a:sym typeface="Roboto"/>
              </a:endParaRPr>
            </a:p>
          </p:txBody>
        </p:sp>
      </p:grpSp>
      <p:pic>
        <p:nvPicPr>
          <p:cNvPr id="156" name="Google Shape;156;p20"/>
          <p:cNvPicPr preferRelativeResize="0"/>
          <p:nvPr/>
        </p:nvPicPr>
        <p:blipFill rotWithShape="1">
          <a:blip r:embed="rId3">
            <a:alphaModFix/>
          </a:blip>
          <a:srcRect b="32270" l="0" r="0" t="32876"/>
          <a:stretch/>
        </p:blipFill>
        <p:spPr>
          <a:xfrm rot="5400000">
            <a:off x="-1673537" y="1676400"/>
            <a:ext cx="5137775" cy="1790700"/>
          </a:xfrm>
          <a:prstGeom prst="rect">
            <a:avLst/>
          </a:prstGeom>
          <a:noFill/>
          <a:ln>
            <a:noFill/>
          </a:ln>
        </p:spPr>
      </p:pic>
      <p:sp>
        <p:nvSpPr>
          <p:cNvPr id="157" name="Google Shape;157;p20"/>
          <p:cNvSpPr/>
          <p:nvPr/>
        </p:nvSpPr>
        <p:spPr>
          <a:xfrm flipH="1" rot="-5400000">
            <a:off x="1484475" y="1779350"/>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0"/>
          <p:cNvSpPr/>
          <p:nvPr/>
        </p:nvSpPr>
        <p:spPr>
          <a:xfrm flipH="1" rot="-5400000">
            <a:off x="1484475" y="421525"/>
            <a:ext cx="370500" cy="330600"/>
          </a:xfrm>
          <a:prstGeom prst="triangle">
            <a:avLst>
              <a:gd fmla="val 50000" name="adj"/>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0"/>
          <p:cNvSpPr/>
          <p:nvPr/>
        </p:nvSpPr>
        <p:spPr>
          <a:xfrm flipH="1" rot="-5400000">
            <a:off x="1484475" y="30841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0"/>
          <p:cNvSpPr/>
          <p:nvPr/>
        </p:nvSpPr>
        <p:spPr>
          <a:xfrm flipH="1" rot="-5400000">
            <a:off x="1484475" y="44138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1"/>
          <p:cNvSpPr txBox="1"/>
          <p:nvPr>
            <p:ph idx="1" type="body"/>
          </p:nvPr>
        </p:nvSpPr>
        <p:spPr>
          <a:xfrm>
            <a:off x="457200" y="181200"/>
            <a:ext cx="8686800" cy="7512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Adaptor Signature (FAS): Definitions</a:t>
            </a:r>
            <a:endParaRPr b="1">
              <a:solidFill>
                <a:schemeClr val="dk1"/>
              </a:solidFill>
              <a:latin typeface="Arial"/>
              <a:ea typeface="Arial"/>
              <a:cs typeface="Arial"/>
              <a:sym typeface="Arial"/>
            </a:endParaRPr>
          </a:p>
          <a:p>
            <a:pPr indent="0" lvl="0" marL="0" rtl="0" algn="l">
              <a:lnSpc>
                <a:spcPct val="150000"/>
              </a:lnSpc>
              <a:spcBef>
                <a:spcPts val="0"/>
              </a:spcBef>
              <a:spcAft>
                <a:spcPts val="0"/>
              </a:spcAft>
              <a:buClr>
                <a:srgbClr val="5D5D5D"/>
              </a:buClr>
              <a:buSzPts val="2700"/>
              <a:buNone/>
            </a:pPr>
            <a:r>
              <a:rPr lang="en" sz="2000">
                <a:solidFill>
                  <a:schemeClr val="dk1"/>
                </a:solidFill>
              </a:rPr>
              <a:t>Generalization of Adaptor Signatures [AEEFHMMR’21, DOY’22, GSST’24]</a:t>
            </a:r>
            <a:endParaRPr sz="2000">
              <a:solidFill>
                <a:schemeClr val="dk1"/>
              </a:solidFill>
            </a:endParaRPr>
          </a:p>
        </p:txBody>
      </p:sp>
      <p:sp>
        <p:nvSpPr>
          <p:cNvPr id="167" name="Google Shape;167;p21"/>
          <p:cNvSpPr txBox="1"/>
          <p:nvPr/>
        </p:nvSpPr>
        <p:spPr>
          <a:xfrm>
            <a:off x="416425" y="1254500"/>
            <a:ext cx="8502600" cy="32991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 sz="2500">
                <a:solidFill>
                  <a:schemeClr val="dk1"/>
                </a:solidFill>
              </a:rPr>
              <a:t>Defined with respect to:</a:t>
            </a:r>
            <a:endParaRPr sz="25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Digital Signatures Scheme </a:t>
            </a:r>
            <a:r>
              <a:rPr lang="en" sz="1800">
                <a:solidFill>
                  <a:srgbClr val="BB0000"/>
                </a:solidFill>
              </a:rPr>
              <a:t>Sig </a:t>
            </a:r>
            <a:r>
              <a:rPr lang="en" sz="1800">
                <a:solidFill>
                  <a:schemeClr val="dk1"/>
                </a:solidFill>
              </a:rPr>
              <a:t>= (</a:t>
            </a:r>
            <a:r>
              <a:rPr lang="en" sz="1800">
                <a:solidFill>
                  <a:srgbClr val="BB0000"/>
                </a:solidFill>
              </a:rPr>
              <a:t>Setup, Sign, Verify</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Hard Relation </a:t>
            </a:r>
            <a:r>
              <a:rPr lang="en" sz="1800">
                <a:solidFill>
                  <a:srgbClr val="BB0000"/>
                </a:solidFill>
              </a:rPr>
              <a:t>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Function Class </a:t>
            </a:r>
            <a:r>
              <a:rPr lang="en" sz="1800">
                <a:solidFill>
                  <a:srgbClr val="BB0000"/>
                </a:solidFill>
              </a:rPr>
              <a:t>F</a:t>
            </a:r>
            <a:endParaRPr sz="1800">
              <a:solidFill>
                <a:srgbClr val="BB0000"/>
              </a:solidFill>
            </a:endParaRPr>
          </a:p>
          <a:p>
            <a:pPr indent="0" lvl="0" marL="0" rtl="0" algn="l">
              <a:lnSpc>
                <a:spcPct val="100000"/>
              </a:lnSpc>
              <a:spcBef>
                <a:spcPts val="1000"/>
              </a:spcBef>
              <a:spcAft>
                <a:spcPts val="0"/>
              </a:spcAft>
              <a:buNone/>
            </a:pPr>
            <a:r>
              <a:rPr lang="en" sz="2500"/>
              <a:t>Consists of 7 algorithms: </a:t>
            </a:r>
            <a:endParaRPr sz="2500"/>
          </a:p>
          <a:p>
            <a:pPr indent="-342900" lvl="0" marL="457200" rtl="0" algn="l">
              <a:lnSpc>
                <a:spcPct val="100000"/>
              </a:lnSpc>
              <a:spcBef>
                <a:spcPts val="0"/>
              </a:spcBef>
              <a:spcAft>
                <a:spcPts val="0"/>
              </a:spcAft>
              <a:buClr>
                <a:schemeClr val="dk1"/>
              </a:buClr>
              <a:buSzPts val="1800"/>
              <a:buChar char="●"/>
            </a:pPr>
            <a:r>
              <a:rPr lang="en" sz="1800">
                <a:solidFill>
                  <a:srgbClr val="BB0000"/>
                </a:solidFill>
              </a:rPr>
              <a:t>Setup</a:t>
            </a:r>
            <a:endParaRPr sz="1800">
              <a:solidFill>
                <a:srgbClr val="BB0000"/>
              </a:solidFill>
            </a:endParaRPr>
          </a:p>
          <a:p>
            <a:pPr indent="-342900" lvl="0" marL="457200" rtl="0" algn="l">
              <a:lnSpc>
                <a:spcPct val="100000"/>
              </a:lnSpc>
              <a:spcBef>
                <a:spcPts val="0"/>
              </a:spcBef>
              <a:spcAft>
                <a:spcPts val="0"/>
              </a:spcAft>
              <a:buSzPts val="1800"/>
              <a:buChar char="●"/>
            </a:pPr>
            <a:r>
              <a:rPr lang="en" sz="1800"/>
              <a:t>Advertisement Generation (</a:t>
            </a:r>
            <a:r>
              <a:rPr lang="en" sz="1800">
                <a:solidFill>
                  <a:srgbClr val="BB0000"/>
                </a:solidFill>
              </a:rPr>
              <a:t>AdGen</a:t>
            </a:r>
            <a:r>
              <a:rPr lang="en" sz="1800"/>
              <a:t>), Advertisement Verification (</a:t>
            </a:r>
            <a:r>
              <a:rPr lang="en" sz="1800">
                <a:solidFill>
                  <a:srgbClr val="BB0000"/>
                </a:solidFill>
              </a:rPr>
              <a:t>AdVerify</a:t>
            </a:r>
            <a:r>
              <a:rPr lang="en" sz="1800"/>
              <a:t>)</a:t>
            </a:r>
            <a:endParaRPr sz="1800"/>
          </a:p>
          <a:p>
            <a:pPr indent="-342900" lvl="0" marL="457200" rtl="0" algn="l">
              <a:lnSpc>
                <a:spcPct val="100000"/>
              </a:lnSpc>
              <a:spcBef>
                <a:spcPts val="0"/>
              </a:spcBef>
              <a:spcAft>
                <a:spcPts val="0"/>
              </a:spcAft>
              <a:buSzPts val="1800"/>
              <a:buChar char="●"/>
            </a:pPr>
            <a:r>
              <a:rPr lang="en" sz="1800"/>
              <a:t>Functional Pre-Signing (</a:t>
            </a:r>
            <a:r>
              <a:rPr lang="en" sz="1800">
                <a:solidFill>
                  <a:srgbClr val="BB0000"/>
                </a:solidFill>
              </a:rPr>
              <a:t>FPreSign</a:t>
            </a:r>
            <a:r>
              <a:rPr lang="en" sz="1800"/>
              <a:t>), Functional Pre-Verification (</a:t>
            </a:r>
            <a:r>
              <a:rPr lang="en" sz="1800">
                <a:solidFill>
                  <a:srgbClr val="BB0000"/>
                </a:solidFill>
              </a:rPr>
              <a:t>FPreVerify</a:t>
            </a:r>
            <a:r>
              <a:rPr lang="en" sz="1800"/>
              <a:t>)</a:t>
            </a:r>
            <a:endParaRPr sz="1800"/>
          </a:p>
          <a:p>
            <a:pPr indent="-342900" lvl="0" marL="457200" rtl="0" algn="l">
              <a:lnSpc>
                <a:spcPct val="100000"/>
              </a:lnSpc>
              <a:spcBef>
                <a:spcPts val="0"/>
              </a:spcBef>
              <a:spcAft>
                <a:spcPts val="0"/>
              </a:spcAft>
              <a:buSzPts val="1800"/>
              <a:buChar char="●"/>
            </a:pPr>
            <a:r>
              <a:rPr lang="en" sz="1800">
                <a:solidFill>
                  <a:srgbClr val="BB0000"/>
                </a:solidFill>
              </a:rPr>
              <a:t>Adapt</a:t>
            </a:r>
            <a:endParaRPr sz="1800"/>
          </a:p>
          <a:p>
            <a:pPr indent="-342900" lvl="0" marL="457200" rtl="0" algn="l">
              <a:lnSpc>
                <a:spcPct val="100000"/>
              </a:lnSpc>
              <a:spcBef>
                <a:spcPts val="0"/>
              </a:spcBef>
              <a:spcAft>
                <a:spcPts val="0"/>
              </a:spcAft>
              <a:buSzPts val="1800"/>
              <a:buChar char="●"/>
            </a:pPr>
            <a:r>
              <a:rPr lang="en" sz="1800"/>
              <a:t>Functional Extraction (</a:t>
            </a:r>
            <a:r>
              <a:rPr lang="en" sz="1800">
                <a:solidFill>
                  <a:srgbClr val="BB0000"/>
                </a:solidFill>
              </a:rPr>
              <a:t>FExtract</a:t>
            </a:r>
            <a:r>
              <a:rPr lang="en" sz="1800"/>
              <a:t>)</a:t>
            </a:r>
            <a:endParaRPr sz="1800">
              <a:solidFill>
                <a:srgbClr val="BB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2"/>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Sale via FAS</a:t>
            </a:r>
            <a:endParaRPr b="1" sz="2400">
              <a:solidFill>
                <a:schemeClr val="dk1"/>
              </a:solidFill>
            </a:endParaRPr>
          </a:p>
        </p:txBody>
      </p:sp>
      <p:sp>
        <p:nvSpPr>
          <p:cNvPr id="174" name="Google Shape;174;p22"/>
          <p:cNvSpPr/>
          <p:nvPr/>
        </p:nvSpPr>
        <p:spPr>
          <a:xfrm>
            <a:off x="2937800" y="1415325"/>
            <a:ext cx="2437500" cy="4242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Trusted Third Party</a:t>
            </a:r>
            <a:endParaRPr b="1" sz="1800">
              <a:solidFill>
                <a:schemeClr val="lt1"/>
              </a:solidFill>
            </a:endParaRPr>
          </a:p>
        </p:txBody>
      </p:sp>
      <p:sp>
        <p:nvSpPr>
          <p:cNvPr id="175" name="Google Shape;175;p22"/>
          <p:cNvSpPr txBox="1"/>
          <p:nvPr/>
        </p:nvSpPr>
        <p:spPr>
          <a:xfrm>
            <a:off x="3286900" y="1825875"/>
            <a:ext cx="24375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pp ← Setup(1</a:t>
            </a:r>
            <a:r>
              <a:rPr baseline="30000" lang="en" sz="1500">
                <a:solidFill>
                  <a:schemeClr val="dk1"/>
                </a:solidFill>
              </a:rPr>
              <a:t>λ</a:t>
            </a:r>
            <a:r>
              <a:rPr lang="en" sz="1500">
                <a:solidFill>
                  <a:schemeClr val="dk1"/>
                </a:solidFill>
              </a:rPr>
              <a:t>)</a:t>
            </a:r>
            <a:endParaRPr sz="1500">
              <a:solidFill>
                <a:schemeClr val="dk1"/>
              </a:solidFill>
            </a:endParaRPr>
          </a:p>
        </p:txBody>
      </p:sp>
      <p:cxnSp>
        <p:nvCxnSpPr>
          <p:cNvPr id="176" name="Google Shape;176;p22"/>
          <p:cNvCxnSpPr/>
          <p:nvPr/>
        </p:nvCxnSpPr>
        <p:spPr>
          <a:xfrm rot="10800000">
            <a:off x="2143750" y="2069150"/>
            <a:ext cx="618000" cy="0"/>
          </a:xfrm>
          <a:prstGeom prst="straightConnector1">
            <a:avLst/>
          </a:prstGeom>
          <a:noFill/>
          <a:ln cap="flat" cmpd="sng" w="19050">
            <a:solidFill>
              <a:srgbClr val="6AA84F"/>
            </a:solidFill>
            <a:prstDash val="solid"/>
            <a:round/>
            <a:headEnd len="med" w="med" type="none"/>
            <a:tailEnd len="med" w="med" type="triangle"/>
          </a:ln>
        </p:spPr>
      </p:cxnSp>
      <p:cxnSp>
        <p:nvCxnSpPr>
          <p:cNvPr id="177" name="Google Shape;177;p22"/>
          <p:cNvCxnSpPr/>
          <p:nvPr/>
        </p:nvCxnSpPr>
        <p:spPr>
          <a:xfrm>
            <a:off x="5420350" y="2069150"/>
            <a:ext cx="618000" cy="0"/>
          </a:xfrm>
          <a:prstGeom prst="straightConnector1">
            <a:avLst/>
          </a:prstGeom>
          <a:noFill/>
          <a:ln cap="flat" cmpd="sng" w="19050">
            <a:solidFill>
              <a:srgbClr val="6AA84F"/>
            </a:solidFill>
            <a:prstDash val="solid"/>
            <a:round/>
            <a:headEnd len="med" w="med" type="none"/>
            <a:tailEnd len="med" w="med" type="triangle"/>
          </a:ln>
        </p:spPr>
      </p:cxnSp>
      <p:sp>
        <p:nvSpPr>
          <p:cNvPr id="178" name="Google Shape;178;p22"/>
          <p:cNvSpPr txBox="1"/>
          <p:nvPr/>
        </p:nvSpPr>
        <p:spPr>
          <a:xfrm>
            <a:off x="457200" y="23622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 vk) ← Sig.Setup(1</a:t>
            </a:r>
            <a:r>
              <a:rPr baseline="30000" lang="en" sz="1500">
                <a:solidFill>
                  <a:schemeClr val="dk1"/>
                </a:solidFill>
              </a:rPr>
              <a:t>λ</a:t>
            </a:r>
            <a:r>
              <a:rPr lang="en" sz="1500">
                <a:solidFill>
                  <a:schemeClr val="dk1"/>
                </a:solidFill>
              </a:rPr>
              <a:t>)</a:t>
            </a:r>
            <a:endParaRPr sz="1500">
              <a:solidFill>
                <a:schemeClr val="dk1"/>
              </a:solidFill>
            </a:endParaRPr>
          </a:p>
        </p:txBody>
      </p:sp>
      <p:sp>
        <p:nvSpPr>
          <p:cNvPr id="179" name="Google Shape;179;p22"/>
          <p:cNvSpPr txBox="1"/>
          <p:nvPr/>
        </p:nvSpPr>
        <p:spPr>
          <a:xfrm>
            <a:off x="6038350" y="23640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(X: statement, x: witness) ∈ R</a:t>
            </a:r>
            <a:endParaRPr sz="1500">
              <a:solidFill>
                <a:schemeClr val="dk1"/>
              </a:solidFill>
            </a:endParaRPr>
          </a:p>
        </p:txBody>
      </p:sp>
      <p:sp>
        <p:nvSpPr>
          <p:cNvPr id="180" name="Google Shape;180;p22"/>
          <p:cNvSpPr/>
          <p:nvPr/>
        </p:nvSpPr>
        <p:spPr>
          <a:xfrm>
            <a:off x="385900" y="3720575"/>
            <a:ext cx="2034600" cy="66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tx: buyer             seller</a:t>
            </a:r>
            <a:endParaRPr/>
          </a:p>
        </p:txBody>
      </p:sp>
      <p:cxnSp>
        <p:nvCxnSpPr>
          <p:cNvPr id="181" name="Google Shape;181;p22"/>
          <p:cNvCxnSpPr/>
          <p:nvPr/>
        </p:nvCxnSpPr>
        <p:spPr>
          <a:xfrm>
            <a:off x="1218813" y="4187800"/>
            <a:ext cx="577800" cy="5400"/>
          </a:xfrm>
          <a:prstGeom prst="straightConnector1">
            <a:avLst/>
          </a:prstGeom>
          <a:noFill/>
          <a:ln cap="flat" cmpd="sng" w="9525">
            <a:solidFill>
              <a:schemeClr val="dk1"/>
            </a:solidFill>
            <a:prstDash val="solid"/>
            <a:round/>
            <a:headEnd len="med" w="med" type="none"/>
            <a:tailEnd len="med" w="med" type="triangle"/>
          </a:ln>
        </p:spPr>
      </p:cxnSp>
      <p:pic>
        <p:nvPicPr>
          <p:cNvPr id="182" name="Google Shape;182;p22"/>
          <p:cNvPicPr preferRelativeResize="0"/>
          <p:nvPr/>
        </p:nvPicPr>
        <p:blipFill>
          <a:blip r:embed="rId3">
            <a:alphaModFix/>
          </a:blip>
          <a:stretch>
            <a:fillRect/>
          </a:stretch>
        </p:blipFill>
        <p:spPr>
          <a:xfrm>
            <a:off x="1297413" y="3745913"/>
            <a:ext cx="420625" cy="420625"/>
          </a:xfrm>
          <a:prstGeom prst="rect">
            <a:avLst/>
          </a:prstGeom>
          <a:noFill/>
          <a:ln>
            <a:noFill/>
          </a:ln>
        </p:spPr>
      </p:pic>
      <p:cxnSp>
        <p:nvCxnSpPr>
          <p:cNvPr id="183" name="Google Shape;183;p22"/>
          <p:cNvCxnSpPr/>
          <p:nvPr/>
        </p:nvCxnSpPr>
        <p:spPr>
          <a:xfrm flipH="1" rot="10800000">
            <a:off x="2143900" y="2870588"/>
            <a:ext cx="3870600" cy="10800"/>
          </a:xfrm>
          <a:prstGeom prst="straightConnector1">
            <a:avLst/>
          </a:prstGeom>
          <a:noFill/>
          <a:ln cap="flat" cmpd="sng" w="19050">
            <a:solidFill>
              <a:schemeClr val="accent1"/>
            </a:solidFill>
            <a:prstDash val="solid"/>
            <a:round/>
            <a:headEnd len="med" w="med" type="none"/>
            <a:tailEnd len="med" w="med" type="triangle"/>
          </a:ln>
        </p:spPr>
      </p:cxnSp>
      <p:sp>
        <p:nvSpPr>
          <p:cNvPr id="184" name="Google Shape;184;p22"/>
          <p:cNvSpPr txBox="1"/>
          <p:nvPr/>
        </p:nvSpPr>
        <p:spPr>
          <a:xfrm>
            <a:off x="3863800" y="2554875"/>
            <a:ext cx="4206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vk</a:t>
            </a:r>
            <a:endParaRPr sz="1500">
              <a:solidFill>
                <a:schemeClr val="dk1"/>
              </a:solidFill>
            </a:endParaRPr>
          </a:p>
        </p:txBody>
      </p:sp>
      <p:cxnSp>
        <p:nvCxnSpPr>
          <p:cNvPr id="185" name="Google Shape;185;p22"/>
          <p:cNvCxnSpPr/>
          <p:nvPr/>
        </p:nvCxnSpPr>
        <p:spPr>
          <a:xfrm rot="10800000">
            <a:off x="2143900" y="3364575"/>
            <a:ext cx="3860400" cy="8700"/>
          </a:xfrm>
          <a:prstGeom prst="straightConnector1">
            <a:avLst/>
          </a:prstGeom>
          <a:noFill/>
          <a:ln cap="flat" cmpd="sng" w="19050">
            <a:solidFill>
              <a:srgbClr val="6AA84F"/>
            </a:solidFill>
            <a:prstDash val="solid"/>
            <a:round/>
            <a:headEnd len="med" w="med" type="none"/>
            <a:tailEnd len="med" w="med" type="triangle"/>
          </a:ln>
        </p:spPr>
      </p:cxnSp>
      <p:sp>
        <p:nvSpPr>
          <p:cNvPr id="186" name="Google Shape;186;p22"/>
          <p:cNvSpPr txBox="1"/>
          <p:nvPr/>
        </p:nvSpPr>
        <p:spPr>
          <a:xfrm>
            <a:off x="3863800" y="3012075"/>
            <a:ext cx="4206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X</a:t>
            </a:r>
            <a:endParaRPr sz="1500">
              <a:solidFill>
                <a:schemeClr val="dk1"/>
              </a:solidFill>
            </a:endParaRPr>
          </a:p>
        </p:txBody>
      </p:sp>
      <p:sp>
        <p:nvSpPr>
          <p:cNvPr id="187" name="Google Shape;187;p22"/>
          <p:cNvSpPr txBox="1"/>
          <p:nvPr/>
        </p:nvSpPr>
        <p:spPr>
          <a:xfrm>
            <a:off x="6112575" y="691150"/>
            <a:ext cx="126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p:txBody>
      </p:sp>
      <p:sp>
        <p:nvSpPr>
          <p:cNvPr id="188" name="Google Shape;188;p22"/>
          <p:cNvSpPr txBox="1"/>
          <p:nvPr/>
        </p:nvSpPr>
        <p:spPr>
          <a:xfrm>
            <a:off x="1004575" y="694950"/>
            <a:ext cx="215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p:txBody>
      </p:sp>
      <p:pic>
        <p:nvPicPr>
          <p:cNvPr id="189" name="Google Shape;189;p22"/>
          <p:cNvPicPr preferRelativeResize="0"/>
          <p:nvPr/>
        </p:nvPicPr>
        <p:blipFill rotWithShape="1">
          <a:blip r:embed="rId4">
            <a:alphaModFix/>
          </a:blip>
          <a:srcRect b="0" l="0" r="16408" t="0"/>
          <a:stretch/>
        </p:blipFill>
        <p:spPr>
          <a:xfrm>
            <a:off x="5820474" y="694950"/>
            <a:ext cx="305752" cy="365760"/>
          </a:xfrm>
          <a:prstGeom prst="rect">
            <a:avLst/>
          </a:prstGeom>
          <a:noFill/>
          <a:ln>
            <a:noFill/>
          </a:ln>
        </p:spPr>
      </p:pic>
      <p:pic>
        <p:nvPicPr>
          <p:cNvPr id="190" name="Google Shape;190;p22"/>
          <p:cNvPicPr preferRelativeResize="0"/>
          <p:nvPr/>
        </p:nvPicPr>
        <p:blipFill rotWithShape="1">
          <a:blip r:embed="rId5">
            <a:alphaModFix/>
          </a:blip>
          <a:srcRect b="0" l="0" r="16408" t="0"/>
          <a:stretch/>
        </p:blipFill>
        <p:spPr>
          <a:xfrm>
            <a:off x="711113" y="694950"/>
            <a:ext cx="305752" cy="365760"/>
          </a:xfrm>
          <a:prstGeom prst="rect">
            <a:avLst/>
          </a:prstGeom>
          <a:noFill/>
          <a:ln>
            <a:noFill/>
          </a:ln>
        </p:spPr>
      </p:pic>
      <p:sp>
        <p:nvSpPr>
          <p:cNvPr id="191" name="Google Shape;191;p22"/>
          <p:cNvSpPr txBox="1"/>
          <p:nvPr/>
        </p:nvSpPr>
        <p:spPr>
          <a:xfrm>
            <a:off x="1004575" y="9784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(pp, X, sk, vk, tx, f ∈ F)</a:t>
            </a:r>
            <a:endParaRPr b="1" sz="1800" u="sng">
              <a:solidFill>
                <a:schemeClr val="accent1"/>
              </a:solidFill>
            </a:endParaRPr>
          </a:p>
        </p:txBody>
      </p:sp>
      <p:sp>
        <p:nvSpPr>
          <p:cNvPr id="192" name="Google Shape;192;p22"/>
          <p:cNvSpPr txBox="1"/>
          <p:nvPr/>
        </p:nvSpPr>
        <p:spPr>
          <a:xfrm>
            <a:off x="5244375" y="978475"/>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rPr>
              <a:t>(pp, X, x, vk)</a:t>
            </a:r>
            <a:endParaRPr/>
          </a:p>
        </p:txBody>
      </p:sp>
      <p:sp>
        <p:nvSpPr>
          <p:cNvPr id="193" name="Google Shape;193;p22"/>
          <p:cNvSpPr txBox="1"/>
          <p:nvPr/>
        </p:nvSpPr>
        <p:spPr>
          <a:xfrm>
            <a:off x="457200" y="33135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f ∈ 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p:nvPr/>
        </p:nvSpPr>
        <p:spPr>
          <a:xfrm>
            <a:off x="368850" y="2460875"/>
            <a:ext cx="81552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grpSp>
        <p:nvGrpSpPr>
          <p:cNvPr id="200" name="Google Shape;200;p23"/>
          <p:cNvGrpSpPr/>
          <p:nvPr/>
        </p:nvGrpSpPr>
        <p:grpSpPr>
          <a:xfrm>
            <a:off x="3430848" y="1609763"/>
            <a:ext cx="1827000" cy="646500"/>
            <a:chOff x="3430848" y="1579275"/>
            <a:chExt cx="1827000" cy="646500"/>
          </a:xfrm>
        </p:grpSpPr>
        <p:cxnSp>
          <p:nvCxnSpPr>
            <p:cNvPr id="201" name="Google Shape;201;p23"/>
            <p:cNvCxnSpPr/>
            <p:nvPr/>
          </p:nvCxnSpPr>
          <p:spPr>
            <a:xfrm rot="10800000">
              <a:off x="3430848" y="1902050"/>
              <a:ext cx="1827000" cy="2400"/>
            </a:xfrm>
            <a:prstGeom prst="straightConnector1">
              <a:avLst/>
            </a:prstGeom>
            <a:noFill/>
            <a:ln cap="flat" cmpd="sng" w="38100">
              <a:solidFill>
                <a:srgbClr val="BB0000"/>
              </a:solidFill>
              <a:prstDash val="solid"/>
              <a:round/>
              <a:headEnd len="med" w="med" type="none"/>
              <a:tailEnd len="med" w="med" type="triangle"/>
            </a:ln>
          </p:spPr>
        </p:cxnSp>
        <p:sp>
          <p:nvSpPr>
            <p:cNvPr id="202" name="Google Shape;202;p23"/>
            <p:cNvSpPr txBox="1"/>
            <p:nvPr/>
          </p:nvSpPr>
          <p:spPr>
            <a:xfrm>
              <a:off x="3683400" y="1579275"/>
              <a:ext cx="13200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500">
                  <a:solidFill>
                    <a:schemeClr val="dk1"/>
                  </a:solidFill>
                </a:rPr>
                <a:t>ad</a:t>
              </a:r>
              <a:endParaRPr sz="1500">
                <a:solidFill>
                  <a:schemeClr val="dk1"/>
                </a:solidFill>
              </a:endParaRPr>
            </a:p>
            <a:p>
              <a:pPr indent="0" lvl="0" marL="0" rtl="0" algn="ctr">
                <a:spcBef>
                  <a:spcPts val="0"/>
                </a:spcBef>
                <a:spcAft>
                  <a:spcPts val="0"/>
                </a:spcAft>
                <a:buNone/>
              </a:pPr>
              <a:r>
                <a:rPr lang="en" sz="1500">
                  <a:solidFill>
                    <a:schemeClr val="dk1"/>
                  </a:solidFill>
                </a:rPr>
                <a:t>(via website)</a:t>
              </a:r>
              <a:endParaRPr sz="1500">
                <a:solidFill>
                  <a:schemeClr val="dk1"/>
                </a:solidFill>
              </a:endParaRPr>
            </a:p>
          </p:txBody>
        </p:sp>
      </p:grpSp>
      <p:sp>
        <p:nvSpPr>
          <p:cNvPr id="203" name="Google Shape;203;p23"/>
          <p:cNvSpPr txBox="1"/>
          <p:nvPr/>
        </p:nvSpPr>
        <p:spPr>
          <a:xfrm>
            <a:off x="5145650" y="1354350"/>
            <a:ext cx="284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ad ← AdGen(pp, X, x)</a:t>
            </a:r>
            <a:endParaRPr sz="1500">
              <a:solidFill>
                <a:schemeClr val="dk1"/>
              </a:solidFill>
            </a:endParaRPr>
          </a:p>
        </p:txBody>
      </p:sp>
      <p:sp>
        <p:nvSpPr>
          <p:cNvPr id="204" name="Google Shape;204;p23"/>
          <p:cNvSpPr txBox="1"/>
          <p:nvPr/>
        </p:nvSpPr>
        <p:spPr>
          <a:xfrm>
            <a:off x="5145650" y="3168150"/>
            <a:ext cx="284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Adapt(presig, x, f)</a:t>
            </a:r>
            <a:endParaRPr/>
          </a:p>
        </p:txBody>
      </p:sp>
      <p:sp>
        <p:nvSpPr>
          <p:cNvPr id="205" name="Google Shape;205;p23"/>
          <p:cNvSpPr txBox="1"/>
          <p:nvPr/>
        </p:nvSpPr>
        <p:spPr>
          <a:xfrm>
            <a:off x="332975" y="4239525"/>
            <a:ext cx="2638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f(x) ← FExtract(presig, sig)</a:t>
            </a:r>
            <a:endParaRPr sz="1500">
              <a:solidFill>
                <a:schemeClr val="dk1"/>
              </a:solidFill>
            </a:endParaRPr>
          </a:p>
        </p:txBody>
      </p:sp>
      <p:grpSp>
        <p:nvGrpSpPr>
          <p:cNvPr id="206" name="Google Shape;206;p23"/>
          <p:cNvGrpSpPr/>
          <p:nvPr/>
        </p:nvGrpSpPr>
        <p:grpSpPr>
          <a:xfrm>
            <a:off x="2779050" y="2519263"/>
            <a:ext cx="2900100" cy="401375"/>
            <a:chOff x="2779050" y="2417475"/>
            <a:chExt cx="2900100" cy="401375"/>
          </a:xfrm>
        </p:grpSpPr>
        <p:cxnSp>
          <p:nvCxnSpPr>
            <p:cNvPr id="207" name="Google Shape;207;p23"/>
            <p:cNvCxnSpPr/>
            <p:nvPr/>
          </p:nvCxnSpPr>
          <p:spPr>
            <a:xfrm>
              <a:off x="3430766" y="2816450"/>
              <a:ext cx="1827000" cy="2400"/>
            </a:xfrm>
            <a:prstGeom prst="straightConnector1">
              <a:avLst/>
            </a:prstGeom>
            <a:noFill/>
            <a:ln cap="flat" cmpd="sng" w="38100">
              <a:solidFill>
                <a:schemeClr val="accent1"/>
              </a:solidFill>
              <a:prstDash val="solid"/>
              <a:round/>
              <a:headEnd len="med" w="med" type="triangle"/>
              <a:tailEnd len="med" w="med" type="triangle"/>
            </a:ln>
          </p:spPr>
        </p:cxnSp>
        <p:sp>
          <p:nvSpPr>
            <p:cNvPr id="208" name="Google Shape;208;p23"/>
            <p:cNvSpPr txBox="1"/>
            <p:nvPr/>
          </p:nvSpPr>
          <p:spPr>
            <a:xfrm>
              <a:off x="2779050" y="2417475"/>
              <a:ext cx="29001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presig ← FPreSign(sk, tx, X, ad, f)</a:t>
              </a:r>
              <a:endParaRPr sz="1500">
                <a:solidFill>
                  <a:schemeClr val="dk1"/>
                </a:solidFill>
              </a:endParaRPr>
            </a:p>
          </p:txBody>
        </p:sp>
      </p:grpSp>
      <p:sp>
        <p:nvSpPr>
          <p:cNvPr id="209" name="Google Shape;209;p23"/>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Sale via FAS</a:t>
            </a:r>
            <a:endParaRPr b="1" sz="2400">
              <a:solidFill>
                <a:schemeClr val="dk1"/>
              </a:solidFill>
            </a:endParaRPr>
          </a:p>
        </p:txBody>
      </p:sp>
      <p:sp>
        <p:nvSpPr>
          <p:cNvPr id="210" name="Google Shape;210;p23"/>
          <p:cNvSpPr txBox="1"/>
          <p:nvPr/>
        </p:nvSpPr>
        <p:spPr>
          <a:xfrm>
            <a:off x="332975" y="20961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If AdVerify(pp, X, ad) = 0: abort</a:t>
            </a:r>
            <a:endParaRPr>
              <a:solidFill>
                <a:schemeClr val="dk1"/>
              </a:solidFill>
            </a:endParaRPr>
          </a:p>
        </p:txBody>
      </p:sp>
      <p:sp>
        <p:nvSpPr>
          <p:cNvPr id="211" name="Google Shape;211;p23"/>
          <p:cNvSpPr txBox="1"/>
          <p:nvPr/>
        </p:nvSpPr>
        <p:spPr>
          <a:xfrm>
            <a:off x="5145650" y="2928225"/>
            <a:ext cx="457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If FPreVerify(vk, presig, tx, f, X, ad) = 0: abort</a:t>
            </a:r>
            <a:endParaRPr/>
          </a:p>
        </p:txBody>
      </p:sp>
      <p:grpSp>
        <p:nvGrpSpPr>
          <p:cNvPr id="212" name="Google Shape;212;p23"/>
          <p:cNvGrpSpPr/>
          <p:nvPr/>
        </p:nvGrpSpPr>
        <p:grpSpPr>
          <a:xfrm>
            <a:off x="3428952" y="3404551"/>
            <a:ext cx="1827300" cy="1014074"/>
            <a:chOff x="3428952" y="3408075"/>
            <a:chExt cx="1827300" cy="1014074"/>
          </a:xfrm>
        </p:grpSpPr>
        <p:cxnSp>
          <p:nvCxnSpPr>
            <p:cNvPr id="213" name="Google Shape;213;p23"/>
            <p:cNvCxnSpPr/>
            <p:nvPr/>
          </p:nvCxnSpPr>
          <p:spPr>
            <a:xfrm rot="10800000">
              <a:off x="3428952" y="37308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214" name="Google Shape;214;p23"/>
            <p:cNvSpPr txBox="1"/>
            <p:nvPr/>
          </p:nvSpPr>
          <p:spPr>
            <a:xfrm>
              <a:off x="3531875" y="3408075"/>
              <a:ext cx="16137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500">
                  <a:solidFill>
                    <a:schemeClr val="dk1"/>
                  </a:solidFill>
                </a:rPr>
                <a:t>t</a:t>
              </a:r>
              <a:r>
                <a:rPr lang="en" sz="1500">
                  <a:solidFill>
                    <a:schemeClr val="dk1"/>
                  </a:solidFill>
                </a:rPr>
                <a:t>x, </a:t>
              </a:r>
              <a:r>
                <a:rPr lang="en" sz="1500">
                  <a:solidFill>
                    <a:schemeClr val="dk1"/>
                  </a:solidFill>
                </a:rPr>
                <a:t>sig</a:t>
              </a:r>
              <a:endParaRPr sz="1500">
                <a:solidFill>
                  <a:schemeClr val="dk1"/>
                </a:solidFill>
              </a:endParaRPr>
            </a:p>
            <a:p>
              <a:pPr indent="0" lvl="0" marL="0" rtl="0" algn="ctr">
                <a:spcBef>
                  <a:spcPts val="0"/>
                </a:spcBef>
                <a:spcAft>
                  <a:spcPts val="0"/>
                </a:spcAft>
                <a:buNone/>
              </a:pPr>
              <a:r>
                <a:rPr lang="en" sz="1500">
                  <a:solidFill>
                    <a:schemeClr val="dk1"/>
                  </a:solidFill>
                </a:rPr>
                <a:t>(via blockchain)</a:t>
              </a:r>
              <a:endParaRPr sz="1500">
                <a:solidFill>
                  <a:schemeClr val="dk1"/>
                </a:solidFill>
              </a:endParaRPr>
            </a:p>
          </p:txBody>
        </p:sp>
        <p:pic>
          <p:nvPicPr>
            <p:cNvPr id="215" name="Google Shape;215;p23"/>
            <p:cNvPicPr preferRelativeResize="0"/>
            <p:nvPr/>
          </p:nvPicPr>
          <p:blipFill rotWithShape="1">
            <a:blip r:embed="rId3">
              <a:alphaModFix/>
            </a:blip>
            <a:srcRect b="32145" l="0" r="0" t="32337"/>
            <a:stretch/>
          </p:blipFill>
          <p:spPr>
            <a:xfrm>
              <a:off x="3719125" y="3978748"/>
              <a:ext cx="1248450" cy="443400"/>
            </a:xfrm>
            <a:prstGeom prst="rect">
              <a:avLst/>
            </a:prstGeom>
            <a:noFill/>
            <a:ln>
              <a:noFill/>
            </a:ln>
          </p:spPr>
        </p:pic>
      </p:grpSp>
      <p:sp>
        <p:nvSpPr>
          <p:cNvPr id="216" name="Google Shape;216;p23"/>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217" name="Google Shape;217;p23"/>
          <p:cNvSpPr txBox="1"/>
          <p:nvPr/>
        </p:nvSpPr>
        <p:spPr>
          <a:xfrm>
            <a:off x="1004575" y="694950"/>
            <a:ext cx="2328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 </a:t>
            </a:r>
            <a:r>
              <a:rPr lang="en" sz="1500">
                <a:solidFill>
                  <a:schemeClr val="dk1"/>
                </a:solidFill>
              </a:rPr>
              <a:t>∈ F</a:t>
            </a:r>
            <a:r>
              <a:rPr lang="en" sz="1500">
                <a:solidFill>
                  <a:schemeClr val="dk1"/>
                </a:solidFill>
              </a:rPr>
              <a:t>)</a:t>
            </a:r>
            <a:endParaRPr b="1" sz="1800" u="sng">
              <a:solidFill>
                <a:schemeClr val="accent1"/>
              </a:solidFill>
            </a:endParaRPr>
          </a:p>
        </p:txBody>
      </p:sp>
      <p:pic>
        <p:nvPicPr>
          <p:cNvPr id="218" name="Google Shape;218;p23"/>
          <p:cNvPicPr preferRelativeResize="0"/>
          <p:nvPr/>
        </p:nvPicPr>
        <p:blipFill rotWithShape="1">
          <a:blip r:embed="rId4">
            <a:alphaModFix/>
          </a:blip>
          <a:srcRect b="0" l="0" r="16408" t="0"/>
          <a:stretch/>
        </p:blipFill>
        <p:spPr>
          <a:xfrm>
            <a:off x="5820474" y="694950"/>
            <a:ext cx="305752" cy="365760"/>
          </a:xfrm>
          <a:prstGeom prst="rect">
            <a:avLst/>
          </a:prstGeom>
          <a:noFill/>
          <a:ln>
            <a:noFill/>
          </a:ln>
        </p:spPr>
      </p:pic>
      <p:pic>
        <p:nvPicPr>
          <p:cNvPr id="219" name="Google Shape;219;p23"/>
          <p:cNvPicPr preferRelativeResize="0"/>
          <p:nvPr/>
        </p:nvPicPr>
        <p:blipFill rotWithShape="1">
          <a:blip r:embed="rId5">
            <a:alphaModFix/>
          </a:blip>
          <a:srcRect b="0" l="0" r="16408" t="0"/>
          <a:stretch/>
        </p:blipFill>
        <p:spPr>
          <a:xfrm>
            <a:off x="711113" y="694950"/>
            <a:ext cx="305752" cy="3657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idx="1" type="body"/>
          </p:nvPr>
        </p:nvSpPr>
        <p:spPr>
          <a:xfrm>
            <a:off x="561425" y="3139663"/>
            <a:ext cx="8687100" cy="834900"/>
          </a:xfrm>
          <a:prstGeom prst="rect">
            <a:avLst/>
          </a:prstGeom>
          <a:noFill/>
          <a:ln>
            <a:noFill/>
          </a:ln>
        </p:spPr>
        <p:txBody>
          <a:bodyPr anchorCtr="0" anchor="ctr" bIns="34275" lIns="34275" spcFirstLastPara="1" rIns="34275" wrap="square" tIns="34275">
            <a:spAutoFit/>
          </a:bodyPr>
          <a:lstStyle/>
          <a:p>
            <a:pPr indent="-374650" lvl="0" marL="457200" rtl="0" algn="l">
              <a:lnSpc>
                <a:spcPct val="90000"/>
              </a:lnSpc>
              <a:spcBef>
                <a:spcPts val="1000"/>
              </a:spcBef>
              <a:spcAft>
                <a:spcPts val="0"/>
              </a:spcAft>
              <a:buClr>
                <a:schemeClr val="dk1"/>
              </a:buClr>
              <a:buSzPts val="2300"/>
              <a:buChar char="●"/>
            </a:pPr>
            <a:r>
              <a:rPr lang="en" sz="2300">
                <a:solidFill>
                  <a:schemeClr val="dk1"/>
                </a:solidFill>
              </a:rPr>
              <a:t>Pre-Signature Adaptability</a:t>
            </a:r>
            <a:endParaRPr sz="2300">
              <a:solidFill>
                <a:schemeClr val="dk1"/>
              </a:solidFill>
            </a:endParaRPr>
          </a:p>
          <a:p>
            <a:pPr indent="-374650" lvl="0" marL="457200" rtl="0" algn="l">
              <a:lnSpc>
                <a:spcPct val="90000"/>
              </a:lnSpc>
              <a:spcBef>
                <a:spcPts val="1000"/>
              </a:spcBef>
              <a:spcAft>
                <a:spcPts val="0"/>
              </a:spcAft>
              <a:buClr>
                <a:schemeClr val="dk1"/>
              </a:buClr>
              <a:buSzPts val="2300"/>
              <a:buChar char="●"/>
            </a:pPr>
            <a:r>
              <a:rPr lang="en" sz="2300">
                <a:solidFill>
                  <a:schemeClr val="dk1"/>
                </a:solidFill>
              </a:rPr>
              <a:t>Witness Privacy</a:t>
            </a:r>
            <a:endParaRPr sz="2300">
              <a:solidFill>
                <a:schemeClr val="dk1"/>
              </a:solidFill>
            </a:endParaRPr>
          </a:p>
        </p:txBody>
      </p:sp>
      <p:sp>
        <p:nvSpPr>
          <p:cNvPr id="225" name="Google Shape;225;p24"/>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4"/>
          <p:cNvSpPr txBox="1"/>
          <p:nvPr>
            <p:ph idx="1" type="body"/>
          </p:nvPr>
        </p:nvSpPr>
        <p:spPr>
          <a:xfrm>
            <a:off x="561425" y="1546025"/>
            <a:ext cx="8687100" cy="834900"/>
          </a:xfrm>
          <a:prstGeom prst="rect">
            <a:avLst/>
          </a:prstGeom>
          <a:noFill/>
          <a:ln>
            <a:noFill/>
          </a:ln>
        </p:spPr>
        <p:txBody>
          <a:bodyPr anchorCtr="0" anchor="ctr" bIns="34275" lIns="34275" spcFirstLastPara="1" rIns="34275" wrap="square" tIns="34275">
            <a:spAutoFit/>
          </a:bodyPr>
          <a:lstStyle/>
          <a:p>
            <a:pPr indent="-374650" lvl="0" marL="457200" rtl="0" algn="l">
              <a:lnSpc>
                <a:spcPct val="90000"/>
              </a:lnSpc>
              <a:spcBef>
                <a:spcPts val="1000"/>
              </a:spcBef>
              <a:spcAft>
                <a:spcPts val="0"/>
              </a:spcAft>
              <a:buClr>
                <a:schemeClr val="dk1"/>
              </a:buClr>
              <a:buSzPts val="2300"/>
              <a:buChar char="●"/>
            </a:pPr>
            <a:r>
              <a:rPr lang="en" sz="2300">
                <a:solidFill>
                  <a:schemeClr val="dk1"/>
                </a:solidFill>
              </a:rPr>
              <a:t>Unforgeability</a:t>
            </a:r>
            <a:endParaRPr sz="2300">
              <a:solidFill>
                <a:schemeClr val="dk1"/>
              </a:solidFill>
            </a:endParaRPr>
          </a:p>
          <a:p>
            <a:pPr indent="-374650" lvl="0" marL="457200" rtl="0" algn="l">
              <a:lnSpc>
                <a:spcPct val="90000"/>
              </a:lnSpc>
              <a:spcBef>
                <a:spcPts val="1000"/>
              </a:spcBef>
              <a:spcAft>
                <a:spcPts val="0"/>
              </a:spcAft>
              <a:buClr>
                <a:schemeClr val="dk1"/>
              </a:buClr>
              <a:buSzPts val="2300"/>
              <a:buChar char="●"/>
            </a:pPr>
            <a:r>
              <a:rPr lang="en" sz="2300">
                <a:solidFill>
                  <a:schemeClr val="dk1"/>
                </a:solidFill>
              </a:rPr>
              <a:t>Witness Extractability</a:t>
            </a:r>
            <a:endParaRPr sz="2300">
              <a:solidFill>
                <a:schemeClr val="dk1"/>
              </a:solidFill>
            </a:endParaRPr>
          </a:p>
        </p:txBody>
      </p:sp>
      <p:sp>
        <p:nvSpPr>
          <p:cNvPr id="227" name="Google Shape;227;p24"/>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FAS Security</a:t>
            </a:r>
            <a:endParaRPr b="1" sz="2400">
              <a:solidFill>
                <a:schemeClr val="dk1"/>
              </a:solidFill>
            </a:endParaRPr>
          </a:p>
        </p:txBody>
      </p:sp>
      <p:sp>
        <p:nvSpPr>
          <p:cNvPr id="228" name="Google Shape;228;p24"/>
          <p:cNvSpPr txBox="1"/>
          <p:nvPr/>
        </p:nvSpPr>
        <p:spPr>
          <a:xfrm>
            <a:off x="561425" y="1104900"/>
            <a:ext cx="5815200" cy="44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Security against Malicious Seller</a:t>
            </a:r>
            <a:endParaRPr b="1" sz="2500">
              <a:solidFill>
                <a:schemeClr val="lt1"/>
              </a:solidFill>
            </a:endParaRPr>
          </a:p>
        </p:txBody>
      </p:sp>
      <p:sp>
        <p:nvSpPr>
          <p:cNvPr id="229" name="Google Shape;229;p24"/>
          <p:cNvSpPr txBox="1"/>
          <p:nvPr/>
        </p:nvSpPr>
        <p:spPr>
          <a:xfrm>
            <a:off x="561425" y="2705100"/>
            <a:ext cx="5815200" cy="44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Security against Malicious Buyer</a:t>
            </a:r>
            <a:endParaRPr b="1" sz="2500">
              <a:solidFill>
                <a:schemeClr val="lt1"/>
              </a:solidFill>
            </a:endParaRPr>
          </a:p>
        </p:txBody>
      </p:sp>
      <p:sp>
        <p:nvSpPr>
          <p:cNvPr id="230" name="Google Shape;230;p24"/>
          <p:cNvSpPr txBox="1"/>
          <p:nvPr/>
        </p:nvSpPr>
        <p:spPr>
          <a:xfrm>
            <a:off x="561425" y="3543175"/>
            <a:ext cx="5523300" cy="6264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cxnSp>
        <p:nvCxnSpPr>
          <p:cNvPr id="231" name="Google Shape;231;p24"/>
          <p:cNvCxnSpPr/>
          <p:nvPr/>
        </p:nvCxnSpPr>
        <p:spPr>
          <a:xfrm flipH="1">
            <a:off x="3683175" y="3850650"/>
            <a:ext cx="1004400" cy="4800"/>
          </a:xfrm>
          <a:prstGeom prst="straightConnector1">
            <a:avLst/>
          </a:prstGeom>
          <a:noFill/>
          <a:ln cap="flat" cmpd="sng" w="28575">
            <a:solidFill>
              <a:srgbClr val="BB0000"/>
            </a:solidFill>
            <a:prstDash val="solid"/>
            <a:round/>
            <a:headEnd len="med" w="med" type="none"/>
            <a:tailEnd len="med" w="med" type="triangle"/>
          </a:ln>
        </p:spPr>
      </p:cxnSp>
      <p:sp>
        <p:nvSpPr>
          <p:cNvPr id="232" name="Google Shape;232;p24"/>
          <p:cNvSpPr/>
          <p:nvPr/>
        </p:nvSpPr>
        <p:spPr>
          <a:xfrm>
            <a:off x="4789025" y="3574825"/>
            <a:ext cx="1054200" cy="549900"/>
          </a:xfrm>
          <a:prstGeom prst="star6">
            <a:avLst>
              <a:gd fmla="val 28868" name="adj"/>
              <a:gd fmla="val 115470" name="hf"/>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NEW</a:t>
            </a:r>
            <a:endParaRPr>
              <a:solidFill>
                <a:schemeClr val="lt1"/>
              </a:solidFill>
            </a:endParaRPr>
          </a:p>
        </p:txBody>
      </p:sp>
      <p:pic>
        <p:nvPicPr>
          <p:cNvPr id="233" name="Google Shape;233;p24"/>
          <p:cNvPicPr preferRelativeResize="0"/>
          <p:nvPr/>
        </p:nvPicPr>
        <p:blipFill rotWithShape="1">
          <a:blip r:embed="rId3">
            <a:alphaModFix/>
          </a:blip>
          <a:srcRect b="0" l="38483" r="39559" t="0"/>
          <a:stretch/>
        </p:blipFill>
        <p:spPr>
          <a:xfrm flipH="1">
            <a:off x="6390750" y="1056800"/>
            <a:ext cx="535400" cy="2438400"/>
          </a:xfrm>
          <a:prstGeom prst="rect">
            <a:avLst/>
          </a:prstGeom>
          <a:noFill/>
          <a:ln>
            <a:noFill/>
          </a:ln>
        </p:spPr>
      </p:pic>
      <p:sp>
        <p:nvSpPr>
          <p:cNvPr id="234" name="Google Shape;234;p24"/>
          <p:cNvSpPr/>
          <p:nvPr/>
        </p:nvSpPr>
        <p:spPr>
          <a:xfrm>
            <a:off x="6849950" y="1699400"/>
            <a:ext cx="2217900" cy="11532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Similar to standard</a:t>
            </a:r>
            <a:endParaRPr sz="1700"/>
          </a:p>
          <a:p>
            <a:pPr indent="0" lvl="0" marL="0" rtl="0" algn="ctr">
              <a:spcBef>
                <a:spcPts val="0"/>
              </a:spcBef>
              <a:spcAft>
                <a:spcPts val="0"/>
              </a:spcAft>
              <a:buNone/>
            </a:pPr>
            <a:r>
              <a:rPr lang="en" sz="1700"/>
              <a:t>Adaptor Signatures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