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Lato"/>
      <p:regular r:id="rId35"/>
      <p:bold r:id="rId36"/>
      <p:italic r:id="rId37"/>
      <p:boldItalic r:id="rId38"/>
    </p:embeddedFont>
    <p:embeddedFont>
      <p:font typeface="Open Sans Light"/>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Light-bold.fntdata"/><Relationship Id="rId20" Type="http://schemas.openxmlformats.org/officeDocument/2006/relationships/slide" Target="slides/slide15.xml"/><Relationship Id="rId42" Type="http://schemas.openxmlformats.org/officeDocument/2006/relationships/font" Target="fonts/OpenSansLight-boldItalic.fntdata"/><Relationship Id="rId41" Type="http://schemas.openxmlformats.org/officeDocument/2006/relationships/font" Target="fonts/OpenSansLight-italic.fntdata"/><Relationship Id="rId22" Type="http://schemas.openxmlformats.org/officeDocument/2006/relationships/slide" Target="slides/slide17.xml"/><Relationship Id="rId44" Type="http://schemas.openxmlformats.org/officeDocument/2006/relationships/font" Target="fonts/OpenSans-bold.fntdata"/><Relationship Id="rId21" Type="http://schemas.openxmlformats.org/officeDocument/2006/relationships/slide" Target="slides/slide16.xml"/><Relationship Id="rId43" Type="http://schemas.openxmlformats.org/officeDocument/2006/relationships/font" Target="fonts/OpenSans-regular.fntdata"/><Relationship Id="rId24" Type="http://schemas.openxmlformats.org/officeDocument/2006/relationships/slide" Target="slides/slide19.xml"/><Relationship Id="rId46" Type="http://schemas.openxmlformats.org/officeDocument/2006/relationships/font" Target="fonts/OpenSans-boldItalic.fntdata"/><Relationship Id="rId23" Type="http://schemas.openxmlformats.org/officeDocument/2006/relationships/slide" Target="slides/slide18.xml"/><Relationship Id="rId45"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OpenSansLight-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8601a668d0_0_3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for the introduction. I am Nikhil Vanjani and today I will be presenting our work on Non-Interactive Anonymous Router with Quasi-Linear Router Computation. This is joint work with my co-authors Rex Fernando, Elaine Shi, Pratik Soni and Brent Waters.</a:t>
            </a:r>
            <a:endParaRPr/>
          </a:p>
        </p:txBody>
      </p:sp>
      <p:sp>
        <p:nvSpPr>
          <p:cNvPr id="65" name="Google Shape;65;g18601a668d0_0_3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86f3c801ae_0_100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roadmap is as follows. I will first present a strawman construction based on a single iO program. It will have poor router computation </a:t>
            </a:r>
            <a:r>
              <a:rPr lang="en">
                <a:solidFill>
                  <a:schemeClr val="dk1"/>
                </a:solidFill>
              </a:rPr>
              <a:t>because</a:t>
            </a:r>
            <a:r>
              <a:rPr lang="en">
                <a:solidFill>
                  <a:schemeClr val="dk1"/>
                </a:solidFill>
              </a:rPr>
              <a:t> the obfuscated program is huge. But it will provide some intuition of our main construction that achieves our </a:t>
            </a:r>
            <a:r>
              <a:rPr lang="en">
                <a:solidFill>
                  <a:schemeClr val="dk1"/>
                </a:solidFill>
              </a:rPr>
              <a:t>efficiency</a:t>
            </a:r>
            <a:r>
              <a:rPr lang="en">
                <a:solidFill>
                  <a:schemeClr val="dk1"/>
                </a:solidFill>
              </a:rPr>
              <a:t> goals. We will achieve this by obfuscation a network of small programs instead of obfuscating a large program. Lastly, I will shed some light on the challenges for proving security and how we overcome them using a new signature scheme. </a:t>
            </a:r>
            <a:endParaRPr/>
          </a:p>
        </p:txBody>
      </p:sp>
      <p:sp>
        <p:nvSpPr>
          <p:cNvPr id="334" name="Google Shape;334;g186f3c801ae_0_10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8601a668d0_0_88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me first introduce our building block indistinguishability obfuscation, abbreviated as iO. iO provides a way to compile a program P into an obfuscated version of P that does not leak any information about the underlying details of 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Security says that if two programs P and Q are functionally equivalent,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their obfuscations are computationally indistinguishable. Recently, Jain et al. showed that iO can be </a:t>
            </a:r>
            <a:r>
              <a:rPr lang="en"/>
              <a:t>constructed</a:t>
            </a:r>
            <a:r>
              <a:rPr lang="en"/>
              <a:t> from well-studied assumptions. </a:t>
            </a:r>
            <a:endParaRPr/>
          </a:p>
        </p:txBody>
      </p:sp>
      <p:sp>
        <p:nvSpPr>
          <p:cNvPr id="341" name="Google Shape;341;g18601a668d0_0_8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8601a668d0_0_84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try to construct NIAR using iO. In the Setup phase, we sample sender and receiver keys and the router is provided the obfuscation of the following program.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program contains the permutation pi and the sender and receiver keys all hardwired in it. The program is very simple.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decrypts all ciphertexts using sender keys to obtain the plaintexts.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it permutes the plaintexts according to the permutation pi.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it re-encrypts the permuted plaintexts using the receiver keys and outputs all the n receiver ciphertexts.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its unclear if such a scheme is secure or not, we won’t bother about that as clearly this scheme does not meet our efficiency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6" name="Google Shape;366;g18601a668d0_0_8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8c158a29fd_0_22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is that known io constructions incur polynomial blow up in evaluation time. As the original program here runs in O(n) time, hence, the obfuscated program will run in poly(n)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approach to mitigating this efficiency problem is to instead use a </a:t>
            </a:r>
            <a:r>
              <a:rPr lang="en"/>
              <a:t>network</a:t>
            </a:r>
            <a:r>
              <a:rPr lang="en"/>
              <a:t> of small iO programs to accomplish the routing task. More specifically, the programs will be gates in a routing network.</a:t>
            </a:r>
            <a:endParaRPr/>
          </a:p>
        </p:txBody>
      </p:sp>
      <p:sp>
        <p:nvSpPr>
          <p:cNvPr id="410" name="Google Shape;410;g18c158a29fd_0_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8c158a29fd_0_32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g18c158a29fd_0_3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98dd3b479b_0_65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Let me introduce routing networks which will pave the way to achieve our efficiency goal. </a:t>
            </a:r>
            <a:r>
              <a:rPr lang="en"/>
              <a:t>For the rest of the talk, I will focus on 4 senders and 4 receivers and the ideas extend to any n. In a routing network, in addition to senders and receivers, there are intermediate nodes denoted by i. </a:t>
            </a:r>
            <a:r>
              <a:rPr lang="en">
                <a:solidFill>
                  <a:schemeClr val="dk1"/>
                </a:solidFill>
              </a:rPr>
              <a:t>Messages travel through multiple layers, and in each layer, gates handle the routing.</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 key property of routing networks is that all receivers are reachable from every sender.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allows us to simulate the permutation pi via a routing network. For example, …</a:t>
            </a:r>
            <a:endParaRPr/>
          </a:p>
        </p:txBody>
      </p:sp>
      <p:sp>
        <p:nvSpPr>
          <p:cNvPr id="464" name="Google Shape;464;g298dd3b479b_0_6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98dd3b479b_0_75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we note that simple routing networks are not anonymous. To see this, suppose senders 1 and 4 are corrupt.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the senders are allowed to learn their receivers, therefore, the adversary learns the paths take by them as highlighted in 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Thus, the adversary can infer that honest sender 2 must be communicating with receiver 3. So, clearly not anonymous.</a:t>
            </a:r>
            <a:endParaRPr/>
          </a:p>
        </p:txBody>
      </p:sp>
      <p:sp>
        <p:nvSpPr>
          <p:cNvPr id="515" name="Google Shape;515;g298dd3b479b_0_7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98dd3b479b_0_222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if we introduce filler wires in this routing network, then, we can achieve anonymity. Filler wires only carry some dummy messages. Let me </a:t>
            </a:r>
            <a:r>
              <a:rPr lang="en">
                <a:solidFill>
                  <a:schemeClr val="dk1"/>
                </a:solidFill>
              </a:rPr>
              <a:t>intuitively explain</a:t>
            </a:r>
            <a:r>
              <a:rPr lang="en"/>
              <a:t> the anonymity.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Again, </a:t>
            </a:r>
            <a:r>
              <a:rPr lang="en">
                <a:solidFill>
                  <a:schemeClr val="dk1"/>
                </a:solidFill>
              </a:rPr>
              <a:t>suppose senders 1 and 4 are corrupt. Then, adversary learns that they take the two red paths.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Now, let’s study what the adversary can learn about receiver of s2. In the first layer, it knows that s2 feeds into gate11 and it can be routed to either of the three remaining outgoing wires.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Crucially,  these wires feed into both gate21 and gate22 and thus, in the final layer, the message could be routed to all possible wires except the corrupt wires.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Thus, the adversary can’t infer if s2 is sending to r2 or r3.</a:t>
            </a:r>
            <a:endParaRPr/>
          </a:p>
          <a:p>
            <a:pPr indent="0" lvl="0" marL="0" rtl="0" algn="l">
              <a:spcBef>
                <a:spcPts val="0"/>
              </a:spcBef>
              <a:spcAft>
                <a:spcPts val="0"/>
              </a:spcAft>
              <a:buNone/>
            </a:pPr>
            <a:r>
              <a:t/>
            </a:r>
            <a:endParaRPr/>
          </a:p>
        </p:txBody>
      </p:sp>
      <p:sp>
        <p:nvSpPr>
          <p:cNvPr id="574" name="Google Shape;574;g298dd3b479b_0_22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298dd3b479b_0_86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construction then is as follows.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in the setup phase, </a:t>
            </a:r>
            <a:r>
              <a:rPr lang="en"/>
              <a:t>all these gates of the routing network are obfuscated and provided to the router.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routing phase, the router emulates this network. Meaning, it feeds the first 4 inputs to the obfucated gate11 to obtain 4 intermediate ciphertexts and so on for rest of the gates.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are each of the obfuscated gates same as before? Meaning decrypt, permute, re-encrypt? Not quite so. As the adversary controls the router, a problem of mix-n-match of wires arises. To prevent this, each obfuscated gate must do authentication checks internally as well.</a:t>
            </a:r>
            <a:endParaRPr/>
          </a:p>
        </p:txBody>
      </p:sp>
      <p:sp>
        <p:nvSpPr>
          <p:cNvPr id="670" name="Google Shape;670;g298dd3b479b_0_8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98dd3b479b_0_130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specifically, the gate circuit is now as follows. All the necessary keys will be hardcoded in the circuit.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first decrypts all the messages to obtain signed messages.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it verifies the signatures on each message.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it permutes the messages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it signs each message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re-encrypts and outputs these values. </a:t>
            </a:r>
            <a:endParaRPr/>
          </a:p>
        </p:txBody>
      </p:sp>
      <p:sp>
        <p:nvSpPr>
          <p:cNvPr id="769" name="Google Shape;769;g298dd3b479b_0_13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8601a668d0_0_2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2021, Shi and Wu introduced the non-interactive anonymous routing model. </a:t>
            </a:r>
            <a:r>
              <a:rPr lang="en">
                <a:solidFill>
                  <a:schemeClr val="dk1"/>
                </a:solidFill>
              </a:rPr>
              <a:t>As you just heard about NIAR in the previous talk, let me quickly recap the syntax.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there are n senders (s1, …, sn) and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 receivers (r1, …, rn)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with a one-to-one mapping represented by a permutation \pi.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The goal is to route messages from senders to receivers via a single untrusted router in a non-interactive way while preserving anonymity.</a:t>
            </a:r>
            <a:endParaRPr>
              <a:solidFill>
                <a:schemeClr val="dk1"/>
              </a:solidFill>
            </a:endParaRPr>
          </a:p>
        </p:txBody>
      </p:sp>
      <p:sp>
        <p:nvSpPr>
          <p:cNvPr id="76" name="Google Shape;76;g18601a668d0_0_2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186f3c801ae_0_33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understand the efficiency of our construction now.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a general n, such routing networks have </a:t>
            </a:r>
            <a:r>
              <a:rPr lang="en">
                <a:solidFill>
                  <a:schemeClr val="dk1"/>
                </a:solidFill>
              </a:rPr>
              <a:t>O(n log n) </a:t>
            </a:r>
            <a:r>
              <a:rPr lang="en"/>
              <a:t>number of gates.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each gate has a running time of poly log(n).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Thus, after obfuscating, the running time of each gate is still polylog 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the router computation time then is n polylog 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Asymptotically, this is much better than O(n2) and meets our efficiency requirements.</a:t>
            </a:r>
            <a:endParaRPr/>
          </a:p>
        </p:txBody>
      </p:sp>
      <p:sp>
        <p:nvSpPr>
          <p:cNvPr id="783" name="Google Shape;783;g186f3c801ae_0_3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18c158a29fd_0_49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far, I have shown you how to solve the efficiency problem using a network of small iO programs.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proving security of this construction, the challenge is how to use iO? As is evident from prior works, computationally secure primitives are generally incompatible with the functional equivalence requirements of iO.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Therefore, we need to develop new iO-compatible techniques for authentication and i will talk about them next.</a:t>
            </a:r>
            <a:endParaRPr/>
          </a:p>
        </p:txBody>
      </p:sp>
      <p:sp>
        <p:nvSpPr>
          <p:cNvPr id="855" name="Google Shape;855;g18c158a29fd_0_4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2a012ee2d43_2_1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will use a signature scheme whose keys can be sampled in normal and binding modes.</a:t>
            </a:r>
            <a:endParaRPr/>
          </a:p>
          <a:p>
            <a:pPr indent="0" lvl="0" marL="0" rtl="0" algn="l">
              <a:spcBef>
                <a:spcPts val="0"/>
              </a:spcBef>
              <a:spcAft>
                <a:spcPts val="0"/>
              </a:spcAft>
              <a:buNone/>
            </a:pPr>
            <a:r>
              <a:rPr lang="en"/>
              <a:t>Binding signing key is such that no messages in a set X can be signed. Further, binding verification key is such that no valid signatures exist for messages in set 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means that we want statistical unforgeability to hold somewhere, </a:t>
            </a:r>
            <a:r>
              <a:rPr lang="en"/>
              <a:t>specifically</a:t>
            </a:r>
            <a:r>
              <a:rPr lang="en"/>
              <a:t>, on set 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Thus, we name this primitive somewhere statistically unforgeable signatures. I would like to point out that this is a simplified description and I encourage you to check the paper for the exact formulation.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2" name="Google Shape;862;g2a012ee2d43_2_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186f3c801ae_0_93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security, </a:t>
            </a:r>
            <a:r>
              <a:rPr lang="en">
                <a:solidFill>
                  <a:schemeClr val="dk1"/>
                </a:solidFill>
              </a:rPr>
              <a:t>we need indistinguishability of normal and binding vk in presence of binding sk.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Such security property is not satisfied by by known puncturable signature schemes.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show how to construct such SSU signatures from one-way functions and iO.</a:t>
            </a:r>
            <a:endParaRPr/>
          </a:p>
        </p:txBody>
      </p:sp>
      <p:sp>
        <p:nvSpPr>
          <p:cNvPr id="872" name="Google Shape;872;g186f3c801ae_0_9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29c973ce99a_0_28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a:t>
            </a:r>
            <a:r>
              <a:rPr lang="en">
                <a:solidFill>
                  <a:schemeClr val="dk1"/>
                </a:solidFill>
              </a:rPr>
              <a:t>n this work, </a:t>
            </a:r>
            <a:r>
              <a:rPr lang="en"/>
              <a:t>w</a:t>
            </a:r>
            <a:r>
              <a:rPr lang="en"/>
              <a:t>e initiate the study of adaptive corruptions in NIAR.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indistinguishability-style security, we present a compiler that upgrades a NIAR </a:t>
            </a:r>
            <a:r>
              <a:rPr lang="en"/>
              <a:t>secure</a:t>
            </a:r>
            <a:r>
              <a:rPr lang="en"/>
              <a:t> against static corruptions to one against adaptive corruptions.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compiler is generic and works for receiver-insider protection, sender-insider protection and differential anonymity as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we show that satisfying </a:t>
            </a:r>
            <a:r>
              <a:rPr lang="en">
                <a:solidFill>
                  <a:schemeClr val="dk1"/>
                </a:solidFill>
              </a:rPr>
              <a:t>simulation</a:t>
            </a:r>
            <a:r>
              <a:rPr lang="en">
                <a:solidFill>
                  <a:schemeClr val="dk1"/>
                </a:solidFill>
              </a:rPr>
              <a:t>-style security is impossible via a compression argument.</a:t>
            </a:r>
            <a:endParaRPr/>
          </a:p>
        </p:txBody>
      </p:sp>
      <p:sp>
        <p:nvSpPr>
          <p:cNvPr id="885" name="Google Shape;885;g29c973ce99a_0_2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298dd3b479b_0_25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there is one thing you want to take away from this talk, it is the following idea. iO is not only a tool to build complex cryptographic primitives, but is also a tool to boost efficiency of systems.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t>Lastly, I would like to leave you with two open questions. </a:t>
            </a:r>
            <a:endParaRPr/>
          </a:p>
          <a:p>
            <a:pPr indent="0" lvl="0" marL="0" rtl="0" algn="l">
              <a:spcBef>
                <a:spcPts val="0"/>
              </a:spcBef>
              <a:spcAft>
                <a:spcPts val="0"/>
              </a:spcAft>
              <a:buNone/>
            </a:pPr>
            <a:r>
              <a:rPr lang="en"/>
              <a:t>First, can we construct efficient NIAR from standard assumptions without using iO?</a:t>
            </a:r>
            <a:endParaRPr/>
          </a:p>
          <a:p>
            <a:pPr indent="0" lvl="0" marL="0" rtl="0" algn="l">
              <a:spcBef>
                <a:spcPts val="0"/>
              </a:spcBef>
              <a:spcAft>
                <a:spcPts val="0"/>
              </a:spcAft>
              <a:buNone/>
            </a:pPr>
            <a:r>
              <a:rPr lang="en"/>
              <a:t>Second, can we use network of iO approach to boost efficiency of more </a:t>
            </a:r>
            <a:r>
              <a:rPr lang="en"/>
              <a:t>applications</a:t>
            </a:r>
            <a:r>
              <a:rPr lang="en"/>
              <a:t> beyond the routing task? A more challenging question is can we in fact boost the efficiency of iO itself?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95" name="Google Shape;895;g298dd3b479b_0_25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298dd3b479b_0_252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SSU sigs have two modes of operation - one is the normal mode used in the construction which is same as normal signatures. The other is a simulated mode in which it satisfies certain special properties. This mode is needed only for the security proof. The properties in this mode are as follows.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03" name="Google Shape;903;g298dd3b479b_0_25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298dd3b479b_0_2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298dd3b479b_0_2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2a012ee2d43_2_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take a closer look at NIAR security proof to understand the property we need from the binding keys.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Suppose we have reached </a:t>
            </a:r>
            <a:r>
              <a:rPr lang="en"/>
              <a:t>hybrid</a:t>
            </a:r>
            <a:r>
              <a:rPr lang="en"/>
              <a:t> 1 where vk11 has been switched to binding mode and now we want to </a:t>
            </a:r>
            <a:r>
              <a:rPr lang="en"/>
              <a:t>switch</a:t>
            </a:r>
            <a:r>
              <a:rPr lang="en"/>
              <a:t> sk21 ans vk21 into binding mode. We do this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using iO security, we can show that sk21 can be switched to binding mode.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need to somehow switch vk21 to binding mode. For enabling this, we need indistinguishability of normal and binding keys.</a:t>
            </a:r>
            <a:endParaRPr/>
          </a:p>
        </p:txBody>
      </p:sp>
      <p:sp>
        <p:nvSpPr>
          <p:cNvPr id="915" name="Google Shape;915;g2a012ee2d43_2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18c158a29fd_0_6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g18c158a29fd_0_6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aa3110786_1_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NIAR scheme consists of 4 algorithms which I will next describe.</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A trusted third party runs the setup, assigning a sender key to each sender, </a:t>
            </a:r>
            <a:br>
              <a:rPr lang="en">
                <a:solidFill>
                  <a:schemeClr val="dk1"/>
                </a:solidFill>
              </a:rPr>
            </a:br>
            <a:br>
              <a:rPr lang="en">
                <a:solidFill>
                  <a:schemeClr val="dk1"/>
                </a:solidFill>
              </a:rPr>
            </a:br>
            <a:r>
              <a:rPr lang="en">
                <a:solidFill>
                  <a:schemeClr val="dk1"/>
                </a:solidFill>
              </a:rPr>
              <a:t>a receiver key to each receiver, </a:t>
            </a:r>
            <a:br>
              <a:rPr lang="en">
                <a:solidFill>
                  <a:schemeClr val="dk1"/>
                </a:solidFill>
              </a:rPr>
            </a:br>
            <a:br>
              <a:rPr lang="en">
                <a:solidFill>
                  <a:schemeClr val="dk1"/>
                </a:solidFill>
              </a:rPr>
            </a:br>
            <a:r>
              <a:rPr lang="en">
                <a:solidFill>
                  <a:schemeClr val="dk1"/>
                </a:solidFill>
              </a:rPr>
              <a:t>and a routing program to the router.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Each sender encrypts their message with their sender key and sends the ciphertext to the router.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The router executes the routing program on sender ciphertexts to generate receiver ciphertexts, which are then sent to the respective receivers.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Each receiver uses their receiver key to decrypt the received ciphertext.</a:t>
            </a:r>
            <a:endParaRPr/>
          </a:p>
        </p:txBody>
      </p:sp>
      <p:sp>
        <p:nvSpPr>
          <p:cNvPr id="111" name="Google Shape;111;g29aa3110786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c973ce99a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let’s understand what anonymity means here. There are various possible notions of anonymity and in this work we study receiver insider protection. </a:t>
            </a:r>
            <a:r>
              <a:rPr lang="en">
                <a:solidFill>
                  <a:schemeClr val="dk1"/>
                </a:solidFill>
              </a:rPr>
              <a:t>In RIP, the goal is to protect the anonymity of senders of corrupt receivers.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Let us understand this through a simple example where the adversary corrupts the router, all receivers, and all but 2 senders.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the adversary corrupts a sender, we allow it to learn the corresponding receiver as inherent leakage. So, the adversary learns that s3 is mapped to r3, s4 to r4, and so on till sn to rn.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But, even if the adversary corrupts receivers r1 and r2,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want that it still cannot infer the </a:t>
            </a:r>
            <a:r>
              <a:rPr lang="en"/>
              <a:t>destinations</a:t>
            </a:r>
            <a:r>
              <a:rPr lang="en"/>
              <a:t> of honest senders s1 and s2.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&lt;needs to be crisp delivery&gt;</a:t>
            </a:r>
            <a:endParaRPr/>
          </a:p>
        </p:txBody>
      </p:sp>
      <p:sp>
        <p:nvSpPr>
          <p:cNvPr id="163" name="Google Shape;163;g29c973ce99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aa3110786_1_9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Having explained RIP, let me quickly compare it with sender insider protection. SIP is the counterpart to RIP. Here, </a:t>
            </a:r>
            <a:r>
              <a:rPr lang="en">
                <a:solidFill>
                  <a:schemeClr val="dk1"/>
                </a:solidFill>
              </a:rPr>
              <a:t>the goal is to protect the anonymity of receivers of corrupt senders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Technically speaking, NIAR with RIP is comparable to Multi-Client Functional encryption with function-hiding security which is only known from standard assumptions on pairings.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Further, NIAR with SIP is comparable to Private Information Retrieval as presented in the previous talk. PIR is known from standard assumptions such as DDH, QR, LWE and more.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Thus</a:t>
            </a:r>
            <a:r>
              <a:rPr lang="en"/>
              <a:t>, receiver insider protection is technically more challenging based on the existing knowledge and techniques.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2" name="Google Shape;222;g29aa3110786_1_9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8601a668d0_0_40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Studying RIP is motivated by its suitability for Non-Interactive Anonymous Shuffler. Here, we want the shuffler to output shuffled messages. In terms of anonymity, we want that the shuffler </a:t>
            </a:r>
            <a:r>
              <a:rPr lang="en"/>
              <a:t>should</a:t>
            </a:r>
            <a:r>
              <a:rPr lang="en"/>
              <a:t> not be able to learn which message belongs to which sender. </a:t>
            </a:r>
            <a:endParaRPr/>
          </a:p>
        </p:txBody>
      </p:sp>
      <p:sp>
        <p:nvSpPr>
          <p:cNvPr id="232" name="Google Shape;232;g18601a668d0_0_4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9de19ea5e7_0_1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can be achieved using NIAR where the shuffler plays the roles of the router and all the n receivers.</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Note that here, we crucially need receiver insider protection as the untrusted shuffler has all the receiver keys and we want to protect the anonymity of senders.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Further note that, sender insider protection would be insufficient for this scenario. </a:t>
            </a:r>
            <a:endParaRPr>
              <a:solidFill>
                <a:schemeClr val="dk1"/>
              </a:solidFill>
            </a:endParaRPr>
          </a:p>
          <a:p>
            <a:pPr indent="0" lvl="0" marL="0" rtl="0" algn="l">
              <a:spcBef>
                <a:spcPts val="0"/>
              </a:spcBef>
              <a:spcAft>
                <a:spcPts val="0"/>
              </a:spcAft>
              <a:buNone/>
            </a:pPr>
            <a:r>
              <a:t/>
            </a:r>
            <a:endParaRPr/>
          </a:p>
        </p:txBody>
      </p:sp>
      <p:sp>
        <p:nvSpPr>
          <p:cNvPr id="254" name="Google Shape;254;g29de19ea5e7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8c158a29fd_0_3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that we have motivated the problem of non-interactive anonymous routing, let’s review the prior work.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recent work of Shi and Wu construct NIAR with receiver insider protection that has O(n) communication and O(n^2) router computation time.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They show this from decisional linear assumption on bilinear maps.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Note that without considering anonymity, the problem has a straightforward solution: all senders send messages to the router, which applies the permutation \pi and forwards the messages to receivers. This leads to O(n) router computation time.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natural question then is can we build NIAR schemes with sub-quadratic router computation?</a:t>
            </a:r>
            <a:endParaRPr>
              <a:solidFill>
                <a:schemeClr val="dk1"/>
              </a:solidFill>
            </a:endParaRPr>
          </a:p>
          <a:p>
            <a:pPr indent="0" lvl="0" marL="0" rtl="0" algn="l">
              <a:spcBef>
                <a:spcPts val="0"/>
              </a:spcBef>
              <a:spcAft>
                <a:spcPts val="0"/>
              </a:spcAft>
              <a:buNone/>
            </a:pPr>
            <a:r>
              <a:t/>
            </a:r>
            <a:endParaRPr/>
          </a:p>
        </p:txBody>
      </p:sp>
      <p:sp>
        <p:nvSpPr>
          <p:cNvPr id="306" name="Google Shape;306;g18c158a29fd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8c158a29fd_0_13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answer this question affirmatively and we achieve a NIAR </a:t>
            </a:r>
            <a:r>
              <a:rPr lang="en"/>
              <a:t>construction</a:t>
            </a:r>
            <a:r>
              <a:rPr lang="en"/>
              <a:t> satisfying O(n logn) </a:t>
            </a:r>
            <a:r>
              <a:rPr lang="en"/>
              <a:t>communication</a:t>
            </a:r>
            <a:r>
              <a:rPr lang="en"/>
              <a:t> and n polylog(n) router computation. So, by increasing the communication slightly, we are able to bring down the router computation drastically.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note that asymptotically this router computation is near optimal.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cryptographic assumptions are existence of one-way functions and indistinguishability obfuscation.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 concurrent work, Bunn et al. make similar progress in the sender insider protection scenario as presented in the previous talk. I would like to emphasize that the two scenarios are incomparable and have different applications.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&lt;add one slide comparing with SIP with RIP, </a:t>
            </a:r>
            <a:r>
              <a:rPr lang="en"/>
              <a:t>their assumptions are weaker, our setting is stronger&gt;</a:t>
            </a:r>
            <a:endParaRPr/>
          </a:p>
        </p:txBody>
      </p:sp>
      <p:sp>
        <p:nvSpPr>
          <p:cNvPr id="319" name="Google Shape;319;g18c158a29fd_0_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50" name="Shape 50"/>
        <p:cNvGrpSpPr/>
        <p:nvPr/>
      </p:nvGrpSpPr>
      <p:grpSpPr>
        <a:xfrm>
          <a:off x="0" y="0"/>
          <a:ext cx="0" cy="0"/>
          <a:chOff x="0" y="0"/>
          <a:chExt cx="0" cy="0"/>
        </a:xfrm>
      </p:grpSpPr>
      <p:sp>
        <p:nvSpPr>
          <p:cNvPr id="51" name="Google Shape;51;p13"/>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52" name="Google Shape;52;p13"/>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lvl1pPr indent="0" lvl="0"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1788319" y="867966"/>
            <a:ext cx="4412400" cy="484500"/>
          </a:xfrm>
          <a:prstGeom prst="rect">
            <a:avLst/>
          </a:prstGeom>
          <a:noFill/>
          <a:ln>
            <a:noFill/>
          </a:ln>
        </p:spPr>
        <p:txBody>
          <a:bodyPr anchorCtr="0" anchor="ctr" bIns="34275" lIns="34275" spcFirstLastPara="1" rIns="34275" wrap="square" tIns="34275">
            <a:normAutofit/>
          </a:bodyPr>
          <a:lstStyle>
            <a:lvl1pPr indent="-228600" lvl="0" marL="457200" rtl="0" algn="l">
              <a:lnSpc>
                <a:spcPct val="90000"/>
              </a:lnSpc>
              <a:spcBef>
                <a:spcPts val="800"/>
              </a:spcBef>
              <a:spcAft>
                <a:spcPts val="0"/>
              </a:spcAft>
              <a:buClr>
                <a:srgbClr val="5D5D5D"/>
              </a:buClr>
              <a:buSzPts val="2700"/>
              <a:buNone/>
              <a:defRPr sz="2700">
                <a:solidFill>
                  <a:srgbClr val="5D5D5D"/>
                </a:solidFill>
              </a:defRPr>
            </a:lvl1pPr>
            <a:lvl2pPr indent="-317500" lvl="1" marL="914400" rtl="0" algn="l">
              <a:lnSpc>
                <a:spcPct val="90000"/>
              </a:lnSpc>
              <a:spcBef>
                <a:spcPts val="800"/>
              </a:spcBef>
              <a:spcAft>
                <a:spcPts val="0"/>
              </a:spcAft>
              <a:buClr>
                <a:srgbClr val="5D5D5D"/>
              </a:buClr>
              <a:buSzPts val="1400"/>
              <a:buChar char="○"/>
              <a:defRPr/>
            </a:lvl2pPr>
            <a:lvl3pPr indent="-317500" lvl="2" marL="1371600" rtl="0" algn="l">
              <a:lnSpc>
                <a:spcPct val="90000"/>
              </a:lnSpc>
              <a:spcBef>
                <a:spcPts val="800"/>
              </a:spcBef>
              <a:spcAft>
                <a:spcPts val="0"/>
              </a:spcAft>
              <a:buClr>
                <a:srgbClr val="5D5D5D"/>
              </a:buClr>
              <a:buSzPts val="1400"/>
              <a:buChar char="■"/>
              <a:defRPr/>
            </a:lvl3pPr>
            <a:lvl4pPr indent="-317500" lvl="3" marL="1828800" rtl="0" algn="l">
              <a:lnSpc>
                <a:spcPct val="90000"/>
              </a:lnSpc>
              <a:spcBef>
                <a:spcPts val="800"/>
              </a:spcBef>
              <a:spcAft>
                <a:spcPts val="0"/>
              </a:spcAft>
              <a:buClr>
                <a:srgbClr val="5D5D5D"/>
              </a:buClr>
              <a:buSzPts val="1400"/>
              <a:buChar char="●"/>
              <a:defRPr/>
            </a:lvl4pPr>
            <a:lvl5pPr indent="-317500" lvl="4" marL="2286000" rtl="0" algn="l">
              <a:lnSpc>
                <a:spcPct val="90000"/>
              </a:lnSpc>
              <a:spcBef>
                <a:spcPts val="800"/>
              </a:spcBef>
              <a:spcAft>
                <a:spcPts val="0"/>
              </a:spcAft>
              <a:buClr>
                <a:srgbClr val="5D5D5D"/>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54" name="Google Shape;54;p13"/>
          <p:cNvSpPr txBox="1"/>
          <p:nvPr>
            <p:ph idx="2" type="body"/>
          </p:nvPr>
        </p:nvSpPr>
        <p:spPr>
          <a:xfrm>
            <a:off x="1795463" y="1901428"/>
            <a:ext cx="5112600" cy="2300400"/>
          </a:xfrm>
          <a:prstGeom prst="rect">
            <a:avLst/>
          </a:prstGeom>
          <a:noFill/>
          <a:ln>
            <a:noFill/>
          </a:ln>
        </p:spPr>
        <p:txBody>
          <a:bodyPr anchorCtr="0" anchor="t" bIns="34275" lIns="34275" spcFirstLastPara="1" rIns="34275" wrap="square" tIns="34275">
            <a:normAutofit/>
          </a:bodyPr>
          <a:lstStyle>
            <a:lvl1pPr indent="-323850" lvl="0" marL="457200" rtl="0" algn="l">
              <a:lnSpc>
                <a:spcPct val="100000"/>
              </a:lnSpc>
              <a:spcBef>
                <a:spcPts val="0"/>
              </a:spcBef>
              <a:spcAft>
                <a:spcPts val="0"/>
              </a:spcAft>
              <a:buClr>
                <a:srgbClr val="5D5D5D"/>
              </a:buClr>
              <a:buSzPts val="1500"/>
              <a:buChar char="●"/>
              <a:defRPr>
                <a:solidFill>
                  <a:srgbClr val="5D5D5D"/>
                </a:solidFill>
              </a:defRPr>
            </a:lvl1pPr>
            <a:lvl2pPr indent="-317500" lvl="1" marL="914400" rtl="0" algn="l">
              <a:lnSpc>
                <a:spcPct val="90000"/>
              </a:lnSpc>
              <a:spcBef>
                <a:spcPts val="1500"/>
              </a:spcBef>
              <a:spcAft>
                <a:spcPts val="0"/>
              </a:spcAft>
              <a:buClr>
                <a:srgbClr val="5D5D5D"/>
              </a:buClr>
              <a:buSzPts val="1400"/>
              <a:buChar char="○"/>
              <a:defRPr/>
            </a:lvl2pPr>
            <a:lvl3pPr indent="-317500" lvl="2" marL="1371600" rtl="0" algn="l">
              <a:lnSpc>
                <a:spcPct val="90000"/>
              </a:lnSpc>
              <a:spcBef>
                <a:spcPts val="800"/>
              </a:spcBef>
              <a:spcAft>
                <a:spcPts val="0"/>
              </a:spcAft>
              <a:buClr>
                <a:srgbClr val="5D5D5D"/>
              </a:buClr>
              <a:buSzPts val="1400"/>
              <a:buChar char="■"/>
              <a:defRPr/>
            </a:lvl3pPr>
            <a:lvl4pPr indent="-317500" lvl="3" marL="1828800" rtl="0" algn="l">
              <a:lnSpc>
                <a:spcPct val="90000"/>
              </a:lnSpc>
              <a:spcBef>
                <a:spcPts val="800"/>
              </a:spcBef>
              <a:spcAft>
                <a:spcPts val="0"/>
              </a:spcAft>
              <a:buClr>
                <a:srgbClr val="5D5D5D"/>
              </a:buClr>
              <a:buSzPts val="1400"/>
              <a:buChar char="●"/>
              <a:defRPr/>
            </a:lvl4pPr>
            <a:lvl5pPr indent="-317500" lvl="4" marL="2286000" rtl="0" algn="l">
              <a:lnSpc>
                <a:spcPct val="90000"/>
              </a:lnSpc>
              <a:spcBef>
                <a:spcPts val="800"/>
              </a:spcBef>
              <a:spcAft>
                <a:spcPts val="0"/>
              </a:spcAft>
              <a:buClr>
                <a:srgbClr val="5D5D5D"/>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55" name="Google Shape;55;p13"/>
          <p:cNvSpPr txBox="1"/>
          <p:nvPr>
            <p:ph idx="3" type="body"/>
          </p:nvPr>
        </p:nvSpPr>
        <p:spPr>
          <a:xfrm>
            <a:off x="2031206" y="4756547"/>
            <a:ext cx="4326000" cy="207300"/>
          </a:xfrm>
          <a:prstGeom prst="rect">
            <a:avLst/>
          </a:prstGeom>
          <a:noFill/>
          <a:ln>
            <a:noFill/>
          </a:ln>
        </p:spPr>
        <p:txBody>
          <a:bodyPr anchorCtr="0" anchor="ctr" bIns="34275" lIns="34275" spcFirstLastPara="1" rIns="34275" wrap="square" tIns="34275">
            <a:normAutofit/>
          </a:bodyPr>
          <a:lstStyle>
            <a:lvl1pPr indent="-228600" lvl="0" marL="457200" rtl="0" algn="l">
              <a:lnSpc>
                <a:spcPct val="100000"/>
              </a:lnSpc>
              <a:spcBef>
                <a:spcPts val="0"/>
              </a:spcBef>
              <a:spcAft>
                <a:spcPts val="0"/>
              </a:spcAft>
              <a:buClr>
                <a:srgbClr val="7F7F7F"/>
              </a:buClr>
              <a:buSzPts val="900"/>
              <a:buNone/>
              <a:defRPr i="1" sz="900">
                <a:solidFill>
                  <a:srgbClr val="7F7F7F"/>
                </a:solidFill>
                <a:latin typeface="Calibri"/>
                <a:ea typeface="Calibri"/>
                <a:cs typeface="Calibri"/>
                <a:sym typeface="Calibri"/>
              </a:defRPr>
            </a:lvl1pPr>
            <a:lvl2pPr indent="-317500" lvl="1" marL="914400" rtl="0" algn="l">
              <a:lnSpc>
                <a:spcPct val="90000"/>
              </a:lnSpc>
              <a:spcBef>
                <a:spcPts val="800"/>
              </a:spcBef>
              <a:spcAft>
                <a:spcPts val="0"/>
              </a:spcAft>
              <a:buClr>
                <a:srgbClr val="5D5D5D"/>
              </a:buClr>
              <a:buSzPts val="1400"/>
              <a:buChar char="○"/>
              <a:defRPr/>
            </a:lvl2pPr>
            <a:lvl3pPr indent="-317500" lvl="2" marL="1371600" rtl="0" algn="l">
              <a:lnSpc>
                <a:spcPct val="90000"/>
              </a:lnSpc>
              <a:spcBef>
                <a:spcPts val="800"/>
              </a:spcBef>
              <a:spcAft>
                <a:spcPts val="0"/>
              </a:spcAft>
              <a:buClr>
                <a:srgbClr val="5D5D5D"/>
              </a:buClr>
              <a:buSzPts val="1400"/>
              <a:buChar char="■"/>
              <a:defRPr/>
            </a:lvl3pPr>
            <a:lvl4pPr indent="-317500" lvl="3" marL="1828800" rtl="0" algn="l">
              <a:lnSpc>
                <a:spcPct val="90000"/>
              </a:lnSpc>
              <a:spcBef>
                <a:spcPts val="800"/>
              </a:spcBef>
              <a:spcAft>
                <a:spcPts val="0"/>
              </a:spcAft>
              <a:buClr>
                <a:srgbClr val="5D5D5D"/>
              </a:buClr>
              <a:buSzPts val="1400"/>
              <a:buChar char="●"/>
              <a:defRPr/>
            </a:lvl4pPr>
            <a:lvl5pPr indent="-317500" lvl="4" marL="2286000" rtl="0" algn="l">
              <a:lnSpc>
                <a:spcPct val="90000"/>
              </a:lnSpc>
              <a:spcBef>
                <a:spcPts val="800"/>
              </a:spcBef>
              <a:spcAft>
                <a:spcPts val="0"/>
              </a:spcAft>
              <a:buClr>
                <a:srgbClr val="5D5D5D"/>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lide">
  <p:cSld name="Agenda Slide">
    <p:spTree>
      <p:nvGrpSpPr>
        <p:cNvPr id="56" name="Shape 56"/>
        <p:cNvGrpSpPr/>
        <p:nvPr/>
      </p:nvGrpSpPr>
      <p:grpSpPr>
        <a:xfrm>
          <a:off x="0" y="0"/>
          <a:ext cx="0" cy="0"/>
          <a:chOff x="0" y="0"/>
          <a:chExt cx="0" cy="0"/>
        </a:xfrm>
      </p:grpSpPr>
      <p:sp>
        <p:nvSpPr>
          <p:cNvPr id="57" name="Google Shape;57;p14"/>
          <p:cNvSpPr/>
          <p:nvPr/>
        </p:nvSpPr>
        <p:spPr>
          <a:xfrm>
            <a:off x="-74050" y="-71900"/>
            <a:ext cx="9218100" cy="5215500"/>
          </a:xfrm>
          <a:prstGeom prst="rect">
            <a:avLst/>
          </a:prstGeom>
          <a:solidFill>
            <a:srgbClr val="F2F2F2"/>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58" name="Google Shape;58;p14"/>
          <p:cNvCxnSpPr/>
          <p:nvPr/>
        </p:nvCxnSpPr>
        <p:spPr>
          <a:xfrm>
            <a:off x="1318364" y="1526845"/>
            <a:ext cx="6403800" cy="0"/>
          </a:xfrm>
          <a:prstGeom prst="straightConnector1">
            <a:avLst/>
          </a:prstGeom>
          <a:noFill/>
          <a:ln cap="flat" cmpd="sng" w="12700">
            <a:solidFill>
              <a:srgbClr val="A5A5A5"/>
            </a:solidFill>
            <a:prstDash val="solid"/>
            <a:miter lim="800000"/>
            <a:headEnd len="sm" w="sm" type="none"/>
            <a:tailEnd len="sm" w="sm" type="none"/>
          </a:ln>
        </p:spPr>
      </p:cxnSp>
      <p:sp>
        <p:nvSpPr>
          <p:cNvPr id="59" name="Google Shape;59;p14"/>
          <p:cNvSpPr txBox="1"/>
          <p:nvPr>
            <p:ph idx="1" type="body"/>
          </p:nvPr>
        </p:nvSpPr>
        <p:spPr>
          <a:xfrm>
            <a:off x="1290638" y="1828800"/>
            <a:ext cx="6431700" cy="2102700"/>
          </a:xfrm>
          <a:prstGeom prst="rect">
            <a:avLst/>
          </a:prstGeom>
          <a:noFill/>
          <a:ln>
            <a:noFill/>
          </a:ln>
        </p:spPr>
        <p:txBody>
          <a:bodyPr anchorCtr="0" anchor="t" bIns="34275" lIns="34275" spcFirstLastPara="1" rIns="34275" wrap="square" tIns="34275">
            <a:normAutofit/>
          </a:bodyPr>
          <a:lstStyle>
            <a:lvl1pPr indent="-342900" lvl="0" marL="457200" rtl="0" algn="l">
              <a:lnSpc>
                <a:spcPct val="150000"/>
              </a:lnSpc>
              <a:spcBef>
                <a:spcPts val="0"/>
              </a:spcBef>
              <a:spcAft>
                <a:spcPts val="0"/>
              </a:spcAft>
              <a:buClr>
                <a:srgbClr val="5D5D5D"/>
              </a:buClr>
              <a:buSzPts val="1800"/>
              <a:buFont typeface="Open Sans ExtraBold"/>
              <a:buAutoNum type="arabicPeriod"/>
              <a:defRPr sz="1800">
                <a:solidFill>
                  <a:srgbClr val="5D5D5D"/>
                </a:solidFill>
                <a:latin typeface="Open Sans"/>
                <a:ea typeface="Open Sans"/>
                <a:cs typeface="Open Sans"/>
                <a:sym typeface="Open Sans"/>
              </a:defRPr>
            </a:lvl1pPr>
            <a:lvl2pPr indent="-342900" lvl="1" marL="914400" rtl="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2pPr>
            <a:lvl3pPr indent="-342900" lvl="2" marL="1371600" rtl="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3pPr>
            <a:lvl4pPr indent="-342900" lvl="3" marL="1828800" rtl="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4pPr>
            <a:lvl5pPr indent="-342900" lvl="4" marL="2286000" rtl="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60" name="Google Shape;60;p14"/>
          <p:cNvSpPr txBox="1"/>
          <p:nvPr/>
        </p:nvSpPr>
        <p:spPr>
          <a:xfrm>
            <a:off x="1365338" y="915710"/>
            <a:ext cx="4412400" cy="484800"/>
          </a:xfrm>
          <a:prstGeom prst="rect">
            <a:avLst/>
          </a:prstGeom>
          <a:noFill/>
          <a:ln>
            <a:noFill/>
          </a:ln>
        </p:spPr>
        <p:txBody>
          <a:bodyPr anchorCtr="0" anchor="t" bIns="34275" lIns="34275" spcFirstLastPara="1" rIns="34275" wrap="square" tIns="34275">
            <a:spAutoFit/>
          </a:bodyPr>
          <a:lstStyle/>
          <a:p>
            <a:pPr indent="0" lvl="0" marL="0" marR="0" rtl="0" algn="l">
              <a:lnSpc>
                <a:spcPct val="100000"/>
              </a:lnSpc>
              <a:spcBef>
                <a:spcPts val="0"/>
              </a:spcBef>
              <a:spcAft>
                <a:spcPts val="0"/>
              </a:spcAft>
              <a:buClr>
                <a:srgbClr val="FFFFFF"/>
              </a:buClr>
              <a:buSzPts val="2700"/>
              <a:buFont typeface="Open Sans Light"/>
              <a:buNone/>
            </a:pPr>
            <a:r>
              <a:t/>
            </a:r>
            <a:endParaRPr b="0" i="0" sz="2700" u="none" cap="none" strike="noStrike">
              <a:solidFill>
                <a:srgbClr val="5D5D5D"/>
              </a:solidFill>
              <a:latin typeface="Open Sans Light"/>
              <a:ea typeface="Open Sans Light"/>
              <a:cs typeface="Open Sans Light"/>
              <a:sym typeface="Open Sans Ligh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61" name="Shape 61"/>
        <p:cNvGrpSpPr/>
        <p:nvPr/>
      </p:nvGrpSpPr>
      <p:grpSpPr>
        <a:xfrm>
          <a:off x="0" y="0"/>
          <a:ext cx="0" cy="0"/>
          <a:chOff x="0" y="0"/>
          <a:chExt cx="0" cy="0"/>
        </a:xfrm>
      </p:grpSpPr>
      <p:sp>
        <p:nvSpPr>
          <p:cNvPr id="62" name="Google Shape;62;p15"/>
          <p:cNvSpPr txBox="1"/>
          <p:nvPr>
            <p:ph idx="1" type="body"/>
          </p:nvPr>
        </p:nvSpPr>
        <p:spPr>
          <a:xfrm>
            <a:off x="2365772" y="2283619"/>
            <a:ext cx="4412400" cy="576300"/>
          </a:xfrm>
          <a:prstGeom prst="rect">
            <a:avLst/>
          </a:prstGeom>
          <a:noFill/>
          <a:ln>
            <a:noFill/>
          </a:ln>
        </p:spPr>
        <p:txBody>
          <a:bodyPr anchorCtr="0" anchor="ctr" bIns="34275" lIns="34275" spcFirstLastPara="1" rIns="34275" wrap="square" tIns="34275">
            <a:noAutofit/>
          </a:bodyPr>
          <a:lstStyle>
            <a:lvl1pPr indent="-228600" lvl="0" marL="457200" rtl="0" algn="ctr">
              <a:lnSpc>
                <a:spcPct val="100000"/>
              </a:lnSpc>
              <a:spcBef>
                <a:spcPts val="0"/>
              </a:spcBef>
              <a:spcAft>
                <a:spcPts val="0"/>
              </a:spcAft>
              <a:buClr>
                <a:schemeClr val="lt1"/>
              </a:buClr>
              <a:buSzPts val="3300"/>
              <a:buNone/>
              <a:defRPr sz="3300">
                <a:solidFill>
                  <a:schemeClr val="lt1"/>
                </a:solidFill>
              </a:defRPr>
            </a:lvl1pPr>
            <a:lvl2pPr indent="-438150" lvl="1" marL="914400" rtl="0" algn="l">
              <a:lnSpc>
                <a:spcPct val="90000"/>
              </a:lnSpc>
              <a:spcBef>
                <a:spcPts val="800"/>
              </a:spcBef>
              <a:spcAft>
                <a:spcPts val="0"/>
              </a:spcAft>
              <a:buClr>
                <a:srgbClr val="5D5D5D"/>
              </a:buClr>
              <a:buSzPts val="3300"/>
              <a:buChar char="○"/>
              <a:defRPr sz="3300"/>
            </a:lvl2pPr>
            <a:lvl3pPr indent="-438150" lvl="2" marL="1371600" rtl="0" algn="l">
              <a:lnSpc>
                <a:spcPct val="90000"/>
              </a:lnSpc>
              <a:spcBef>
                <a:spcPts val="800"/>
              </a:spcBef>
              <a:spcAft>
                <a:spcPts val="0"/>
              </a:spcAft>
              <a:buClr>
                <a:srgbClr val="5D5D5D"/>
              </a:buClr>
              <a:buSzPts val="3300"/>
              <a:buChar char="■"/>
              <a:defRPr sz="3300"/>
            </a:lvl3pPr>
            <a:lvl4pPr indent="-438150" lvl="3" marL="1828800" rtl="0" algn="l">
              <a:lnSpc>
                <a:spcPct val="90000"/>
              </a:lnSpc>
              <a:spcBef>
                <a:spcPts val="800"/>
              </a:spcBef>
              <a:spcAft>
                <a:spcPts val="0"/>
              </a:spcAft>
              <a:buClr>
                <a:srgbClr val="5D5D5D"/>
              </a:buClr>
              <a:buSzPts val="3300"/>
              <a:buChar char="●"/>
              <a:defRPr sz="3300"/>
            </a:lvl4pPr>
            <a:lvl5pPr indent="-438150" lvl="4" marL="2286000" rtl="0" algn="l">
              <a:lnSpc>
                <a:spcPct val="90000"/>
              </a:lnSpc>
              <a:spcBef>
                <a:spcPts val="800"/>
              </a:spcBef>
              <a:spcAft>
                <a:spcPts val="0"/>
              </a:spcAft>
              <a:buClr>
                <a:srgbClr val="5D5D5D"/>
              </a:buClr>
              <a:buSzPts val="3300"/>
              <a:buChar char="○"/>
              <a:defRPr sz="3300"/>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6"/>
          <p:cNvSpPr txBox="1"/>
          <p:nvPr>
            <p:ph idx="1" type="body"/>
          </p:nvPr>
        </p:nvSpPr>
        <p:spPr>
          <a:xfrm>
            <a:off x="0" y="527675"/>
            <a:ext cx="9144000" cy="10944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r>
              <a:rPr b="1" lang="en" sz="3700">
                <a:solidFill>
                  <a:schemeClr val="accent1"/>
                </a:solidFill>
                <a:latin typeface="Arial"/>
                <a:ea typeface="Arial"/>
                <a:cs typeface="Arial"/>
                <a:sym typeface="Arial"/>
              </a:rPr>
              <a:t>Non-Interactive Anonymous Rout</a:t>
            </a:r>
            <a:r>
              <a:rPr b="1" lang="en" sz="3700">
                <a:solidFill>
                  <a:schemeClr val="accent1"/>
                </a:solidFill>
              </a:rPr>
              <a:t>er</a:t>
            </a:r>
            <a:r>
              <a:rPr b="1" lang="en" sz="3700">
                <a:solidFill>
                  <a:schemeClr val="accent1"/>
                </a:solidFill>
                <a:latin typeface="Arial"/>
                <a:ea typeface="Arial"/>
                <a:cs typeface="Arial"/>
                <a:sym typeface="Arial"/>
              </a:rPr>
              <a:t> </a:t>
            </a:r>
            <a:endParaRPr b="1" sz="3700">
              <a:solidFill>
                <a:schemeClr val="accent1"/>
              </a:solidFill>
              <a:latin typeface="Arial"/>
              <a:ea typeface="Arial"/>
              <a:cs typeface="Arial"/>
              <a:sym typeface="Arial"/>
            </a:endParaRPr>
          </a:p>
          <a:p>
            <a:pPr indent="0" lvl="0" marL="0" rtl="0" algn="ctr">
              <a:spcBef>
                <a:spcPts val="0"/>
              </a:spcBef>
              <a:spcAft>
                <a:spcPts val="0"/>
              </a:spcAft>
              <a:buNone/>
            </a:pPr>
            <a:r>
              <a:rPr b="1" lang="en" sz="3700">
                <a:solidFill>
                  <a:schemeClr val="accent1"/>
                </a:solidFill>
                <a:latin typeface="Arial"/>
                <a:ea typeface="Arial"/>
                <a:cs typeface="Arial"/>
                <a:sym typeface="Arial"/>
              </a:rPr>
              <a:t>with </a:t>
            </a:r>
            <a:r>
              <a:rPr b="1" lang="en" sz="3700">
                <a:solidFill>
                  <a:schemeClr val="accent1"/>
                </a:solidFill>
              </a:rPr>
              <a:t>Quasi-Linear</a:t>
            </a:r>
            <a:r>
              <a:rPr b="1" lang="en" sz="3700">
                <a:solidFill>
                  <a:schemeClr val="accent1"/>
                </a:solidFill>
                <a:latin typeface="Arial"/>
                <a:ea typeface="Arial"/>
                <a:cs typeface="Arial"/>
                <a:sym typeface="Arial"/>
              </a:rPr>
              <a:t> Router Computation</a:t>
            </a:r>
            <a:endParaRPr b="1" sz="3700">
              <a:solidFill>
                <a:schemeClr val="accent1"/>
              </a:solidFill>
              <a:latin typeface="Arial"/>
              <a:ea typeface="Arial"/>
              <a:cs typeface="Arial"/>
              <a:sym typeface="Arial"/>
            </a:endParaRPr>
          </a:p>
        </p:txBody>
      </p:sp>
      <p:sp>
        <p:nvSpPr>
          <p:cNvPr id="68" name="Google Shape;68;p16"/>
          <p:cNvSpPr txBox="1"/>
          <p:nvPr>
            <p:ph idx="1" type="body"/>
          </p:nvPr>
        </p:nvSpPr>
        <p:spPr>
          <a:xfrm>
            <a:off x="504750" y="2191550"/>
            <a:ext cx="2733300" cy="7620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r>
              <a:rPr lang="en" sz="3000">
                <a:solidFill>
                  <a:schemeClr val="dk1"/>
                </a:solidFill>
                <a:latin typeface="Arial"/>
                <a:ea typeface="Arial"/>
                <a:cs typeface="Arial"/>
                <a:sym typeface="Arial"/>
              </a:rPr>
              <a:t>Rex Fernando</a:t>
            </a:r>
            <a:endParaRPr sz="3000">
              <a:solidFill>
                <a:schemeClr val="dk1"/>
              </a:solidFill>
            </a:endParaRPr>
          </a:p>
          <a:p>
            <a:pPr indent="0" lvl="0" marL="0" rtl="0" algn="ctr">
              <a:spcBef>
                <a:spcPts val="0"/>
              </a:spcBef>
              <a:spcAft>
                <a:spcPts val="0"/>
              </a:spcAft>
              <a:buNone/>
            </a:pPr>
            <a:r>
              <a:rPr lang="en" sz="2000">
                <a:solidFill>
                  <a:schemeClr val="dk1"/>
                </a:solidFill>
              </a:rPr>
              <a:t>Aptos Labs</a:t>
            </a:r>
            <a:endParaRPr sz="2000">
              <a:solidFill>
                <a:schemeClr val="dk1"/>
              </a:solidFill>
            </a:endParaRPr>
          </a:p>
        </p:txBody>
      </p:sp>
      <p:sp>
        <p:nvSpPr>
          <p:cNvPr id="69" name="Google Shape;69;p16"/>
          <p:cNvSpPr txBox="1"/>
          <p:nvPr>
            <p:ph idx="1" type="body"/>
          </p:nvPr>
        </p:nvSpPr>
        <p:spPr>
          <a:xfrm>
            <a:off x="3171750" y="2191550"/>
            <a:ext cx="2733300" cy="7620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r>
              <a:rPr lang="en" sz="3000">
                <a:solidFill>
                  <a:schemeClr val="dk1"/>
                </a:solidFill>
              </a:rPr>
              <a:t>Elaine Shi</a:t>
            </a:r>
            <a:endParaRPr sz="3000">
              <a:solidFill>
                <a:schemeClr val="dk1"/>
              </a:solidFill>
            </a:endParaRPr>
          </a:p>
          <a:p>
            <a:pPr indent="0" lvl="0" marL="0" rtl="0" algn="ctr">
              <a:spcBef>
                <a:spcPts val="0"/>
              </a:spcBef>
              <a:spcAft>
                <a:spcPts val="0"/>
              </a:spcAft>
              <a:buNone/>
            </a:pPr>
            <a:r>
              <a:rPr lang="en" sz="2000">
                <a:solidFill>
                  <a:schemeClr val="dk1"/>
                </a:solidFill>
              </a:rPr>
              <a:t>CMU</a:t>
            </a:r>
            <a:endParaRPr sz="2000">
              <a:solidFill>
                <a:schemeClr val="dk1"/>
              </a:solidFill>
            </a:endParaRPr>
          </a:p>
        </p:txBody>
      </p:sp>
      <p:sp>
        <p:nvSpPr>
          <p:cNvPr id="70" name="Google Shape;70;p16"/>
          <p:cNvSpPr txBox="1"/>
          <p:nvPr>
            <p:ph idx="1" type="body"/>
          </p:nvPr>
        </p:nvSpPr>
        <p:spPr>
          <a:xfrm>
            <a:off x="5762550" y="2191550"/>
            <a:ext cx="2733300" cy="7620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r>
              <a:rPr lang="en" sz="3000">
                <a:solidFill>
                  <a:schemeClr val="dk1"/>
                </a:solidFill>
              </a:rPr>
              <a:t>Pratik Soni</a:t>
            </a:r>
            <a:endParaRPr sz="3000">
              <a:solidFill>
                <a:schemeClr val="dk1"/>
              </a:solidFill>
            </a:endParaRPr>
          </a:p>
          <a:p>
            <a:pPr indent="0" lvl="0" marL="0" rtl="0" algn="ctr">
              <a:spcBef>
                <a:spcPts val="0"/>
              </a:spcBef>
              <a:spcAft>
                <a:spcPts val="0"/>
              </a:spcAft>
              <a:buNone/>
            </a:pPr>
            <a:r>
              <a:rPr lang="en" sz="2000">
                <a:solidFill>
                  <a:schemeClr val="dk1"/>
                </a:solidFill>
              </a:rPr>
              <a:t>University of Utah</a:t>
            </a:r>
            <a:endParaRPr sz="2000">
              <a:solidFill>
                <a:schemeClr val="dk1"/>
              </a:solidFill>
            </a:endParaRPr>
          </a:p>
        </p:txBody>
      </p:sp>
      <p:sp>
        <p:nvSpPr>
          <p:cNvPr id="71" name="Google Shape;71;p16"/>
          <p:cNvSpPr txBox="1"/>
          <p:nvPr>
            <p:ph idx="1" type="body"/>
          </p:nvPr>
        </p:nvSpPr>
        <p:spPr>
          <a:xfrm>
            <a:off x="1376550" y="3105950"/>
            <a:ext cx="2733300" cy="7620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r>
              <a:rPr b="1" lang="en" sz="3000">
                <a:solidFill>
                  <a:srgbClr val="BB0000"/>
                </a:solidFill>
              </a:rPr>
              <a:t>Nikhil Vanjani</a:t>
            </a:r>
            <a:endParaRPr b="1" sz="3000">
              <a:solidFill>
                <a:srgbClr val="BB0000"/>
              </a:solidFill>
            </a:endParaRPr>
          </a:p>
          <a:p>
            <a:pPr indent="0" lvl="0" marL="0" rtl="0" algn="ctr">
              <a:spcBef>
                <a:spcPts val="0"/>
              </a:spcBef>
              <a:spcAft>
                <a:spcPts val="0"/>
              </a:spcAft>
              <a:buNone/>
            </a:pPr>
            <a:r>
              <a:rPr lang="en" sz="2000">
                <a:solidFill>
                  <a:schemeClr val="dk1"/>
                </a:solidFill>
              </a:rPr>
              <a:t>CMU</a:t>
            </a:r>
            <a:endParaRPr sz="2000">
              <a:solidFill>
                <a:schemeClr val="dk1"/>
              </a:solidFill>
            </a:endParaRPr>
          </a:p>
        </p:txBody>
      </p:sp>
      <p:sp>
        <p:nvSpPr>
          <p:cNvPr id="72" name="Google Shape;72;p16"/>
          <p:cNvSpPr txBox="1"/>
          <p:nvPr>
            <p:ph idx="1" type="body"/>
          </p:nvPr>
        </p:nvSpPr>
        <p:spPr>
          <a:xfrm>
            <a:off x="4653150" y="3105950"/>
            <a:ext cx="3311100" cy="7620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r>
              <a:rPr lang="en" sz="3000">
                <a:solidFill>
                  <a:schemeClr val="dk1"/>
                </a:solidFill>
              </a:rPr>
              <a:t>Brent Waters</a:t>
            </a:r>
            <a:endParaRPr sz="3000">
              <a:solidFill>
                <a:schemeClr val="dk1"/>
              </a:solidFill>
            </a:endParaRPr>
          </a:p>
          <a:p>
            <a:pPr indent="0" lvl="0" marL="0" rtl="0" algn="ctr">
              <a:spcBef>
                <a:spcPts val="0"/>
              </a:spcBef>
              <a:spcAft>
                <a:spcPts val="0"/>
              </a:spcAft>
              <a:buNone/>
            </a:pPr>
            <a:r>
              <a:rPr lang="en" sz="2000">
                <a:solidFill>
                  <a:schemeClr val="dk1"/>
                </a:solidFill>
              </a:rPr>
              <a:t>UT Austin &amp; NTT Research</a:t>
            </a:r>
            <a:endParaRPr sz="2000">
              <a:solidFill>
                <a:schemeClr val="dk1"/>
              </a:solidFill>
            </a:endParaRPr>
          </a:p>
        </p:txBody>
      </p:sp>
      <p:sp>
        <p:nvSpPr>
          <p:cNvPr id="73" name="Google Shape;73;p16"/>
          <p:cNvSpPr txBox="1"/>
          <p:nvPr>
            <p:ph idx="1" type="body"/>
          </p:nvPr>
        </p:nvSpPr>
        <p:spPr>
          <a:xfrm>
            <a:off x="3171750" y="4401350"/>
            <a:ext cx="2733300" cy="3462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r>
              <a:rPr lang="en" sz="2000">
                <a:solidFill>
                  <a:schemeClr val="dk1"/>
                </a:solidFill>
              </a:rPr>
              <a:t>TCC 2023</a:t>
            </a:r>
            <a:endParaRPr sz="1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5"/>
          <p:cNvSpPr txBox="1"/>
          <p:nvPr>
            <p:ph idx="1" type="body"/>
          </p:nvPr>
        </p:nvSpPr>
        <p:spPr>
          <a:xfrm>
            <a:off x="1290638" y="1828800"/>
            <a:ext cx="6431700" cy="2102700"/>
          </a:xfrm>
          <a:prstGeom prst="rect">
            <a:avLst/>
          </a:prstGeom>
          <a:noFill/>
          <a:ln>
            <a:noFill/>
          </a:ln>
        </p:spPr>
        <p:txBody>
          <a:bodyPr anchorCtr="0" anchor="t" bIns="34275" lIns="34275" spcFirstLastPara="1" rIns="34275" wrap="square" tIns="34275">
            <a:normAutofit/>
          </a:bodyPr>
          <a:lstStyle/>
          <a:p>
            <a:pPr indent="-342900" lvl="0" marL="342900" rtl="0" algn="l">
              <a:lnSpc>
                <a:spcPct val="150000"/>
              </a:lnSpc>
              <a:spcBef>
                <a:spcPts val="0"/>
              </a:spcBef>
              <a:spcAft>
                <a:spcPts val="0"/>
              </a:spcAft>
              <a:buClr>
                <a:schemeClr val="accent1"/>
              </a:buClr>
              <a:buSzPts val="1800"/>
              <a:buFont typeface="Arial"/>
              <a:buAutoNum type="arabicPeriod"/>
            </a:pPr>
            <a:r>
              <a:rPr lang="en">
                <a:solidFill>
                  <a:schemeClr val="accent1"/>
                </a:solidFill>
                <a:latin typeface="Arial"/>
                <a:ea typeface="Arial"/>
                <a:cs typeface="Arial"/>
                <a:sym typeface="Arial"/>
              </a:rPr>
              <a:t>Strawman: Single iO Program</a:t>
            </a:r>
            <a:endParaRPr>
              <a:solidFill>
                <a:schemeClr val="accent1"/>
              </a:solidFill>
              <a:latin typeface="Arial"/>
              <a:ea typeface="Arial"/>
              <a:cs typeface="Arial"/>
              <a:sym typeface="Arial"/>
            </a:endParaRPr>
          </a:p>
          <a:p>
            <a:pPr indent="-342900" lvl="0" marL="342900" rtl="0" algn="l">
              <a:lnSpc>
                <a:spcPct val="150000"/>
              </a:lnSpc>
              <a:spcBef>
                <a:spcPts val="0"/>
              </a:spcBef>
              <a:spcAft>
                <a:spcPts val="0"/>
              </a:spcAft>
              <a:buSzPts val="1800"/>
              <a:buFont typeface="Arial"/>
              <a:buAutoNum type="arabicPeriod"/>
            </a:pPr>
            <a:r>
              <a:rPr lang="en">
                <a:latin typeface="Arial"/>
                <a:ea typeface="Arial"/>
                <a:cs typeface="Arial"/>
                <a:sym typeface="Arial"/>
              </a:rPr>
              <a:t>Our NIAR Construction: Network of small iO Programs</a:t>
            </a:r>
            <a:endParaRPr>
              <a:latin typeface="Arial"/>
              <a:ea typeface="Arial"/>
              <a:cs typeface="Arial"/>
              <a:sym typeface="Arial"/>
            </a:endParaRPr>
          </a:p>
          <a:p>
            <a:pPr indent="-342900" lvl="0" marL="342900" rtl="0" algn="l">
              <a:lnSpc>
                <a:spcPct val="150000"/>
              </a:lnSpc>
              <a:spcBef>
                <a:spcPts val="0"/>
              </a:spcBef>
              <a:spcAft>
                <a:spcPts val="0"/>
              </a:spcAft>
              <a:buSzPts val="1800"/>
              <a:buFont typeface="Arial"/>
              <a:buAutoNum type="arabicPeriod"/>
            </a:pPr>
            <a:r>
              <a:rPr lang="en">
                <a:latin typeface="Arial"/>
                <a:ea typeface="Arial"/>
                <a:cs typeface="Arial"/>
                <a:sym typeface="Arial"/>
              </a:rPr>
              <a:t>How to use iO: </a:t>
            </a:r>
            <a:r>
              <a:rPr lang="en">
                <a:latin typeface="Arial"/>
                <a:ea typeface="Arial"/>
                <a:cs typeface="Arial"/>
                <a:sym typeface="Arial"/>
              </a:rPr>
              <a:t>SSU Signatures</a:t>
            </a:r>
            <a:endParaRPr>
              <a:latin typeface="Arial"/>
              <a:ea typeface="Arial"/>
              <a:cs typeface="Arial"/>
              <a:sym typeface="Arial"/>
            </a:endParaRPr>
          </a:p>
        </p:txBody>
      </p:sp>
      <p:sp>
        <p:nvSpPr>
          <p:cNvPr id="337" name="Google Shape;337;p25"/>
          <p:cNvSpPr txBox="1"/>
          <p:nvPr/>
        </p:nvSpPr>
        <p:spPr>
          <a:xfrm>
            <a:off x="1365338" y="915710"/>
            <a:ext cx="4412400" cy="484800"/>
          </a:xfrm>
          <a:prstGeom prst="rect">
            <a:avLst/>
          </a:prstGeom>
          <a:noFill/>
          <a:ln>
            <a:noFill/>
          </a:ln>
        </p:spPr>
        <p:txBody>
          <a:bodyPr anchorCtr="0" anchor="t" bIns="34275" lIns="34275" spcFirstLastPara="1" rIns="34275" wrap="square" tIns="34275">
            <a:spAutoFit/>
          </a:bodyPr>
          <a:lstStyle/>
          <a:p>
            <a:pPr indent="0" lvl="0" marL="0" marR="0" rtl="0" algn="l">
              <a:lnSpc>
                <a:spcPct val="100000"/>
              </a:lnSpc>
              <a:spcBef>
                <a:spcPts val="0"/>
              </a:spcBef>
              <a:spcAft>
                <a:spcPts val="0"/>
              </a:spcAft>
              <a:buClr>
                <a:srgbClr val="5D5D5D"/>
              </a:buClr>
              <a:buSzPts val="2700"/>
              <a:buFont typeface="Open Sans Light"/>
              <a:buNone/>
            </a:pPr>
            <a:r>
              <a:rPr lang="en" sz="2700">
                <a:solidFill>
                  <a:srgbClr val="5D5D5D"/>
                </a:solidFill>
              </a:rPr>
              <a:t>Roadmap</a:t>
            </a:r>
            <a:endParaRPr i="0" sz="2700" u="none" cap="none" strike="noStrike">
              <a:solidFill>
                <a:srgbClr val="5D5D5D"/>
              </a:solidFill>
            </a:endParaRPr>
          </a:p>
        </p:txBody>
      </p:sp>
      <p:sp>
        <p:nvSpPr>
          <p:cNvPr id="338" name="Google Shape;338;p25"/>
          <p:cNvSpPr txBox="1"/>
          <p:nvPr>
            <p:ph idx="4294967295"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sz="1200">
                <a:latin typeface="Open Sans"/>
                <a:ea typeface="Open Sans"/>
                <a:cs typeface="Open Sans"/>
                <a:sym typeface="Open Sans"/>
              </a:rPr>
              <a:t>‹#›</a:t>
            </a:fld>
            <a:endParaRPr sz="12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6"/>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344" name="Google Shape;344;p26"/>
          <p:cNvSpPr txBox="1"/>
          <p:nvPr>
            <p:ph idx="1" type="body"/>
          </p:nvPr>
        </p:nvSpPr>
        <p:spPr>
          <a:xfrm>
            <a:off x="457200" y="333600"/>
            <a:ext cx="8231700" cy="808200"/>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5D5D5D"/>
              </a:buClr>
              <a:buSzPts val="2700"/>
              <a:buNone/>
            </a:pPr>
            <a:r>
              <a:rPr b="1" lang="en">
                <a:solidFill>
                  <a:schemeClr val="dk1"/>
                </a:solidFill>
                <a:latin typeface="Arial"/>
                <a:ea typeface="Arial"/>
                <a:cs typeface="Arial"/>
                <a:sym typeface="Arial"/>
              </a:rPr>
              <a:t>Indistinguishability Obfuscation (iO) </a:t>
            </a:r>
            <a:endParaRPr b="1">
              <a:solidFill>
                <a:schemeClr val="dk1"/>
              </a:solidFill>
              <a:latin typeface="Arial"/>
              <a:ea typeface="Arial"/>
              <a:cs typeface="Arial"/>
              <a:sym typeface="Arial"/>
            </a:endParaRPr>
          </a:p>
          <a:p>
            <a:pPr indent="0" lvl="0" marL="0" rtl="0" algn="l">
              <a:lnSpc>
                <a:spcPct val="90000"/>
              </a:lnSpc>
              <a:spcBef>
                <a:spcPts val="0"/>
              </a:spcBef>
              <a:spcAft>
                <a:spcPts val="0"/>
              </a:spcAft>
              <a:buClr>
                <a:srgbClr val="5D5D5D"/>
              </a:buClr>
              <a:buSzPts val="2700"/>
              <a:buNone/>
            </a:pPr>
            <a:r>
              <a:rPr lang="en" sz="2000">
                <a:solidFill>
                  <a:schemeClr val="dk1"/>
                </a:solidFill>
              </a:rPr>
              <a:t>Known from well-studied assumptions [JLS21] </a:t>
            </a:r>
            <a:endParaRPr sz="2000">
              <a:solidFill>
                <a:schemeClr val="dk1"/>
              </a:solidFill>
            </a:endParaRPr>
          </a:p>
        </p:txBody>
      </p:sp>
      <p:sp>
        <p:nvSpPr>
          <p:cNvPr id="345" name="Google Shape;345;p26"/>
          <p:cNvSpPr/>
          <p:nvPr/>
        </p:nvSpPr>
        <p:spPr>
          <a:xfrm>
            <a:off x="4117299" y="2112130"/>
            <a:ext cx="913500" cy="177300"/>
          </a:xfrm>
          <a:prstGeom prst="rightArrow">
            <a:avLst>
              <a:gd fmla="val 50000" name="adj1"/>
              <a:gd fmla="val 50000" name="adj2"/>
            </a:avLst>
          </a:prstGeom>
          <a:solidFill>
            <a:schemeClr val="dk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26"/>
          <p:cNvGrpSpPr/>
          <p:nvPr/>
        </p:nvGrpSpPr>
        <p:grpSpPr>
          <a:xfrm>
            <a:off x="2640929" y="2992810"/>
            <a:ext cx="1189117" cy="697200"/>
            <a:chOff x="1096200" y="1296725"/>
            <a:chExt cx="1483800" cy="871500"/>
          </a:xfrm>
        </p:grpSpPr>
        <p:sp>
          <p:nvSpPr>
            <p:cNvPr id="347" name="Google Shape;347;p26"/>
            <p:cNvSpPr/>
            <p:nvPr/>
          </p:nvSpPr>
          <p:spPr>
            <a:xfrm>
              <a:off x="1096200" y="1296725"/>
              <a:ext cx="1483800" cy="871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348" name="Google Shape;348;p26"/>
            <p:cNvSpPr txBox="1"/>
            <p:nvPr/>
          </p:nvSpPr>
          <p:spPr>
            <a:xfrm>
              <a:off x="1290000" y="1518575"/>
              <a:ext cx="10962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Lato"/>
                  <a:ea typeface="Lato"/>
                  <a:cs typeface="Lato"/>
                  <a:sym typeface="Lato"/>
                </a:rPr>
                <a:t>Q</a:t>
              </a:r>
              <a:endParaRPr sz="2300">
                <a:latin typeface="Lato"/>
                <a:ea typeface="Lato"/>
                <a:cs typeface="Lato"/>
                <a:sym typeface="Lato"/>
              </a:endParaRPr>
            </a:p>
          </p:txBody>
        </p:sp>
      </p:grpSp>
      <p:grpSp>
        <p:nvGrpSpPr>
          <p:cNvPr id="349" name="Google Shape;349;p26"/>
          <p:cNvGrpSpPr/>
          <p:nvPr/>
        </p:nvGrpSpPr>
        <p:grpSpPr>
          <a:xfrm>
            <a:off x="5312837" y="2995290"/>
            <a:ext cx="1189117" cy="697200"/>
            <a:chOff x="5446250" y="1299825"/>
            <a:chExt cx="1483800" cy="871500"/>
          </a:xfrm>
        </p:grpSpPr>
        <p:sp>
          <p:nvSpPr>
            <p:cNvPr id="350" name="Google Shape;350;p26"/>
            <p:cNvSpPr/>
            <p:nvPr/>
          </p:nvSpPr>
          <p:spPr>
            <a:xfrm>
              <a:off x="5446250" y="1299825"/>
              <a:ext cx="1483800" cy="871500"/>
            </a:xfrm>
            <a:prstGeom prst="rect">
              <a:avLst/>
            </a:prstGeom>
            <a:solidFill>
              <a:srgbClr val="B7B7B7"/>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351" name="Google Shape;351;p26"/>
            <p:cNvSpPr txBox="1"/>
            <p:nvPr/>
          </p:nvSpPr>
          <p:spPr>
            <a:xfrm>
              <a:off x="5494714" y="1521663"/>
              <a:ext cx="13869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Lato"/>
                  <a:ea typeface="Lato"/>
                  <a:cs typeface="Lato"/>
                  <a:sym typeface="Lato"/>
                </a:rPr>
                <a:t>iO[Q]</a:t>
              </a:r>
              <a:endParaRPr sz="2300">
                <a:latin typeface="Lato"/>
                <a:ea typeface="Lato"/>
                <a:cs typeface="Lato"/>
                <a:sym typeface="Lato"/>
              </a:endParaRPr>
            </a:p>
          </p:txBody>
        </p:sp>
      </p:grpSp>
      <p:grpSp>
        <p:nvGrpSpPr>
          <p:cNvPr id="352" name="Google Shape;352;p26"/>
          <p:cNvGrpSpPr/>
          <p:nvPr/>
        </p:nvGrpSpPr>
        <p:grpSpPr>
          <a:xfrm>
            <a:off x="2640919" y="1849850"/>
            <a:ext cx="3861045" cy="697200"/>
            <a:chOff x="2112200" y="1843475"/>
            <a:chExt cx="4817875" cy="871500"/>
          </a:xfrm>
        </p:grpSpPr>
        <p:grpSp>
          <p:nvGrpSpPr>
            <p:cNvPr id="353" name="Google Shape;353;p26"/>
            <p:cNvGrpSpPr/>
            <p:nvPr/>
          </p:nvGrpSpPr>
          <p:grpSpPr>
            <a:xfrm>
              <a:off x="2112200" y="1843475"/>
              <a:ext cx="1483800" cy="871500"/>
              <a:chOff x="1096200" y="1296725"/>
              <a:chExt cx="1483800" cy="871500"/>
            </a:xfrm>
          </p:grpSpPr>
          <p:sp>
            <p:nvSpPr>
              <p:cNvPr id="354" name="Google Shape;354;p26"/>
              <p:cNvSpPr/>
              <p:nvPr/>
            </p:nvSpPr>
            <p:spPr>
              <a:xfrm>
                <a:off x="1096200" y="1296725"/>
                <a:ext cx="1483800" cy="871500"/>
              </a:xfrm>
              <a:prstGeom prst="rect">
                <a:avLst/>
              </a:prstGeom>
              <a:no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355" name="Google Shape;355;p26"/>
              <p:cNvSpPr txBox="1"/>
              <p:nvPr/>
            </p:nvSpPr>
            <p:spPr>
              <a:xfrm>
                <a:off x="1290000" y="1518575"/>
                <a:ext cx="10962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Lato"/>
                    <a:ea typeface="Lato"/>
                    <a:cs typeface="Lato"/>
                    <a:sym typeface="Lato"/>
                  </a:rPr>
                  <a:t>P</a:t>
                </a:r>
                <a:endParaRPr sz="2300">
                  <a:latin typeface="Lato"/>
                  <a:ea typeface="Lato"/>
                  <a:cs typeface="Lato"/>
                  <a:sym typeface="Lato"/>
                </a:endParaRPr>
              </a:p>
            </p:txBody>
          </p:sp>
        </p:grpSp>
        <p:grpSp>
          <p:nvGrpSpPr>
            <p:cNvPr id="356" name="Google Shape;356;p26"/>
            <p:cNvGrpSpPr/>
            <p:nvPr/>
          </p:nvGrpSpPr>
          <p:grpSpPr>
            <a:xfrm>
              <a:off x="5446275" y="1843475"/>
              <a:ext cx="1483800" cy="871500"/>
              <a:chOff x="5446275" y="1296725"/>
              <a:chExt cx="1483800" cy="871500"/>
            </a:xfrm>
          </p:grpSpPr>
          <p:sp>
            <p:nvSpPr>
              <p:cNvPr id="357" name="Google Shape;357;p26"/>
              <p:cNvSpPr/>
              <p:nvPr/>
            </p:nvSpPr>
            <p:spPr>
              <a:xfrm>
                <a:off x="5446275" y="1296725"/>
                <a:ext cx="1483800" cy="871500"/>
              </a:xfrm>
              <a:prstGeom prst="rect">
                <a:avLst/>
              </a:prstGeom>
              <a:solidFill>
                <a:srgbClr val="B7B7B7"/>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p>
            </p:txBody>
          </p:sp>
          <p:sp>
            <p:nvSpPr>
              <p:cNvPr id="358" name="Google Shape;358;p26"/>
              <p:cNvSpPr txBox="1"/>
              <p:nvPr/>
            </p:nvSpPr>
            <p:spPr>
              <a:xfrm>
                <a:off x="5543175" y="1518575"/>
                <a:ext cx="1290000" cy="42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latin typeface="Lato"/>
                    <a:ea typeface="Lato"/>
                    <a:cs typeface="Lato"/>
                    <a:sym typeface="Lato"/>
                  </a:rPr>
                  <a:t>iO[P]</a:t>
                </a:r>
                <a:endParaRPr sz="2300">
                  <a:latin typeface="Lato"/>
                  <a:ea typeface="Lato"/>
                  <a:cs typeface="Lato"/>
                  <a:sym typeface="Lato"/>
                </a:endParaRPr>
              </a:p>
            </p:txBody>
          </p:sp>
        </p:grpSp>
      </p:grpSp>
      <p:sp>
        <p:nvSpPr>
          <p:cNvPr id="359" name="Google Shape;359;p26"/>
          <p:cNvSpPr/>
          <p:nvPr/>
        </p:nvSpPr>
        <p:spPr>
          <a:xfrm>
            <a:off x="4117299" y="3255090"/>
            <a:ext cx="913500" cy="177300"/>
          </a:xfrm>
          <a:prstGeom prst="rightArrow">
            <a:avLst>
              <a:gd fmla="val 50000" name="adj1"/>
              <a:gd fmla="val 50000" name="adj2"/>
            </a:avLst>
          </a:prstGeom>
          <a:solidFill>
            <a:schemeClr val="dk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txBox="1"/>
          <p:nvPr/>
        </p:nvSpPr>
        <p:spPr>
          <a:xfrm>
            <a:off x="2412087" y="2601300"/>
            <a:ext cx="1555800" cy="34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A86E8"/>
                </a:solidFill>
                <a:latin typeface="Lato"/>
                <a:ea typeface="Lato"/>
                <a:cs typeface="Lato"/>
                <a:sym typeface="Lato"/>
              </a:rPr>
              <a:t>≡ </a:t>
            </a:r>
            <a:r>
              <a:rPr b="1" lang="en" sz="1800">
                <a:solidFill>
                  <a:srgbClr val="4A86E8"/>
                </a:solidFill>
              </a:rPr>
              <a:t>equivalent</a:t>
            </a:r>
            <a:endParaRPr b="1" sz="1800">
              <a:solidFill>
                <a:srgbClr val="4A86E8"/>
              </a:solidFill>
            </a:endParaRPr>
          </a:p>
        </p:txBody>
      </p:sp>
      <p:sp>
        <p:nvSpPr>
          <p:cNvPr id="361" name="Google Shape;361;p26"/>
          <p:cNvSpPr txBox="1"/>
          <p:nvPr/>
        </p:nvSpPr>
        <p:spPr>
          <a:xfrm>
            <a:off x="4716816" y="2601300"/>
            <a:ext cx="2472300" cy="34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4A86E8"/>
                </a:solidFill>
                <a:latin typeface="Lato"/>
                <a:ea typeface="Lato"/>
                <a:cs typeface="Lato"/>
                <a:sym typeface="Lato"/>
              </a:rPr>
              <a:t>≈ </a:t>
            </a:r>
            <a:r>
              <a:rPr b="1" lang="en" sz="1800">
                <a:solidFill>
                  <a:srgbClr val="4A86E8"/>
                </a:solidFill>
              </a:rPr>
              <a:t>indistinguishable</a:t>
            </a:r>
            <a:endParaRPr b="1" sz="1800">
              <a:solidFill>
                <a:srgbClr val="4A86E8"/>
              </a:solidFill>
            </a:endParaRPr>
          </a:p>
        </p:txBody>
      </p:sp>
      <p:sp>
        <p:nvSpPr>
          <p:cNvPr id="362" name="Google Shape;362;p26"/>
          <p:cNvSpPr txBox="1"/>
          <p:nvPr/>
        </p:nvSpPr>
        <p:spPr>
          <a:xfrm>
            <a:off x="4033100" y="1826975"/>
            <a:ext cx="1024500" cy="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obfuscate</a:t>
            </a:r>
            <a:endParaRPr sz="1500">
              <a:solidFill>
                <a:schemeClr val="dk1"/>
              </a:solidFill>
            </a:endParaRPr>
          </a:p>
        </p:txBody>
      </p:sp>
      <p:sp>
        <p:nvSpPr>
          <p:cNvPr id="363" name="Google Shape;363;p26"/>
          <p:cNvSpPr txBox="1"/>
          <p:nvPr/>
        </p:nvSpPr>
        <p:spPr>
          <a:xfrm>
            <a:off x="4033100" y="2969975"/>
            <a:ext cx="1024500" cy="33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obfuscate</a:t>
            </a:r>
            <a:endParaRPr sz="1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27"/>
          <p:cNvSpPr/>
          <p:nvPr/>
        </p:nvSpPr>
        <p:spPr>
          <a:xfrm>
            <a:off x="1418950" y="1380063"/>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1</a:t>
            </a:r>
            <a:endParaRPr baseline="-25000"/>
          </a:p>
        </p:txBody>
      </p:sp>
      <p:sp>
        <p:nvSpPr>
          <p:cNvPr id="370" name="Google Shape;370;p27"/>
          <p:cNvSpPr/>
          <p:nvPr/>
        </p:nvSpPr>
        <p:spPr>
          <a:xfrm>
            <a:off x="2180950" y="1380063"/>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2</a:t>
            </a:r>
            <a:endParaRPr baseline="-25000"/>
          </a:p>
        </p:txBody>
      </p:sp>
      <p:sp>
        <p:nvSpPr>
          <p:cNvPr id="371" name="Google Shape;371;p27"/>
          <p:cNvSpPr/>
          <p:nvPr/>
        </p:nvSpPr>
        <p:spPr>
          <a:xfrm>
            <a:off x="2942950" y="1380063"/>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3</a:t>
            </a:r>
            <a:endParaRPr baseline="-25000"/>
          </a:p>
        </p:txBody>
      </p:sp>
      <p:sp>
        <p:nvSpPr>
          <p:cNvPr id="372" name="Google Shape;372;p27"/>
          <p:cNvSpPr/>
          <p:nvPr/>
        </p:nvSpPr>
        <p:spPr>
          <a:xfrm>
            <a:off x="3704950" y="1380063"/>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4</a:t>
            </a:r>
            <a:endParaRPr baseline="-25000"/>
          </a:p>
        </p:txBody>
      </p:sp>
      <p:sp>
        <p:nvSpPr>
          <p:cNvPr id="373" name="Google Shape;373;p27"/>
          <p:cNvSpPr/>
          <p:nvPr/>
        </p:nvSpPr>
        <p:spPr>
          <a:xfrm>
            <a:off x="6219550" y="1380063"/>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n</a:t>
            </a:r>
            <a:endParaRPr baseline="-25000"/>
          </a:p>
        </p:txBody>
      </p:sp>
      <p:sp>
        <p:nvSpPr>
          <p:cNvPr id="374" name="Google Shape;374;p27"/>
          <p:cNvSpPr/>
          <p:nvPr/>
        </p:nvSpPr>
        <p:spPr>
          <a:xfrm>
            <a:off x="1418950" y="3970863"/>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1</a:t>
            </a:r>
            <a:endParaRPr baseline="-25000"/>
          </a:p>
        </p:txBody>
      </p:sp>
      <p:sp>
        <p:nvSpPr>
          <p:cNvPr id="375" name="Google Shape;375;p27"/>
          <p:cNvSpPr/>
          <p:nvPr/>
        </p:nvSpPr>
        <p:spPr>
          <a:xfrm>
            <a:off x="2180950" y="3970863"/>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2</a:t>
            </a:r>
            <a:endParaRPr baseline="-25000"/>
          </a:p>
        </p:txBody>
      </p:sp>
      <p:sp>
        <p:nvSpPr>
          <p:cNvPr id="376" name="Google Shape;376;p27"/>
          <p:cNvSpPr/>
          <p:nvPr/>
        </p:nvSpPr>
        <p:spPr>
          <a:xfrm>
            <a:off x="2942950" y="3970863"/>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3</a:t>
            </a:r>
            <a:endParaRPr baseline="-25000"/>
          </a:p>
        </p:txBody>
      </p:sp>
      <p:sp>
        <p:nvSpPr>
          <p:cNvPr id="377" name="Google Shape;377;p27"/>
          <p:cNvSpPr/>
          <p:nvPr/>
        </p:nvSpPr>
        <p:spPr>
          <a:xfrm>
            <a:off x="3704950" y="3970863"/>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4</a:t>
            </a:r>
            <a:endParaRPr baseline="-25000"/>
          </a:p>
        </p:txBody>
      </p:sp>
      <p:sp>
        <p:nvSpPr>
          <p:cNvPr id="378" name="Google Shape;378;p27"/>
          <p:cNvSpPr/>
          <p:nvPr/>
        </p:nvSpPr>
        <p:spPr>
          <a:xfrm>
            <a:off x="6219550" y="3970863"/>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n</a:t>
            </a:r>
            <a:endParaRPr baseline="-25000"/>
          </a:p>
        </p:txBody>
      </p:sp>
      <p:cxnSp>
        <p:nvCxnSpPr>
          <p:cNvPr id="379" name="Google Shape;379;p27"/>
          <p:cNvCxnSpPr>
            <a:stCxn id="369" idx="4"/>
            <a:endCxn id="380" idx="0"/>
          </p:cNvCxnSpPr>
          <p:nvPr/>
        </p:nvCxnSpPr>
        <p:spPr>
          <a:xfrm>
            <a:off x="1661200" y="1856163"/>
            <a:ext cx="2728500" cy="39720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27"/>
          <p:cNvCxnSpPr>
            <a:stCxn id="370" idx="4"/>
            <a:endCxn id="380" idx="0"/>
          </p:cNvCxnSpPr>
          <p:nvPr/>
        </p:nvCxnSpPr>
        <p:spPr>
          <a:xfrm>
            <a:off x="2423200" y="1856163"/>
            <a:ext cx="1966500" cy="397200"/>
          </a:xfrm>
          <a:prstGeom prst="straightConnector1">
            <a:avLst/>
          </a:prstGeom>
          <a:noFill/>
          <a:ln cap="flat" cmpd="sng" w="9525">
            <a:solidFill>
              <a:schemeClr val="dk2"/>
            </a:solidFill>
            <a:prstDash val="solid"/>
            <a:round/>
            <a:headEnd len="med" w="med" type="none"/>
            <a:tailEnd len="med" w="med" type="triangle"/>
          </a:ln>
        </p:spPr>
      </p:cxnSp>
      <p:cxnSp>
        <p:nvCxnSpPr>
          <p:cNvPr id="382" name="Google Shape;382;p27"/>
          <p:cNvCxnSpPr>
            <a:stCxn id="371" idx="4"/>
            <a:endCxn id="380" idx="0"/>
          </p:cNvCxnSpPr>
          <p:nvPr/>
        </p:nvCxnSpPr>
        <p:spPr>
          <a:xfrm>
            <a:off x="3185200" y="1856163"/>
            <a:ext cx="1204500" cy="397200"/>
          </a:xfrm>
          <a:prstGeom prst="straightConnector1">
            <a:avLst/>
          </a:prstGeom>
          <a:noFill/>
          <a:ln cap="flat" cmpd="sng" w="9525">
            <a:solidFill>
              <a:schemeClr val="dk2"/>
            </a:solidFill>
            <a:prstDash val="solid"/>
            <a:round/>
            <a:headEnd len="med" w="med" type="none"/>
            <a:tailEnd len="med" w="med" type="triangle"/>
          </a:ln>
        </p:spPr>
      </p:cxnSp>
      <p:cxnSp>
        <p:nvCxnSpPr>
          <p:cNvPr id="383" name="Google Shape;383;p27"/>
          <p:cNvCxnSpPr>
            <a:stCxn id="372" idx="4"/>
            <a:endCxn id="380" idx="0"/>
          </p:cNvCxnSpPr>
          <p:nvPr/>
        </p:nvCxnSpPr>
        <p:spPr>
          <a:xfrm>
            <a:off x="3947200" y="1856163"/>
            <a:ext cx="442500" cy="397200"/>
          </a:xfrm>
          <a:prstGeom prst="straightConnector1">
            <a:avLst/>
          </a:prstGeom>
          <a:noFill/>
          <a:ln cap="flat" cmpd="sng" w="9525">
            <a:solidFill>
              <a:schemeClr val="dk2"/>
            </a:solidFill>
            <a:prstDash val="solid"/>
            <a:round/>
            <a:headEnd len="med" w="med" type="none"/>
            <a:tailEnd len="med" w="med" type="triangle"/>
          </a:ln>
        </p:spPr>
      </p:cxnSp>
      <p:cxnSp>
        <p:nvCxnSpPr>
          <p:cNvPr id="384" name="Google Shape;384;p27"/>
          <p:cNvCxnSpPr>
            <a:stCxn id="373" idx="4"/>
            <a:endCxn id="380" idx="0"/>
          </p:cNvCxnSpPr>
          <p:nvPr/>
        </p:nvCxnSpPr>
        <p:spPr>
          <a:xfrm flipH="1">
            <a:off x="4389700" y="1856163"/>
            <a:ext cx="2072100" cy="397200"/>
          </a:xfrm>
          <a:prstGeom prst="straightConnector1">
            <a:avLst/>
          </a:prstGeom>
          <a:noFill/>
          <a:ln cap="flat" cmpd="sng" w="9525">
            <a:solidFill>
              <a:schemeClr val="dk2"/>
            </a:solidFill>
            <a:prstDash val="solid"/>
            <a:round/>
            <a:headEnd len="med" w="med" type="none"/>
            <a:tailEnd len="med" w="med" type="triangle"/>
          </a:ln>
        </p:spPr>
      </p:cxnSp>
      <p:cxnSp>
        <p:nvCxnSpPr>
          <p:cNvPr id="385" name="Google Shape;385;p27"/>
          <p:cNvCxnSpPr/>
          <p:nvPr/>
        </p:nvCxnSpPr>
        <p:spPr>
          <a:xfrm flipH="1" rot="10800000">
            <a:off x="4630600" y="1613913"/>
            <a:ext cx="1147800" cy="8400"/>
          </a:xfrm>
          <a:prstGeom prst="straightConnector1">
            <a:avLst/>
          </a:prstGeom>
          <a:noFill/>
          <a:ln cap="flat" cmpd="sng" w="76200">
            <a:solidFill>
              <a:schemeClr val="dk2"/>
            </a:solidFill>
            <a:prstDash val="dot"/>
            <a:round/>
            <a:headEnd len="med" w="med" type="none"/>
            <a:tailEnd len="med" w="med" type="none"/>
          </a:ln>
        </p:spPr>
      </p:cxnSp>
      <p:cxnSp>
        <p:nvCxnSpPr>
          <p:cNvPr id="386" name="Google Shape;386;p27"/>
          <p:cNvCxnSpPr/>
          <p:nvPr/>
        </p:nvCxnSpPr>
        <p:spPr>
          <a:xfrm flipH="1" rot="10800000">
            <a:off x="4630600" y="4183763"/>
            <a:ext cx="1147800" cy="8400"/>
          </a:xfrm>
          <a:prstGeom prst="straightConnector1">
            <a:avLst/>
          </a:prstGeom>
          <a:noFill/>
          <a:ln cap="flat" cmpd="sng" w="76200">
            <a:solidFill>
              <a:schemeClr val="dk2"/>
            </a:solidFill>
            <a:prstDash val="dot"/>
            <a:round/>
            <a:headEnd len="med" w="med" type="none"/>
            <a:tailEnd len="med" w="med" type="none"/>
          </a:ln>
        </p:spPr>
      </p:cxnSp>
      <p:sp>
        <p:nvSpPr>
          <p:cNvPr id="380" name="Google Shape;380;p27"/>
          <p:cNvSpPr/>
          <p:nvPr/>
        </p:nvSpPr>
        <p:spPr>
          <a:xfrm>
            <a:off x="1045575" y="2253425"/>
            <a:ext cx="6688200" cy="14454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900"/>
              <a:t>S</a:t>
            </a:r>
            <a:r>
              <a:rPr lang="en" sz="1900"/>
              <a:t>ecrets: </a:t>
            </a:r>
            <a:r>
              <a:rPr b="1" lang="en">
                <a:solidFill>
                  <a:schemeClr val="dk1"/>
                </a:solidFill>
                <a:latin typeface="Open Sans"/>
                <a:ea typeface="Open Sans"/>
                <a:cs typeface="Open Sans"/>
                <a:sym typeface="Open Sans"/>
              </a:rPr>
              <a:t>π,</a:t>
            </a:r>
            <a:r>
              <a:rPr lang="en" sz="1900"/>
              <a:t>     ,...,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cxnSp>
        <p:nvCxnSpPr>
          <p:cNvPr id="387" name="Google Shape;387;p27"/>
          <p:cNvCxnSpPr>
            <a:stCxn id="380" idx="2"/>
            <a:endCxn id="374" idx="0"/>
          </p:cNvCxnSpPr>
          <p:nvPr/>
        </p:nvCxnSpPr>
        <p:spPr>
          <a:xfrm flipH="1">
            <a:off x="1661175" y="3698825"/>
            <a:ext cx="2728500" cy="272100"/>
          </a:xfrm>
          <a:prstGeom prst="straightConnector1">
            <a:avLst/>
          </a:prstGeom>
          <a:noFill/>
          <a:ln cap="flat" cmpd="sng" w="9525">
            <a:solidFill>
              <a:schemeClr val="dk2"/>
            </a:solidFill>
            <a:prstDash val="solid"/>
            <a:round/>
            <a:headEnd len="med" w="med" type="none"/>
            <a:tailEnd len="med" w="med" type="triangle"/>
          </a:ln>
        </p:spPr>
      </p:cxnSp>
      <p:cxnSp>
        <p:nvCxnSpPr>
          <p:cNvPr id="388" name="Google Shape;388;p27"/>
          <p:cNvCxnSpPr>
            <a:stCxn id="380" idx="2"/>
            <a:endCxn id="375" idx="0"/>
          </p:cNvCxnSpPr>
          <p:nvPr/>
        </p:nvCxnSpPr>
        <p:spPr>
          <a:xfrm flipH="1">
            <a:off x="2423175" y="3698825"/>
            <a:ext cx="1966500" cy="272100"/>
          </a:xfrm>
          <a:prstGeom prst="straightConnector1">
            <a:avLst/>
          </a:prstGeom>
          <a:noFill/>
          <a:ln cap="flat" cmpd="sng" w="9525">
            <a:solidFill>
              <a:schemeClr val="dk2"/>
            </a:solidFill>
            <a:prstDash val="solid"/>
            <a:round/>
            <a:headEnd len="med" w="med" type="none"/>
            <a:tailEnd len="med" w="med" type="triangle"/>
          </a:ln>
        </p:spPr>
      </p:cxnSp>
      <p:cxnSp>
        <p:nvCxnSpPr>
          <p:cNvPr id="389" name="Google Shape;389;p27"/>
          <p:cNvCxnSpPr>
            <a:stCxn id="380" idx="2"/>
            <a:endCxn id="376" idx="0"/>
          </p:cNvCxnSpPr>
          <p:nvPr/>
        </p:nvCxnSpPr>
        <p:spPr>
          <a:xfrm flipH="1">
            <a:off x="3185175" y="3698825"/>
            <a:ext cx="1204500" cy="272100"/>
          </a:xfrm>
          <a:prstGeom prst="straightConnector1">
            <a:avLst/>
          </a:prstGeom>
          <a:noFill/>
          <a:ln cap="flat" cmpd="sng" w="9525">
            <a:solidFill>
              <a:schemeClr val="dk2"/>
            </a:solidFill>
            <a:prstDash val="solid"/>
            <a:round/>
            <a:headEnd len="med" w="med" type="none"/>
            <a:tailEnd len="med" w="med" type="triangle"/>
          </a:ln>
        </p:spPr>
      </p:cxnSp>
      <p:cxnSp>
        <p:nvCxnSpPr>
          <p:cNvPr id="390" name="Google Shape;390;p27"/>
          <p:cNvCxnSpPr>
            <a:stCxn id="380" idx="2"/>
            <a:endCxn id="377" idx="0"/>
          </p:cNvCxnSpPr>
          <p:nvPr/>
        </p:nvCxnSpPr>
        <p:spPr>
          <a:xfrm flipH="1">
            <a:off x="3947175" y="3698825"/>
            <a:ext cx="442500" cy="272100"/>
          </a:xfrm>
          <a:prstGeom prst="straightConnector1">
            <a:avLst/>
          </a:prstGeom>
          <a:noFill/>
          <a:ln cap="flat" cmpd="sng" w="9525">
            <a:solidFill>
              <a:schemeClr val="dk2"/>
            </a:solidFill>
            <a:prstDash val="solid"/>
            <a:round/>
            <a:headEnd len="med" w="med" type="none"/>
            <a:tailEnd len="med" w="med" type="triangle"/>
          </a:ln>
        </p:spPr>
      </p:cxnSp>
      <p:cxnSp>
        <p:nvCxnSpPr>
          <p:cNvPr id="391" name="Google Shape;391;p27"/>
          <p:cNvCxnSpPr>
            <a:stCxn id="380" idx="2"/>
            <a:endCxn id="378" idx="0"/>
          </p:cNvCxnSpPr>
          <p:nvPr/>
        </p:nvCxnSpPr>
        <p:spPr>
          <a:xfrm>
            <a:off x="4389675" y="3698825"/>
            <a:ext cx="2072100" cy="272100"/>
          </a:xfrm>
          <a:prstGeom prst="straightConnector1">
            <a:avLst/>
          </a:prstGeom>
          <a:noFill/>
          <a:ln cap="flat" cmpd="sng" w="9525">
            <a:solidFill>
              <a:schemeClr val="dk2"/>
            </a:solidFill>
            <a:prstDash val="solid"/>
            <a:round/>
            <a:headEnd len="med" w="med" type="none"/>
            <a:tailEnd len="med" w="med" type="triangle"/>
          </a:ln>
        </p:spPr>
      </p:cxnSp>
      <p:pic>
        <p:nvPicPr>
          <p:cNvPr id="392" name="Google Shape;392;p27"/>
          <p:cNvPicPr preferRelativeResize="0"/>
          <p:nvPr/>
        </p:nvPicPr>
        <p:blipFill>
          <a:blip r:embed="rId3">
            <a:alphaModFix/>
          </a:blip>
          <a:stretch>
            <a:fillRect/>
          </a:stretch>
        </p:blipFill>
        <p:spPr>
          <a:xfrm>
            <a:off x="1591425" y="1143137"/>
            <a:ext cx="324000" cy="324000"/>
          </a:xfrm>
          <a:prstGeom prst="rect">
            <a:avLst/>
          </a:prstGeom>
          <a:noFill/>
          <a:ln>
            <a:noFill/>
          </a:ln>
        </p:spPr>
      </p:pic>
      <p:pic>
        <p:nvPicPr>
          <p:cNvPr id="393" name="Google Shape;393;p27"/>
          <p:cNvPicPr preferRelativeResize="0"/>
          <p:nvPr/>
        </p:nvPicPr>
        <p:blipFill>
          <a:blip r:embed="rId3">
            <a:alphaModFix/>
          </a:blip>
          <a:stretch>
            <a:fillRect/>
          </a:stretch>
        </p:blipFill>
        <p:spPr>
          <a:xfrm>
            <a:off x="2353425" y="1143137"/>
            <a:ext cx="324000" cy="324000"/>
          </a:xfrm>
          <a:prstGeom prst="rect">
            <a:avLst/>
          </a:prstGeom>
          <a:noFill/>
          <a:ln>
            <a:noFill/>
          </a:ln>
        </p:spPr>
      </p:pic>
      <p:pic>
        <p:nvPicPr>
          <p:cNvPr id="394" name="Google Shape;394;p27"/>
          <p:cNvPicPr preferRelativeResize="0"/>
          <p:nvPr/>
        </p:nvPicPr>
        <p:blipFill>
          <a:blip r:embed="rId3">
            <a:alphaModFix/>
          </a:blip>
          <a:stretch>
            <a:fillRect/>
          </a:stretch>
        </p:blipFill>
        <p:spPr>
          <a:xfrm>
            <a:off x="3115425" y="1143137"/>
            <a:ext cx="324000" cy="324000"/>
          </a:xfrm>
          <a:prstGeom prst="rect">
            <a:avLst/>
          </a:prstGeom>
          <a:noFill/>
          <a:ln>
            <a:noFill/>
          </a:ln>
        </p:spPr>
      </p:pic>
      <p:pic>
        <p:nvPicPr>
          <p:cNvPr id="395" name="Google Shape;395;p27"/>
          <p:cNvPicPr preferRelativeResize="0"/>
          <p:nvPr/>
        </p:nvPicPr>
        <p:blipFill>
          <a:blip r:embed="rId3">
            <a:alphaModFix/>
          </a:blip>
          <a:stretch>
            <a:fillRect/>
          </a:stretch>
        </p:blipFill>
        <p:spPr>
          <a:xfrm>
            <a:off x="3877425" y="1143137"/>
            <a:ext cx="324000" cy="324000"/>
          </a:xfrm>
          <a:prstGeom prst="rect">
            <a:avLst/>
          </a:prstGeom>
          <a:noFill/>
          <a:ln>
            <a:noFill/>
          </a:ln>
        </p:spPr>
      </p:pic>
      <p:pic>
        <p:nvPicPr>
          <p:cNvPr id="396" name="Google Shape;396;p27"/>
          <p:cNvPicPr preferRelativeResize="0"/>
          <p:nvPr/>
        </p:nvPicPr>
        <p:blipFill>
          <a:blip r:embed="rId3">
            <a:alphaModFix/>
          </a:blip>
          <a:stretch>
            <a:fillRect/>
          </a:stretch>
        </p:blipFill>
        <p:spPr>
          <a:xfrm>
            <a:off x="6392025" y="1143137"/>
            <a:ext cx="324000" cy="324000"/>
          </a:xfrm>
          <a:prstGeom prst="rect">
            <a:avLst/>
          </a:prstGeom>
          <a:noFill/>
          <a:ln>
            <a:noFill/>
          </a:ln>
        </p:spPr>
      </p:pic>
      <p:pic>
        <p:nvPicPr>
          <p:cNvPr id="397" name="Google Shape;397;p27"/>
          <p:cNvPicPr preferRelativeResize="0"/>
          <p:nvPr/>
        </p:nvPicPr>
        <p:blipFill>
          <a:blip r:embed="rId3">
            <a:alphaModFix/>
          </a:blip>
          <a:stretch>
            <a:fillRect/>
          </a:stretch>
        </p:blipFill>
        <p:spPr>
          <a:xfrm>
            <a:off x="2318175" y="2393438"/>
            <a:ext cx="324000" cy="324000"/>
          </a:xfrm>
          <a:prstGeom prst="rect">
            <a:avLst/>
          </a:prstGeom>
          <a:noFill/>
          <a:ln>
            <a:noFill/>
          </a:ln>
        </p:spPr>
      </p:pic>
      <p:pic>
        <p:nvPicPr>
          <p:cNvPr id="398" name="Google Shape;398;p27"/>
          <p:cNvPicPr preferRelativeResize="0"/>
          <p:nvPr/>
        </p:nvPicPr>
        <p:blipFill>
          <a:blip r:embed="rId3">
            <a:alphaModFix/>
          </a:blip>
          <a:stretch>
            <a:fillRect/>
          </a:stretch>
        </p:blipFill>
        <p:spPr>
          <a:xfrm>
            <a:off x="2955150" y="2393438"/>
            <a:ext cx="324000" cy="324000"/>
          </a:xfrm>
          <a:prstGeom prst="rect">
            <a:avLst/>
          </a:prstGeom>
          <a:noFill/>
          <a:ln>
            <a:noFill/>
          </a:ln>
        </p:spPr>
      </p:pic>
      <p:sp>
        <p:nvSpPr>
          <p:cNvPr id="399" name="Google Shape;399;p27"/>
          <p:cNvSpPr txBox="1"/>
          <p:nvPr>
            <p:ph idx="1" type="body"/>
          </p:nvPr>
        </p:nvSpPr>
        <p:spPr>
          <a:xfrm>
            <a:off x="457200" y="333600"/>
            <a:ext cx="7651200" cy="484500"/>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5D5D5D"/>
              </a:buClr>
              <a:buSzPts val="2700"/>
              <a:buNone/>
            </a:pPr>
            <a:r>
              <a:rPr b="1" lang="en">
                <a:solidFill>
                  <a:schemeClr val="dk1"/>
                </a:solidFill>
                <a:latin typeface="Arial"/>
                <a:ea typeface="Arial"/>
                <a:cs typeface="Arial"/>
                <a:sym typeface="Arial"/>
              </a:rPr>
              <a:t>Strawman: Single iO Program</a:t>
            </a:r>
            <a:endParaRPr b="1">
              <a:solidFill>
                <a:schemeClr val="dk1"/>
              </a:solidFill>
              <a:latin typeface="Arial"/>
              <a:ea typeface="Arial"/>
              <a:cs typeface="Arial"/>
              <a:sym typeface="Arial"/>
            </a:endParaRPr>
          </a:p>
        </p:txBody>
      </p:sp>
      <p:pic>
        <p:nvPicPr>
          <p:cNvPr id="400" name="Google Shape;400;p27"/>
          <p:cNvPicPr preferRelativeResize="0"/>
          <p:nvPr/>
        </p:nvPicPr>
        <p:blipFill>
          <a:blip r:embed="rId4">
            <a:alphaModFix/>
          </a:blip>
          <a:stretch>
            <a:fillRect/>
          </a:stretch>
        </p:blipFill>
        <p:spPr>
          <a:xfrm>
            <a:off x="7632925" y="2003075"/>
            <a:ext cx="320040" cy="320040"/>
          </a:xfrm>
          <a:prstGeom prst="rect">
            <a:avLst/>
          </a:prstGeom>
          <a:noFill/>
          <a:ln>
            <a:noFill/>
          </a:ln>
        </p:spPr>
      </p:pic>
      <p:sp>
        <p:nvSpPr>
          <p:cNvPr id="401" name="Google Shape;401;p27"/>
          <p:cNvSpPr txBox="1"/>
          <p:nvPr/>
        </p:nvSpPr>
        <p:spPr>
          <a:xfrm>
            <a:off x="1062450" y="2640150"/>
            <a:ext cx="5542200" cy="1062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lang="en" sz="1900"/>
              <a:t>Decrypt all ciphertexts using sender keys </a:t>
            </a:r>
            <a:endParaRPr sz="1900"/>
          </a:p>
          <a:p>
            <a:pPr indent="-349250" lvl="0" marL="457200" rtl="0" algn="l">
              <a:spcBef>
                <a:spcPts val="0"/>
              </a:spcBef>
              <a:spcAft>
                <a:spcPts val="0"/>
              </a:spcAft>
              <a:buSzPts val="1900"/>
              <a:buChar char="●"/>
            </a:pPr>
            <a:r>
              <a:rPr lang="en" sz="1900"/>
              <a:t>Permute plaintexts according to </a:t>
            </a:r>
            <a:r>
              <a:rPr b="1" lang="en">
                <a:solidFill>
                  <a:schemeClr val="dk1"/>
                </a:solidFill>
                <a:latin typeface="Open Sans"/>
                <a:ea typeface="Open Sans"/>
                <a:cs typeface="Open Sans"/>
                <a:sym typeface="Open Sans"/>
              </a:rPr>
              <a:t>π</a:t>
            </a:r>
            <a:endParaRPr sz="1900">
              <a:solidFill>
                <a:schemeClr val="dk1"/>
              </a:solidFill>
            </a:endParaRPr>
          </a:p>
          <a:p>
            <a:pPr indent="-349250" lvl="0" marL="457200" rtl="0" algn="l">
              <a:spcBef>
                <a:spcPts val="0"/>
              </a:spcBef>
              <a:spcAft>
                <a:spcPts val="0"/>
              </a:spcAft>
              <a:buSzPts val="1900"/>
              <a:buChar char="●"/>
            </a:pPr>
            <a:r>
              <a:rPr lang="en" sz="1900"/>
              <a:t>Re-encrypt plaintexts using receiver keys</a:t>
            </a:r>
            <a:endParaRPr>
              <a:latin typeface="Open Sans Light"/>
              <a:ea typeface="Open Sans Light"/>
              <a:cs typeface="Open Sans Light"/>
              <a:sym typeface="Open Sans Light"/>
            </a:endParaRPr>
          </a:p>
        </p:txBody>
      </p:sp>
      <p:pic>
        <p:nvPicPr>
          <p:cNvPr id="402" name="Google Shape;402;p27"/>
          <p:cNvPicPr preferRelativeResize="0"/>
          <p:nvPr/>
        </p:nvPicPr>
        <p:blipFill>
          <a:blip r:embed="rId3">
            <a:alphaModFix/>
          </a:blip>
          <a:stretch>
            <a:fillRect/>
          </a:stretch>
        </p:blipFill>
        <p:spPr>
          <a:xfrm>
            <a:off x="1438656" y="4364736"/>
            <a:ext cx="324000" cy="324000"/>
          </a:xfrm>
          <a:prstGeom prst="rect">
            <a:avLst/>
          </a:prstGeom>
          <a:noFill/>
          <a:ln>
            <a:noFill/>
          </a:ln>
        </p:spPr>
      </p:pic>
      <p:pic>
        <p:nvPicPr>
          <p:cNvPr id="403" name="Google Shape;403;p27"/>
          <p:cNvPicPr preferRelativeResize="0"/>
          <p:nvPr/>
        </p:nvPicPr>
        <p:blipFill>
          <a:blip r:embed="rId3">
            <a:alphaModFix/>
          </a:blip>
          <a:stretch>
            <a:fillRect/>
          </a:stretch>
        </p:blipFill>
        <p:spPr>
          <a:xfrm>
            <a:off x="2200656" y="4364736"/>
            <a:ext cx="324000" cy="324000"/>
          </a:xfrm>
          <a:prstGeom prst="rect">
            <a:avLst/>
          </a:prstGeom>
          <a:noFill/>
          <a:ln>
            <a:noFill/>
          </a:ln>
        </p:spPr>
      </p:pic>
      <p:pic>
        <p:nvPicPr>
          <p:cNvPr id="404" name="Google Shape;404;p27"/>
          <p:cNvPicPr preferRelativeResize="0"/>
          <p:nvPr/>
        </p:nvPicPr>
        <p:blipFill>
          <a:blip r:embed="rId3">
            <a:alphaModFix/>
          </a:blip>
          <a:stretch>
            <a:fillRect/>
          </a:stretch>
        </p:blipFill>
        <p:spPr>
          <a:xfrm>
            <a:off x="2962656" y="4364736"/>
            <a:ext cx="324000" cy="324000"/>
          </a:xfrm>
          <a:prstGeom prst="rect">
            <a:avLst/>
          </a:prstGeom>
          <a:noFill/>
          <a:ln>
            <a:noFill/>
          </a:ln>
        </p:spPr>
      </p:pic>
      <p:pic>
        <p:nvPicPr>
          <p:cNvPr id="405" name="Google Shape;405;p27"/>
          <p:cNvPicPr preferRelativeResize="0"/>
          <p:nvPr/>
        </p:nvPicPr>
        <p:blipFill>
          <a:blip r:embed="rId3">
            <a:alphaModFix/>
          </a:blip>
          <a:stretch>
            <a:fillRect/>
          </a:stretch>
        </p:blipFill>
        <p:spPr>
          <a:xfrm>
            <a:off x="3724656" y="4364736"/>
            <a:ext cx="324000" cy="324000"/>
          </a:xfrm>
          <a:prstGeom prst="rect">
            <a:avLst/>
          </a:prstGeom>
          <a:noFill/>
          <a:ln>
            <a:noFill/>
          </a:ln>
        </p:spPr>
      </p:pic>
      <p:pic>
        <p:nvPicPr>
          <p:cNvPr id="406" name="Google Shape;406;p27"/>
          <p:cNvPicPr preferRelativeResize="0"/>
          <p:nvPr/>
        </p:nvPicPr>
        <p:blipFill>
          <a:blip r:embed="rId3">
            <a:alphaModFix/>
          </a:blip>
          <a:stretch>
            <a:fillRect/>
          </a:stretch>
        </p:blipFill>
        <p:spPr>
          <a:xfrm>
            <a:off x="6239256" y="4364736"/>
            <a:ext cx="324000" cy="324000"/>
          </a:xfrm>
          <a:prstGeom prst="rect">
            <a:avLst/>
          </a:prstGeom>
          <a:noFill/>
          <a:ln>
            <a:noFill/>
          </a:ln>
        </p:spPr>
      </p:pic>
      <p:sp>
        <p:nvSpPr>
          <p:cNvPr id="407" name="Google Shape;407;p27"/>
          <p:cNvSpPr txBox="1"/>
          <p:nvPr/>
        </p:nvSpPr>
        <p:spPr>
          <a:xfrm>
            <a:off x="88125" y="1883664"/>
            <a:ext cx="26688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u="sng">
                <a:solidFill>
                  <a:schemeClr val="dk1"/>
                </a:solidFill>
              </a:rPr>
              <a:t>Obfuscation of program:</a:t>
            </a:r>
            <a:endParaRPr sz="1700" u="sng">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0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0" st="0"/>
                                            </p:txEl>
                                          </p:spTgt>
                                        </p:tgtEl>
                                        <p:attrNameLst>
                                          <p:attrName>style.visibility</p:attrName>
                                        </p:attrNameLst>
                                      </p:cBhvr>
                                      <p:to>
                                        <p:strVal val="visible"/>
                                      </p:to>
                                    </p:set>
                                    <p:animEffect filter="fade" transition="in">
                                      <p:cBhvr>
                                        <p:cTn dur="1400"/>
                                        <p:tgtEl>
                                          <p:spTgt spid="4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1" st="1"/>
                                            </p:txEl>
                                          </p:spTgt>
                                        </p:tgtEl>
                                        <p:attrNameLst>
                                          <p:attrName>style.visibility</p:attrName>
                                        </p:attrNameLst>
                                      </p:cBhvr>
                                      <p:to>
                                        <p:strVal val="visible"/>
                                      </p:to>
                                    </p:set>
                                    <p:animEffect filter="fade" transition="in">
                                      <p:cBhvr>
                                        <p:cTn dur="1400"/>
                                        <p:tgtEl>
                                          <p:spTgt spid="4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xEl>
                                              <p:pRg end="2" st="2"/>
                                            </p:txEl>
                                          </p:spTgt>
                                        </p:tgtEl>
                                        <p:attrNameLst>
                                          <p:attrName>style.visibility</p:attrName>
                                        </p:attrNameLst>
                                      </p:cBhvr>
                                      <p:to>
                                        <p:strVal val="visible"/>
                                      </p:to>
                                    </p:set>
                                    <p:animEffect filter="fade" transition="in">
                                      <p:cBhvr>
                                        <p:cTn dur="1400"/>
                                        <p:tgtEl>
                                          <p:spTgt spid="40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8"/>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413" name="Google Shape;413;p28"/>
          <p:cNvSpPr/>
          <p:nvPr/>
        </p:nvSpPr>
        <p:spPr>
          <a:xfrm>
            <a:off x="1425000" y="1405663"/>
            <a:ext cx="484500" cy="476100"/>
          </a:xfrm>
          <a:prstGeom prst="ellipse">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rPr>
              <a:t>1</a:t>
            </a:r>
            <a:endParaRPr>
              <a:solidFill>
                <a:srgbClr val="CCCCCC"/>
              </a:solidFill>
            </a:endParaRPr>
          </a:p>
        </p:txBody>
      </p:sp>
      <p:sp>
        <p:nvSpPr>
          <p:cNvPr id="414" name="Google Shape;414;p28"/>
          <p:cNvSpPr/>
          <p:nvPr/>
        </p:nvSpPr>
        <p:spPr>
          <a:xfrm>
            <a:off x="2187000" y="1405663"/>
            <a:ext cx="484500" cy="476100"/>
          </a:xfrm>
          <a:prstGeom prst="ellipse">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rPr>
              <a:t>2</a:t>
            </a:r>
            <a:endParaRPr>
              <a:solidFill>
                <a:srgbClr val="CCCCCC"/>
              </a:solidFill>
            </a:endParaRPr>
          </a:p>
        </p:txBody>
      </p:sp>
      <p:sp>
        <p:nvSpPr>
          <p:cNvPr id="415" name="Google Shape;415;p28"/>
          <p:cNvSpPr/>
          <p:nvPr/>
        </p:nvSpPr>
        <p:spPr>
          <a:xfrm>
            <a:off x="2949000" y="1405663"/>
            <a:ext cx="484500" cy="476100"/>
          </a:xfrm>
          <a:prstGeom prst="ellipse">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rPr>
              <a:t>3</a:t>
            </a:r>
            <a:endParaRPr>
              <a:solidFill>
                <a:srgbClr val="CCCCCC"/>
              </a:solidFill>
            </a:endParaRPr>
          </a:p>
        </p:txBody>
      </p:sp>
      <p:sp>
        <p:nvSpPr>
          <p:cNvPr id="416" name="Google Shape;416;p28"/>
          <p:cNvSpPr/>
          <p:nvPr/>
        </p:nvSpPr>
        <p:spPr>
          <a:xfrm>
            <a:off x="3711000" y="1405663"/>
            <a:ext cx="484500" cy="476100"/>
          </a:xfrm>
          <a:prstGeom prst="ellipse">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rPr>
              <a:t>4</a:t>
            </a:r>
            <a:endParaRPr>
              <a:solidFill>
                <a:srgbClr val="CCCCCC"/>
              </a:solidFill>
            </a:endParaRPr>
          </a:p>
        </p:txBody>
      </p:sp>
      <p:sp>
        <p:nvSpPr>
          <p:cNvPr id="417" name="Google Shape;417;p28"/>
          <p:cNvSpPr/>
          <p:nvPr/>
        </p:nvSpPr>
        <p:spPr>
          <a:xfrm>
            <a:off x="6225600" y="1405663"/>
            <a:ext cx="484500" cy="476100"/>
          </a:xfrm>
          <a:prstGeom prst="ellipse">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rPr>
              <a:t>n</a:t>
            </a:r>
            <a:endParaRPr>
              <a:solidFill>
                <a:srgbClr val="CCCCCC"/>
              </a:solidFill>
            </a:endParaRPr>
          </a:p>
        </p:txBody>
      </p:sp>
      <p:sp>
        <p:nvSpPr>
          <p:cNvPr id="418" name="Google Shape;418;p28"/>
          <p:cNvSpPr/>
          <p:nvPr/>
        </p:nvSpPr>
        <p:spPr>
          <a:xfrm>
            <a:off x="1425000" y="3996463"/>
            <a:ext cx="484500" cy="476100"/>
          </a:xfrm>
          <a:prstGeom prst="ellipse">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rPr>
              <a:t>r</a:t>
            </a:r>
            <a:r>
              <a:rPr baseline="-25000" lang="en">
                <a:solidFill>
                  <a:srgbClr val="CCCCCC"/>
                </a:solidFill>
              </a:rPr>
              <a:t>1</a:t>
            </a:r>
            <a:endParaRPr baseline="-25000">
              <a:solidFill>
                <a:srgbClr val="CCCCCC"/>
              </a:solidFill>
            </a:endParaRPr>
          </a:p>
        </p:txBody>
      </p:sp>
      <p:sp>
        <p:nvSpPr>
          <p:cNvPr id="419" name="Google Shape;419;p28"/>
          <p:cNvSpPr/>
          <p:nvPr/>
        </p:nvSpPr>
        <p:spPr>
          <a:xfrm>
            <a:off x="2187000" y="3996463"/>
            <a:ext cx="484500" cy="476100"/>
          </a:xfrm>
          <a:prstGeom prst="ellipse">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rPr>
              <a:t>r</a:t>
            </a:r>
            <a:r>
              <a:rPr baseline="-25000" lang="en">
                <a:solidFill>
                  <a:srgbClr val="CCCCCC"/>
                </a:solidFill>
              </a:rPr>
              <a:t>2</a:t>
            </a:r>
            <a:endParaRPr baseline="-25000">
              <a:solidFill>
                <a:srgbClr val="CCCCCC"/>
              </a:solidFill>
            </a:endParaRPr>
          </a:p>
        </p:txBody>
      </p:sp>
      <p:sp>
        <p:nvSpPr>
          <p:cNvPr id="420" name="Google Shape;420;p28"/>
          <p:cNvSpPr/>
          <p:nvPr/>
        </p:nvSpPr>
        <p:spPr>
          <a:xfrm>
            <a:off x="2949000" y="3996463"/>
            <a:ext cx="484500" cy="476100"/>
          </a:xfrm>
          <a:prstGeom prst="ellipse">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rPr>
              <a:t>r</a:t>
            </a:r>
            <a:r>
              <a:rPr baseline="-25000" lang="en">
                <a:solidFill>
                  <a:srgbClr val="CCCCCC"/>
                </a:solidFill>
              </a:rPr>
              <a:t>3</a:t>
            </a:r>
            <a:endParaRPr baseline="-25000">
              <a:solidFill>
                <a:srgbClr val="CCCCCC"/>
              </a:solidFill>
            </a:endParaRPr>
          </a:p>
        </p:txBody>
      </p:sp>
      <p:sp>
        <p:nvSpPr>
          <p:cNvPr id="421" name="Google Shape;421;p28"/>
          <p:cNvSpPr/>
          <p:nvPr/>
        </p:nvSpPr>
        <p:spPr>
          <a:xfrm>
            <a:off x="3711000" y="3996463"/>
            <a:ext cx="484500" cy="476100"/>
          </a:xfrm>
          <a:prstGeom prst="ellipse">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rPr>
              <a:t>r</a:t>
            </a:r>
            <a:r>
              <a:rPr baseline="-25000" lang="en">
                <a:solidFill>
                  <a:srgbClr val="CCCCCC"/>
                </a:solidFill>
              </a:rPr>
              <a:t>4</a:t>
            </a:r>
            <a:endParaRPr baseline="-25000">
              <a:solidFill>
                <a:srgbClr val="CCCCCC"/>
              </a:solidFill>
            </a:endParaRPr>
          </a:p>
        </p:txBody>
      </p:sp>
      <p:sp>
        <p:nvSpPr>
          <p:cNvPr id="422" name="Google Shape;422;p28"/>
          <p:cNvSpPr/>
          <p:nvPr/>
        </p:nvSpPr>
        <p:spPr>
          <a:xfrm>
            <a:off x="6225600" y="3996463"/>
            <a:ext cx="484500" cy="476100"/>
          </a:xfrm>
          <a:prstGeom prst="ellipse">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CCCCCC"/>
                </a:solidFill>
              </a:rPr>
              <a:t>r</a:t>
            </a:r>
            <a:r>
              <a:rPr baseline="-25000" lang="en">
                <a:solidFill>
                  <a:srgbClr val="CCCCCC"/>
                </a:solidFill>
              </a:rPr>
              <a:t>n</a:t>
            </a:r>
            <a:endParaRPr baseline="-25000">
              <a:solidFill>
                <a:srgbClr val="CCCCCC"/>
              </a:solidFill>
            </a:endParaRPr>
          </a:p>
        </p:txBody>
      </p:sp>
      <p:cxnSp>
        <p:nvCxnSpPr>
          <p:cNvPr id="423" name="Google Shape;423;p28"/>
          <p:cNvCxnSpPr>
            <a:stCxn id="413" idx="4"/>
            <a:endCxn id="424" idx="0"/>
          </p:cNvCxnSpPr>
          <p:nvPr/>
        </p:nvCxnSpPr>
        <p:spPr>
          <a:xfrm>
            <a:off x="1667250" y="1881763"/>
            <a:ext cx="2726400" cy="397200"/>
          </a:xfrm>
          <a:prstGeom prst="straightConnector1">
            <a:avLst/>
          </a:prstGeom>
          <a:noFill/>
          <a:ln cap="flat" cmpd="sng" w="9525">
            <a:solidFill>
              <a:schemeClr val="dk2"/>
            </a:solidFill>
            <a:prstDash val="solid"/>
            <a:round/>
            <a:headEnd len="med" w="med" type="none"/>
            <a:tailEnd len="med" w="med" type="triangle"/>
          </a:ln>
        </p:spPr>
      </p:cxnSp>
      <p:cxnSp>
        <p:nvCxnSpPr>
          <p:cNvPr id="425" name="Google Shape;425;p28"/>
          <p:cNvCxnSpPr>
            <a:stCxn id="414" idx="4"/>
            <a:endCxn id="424" idx="0"/>
          </p:cNvCxnSpPr>
          <p:nvPr/>
        </p:nvCxnSpPr>
        <p:spPr>
          <a:xfrm>
            <a:off x="2429250" y="1881763"/>
            <a:ext cx="1964400" cy="397200"/>
          </a:xfrm>
          <a:prstGeom prst="straightConnector1">
            <a:avLst/>
          </a:prstGeom>
          <a:noFill/>
          <a:ln cap="flat" cmpd="sng" w="9525">
            <a:solidFill>
              <a:schemeClr val="dk2"/>
            </a:solidFill>
            <a:prstDash val="solid"/>
            <a:round/>
            <a:headEnd len="med" w="med" type="none"/>
            <a:tailEnd len="med" w="med" type="triangle"/>
          </a:ln>
        </p:spPr>
      </p:cxnSp>
      <p:cxnSp>
        <p:nvCxnSpPr>
          <p:cNvPr id="426" name="Google Shape;426;p28"/>
          <p:cNvCxnSpPr>
            <a:stCxn id="415" idx="4"/>
            <a:endCxn id="424" idx="0"/>
          </p:cNvCxnSpPr>
          <p:nvPr/>
        </p:nvCxnSpPr>
        <p:spPr>
          <a:xfrm>
            <a:off x="3191250" y="1881763"/>
            <a:ext cx="1202400" cy="397200"/>
          </a:xfrm>
          <a:prstGeom prst="straightConnector1">
            <a:avLst/>
          </a:prstGeom>
          <a:noFill/>
          <a:ln cap="flat" cmpd="sng" w="9525">
            <a:solidFill>
              <a:schemeClr val="dk2"/>
            </a:solidFill>
            <a:prstDash val="solid"/>
            <a:round/>
            <a:headEnd len="med" w="med" type="none"/>
            <a:tailEnd len="med" w="med" type="triangle"/>
          </a:ln>
        </p:spPr>
      </p:cxnSp>
      <p:cxnSp>
        <p:nvCxnSpPr>
          <p:cNvPr id="427" name="Google Shape;427;p28"/>
          <p:cNvCxnSpPr>
            <a:stCxn id="416" idx="4"/>
            <a:endCxn id="424" idx="0"/>
          </p:cNvCxnSpPr>
          <p:nvPr/>
        </p:nvCxnSpPr>
        <p:spPr>
          <a:xfrm>
            <a:off x="3953250" y="1881763"/>
            <a:ext cx="440400" cy="397200"/>
          </a:xfrm>
          <a:prstGeom prst="straightConnector1">
            <a:avLst/>
          </a:prstGeom>
          <a:noFill/>
          <a:ln cap="flat" cmpd="sng" w="9525">
            <a:solidFill>
              <a:schemeClr val="dk2"/>
            </a:solidFill>
            <a:prstDash val="solid"/>
            <a:round/>
            <a:headEnd len="med" w="med" type="none"/>
            <a:tailEnd len="med" w="med" type="triangle"/>
          </a:ln>
        </p:spPr>
      </p:cxnSp>
      <p:cxnSp>
        <p:nvCxnSpPr>
          <p:cNvPr id="428" name="Google Shape;428;p28"/>
          <p:cNvCxnSpPr>
            <a:stCxn id="417" idx="4"/>
            <a:endCxn id="424" idx="0"/>
          </p:cNvCxnSpPr>
          <p:nvPr/>
        </p:nvCxnSpPr>
        <p:spPr>
          <a:xfrm flipH="1">
            <a:off x="4393650" y="1881763"/>
            <a:ext cx="2074200" cy="397200"/>
          </a:xfrm>
          <a:prstGeom prst="straightConnector1">
            <a:avLst/>
          </a:prstGeom>
          <a:noFill/>
          <a:ln cap="flat" cmpd="sng" w="9525">
            <a:solidFill>
              <a:schemeClr val="dk2"/>
            </a:solidFill>
            <a:prstDash val="solid"/>
            <a:round/>
            <a:headEnd len="med" w="med" type="none"/>
            <a:tailEnd len="med" w="med" type="triangle"/>
          </a:ln>
        </p:spPr>
      </p:cxnSp>
      <p:cxnSp>
        <p:nvCxnSpPr>
          <p:cNvPr id="429" name="Google Shape;429;p28"/>
          <p:cNvCxnSpPr/>
          <p:nvPr/>
        </p:nvCxnSpPr>
        <p:spPr>
          <a:xfrm flipH="1" rot="10800000">
            <a:off x="4636650" y="1639513"/>
            <a:ext cx="1147800" cy="8400"/>
          </a:xfrm>
          <a:prstGeom prst="straightConnector1">
            <a:avLst/>
          </a:prstGeom>
          <a:noFill/>
          <a:ln cap="flat" cmpd="sng" w="76200">
            <a:solidFill>
              <a:schemeClr val="dk2"/>
            </a:solidFill>
            <a:prstDash val="dot"/>
            <a:round/>
            <a:headEnd len="med" w="med" type="none"/>
            <a:tailEnd len="med" w="med" type="none"/>
          </a:ln>
        </p:spPr>
      </p:cxnSp>
      <p:cxnSp>
        <p:nvCxnSpPr>
          <p:cNvPr id="430" name="Google Shape;430;p28"/>
          <p:cNvCxnSpPr/>
          <p:nvPr/>
        </p:nvCxnSpPr>
        <p:spPr>
          <a:xfrm flipH="1" rot="10800000">
            <a:off x="4636650" y="4209363"/>
            <a:ext cx="1147800" cy="8400"/>
          </a:xfrm>
          <a:prstGeom prst="straightConnector1">
            <a:avLst/>
          </a:prstGeom>
          <a:noFill/>
          <a:ln cap="flat" cmpd="sng" w="76200">
            <a:solidFill>
              <a:schemeClr val="dk2"/>
            </a:solidFill>
            <a:prstDash val="dot"/>
            <a:round/>
            <a:headEnd len="med" w="med" type="none"/>
            <a:tailEnd len="med" w="med" type="none"/>
          </a:ln>
        </p:spPr>
      </p:cxnSp>
      <p:sp>
        <p:nvSpPr>
          <p:cNvPr id="424" name="Google Shape;424;p28"/>
          <p:cNvSpPr/>
          <p:nvPr/>
        </p:nvSpPr>
        <p:spPr>
          <a:xfrm>
            <a:off x="1051625" y="2279025"/>
            <a:ext cx="6684300" cy="1394700"/>
          </a:xfrm>
          <a:prstGeom prst="rect">
            <a:avLst/>
          </a:prstGeom>
          <a:solidFill>
            <a:srgbClr val="F2F2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rgbClr val="CCCCCC"/>
                </a:solidFill>
              </a:rPr>
              <a:t>S</a:t>
            </a:r>
            <a:r>
              <a:rPr lang="en" sz="1900">
                <a:solidFill>
                  <a:srgbClr val="CCCCCC"/>
                </a:solidFill>
              </a:rPr>
              <a:t>ecrets: </a:t>
            </a:r>
            <a:r>
              <a:rPr b="1" lang="en">
                <a:solidFill>
                  <a:srgbClr val="CCCCCC"/>
                </a:solidFill>
                <a:latin typeface="Open Sans"/>
                <a:ea typeface="Open Sans"/>
                <a:cs typeface="Open Sans"/>
                <a:sym typeface="Open Sans"/>
              </a:rPr>
              <a:t>π,</a:t>
            </a:r>
            <a:r>
              <a:rPr lang="en" sz="1900">
                <a:solidFill>
                  <a:srgbClr val="CCCCCC"/>
                </a:solidFill>
              </a:rPr>
              <a:t>      ,...,     :</a:t>
            </a:r>
            <a:endParaRPr sz="1900">
              <a:solidFill>
                <a:srgbClr val="CCCCCC"/>
              </a:solidFill>
            </a:endParaRPr>
          </a:p>
          <a:p>
            <a:pPr indent="0" lvl="0" marL="0" rtl="0" algn="l">
              <a:spcBef>
                <a:spcPts val="0"/>
              </a:spcBef>
              <a:spcAft>
                <a:spcPts val="0"/>
              </a:spcAft>
              <a:buNone/>
            </a:pPr>
            <a:r>
              <a:t/>
            </a:r>
            <a:endParaRPr sz="1900">
              <a:solidFill>
                <a:srgbClr val="CCCCCC"/>
              </a:solidFill>
            </a:endParaRPr>
          </a:p>
          <a:p>
            <a:pPr indent="0" lvl="0" marL="0" rtl="0" algn="l">
              <a:spcBef>
                <a:spcPts val="0"/>
              </a:spcBef>
              <a:spcAft>
                <a:spcPts val="0"/>
              </a:spcAft>
              <a:buNone/>
            </a:pPr>
            <a:r>
              <a:t/>
            </a:r>
            <a:endParaRPr sz="1900">
              <a:solidFill>
                <a:srgbClr val="CCCCCC"/>
              </a:solidFill>
            </a:endParaRPr>
          </a:p>
          <a:p>
            <a:pPr indent="0" lvl="0" marL="0" rtl="0" algn="l">
              <a:spcBef>
                <a:spcPts val="0"/>
              </a:spcBef>
              <a:spcAft>
                <a:spcPts val="0"/>
              </a:spcAft>
              <a:buNone/>
            </a:pPr>
            <a:r>
              <a:t/>
            </a:r>
            <a:endParaRPr sz="1900">
              <a:solidFill>
                <a:srgbClr val="CCCCCC"/>
              </a:solidFill>
            </a:endParaRPr>
          </a:p>
        </p:txBody>
      </p:sp>
      <p:cxnSp>
        <p:nvCxnSpPr>
          <p:cNvPr id="431" name="Google Shape;431;p28"/>
          <p:cNvCxnSpPr>
            <a:stCxn id="424" idx="2"/>
            <a:endCxn id="418" idx="0"/>
          </p:cNvCxnSpPr>
          <p:nvPr/>
        </p:nvCxnSpPr>
        <p:spPr>
          <a:xfrm flipH="1">
            <a:off x="1667375" y="3673725"/>
            <a:ext cx="2726400" cy="322800"/>
          </a:xfrm>
          <a:prstGeom prst="straightConnector1">
            <a:avLst/>
          </a:prstGeom>
          <a:noFill/>
          <a:ln cap="flat" cmpd="sng" w="9525">
            <a:solidFill>
              <a:schemeClr val="dk2"/>
            </a:solidFill>
            <a:prstDash val="solid"/>
            <a:round/>
            <a:headEnd len="med" w="med" type="none"/>
            <a:tailEnd len="med" w="med" type="triangle"/>
          </a:ln>
        </p:spPr>
      </p:cxnSp>
      <p:cxnSp>
        <p:nvCxnSpPr>
          <p:cNvPr id="432" name="Google Shape;432;p28"/>
          <p:cNvCxnSpPr>
            <a:stCxn id="424" idx="2"/>
            <a:endCxn id="419" idx="0"/>
          </p:cNvCxnSpPr>
          <p:nvPr/>
        </p:nvCxnSpPr>
        <p:spPr>
          <a:xfrm flipH="1">
            <a:off x="2429375" y="3673725"/>
            <a:ext cx="1964400" cy="322800"/>
          </a:xfrm>
          <a:prstGeom prst="straightConnector1">
            <a:avLst/>
          </a:prstGeom>
          <a:noFill/>
          <a:ln cap="flat" cmpd="sng" w="9525">
            <a:solidFill>
              <a:schemeClr val="dk2"/>
            </a:solidFill>
            <a:prstDash val="solid"/>
            <a:round/>
            <a:headEnd len="med" w="med" type="none"/>
            <a:tailEnd len="med" w="med" type="triangle"/>
          </a:ln>
        </p:spPr>
      </p:cxnSp>
      <p:cxnSp>
        <p:nvCxnSpPr>
          <p:cNvPr id="433" name="Google Shape;433;p28"/>
          <p:cNvCxnSpPr>
            <a:stCxn id="424" idx="2"/>
            <a:endCxn id="420" idx="0"/>
          </p:cNvCxnSpPr>
          <p:nvPr/>
        </p:nvCxnSpPr>
        <p:spPr>
          <a:xfrm flipH="1">
            <a:off x="3191375" y="3673725"/>
            <a:ext cx="1202400" cy="322800"/>
          </a:xfrm>
          <a:prstGeom prst="straightConnector1">
            <a:avLst/>
          </a:prstGeom>
          <a:noFill/>
          <a:ln cap="flat" cmpd="sng" w="9525">
            <a:solidFill>
              <a:schemeClr val="dk2"/>
            </a:solidFill>
            <a:prstDash val="solid"/>
            <a:round/>
            <a:headEnd len="med" w="med" type="none"/>
            <a:tailEnd len="med" w="med" type="triangle"/>
          </a:ln>
        </p:spPr>
      </p:cxnSp>
      <p:cxnSp>
        <p:nvCxnSpPr>
          <p:cNvPr id="434" name="Google Shape;434;p28"/>
          <p:cNvCxnSpPr>
            <a:stCxn id="424" idx="2"/>
            <a:endCxn id="421" idx="0"/>
          </p:cNvCxnSpPr>
          <p:nvPr/>
        </p:nvCxnSpPr>
        <p:spPr>
          <a:xfrm flipH="1">
            <a:off x="3953375" y="3673725"/>
            <a:ext cx="440400" cy="322800"/>
          </a:xfrm>
          <a:prstGeom prst="straightConnector1">
            <a:avLst/>
          </a:prstGeom>
          <a:noFill/>
          <a:ln cap="flat" cmpd="sng" w="9525">
            <a:solidFill>
              <a:schemeClr val="dk2"/>
            </a:solidFill>
            <a:prstDash val="solid"/>
            <a:round/>
            <a:headEnd len="med" w="med" type="none"/>
            <a:tailEnd len="med" w="med" type="triangle"/>
          </a:ln>
        </p:spPr>
      </p:cxnSp>
      <p:cxnSp>
        <p:nvCxnSpPr>
          <p:cNvPr id="435" name="Google Shape;435;p28"/>
          <p:cNvCxnSpPr>
            <a:stCxn id="424" idx="2"/>
            <a:endCxn id="422" idx="0"/>
          </p:cNvCxnSpPr>
          <p:nvPr/>
        </p:nvCxnSpPr>
        <p:spPr>
          <a:xfrm>
            <a:off x="4393775" y="3673725"/>
            <a:ext cx="2074200" cy="322800"/>
          </a:xfrm>
          <a:prstGeom prst="straightConnector1">
            <a:avLst/>
          </a:prstGeom>
          <a:noFill/>
          <a:ln cap="flat" cmpd="sng" w="9525">
            <a:solidFill>
              <a:schemeClr val="dk2"/>
            </a:solidFill>
            <a:prstDash val="solid"/>
            <a:round/>
            <a:headEnd len="med" w="med" type="none"/>
            <a:tailEnd len="med" w="med" type="triangle"/>
          </a:ln>
        </p:spPr>
      </p:cxnSp>
      <p:pic>
        <p:nvPicPr>
          <p:cNvPr id="436" name="Google Shape;436;p28"/>
          <p:cNvPicPr preferRelativeResize="0"/>
          <p:nvPr/>
        </p:nvPicPr>
        <p:blipFill>
          <a:blip r:embed="rId3">
            <a:alphaModFix amt="20000"/>
          </a:blip>
          <a:stretch>
            <a:fillRect/>
          </a:stretch>
        </p:blipFill>
        <p:spPr>
          <a:xfrm>
            <a:off x="1597475" y="1168737"/>
            <a:ext cx="324000" cy="324000"/>
          </a:xfrm>
          <a:prstGeom prst="rect">
            <a:avLst/>
          </a:prstGeom>
          <a:noFill/>
          <a:ln>
            <a:noFill/>
          </a:ln>
        </p:spPr>
      </p:pic>
      <p:pic>
        <p:nvPicPr>
          <p:cNvPr id="437" name="Google Shape;437;p28"/>
          <p:cNvPicPr preferRelativeResize="0"/>
          <p:nvPr/>
        </p:nvPicPr>
        <p:blipFill>
          <a:blip r:embed="rId3">
            <a:alphaModFix amt="20000"/>
          </a:blip>
          <a:stretch>
            <a:fillRect/>
          </a:stretch>
        </p:blipFill>
        <p:spPr>
          <a:xfrm>
            <a:off x="2359475" y="1168737"/>
            <a:ext cx="324000" cy="324000"/>
          </a:xfrm>
          <a:prstGeom prst="rect">
            <a:avLst/>
          </a:prstGeom>
          <a:noFill/>
          <a:ln>
            <a:noFill/>
          </a:ln>
        </p:spPr>
      </p:pic>
      <p:pic>
        <p:nvPicPr>
          <p:cNvPr id="438" name="Google Shape;438;p28"/>
          <p:cNvPicPr preferRelativeResize="0"/>
          <p:nvPr/>
        </p:nvPicPr>
        <p:blipFill>
          <a:blip r:embed="rId3">
            <a:alphaModFix amt="20000"/>
          </a:blip>
          <a:stretch>
            <a:fillRect/>
          </a:stretch>
        </p:blipFill>
        <p:spPr>
          <a:xfrm>
            <a:off x="3121475" y="1168737"/>
            <a:ext cx="324000" cy="324000"/>
          </a:xfrm>
          <a:prstGeom prst="rect">
            <a:avLst/>
          </a:prstGeom>
          <a:noFill/>
          <a:ln>
            <a:noFill/>
          </a:ln>
        </p:spPr>
      </p:pic>
      <p:pic>
        <p:nvPicPr>
          <p:cNvPr id="439" name="Google Shape;439;p28"/>
          <p:cNvPicPr preferRelativeResize="0"/>
          <p:nvPr/>
        </p:nvPicPr>
        <p:blipFill>
          <a:blip r:embed="rId3">
            <a:alphaModFix amt="20000"/>
          </a:blip>
          <a:stretch>
            <a:fillRect/>
          </a:stretch>
        </p:blipFill>
        <p:spPr>
          <a:xfrm>
            <a:off x="3883475" y="1168737"/>
            <a:ext cx="324000" cy="324000"/>
          </a:xfrm>
          <a:prstGeom prst="rect">
            <a:avLst/>
          </a:prstGeom>
          <a:noFill/>
          <a:ln>
            <a:noFill/>
          </a:ln>
        </p:spPr>
      </p:pic>
      <p:pic>
        <p:nvPicPr>
          <p:cNvPr id="440" name="Google Shape;440;p28"/>
          <p:cNvPicPr preferRelativeResize="0"/>
          <p:nvPr/>
        </p:nvPicPr>
        <p:blipFill>
          <a:blip r:embed="rId3">
            <a:alphaModFix amt="20000"/>
          </a:blip>
          <a:stretch>
            <a:fillRect/>
          </a:stretch>
        </p:blipFill>
        <p:spPr>
          <a:xfrm>
            <a:off x="6398075" y="1168737"/>
            <a:ext cx="324000" cy="324000"/>
          </a:xfrm>
          <a:prstGeom prst="rect">
            <a:avLst/>
          </a:prstGeom>
          <a:noFill/>
          <a:ln>
            <a:noFill/>
          </a:ln>
        </p:spPr>
      </p:pic>
      <p:pic>
        <p:nvPicPr>
          <p:cNvPr id="441" name="Google Shape;441;p28"/>
          <p:cNvPicPr preferRelativeResize="0"/>
          <p:nvPr/>
        </p:nvPicPr>
        <p:blipFill>
          <a:blip r:embed="rId3">
            <a:alphaModFix amt="20000"/>
          </a:blip>
          <a:stretch>
            <a:fillRect/>
          </a:stretch>
        </p:blipFill>
        <p:spPr>
          <a:xfrm>
            <a:off x="2351600" y="2434612"/>
            <a:ext cx="324000" cy="324000"/>
          </a:xfrm>
          <a:prstGeom prst="rect">
            <a:avLst/>
          </a:prstGeom>
          <a:noFill/>
          <a:ln>
            <a:noFill/>
          </a:ln>
        </p:spPr>
      </p:pic>
      <p:pic>
        <p:nvPicPr>
          <p:cNvPr id="442" name="Google Shape;442;p28"/>
          <p:cNvPicPr preferRelativeResize="0"/>
          <p:nvPr/>
        </p:nvPicPr>
        <p:blipFill>
          <a:blip r:embed="rId3">
            <a:alphaModFix amt="20000"/>
          </a:blip>
          <a:stretch>
            <a:fillRect/>
          </a:stretch>
        </p:blipFill>
        <p:spPr>
          <a:xfrm>
            <a:off x="3037400" y="2434612"/>
            <a:ext cx="324000" cy="324000"/>
          </a:xfrm>
          <a:prstGeom prst="rect">
            <a:avLst/>
          </a:prstGeom>
          <a:noFill/>
          <a:ln>
            <a:noFill/>
          </a:ln>
        </p:spPr>
      </p:pic>
      <p:sp>
        <p:nvSpPr>
          <p:cNvPr id="443" name="Google Shape;443;p28"/>
          <p:cNvSpPr txBox="1"/>
          <p:nvPr>
            <p:ph idx="1" type="body"/>
          </p:nvPr>
        </p:nvSpPr>
        <p:spPr>
          <a:xfrm>
            <a:off x="457200" y="333600"/>
            <a:ext cx="7651200" cy="484500"/>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5D5D5D"/>
              </a:buClr>
              <a:buSzPts val="2700"/>
              <a:buNone/>
            </a:pPr>
            <a:r>
              <a:rPr b="1" lang="en">
                <a:solidFill>
                  <a:schemeClr val="dk1"/>
                </a:solidFill>
                <a:latin typeface="Arial"/>
                <a:ea typeface="Arial"/>
                <a:cs typeface="Arial"/>
                <a:sym typeface="Arial"/>
              </a:rPr>
              <a:t>Strawman: Single iO Program</a:t>
            </a:r>
            <a:endParaRPr b="1">
              <a:solidFill>
                <a:schemeClr val="dk1"/>
              </a:solidFill>
              <a:latin typeface="Arial"/>
              <a:ea typeface="Arial"/>
              <a:cs typeface="Arial"/>
              <a:sym typeface="Arial"/>
            </a:endParaRPr>
          </a:p>
        </p:txBody>
      </p:sp>
      <p:pic>
        <p:nvPicPr>
          <p:cNvPr id="444" name="Google Shape;444;p28"/>
          <p:cNvPicPr preferRelativeResize="0"/>
          <p:nvPr/>
        </p:nvPicPr>
        <p:blipFill>
          <a:blip r:embed="rId4">
            <a:alphaModFix amt="20000"/>
          </a:blip>
          <a:stretch>
            <a:fillRect/>
          </a:stretch>
        </p:blipFill>
        <p:spPr>
          <a:xfrm>
            <a:off x="7632925" y="2003075"/>
            <a:ext cx="320040" cy="320040"/>
          </a:xfrm>
          <a:prstGeom prst="rect">
            <a:avLst/>
          </a:prstGeom>
          <a:noFill/>
          <a:ln>
            <a:noFill/>
          </a:ln>
        </p:spPr>
      </p:pic>
      <p:pic>
        <p:nvPicPr>
          <p:cNvPr id="445" name="Google Shape;445;p28"/>
          <p:cNvPicPr preferRelativeResize="0"/>
          <p:nvPr/>
        </p:nvPicPr>
        <p:blipFill>
          <a:blip r:embed="rId3">
            <a:alphaModFix amt="21000"/>
          </a:blip>
          <a:stretch>
            <a:fillRect/>
          </a:stretch>
        </p:blipFill>
        <p:spPr>
          <a:xfrm>
            <a:off x="1438656" y="4364736"/>
            <a:ext cx="324000" cy="324000"/>
          </a:xfrm>
          <a:prstGeom prst="rect">
            <a:avLst/>
          </a:prstGeom>
          <a:noFill/>
          <a:ln>
            <a:noFill/>
          </a:ln>
        </p:spPr>
      </p:pic>
      <p:pic>
        <p:nvPicPr>
          <p:cNvPr id="446" name="Google Shape;446;p28"/>
          <p:cNvPicPr preferRelativeResize="0"/>
          <p:nvPr/>
        </p:nvPicPr>
        <p:blipFill>
          <a:blip r:embed="rId3">
            <a:alphaModFix amt="21000"/>
          </a:blip>
          <a:stretch>
            <a:fillRect/>
          </a:stretch>
        </p:blipFill>
        <p:spPr>
          <a:xfrm>
            <a:off x="2200656" y="4364736"/>
            <a:ext cx="324000" cy="324000"/>
          </a:xfrm>
          <a:prstGeom prst="rect">
            <a:avLst/>
          </a:prstGeom>
          <a:noFill/>
          <a:ln>
            <a:noFill/>
          </a:ln>
        </p:spPr>
      </p:pic>
      <p:pic>
        <p:nvPicPr>
          <p:cNvPr id="447" name="Google Shape;447;p28"/>
          <p:cNvPicPr preferRelativeResize="0"/>
          <p:nvPr/>
        </p:nvPicPr>
        <p:blipFill>
          <a:blip r:embed="rId3">
            <a:alphaModFix amt="21000"/>
          </a:blip>
          <a:stretch>
            <a:fillRect/>
          </a:stretch>
        </p:blipFill>
        <p:spPr>
          <a:xfrm>
            <a:off x="2962656" y="4364736"/>
            <a:ext cx="324000" cy="324000"/>
          </a:xfrm>
          <a:prstGeom prst="rect">
            <a:avLst/>
          </a:prstGeom>
          <a:noFill/>
          <a:ln>
            <a:noFill/>
          </a:ln>
        </p:spPr>
      </p:pic>
      <p:pic>
        <p:nvPicPr>
          <p:cNvPr id="448" name="Google Shape;448;p28"/>
          <p:cNvPicPr preferRelativeResize="0"/>
          <p:nvPr/>
        </p:nvPicPr>
        <p:blipFill>
          <a:blip r:embed="rId3">
            <a:alphaModFix amt="21000"/>
          </a:blip>
          <a:stretch>
            <a:fillRect/>
          </a:stretch>
        </p:blipFill>
        <p:spPr>
          <a:xfrm>
            <a:off x="3724656" y="4364736"/>
            <a:ext cx="324000" cy="324000"/>
          </a:xfrm>
          <a:prstGeom prst="rect">
            <a:avLst/>
          </a:prstGeom>
          <a:noFill/>
          <a:ln>
            <a:noFill/>
          </a:ln>
        </p:spPr>
      </p:pic>
      <p:pic>
        <p:nvPicPr>
          <p:cNvPr id="449" name="Google Shape;449;p28"/>
          <p:cNvPicPr preferRelativeResize="0"/>
          <p:nvPr/>
        </p:nvPicPr>
        <p:blipFill>
          <a:blip r:embed="rId3">
            <a:alphaModFix amt="21000"/>
          </a:blip>
          <a:stretch>
            <a:fillRect/>
          </a:stretch>
        </p:blipFill>
        <p:spPr>
          <a:xfrm>
            <a:off x="6239256" y="4364736"/>
            <a:ext cx="324000" cy="324000"/>
          </a:xfrm>
          <a:prstGeom prst="rect">
            <a:avLst/>
          </a:prstGeom>
          <a:noFill/>
          <a:ln>
            <a:noFill/>
          </a:ln>
        </p:spPr>
      </p:pic>
      <p:sp>
        <p:nvSpPr>
          <p:cNvPr id="450" name="Google Shape;450;p28"/>
          <p:cNvSpPr txBox="1"/>
          <p:nvPr/>
        </p:nvSpPr>
        <p:spPr>
          <a:xfrm>
            <a:off x="1062450" y="2640150"/>
            <a:ext cx="4624200" cy="10620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rgbClr val="CCCCCC"/>
              </a:buClr>
              <a:buSzPts val="1900"/>
              <a:buChar char="●"/>
            </a:pPr>
            <a:r>
              <a:rPr lang="en" sz="1900">
                <a:solidFill>
                  <a:srgbClr val="CCCCCC"/>
                </a:solidFill>
              </a:rPr>
              <a:t>Decrypt all senders’ ciphertexts </a:t>
            </a:r>
            <a:endParaRPr sz="1900">
              <a:solidFill>
                <a:srgbClr val="CCCCCC"/>
              </a:solidFill>
            </a:endParaRPr>
          </a:p>
          <a:p>
            <a:pPr indent="-349250" lvl="0" marL="457200" rtl="0" algn="l">
              <a:spcBef>
                <a:spcPts val="0"/>
              </a:spcBef>
              <a:spcAft>
                <a:spcPts val="0"/>
              </a:spcAft>
              <a:buClr>
                <a:srgbClr val="CCCCCC"/>
              </a:buClr>
              <a:buSzPts val="1900"/>
              <a:buChar char="●"/>
            </a:pPr>
            <a:r>
              <a:rPr lang="en" sz="1900">
                <a:solidFill>
                  <a:srgbClr val="CCCCCC"/>
                </a:solidFill>
              </a:rPr>
              <a:t>Permute plaintexts according to </a:t>
            </a:r>
            <a:r>
              <a:rPr b="1" lang="en">
                <a:solidFill>
                  <a:srgbClr val="CCCCCC"/>
                </a:solidFill>
                <a:latin typeface="Open Sans"/>
                <a:ea typeface="Open Sans"/>
                <a:cs typeface="Open Sans"/>
                <a:sym typeface="Open Sans"/>
              </a:rPr>
              <a:t>π</a:t>
            </a:r>
            <a:endParaRPr sz="1900">
              <a:solidFill>
                <a:srgbClr val="CCCCCC"/>
              </a:solidFill>
            </a:endParaRPr>
          </a:p>
          <a:p>
            <a:pPr indent="-349250" lvl="0" marL="457200" rtl="0" algn="l">
              <a:spcBef>
                <a:spcPts val="0"/>
              </a:spcBef>
              <a:spcAft>
                <a:spcPts val="0"/>
              </a:spcAft>
              <a:buClr>
                <a:srgbClr val="CCCCCC"/>
              </a:buClr>
              <a:buSzPts val="1900"/>
              <a:buChar char="●"/>
            </a:pPr>
            <a:r>
              <a:rPr lang="en" sz="1900">
                <a:solidFill>
                  <a:srgbClr val="CCCCCC"/>
                </a:solidFill>
              </a:rPr>
              <a:t>Re-encrypt plaintexts</a:t>
            </a:r>
            <a:endParaRPr>
              <a:solidFill>
                <a:srgbClr val="CCCCCC"/>
              </a:solidFill>
              <a:latin typeface="Open Sans Light"/>
              <a:ea typeface="Open Sans Light"/>
              <a:cs typeface="Open Sans Light"/>
              <a:sym typeface="Open Sans Light"/>
            </a:endParaRPr>
          </a:p>
        </p:txBody>
      </p:sp>
      <p:sp>
        <p:nvSpPr>
          <p:cNvPr id="451" name="Google Shape;451;p28"/>
          <p:cNvSpPr txBox="1"/>
          <p:nvPr/>
        </p:nvSpPr>
        <p:spPr>
          <a:xfrm>
            <a:off x="88125" y="1883664"/>
            <a:ext cx="26688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rgbClr val="CCCCCC"/>
                </a:solidFill>
              </a:rPr>
              <a:t>Obfuscation of program:</a:t>
            </a:r>
            <a:endParaRPr sz="1700" u="sng">
              <a:solidFill>
                <a:srgbClr val="CCCCCC"/>
              </a:solidFill>
            </a:endParaRPr>
          </a:p>
        </p:txBody>
      </p:sp>
      <p:sp>
        <p:nvSpPr>
          <p:cNvPr id="452" name="Google Shape;452;p28"/>
          <p:cNvSpPr/>
          <p:nvPr/>
        </p:nvSpPr>
        <p:spPr>
          <a:xfrm>
            <a:off x="152825" y="2364875"/>
            <a:ext cx="8729400" cy="23685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rgbClr val="FFFFFF"/>
                </a:solidFill>
              </a:rPr>
              <a:t>Solution: Network of small iO programs</a:t>
            </a:r>
            <a:endParaRPr sz="2100">
              <a:solidFill>
                <a:srgbClr val="FFFFFF"/>
              </a:solidFill>
            </a:endParaRPr>
          </a:p>
        </p:txBody>
      </p:sp>
      <p:sp>
        <p:nvSpPr>
          <p:cNvPr id="453" name="Google Shape;453;p28"/>
          <p:cNvSpPr/>
          <p:nvPr/>
        </p:nvSpPr>
        <p:spPr>
          <a:xfrm>
            <a:off x="1275575" y="3146463"/>
            <a:ext cx="5613600" cy="830400"/>
          </a:xfrm>
          <a:prstGeom prst="wedgeRoundRectCallout">
            <a:avLst>
              <a:gd fmla="val 14924" name="adj1"/>
              <a:gd fmla="val -80528"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t>Gates in a routing network</a:t>
            </a:r>
            <a:endParaRPr sz="2100"/>
          </a:p>
        </p:txBody>
      </p:sp>
      <p:sp>
        <p:nvSpPr>
          <p:cNvPr id="454" name="Google Shape;454;p28"/>
          <p:cNvSpPr/>
          <p:nvPr/>
        </p:nvSpPr>
        <p:spPr>
          <a:xfrm>
            <a:off x="152700" y="1129775"/>
            <a:ext cx="8729400" cy="1149300"/>
          </a:xfrm>
          <a:prstGeom prst="roundRect">
            <a:avLst>
              <a:gd fmla="val 16667" name="adj"/>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FFFFFF"/>
                </a:solidFill>
              </a:rPr>
              <a:t>Problem 1: known iO constructions incur poly blow up in </a:t>
            </a:r>
            <a:r>
              <a:rPr lang="en" sz="2100">
                <a:solidFill>
                  <a:schemeClr val="lt1"/>
                </a:solidFill>
              </a:rPr>
              <a:t>eval time.</a:t>
            </a:r>
            <a:endParaRPr sz="2100">
              <a:solidFill>
                <a:srgbClr val="FFFFFF"/>
              </a:solidFill>
            </a:endParaRPr>
          </a:p>
          <a:p>
            <a:pPr indent="0" lvl="0" marL="0" rtl="0" algn="ctr">
              <a:spcBef>
                <a:spcPts val="0"/>
              </a:spcBef>
              <a:spcAft>
                <a:spcPts val="0"/>
              </a:spcAft>
              <a:buNone/>
            </a:pPr>
            <a:r>
              <a:rPr lang="en" sz="2100">
                <a:solidFill>
                  <a:srgbClr val="FFFFFF"/>
                </a:solidFill>
              </a:rPr>
              <a:t>Original program: O(n) time =&gt; iO program: poly(n) time. </a:t>
            </a:r>
            <a:endParaRPr sz="21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9"/>
          <p:cNvSpPr txBox="1"/>
          <p:nvPr>
            <p:ph idx="1" type="body"/>
          </p:nvPr>
        </p:nvSpPr>
        <p:spPr>
          <a:xfrm>
            <a:off x="1290638" y="1828800"/>
            <a:ext cx="6431700" cy="2102700"/>
          </a:xfrm>
          <a:prstGeom prst="rect">
            <a:avLst/>
          </a:prstGeom>
          <a:noFill/>
          <a:ln>
            <a:noFill/>
          </a:ln>
        </p:spPr>
        <p:txBody>
          <a:bodyPr anchorCtr="0" anchor="t" bIns="34275" lIns="34275" spcFirstLastPara="1" rIns="34275" wrap="square" tIns="34275">
            <a:normAutofit/>
          </a:bodyPr>
          <a:lstStyle/>
          <a:p>
            <a:pPr indent="-342900" lvl="0" marL="342900" rtl="0" algn="l">
              <a:lnSpc>
                <a:spcPct val="150000"/>
              </a:lnSpc>
              <a:spcBef>
                <a:spcPts val="0"/>
              </a:spcBef>
              <a:spcAft>
                <a:spcPts val="0"/>
              </a:spcAft>
              <a:buClr>
                <a:srgbClr val="5D5D5D"/>
              </a:buClr>
              <a:buSzPts val="1800"/>
              <a:buFont typeface="Arial"/>
              <a:buAutoNum type="arabicPeriod"/>
            </a:pPr>
            <a:r>
              <a:rPr lang="en">
                <a:solidFill>
                  <a:srgbClr val="5D5D5D"/>
                </a:solidFill>
                <a:latin typeface="Arial"/>
                <a:ea typeface="Arial"/>
                <a:cs typeface="Arial"/>
                <a:sym typeface="Arial"/>
              </a:rPr>
              <a:t>Strawman: Single iO Program</a:t>
            </a:r>
            <a:endParaRPr>
              <a:solidFill>
                <a:srgbClr val="5D5D5D"/>
              </a:solidFill>
              <a:latin typeface="Arial"/>
              <a:ea typeface="Arial"/>
              <a:cs typeface="Arial"/>
              <a:sym typeface="Arial"/>
            </a:endParaRPr>
          </a:p>
          <a:p>
            <a:pPr indent="-342900" lvl="0" marL="342900" rtl="0" algn="l">
              <a:lnSpc>
                <a:spcPct val="150000"/>
              </a:lnSpc>
              <a:spcBef>
                <a:spcPts val="0"/>
              </a:spcBef>
              <a:spcAft>
                <a:spcPts val="0"/>
              </a:spcAft>
              <a:buClr>
                <a:schemeClr val="accent1"/>
              </a:buClr>
              <a:buSzPts val="1800"/>
              <a:buFont typeface="Arial"/>
              <a:buAutoNum type="arabicPeriod"/>
            </a:pPr>
            <a:r>
              <a:rPr lang="en">
                <a:solidFill>
                  <a:schemeClr val="accent1"/>
                </a:solidFill>
                <a:latin typeface="Arial"/>
                <a:ea typeface="Arial"/>
                <a:cs typeface="Arial"/>
                <a:sym typeface="Arial"/>
              </a:rPr>
              <a:t>Our NIAR Construction</a:t>
            </a:r>
            <a:r>
              <a:rPr lang="en">
                <a:solidFill>
                  <a:schemeClr val="accent1"/>
                </a:solidFill>
                <a:latin typeface="Arial"/>
                <a:ea typeface="Arial"/>
                <a:cs typeface="Arial"/>
                <a:sym typeface="Arial"/>
              </a:rPr>
              <a:t>: Network of small iO Programs</a:t>
            </a:r>
            <a:endParaRPr>
              <a:solidFill>
                <a:schemeClr val="accent1"/>
              </a:solidFill>
              <a:latin typeface="Arial"/>
              <a:ea typeface="Arial"/>
              <a:cs typeface="Arial"/>
              <a:sym typeface="Arial"/>
            </a:endParaRPr>
          </a:p>
          <a:p>
            <a:pPr indent="-342900" lvl="0" marL="342900" rtl="0" algn="l">
              <a:lnSpc>
                <a:spcPct val="150000"/>
              </a:lnSpc>
              <a:spcBef>
                <a:spcPts val="0"/>
              </a:spcBef>
              <a:spcAft>
                <a:spcPts val="0"/>
              </a:spcAft>
              <a:buSzPts val="1800"/>
              <a:buFont typeface="Arial"/>
              <a:buAutoNum type="arabicPeriod"/>
            </a:pPr>
            <a:r>
              <a:rPr lang="en">
                <a:latin typeface="Arial"/>
                <a:ea typeface="Arial"/>
                <a:cs typeface="Arial"/>
                <a:sym typeface="Arial"/>
              </a:rPr>
              <a:t>How to use</a:t>
            </a:r>
            <a:r>
              <a:rPr lang="en">
                <a:latin typeface="Arial"/>
                <a:ea typeface="Arial"/>
                <a:cs typeface="Arial"/>
                <a:sym typeface="Arial"/>
              </a:rPr>
              <a:t> iO: SSU Signatures</a:t>
            </a:r>
            <a:endParaRPr>
              <a:latin typeface="Arial"/>
              <a:ea typeface="Arial"/>
              <a:cs typeface="Arial"/>
              <a:sym typeface="Arial"/>
            </a:endParaRPr>
          </a:p>
        </p:txBody>
      </p:sp>
      <p:sp>
        <p:nvSpPr>
          <p:cNvPr id="460" name="Google Shape;460;p29"/>
          <p:cNvSpPr txBox="1"/>
          <p:nvPr/>
        </p:nvSpPr>
        <p:spPr>
          <a:xfrm>
            <a:off x="1365338" y="915710"/>
            <a:ext cx="4412400" cy="484800"/>
          </a:xfrm>
          <a:prstGeom prst="rect">
            <a:avLst/>
          </a:prstGeom>
          <a:noFill/>
          <a:ln>
            <a:noFill/>
          </a:ln>
        </p:spPr>
        <p:txBody>
          <a:bodyPr anchorCtr="0" anchor="t" bIns="34275" lIns="34275" spcFirstLastPara="1" rIns="34275" wrap="square" tIns="34275">
            <a:spAutoFit/>
          </a:bodyPr>
          <a:lstStyle/>
          <a:p>
            <a:pPr indent="0" lvl="0" marL="0" marR="0" rtl="0" algn="l">
              <a:lnSpc>
                <a:spcPct val="100000"/>
              </a:lnSpc>
              <a:spcBef>
                <a:spcPts val="0"/>
              </a:spcBef>
              <a:spcAft>
                <a:spcPts val="0"/>
              </a:spcAft>
              <a:buClr>
                <a:srgbClr val="5D5D5D"/>
              </a:buClr>
              <a:buSzPts val="2700"/>
              <a:buFont typeface="Open Sans Light"/>
              <a:buNone/>
            </a:pPr>
            <a:r>
              <a:rPr lang="en" sz="2700">
                <a:solidFill>
                  <a:srgbClr val="5D5D5D"/>
                </a:solidFill>
              </a:rPr>
              <a:t>Roadmap</a:t>
            </a:r>
            <a:endParaRPr i="0" sz="2700" u="none" cap="none" strike="noStrike">
              <a:solidFill>
                <a:srgbClr val="5D5D5D"/>
              </a:solidFill>
            </a:endParaRPr>
          </a:p>
        </p:txBody>
      </p:sp>
      <p:sp>
        <p:nvSpPr>
          <p:cNvPr id="461" name="Google Shape;461;p29"/>
          <p:cNvSpPr txBox="1"/>
          <p:nvPr>
            <p:ph idx="4294967295"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sz="1200">
                <a:latin typeface="Open Sans"/>
                <a:ea typeface="Open Sans"/>
                <a:cs typeface="Open Sans"/>
                <a:sym typeface="Open Sans"/>
              </a:rPr>
              <a:t>‹#›</a:t>
            </a:fld>
            <a:endParaRPr sz="12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0"/>
          <p:cNvSpPr/>
          <p:nvPr/>
        </p:nvSpPr>
        <p:spPr>
          <a:xfrm>
            <a:off x="1783044" y="1756550"/>
            <a:ext cx="1024200" cy="32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Gate</a:t>
            </a:r>
            <a:r>
              <a:rPr baseline="-25000" lang="en"/>
              <a:t>11</a:t>
            </a:r>
            <a:endParaRPr baseline="-25000"/>
          </a:p>
        </p:txBody>
      </p:sp>
      <p:sp>
        <p:nvSpPr>
          <p:cNvPr id="467" name="Google Shape;467;p30"/>
          <p:cNvSpPr/>
          <p:nvPr/>
        </p:nvSpPr>
        <p:spPr>
          <a:xfrm>
            <a:off x="1783044" y="3167488"/>
            <a:ext cx="1024200" cy="32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Gate</a:t>
            </a:r>
            <a:r>
              <a:rPr baseline="-25000" lang="en">
                <a:solidFill>
                  <a:schemeClr val="dk1"/>
                </a:solidFill>
              </a:rPr>
              <a:t>21</a:t>
            </a:r>
            <a:endParaRPr/>
          </a:p>
        </p:txBody>
      </p:sp>
      <p:sp>
        <p:nvSpPr>
          <p:cNvPr id="468" name="Google Shape;468;p30"/>
          <p:cNvSpPr/>
          <p:nvPr/>
        </p:nvSpPr>
        <p:spPr>
          <a:xfrm>
            <a:off x="4827996" y="3167488"/>
            <a:ext cx="1024200" cy="32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Gate</a:t>
            </a:r>
            <a:r>
              <a:rPr baseline="-25000" lang="en">
                <a:solidFill>
                  <a:schemeClr val="dk1"/>
                </a:solidFill>
              </a:rPr>
              <a:t>22</a:t>
            </a:r>
            <a:endParaRPr/>
          </a:p>
        </p:txBody>
      </p:sp>
      <p:sp>
        <p:nvSpPr>
          <p:cNvPr id="469" name="Google Shape;469;p30"/>
          <p:cNvSpPr/>
          <p:nvPr/>
        </p:nvSpPr>
        <p:spPr>
          <a:xfrm>
            <a:off x="4827996" y="1756538"/>
            <a:ext cx="1024200" cy="32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Gate</a:t>
            </a:r>
            <a:r>
              <a:rPr baseline="-25000" lang="en">
                <a:solidFill>
                  <a:schemeClr val="dk1"/>
                </a:solidFill>
              </a:rPr>
              <a:t>12</a:t>
            </a:r>
            <a:endParaRPr/>
          </a:p>
        </p:txBody>
      </p:sp>
      <p:sp>
        <p:nvSpPr>
          <p:cNvPr id="470" name="Google Shape;470;p30"/>
          <p:cNvSpPr/>
          <p:nvPr/>
        </p:nvSpPr>
        <p:spPr>
          <a:xfrm>
            <a:off x="1100561" y="1599125"/>
            <a:ext cx="914225" cy="2119650"/>
          </a:xfrm>
          <a:custGeom>
            <a:rect b="b" l="l" r="r" t="t"/>
            <a:pathLst>
              <a:path extrusionOk="0" h="84786" w="36569">
                <a:moveTo>
                  <a:pt x="2181" y="0"/>
                </a:moveTo>
                <a:cubicBezTo>
                  <a:pt x="7905" y="2147"/>
                  <a:pt x="36883" y="6708"/>
                  <a:pt x="36525" y="12879"/>
                </a:cubicBezTo>
                <a:cubicBezTo>
                  <a:pt x="36167" y="19050"/>
                  <a:pt x="302" y="27547"/>
                  <a:pt x="34" y="37027"/>
                </a:cubicBezTo>
                <a:cubicBezTo>
                  <a:pt x="-234" y="46507"/>
                  <a:pt x="34200" y="61801"/>
                  <a:pt x="34915" y="69761"/>
                </a:cubicBezTo>
                <a:cubicBezTo>
                  <a:pt x="35631" y="77721"/>
                  <a:pt x="9425" y="82282"/>
                  <a:pt x="4327" y="84786"/>
                </a:cubicBezTo>
              </a:path>
            </a:pathLst>
          </a:custGeom>
          <a:noFill/>
          <a:ln cap="flat" cmpd="sng" w="38100">
            <a:solidFill>
              <a:srgbClr val="FFD966"/>
            </a:solidFill>
            <a:prstDash val="solid"/>
            <a:round/>
            <a:headEnd len="med" w="med" type="none"/>
            <a:tailEnd len="med" w="med" type="none"/>
          </a:ln>
        </p:spPr>
      </p:sp>
      <p:sp>
        <p:nvSpPr>
          <p:cNvPr id="471" name="Google Shape;471;p30"/>
          <p:cNvSpPr/>
          <p:nvPr/>
        </p:nvSpPr>
        <p:spPr>
          <a:xfrm>
            <a:off x="1218377" y="1599125"/>
            <a:ext cx="1540700" cy="2146475"/>
          </a:xfrm>
          <a:custGeom>
            <a:rect b="b" l="l" r="r" t="t"/>
            <a:pathLst>
              <a:path extrusionOk="0" h="85859" w="61628">
                <a:moveTo>
                  <a:pt x="2298" y="0"/>
                </a:moveTo>
                <a:cubicBezTo>
                  <a:pt x="8648" y="1789"/>
                  <a:pt x="40756" y="4740"/>
                  <a:pt x="40398" y="10732"/>
                </a:cubicBezTo>
                <a:cubicBezTo>
                  <a:pt x="40040" y="16724"/>
                  <a:pt x="-2264" y="26205"/>
                  <a:pt x="151" y="35954"/>
                </a:cubicBezTo>
                <a:cubicBezTo>
                  <a:pt x="2566" y="45703"/>
                  <a:pt x="44690" y="60907"/>
                  <a:pt x="54886" y="69224"/>
                </a:cubicBezTo>
                <a:cubicBezTo>
                  <a:pt x="65082" y="77542"/>
                  <a:pt x="60253" y="83087"/>
                  <a:pt x="61326" y="85859"/>
                </a:cubicBezTo>
              </a:path>
            </a:pathLst>
          </a:custGeom>
          <a:noFill/>
          <a:ln cap="flat" cmpd="sng" w="38100">
            <a:solidFill>
              <a:srgbClr val="FF9900"/>
            </a:solidFill>
            <a:prstDash val="solid"/>
            <a:round/>
            <a:headEnd len="med" w="med" type="none"/>
            <a:tailEnd len="med" w="med" type="none"/>
          </a:ln>
        </p:spPr>
      </p:sp>
      <p:sp>
        <p:nvSpPr>
          <p:cNvPr id="472" name="Google Shape;472;p30"/>
          <p:cNvSpPr/>
          <p:nvPr/>
        </p:nvSpPr>
        <p:spPr>
          <a:xfrm>
            <a:off x="1356300" y="1545475"/>
            <a:ext cx="3644625" cy="2173300"/>
          </a:xfrm>
          <a:custGeom>
            <a:rect b="b" l="l" r="r" t="t"/>
            <a:pathLst>
              <a:path extrusionOk="0" h="86932" w="145785">
                <a:moveTo>
                  <a:pt x="0" y="0"/>
                </a:moveTo>
                <a:cubicBezTo>
                  <a:pt x="7871" y="2415"/>
                  <a:pt x="38458" y="7959"/>
                  <a:pt x="47223" y="14488"/>
                </a:cubicBezTo>
                <a:cubicBezTo>
                  <a:pt x="55988" y="21017"/>
                  <a:pt x="36491" y="29782"/>
                  <a:pt x="52589" y="39173"/>
                </a:cubicBezTo>
                <a:cubicBezTo>
                  <a:pt x="68688" y="48564"/>
                  <a:pt x="133439" y="62873"/>
                  <a:pt x="143814" y="70833"/>
                </a:cubicBezTo>
                <a:cubicBezTo>
                  <a:pt x="154189" y="78793"/>
                  <a:pt x="119667" y="84249"/>
                  <a:pt x="114837" y="86932"/>
                </a:cubicBezTo>
              </a:path>
            </a:pathLst>
          </a:custGeom>
          <a:noFill/>
          <a:ln cap="flat" cmpd="sng" w="38100">
            <a:solidFill>
              <a:srgbClr val="00FFFF"/>
            </a:solidFill>
            <a:prstDash val="solid"/>
            <a:round/>
            <a:headEnd len="med" w="med" type="none"/>
            <a:tailEnd len="med" w="med" type="none"/>
          </a:ln>
        </p:spPr>
      </p:sp>
      <p:sp>
        <p:nvSpPr>
          <p:cNvPr id="473" name="Google Shape;473;p30"/>
          <p:cNvSpPr/>
          <p:nvPr/>
        </p:nvSpPr>
        <p:spPr>
          <a:xfrm>
            <a:off x="1450225" y="1491800"/>
            <a:ext cx="4482025" cy="2226975"/>
          </a:xfrm>
          <a:custGeom>
            <a:rect b="b" l="l" r="r" t="t"/>
            <a:pathLst>
              <a:path extrusionOk="0" h="89079" w="179281">
                <a:moveTo>
                  <a:pt x="0" y="0"/>
                </a:moveTo>
                <a:cubicBezTo>
                  <a:pt x="8765" y="2862"/>
                  <a:pt x="43823" y="11001"/>
                  <a:pt x="52588" y="17172"/>
                </a:cubicBezTo>
                <a:cubicBezTo>
                  <a:pt x="61353" y="23343"/>
                  <a:pt x="33091" y="27905"/>
                  <a:pt x="52588" y="37027"/>
                </a:cubicBezTo>
                <a:cubicBezTo>
                  <a:pt x="72085" y="46150"/>
                  <a:pt x="149537" y="63232"/>
                  <a:pt x="169571" y="71907"/>
                </a:cubicBezTo>
                <a:cubicBezTo>
                  <a:pt x="189605" y="80582"/>
                  <a:pt x="172254" y="86217"/>
                  <a:pt x="172791" y="89079"/>
                </a:cubicBezTo>
              </a:path>
            </a:pathLst>
          </a:custGeom>
          <a:noFill/>
          <a:ln cap="flat" cmpd="sng" w="38100">
            <a:solidFill>
              <a:srgbClr val="FF00FF"/>
            </a:solidFill>
            <a:prstDash val="solid"/>
            <a:round/>
            <a:headEnd len="med" w="med" type="none"/>
            <a:tailEnd len="med" w="med" type="none"/>
          </a:ln>
        </p:spPr>
      </p:sp>
      <p:sp>
        <p:nvSpPr>
          <p:cNvPr id="474" name="Google Shape;474;p30"/>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475" name="Google Shape;475;p30"/>
          <p:cNvSpPr txBox="1"/>
          <p:nvPr>
            <p:ph idx="1" type="body"/>
          </p:nvPr>
        </p:nvSpPr>
        <p:spPr>
          <a:xfrm>
            <a:off x="457200" y="333600"/>
            <a:ext cx="7317000" cy="4845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a:solidFill>
                  <a:schemeClr val="dk1"/>
                </a:solidFill>
                <a:latin typeface="Arial"/>
                <a:ea typeface="Arial"/>
                <a:cs typeface="Arial"/>
                <a:sym typeface="Arial"/>
              </a:rPr>
              <a:t>Routing Network </a:t>
            </a:r>
            <a:r>
              <a:rPr lang="en" sz="2000">
                <a:solidFill>
                  <a:schemeClr val="dk1"/>
                </a:solidFill>
              </a:rPr>
              <a:t>[ACN+20, RS21]</a:t>
            </a:r>
            <a:endParaRPr sz="2000">
              <a:solidFill>
                <a:schemeClr val="dk1"/>
              </a:solidFill>
            </a:endParaRPr>
          </a:p>
        </p:txBody>
      </p:sp>
      <p:sp>
        <p:nvSpPr>
          <p:cNvPr id="476" name="Google Shape;476;p30"/>
          <p:cNvSpPr/>
          <p:nvPr/>
        </p:nvSpPr>
        <p:spPr>
          <a:xfrm>
            <a:off x="914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1</a:t>
            </a:r>
            <a:endParaRPr baseline="-25000"/>
          </a:p>
        </p:txBody>
      </p:sp>
      <p:sp>
        <p:nvSpPr>
          <p:cNvPr id="477" name="Google Shape;477;p30"/>
          <p:cNvSpPr/>
          <p:nvPr/>
        </p:nvSpPr>
        <p:spPr>
          <a:xfrm>
            <a:off x="2438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2</a:t>
            </a:r>
            <a:endParaRPr baseline="-25000"/>
          </a:p>
        </p:txBody>
      </p:sp>
      <p:sp>
        <p:nvSpPr>
          <p:cNvPr id="478" name="Google Shape;478;p30"/>
          <p:cNvSpPr/>
          <p:nvPr/>
        </p:nvSpPr>
        <p:spPr>
          <a:xfrm>
            <a:off x="914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1</a:t>
            </a:r>
            <a:endParaRPr baseline="-25000"/>
          </a:p>
        </p:txBody>
      </p:sp>
      <p:sp>
        <p:nvSpPr>
          <p:cNvPr id="479" name="Google Shape;479;p30"/>
          <p:cNvSpPr/>
          <p:nvPr/>
        </p:nvSpPr>
        <p:spPr>
          <a:xfrm>
            <a:off x="2438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2</a:t>
            </a:r>
            <a:endParaRPr baseline="-25000"/>
          </a:p>
        </p:txBody>
      </p:sp>
      <p:sp>
        <p:nvSpPr>
          <p:cNvPr id="480" name="Google Shape;480;p30"/>
          <p:cNvSpPr/>
          <p:nvPr/>
        </p:nvSpPr>
        <p:spPr>
          <a:xfrm>
            <a:off x="914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481" name="Google Shape;481;p30"/>
          <p:cNvSpPr/>
          <p:nvPr/>
        </p:nvSpPr>
        <p:spPr>
          <a:xfrm>
            <a:off x="2438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cxnSp>
        <p:nvCxnSpPr>
          <p:cNvPr id="482" name="Google Shape;482;p30"/>
          <p:cNvCxnSpPr>
            <a:stCxn id="476" idx="4"/>
          </p:cNvCxnSpPr>
          <p:nvPr/>
        </p:nvCxnSpPr>
        <p:spPr>
          <a:xfrm>
            <a:off x="1156650" y="1545038"/>
            <a:ext cx="1143000" cy="211500"/>
          </a:xfrm>
          <a:prstGeom prst="straightConnector1">
            <a:avLst/>
          </a:prstGeom>
          <a:noFill/>
          <a:ln cap="flat" cmpd="sng" w="9525">
            <a:solidFill>
              <a:schemeClr val="dk1"/>
            </a:solidFill>
            <a:prstDash val="solid"/>
            <a:round/>
            <a:headEnd len="med" w="med" type="none"/>
            <a:tailEnd len="med" w="med" type="triangle"/>
          </a:ln>
        </p:spPr>
      </p:cxnSp>
      <p:cxnSp>
        <p:nvCxnSpPr>
          <p:cNvPr id="483" name="Google Shape;483;p30"/>
          <p:cNvCxnSpPr>
            <a:endCxn id="480" idx="0"/>
          </p:cNvCxnSpPr>
          <p:nvPr/>
        </p:nvCxnSpPr>
        <p:spPr>
          <a:xfrm flipH="1">
            <a:off x="1156650" y="2076638"/>
            <a:ext cx="1143000" cy="211500"/>
          </a:xfrm>
          <a:prstGeom prst="straightConnector1">
            <a:avLst/>
          </a:prstGeom>
          <a:noFill/>
          <a:ln cap="flat" cmpd="sng" w="9525">
            <a:solidFill>
              <a:schemeClr val="dk1"/>
            </a:solidFill>
            <a:prstDash val="solid"/>
            <a:round/>
            <a:headEnd len="med" w="med" type="none"/>
            <a:tailEnd len="med" w="med" type="triangle"/>
          </a:ln>
        </p:spPr>
      </p:cxnSp>
      <p:cxnSp>
        <p:nvCxnSpPr>
          <p:cNvPr id="484" name="Google Shape;484;p30"/>
          <p:cNvCxnSpPr>
            <a:endCxn id="481" idx="0"/>
          </p:cNvCxnSpPr>
          <p:nvPr/>
        </p:nvCxnSpPr>
        <p:spPr>
          <a:xfrm>
            <a:off x="2299650" y="2076638"/>
            <a:ext cx="381000" cy="211500"/>
          </a:xfrm>
          <a:prstGeom prst="straightConnector1">
            <a:avLst/>
          </a:prstGeom>
          <a:noFill/>
          <a:ln cap="flat" cmpd="sng" w="9525">
            <a:solidFill>
              <a:schemeClr val="dk1"/>
            </a:solidFill>
            <a:prstDash val="solid"/>
            <a:round/>
            <a:headEnd len="med" w="med" type="none"/>
            <a:tailEnd len="med" w="med" type="triangle"/>
          </a:ln>
        </p:spPr>
      </p:cxnSp>
      <p:cxnSp>
        <p:nvCxnSpPr>
          <p:cNvPr id="485" name="Google Shape;485;p30"/>
          <p:cNvCxnSpPr>
            <a:stCxn id="480" idx="4"/>
          </p:cNvCxnSpPr>
          <p:nvPr/>
        </p:nvCxnSpPr>
        <p:spPr>
          <a:xfrm>
            <a:off x="1156650" y="2764238"/>
            <a:ext cx="1143000" cy="403200"/>
          </a:xfrm>
          <a:prstGeom prst="straightConnector1">
            <a:avLst/>
          </a:prstGeom>
          <a:noFill/>
          <a:ln cap="flat" cmpd="sng" w="9525">
            <a:solidFill>
              <a:schemeClr val="dk1"/>
            </a:solidFill>
            <a:prstDash val="solid"/>
            <a:round/>
            <a:headEnd len="med" w="med" type="none"/>
            <a:tailEnd len="med" w="med" type="triangle"/>
          </a:ln>
        </p:spPr>
      </p:cxnSp>
      <p:cxnSp>
        <p:nvCxnSpPr>
          <p:cNvPr id="486" name="Google Shape;486;p30"/>
          <p:cNvCxnSpPr>
            <a:stCxn id="481" idx="4"/>
          </p:cNvCxnSpPr>
          <p:nvPr/>
        </p:nvCxnSpPr>
        <p:spPr>
          <a:xfrm>
            <a:off x="2680650" y="2764238"/>
            <a:ext cx="2661000" cy="403200"/>
          </a:xfrm>
          <a:prstGeom prst="straightConnector1">
            <a:avLst/>
          </a:prstGeom>
          <a:noFill/>
          <a:ln cap="flat" cmpd="sng" w="9525">
            <a:solidFill>
              <a:schemeClr val="dk1"/>
            </a:solidFill>
            <a:prstDash val="solid"/>
            <a:round/>
            <a:headEnd len="med" w="med" type="none"/>
            <a:tailEnd len="med" w="med" type="triangle"/>
          </a:ln>
        </p:spPr>
      </p:cxnSp>
      <p:cxnSp>
        <p:nvCxnSpPr>
          <p:cNvPr id="487" name="Google Shape;487;p30"/>
          <p:cNvCxnSpPr>
            <a:endCxn id="478" idx="0"/>
          </p:cNvCxnSpPr>
          <p:nvPr/>
        </p:nvCxnSpPr>
        <p:spPr>
          <a:xfrm flipH="1">
            <a:off x="1156650" y="3487538"/>
            <a:ext cx="1143000" cy="324600"/>
          </a:xfrm>
          <a:prstGeom prst="straightConnector1">
            <a:avLst/>
          </a:prstGeom>
          <a:noFill/>
          <a:ln cap="flat" cmpd="sng" w="9525">
            <a:solidFill>
              <a:schemeClr val="dk1"/>
            </a:solidFill>
            <a:prstDash val="solid"/>
            <a:round/>
            <a:headEnd len="med" w="med" type="none"/>
            <a:tailEnd len="med" w="med" type="triangle"/>
          </a:ln>
        </p:spPr>
      </p:cxnSp>
      <p:cxnSp>
        <p:nvCxnSpPr>
          <p:cNvPr id="488" name="Google Shape;488;p30"/>
          <p:cNvCxnSpPr>
            <a:endCxn id="479" idx="0"/>
          </p:cNvCxnSpPr>
          <p:nvPr/>
        </p:nvCxnSpPr>
        <p:spPr>
          <a:xfrm>
            <a:off x="2299650" y="3487538"/>
            <a:ext cx="381000" cy="324600"/>
          </a:xfrm>
          <a:prstGeom prst="straightConnector1">
            <a:avLst/>
          </a:prstGeom>
          <a:noFill/>
          <a:ln cap="flat" cmpd="sng" w="9525">
            <a:solidFill>
              <a:schemeClr val="dk1"/>
            </a:solidFill>
            <a:prstDash val="solid"/>
            <a:round/>
            <a:headEnd len="med" w="med" type="none"/>
            <a:tailEnd len="med" w="med" type="triangle"/>
          </a:ln>
        </p:spPr>
      </p:cxnSp>
      <p:sp>
        <p:nvSpPr>
          <p:cNvPr id="489" name="Google Shape;489;p30"/>
          <p:cNvSpPr/>
          <p:nvPr/>
        </p:nvSpPr>
        <p:spPr>
          <a:xfrm>
            <a:off x="3962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3</a:t>
            </a:r>
            <a:endParaRPr baseline="-25000"/>
          </a:p>
        </p:txBody>
      </p:sp>
      <p:sp>
        <p:nvSpPr>
          <p:cNvPr id="490" name="Google Shape;490;p30"/>
          <p:cNvSpPr/>
          <p:nvPr/>
        </p:nvSpPr>
        <p:spPr>
          <a:xfrm>
            <a:off x="5486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4</a:t>
            </a:r>
            <a:endParaRPr baseline="-25000"/>
          </a:p>
        </p:txBody>
      </p:sp>
      <p:sp>
        <p:nvSpPr>
          <p:cNvPr id="491" name="Google Shape;491;p30"/>
          <p:cNvSpPr/>
          <p:nvPr/>
        </p:nvSpPr>
        <p:spPr>
          <a:xfrm>
            <a:off x="3962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3</a:t>
            </a:r>
            <a:endParaRPr baseline="-25000"/>
          </a:p>
        </p:txBody>
      </p:sp>
      <p:sp>
        <p:nvSpPr>
          <p:cNvPr id="492" name="Google Shape;492;p30"/>
          <p:cNvSpPr/>
          <p:nvPr/>
        </p:nvSpPr>
        <p:spPr>
          <a:xfrm>
            <a:off x="5486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4</a:t>
            </a:r>
            <a:endParaRPr baseline="-25000"/>
          </a:p>
        </p:txBody>
      </p:sp>
      <p:sp>
        <p:nvSpPr>
          <p:cNvPr id="493" name="Google Shape;493;p30"/>
          <p:cNvSpPr/>
          <p:nvPr/>
        </p:nvSpPr>
        <p:spPr>
          <a:xfrm>
            <a:off x="3962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494" name="Google Shape;494;p30"/>
          <p:cNvSpPr/>
          <p:nvPr/>
        </p:nvSpPr>
        <p:spPr>
          <a:xfrm>
            <a:off x="5486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cxnSp>
        <p:nvCxnSpPr>
          <p:cNvPr id="495" name="Google Shape;495;p30"/>
          <p:cNvCxnSpPr>
            <a:stCxn id="489" idx="4"/>
          </p:cNvCxnSpPr>
          <p:nvPr/>
        </p:nvCxnSpPr>
        <p:spPr>
          <a:xfrm>
            <a:off x="4204650" y="1545038"/>
            <a:ext cx="1143000" cy="211500"/>
          </a:xfrm>
          <a:prstGeom prst="straightConnector1">
            <a:avLst/>
          </a:prstGeom>
          <a:noFill/>
          <a:ln cap="flat" cmpd="sng" w="9525">
            <a:solidFill>
              <a:srgbClr val="000000"/>
            </a:solidFill>
            <a:prstDash val="solid"/>
            <a:round/>
            <a:headEnd len="med" w="med" type="none"/>
            <a:tailEnd len="med" w="med" type="triangle"/>
          </a:ln>
        </p:spPr>
      </p:cxnSp>
      <p:cxnSp>
        <p:nvCxnSpPr>
          <p:cNvPr id="496" name="Google Shape;496;p30"/>
          <p:cNvCxnSpPr>
            <a:stCxn id="490" idx="4"/>
          </p:cNvCxnSpPr>
          <p:nvPr/>
        </p:nvCxnSpPr>
        <p:spPr>
          <a:xfrm flipH="1">
            <a:off x="5347650" y="1545038"/>
            <a:ext cx="381000" cy="211500"/>
          </a:xfrm>
          <a:prstGeom prst="straightConnector1">
            <a:avLst/>
          </a:prstGeom>
          <a:noFill/>
          <a:ln cap="flat" cmpd="sng" w="9525">
            <a:solidFill>
              <a:schemeClr val="dk1"/>
            </a:solidFill>
            <a:prstDash val="solid"/>
            <a:round/>
            <a:headEnd len="med" w="med" type="none"/>
            <a:tailEnd len="med" w="med" type="triangle"/>
          </a:ln>
        </p:spPr>
      </p:cxnSp>
      <p:cxnSp>
        <p:nvCxnSpPr>
          <p:cNvPr id="497" name="Google Shape;497;p30"/>
          <p:cNvCxnSpPr>
            <a:endCxn id="493" idx="0"/>
          </p:cNvCxnSpPr>
          <p:nvPr/>
        </p:nvCxnSpPr>
        <p:spPr>
          <a:xfrm flipH="1">
            <a:off x="4204650" y="2076638"/>
            <a:ext cx="1143000" cy="211500"/>
          </a:xfrm>
          <a:prstGeom prst="straightConnector1">
            <a:avLst/>
          </a:prstGeom>
          <a:noFill/>
          <a:ln cap="flat" cmpd="sng" w="9525">
            <a:solidFill>
              <a:srgbClr val="000000"/>
            </a:solidFill>
            <a:prstDash val="solid"/>
            <a:round/>
            <a:headEnd len="med" w="med" type="none"/>
            <a:tailEnd len="med" w="med" type="triangle"/>
          </a:ln>
        </p:spPr>
      </p:cxnSp>
      <p:cxnSp>
        <p:nvCxnSpPr>
          <p:cNvPr id="498" name="Google Shape;498;p30"/>
          <p:cNvCxnSpPr>
            <a:endCxn id="494" idx="0"/>
          </p:cNvCxnSpPr>
          <p:nvPr/>
        </p:nvCxnSpPr>
        <p:spPr>
          <a:xfrm>
            <a:off x="5347650" y="2076638"/>
            <a:ext cx="381000" cy="211500"/>
          </a:xfrm>
          <a:prstGeom prst="straightConnector1">
            <a:avLst/>
          </a:prstGeom>
          <a:noFill/>
          <a:ln cap="flat" cmpd="sng" w="9525">
            <a:solidFill>
              <a:schemeClr val="dk1"/>
            </a:solidFill>
            <a:prstDash val="solid"/>
            <a:round/>
            <a:headEnd len="med" w="med" type="none"/>
            <a:tailEnd len="med" w="med" type="triangle"/>
          </a:ln>
        </p:spPr>
      </p:cxnSp>
      <p:cxnSp>
        <p:nvCxnSpPr>
          <p:cNvPr id="499" name="Google Shape;499;p30"/>
          <p:cNvCxnSpPr>
            <a:stCxn id="493" idx="4"/>
          </p:cNvCxnSpPr>
          <p:nvPr/>
        </p:nvCxnSpPr>
        <p:spPr>
          <a:xfrm flipH="1">
            <a:off x="2299650" y="2764238"/>
            <a:ext cx="1905000" cy="403200"/>
          </a:xfrm>
          <a:prstGeom prst="straightConnector1">
            <a:avLst/>
          </a:prstGeom>
          <a:noFill/>
          <a:ln cap="flat" cmpd="sng" w="9525">
            <a:solidFill>
              <a:srgbClr val="000000"/>
            </a:solidFill>
            <a:prstDash val="solid"/>
            <a:round/>
            <a:headEnd len="med" w="med" type="none"/>
            <a:tailEnd len="med" w="med" type="triangle"/>
          </a:ln>
        </p:spPr>
      </p:cxnSp>
      <p:cxnSp>
        <p:nvCxnSpPr>
          <p:cNvPr id="500" name="Google Shape;500;p30"/>
          <p:cNvCxnSpPr>
            <a:stCxn id="494" idx="4"/>
          </p:cNvCxnSpPr>
          <p:nvPr/>
        </p:nvCxnSpPr>
        <p:spPr>
          <a:xfrm flipH="1">
            <a:off x="5341650" y="2764238"/>
            <a:ext cx="387000" cy="403200"/>
          </a:xfrm>
          <a:prstGeom prst="straightConnector1">
            <a:avLst/>
          </a:prstGeom>
          <a:noFill/>
          <a:ln cap="flat" cmpd="sng" w="9525">
            <a:solidFill>
              <a:schemeClr val="dk1"/>
            </a:solidFill>
            <a:prstDash val="solid"/>
            <a:round/>
            <a:headEnd len="med" w="med" type="none"/>
            <a:tailEnd len="med" w="med" type="triangle"/>
          </a:ln>
        </p:spPr>
      </p:cxnSp>
      <p:cxnSp>
        <p:nvCxnSpPr>
          <p:cNvPr id="501" name="Google Shape;501;p30"/>
          <p:cNvCxnSpPr>
            <a:endCxn id="491" idx="0"/>
          </p:cNvCxnSpPr>
          <p:nvPr/>
        </p:nvCxnSpPr>
        <p:spPr>
          <a:xfrm flipH="1">
            <a:off x="4204650" y="3487538"/>
            <a:ext cx="1137000" cy="324600"/>
          </a:xfrm>
          <a:prstGeom prst="straightConnector1">
            <a:avLst/>
          </a:prstGeom>
          <a:noFill/>
          <a:ln cap="flat" cmpd="sng" w="9525">
            <a:solidFill>
              <a:schemeClr val="dk1"/>
            </a:solidFill>
            <a:prstDash val="solid"/>
            <a:round/>
            <a:headEnd len="med" w="med" type="none"/>
            <a:tailEnd len="med" w="med" type="triangle"/>
          </a:ln>
        </p:spPr>
      </p:cxnSp>
      <p:cxnSp>
        <p:nvCxnSpPr>
          <p:cNvPr id="502" name="Google Shape;502;p30"/>
          <p:cNvCxnSpPr>
            <a:endCxn id="492" idx="0"/>
          </p:cNvCxnSpPr>
          <p:nvPr/>
        </p:nvCxnSpPr>
        <p:spPr>
          <a:xfrm>
            <a:off x="5341650" y="3487538"/>
            <a:ext cx="387000" cy="324600"/>
          </a:xfrm>
          <a:prstGeom prst="straightConnector1">
            <a:avLst/>
          </a:prstGeom>
          <a:noFill/>
          <a:ln cap="flat" cmpd="sng" w="9525">
            <a:solidFill>
              <a:schemeClr val="dk1"/>
            </a:solidFill>
            <a:prstDash val="solid"/>
            <a:round/>
            <a:headEnd len="med" w="med" type="none"/>
            <a:tailEnd len="med" w="med" type="triangle"/>
          </a:ln>
        </p:spPr>
      </p:cxnSp>
      <p:cxnSp>
        <p:nvCxnSpPr>
          <p:cNvPr id="503" name="Google Shape;503;p30"/>
          <p:cNvCxnSpPr>
            <a:stCxn id="477" idx="4"/>
          </p:cNvCxnSpPr>
          <p:nvPr/>
        </p:nvCxnSpPr>
        <p:spPr>
          <a:xfrm flipH="1">
            <a:off x="2299650" y="1545038"/>
            <a:ext cx="381000" cy="211500"/>
          </a:xfrm>
          <a:prstGeom prst="straightConnector1">
            <a:avLst/>
          </a:prstGeom>
          <a:noFill/>
          <a:ln cap="flat" cmpd="sng" w="9525">
            <a:solidFill>
              <a:schemeClr val="dk1"/>
            </a:solidFill>
            <a:prstDash val="solid"/>
            <a:round/>
            <a:headEnd len="med" w="med" type="none"/>
            <a:tailEnd len="med" w="med" type="triangle"/>
          </a:ln>
        </p:spPr>
      </p:cxnSp>
      <p:sp>
        <p:nvSpPr>
          <p:cNvPr id="504" name="Google Shape;504;p30"/>
          <p:cNvSpPr/>
          <p:nvPr/>
        </p:nvSpPr>
        <p:spPr>
          <a:xfrm>
            <a:off x="7040874" y="1138550"/>
            <a:ext cx="1799100" cy="14217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en" sz="1700">
                <a:solidFill>
                  <a:srgbClr val="FFFFFF"/>
                </a:solidFill>
              </a:rPr>
              <a:t>All receivers are reachable from every sender!</a:t>
            </a:r>
            <a:endParaRPr sz="1700">
              <a:solidFill>
                <a:srgbClr val="FFFFFF"/>
              </a:solidFill>
            </a:endParaRPr>
          </a:p>
        </p:txBody>
      </p:sp>
      <p:sp>
        <p:nvSpPr>
          <p:cNvPr id="505" name="Google Shape;505;p30"/>
          <p:cNvSpPr/>
          <p:nvPr/>
        </p:nvSpPr>
        <p:spPr>
          <a:xfrm>
            <a:off x="7040875" y="2891150"/>
            <a:ext cx="1799100" cy="14217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en" sz="1700">
                <a:solidFill>
                  <a:srgbClr val="FFFFFF"/>
                </a:solidFill>
              </a:rPr>
              <a:t>Can simulate permutation </a:t>
            </a:r>
            <a:r>
              <a:rPr b="1" lang="en">
                <a:solidFill>
                  <a:schemeClr val="lt1"/>
                </a:solidFill>
                <a:latin typeface="Open Sans"/>
                <a:ea typeface="Open Sans"/>
                <a:cs typeface="Open Sans"/>
                <a:sym typeface="Open Sans"/>
              </a:rPr>
              <a:t>π</a:t>
            </a:r>
            <a:r>
              <a:rPr b="1" lang="en" sz="1700">
                <a:solidFill>
                  <a:srgbClr val="FFFFFF"/>
                </a:solidFill>
              </a:rPr>
              <a:t> </a:t>
            </a:r>
            <a:endParaRPr sz="1700">
              <a:solidFill>
                <a:srgbClr val="FFFFFF"/>
              </a:solidFill>
            </a:endParaRPr>
          </a:p>
        </p:txBody>
      </p:sp>
      <p:sp>
        <p:nvSpPr>
          <p:cNvPr id="506" name="Google Shape;506;p30"/>
          <p:cNvSpPr/>
          <p:nvPr/>
        </p:nvSpPr>
        <p:spPr>
          <a:xfrm>
            <a:off x="7849525" y="2619950"/>
            <a:ext cx="181800" cy="2115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07" name="Google Shape;507;p30"/>
          <p:cNvSpPr/>
          <p:nvPr/>
        </p:nvSpPr>
        <p:spPr>
          <a:xfrm>
            <a:off x="1218377" y="1599125"/>
            <a:ext cx="1540700" cy="2146475"/>
          </a:xfrm>
          <a:custGeom>
            <a:rect b="b" l="l" r="r" t="t"/>
            <a:pathLst>
              <a:path extrusionOk="0" h="85859" w="61628">
                <a:moveTo>
                  <a:pt x="2298" y="0"/>
                </a:moveTo>
                <a:cubicBezTo>
                  <a:pt x="8648" y="1789"/>
                  <a:pt x="40756" y="4740"/>
                  <a:pt x="40398" y="10732"/>
                </a:cubicBezTo>
                <a:cubicBezTo>
                  <a:pt x="40040" y="16724"/>
                  <a:pt x="-2264" y="26205"/>
                  <a:pt x="151" y="35954"/>
                </a:cubicBezTo>
                <a:cubicBezTo>
                  <a:pt x="2566" y="45703"/>
                  <a:pt x="44690" y="60907"/>
                  <a:pt x="54886" y="69224"/>
                </a:cubicBezTo>
                <a:cubicBezTo>
                  <a:pt x="65082" y="77542"/>
                  <a:pt x="60253" y="83087"/>
                  <a:pt x="61326" y="85859"/>
                </a:cubicBezTo>
              </a:path>
            </a:pathLst>
          </a:custGeom>
          <a:noFill/>
          <a:ln cap="flat" cmpd="sng" w="38100">
            <a:solidFill>
              <a:srgbClr val="FF9900"/>
            </a:solidFill>
            <a:prstDash val="solid"/>
            <a:round/>
            <a:headEnd len="med" w="med" type="none"/>
            <a:tailEnd len="med" w="med" type="none"/>
          </a:ln>
        </p:spPr>
      </p:sp>
      <p:sp>
        <p:nvSpPr>
          <p:cNvPr id="508" name="Google Shape;508;p30"/>
          <p:cNvSpPr/>
          <p:nvPr/>
        </p:nvSpPr>
        <p:spPr>
          <a:xfrm>
            <a:off x="2480687" y="1626750"/>
            <a:ext cx="2575375" cy="2108325"/>
          </a:xfrm>
          <a:custGeom>
            <a:rect b="b" l="l" r="r" t="t"/>
            <a:pathLst>
              <a:path extrusionOk="0" h="84333" w="103015">
                <a:moveTo>
                  <a:pt x="9080" y="0"/>
                </a:moveTo>
                <a:cubicBezTo>
                  <a:pt x="7653" y="1641"/>
                  <a:pt x="-53" y="3496"/>
                  <a:pt x="518" y="9846"/>
                </a:cubicBezTo>
                <a:cubicBezTo>
                  <a:pt x="1089" y="16196"/>
                  <a:pt x="-4334" y="28611"/>
                  <a:pt x="12504" y="38100"/>
                </a:cubicBezTo>
                <a:cubicBezTo>
                  <a:pt x="29342" y="47589"/>
                  <a:pt x="92414" y="59077"/>
                  <a:pt x="101547" y="66782"/>
                </a:cubicBezTo>
                <a:cubicBezTo>
                  <a:pt x="110680" y="74488"/>
                  <a:pt x="73008" y="81408"/>
                  <a:pt x="67300" y="84333"/>
                </a:cubicBezTo>
              </a:path>
            </a:pathLst>
          </a:custGeom>
          <a:noFill/>
          <a:ln cap="flat" cmpd="sng" w="38100">
            <a:solidFill>
              <a:srgbClr val="FFD966"/>
            </a:solidFill>
            <a:prstDash val="solid"/>
            <a:round/>
            <a:headEnd len="med" w="med" type="none"/>
            <a:tailEnd len="med" w="med" type="none"/>
          </a:ln>
        </p:spPr>
      </p:sp>
      <p:sp>
        <p:nvSpPr>
          <p:cNvPr id="509" name="Google Shape;509;p30"/>
          <p:cNvSpPr/>
          <p:nvPr/>
        </p:nvSpPr>
        <p:spPr>
          <a:xfrm>
            <a:off x="4259500" y="1605325"/>
            <a:ext cx="1601100" cy="2151175"/>
          </a:xfrm>
          <a:custGeom>
            <a:rect b="b" l="l" r="r" t="t"/>
            <a:pathLst>
              <a:path extrusionOk="0" h="86047" w="64044">
                <a:moveTo>
                  <a:pt x="0" y="0"/>
                </a:moveTo>
                <a:cubicBezTo>
                  <a:pt x="7349" y="2283"/>
                  <a:pt x="33462" y="7492"/>
                  <a:pt x="44093" y="13699"/>
                </a:cubicBezTo>
                <a:cubicBezTo>
                  <a:pt x="54724" y="19906"/>
                  <a:pt x="62001" y="27826"/>
                  <a:pt x="63785" y="37244"/>
                </a:cubicBezTo>
                <a:cubicBezTo>
                  <a:pt x="65569" y="46662"/>
                  <a:pt x="55366" y="62073"/>
                  <a:pt x="54795" y="70207"/>
                </a:cubicBezTo>
                <a:cubicBezTo>
                  <a:pt x="54224" y="78341"/>
                  <a:pt x="59433" y="83407"/>
                  <a:pt x="60360" y="86047"/>
                </a:cubicBezTo>
              </a:path>
            </a:pathLst>
          </a:custGeom>
          <a:noFill/>
          <a:ln cap="flat" cmpd="sng" w="38100">
            <a:solidFill>
              <a:srgbClr val="00FFFF"/>
            </a:solidFill>
            <a:prstDash val="solid"/>
            <a:round/>
            <a:headEnd len="med" w="med" type="none"/>
            <a:tailEnd len="med" w="med" type="none"/>
          </a:ln>
        </p:spPr>
      </p:sp>
      <p:sp>
        <p:nvSpPr>
          <p:cNvPr id="510" name="Google Shape;510;p30"/>
          <p:cNvSpPr/>
          <p:nvPr/>
        </p:nvSpPr>
        <p:spPr>
          <a:xfrm>
            <a:off x="1177250" y="1562525"/>
            <a:ext cx="4355800" cy="2161850"/>
          </a:xfrm>
          <a:custGeom>
            <a:rect b="b" l="l" r="r" t="t"/>
            <a:pathLst>
              <a:path extrusionOk="0" h="86474" w="174232">
                <a:moveTo>
                  <a:pt x="174232" y="0"/>
                </a:moveTo>
                <a:cubicBezTo>
                  <a:pt x="170807" y="2497"/>
                  <a:pt x="163316" y="8562"/>
                  <a:pt x="153684" y="14983"/>
                </a:cubicBezTo>
                <a:cubicBezTo>
                  <a:pt x="144052" y="21404"/>
                  <a:pt x="136846" y="29395"/>
                  <a:pt x="116440" y="38528"/>
                </a:cubicBezTo>
                <a:cubicBezTo>
                  <a:pt x="96034" y="47661"/>
                  <a:pt x="50657" y="61788"/>
                  <a:pt x="31250" y="69779"/>
                </a:cubicBezTo>
                <a:cubicBezTo>
                  <a:pt x="11843" y="77770"/>
                  <a:pt x="5208" y="83692"/>
                  <a:pt x="0" y="86474"/>
                </a:cubicBezTo>
              </a:path>
            </a:pathLst>
          </a:custGeom>
          <a:noFill/>
          <a:ln cap="flat" cmpd="sng" w="38100">
            <a:solidFill>
              <a:srgbClr val="FF00FF"/>
            </a:solidFill>
            <a:prstDash val="solid"/>
            <a:round/>
            <a:headEnd len="med" w="med" type="none"/>
            <a:tailEnd len="med" w="med" type="none"/>
          </a:ln>
        </p:spPr>
      </p:sp>
      <p:sp>
        <p:nvSpPr>
          <p:cNvPr id="511" name="Google Shape;511;p30"/>
          <p:cNvSpPr txBox="1"/>
          <p:nvPr>
            <p:ph idx="1" type="body"/>
          </p:nvPr>
        </p:nvSpPr>
        <p:spPr>
          <a:xfrm>
            <a:off x="37600" y="1755648"/>
            <a:ext cx="10017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lang="en" sz="1500">
                <a:solidFill>
                  <a:schemeClr val="dk1"/>
                </a:solidFill>
              </a:rPr>
              <a:t>Layer 1</a:t>
            </a:r>
            <a:endParaRPr baseline="-25000" sz="1500">
              <a:solidFill>
                <a:schemeClr val="dk1"/>
              </a:solidFill>
            </a:endParaRPr>
          </a:p>
        </p:txBody>
      </p:sp>
      <p:sp>
        <p:nvSpPr>
          <p:cNvPr id="512" name="Google Shape;512;p30"/>
          <p:cNvSpPr txBox="1"/>
          <p:nvPr>
            <p:ph idx="1" type="body"/>
          </p:nvPr>
        </p:nvSpPr>
        <p:spPr>
          <a:xfrm>
            <a:off x="37600" y="3163824"/>
            <a:ext cx="10017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lang="en" sz="1500">
                <a:solidFill>
                  <a:schemeClr val="dk1"/>
                </a:solidFill>
              </a:rPr>
              <a:t>Layer 2</a:t>
            </a:r>
            <a:endParaRPr baseline="-25000" sz="1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000"/>
                                        <p:tgtEl>
                                          <p:spTgt spid="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7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7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7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7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cxnSp>
        <p:nvCxnSpPr>
          <p:cNvPr id="517" name="Google Shape;517;p31"/>
          <p:cNvCxnSpPr/>
          <p:nvPr/>
        </p:nvCxnSpPr>
        <p:spPr>
          <a:xfrm>
            <a:off x="1156650" y="1545038"/>
            <a:ext cx="1143000" cy="211500"/>
          </a:xfrm>
          <a:prstGeom prst="straightConnector1">
            <a:avLst/>
          </a:prstGeom>
          <a:noFill/>
          <a:ln cap="flat" cmpd="sng" w="9525">
            <a:solidFill>
              <a:schemeClr val="dk1"/>
            </a:solidFill>
            <a:prstDash val="solid"/>
            <a:round/>
            <a:headEnd len="med" w="med" type="none"/>
            <a:tailEnd len="med" w="med" type="triangle"/>
          </a:ln>
        </p:spPr>
      </p:cxnSp>
      <p:cxnSp>
        <p:nvCxnSpPr>
          <p:cNvPr id="518" name="Google Shape;518;p31"/>
          <p:cNvCxnSpPr/>
          <p:nvPr/>
        </p:nvCxnSpPr>
        <p:spPr>
          <a:xfrm flipH="1">
            <a:off x="1156650" y="2076638"/>
            <a:ext cx="1143000" cy="211500"/>
          </a:xfrm>
          <a:prstGeom prst="straightConnector1">
            <a:avLst/>
          </a:prstGeom>
          <a:noFill/>
          <a:ln cap="flat" cmpd="sng" w="9525">
            <a:solidFill>
              <a:schemeClr val="dk1"/>
            </a:solidFill>
            <a:prstDash val="solid"/>
            <a:round/>
            <a:headEnd len="med" w="med" type="none"/>
            <a:tailEnd len="med" w="med" type="triangle"/>
          </a:ln>
        </p:spPr>
      </p:cxnSp>
      <p:cxnSp>
        <p:nvCxnSpPr>
          <p:cNvPr id="519" name="Google Shape;519;p31"/>
          <p:cNvCxnSpPr/>
          <p:nvPr/>
        </p:nvCxnSpPr>
        <p:spPr>
          <a:xfrm>
            <a:off x="2299650" y="2076638"/>
            <a:ext cx="381000" cy="211500"/>
          </a:xfrm>
          <a:prstGeom prst="straightConnector1">
            <a:avLst/>
          </a:prstGeom>
          <a:noFill/>
          <a:ln cap="flat" cmpd="sng" w="9525">
            <a:solidFill>
              <a:schemeClr val="dk1"/>
            </a:solidFill>
            <a:prstDash val="solid"/>
            <a:round/>
            <a:headEnd len="med" w="med" type="none"/>
            <a:tailEnd len="med" w="med" type="triangle"/>
          </a:ln>
        </p:spPr>
      </p:cxnSp>
      <p:cxnSp>
        <p:nvCxnSpPr>
          <p:cNvPr id="520" name="Google Shape;520;p31"/>
          <p:cNvCxnSpPr/>
          <p:nvPr/>
        </p:nvCxnSpPr>
        <p:spPr>
          <a:xfrm>
            <a:off x="1156650" y="2764238"/>
            <a:ext cx="1143000" cy="403200"/>
          </a:xfrm>
          <a:prstGeom prst="straightConnector1">
            <a:avLst/>
          </a:prstGeom>
          <a:noFill/>
          <a:ln cap="flat" cmpd="sng" w="9525">
            <a:solidFill>
              <a:schemeClr val="dk1"/>
            </a:solidFill>
            <a:prstDash val="solid"/>
            <a:round/>
            <a:headEnd len="med" w="med" type="none"/>
            <a:tailEnd len="med" w="med" type="triangle"/>
          </a:ln>
        </p:spPr>
      </p:cxnSp>
      <p:cxnSp>
        <p:nvCxnSpPr>
          <p:cNvPr id="521" name="Google Shape;521;p31"/>
          <p:cNvCxnSpPr/>
          <p:nvPr/>
        </p:nvCxnSpPr>
        <p:spPr>
          <a:xfrm>
            <a:off x="2680650" y="2764238"/>
            <a:ext cx="2661000" cy="403200"/>
          </a:xfrm>
          <a:prstGeom prst="straightConnector1">
            <a:avLst/>
          </a:prstGeom>
          <a:noFill/>
          <a:ln cap="flat" cmpd="sng" w="9525">
            <a:solidFill>
              <a:schemeClr val="dk1"/>
            </a:solidFill>
            <a:prstDash val="solid"/>
            <a:round/>
            <a:headEnd len="med" w="med" type="none"/>
            <a:tailEnd len="med" w="med" type="triangle"/>
          </a:ln>
        </p:spPr>
      </p:cxnSp>
      <p:cxnSp>
        <p:nvCxnSpPr>
          <p:cNvPr id="522" name="Google Shape;522;p31"/>
          <p:cNvCxnSpPr/>
          <p:nvPr/>
        </p:nvCxnSpPr>
        <p:spPr>
          <a:xfrm flipH="1">
            <a:off x="1156650" y="3487538"/>
            <a:ext cx="1143000" cy="324600"/>
          </a:xfrm>
          <a:prstGeom prst="straightConnector1">
            <a:avLst/>
          </a:prstGeom>
          <a:noFill/>
          <a:ln cap="flat" cmpd="sng" w="9525">
            <a:solidFill>
              <a:schemeClr val="dk1"/>
            </a:solidFill>
            <a:prstDash val="solid"/>
            <a:round/>
            <a:headEnd len="med" w="med" type="none"/>
            <a:tailEnd len="med" w="med" type="triangle"/>
          </a:ln>
        </p:spPr>
      </p:cxnSp>
      <p:cxnSp>
        <p:nvCxnSpPr>
          <p:cNvPr id="523" name="Google Shape;523;p31"/>
          <p:cNvCxnSpPr/>
          <p:nvPr/>
        </p:nvCxnSpPr>
        <p:spPr>
          <a:xfrm>
            <a:off x="2299650" y="3487538"/>
            <a:ext cx="381000" cy="324600"/>
          </a:xfrm>
          <a:prstGeom prst="straightConnector1">
            <a:avLst/>
          </a:prstGeom>
          <a:noFill/>
          <a:ln cap="flat" cmpd="sng" w="9525">
            <a:solidFill>
              <a:schemeClr val="dk1"/>
            </a:solidFill>
            <a:prstDash val="solid"/>
            <a:round/>
            <a:headEnd len="med" w="med" type="none"/>
            <a:tailEnd len="med" w="med" type="triangle"/>
          </a:ln>
        </p:spPr>
      </p:cxnSp>
      <p:cxnSp>
        <p:nvCxnSpPr>
          <p:cNvPr id="524" name="Google Shape;524;p31"/>
          <p:cNvCxnSpPr/>
          <p:nvPr/>
        </p:nvCxnSpPr>
        <p:spPr>
          <a:xfrm>
            <a:off x="4204650" y="1545038"/>
            <a:ext cx="1143000" cy="211500"/>
          </a:xfrm>
          <a:prstGeom prst="straightConnector1">
            <a:avLst/>
          </a:prstGeom>
          <a:noFill/>
          <a:ln cap="flat" cmpd="sng" w="9525">
            <a:solidFill>
              <a:srgbClr val="000000"/>
            </a:solidFill>
            <a:prstDash val="solid"/>
            <a:round/>
            <a:headEnd len="med" w="med" type="none"/>
            <a:tailEnd len="med" w="med" type="triangle"/>
          </a:ln>
        </p:spPr>
      </p:cxnSp>
      <p:cxnSp>
        <p:nvCxnSpPr>
          <p:cNvPr id="525" name="Google Shape;525;p31"/>
          <p:cNvCxnSpPr/>
          <p:nvPr/>
        </p:nvCxnSpPr>
        <p:spPr>
          <a:xfrm flipH="1">
            <a:off x="5347650" y="1545038"/>
            <a:ext cx="381000" cy="211500"/>
          </a:xfrm>
          <a:prstGeom prst="straightConnector1">
            <a:avLst/>
          </a:prstGeom>
          <a:noFill/>
          <a:ln cap="flat" cmpd="sng" w="9525">
            <a:solidFill>
              <a:schemeClr val="dk1"/>
            </a:solidFill>
            <a:prstDash val="solid"/>
            <a:round/>
            <a:headEnd len="med" w="med" type="none"/>
            <a:tailEnd len="med" w="med" type="triangle"/>
          </a:ln>
        </p:spPr>
      </p:cxnSp>
      <p:cxnSp>
        <p:nvCxnSpPr>
          <p:cNvPr id="526" name="Google Shape;526;p31"/>
          <p:cNvCxnSpPr/>
          <p:nvPr/>
        </p:nvCxnSpPr>
        <p:spPr>
          <a:xfrm flipH="1">
            <a:off x="4204650" y="2076638"/>
            <a:ext cx="1143000" cy="211500"/>
          </a:xfrm>
          <a:prstGeom prst="straightConnector1">
            <a:avLst/>
          </a:prstGeom>
          <a:noFill/>
          <a:ln cap="flat" cmpd="sng" w="9525">
            <a:solidFill>
              <a:srgbClr val="000000"/>
            </a:solidFill>
            <a:prstDash val="solid"/>
            <a:round/>
            <a:headEnd len="med" w="med" type="none"/>
            <a:tailEnd len="med" w="med" type="triangle"/>
          </a:ln>
        </p:spPr>
      </p:cxnSp>
      <p:cxnSp>
        <p:nvCxnSpPr>
          <p:cNvPr id="527" name="Google Shape;527;p31"/>
          <p:cNvCxnSpPr/>
          <p:nvPr/>
        </p:nvCxnSpPr>
        <p:spPr>
          <a:xfrm>
            <a:off x="5347650" y="2076638"/>
            <a:ext cx="381000" cy="211500"/>
          </a:xfrm>
          <a:prstGeom prst="straightConnector1">
            <a:avLst/>
          </a:prstGeom>
          <a:noFill/>
          <a:ln cap="flat" cmpd="sng" w="9525">
            <a:solidFill>
              <a:schemeClr val="dk1"/>
            </a:solidFill>
            <a:prstDash val="solid"/>
            <a:round/>
            <a:headEnd len="med" w="med" type="none"/>
            <a:tailEnd len="med" w="med" type="triangle"/>
          </a:ln>
        </p:spPr>
      </p:cxnSp>
      <p:cxnSp>
        <p:nvCxnSpPr>
          <p:cNvPr id="528" name="Google Shape;528;p31"/>
          <p:cNvCxnSpPr/>
          <p:nvPr/>
        </p:nvCxnSpPr>
        <p:spPr>
          <a:xfrm flipH="1">
            <a:off x="2299650" y="2764238"/>
            <a:ext cx="1905000" cy="403200"/>
          </a:xfrm>
          <a:prstGeom prst="straightConnector1">
            <a:avLst/>
          </a:prstGeom>
          <a:noFill/>
          <a:ln cap="flat" cmpd="sng" w="9525">
            <a:solidFill>
              <a:schemeClr val="dk1"/>
            </a:solidFill>
            <a:prstDash val="solid"/>
            <a:round/>
            <a:headEnd len="med" w="med" type="none"/>
            <a:tailEnd len="med" w="med" type="triangle"/>
          </a:ln>
        </p:spPr>
      </p:cxnSp>
      <p:cxnSp>
        <p:nvCxnSpPr>
          <p:cNvPr id="529" name="Google Shape;529;p31"/>
          <p:cNvCxnSpPr/>
          <p:nvPr/>
        </p:nvCxnSpPr>
        <p:spPr>
          <a:xfrm flipH="1">
            <a:off x="5341650" y="2764238"/>
            <a:ext cx="387000" cy="403200"/>
          </a:xfrm>
          <a:prstGeom prst="straightConnector1">
            <a:avLst/>
          </a:prstGeom>
          <a:noFill/>
          <a:ln cap="flat" cmpd="sng" w="9525">
            <a:solidFill>
              <a:schemeClr val="dk1"/>
            </a:solidFill>
            <a:prstDash val="solid"/>
            <a:round/>
            <a:headEnd len="med" w="med" type="none"/>
            <a:tailEnd len="med" w="med" type="triangle"/>
          </a:ln>
        </p:spPr>
      </p:cxnSp>
      <p:cxnSp>
        <p:nvCxnSpPr>
          <p:cNvPr id="530" name="Google Shape;530;p31"/>
          <p:cNvCxnSpPr/>
          <p:nvPr/>
        </p:nvCxnSpPr>
        <p:spPr>
          <a:xfrm flipH="1">
            <a:off x="4204650" y="3487538"/>
            <a:ext cx="1137000" cy="324600"/>
          </a:xfrm>
          <a:prstGeom prst="straightConnector1">
            <a:avLst/>
          </a:prstGeom>
          <a:noFill/>
          <a:ln cap="flat" cmpd="sng" w="9525">
            <a:solidFill>
              <a:schemeClr val="dk1"/>
            </a:solidFill>
            <a:prstDash val="solid"/>
            <a:round/>
            <a:headEnd len="med" w="med" type="none"/>
            <a:tailEnd len="med" w="med" type="triangle"/>
          </a:ln>
        </p:spPr>
      </p:cxnSp>
      <p:cxnSp>
        <p:nvCxnSpPr>
          <p:cNvPr id="531" name="Google Shape;531;p31"/>
          <p:cNvCxnSpPr/>
          <p:nvPr/>
        </p:nvCxnSpPr>
        <p:spPr>
          <a:xfrm>
            <a:off x="5341650" y="3487538"/>
            <a:ext cx="387000" cy="324600"/>
          </a:xfrm>
          <a:prstGeom prst="straightConnector1">
            <a:avLst/>
          </a:prstGeom>
          <a:noFill/>
          <a:ln cap="flat" cmpd="sng" w="9525">
            <a:solidFill>
              <a:schemeClr val="dk1"/>
            </a:solidFill>
            <a:prstDash val="solid"/>
            <a:round/>
            <a:headEnd len="med" w="med" type="none"/>
            <a:tailEnd len="med" w="med" type="triangle"/>
          </a:ln>
        </p:spPr>
      </p:cxnSp>
      <p:cxnSp>
        <p:nvCxnSpPr>
          <p:cNvPr id="532" name="Google Shape;532;p31"/>
          <p:cNvCxnSpPr/>
          <p:nvPr/>
        </p:nvCxnSpPr>
        <p:spPr>
          <a:xfrm flipH="1">
            <a:off x="2299650" y="1545038"/>
            <a:ext cx="381000" cy="211500"/>
          </a:xfrm>
          <a:prstGeom prst="straightConnector1">
            <a:avLst/>
          </a:prstGeom>
          <a:noFill/>
          <a:ln cap="flat" cmpd="sng" w="9525">
            <a:solidFill>
              <a:schemeClr val="dk1"/>
            </a:solidFill>
            <a:prstDash val="solid"/>
            <a:round/>
            <a:headEnd len="med" w="med" type="none"/>
            <a:tailEnd len="med" w="med" type="triangle"/>
          </a:ln>
        </p:spPr>
      </p:cxnSp>
      <p:pic>
        <p:nvPicPr>
          <p:cNvPr id="533" name="Google Shape;533;p31"/>
          <p:cNvPicPr preferRelativeResize="0"/>
          <p:nvPr/>
        </p:nvPicPr>
        <p:blipFill>
          <a:blip r:embed="rId3">
            <a:alphaModFix/>
          </a:blip>
          <a:stretch>
            <a:fillRect/>
          </a:stretch>
        </p:blipFill>
        <p:spPr>
          <a:xfrm>
            <a:off x="5489044" y="959358"/>
            <a:ext cx="457201" cy="457199"/>
          </a:xfrm>
          <a:prstGeom prst="rect">
            <a:avLst/>
          </a:prstGeom>
          <a:noFill/>
          <a:ln>
            <a:noFill/>
          </a:ln>
        </p:spPr>
      </p:pic>
      <p:pic>
        <p:nvPicPr>
          <p:cNvPr id="534" name="Google Shape;534;p31"/>
          <p:cNvPicPr preferRelativeResize="0"/>
          <p:nvPr/>
        </p:nvPicPr>
        <p:blipFill>
          <a:blip r:embed="rId3">
            <a:alphaModFix/>
          </a:blip>
          <a:stretch>
            <a:fillRect/>
          </a:stretch>
        </p:blipFill>
        <p:spPr>
          <a:xfrm>
            <a:off x="917044" y="959358"/>
            <a:ext cx="457201" cy="457199"/>
          </a:xfrm>
          <a:prstGeom prst="rect">
            <a:avLst/>
          </a:prstGeom>
          <a:noFill/>
          <a:ln>
            <a:noFill/>
          </a:ln>
        </p:spPr>
      </p:pic>
      <p:sp>
        <p:nvSpPr>
          <p:cNvPr id="535" name="Google Shape;535;p31"/>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536" name="Google Shape;536;p31"/>
          <p:cNvSpPr/>
          <p:nvPr/>
        </p:nvSpPr>
        <p:spPr>
          <a:xfrm>
            <a:off x="914400" y="1068938"/>
            <a:ext cx="484500" cy="476100"/>
          </a:xfrm>
          <a:prstGeom prst="ellipse">
            <a:avLst/>
          </a:prstGeom>
          <a:solidFill>
            <a:srgbClr val="BB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1</a:t>
            </a:r>
            <a:endParaRPr baseline="-25000"/>
          </a:p>
        </p:txBody>
      </p:sp>
      <p:sp>
        <p:nvSpPr>
          <p:cNvPr id="537" name="Google Shape;537;p31"/>
          <p:cNvSpPr/>
          <p:nvPr/>
        </p:nvSpPr>
        <p:spPr>
          <a:xfrm>
            <a:off x="2438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2</a:t>
            </a:r>
            <a:endParaRPr baseline="-25000"/>
          </a:p>
        </p:txBody>
      </p:sp>
      <p:sp>
        <p:nvSpPr>
          <p:cNvPr id="538" name="Google Shape;538;p31"/>
          <p:cNvSpPr/>
          <p:nvPr/>
        </p:nvSpPr>
        <p:spPr>
          <a:xfrm>
            <a:off x="914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1</a:t>
            </a:r>
            <a:endParaRPr baseline="-25000"/>
          </a:p>
        </p:txBody>
      </p:sp>
      <p:sp>
        <p:nvSpPr>
          <p:cNvPr id="539" name="Google Shape;539;p31"/>
          <p:cNvSpPr/>
          <p:nvPr/>
        </p:nvSpPr>
        <p:spPr>
          <a:xfrm>
            <a:off x="2438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2</a:t>
            </a:r>
            <a:endParaRPr baseline="-25000"/>
          </a:p>
        </p:txBody>
      </p:sp>
      <p:sp>
        <p:nvSpPr>
          <p:cNvPr id="540" name="Google Shape;540;p31"/>
          <p:cNvSpPr/>
          <p:nvPr/>
        </p:nvSpPr>
        <p:spPr>
          <a:xfrm>
            <a:off x="914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541" name="Google Shape;541;p31"/>
          <p:cNvSpPr/>
          <p:nvPr/>
        </p:nvSpPr>
        <p:spPr>
          <a:xfrm>
            <a:off x="2438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cxnSp>
        <p:nvCxnSpPr>
          <p:cNvPr id="542" name="Google Shape;542;p31"/>
          <p:cNvCxnSpPr>
            <a:stCxn id="543" idx="2"/>
            <a:endCxn id="540" idx="0"/>
          </p:cNvCxnSpPr>
          <p:nvPr/>
        </p:nvCxnSpPr>
        <p:spPr>
          <a:xfrm flipH="1">
            <a:off x="1156650" y="2076638"/>
            <a:ext cx="1143000" cy="211500"/>
          </a:xfrm>
          <a:prstGeom prst="straightConnector1">
            <a:avLst/>
          </a:prstGeom>
          <a:noFill/>
          <a:ln cap="flat" cmpd="sng" w="28575">
            <a:solidFill>
              <a:srgbClr val="BB0000"/>
            </a:solidFill>
            <a:prstDash val="solid"/>
            <a:round/>
            <a:headEnd len="med" w="med" type="none"/>
            <a:tailEnd len="med" w="med" type="triangle"/>
          </a:ln>
        </p:spPr>
      </p:cxnSp>
      <p:cxnSp>
        <p:nvCxnSpPr>
          <p:cNvPr id="544" name="Google Shape;544;p31"/>
          <p:cNvCxnSpPr>
            <a:stCxn id="543" idx="2"/>
            <a:endCxn id="541" idx="0"/>
          </p:cNvCxnSpPr>
          <p:nvPr/>
        </p:nvCxnSpPr>
        <p:spPr>
          <a:xfrm>
            <a:off x="2299650" y="2076638"/>
            <a:ext cx="381000" cy="211500"/>
          </a:xfrm>
          <a:prstGeom prst="straightConnector1">
            <a:avLst/>
          </a:prstGeom>
          <a:noFill/>
          <a:ln cap="flat" cmpd="sng" w="28575">
            <a:solidFill>
              <a:srgbClr val="4A86E8"/>
            </a:solidFill>
            <a:prstDash val="solid"/>
            <a:round/>
            <a:headEnd len="med" w="med" type="none"/>
            <a:tailEnd len="med" w="med" type="triangle"/>
          </a:ln>
        </p:spPr>
      </p:cxnSp>
      <p:cxnSp>
        <p:nvCxnSpPr>
          <p:cNvPr id="545" name="Google Shape;545;p31"/>
          <p:cNvCxnSpPr>
            <a:stCxn id="540" idx="4"/>
            <a:endCxn id="546" idx="0"/>
          </p:cNvCxnSpPr>
          <p:nvPr/>
        </p:nvCxnSpPr>
        <p:spPr>
          <a:xfrm>
            <a:off x="1156650" y="2764238"/>
            <a:ext cx="1143000" cy="403200"/>
          </a:xfrm>
          <a:prstGeom prst="straightConnector1">
            <a:avLst/>
          </a:prstGeom>
          <a:noFill/>
          <a:ln cap="flat" cmpd="sng" w="28575">
            <a:solidFill>
              <a:srgbClr val="BB0000"/>
            </a:solidFill>
            <a:prstDash val="solid"/>
            <a:round/>
            <a:headEnd len="med" w="med" type="none"/>
            <a:tailEnd len="med" w="med" type="triangle"/>
          </a:ln>
        </p:spPr>
      </p:cxnSp>
      <p:cxnSp>
        <p:nvCxnSpPr>
          <p:cNvPr id="547" name="Google Shape;547;p31"/>
          <p:cNvCxnSpPr>
            <a:stCxn id="541" idx="4"/>
            <a:endCxn id="548" idx="0"/>
          </p:cNvCxnSpPr>
          <p:nvPr/>
        </p:nvCxnSpPr>
        <p:spPr>
          <a:xfrm>
            <a:off x="2680650" y="2764238"/>
            <a:ext cx="2661000" cy="403200"/>
          </a:xfrm>
          <a:prstGeom prst="straightConnector1">
            <a:avLst/>
          </a:prstGeom>
          <a:noFill/>
          <a:ln cap="flat" cmpd="sng" w="28575">
            <a:solidFill>
              <a:srgbClr val="4A86E8"/>
            </a:solidFill>
            <a:prstDash val="solid"/>
            <a:round/>
            <a:headEnd len="med" w="med" type="none"/>
            <a:tailEnd len="med" w="med" type="triangle"/>
          </a:ln>
        </p:spPr>
      </p:cxnSp>
      <p:cxnSp>
        <p:nvCxnSpPr>
          <p:cNvPr id="549" name="Google Shape;549;p31"/>
          <p:cNvCxnSpPr>
            <a:stCxn id="546" idx="2"/>
            <a:endCxn id="538" idx="0"/>
          </p:cNvCxnSpPr>
          <p:nvPr/>
        </p:nvCxnSpPr>
        <p:spPr>
          <a:xfrm flipH="1">
            <a:off x="1156650" y="3487538"/>
            <a:ext cx="1143000" cy="324600"/>
          </a:xfrm>
          <a:prstGeom prst="straightConnector1">
            <a:avLst/>
          </a:prstGeom>
          <a:noFill/>
          <a:ln cap="flat" cmpd="sng" w="28575">
            <a:solidFill>
              <a:srgbClr val="BB0000"/>
            </a:solidFill>
            <a:prstDash val="solid"/>
            <a:round/>
            <a:headEnd len="med" w="med" type="none"/>
            <a:tailEnd len="med" w="med" type="triangle"/>
          </a:ln>
        </p:spPr>
      </p:cxnSp>
      <p:sp>
        <p:nvSpPr>
          <p:cNvPr id="550" name="Google Shape;550;p31"/>
          <p:cNvSpPr txBox="1"/>
          <p:nvPr>
            <p:ph idx="1" type="body"/>
          </p:nvPr>
        </p:nvSpPr>
        <p:spPr>
          <a:xfrm>
            <a:off x="457200" y="333600"/>
            <a:ext cx="7317000" cy="4845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a:solidFill>
                  <a:schemeClr val="dk1"/>
                </a:solidFill>
              </a:rPr>
              <a:t>Simple Routing Network is not Anonymous</a:t>
            </a:r>
            <a:endParaRPr b="1">
              <a:solidFill>
                <a:schemeClr val="dk1"/>
              </a:solidFill>
              <a:latin typeface="Arial"/>
              <a:ea typeface="Arial"/>
              <a:cs typeface="Arial"/>
              <a:sym typeface="Arial"/>
            </a:endParaRPr>
          </a:p>
        </p:txBody>
      </p:sp>
      <p:sp>
        <p:nvSpPr>
          <p:cNvPr id="551" name="Google Shape;551;p31"/>
          <p:cNvSpPr/>
          <p:nvPr/>
        </p:nvSpPr>
        <p:spPr>
          <a:xfrm>
            <a:off x="3962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3</a:t>
            </a:r>
            <a:endParaRPr baseline="-25000"/>
          </a:p>
        </p:txBody>
      </p:sp>
      <p:sp>
        <p:nvSpPr>
          <p:cNvPr id="552" name="Google Shape;552;p31"/>
          <p:cNvSpPr/>
          <p:nvPr/>
        </p:nvSpPr>
        <p:spPr>
          <a:xfrm>
            <a:off x="5486400" y="1068938"/>
            <a:ext cx="484500" cy="476100"/>
          </a:xfrm>
          <a:prstGeom prst="ellipse">
            <a:avLst/>
          </a:prstGeom>
          <a:solidFill>
            <a:srgbClr val="BB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4</a:t>
            </a:r>
            <a:endParaRPr baseline="-25000"/>
          </a:p>
        </p:txBody>
      </p:sp>
      <p:sp>
        <p:nvSpPr>
          <p:cNvPr id="553" name="Google Shape;553;p31"/>
          <p:cNvSpPr/>
          <p:nvPr/>
        </p:nvSpPr>
        <p:spPr>
          <a:xfrm>
            <a:off x="3962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3</a:t>
            </a:r>
            <a:endParaRPr baseline="-25000"/>
          </a:p>
        </p:txBody>
      </p:sp>
      <p:sp>
        <p:nvSpPr>
          <p:cNvPr id="554" name="Google Shape;554;p31"/>
          <p:cNvSpPr/>
          <p:nvPr/>
        </p:nvSpPr>
        <p:spPr>
          <a:xfrm>
            <a:off x="5486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4</a:t>
            </a:r>
            <a:endParaRPr baseline="-25000"/>
          </a:p>
        </p:txBody>
      </p:sp>
      <p:sp>
        <p:nvSpPr>
          <p:cNvPr id="555" name="Google Shape;555;p31"/>
          <p:cNvSpPr/>
          <p:nvPr/>
        </p:nvSpPr>
        <p:spPr>
          <a:xfrm>
            <a:off x="3962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556" name="Google Shape;556;p31"/>
          <p:cNvSpPr/>
          <p:nvPr/>
        </p:nvSpPr>
        <p:spPr>
          <a:xfrm>
            <a:off x="5486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cxnSp>
        <p:nvCxnSpPr>
          <p:cNvPr id="557" name="Google Shape;557;p31"/>
          <p:cNvCxnSpPr>
            <a:stCxn id="552" idx="4"/>
            <a:endCxn id="558" idx="0"/>
          </p:cNvCxnSpPr>
          <p:nvPr/>
        </p:nvCxnSpPr>
        <p:spPr>
          <a:xfrm flipH="1">
            <a:off x="5347650" y="1545038"/>
            <a:ext cx="381000" cy="211500"/>
          </a:xfrm>
          <a:prstGeom prst="straightConnector1">
            <a:avLst/>
          </a:prstGeom>
          <a:noFill/>
          <a:ln cap="flat" cmpd="sng" w="28575">
            <a:solidFill>
              <a:srgbClr val="BB0000"/>
            </a:solidFill>
            <a:prstDash val="solid"/>
            <a:round/>
            <a:headEnd len="med" w="med" type="none"/>
            <a:tailEnd len="med" w="med" type="triangle"/>
          </a:ln>
        </p:spPr>
      </p:cxnSp>
      <p:cxnSp>
        <p:nvCxnSpPr>
          <p:cNvPr id="559" name="Google Shape;559;p31"/>
          <p:cNvCxnSpPr>
            <a:stCxn id="558" idx="2"/>
            <a:endCxn id="556" idx="0"/>
          </p:cNvCxnSpPr>
          <p:nvPr/>
        </p:nvCxnSpPr>
        <p:spPr>
          <a:xfrm>
            <a:off x="5347650" y="2076638"/>
            <a:ext cx="381000" cy="211500"/>
          </a:xfrm>
          <a:prstGeom prst="straightConnector1">
            <a:avLst/>
          </a:prstGeom>
          <a:noFill/>
          <a:ln cap="flat" cmpd="sng" w="28575">
            <a:solidFill>
              <a:srgbClr val="BB0000"/>
            </a:solidFill>
            <a:prstDash val="solid"/>
            <a:round/>
            <a:headEnd len="med" w="med" type="none"/>
            <a:tailEnd len="med" w="med" type="triangle"/>
          </a:ln>
        </p:spPr>
      </p:cxnSp>
      <p:cxnSp>
        <p:nvCxnSpPr>
          <p:cNvPr id="560" name="Google Shape;560;p31"/>
          <p:cNvCxnSpPr>
            <a:stCxn id="556" idx="4"/>
            <a:endCxn id="548" idx="0"/>
          </p:cNvCxnSpPr>
          <p:nvPr/>
        </p:nvCxnSpPr>
        <p:spPr>
          <a:xfrm flipH="1">
            <a:off x="5341650" y="2764238"/>
            <a:ext cx="387000" cy="403200"/>
          </a:xfrm>
          <a:prstGeom prst="straightConnector1">
            <a:avLst/>
          </a:prstGeom>
          <a:noFill/>
          <a:ln cap="flat" cmpd="sng" w="28575">
            <a:solidFill>
              <a:srgbClr val="BB0000"/>
            </a:solidFill>
            <a:prstDash val="solid"/>
            <a:round/>
            <a:headEnd len="med" w="med" type="none"/>
            <a:tailEnd len="med" w="med" type="triangle"/>
          </a:ln>
        </p:spPr>
      </p:cxnSp>
      <p:cxnSp>
        <p:nvCxnSpPr>
          <p:cNvPr id="561" name="Google Shape;561;p31"/>
          <p:cNvCxnSpPr>
            <a:stCxn id="548" idx="2"/>
            <a:endCxn id="553" idx="0"/>
          </p:cNvCxnSpPr>
          <p:nvPr/>
        </p:nvCxnSpPr>
        <p:spPr>
          <a:xfrm flipH="1">
            <a:off x="4204650" y="3487538"/>
            <a:ext cx="1137000" cy="324600"/>
          </a:xfrm>
          <a:prstGeom prst="straightConnector1">
            <a:avLst/>
          </a:prstGeom>
          <a:noFill/>
          <a:ln cap="flat" cmpd="sng" w="28575">
            <a:solidFill>
              <a:srgbClr val="4A86E8"/>
            </a:solidFill>
            <a:prstDash val="solid"/>
            <a:round/>
            <a:headEnd len="med" w="med" type="none"/>
            <a:tailEnd len="med" w="med" type="triangle"/>
          </a:ln>
        </p:spPr>
      </p:cxnSp>
      <p:cxnSp>
        <p:nvCxnSpPr>
          <p:cNvPr id="562" name="Google Shape;562;p31"/>
          <p:cNvCxnSpPr>
            <a:stCxn id="548" idx="2"/>
            <a:endCxn id="554" idx="0"/>
          </p:cNvCxnSpPr>
          <p:nvPr/>
        </p:nvCxnSpPr>
        <p:spPr>
          <a:xfrm>
            <a:off x="5341650" y="3487538"/>
            <a:ext cx="387000" cy="324600"/>
          </a:xfrm>
          <a:prstGeom prst="straightConnector1">
            <a:avLst/>
          </a:prstGeom>
          <a:noFill/>
          <a:ln cap="flat" cmpd="sng" w="28575">
            <a:solidFill>
              <a:srgbClr val="BB0000"/>
            </a:solidFill>
            <a:prstDash val="solid"/>
            <a:round/>
            <a:headEnd len="med" w="med" type="none"/>
            <a:tailEnd len="med" w="med" type="triangle"/>
          </a:ln>
        </p:spPr>
      </p:cxnSp>
      <p:cxnSp>
        <p:nvCxnSpPr>
          <p:cNvPr id="563" name="Google Shape;563;p31"/>
          <p:cNvCxnSpPr>
            <a:stCxn id="537" idx="4"/>
            <a:endCxn id="543" idx="0"/>
          </p:cNvCxnSpPr>
          <p:nvPr/>
        </p:nvCxnSpPr>
        <p:spPr>
          <a:xfrm flipH="1">
            <a:off x="2299650" y="1545038"/>
            <a:ext cx="381000" cy="211500"/>
          </a:xfrm>
          <a:prstGeom prst="straightConnector1">
            <a:avLst/>
          </a:prstGeom>
          <a:noFill/>
          <a:ln cap="flat" cmpd="sng" w="28575">
            <a:solidFill>
              <a:srgbClr val="4A86E8"/>
            </a:solidFill>
            <a:prstDash val="solid"/>
            <a:round/>
            <a:headEnd len="med" w="med" type="none"/>
            <a:tailEnd len="med" w="med" type="triangle"/>
          </a:ln>
        </p:spPr>
      </p:cxnSp>
      <p:sp>
        <p:nvSpPr>
          <p:cNvPr id="564" name="Google Shape;564;p31"/>
          <p:cNvSpPr/>
          <p:nvPr/>
        </p:nvSpPr>
        <p:spPr>
          <a:xfrm>
            <a:off x="1783044" y="1756550"/>
            <a:ext cx="1024200" cy="32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Gate</a:t>
            </a:r>
            <a:r>
              <a:rPr baseline="-25000" lang="en"/>
              <a:t>11</a:t>
            </a:r>
            <a:endParaRPr baseline="-25000"/>
          </a:p>
        </p:txBody>
      </p:sp>
      <p:sp>
        <p:nvSpPr>
          <p:cNvPr id="565" name="Google Shape;565;p31"/>
          <p:cNvSpPr/>
          <p:nvPr/>
        </p:nvSpPr>
        <p:spPr>
          <a:xfrm>
            <a:off x="1783044" y="3167488"/>
            <a:ext cx="1024200" cy="32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Gate</a:t>
            </a:r>
            <a:r>
              <a:rPr baseline="-25000" lang="en">
                <a:solidFill>
                  <a:schemeClr val="dk1"/>
                </a:solidFill>
              </a:rPr>
              <a:t>21</a:t>
            </a:r>
            <a:endParaRPr/>
          </a:p>
        </p:txBody>
      </p:sp>
      <p:sp>
        <p:nvSpPr>
          <p:cNvPr id="566" name="Google Shape;566;p31"/>
          <p:cNvSpPr/>
          <p:nvPr/>
        </p:nvSpPr>
        <p:spPr>
          <a:xfrm>
            <a:off x="4827996" y="3167488"/>
            <a:ext cx="1024200" cy="32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Gate</a:t>
            </a:r>
            <a:r>
              <a:rPr baseline="-25000" lang="en">
                <a:solidFill>
                  <a:schemeClr val="dk1"/>
                </a:solidFill>
              </a:rPr>
              <a:t>22</a:t>
            </a:r>
            <a:endParaRPr/>
          </a:p>
        </p:txBody>
      </p:sp>
      <p:sp>
        <p:nvSpPr>
          <p:cNvPr id="567" name="Google Shape;567;p31"/>
          <p:cNvSpPr/>
          <p:nvPr/>
        </p:nvSpPr>
        <p:spPr>
          <a:xfrm>
            <a:off x="4827996" y="1756538"/>
            <a:ext cx="1024200" cy="32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Gate</a:t>
            </a:r>
            <a:r>
              <a:rPr baseline="-25000" lang="en">
                <a:solidFill>
                  <a:schemeClr val="dk1"/>
                </a:solidFill>
              </a:rPr>
              <a:t>12</a:t>
            </a:r>
            <a:endParaRPr/>
          </a:p>
        </p:txBody>
      </p:sp>
      <p:cxnSp>
        <p:nvCxnSpPr>
          <p:cNvPr id="568" name="Google Shape;568;p31"/>
          <p:cNvCxnSpPr>
            <a:stCxn id="536" idx="4"/>
            <a:endCxn id="543" idx="0"/>
          </p:cNvCxnSpPr>
          <p:nvPr/>
        </p:nvCxnSpPr>
        <p:spPr>
          <a:xfrm>
            <a:off x="1156650" y="1545038"/>
            <a:ext cx="1143000" cy="211500"/>
          </a:xfrm>
          <a:prstGeom prst="straightConnector1">
            <a:avLst/>
          </a:prstGeom>
          <a:noFill/>
          <a:ln cap="flat" cmpd="sng" w="28575">
            <a:solidFill>
              <a:srgbClr val="BB0000"/>
            </a:solidFill>
            <a:prstDash val="solid"/>
            <a:round/>
            <a:headEnd len="med" w="med" type="none"/>
            <a:tailEnd len="med" w="med" type="triangle"/>
          </a:ln>
        </p:spPr>
      </p:cxnSp>
      <p:sp>
        <p:nvSpPr>
          <p:cNvPr id="569" name="Google Shape;569;p31"/>
          <p:cNvSpPr/>
          <p:nvPr/>
        </p:nvSpPr>
        <p:spPr>
          <a:xfrm>
            <a:off x="1252725" y="4480550"/>
            <a:ext cx="4599600" cy="403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rPr>
              <a:t>Adversary can infer that s</a:t>
            </a:r>
            <a:r>
              <a:rPr baseline="-25000" lang="en" sz="1800">
                <a:solidFill>
                  <a:schemeClr val="dk1"/>
                </a:solidFill>
              </a:rPr>
              <a:t>2</a:t>
            </a:r>
            <a:r>
              <a:rPr lang="en" sz="1800">
                <a:solidFill>
                  <a:schemeClr val="dk1"/>
                </a:solidFill>
              </a:rPr>
              <a:t> is sending to r</a:t>
            </a:r>
            <a:r>
              <a:rPr baseline="-25000" lang="en" sz="1800">
                <a:solidFill>
                  <a:schemeClr val="dk1"/>
                </a:solidFill>
              </a:rPr>
              <a:t>3</a:t>
            </a:r>
            <a:endParaRPr/>
          </a:p>
        </p:txBody>
      </p:sp>
      <p:sp>
        <p:nvSpPr>
          <p:cNvPr id="570" name="Google Shape;570;p31"/>
          <p:cNvSpPr txBox="1"/>
          <p:nvPr>
            <p:ph idx="1" type="body"/>
          </p:nvPr>
        </p:nvSpPr>
        <p:spPr>
          <a:xfrm>
            <a:off x="37600" y="1755648"/>
            <a:ext cx="10017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lang="en" sz="1500">
                <a:solidFill>
                  <a:schemeClr val="dk1"/>
                </a:solidFill>
              </a:rPr>
              <a:t>Layer 1</a:t>
            </a:r>
            <a:endParaRPr baseline="-25000" sz="1500">
              <a:solidFill>
                <a:schemeClr val="dk1"/>
              </a:solidFill>
            </a:endParaRPr>
          </a:p>
        </p:txBody>
      </p:sp>
      <p:sp>
        <p:nvSpPr>
          <p:cNvPr id="571" name="Google Shape;571;p31"/>
          <p:cNvSpPr txBox="1"/>
          <p:nvPr>
            <p:ph idx="1" type="body"/>
          </p:nvPr>
        </p:nvSpPr>
        <p:spPr>
          <a:xfrm>
            <a:off x="37600" y="3163824"/>
            <a:ext cx="10017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lang="en" sz="1500">
                <a:solidFill>
                  <a:schemeClr val="dk1"/>
                </a:solidFill>
              </a:rPr>
              <a:t>Layer 2</a:t>
            </a:r>
            <a:endParaRPr baseline="-25000" sz="1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pic>
        <p:nvPicPr>
          <p:cNvPr id="576" name="Google Shape;576;p32"/>
          <p:cNvPicPr preferRelativeResize="0"/>
          <p:nvPr/>
        </p:nvPicPr>
        <p:blipFill>
          <a:blip r:embed="rId3">
            <a:alphaModFix/>
          </a:blip>
          <a:stretch>
            <a:fillRect/>
          </a:stretch>
        </p:blipFill>
        <p:spPr>
          <a:xfrm>
            <a:off x="5489044" y="959358"/>
            <a:ext cx="457201" cy="457199"/>
          </a:xfrm>
          <a:prstGeom prst="rect">
            <a:avLst/>
          </a:prstGeom>
          <a:noFill/>
          <a:ln>
            <a:noFill/>
          </a:ln>
        </p:spPr>
      </p:pic>
      <p:pic>
        <p:nvPicPr>
          <p:cNvPr id="577" name="Google Shape;577;p32"/>
          <p:cNvPicPr preferRelativeResize="0"/>
          <p:nvPr/>
        </p:nvPicPr>
        <p:blipFill>
          <a:blip r:embed="rId3">
            <a:alphaModFix/>
          </a:blip>
          <a:stretch>
            <a:fillRect/>
          </a:stretch>
        </p:blipFill>
        <p:spPr>
          <a:xfrm>
            <a:off x="917044" y="959358"/>
            <a:ext cx="457201" cy="457199"/>
          </a:xfrm>
          <a:prstGeom prst="rect">
            <a:avLst/>
          </a:prstGeom>
          <a:noFill/>
          <a:ln>
            <a:noFill/>
          </a:ln>
        </p:spPr>
      </p:pic>
      <p:sp>
        <p:nvSpPr>
          <p:cNvPr id="578" name="Google Shape;578;p32"/>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579" name="Google Shape;579;p32"/>
          <p:cNvSpPr/>
          <p:nvPr/>
        </p:nvSpPr>
        <p:spPr>
          <a:xfrm>
            <a:off x="914400" y="1068938"/>
            <a:ext cx="484500" cy="476100"/>
          </a:xfrm>
          <a:prstGeom prst="ellipse">
            <a:avLst/>
          </a:prstGeom>
          <a:solidFill>
            <a:srgbClr val="BB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1</a:t>
            </a:r>
            <a:endParaRPr baseline="-25000"/>
          </a:p>
        </p:txBody>
      </p:sp>
      <p:sp>
        <p:nvSpPr>
          <p:cNvPr id="580" name="Google Shape;580;p32"/>
          <p:cNvSpPr/>
          <p:nvPr/>
        </p:nvSpPr>
        <p:spPr>
          <a:xfrm>
            <a:off x="1676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581" name="Google Shape;581;p32"/>
          <p:cNvSpPr/>
          <p:nvPr/>
        </p:nvSpPr>
        <p:spPr>
          <a:xfrm>
            <a:off x="2438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2</a:t>
            </a:r>
            <a:endParaRPr baseline="-25000"/>
          </a:p>
        </p:txBody>
      </p:sp>
      <p:sp>
        <p:nvSpPr>
          <p:cNvPr id="582" name="Google Shape;582;p32"/>
          <p:cNvSpPr/>
          <p:nvPr/>
        </p:nvSpPr>
        <p:spPr>
          <a:xfrm>
            <a:off x="3200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583" name="Google Shape;583;p32"/>
          <p:cNvSpPr/>
          <p:nvPr/>
        </p:nvSpPr>
        <p:spPr>
          <a:xfrm>
            <a:off x="914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1</a:t>
            </a:r>
            <a:endParaRPr baseline="-25000"/>
          </a:p>
        </p:txBody>
      </p:sp>
      <p:sp>
        <p:nvSpPr>
          <p:cNvPr id="584" name="Google Shape;584;p32"/>
          <p:cNvSpPr/>
          <p:nvPr/>
        </p:nvSpPr>
        <p:spPr>
          <a:xfrm>
            <a:off x="1676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585" name="Google Shape;585;p32"/>
          <p:cNvSpPr/>
          <p:nvPr/>
        </p:nvSpPr>
        <p:spPr>
          <a:xfrm>
            <a:off x="2438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2</a:t>
            </a:r>
            <a:endParaRPr baseline="-25000"/>
          </a:p>
        </p:txBody>
      </p:sp>
      <p:sp>
        <p:nvSpPr>
          <p:cNvPr id="586" name="Google Shape;586;p32"/>
          <p:cNvSpPr/>
          <p:nvPr/>
        </p:nvSpPr>
        <p:spPr>
          <a:xfrm>
            <a:off x="3200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587" name="Google Shape;587;p32"/>
          <p:cNvSpPr/>
          <p:nvPr/>
        </p:nvSpPr>
        <p:spPr>
          <a:xfrm>
            <a:off x="914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588" name="Google Shape;588;p32"/>
          <p:cNvSpPr/>
          <p:nvPr/>
        </p:nvSpPr>
        <p:spPr>
          <a:xfrm>
            <a:off x="1676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589" name="Google Shape;589;p32"/>
          <p:cNvSpPr/>
          <p:nvPr/>
        </p:nvSpPr>
        <p:spPr>
          <a:xfrm>
            <a:off x="2438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590" name="Google Shape;590;p32"/>
          <p:cNvSpPr/>
          <p:nvPr/>
        </p:nvSpPr>
        <p:spPr>
          <a:xfrm>
            <a:off x="3200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cxnSp>
        <p:nvCxnSpPr>
          <p:cNvPr id="591" name="Google Shape;591;p32"/>
          <p:cNvCxnSpPr>
            <a:stCxn id="579" idx="4"/>
            <a:endCxn id="592" idx="0"/>
          </p:cNvCxnSpPr>
          <p:nvPr/>
        </p:nvCxnSpPr>
        <p:spPr>
          <a:xfrm>
            <a:off x="1156650" y="1545038"/>
            <a:ext cx="1143000" cy="211500"/>
          </a:xfrm>
          <a:prstGeom prst="straightConnector1">
            <a:avLst/>
          </a:prstGeom>
          <a:noFill/>
          <a:ln cap="flat" cmpd="sng" w="9525">
            <a:solidFill>
              <a:schemeClr val="dk1"/>
            </a:solidFill>
            <a:prstDash val="solid"/>
            <a:round/>
            <a:headEnd len="med" w="med" type="none"/>
            <a:tailEnd len="med" w="med" type="triangle"/>
          </a:ln>
        </p:spPr>
      </p:cxnSp>
      <p:cxnSp>
        <p:nvCxnSpPr>
          <p:cNvPr id="593" name="Google Shape;593;p32"/>
          <p:cNvCxnSpPr>
            <a:stCxn id="580" idx="4"/>
            <a:endCxn id="592" idx="0"/>
          </p:cNvCxnSpPr>
          <p:nvPr/>
        </p:nvCxnSpPr>
        <p:spPr>
          <a:xfrm>
            <a:off x="1918650" y="1545038"/>
            <a:ext cx="381000" cy="211500"/>
          </a:xfrm>
          <a:prstGeom prst="straightConnector1">
            <a:avLst/>
          </a:prstGeom>
          <a:noFill/>
          <a:ln cap="flat" cmpd="sng" w="9525">
            <a:solidFill>
              <a:schemeClr val="dk1"/>
            </a:solidFill>
            <a:prstDash val="solid"/>
            <a:round/>
            <a:headEnd len="med" w="med" type="none"/>
            <a:tailEnd len="med" w="med" type="triangle"/>
          </a:ln>
        </p:spPr>
      </p:cxnSp>
      <p:cxnSp>
        <p:nvCxnSpPr>
          <p:cNvPr id="594" name="Google Shape;594;p32"/>
          <p:cNvCxnSpPr>
            <a:stCxn id="582" idx="4"/>
            <a:endCxn id="592" idx="0"/>
          </p:cNvCxnSpPr>
          <p:nvPr/>
        </p:nvCxnSpPr>
        <p:spPr>
          <a:xfrm flipH="1">
            <a:off x="2299650" y="1545038"/>
            <a:ext cx="1143000" cy="211500"/>
          </a:xfrm>
          <a:prstGeom prst="straightConnector1">
            <a:avLst/>
          </a:prstGeom>
          <a:noFill/>
          <a:ln cap="flat" cmpd="sng" w="9525">
            <a:solidFill>
              <a:srgbClr val="000000"/>
            </a:solidFill>
            <a:prstDash val="solid"/>
            <a:round/>
            <a:headEnd len="med" w="med" type="none"/>
            <a:tailEnd len="med" w="med" type="triangle"/>
          </a:ln>
        </p:spPr>
      </p:cxnSp>
      <p:cxnSp>
        <p:nvCxnSpPr>
          <p:cNvPr id="595" name="Google Shape;595;p32"/>
          <p:cNvCxnSpPr>
            <a:stCxn id="592" idx="2"/>
            <a:endCxn id="587" idx="0"/>
          </p:cNvCxnSpPr>
          <p:nvPr/>
        </p:nvCxnSpPr>
        <p:spPr>
          <a:xfrm flipH="1">
            <a:off x="1156650" y="2076638"/>
            <a:ext cx="1143000" cy="211500"/>
          </a:xfrm>
          <a:prstGeom prst="straightConnector1">
            <a:avLst/>
          </a:prstGeom>
          <a:noFill/>
          <a:ln cap="flat" cmpd="sng" w="9525">
            <a:solidFill>
              <a:schemeClr val="dk1"/>
            </a:solidFill>
            <a:prstDash val="solid"/>
            <a:round/>
            <a:headEnd len="med" w="med" type="none"/>
            <a:tailEnd len="med" w="med" type="triangle"/>
          </a:ln>
        </p:spPr>
      </p:cxnSp>
      <p:cxnSp>
        <p:nvCxnSpPr>
          <p:cNvPr id="596" name="Google Shape;596;p32"/>
          <p:cNvCxnSpPr>
            <a:stCxn id="592" idx="2"/>
            <a:endCxn id="588" idx="0"/>
          </p:cNvCxnSpPr>
          <p:nvPr/>
        </p:nvCxnSpPr>
        <p:spPr>
          <a:xfrm flipH="1">
            <a:off x="1918650" y="2076638"/>
            <a:ext cx="381000" cy="211500"/>
          </a:xfrm>
          <a:prstGeom prst="straightConnector1">
            <a:avLst/>
          </a:prstGeom>
          <a:noFill/>
          <a:ln cap="flat" cmpd="sng" w="9525">
            <a:solidFill>
              <a:schemeClr val="dk1"/>
            </a:solidFill>
            <a:prstDash val="solid"/>
            <a:round/>
            <a:headEnd len="med" w="med" type="none"/>
            <a:tailEnd len="med" w="med" type="triangle"/>
          </a:ln>
        </p:spPr>
      </p:cxnSp>
      <p:cxnSp>
        <p:nvCxnSpPr>
          <p:cNvPr id="597" name="Google Shape;597;p32"/>
          <p:cNvCxnSpPr>
            <a:stCxn id="592" idx="2"/>
            <a:endCxn id="589" idx="0"/>
          </p:cNvCxnSpPr>
          <p:nvPr/>
        </p:nvCxnSpPr>
        <p:spPr>
          <a:xfrm>
            <a:off x="2299650" y="2076638"/>
            <a:ext cx="381000" cy="211500"/>
          </a:xfrm>
          <a:prstGeom prst="straightConnector1">
            <a:avLst/>
          </a:prstGeom>
          <a:noFill/>
          <a:ln cap="flat" cmpd="sng" w="9525">
            <a:solidFill>
              <a:schemeClr val="dk1"/>
            </a:solidFill>
            <a:prstDash val="solid"/>
            <a:round/>
            <a:headEnd len="med" w="med" type="none"/>
            <a:tailEnd len="med" w="med" type="triangle"/>
          </a:ln>
        </p:spPr>
      </p:cxnSp>
      <p:cxnSp>
        <p:nvCxnSpPr>
          <p:cNvPr id="598" name="Google Shape;598;p32"/>
          <p:cNvCxnSpPr>
            <a:stCxn id="592" idx="2"/>
            <a:endCxn id="590" idx="0"/>
          </p:cNvCxnSpPr>
          <p:nvPr/>
        </p:nvCxnSpPr>
        <p:spPr>
          <a:xfrm>
            <a:off x="2299650" y="2076638"/>
            <a:ext cx="1143000" cy="211500"/>
          </a:xfrm>
          <a:prstGeom prst="straightConnector1">
            <a:avLst/>
          </a:prstGeom>
          <a:noFill/>
          <a:ln cap="flat" cmpd="sng" w="9525">
            <a:solidFill>
              <a:schemeClr val="dk1"/>
            </a:solidFill>
            <a:prstDash val="solid"/>
            <a:round/>
            <a:headEnd len="med" w="med" type="none"/>
            <a:tailEnd len="med" w="med" type="triangle"/>
          </a:ln>
        </p:spPr>
      </p:cxnSp>
      <p:cxnSp>
        <p:nvCxnSpPr>
          <p:cNvPr id="599" name="Google Shape;599;p32"/>
          <p:cNvCxnSpPr>
            <a:stCxn id="587" idx="4"/>
            <a:endCxn id="600" idx="0"/>
          </p:cNvCxnSpPr>
          <p:nvPr/>
        </p:nvCxnSpPr>
        <p:spPr>
          <a:xfrm>
            <a:off x="1156650" y="2764238"/>
            <a:ext cx="1143000" cy="403200"/>
          </a:xfrm>
          <a:prstGeom prst="straightConnector1">
            <a:avLst/>
          </a:prstGeom>
          <a:noFill/>
          <a:ln cap="flat" cmpd="sng" w="9525">
            <a:solidFill>
              <a:schemeClr val="dk1"/>
            </a:solidFill>
            <a:prstDash val="solid"/>
            <a:round/>
            <a:headEnd len="med" w="med" type="none"/>
            <a:tailEnd len="med" w="med" type="triangle"/>
          </a:ln>
        </p:spPr>
      </p:cxnSp>
      <p:cxnSp>
        <p:nvCxnSpPr>
          <p:cNvPr id="601" name="Google Shape;601;p32"/>
          <p:cNvCxnSpPr>
            <a:stCxn id="589" idx="4"/>
            <a:endCxn id="602" idx="0"/>
          </p:cNvCxnSpPr>
          <p:nvPr/>
        </p:nvCxnSpPr>
        <p:spPr>
          <a:xfrm>
            <a:off x="2680650" y="2764238"/>
            <a:ext cx="2661000" cy="403200"/>
          </a:xfrm>
          <a:prstGeom prst="straightConnector1">
            <a:avLst/>
          </a:prstGeom>
          <a:noFill/>
          <a:ln cap="flat" cmpd="sng" w="9525">
            <a:solidFill>
              <a:schemeClr val="dk1"/>
            </a:solidFill>
            <a:prstDash val="solid"/>
            <a:round/>
            <a:headEnd len="med" w="med" type="none"/>
            <a:tailEnd len="med" w="med" type="triangle"/>
          </a:ln>
        </p:spPr>
      </p:cxnSp>
      <p:cxnSp>
        <p:nvCxnSpPr>
          <p:cNvPr id="603" name="Google Shape;603;p32"/>
          <p:cNvCxnSpPr>
            <a:stCxn id="588" idx="4"/>
            <a:endCxn id="600" idx="0"/>
          </p:cNvCxnSpPr>
          <p:nvPr/>
        </p:nvCxnSpPr>
        <p:spPr>
          <a:xfrm>
            <a:off x="1918650" y="2764238"/>
            <a:ext cx="381000" cy="403200"/>
          </a:xfrm>
          <a:prstGeom prst="straightConnector1">
            <a:avLst/>
          </a:prstGeom>
          <a:noFill/>
          <a:ln cap="flat" cmpd="sng" w="9525">
            <a:solidFill>
              <a:schemeClr val="dk1"/>
            </a:solidFill>
            <a:prstDash val="solid"/>
            <a:round/>
            <a:headEnd len="med" w="med" type="none"/>
            <a:tailEnd len="med" w="med" type="triangle"/>
          </a:ln>
        </p:spPr>
      </p:cxnSp>
      <p:cxnSp>
        <p:nvCxnSpPr>
          <p:cNvPr id="604" name="Google Shape;604;p32"/>
          <p:cNvCxnSpPr>
            <a:stCxn id="590" idx="4"/>
            <a:endCxn id="602" idx="0"/>
          </p:cNvCxnSpPr>
          <p:nvPr/>
        </p:nvCxnSpPr>
        <p:spPr>
          <a:xfrm>
            <a:off x="3442650" y="2764238"/>
            <a:ext cx="1899000" cy="403200"/>
          </a:xfrm>
          <a:prstGeom prst="straightConnector1">
            <a:avLst/>
          </a:prstGeom>
          <a:noFill/>
          <a:ln cap="flat" cmpd="sng" w="9525">
            <a:solidFill>
              <a:schemeClr val="dk1"/>
            </a:solidFill>
            <a:prstDash val="solid"/>
            <a:round/>
            <a:headEnd len="med" w="med" type="none"/>
            <a:tailEnd len="med" w="med" type="triangle"/>
          </a:ln>
        </p:spPr>
      </p:cxnSp>
      <p:cxnSp>
        <p:nvCxnSpPr>
          <p:cNvPr id="605" name="Google Shape;605;p32"/>
          <p:cNvCxnSpPr>
            <a:stCxn id="600" idx="2"/>
            <a:endCxn id="583" idx="0"/>
          </p:cNvCxnSpPr>
          <p:nvPr/>
        </p:nvCxnSpPr>
        <p:spPr>
          <a:xfrm flipH="1">
            <a:off x="1156650" y="3487538"/>
            <a:ext cx="1143000" cy="324600"/>
          </a:xfrm>
          <a:prstGeom prst="straightConnector1">
            <a:avLst/>
          </a:prstGeom>
          <a:noFill/>
          <a:ln cap="flat" cmpd="sng" w="9525">
            <a:solidFill>
              <a:schemeClr val="dk1"/>
            </a:solidFill>
            <a:prstDash val="solid"/>
            <a:round/>
            <a:headEnd len="med" w="med" type="none"/>
            <a:tailEnd len="med" w="med" type="triangle"/>
          </a:ln>
        </p:spPr>
      </p:cxnSp>
      <p:cxnSp>
        <p:nvCxnSpPr>
          <p:cNvPr id="606" name="Google Shape;606;p32"/>
          <p:cNvCxnSpPr>
            <a:stCxn id="600" idx="2"/>
            <a:endCxn id="584" idx="0"/>
          </p:cNvCxnSpPr>
          <p:nvPr/>
        </p:nvCxnSpPr>
        <p:spPr>
          <a:xfrm flipH="1">
            <a:off x="1918650" y="3487538"/>
            <a:ext cx="381000" cy="324600"/>
          </a:xfrm>
          <a:prstGeom prst="straightConnector1">
            <a:avLst/>
          </a:prstGeom>
          <a:noFill/>
          <a:ln cap="flat" cmpd="sng" w="9525">
            <a:solidFill>
              <a:schemeClr val="dk1"/>
            </a:solidFill>
            <a:prstDash val="solid"/>
            <a:round/>
            <a:headEnd len="med" w="med" type="none"/>
            <a:tailEnd len="med" w="med" type="triangle"/>
          </a:ln>
        </p:spPr>
      </p:cxnSp>
      <p:cxnSp>
        <p:nvCxnSpPr>
          <p:cNvPr id="607" name="Google Shape;607;p32"/>
          <p:cNvCxnSpPr>
            <a:stCxn id="600" idx="2"/>
            <a:endCxn id="585" idx="0"/>
          </p:cNvCxnSpPr>
          <p:nvPr/>
        </p:nvCxnSpPr>
        <p:spPr>
          <a:xfrm>
            <a:off x="2299650" y="3487538"/>
            <a:ext cx="381000" cy="324600"/>
          </a:xfrm>
          <a:prstGeom prst="straightConnector1">
            <a:avLst/>
          </a:prstGeom>
          <a:noFill/>
          <a:ln cap="flat" cmpd="sng" w="9525">
            <a:solidFill>
              <a:schemeClr val="dk1"/>
            </a:solidFill>
            <a:prstDash val="solid"/>
            <a:round/>
            <a:headEnd len="med" w="med" type="none"/>
            <a:tailEnd len="med" w="med" type="triangle"/>
          </a:ln>
        </p:spPr>
      </p:cxnSp>
      <p:cxnSp>
        <p:nvCxnSpPr>
          <p:cNvPr id="608" name="Google Shape;608;p32"/>
          <p:cNvCxnSpPr>
            <a:stCxn id="600" idx="2"/>
            <a:endCxn id="586" idx="0"/>
          </p:cNvCxnSpPr>
          <p:nvPr/>
        </p:nvCxnSpPr>
        <p:spPr>
          <a:xfrm>
            <a:off x="2299650" y="3487538"/>
            <a:ext cx="1143000" cy="324600"/>
          </a:xfrm>
          <a:prstGeom prst="straightConnector1">
            <a:avLst/>
          </a:prstGeom>
          <a:noFill/>
          <a:ln cap="flat" cmpd="sng" w="9525">
            <a:solidFill>
              <a:schemeClr val="dk1"/>
            </a:solidFill>
            <a:prstDash val="solid"/>
            <a:round/>
            <a:headEnd len="med" w="med" type="none"/>
            <a:tailEnd len="med" w="med" type="triangle"/>
          </a:ln>
        </p:spPr>
      </p:cxnSp>
      <p:sp>
        <p:nvSpPr>
          <p:cNvPr id="609" name="Google Shape;609;p32"/>
          <p:cNvSpPr txBox="1"/>
          <p:nvPr>
            <p:ph idx="1" type="body"/>
          </p:nvPr>
        </p:nvSpPr>
        <p:spPr>
          <a:xfrm>
            <a:off x="457200" y="333600"/>
            <a:ext cx="8575500" cy="4845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a:solidFill>
                  <a:schemeClr val="dk1"/>
                </a:solidFill>
              </a:rPr>
              <a:t>Filler Wires: enable Anonymity in Routing Networks</a:t>
            </a:r>
            <a:r>
              <a:rPr b="1" lang="en">
                <a:solidFill>
                  <a:schemeClr val="dk1"/>
                </a:solidFill>
                <a:latin typeface="Arial"/>
                <a:ea typeface="Arial"/>
                <a:cs typeface="Arial"/>
                <a:sym typeface="Arial"/>
              </a:rPr>
              <a:t> </a:t>
            </a:r>
            <a:endParaRPr b="1">
              <a:solidFill>
                <a:schemeClr val="dk1"/>
              </a:solidFill>
              <a:latin typeface="Arial"/>
              <a:ea typeface="Arial"/>
              <a:cs typeface="Arial"/>
              <a:sym typeface="Arial"/>
            </a:endParaRPr>
          </a:p>
        </p:txBody>
      </p:sp>
      <p:sp>
        <p:nvSpPr>
          <p:cNvPr id="610" name="Google Shape;610;p32"/>
          <p:cNvSpPr/>
          <p:nvPr/>
        </p:nvSpPr>
        <p:spPr>
          <a:xfrm>
            <a:off x="3962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3</a:t>
            </a:r>
            <a:endParaRPr baseline="-25000"/>
          </a:p>
        </p:txBody>
      </p:sp>
      <p:sp>
        <p:nvSpPr>
          <p:cNvPr id="611" name="Google Shape;611;p32"/>
          <p:cNvSpPr/>
          <p:nvPr/>
        </p:nvSpPr>
        <p:spPr>
          <a:xfrm>
            <a:off x="4724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612" name="Google Shape;612;p32"/>
          <p:cNvSpPr/>
          <p:nvPr/>
        </p:nvSpPr>
        <p:spPr>
          <a:xfrm>
            <a:off x="5486400" y="1068938"/>
            <a:ext cx="484500" cy="476100"/>
          </a:xfrm>
          <a:prstGeom prst="ellipse">
            <a:avLst/>
          </a:prstGeom>
          <a:solidFill>
            <a:srgbClr val="BB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4</a:t>
            </a:r>
            <a:endParaRPr baseline="-25000"/>
          </a:p>
        </p:txBody>
      </p:sp>
      <p:sp>
        <p:nvSpPr>
          <p:cNvPr id="613" name="Google Shape;613;p32"/>
          <p:cNvSpPr/>
          <p:nvPr/>
        </p:nvSpPr>
        <p:spPr>
          <a:xfrm>
            <a:off x="6248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614" name="Google Shape;614;p32"/>
          <p:cNvSpPr/>
          <p:nvPr/>
        </p:nvSpPr>
        <p:spPr>
          <a:xfrm>
            <a:off x="3962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3</a:t>
            </a:r>
            <a:endParaRPr baseline="-25000"/>
          </a:p>
        </p:txBody>
      </p:sp>
      <p:sp>
        <p:nvSpPr>
          <p:cNvPr id="615" name="Google Shape;615;p32"/>
          <p:cNvSpPr/>
          <p:nvPr/>
        </p:nvSpPr>
        <p:spPr>
          <a:xfrm>
            <a:off x="4724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616" name="Google Shape;616;p32"/>
          <p:cNvSpPr/>
          <p:nvPr/>
        </p:nvSpPr>
        <p:spPr>
          <a:xfrm>
            <a:off x="5486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4</a:t>
            </a:r>
            <a:endParaRPr baseline="-25000"/>
          </a:p>
        </p:txBody>
      </p:sp>
      <p:sp>
        <p:nvSpPr>
          <p:cNvPr id="617" name="Google Shape;617;p32"/>
          <p:cNvSpPr/>
          <p:nvPr/>
        </p:nvSpPr>
        <p:spPr>
          <a:xfrm>
            <a:off x="6248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618" name="Google Shape;618;p32"/>
          <p:cNvSpPr/>
          <p:nvPr/>
        </p:nvSpPr>
        <p:spPr>
          <a:xfrm>
            <a:off x="3962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619" name="Google Shape;619;p32"/>
          <p:cNvSpPr/>
          <p:nvPr/>
        </p:nvSpPr>
        <p:spPr>
          <a:xfrm>
            <a:off x="4724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620" name="Google Shape;620;p32"/>
          <p:cNvSpPr/>
          <p:nvPr/>
        </p:nvSpPr>
        <p:spPr>
          <a:xfrm>
            <a:off x="5486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621" name="Google Shape;621;p32"/>
          <p:cNvSpPr/>
          <p:nvPr/>
        </p:nvSpPr>
        <p:spPr>
          <a:xfrm>
            <a:off x="6248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cxnSp>
        <p:nvCxnSpPr>
          <p:cNvPr id="622" name="Google Shape;622;p32"/>
          <p:cNvCxnSpPr>
            <a:stCxn id="610" idx="4"/>
            <a:endCxn id="623" idx="0"/>
          </p:cNvCxnSpPr>
          <p:nvPr/>
        </p:nvCxnSpPr>
        <p:spPr>
          <a:xfrm>
            <a:off x="4204650" y="1545038"/>
            <a:ext cx="1143000" cy="211500"/>
          </a:xfrm>
          <a:prstGeom prst="straightConnector1">
            <a:avLst/>
          </a:prstGeom>
          <a:noFill/>
          <a:ln cap="flat" cmpd="sng" w="9525">
            <a:solidFill>
              <a:srgbClr val="000000"/>
            </a:solidFill>
            <a:prstDash val="solid"/>
            <a:round/>
            <a:headEnd len="med" w="med" type="none"/>
            <a:tailEnd len="med" w="med" type="triangle"/>
          </a:ln>
        </p:spPr>
      </p:cxnSp>
      <p:cxnSp>
        <p:nvCxnSpPr>
          <p:cNvPr id="624" name="Google Shape;624;p32"/>
          <p:cNvCxnSpPr>
            <a:stCxn id="611" idx="4"/>
            <a:endCxn id="623" idx="0"/>
          </p:cNvCxnSpPr>
          <p:nvPr/>
        </p:nvCxnSpPr>
        <p:spPr>
          <a:xfrm>
            <a:off x="4966650" y="1545038"/>
            <a:ext cx="381000" cy="211500"/>
          </a:xfrm>
          <a:prstGeom prst="straightConnector1">
            <a:avLst/>
          </a:prstGeom>
          <a:noFill/>
          <a:ln cap="flat" cmpd="sng" w="9525">
            <a:solidFill>
              <a:srgbClr val="000000"/>
            </a:solidFill>
            <a:prstDash val="solid"/>
            <a:round/>
            <a:headEnd len="med" w="med" type="none"/>
            <a:tailEnd len="med" w="med" type="triangle"/>
          </a:ln>
        </p:spPr>
      </p:cxnSp>
      <p:cxnSp>
        <p:nvCxnSpPr>
          <p:cNvPr id="625" name="Google Shape;625;p32"/>
          <p:cNvCxnSpPr>
            <a:stCxn id="612" idx="4"/>
            <a:endCxn id="623" idx="0"/>
          </p:cNvCxnSpPr>
          <p:nvPr/>
        </p:nvCxnSpPr>
        <p:spPr>
          <a:xfrm flipH="1">
            <a:off x="5347650" y="1545038"/>
            <a:ext cx="381000" cy="211500"/>
          </a:xfrm>
          <a:prstGeom prst="straightConnector1">
            <a:avLst/>
          </a:prstGeom>
          <a:noFill/>
          <a:ln cap="flat" cmpd="sng" w="9525">
            <a:solidFill>
              <a:schemeClr val="dk1"/>
            </a:solidFill>
            <a:prstDash val="solid"/>
            <a:round/>
            <a:headEnd len="med" w="med" type="none"/>
            <a:tailEnd len="med" w="med" type="triangle"/>
          </a:ln>
        </p:spPr>
      </p:cxnSp>
      <p:cxnSp>
        <p:nvCxnSpPr>
          <p:cNvPr id="626" name="Google Shape;626;p32"/>
          <p:cNvCxnSpPr>
            <a:stCxn id="613" idx="4"/>
            <a:endCxn id="623" idx="0"/>
          </p:cNvCxnSpPr>
          <p:nvPr/>
        </p:nvCxnSpPr>
        <p:spPr>
          <a:xfrm flipH="1">
            <a:off x="5347650" y="1545038"/>
            <a:ext cx="1143000" cy="211500"/>
          </a:xfrm>
          <a:prstGeom prst="straightConnector1">
            <a:avLst/>
          </a:prstGeom>
          <a:noFill/>
          <a:ln cap="flat" cmpd="sng" w="9525">
            <a:solidFill>
              <a:srgbClr val="000000"/>
            </a:solidFill>
            <a:prstDash val="solid"/>
            <a:round/>
            <a:headEnd len="med" w="med" type="none"/>
            <a:tailEnd len="med" w="med" type="triangle"/>
          </a:ln>
        </p:spPr>
      </p:cxnSp>
      <p:cxnSp>
        <p:nvCxnSpPr>
          <p:cNvPr id="627" name="Google Shape;627;p32"/>
          <p:cNvCxnSpPr>
            <a:stCxn id="623" idx="2"/>
            <a:endCxn id="618" idx="0"/>
          </p:cNvCxnSpPr>
          <p:nvPr/>
        </p:nvCxnSpPr>
        <p:spPr>
          <a:xfrm flipH="1">
            <a:off x="4204650" y="2076638"/>
            <a:ext cx="1143000" cy="211500"/>
          </a:xfrm>
          <a:prstGeom prst="straightConnector1">
            <a:avLst/>
          </a:prstGeom>
          <a:noFill/>
          <a:ln cap="flat" cmpd="sng" w="9525">
            <a:solidFill>
              <a:srgbClr val="000000"/>
            </a:solidFill>
            <a:prstDash val="solid"/>
            <a:round/>
            <a:headEnd len="med" w="med" type="none"/>
            <a:tailEnd len="med" w="med" type="triangle"/>
          </a:ln>
        </p:spPr>
      </p:cxnSp>
      <p:cxnSp>
        <p:nvCxnSpPr>
          <p:cNvPr id="628" name="Google Shape;628;p32"/>
          <p:cNvCxnSpPr>
            <a:stCxn id="623" idx="2"/>
            <a:endCxn id="619" idx="0"/>
          </p:cNvCxnSpPr>
          <p:nvPr/>
        </p:nvCxnSpPr>
        <p:spPr>
          <a:xfrm flipH="1">
            <a:off x="4966650" y="2076638"/>
            <a:ext cx="381000" cy="211500"/>
          </a:xfrm>
          <a:prstGeom prst="straightConnector1">
            <a:avLst/>
          </a:prstGeom>
          <a:noFill/>
          <a:ln cap="flat" cmpd="sng" w="9525">
            <a:solidFill>
              <a:srgbClr val="000000"/>
            </a:solidFill>
            <a:prstDash val="solid"/>
            <a:round/>
            <a:headEnd len="med" w="med" type="none"/>
            <a:tailEnd len="med" w="med" type="triangle"/>
          </a:ln>
        </p:spPr>
      </p:cxnSp>
      <p:cxnSp>
        <p:nvCxnSpPr>
          <p:cNvPr id="629" name="Google Shape;629;p32"/>
          <p:cNvCxnSpPr>
            <a:stCxn id="623" idx="2"/>
            <a:endCxn id="620" idx="0"/>
          </p:cNvCxnSpPr>
          <p:nvPr/>
        </p:nvCxnSpPr>
        <p:spPr>
          <a:xfrm>
            <a:off x="5347650" y="2076638"/>
            <a:ext cx="381000" cy="211500"/>
          </a:xfrm>
          <a:prstGeom prst="straightConnector1">
            <a:avLst/>
          </a:prstGeom>
          <a:noFill/>
          <a:ln cap="flat" cmpd="sng" w="9525">
            <a:solidFill>
              <a:schemeClr val="dk1"/>
            </a:solidFill>
            <a:prstDash val="solid"/>
            <a:round/>
            <a:headEnd len="med" w="med" type="none"/>
            <a:tailEnd len="med" w="med" type="triangle"/>
          </a:ln>
        </p:spPr>
      </p:cxnSp>
      <p:cxnSp>
        <p:nvCxnSpPr>
          <p:cNvPr id="630" name="Google Shape;630;p32"/>
          <p:cNvCxnSpPr>
            <a:stCxn id="623" idx="2"/>
            <a:endCxn id="621" idx="0"/>
          </p:cNvCxnSpPr>
          <p:nvPr/>
        </p:nvCxnSpPr>
        <p:spPr>
          <a:xfrm>
            <a:off x="5347650" y="2076638"/>
            <a:ext cx="1143000" cy="211500"/>
          </a:xfrm>
          <a:prstGeom prst="straightConnector1">
            <a:avLst/>
          </a:prstGeom>
          <a:noFill/>
          <a:ln cap="flat" cmpd="sng" w="9525">
            <a:solidFill>
              <a:srgbClr val="000000"/>
            </a:solidFill>
            <a:prstDash val="solid"/>
            <a:round/>
            <a:headEnd len="med" w="med" type="none"/>
            <a:tailEnd len="med" w="med" type="triangle"/>
          </a:ln>
        </p:spPr>
      </p:cxnSp>
      <p:cxnSp>
        <p:nvCxnSpPr>
          <p:cNvPr id="631" name="Google Shape;631;p32"/>
          <p:cNvCxnSpPr>
            <a:stCxn id="618" idx="4"/>
            <a:endCxn id="600" idx="0"/>
          </p:cNvCxnSpPr>
          <p:nvPr/>
        </p:nvCxnSpPr>
        <p:spPr>
          <a:xfrm flipH="1">
            <a:off x="2299650" y="2764238"/>
            <a:ext cx="1905000" cy="403200"/>
          </a:xfrm>
          <a:prstGeom prst="straightConnector1">
            <a:avLst/>
          </a:prstGeom>
          <a:noFill/>
          <a:ln cap="flat" cmpd="sng" w="9525">
            <a:solidFill>
              <a:schemeClr val="dk1"/>
            </a:solidFill>
            <a:prstDash val="solid"/>
            <a:round/>
            <a:headEnd len="med" w="med" type="none"/>
            <a:tailEnd len="med" w="med" type="triangle"/>
          </a:ln>
        </p:spPr>
      </p:cxnSp>
      <p:cxnSp>
        <p:nvCxnSpPr>
          <p:cNvPr id="632" name="Google Shape;632;p32"/>
          <p:cNvCxnSpPr>
            <a:stCxn id="620" idx="4"/>
            <a:endCxn id="602" idx="0"/>
          </p:cNvCxnSpPr>
          <p:nvPr/>
        </p:nvCxnSpPr>
        <p:spPr>
          <a:xfrm flipH="1">
            <a:off x="5341650" y="2764238"/>
            <a:ext cx="387000" cy="403200"/>
          </a:xfrm>
          <a:prstGeom prst="straightConnector1">
            <a:avLst/>
          </a:prstGeom>
          <a:noFill/>
          <a:ln cap="flat" cmpd="sng" w="9525">
            <a:solidFill>
              <a:schemeClr val="dk1"/>
            </a:solidFill>
            <a:prstDash val="solid"/>
            <a:round/>
            <a:headEnd len="med" w="med" type="none"/>
            <a:tailEnd len="med" w="med" type="triangle"/>
          </a:ln>
        </p:spPr>
      </p:cxnSp>
      <p:cxnSp>
        <p:nvCxnSpPr>
          <p:cNvPr id="633" name="Google Shape;633;p32"/>
          <p:cNvCxnSpPr>
            <a:stCxn id="619" idx="4"/>
            <a:endCxn id="600" idx="0"/>
          </p:cNvCxnSpPr>
          <p:nvPr/>
        </p:nvCxnSpPr>
        <p:spPr>
          <a:xfrm flipH="1">
            <a:off x="2299650" y="2764238"/>
            <a:ext cx="2667000" cy="403200"/>
          </a:xfrm>
          <a:prstGeom prst="straightConnector1">
            <a:avLst/>
          </a:prstGeom>
          <a:noFill/>
          <a:ln cap="flat" cmpd="sng" w="9525">
            <a:solidFill>
              <a:srgbClr val="000000"/>
            </a:solidFill>
            <a:prstDash val="solid"/>
            <a:round/>
            <a:headEnd len="med" w="med" type="none"/>
            <a:tailEnd len="med" w="med" type="triangle"/>
          </a:ln>
        </p:spPr>
      </p:cxnSp>
      <p:cxnSp>
        <p:nvCxnSpPr>
          <p:cNvPr id="634" name="Google Shape;634;p32"/>
          <p:cNvCxnSpPr>
            <a:stCxn id="621" idx="4"/>
            <a:endCxn id="602" idx="0"/>
          </p:cNvCxnSpPr>
          <p:nvPr/>
        </p:nvCxnSpPr>
        <p:spPr>
          <a:xfrm flipH="1">
            <a:off x="5341650" y="2764238"/>
            <a:ext cx="1149000" cy="403200"/>
          </a:xfrm>
          <a:prstGeom prst="straightConnector1">
            <a:avLst/>
          </a:prstGeom>
          <a:noFill/>
          <a:ln cap="flat" cmpd="sng" w="9525">
            <a:solidFill>
              <a:srgbClr val="000000"/>
            </a:solidFill>
            <a:prstDash val="solid"/>
            <a:round/>
            <a:headEnd len="med" w="med" type="none"/>
            <a:tailEnd len="med" w="med" type="triangle"/>
          </a:ln>
        </p:spPr>
      </p:cxnSp>
      <p:cxnSp>
        <p:nvCxnSpPr>
          <p:cNvPr id="635" name="Google Shape;635;p32"/>
          <p:cNvCxnSpPr>
            <a:stCxn id="602" idx="2"/>
            <a:endCxn id="614" idx="0"/>
          </p:cNvCxnSpPr>
          <p:nvPr/>
        </p:nvCxnSpPr>
        <p:spPr>
          <a:xfrm flipH="1">
            <a:off x="4204650" y="3487538"/>
            <a:ext cx="1137000" cy="324600"/>
          </a:xfrm>
          <a:prstGeom prst="straightConnector1">
            <a:avLst/>
          </a:prstGeom>
          <a:noFill/>
          <a:ln cap="flat" cmpd="sng" w="9525">
            <a:solidFill>
              <a:schemeClr val="dk1"/>
            </a:solidFill>
            <a:prstDash val="solid"/>
            <a:round/>
            <a:headEnd len="med" w="med" type="none"/>
            <a:tailEnd len="med" w="med" type="triangle"/>
          </a:ln>
        </p:spPr>
      </p:cxnSp>
      <p:cxnSp>
        <p:nvCxnSpPr>
          <p:cNvPr id="636" name="Google Shape;636;p32"/>
          <p:cNvCxnSpPr>
            <a:stCxn id="602" idx="2"/>
            <a:endCxn id="615" idx="0"/>
          </p:cNvCxnSpPr>
          <p:nvPr/>
        </p:nvCxnSpPr>
        <p:spPr>
          <a:xfrm flipH="1">
            <a:off x="4966650" y="3487538"/>
            <a:ext cx="375000" cy="324600"/>
          </a:xfrm>
          <a:prstGeom prst="straightConnector1">
            <a:avLst/>
          </a:prstGeom>
          <a:noFill/>
          <a:ln cap="flat" cmpd="sng" w="9525">
            <a:solidFill>
              <a:schemeClr val="dk1"/>
            </a:solidFill>
            <a:prstDash val="solid"/>
            <a:round/>
            <a:headEnd len="med" w="med" type="none"/>
            <a:tailEnd len="med" w="med" type="triangle"/>
          </a:ln>
        </p:spPr>
      </p:cxnSp>
      <p:cxnSp>
        <p:nvCxnSpPr>
          <p:cNvPr id="637" name="Google Shape;637;p32"/>
          <p:cNvCxnSpPr>
            <a:stCxn id="602" idx="2"/>
            <a:endCxn id="616" idx="0"/>
          </p:cNvCxnSpPr>
          <p:nvPr/>
        </p:nvCxnSpPr>
        <p:spPr>
          <a:xfrm>
            <a:off x="5341650" y="3487538"/>
            <a:ext cx="387000" cy="324600"/>
          </a:xfrm>
          <a:prstGeom prst="straightConnector1">
            <a:avLst/>
          </a:prstGeom>
          <a:noFill/>
          <a:ln cap="flat" cmpd="sng" w="9525">
            <a:solidFill>
              <a:schemeClr val="dk1"/>
            </a:solidFill>
            <a:prstDash val="solid"/>
            <a:round/>
            <a:headEnd len="med" w="med" type="none"/>
            <a:tailEnd len="med" w="med" type="triangle"/>
          </a:ln>
        </p:spPr>
      </p:cxnSp>
      <p:cxnSp>
        <p:nvCxnSpPr>
          <p:cNvPr id="638" name="Google Shape;638;p32"/>
          <p:cNvCxnSpPr>
            <a:stCxn id="602" idx="2"/>
            <a:endCxn id="617" idx="0"/>
          </p:cNvCxnSpPr>
          <p:nvPr/>
        </p:nvCxnSpPr>
        <p:spPr>
          <a:xfrm>
            <a:off x="5341650" y="3487538"/>
            <a:ext cx="1149000" cy="324600"/>
          </a:xfrm>
          <a:prstGeom prst="straightConnector1">
            <a:avLst/>
          </a:prstGeom>
          <a:noFill/>
          <a:ln cap="flat" cmpd="sng" w="9525">
            <a:solidFill>
              <a:schemeClr val="dk1"/>
            </a:solidFill>
            <a:prstDash val="solid"/>
            <a:round/>
            <a:headEnd len="med" w="med" type="none"/>
            <a:tailEnd len="med" w="med" type="triangle"/>
          </a:ln>
        </p:spPr>
      </p:cxnSp>
      <p:cxnSp>
        <p:nvCxnSpPr>
          <p:cNvPr id="639" name="Google Shape;639;p32"/>
          <p:cNvCxnSpPr>
            <a:stCxn id="581" idx="4"/>
            <a:endCxn id="592" idx="0"/>
          </p:cNvCxnSpPr>
          <p:nvPr/>
        </p:nvCxnSpPr>
        <p:spPr>
          <a:xfrm flipH="1">
            <a:off x="2299650" y="1545038"/>
            <a:ext cx="381000" cy="211500"/>
          </a:xfrm>
          <a:prstGeom prst="straightConnector1">
            <a:avLst/>
          </a:prstGeom>
          <a:noFill/>
          <a:ln cap="flat" cmpd="sng" w="9525">
            <a:solidFill>
              <a:schemeClr val="dk1"/>
            </a:solidFill>
            <a:prstDash val="solid"/>
            <a:round/>
            <a:headEnd len="med" w="med" type="none"/>
            <a:tailEnd len="med" w="med" type="triangle"/>
          </a:ln>
        </p:spPr>
      </p:cxnSp>
      <p:sp>
        <p:nvSpPr>
          <p:cNvPr id="640" name="Google Shape;640;p32"/>
          <p:cNvSpPr/>
          <p:nvPr/>
        </p:nvSpPr>
        <p:spPr>
          <a:xfrm>
            <a:off x="1783044" y="1756550"/>
            <a:ext cx="1024200" cy="32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Gate</a:t>
            </a:r>
            <a:r>
              <a:rPr baseline="-25000" lang="en"/>
              <a:t>11</a:t>
            </a:r>
            <a:endParaRPr baseline="-25000"/>
          </a:p>
        </p:txBody>
      </p:sp>
      <p:sp>
        <p:nvSpPr>
          <p:cNvPr id="641" name="Google Shape;641;p32"/>
          <p:cNvSpPr/>
          <p:nvPr/>
        </p:nvSpPr>
        <p:spPr>
          <a:xfrm>
            <a:off x="1783044" y="3167488"/>
            <a:ext cx="1024200" cy="32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Gate</a:t>
            </a:r>
            <a:r>
              <a:rPr baseline="-25000" lang="en">
                <a:solidFill>
                  <a:schemeClr val="dk1"/>
                </a:solidFill>
              </a:rPr>
              <a:t>21</a:t>
            </a:r>
            <a:endParaRPr/>
          </a:p>
        </p:txBody>
      </p:sp>
      <p:sp>
        <p:nvSpPr>
          <p:cNvPr id="642" name="Google Shape;642;p32"/>
          <p:cNvSpPr/>
          <p:nvPr/>
        </p:nvSpPr>
        <p:spPr>
          <a:xfrm>
            <a:off x="4827996" y="3167488"/>
            <a:ext cx="1024200" cy="32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Gate</a:t>
            </a:r>
            <a:r>
              <a:rPr baseline="-25000" lang="en">
                <a:solidFill>
                  <a:schemeClr val="dk1"/>
                </a:solidFill>
              </a:rPr>
              <a:t>22</a:t>
            </a:r>
            <a:endParaRPr/>
          </a:p>
        </p:txBody>
      </p:sp>
      <p:sp>
        <p:nvSpPr>
          <p:cNvPr id="643" name="Google Shape;643;p32"/>
          <p:cNvSpPr/>
          <p:nvPr/>
        </p:nvSpPr>
        <p:spPr>
          <a:xfrm>
            <a:off x="4827996" y="1756538"/>
            <a:ext cx="1024200" cy="32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Gate</a:t>
            </a:r>
            <a:r>
              <a:rPr baseline="-25000" lang="en">
                <a:solidFill>
                  <a:schemeClr val="dk1"/>
                </a:solidFill>
              </a:rPr>
              <a:t>12</a:t>
            </a:r>
            <a:endParaRPr/>
          </a:p>
        </p:txBody>
      </p:sp>
      <p:cxnSp>
        <p:nvCxnSpPr>
          <p:cNvPr id="644" name="Google Shape;644;p32"/>
          <p:cNvCxnSpPr/>
          <p:nvPr/>
        </p:nvCxnSpPr>
        <p:spPr>
          <a:xfrm>
            <a:off x="1156650" y="1545038"/>
            <a:ext cx="1143000" cy="211500"/>
          </a:xfrm>
          <a:prstGeom prst="straightConnector1">
            <a:avLst/>
          </a:prstGeom>
          <a:noFill/>
          <a:ln cap="flat" cmpd="sng" w="28575">
            <a:solidFill>
              <a:srgbClr val="BB0000"/>
            </a:solidFill>
            <a:prstDash val="solid"/>
            <a:round/>
            <a:headEnd len="med" w="med" type="none"/>
            <a:tailEnd len="med" w="med" type="triangle"/>
          </a:ln>
        </p:spPr>
      </p:cxnSp>
      <p:cxnSp>
        <p:nvCxnSpPr>
          <p:cNvPr id="645" name="Google Shape;645;p32"/>
          <p:cNvCxnSpPr/>
          <p:nvPr/>
        </p:nvCxnSpPr>
        <p:spPr>
          <a:xfrm flipH="1">
            <a:off x="1156650" y="2076638"/>
            <a:ext cx="1143000" cy="211500"/>
          </a:xfrm>
          <a:prstGeom prst="straightConnector1">
            <a:avLst/>
          </a:prstGeom>
          <a:noFill/>
          <a:ln cap="flat" cmpd="sng" w="28575">
            <a:solidFill>
              <a:srgbClr val="BB0000"/>
            </a:solidFill>
            <a:prstDash val="solid"/>
            <a:round/>
            <a:headEnd len="med" w="med" type="none"/>
            <a:tailEnd len="med" w="med" type="triangle"/>
          </a:ln>
        </p:spPr>
      </p:cxnSp>
      <p:cxnSp>
        <p:nvCxnSpPr>
          <p:cNvPr id="646" name="Google Shape;646;p32"/>
          <p:cNvCxnSpPr/>
          <p:nvPr/>
        </p:nvCxnSpPr>
        <p:spPr>
          <a:xfrm>
            <a:off x="1156650" y="2764238"/>
            <a:ext cx="1143000" cy="403200"/>
          </a:xfrm>
          <a:prstGeom prst="straightConnector1">
            <a:avLst/>
          </a:prstGeom>
          <a:noFill/>
          <a:ln cap="flat" cmpd="sng" w="28575">
            <a:solidFill>
              <a:srgbClr val="BB0000"/>
            </a:solidFill>
            <a:prstDash val="solid"/>
            <a:round/>
            <a:headEnd len="med" w="med" type="none"/>
            <a:tailEnd len="med" w="med" type="triangle"/>
          </a:ln>
        </p:spPr>
      </p:cxnSp>
      <p:cxnSp>
        <p:nvCxnSpPr>
          <p:cNvPr id="647" name="Google Shape;647;p32"/>
          <p:cNvCxnSpPr/>
          <p:nvPr/>
        </p:nvCxnSpPr>
        <p:spPr>
          <a:xfrm flipH="1">
            <a:off x="1156650" y="3487538"/>
            <a:ext cx="1143000" cy="324600"/>
          </a:xfrm>
          <a:prstGeom prst="straightConnector1">
            <a:avLst/>
          </a:prstGeom>
          <a:noFill/>
          <a:ln cap="flat" cmpd="sng" w="28575">
            <a:solidFill>
              <a:srgbClr val="BB0000"/>
            </a:solidFill>
            <a:prstDash val="solid"/>
            <a:round/>
            <a:headEnd len="med" w="med" type="none"/>
            <a:tailEnd len="med" w="med" type="triangle"/>
          </a:ln>
        </p:spPr>
      </p:cxnSp>
      <p:cxnSp>
        <p:nvCxnSpPr>
          <p:cNvPr id="648" name="Google Shape;648;p32"/>
          <p:cNvCxnSpPr/>
          <p:nvPr/>
        </p:nvCxnSpPr>
        <p:spPr>
          <a:xfrm flipH="1">
            <a:off x="5347650" y="1545038"/>
            <a:ext cx="381000" cy="211500"/>
          </a:xfrm>
          <a:prstGeom prst="straightConnector1">
            <a:avLst/>
          </a:prstGeom>
          <a:noFill/>
          <a:ln cap="flat" cmpd="sng" w="28575">
            <a:solidFill>
              <a:srgbClr val="BB0000"/>
            </a:solidFill>
            <a:prstDash val="solid"/>
            <a:round/>
            <a:headEnd len="med" w="med" type="none"/>
            <a:tailEnd len="med" w="med" type="triangle"/>
          </a:ln>
        </p:spPr>
      </p:cxnSp>
      <p:cxnSp>
        <p:nvCxnSpPr>
          <p:cNvPr id="649" name="Google Shape;649;p32"/>
          <p:cNvCxnSpPr/>
          <p:nvPr/>
        </p:nvCxnSpPr>
        <p:spPr>
          <a:xfrm>
            <a:off x="5347650" y="2076638"/>
            <a:ext cx="381000" cy="211500"/>
          </a:xfrm>
          <a:prstGeom prst="straightConnector1">
            <a:avLst/>
          </a:prstGeom>
          <a:noFill/>
          <a:ln cap="flat" cmpd="sng" w="28575">
            <a:solidFill>
              <a:srgbClr val="BB0000"/>
            </a:solidFill>
            <a:prstDash val="solid"/>
            <a:round/>
            <a:headEnd len="med" w="med" type="none"/>
            <a:tailEnd len="med" w="med" type="triangle"/>
          </a:ln>
        </p:spPr>
      </p:cxnSp>
      <p:cxnSp>
        <p:nvCxnSpPr>
          <p:cNvPr id="650" name="Google Shape;650;p32"/>
          <p:cNvCxnSpPr/>
          <p:nvPr/>
        </p:nvCxnSpPr>
        <p:spPr>
          <a:xfrm flipH="1">
            <a:off x="5341650" y="2764238"/>
            <a:ext cx="387000" cy="403200"/>
          </a:xfrm>
          <a:prstGeom prst="straightConnector1">
            <a:avLst/>
          </a:prstGeom>
          <a:noFill/>
          <a:ln cap="flat" cmpd="sng" w="28575">
            <a:solidFill>
              <a:srgbClr val="BB0000"/>
            </a:solidFill>
            <a:prstDash val="solid"/>
            <a:round/>
            <a:headEnd len="med" w="med" type="none"/>
            <a:tailEnd len="med" w="med" type="triangle"/>
          </a:ln>
        </p:spPr>
      </p:cxnSp>
      <p:cxnSp>
        <p:nvCxnSpPr>
          <p:cNvPr id="651" name="Google Shape;651;p32"/>
          <p:cNvCxnSpPr/>
          <p:nvPr/>
        </p:nvCxnSpPr>
        <p:spPr>
          <a:xfrm>
            <a:off x="5341650" y="3487538"/>
            <a:ext cx="387000" cy="324600"/>
          </a:xfrm>
          <a:prstGeom prst="straightConnector1">
            <a:avLst/>
          </a:prstGeom>
          <a:noFill/>
          <a:ln cap="flat" cmpd="sng" w="28575">
            <a:solidFill>
              <a:srgbClr val="BB0000"/>
            </a:solidFill>
            <a:prstDash val="solid"/>
            <a:round/>
            <a:headEnd len="med" w="med" type="none"/>
            <a:tailEnd len="med" w="med" type="triangle"/>
          </a:ln>
        </p:spPr>
      </p:cxnSp>
      <p:cxnSp>
        <p:nvCxnSpPr>
          <p:cNvPr id="652" name="Google Shape;652;p32"/>
          <p:cNvCxnSpPr/>
          <p:nvPr/>
        </p:nvCxnSpPr>
        <p:spPr>
          <a:xfrm flipH="1">
            <a:off x="1918650" y="2076638"/>
            <a:ext cx="381000" cy="211500"/>
          </a:xfrm>
          <a:prstGeom prst="straightConnector1">
            <a:avLst/>
          </a:prstGeom>
          <a:noFill/>
          <a:ln cap="flat" cmpd="sng" w="28575">
            <a:solidFill>
              <a:srgbClr val="4A86E8"/>
            </a:solidFill>
            <a:prstDash val="solid"/>
            <a:round/>
            <a:headEnd len="med" w="med" type="none"/>
            <a:tailEnd len="med" w="med" type="triangle"/>
          </a:ln>
        </p:spPr>
      </p:cxnSp>
      <p:cxnSp>
        <p:nvCxnSpPr>
          <p:cNvPr id="653" name="Google Shape;653;p32"/>
          <p:cNvCxnSpPr/>
          <p:nvPr/>
        </p:nvCxnSpPr>
        <p:spPr>
          <a:xfrm>
            <a:off x="2299650" y="2076638"/>
            <a:ext cx="381000" cy="211500"/>
          </a:xfrm>
          <a:prstGeom prst="straightConnector1">
            <a:avLst/>
          </a:prstGeom>
          <a:noFill/>
          <a:ln cap="flat" cmpd="sng" w="28575">
            <a:solidFill>
              <a:srgbClr val="4A86E8"/>
            </a:solidFill>
            <a:prstDash val="solid"/>
            <a:round/>
            <a:headEnd len="med" w="med" type="none"/>
            <a:tailEnd len="med" w="med" type="triangle"/>
          </a:ln>
        </p:spPr>
      </p:cxnSp>
      <p:cxnSp>
        <p:nvCxnSpPr>
          <p:cNvPr id="654" name="Google Shape;654;p32"/>
          <p:cNvCxnSpPr/>
          <p:nvPr/>
        </p:nvCxnSpPr>
        <p:spPr>
          <a:xfrm>
            <a:off x="2299650" y="2076638"/>
            <a:ext cx="1143000" cy="211500"/>
          </a:xfrm>
          <a:prstGeom prst="straightConnector1">
            <a:avLst/>
          </a:prstGeom>
          <a:noFill/>
          <a:ln cap="flat" cmpd="sng" w="28575">
            <a:solidFill>
              <a:srgbClr val="4A86E8"/>
            </a:solidFill>
            <a:prstDash val="solid"/>
            <a:round/>
            <a:headEnd len="med" w="med" type="none"/>
            <a:tailEnd len="med" w="med" type="triangle"/>
          </a:ln>
        </p:spPr>
      </p:cxnSp>
      <p:cxnSp>
        <p:nvCxnSpPr>
          <p:cNvPr id="655" name="Google Shape;655;p32"/>
          <p:cNvCxnSpPr/>
          <p:nvPr/>
        </p:nvCxnSpPr>
        <p:spPr>
          <a:xfrm flipH="1">
            <a:off x="2299650" y="1545038"/>
            <a:ext cx="381000" cy="211500"/>
          </a:xfrm>
          <a:prstGeom prst="straightConnector1">
            <a:avLst/>
          </a:prstGeom>
          <a:noFill/>
          <a:ln cap="flat" cmpd="sng" w="28575">
            <a:solidFill>
              <a:srgbClr val="4A86E8"/>
            </a:solidFill>
            <a:prstDash val="solid"/>
            <a:round/>
            <a:headEnd len="med" w="med" type="none"/>
            <a:tailEnd len="med" w="med" type="triangle"/>
          </a:ln>
        </p:spPr>
      </p:cxnSp>
      <p:cxnSp>
        <p:nvCxnSpPr>
          <p:cNvPr id="656" name="Google Shape;656;p32"/>
          <p:cNvCxnSpPr/>
          <p:nvPr/>
        </p:nvCxnSpPr>
        <p:spPr>
          <a:xfrm>
            <a:off x="2680650" y="2764238"/>
            <a:ext cx="2661000" cy="403200"/>
          </a:xfrm>
          <a:prstGeom prst="straightConnector1">
            <a:avLst/>
          </a:prstGeom>
          <a:noFill/>
          <a:ln cap="flat" cmpd="sng" w="28575">
            <a:solidFill>
              <a:srgbClr val="4A86E8"/>
            </a:solidFill>
            <a:prstDash val="solid"/>
            <a:round/>
            <a:headEnd len="med" w="med" type="none"/>
            <a:tailEnd len="med" w="med" type="triangle"/>
          </a:ln>
        </p:spPr>
      </p:cxnSp>
      <p:cxnSp>
        <p:nvCxnSpPr>
          <p:cNvPr id="657" name="Google Shape;657;p32"/>
          <p:cNvCxnSpPr/>
          <p:nvPr/>
        </p:nvCxnSpPr>
        <p:spPr>
          <a:xfrm>
            <a:off x="1918650" y="2764238"/>
            <a:ext cx="381000" cy="403200"/>
          </a:xfrm>
          <a:prstGeom prst="straightConnector1">
            <a:avLst/>
          </a:prstGeom>
          <a:noFill/>
          <a:ln cap="flat" cmpd="sng" w="28575">
            <a:solidFill>
              <a:srgbClr val="4A86E8"/>
            </a:solidFill>
            <a:prstDash val="solid"/>
            <a:round/>
            <a:headEnd len="med" w="med" type="none"/>
            <a:tailEnd len="med" w="med" type="triangle"/>
          </a:ln>
        </p:spPr>
      </p:cxnSp>
      <p:cxnSp>
        <p:nvCxnSpPr>
          <p:cNvPr id="658" name="Google Shape;658;p32"/>
          <p:cNvCxnSpPr/>
          <p:nvPr/>
        </p:nvCxnSpPr>
        <p:spPr>
          <a:xfrm>
            <a:off x="3442650" y="2764238"/>
            <a:ext cx="1899000" cy="403200"/>
          </a:xfrm>
          <a:prstGeom prst="straightConnector1">
            <a:avLst/>
          </a:prstGeom>
          <a:noFill/>
          <a:ln cap="flat" cmpd="sng" w="28575">
            <a:solidFill>
              <a:srgbClr val="4A86E8"/>
            </a:solidFill>
            <a:prstDash val="solid"/>
            <a:round/>
            <a:headEnd len="med" w="med" type="none"/>
            <a:tailEnd len="med" w="med" type="triangle"/>
          </a:ln>
        </p:spPr>
      </p:cxnSp>
      <p:cxnSp>
        <p:nvCxnSpPr>
          <p:cNvPr id="659" name="Google Shape;659;p32"/>
          <p:cNvCxnSpPr/>
          <p:nvPr/>
        </p:nvCxnSpPr>
        <p:spPr>
          <a:xfrm flipH="1">
            <a:off x="1918650" y="3487538"/>
            <a:ext cx="381000" cy="324600"/>
          </a:xfrm>
          <a:prstGeom prst="straightConnector1">
            <a:avLst/>
          </a:prstGeom>
          <a:noFill/>
          <a:ln cap="flat" cmpd="sng" w="28575">
            <a:solidFill>
              <a:srgbClr val="4A86E8"/>
            </a:solidFill>
            <a:prstDash val="solid"/>
            <a:round/>
            <a:headEnd len="med" w="med" type="none"/>
            <a:tailEnd len="med" w="med" type="triangle"/>
          </a:ln>
        </p:spPr>
      </p:cxnSp>
      <p:cxnSp>
        <p:nvCxnSpPr>
          <p:cNvPr id="660" name="Google Shape;660;p32"/>
          <p:cNvCxnSpPr/>
          <p:nvPr/>
        </p:nvCxnSpPr>
        <p:spPr>
          <a:xfrm>
            <a:off x="2299650" y="3487538"/>
            <a:ext cx="381000" cy="324600"/>
          </a:xfrm>
          <a:prstGeom prst="straightConnector1">
            <a:avLst/>
          </a:prstGeom>
          <a:noFill/>
          <a:ln cap="flat" cmpd="sng" w="28575">
            <a:solidFill>
              <a:srgbClr val="4A86E8"/>
            </a:solidFill>
            <a:prstDash val="solid"/>
            <a:round/>
            <a:headEnd len="med" w="med" type="none"/>
            <a:tailEnd len="med" w="med" type="triangle"/>
          </a:ln>
        </p:spPr>
      </p:cxnSp>
      <p:cxnSp>
        <p:nvCxnSpPr>
          <p:cNvPr id="661" name="Google Shape;661;p32"/>
          <p:cNvCxnSpPr/>
          <p:nvPr/>
        </p:nvCxnSpPr>
        <p:spPr>
          <a:xfrm>
            <a:off x="2299650" y="3487538"/>
            <a:ext cx="1143000" cy="324600"/>
          </a:xfrm>
          <a:prstGeom prst="straightConnector1">
            <a:avLst/>
          </a:prstGeom>
          <a:noFill/>
          <a:ln cap="flat" cmpd="sng" w="28575">
            <a:solidFill>
              <a:srgbClr val="4A86E8"/>
            </a:solidFill>
            <a:prstDash val="solid"/>
            <a:round/>
            <a:headEnd len="med" w="med" type="none"/>
            <a:tailEnd len="med" w="med" type="triangle"/>
          </a:ln>
        </p:spPr>
      </p:cxnSp>
      <p:cxnSp>
        <p:nvCxnSpPr>
          <p:cNvPr id="662" name="Google Shape;662;p32"/>
          <p:cNvCxnSpPr/>
          <p:nvPr/>
        </p:nvCxnSpPr>
        <p:spPr>
          <a:xfrm flipH="1">
            <a:off x="4204650" y="3487538"/>
            <a:ext cx="1137000" cy="324600"/>
          </a:xfrm>
          <a:prstGeom prst="straightConnector1">
            <a:avLst/>
          </a:prstGeom>
          <a:noFill/>
          <a:ln cap="flat" cmpd="sng" w="28575">
            <a:solidFill>
              <a:srgbClr val="4A86E8"/>
            </a:solidFill>
            <a:prstDash val="solid"/>
            <a:round/>
            <a:headEnd len="med" w="med" type="none"/>
            <a:tailEnd len="med" w="med" type="triangle"/>
          </a:ln>
        </p:spPr>
      </p:cxnSp>
      <p:cxnSp>
        <p:nvCxnSpPr>
          <p:cNvPr id="663" name="Google Shape;663;p32"/>
          <p:cNvCxnSpPr/>
          <p:nvPr/>
        </p:nvCxnSpPr>
        <p:spPr>
          <a:xfrm flipH="1">
            <a:off x="4966650" y="3487538"/>
            <a:ext cx="375000" cy="324600"/>
          </a:xfrm>
          <a:prstGeom prst="straightConnector1">
            <a:avLst/>
          </a:prstGeom>
          <a:noFill/>
          <a:ln cap="flat" cmpd="sng" w="28575">
            <a:solidFill>
              <a:srgbClr val="4A86E8"/>
            </a:solidFill>
            <a:prstDash val="solid"/>
            <a:round/>
            <a:headEnd len="med" w="med" type="none"/>
            <a:tailEnd len="med" w="med" type="triangle"/>
          </a:ln>
        </p:spPr>
      </p:cxnSp>
      <p:cxnSp>
        <p:nvCxnSpPr>
          <p:cNvPr id="664" name="Google Shape;664;p32"/>
          <p:cNvCxnSpPr/>
          <p:nvPr/>
        </p:nvCxnSpPr>
        <p:spPr>
          <a:xfrm>
            <a:off x="5341650" y="3487538"/>
            <a:ext cx="1149000" cy="324600"/>
          </a:xfrm>
          <a:prstGeom prst="straightConnector1">
            <a:avLst/>
          </a:prstGeom>
          <a:noFill/>
          <a:ln cap="flat" cmpd="sng" w="28575">
            <a:solidFill>
              <a:srgbClr val="4A86E8"/>
            </a:solidFill>
            <a:prstDash val="solid"/>
            <a:round/>
            <a:headEnd len="med" w="med" type="none"/>
            <a:tailEnd len="med" w="med" type="triangle"/>
          </a:ln>
        </p:spPr>
      </p:cxnSp>
      <p:sp>
        <p:nvSpPr>
          <p:cNvPr id="665" name="Google Shape;665;p32"/>
          <p:cNvSpPr/>
          <p:nvPr/>
        </p:nvSpPr>
        <p:spPr>
          <a:xfrm>
            <a:off x="1249200" y="4480560"/>
            <a:ext cx="4816800" cy="4023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4A86E8"/>
                </a:solidFill>
              </a:rPr>
              <a:t>Adversary can’t infer if s</a:t>
            </a:r>
            <a:r>
              <a:rPr baseline="-25000" lang="en" sz="1800">
                <a:solidFill>
                  <a:srgbClr val="4A86E8"/>
                </a:solidFill>
              </a:rPr>
              <a:t>2</a:t>
            </a:r>
            <a:r>
              <a:rPr lang="en" sz="1800">
                <a:solidFill>
                  <a:srgbClr val="4A86E8"/>
                </a:solidFill>
              </a:rPr>
              <a:t> is sending to r</a:t>
            </a:r>
            <a:r>
              <a:rPr baseline="-25000" lang="en" sz="1800">
                <a:solidFill>
                  <a:srgbClr val="4A86E8"/>
                </a:solidFill>
              </a:rPr>
              <a:t>2</a:t>
            </a:r>
            <a:r>
              <a:rPr lang="en" sz="1800">
                <a:solidFill>
                  <a:srgbClr val="4A86E8"/>
                </a:solidFill>
              </a:rPr>
              <a:t> or r</a:t>
            </a:r>
            <a:r>
              <a:rPr baseline="-25000" lang="en" sz="1800">
                <a:solidFill>
                  <a:srgbClr val="4A86E8"/>
                </a:solidFill>
              </a:rPr>
              <a:t>3</a:t>
            </a:r>
            <a:endParaRPr sz="1800">
              <a:solidFill>
                <a:schemeClr val="dk1"/>
              </a:solidFill>
            </a:endParaRPr>
          </a:p>
        </p:txBody>
      </p:sp>
      <p:sp>
        <p:nvSpPr>
          <p:cNvPr id="666" name="Google Shape;666;p32"/>
          <p:cNvSpPr txBox="1"/>
          <p:nvPr>
            <p:ph idx="1" type="body"/>
          </p:nvPr>
        </p:nvSpPr>
        <p:spPr>
          <a:xfrm>
            <a:off x="37600" y="1755648"/>
            <a:ext cx="10017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lang="en" sz="1500">
                <a:solidFill>
                  <a:schemeClr val="dk1"/>
                </a:solidFill>
              </a:rPr>
              <a:t>Layer 1</a:t>
            </a:r>
            <a:endParaRPr baseline="-25000" sz="1500">
              <a:solidFill>
                <a:schemeClr val="dk1"/>
              </a:solidFill>
            </a:endParaRPr>
          </a:p>
        </p:txBody>
      </p:sp>
      <p:sp>
        <p:nvSpPr>
          <p:cNvPr id="667" name="Google Shape;667;p32"/>
          <p:cNvSpPr txBox="1"/>
          <p:nvPr>
            <p:ph idx="1" type="body"/>
          </p:nvPr>
        </p:nvSpPr>
        <p:spPr>
          <a:xfrm>
            <a:off x="37600" y="3163824"/>
            <a:ext cx="10017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lang="en" sz="1500">
                <a:solidFill>
                  <a:schemeClr val="dk1"/>
                </a:solidFill>
              </a:rPr>
              <a:t>Layer 2</a:t>
            </a:r>
            <a:endParaRPr baseline="-25000" sz="1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33"/>
          <p:cNvSpPr/>
          <p:nvPr/>
        </p:nvSpPr>
        <p:spPr>
          <a:xfrm>
            <a:off x="827750" y="1643150"/>
            <a:ext cx="5998200" cy="2070900"/>
          </a:xfrm>
          <a:prstGeom prst="roundRect">
            <a:avLst>
              <a:gd fmla="val 16667" name="adj"/>
            </a:avLst>
          </a:prstGeom>
          <a:noFill/>
          <a:ln cap="flat" cmpd="sng" w="19050">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3"/>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674" name="Google Shape;674;p33"/>
          <p:cNvSpPr txBox="1"/>
          <p:nvPr>
            <p:ph idx="1" type="body"/>
          </p:nvPr>
        </p:nvSpPr>
        <p:spPr>
          <a:xfrm>
            <a:off x="457200" y="333600"/>
            <a:ext cx="7317000" cy="4845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u="sng">
                <a:solidFill>
                  <a:schemeClr val="dk1"/>
                </a:solidFill>
                <a:latin typeface="Arial"/>
                <a:ea typeface="Arial"/>
                <a:cs typeface="Arial"/>
                <a:sym typeface="Arial"/>
              </a:rPr>
              <a:t>Our Construction:</a:t>
            </a:r>
            <a:r>
              <a:rPr b="1" lang="en">
                <a:solidFill>
                  <a:schemeClr val="dk1"/>
                </a:solidFill>
                <a:latin typeface="Arial"/>
                <a:ea typeface="Arial"/>
                <a:cs typeface="Arial"/>
                <a:sym typeface="Arial"/>
              </a:rPr>
              <a:t> Network of iO</a:t>
            </a:r>
            <a:endParaRPr b="1">
              <a:solidFill>
                <a:schemeClr val="dk1"/>
              </a:solidFill>
              <a:latin typeface="Arial"/>
              <a:ea typeface="Arial"/>
              <a:cs typeface="Arial"/>
              <a:sym typeface="Arial"/>
            </a:endParaRPr>
          </a:p>
        </p:txBody>
      </p:sp>
      <p:sp>
        <p:nvSpPr>
          <p:cNvPr id="675" name="Google Shape;675;p33"/>
          <p:cNvSpPr/>
          <p:nvPr/>
        </p:nvSpPr>
        <p:spPr>
          <a:xfrm>
            <a:off x="914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1</a:t>
            </a:r>
            <a:endParaRPr baseline="-25000"/>
          </a:p>
        </p:txBody>
      </p:sp>
      <p:sp>
        <p:nvSpPr>
          <p:cNvPr id="676" name="Google Shape;676;p33"/>
          <p:cNvSpPr/>
          <p:nvPr/>
        </p:nvSpPr>
        <p:spPr>
          <a:xfrm>
            <a:off x="1676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677" name="Google Shape;677;p33"/>
          <p:cNvSpPr/>
          <p:nvPr/>
        </p:nvSpPr>
        <p:spPr>
          <a:xfrm>
            <a:off x="2438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2</a:t>
            </a:r>
            <a:endParaRPr baseline="-25000"/>
          </a:p>
        </p:txBody>
      </p:sp>
      <p:sp>
        <p:nvSpPr>
          <p:cNvPr id="678" name="Google Shape;678;p33"/>
          <p:cNvSpPr/>
          <p:nvPr/>
        </p:nvSpPr>
        <p:spPr>
          <a:xfrm>
            <a:off x="3200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679" name="Google Shape;679;p33"/>
          <p:cNvSpPr/>
          <p:nvPr/>
        </p:nvSpPr>
        <p:spPr>
          <a:xfrm>
            <a:off x="914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1</a:t>
            </a:r>
            <a:endParaRPr baseline="-25000"/>
          </a:p>
        </p:txBody>
      </p:sp>
      <p:sp>
        <p:nvSpPr>
          <p:cNvPr id="680" name="Google Shape;680;p33"/>
          <p:cNvSpPr/>
          <p:nvPr/>
        </p:nvSpPr>
        <p:spPr>
          <a:xfrm>
            <a:off x="1676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681" name="Google Shape;681;p33"/>
          <p:cNvSpPr/>
          <p:nvPr/>
        </p:nvSpPr>
        <p:spPr>
          <a:xfrm>
            <a:off x="2438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2</a:t>
            </a:r>
            <a:endParaRPr baseline="-25000"/>
          </a:p>
        </p:txBody>
      </p:sp>
      <p:sp>
        <p:nvSpPr>
          <p:cNvPr id="682" name="Google Shape;682;p33"/>
          <p:cNvSpPr/>
          <p:nvPr/>
        </p:nvSpPr>
        <p:spPr>
          <a:xfrm>
            <a:off x="3200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683" name="Google Shape;683;p33"/>
          <p:cNvSpPr/>
          <p:nvPr/>
        </p:nvSpPr>
        <p:spPr>
          <a:xfrm>
            <a:off x="914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684" name="Google Shape;684;p33"/>
          <p:cNvSpPr/>
          <p:nvPr/>
        </p:nvSpPr>
        <p:spPr>
          <a:xfrm>
            <a:off x="1676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685" name="Google Shape;685;p33"/>
          <p:cNvSpPr/>
          <p:nvPr/>
        </p:nvSpPr>
        <p:spPr>
          <a:xfrm>
            <a:off x="2438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686" name="Google Shape;686;p33"/>
          <p:cNvSpPr/>
          <p:nvPr/>
        </p:nvSpPr>
        <p:spPr>
          <a:xfrm>
            <a:off x="3200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cxnSp>
        <p:nvCxnSpPr>
          <p:cNvPr id="687" name="Google Shape;687;p33"/>
          <p:cNvCxnSpPr>
            <a:stCxn id="675" idx="4"/>
            <a:endCxn id="688" idx="0"/>
          </p:cNvCxnSpPr>
          <p:nvPr/>
        </p:nvCxnSpPr>
        <p:spPr>
          <a:xfrm>
            <a:off x="1156650" y="1545038"/>
            <a:ext cx="1143000" cy="211500"/>
          </a:xfrm>
          <a:prstGeom prst="straightConnector1">
            <a:avLst/>
          </a:prstGeom>
          <a:noFill/>
          <a:ln cap="flat" cmpd="sng" w="9525">
            <a:solidFill>
              <a:srgbClr val="000000"/>
            </a:solidFill>
            <a:prstDash val="solid"/>
            <a:round/>
            <a:headEnd len="med" w="med" type="none"/>
            <a:tailEnd len="med" w="med" type="triangle"/>
          </a:ln>
        </p:spPr>
      </p:cxnSp>
      <p:cxnSp>
        <p:nvCxnSpPr>
          <p:cNvPr id="689" name="Google Shape;689;p33"/>
          <p:cNvCxnSpPr>
            <a:stCxn id="676" idx="4"/>
            <a:endCxn id="688" idx="0"/>
          </p:cNvCxnSpPr>
          <p:nvPr/>
        </p:nvCxnSpPr>
        <p:spPr>
          <a:xfrm>
            <a:off x="1918650" y="1545038"/>
            <a:ext cx="381000" cy="211500"/>
          </a:xfrm>
          <a:prstGeom prst="straightConnector1">
            <a:avLst/>
          </a:prstGeom>
          <a:noFill/>
          <a:ln cap="flat" cmpd="sng" w="9525">
            <a:solidFill>
              <a:schemeClr val="dk1"/>
            </a:solidFill>
            <a:prstDash val="solid"/>
            <a:round/>
            <a:headEnd len="med" w="med" type="none"/>
            <a:tailEnd len="med" w="med" type="triangle"/>
          </a:ln>
        </p:spPr>
      </p:cxnSp>
      <p:cxnSp>
        <p:nvCxnSpPr>
          <p:cNvPr id="690" name="Google Shape;690;p33"/>
          <p:cNvCxnSpPr>
            <a:stCxn id="678" idx="4"/>
            <a:endCxn id="688" idx="0"/>
          </p:cNvCxnSpPr>
          <p:nvPr/>
        </p:nvCxnSpPr>
        <p:spPr>
          <a:xfrm flipH="1">
            <a:off x="2299650" y="1545038"/>
            <a:ext cx="1143000" cy="211500"/>
          </a:xfrm>
          <a:prstGeom prst="straightConnector1">
            <a:avLst/>
          </a:prstGeom>
          <a:noFill/>
          <a:ln cap="flat" cmpd="sng" w="9525">
            <a:solidFill>
              <a:srgbClr val="000000"/>
            </a:solidFill>
            <a:prstDash val="solid"/>
            <a:round/>
            <a:headEnd len="med" w="med" type="none"/>
            <a:tailEnd len="med" w="med" type="triangle"/>
          </a:ln>
        </p:spPr>
      </p:cxnSp>
      <p:cxnSp>
        <p:nvCxnSpPr>
          <p:cNvPr id="691" name="Google Shape;691;p33"/>
          <p:cNvCxnSpPr>
            <a:stCxn id="688" idx="2"/>
            <a:endCxn id="683" idx="0"/>
          </p:cNvCxnSpPr>
          <p:nvPr/>
        </p:nvCxnSpPr>
        <p:spPr>
          <a:xfrm flipH="1">
            <a:off x="1156650" y="2076638"/>
            <a:ext cx="1143000" cy="211500"/>
          </a:xfrm>
          <a:prstGeom prst="straightConnector1">
            <a:avLst/>
          </a:prstGeom>
          <a:noFill/>
          <a:ln cap="flat" cmpd="sng" w="9525">
            <a:solidFill>
              <a:schemeClr val="dk1"/>
            </a:solidFill>
            <a:prstDash val="solid"/>
            <a:round/>
            <a:headEnd len="med" w="med" type="none"/>
            <a:tailEnd len="med" w="med" type="triangle"/>
          </a:ln>
        </p:spPr>
      </p:cxnSp>
      <p:cxnSp>
        <p:nvCxnSpPr>
          <p:cNvPr id="692" name="Google Shape;692;p33"/>
          <p:cNvCxnSpPr>
            <a:stCxn id="688" idx="2"/>
            <a:endCxn id="684" idx="0"/>
          </p:cNvCxnSpPr>
          <p:nvPr/>
        </p:nvCxnSpPr>
        <p:spPr>
          <a:xfrm flipH="1">
            <a:off x="1918650" y="2076638"/>
            <a:ext cx="381000" cy="211500"/>
          </a:xfrm>
          <a:prstGeom prst="straightConnector1">
            <a:avLst/>
          </a:prstGeom>
          <a:noFill/>
          <a:ln cap="flat" cmpd="sng" w="9525">
            <a:solidFill>
              <a:schemeClr val="dk1"/>
            </a:solidFill>
            <a:prstDash val="solid"/>
            <a:round/>
            <a:headEnd len="med" w="med" type="none"/>
            <a:tailEnd len="med" w="med" type="triangle"/>
          </a:ln>
        </p:spPr>
      </p:cxnSp>
      <p:cxnSp>
        <p:nvCxnSpPr>
          <p:cNvPr id="693" name="Google Shape;693;p33"/>
          <p:cNvCxnSpPr>
            <a:stCxn id="688" idx="2"/>
            <a:endCxn id="685" idx="0"/>
          </p:cNvCxnSpPr>
          <p:nvPr/>
        </p:nvCxnSpPr>
        <p:spPr>
          <a:xfrm>
            <a:off x="2299650" y="2076638"/>
            <a:ext cx="381000" cy="211500"/>
          </a:xfrm>
          <a:prstGeom prst="straightConnector1">
            <a:avLst/>
          </a:prstGeom>
          <a:noFill/>
          <a:ln cap="flat" cmpd="sng" w="9525">
            <a:solidFill>
              <a:schemeClr val="dk1"/>
            </a:solidFill>
            <a:prstDash val="solid"/>
            <a:round/>
            <a:headEnd len="med" w="med" type="none"/>
            <a:tailEnd len="med" w="med" type="triangle"/>
          </a:ln>
        </p:spPr>
      </p:cxnSp>
      <p:cxnSp>
        <p:nvCxnSpPr>
          <p:cNvPr id="694" name="Google Shape;694;p33"/>
          <p:cNvCxnSpPr>
            <a:stCxn id="688" idx="2"/>
            <a:endCxn id="686" idx="0"/>
          </p:cNvCxnSpPr>
          <p:nvPr/>
        </p:nvCxnSpPr>
        <p:spPr>
          <a:xfrm>
            <a:off x="2299650" y="2076638"/>
            <a:ext cx="1143000" cy="211500"/>
          </a:xfrm>
          <a:prstGeom prst="straightConnector1">
            <a:avLst/>
          </a:prstGeom>
          <a:noFill/>
          <a:ln cap="flat" cmpd="sng" w="9525">
            <a:solidFill>
              <a:schemeClr val="dk1"/>
            </a:solidFill>
            <a:prstDash val="solid"/>
            <a:round/>
            <a:headEnd len="med" w="med" type="none"/>
            <a:tailEnd len="med" w="med" type="triangle"/>
          </a:ln>
        </p:spPr>
      </p:cxnSp>
      <p:cxnSp>
        <p:nvCxnSpPr>
          <p:cNvPr id="695" name="Google Shape;695;p33"/>
          <p:cNvCxnSpPr>
            <a:stCxn id="683" idx="4"/>
            <a:endCxn id="696" idx="0"/>
          </p:cNvCxnSpPr>
          <p:nvPr/>
        </p:nvCxnSpPr>
        <p:spPr>
          <a:xfrm>
            <a:off x="1156650" y="2764238"/>
            <a:ext cx="1143000" cy="403200"/>
          </a:xfrm>
          <a:prstGeom prst="straightConnector1">
            <a:avLst/>
          </a:prstGeom>
          <a:noFill/>
          <a:ln cap="flat" cmpd="sng" w="9525">
            <a:solidFill>
              <a:schemeClr val="dk1"/>
            </a:solidFill>
            <a:prstDash val="solid"/>
            <a:round/>
            <a:headEnd len="med" w="med" type="none"/>
            <a:tailEnd len="med" w="med" type="triangle"/>
          </a:ln>
        </p:spPr>
      </p:cxnSp>
      <p:cxnSp>
        <p:nvCxnSpPr>
          <p:cNvPr id="697" name="Google Shape;697;p33"/>
          <p:cNvCxnSpPr>
            <a:stCxn id="685" idx="4"/>
            <a:endCxn id="698" idx="0"/>
          </p:cNvCxnSpPr>
          <p:nvPr/>
        </p:nvCxnSpPr>
        <p:spPr>
          <a:xfrm>
            <a:off x="2680650" y="2764238"/>
            <a:ext cx="2661000" cy="403200"/>
          </a:xfrm>
          <a:prstGeom prst="straightConnector1">
            <a:avLst/>
          </a:prstGeom>
          <a:noFill/>
          <a:ln cap="flat" cmpd="sng" w="9525">
            <a:solidFill>
              <a:schemeClr val="dk1"/>
            </a:solidFill>
            <a:prstDash val="solid"/>
            <a:round/>
            <a:headEnd len="med" w="med" type="none"/>
            <a:tailEnd len="med" w="med" type="triangle"/>
          </a:ln>
        </p:spPr>
      </p:cxnSp>
      <p:cxnSp>
        <p:nvCxnSpPr>
          <p:cNvPr id="699" name="Google Shape;699;p33"/>
          <p:cNvCxnSpPr>
            <a:stCxn id="684" idx="4"/>
            <a:endCxn id="696" idx="0"/>
          </p:cNvCxnSpPr>
          <p:nvPr/>
        </p:nvCxnSpPr>
        <p:spPr>
          <a:xfrm>
            <a:off x="1918650" y="2764238"/>
            <a:ext cx="381000" cy="403200"/>
          </a:xfrm>
          <a:prstGeom prst="straightConnector1">
            <a:avLst/>
          </a:prstGeom>
          <a:noFill/>
          <a:ln cap="flat" cmpd="sng" w="9525">
            <a:solidFill>
              <a:schemeClr val="dk1"/>
            </a:solidFill>
            <a:prstDash val="solid"/>
            <a:round/>
            <a:headEnd len="med" w="med" type="none"/>
            <a:tailEnd len="med" w="med" type="triangle"/>
          </a:ln>
        </p:spPr>
      </p:cxnSp>
      <p:cxnSp>
        <p:nvCxnSpPr>
          <p:cNvPr id="700" name="Google Shape;700;p33"/>
          <p:cNvCxnSpPr>
            <a:stCxn id="686" idx="4"/>
            <a:endCxn id="698" idx="0"/>
          </p:cNvCxnSpPr>
          <p:nvPr/>
        </p:nvCxnSpPr>
        <p:spPr>
          <a:xfrm>
            <a:off x="3442650" y="2764238"/>
            <a:ext cx="1899000" cy="403200"/>
          </a:xfrm>
          <a:prstGeom prst="straightConnector1">
            <a:avLst/>
          </a:prstGeom>
          <a:noFill/>
          <a:ln cap="flat" cmpd="sng" w="9525">
            <a:solidFill>
              <a:schemeClr val="dk1"/>
            </a:solidFill>
            <a:prstDash val="solid"/>
            <a:round/>
            <a:headEnd len="med" w="med" type="none"/>
            <a:tailEnd len="med" w="med" type="triangle"/>
          </a:ln>
        </p:spPr>
      </p:cxnSp>
      <p:cxnSp>
        <p:nvCxnSpPr>
          <p:cNvPr id="701" name="Google Shape;701;p33"/>
          <p:cNvCxnSpPr>
            <a:stCxn id="696" idx="2"/>
            <a:endCxn id="679" idx="0"/>
          </p:cNvCxnSpPr>
          <p:nvPr/>
        </p:nvCxnSpPr>
        <p:spPr>
          <a:xfrm flipH="1">
            <a:off x="1156650" y="3487538"/>
            <a:ext cx="1143000" cy="324600"/>
          </a:xfrm>
          <a:prstGeom prst="straightConnector1">
            <a:avLst/>
          </a:prstGeom>
          <a:noFill/>
          <a:ln cap="flat" cmpd="sng" w="9525">
            <a:solidFill>
              <a:schemeClr val="dk1"/>
            </a:solidFill>
            <a:prstDash val="solid"/>
            <a:round/>
            <a:headEnd len="med" w="med" type="none"/>
            <a:tailEnd len="med" w="med" type="triangle"/>
          </a:ln>
        </p:spPr>
      </p:cxnSp>
      <p:cxnSp>
        <p:nvCxnSpPr>
          <p:cNvPr id="702" name="Google Shape;702;p33"/>
          <p:cNvCxnSpPr>
            <a:stCxn id="696" idx="2"/>
            <a:endCxn id="680" idx="0"/>
          </p:cNvCxnSpPr>
          <p:nvPr/>
        </p:nvCxnSpPr>
        <p:spPr>
          <a:xfrm flipH="1">
            <a:off x="1918650" y="3487538"/>
            <a:ext cx="381000" cy="324600"/>
          </a:xfrm>
          <a:prstGeom prst="straightConnector1">
            <a:avLst/>
          </a:prstGeom>
          <a:noFill/>
          <a:ln cap="flat" cmpd="sng" w="9525">
            <a:solidFill>
              <a:schemeClr val="dk1"/>
            </a:solidFill>
            <a:prstDash val="solid"/>
            <a:round/>
            <a:headEnd len="med" w="med" type="none"/>
            <a:tailEnd len="med" w="med" type="triangle"/>
          </a:ln>
        </p:spPr>
      </p:cxnSp>
      <p:cxnSp>
        <p:nvCxnSpPr>
          <p:cNvPr id="703" name="Google Shape;703;p33"/>
          <p:cNvCxnSpPr>
            <a:stCxn id="696" idx="2"/>
            <a:endCxn id="681" idx="0"/>
          </p:cNvCxnSpPr>
          <p:nvPr/>
        </p:nvCxnSpPr>
        <p:spPr>
          <a:xfrm>
            <a:off x="2299650" y="3487538"/>
            <a:ext cx="381000" cy="324600"/>
          </a:xfrm>
          <a:prstGeom prst="straightConnector1">
            <a:avLst/>
          </a:prstGeom>
          <a:noFill/>
          <a:ln cap="flat" cmpd="sng" w="9525">
            <a:solidFill>
              <a:schemeClr val="dk1"/>
            </a:solidFill>
            <a:prstDash val="solid"/>
            <a:round/>
            <a:headEnd len="med" w="med" type="none"/>
            <a:tailEnd len="med" w="med" type="triangle"/>
          </a:ln>
        </p:spPr>
      </p:cxnSp>
      <p:cxnSp>
        <p:nvCxnSpPr>
          <p:cNvPr id="704" name="Google Shape;704;p33"/>
          <p:cNvCxnSpPr>
            <a:stCxn id="696" idx="2"/>
            <a:endCxn id="682" idx="0"/>
          </p:cNvCxnSpPr>
          <p:nvPr/>
        </p:nvCxnSpPr>
        <p:spPr>
          <a:xfrm>
            <a:off x="2299650" y="3487538"/>
            <a:ext cx="1143000" cy="324600"/>
          </a:xfrm>
          <a:prstGeom prst="straightConnector1">
            <a:avLst/>
          </a:prstGeom>
          <a:noFill/>
          <a:ln cap="flat" cmpd="sng" w="9525">
            <a:solidFill>
              <a:schemeClr val="dk1"/>
            </a:solidFill>
            <a:prstDash val="solid"/>
            <a:round/>
            <a:headEnd len="med" w="med" type="none"/>
            <a:tailEnd len="med" w="med" type="triangle"/>
          </a:ln>
        </p:spPr>
      </p:cxnSp>
      <p:sp>
        <p:nvSpPr>
          <p:cNvPr id="705" name="Google Shape;705;p33"/>
          <p:cNvSpPr/>
          <p:nvPr/>
        </p:nvSpPr>
        <p:spPr>
          <a:xfrm>
            <a:off x="3962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3</a:t>
            </a:r>
            <a:endParaRPr baseline="-25000"/>
          </a:p>
        </p:txBody>
      </p:sp>
      <p:sp>
        <p:nvSpPr>
          <p:cNvPr id="706" name="Google Shape;706;p33"/>
          <p:cNvSpPr/>
          <p:nvPr/>
        </p:nvSpPr>
        <p:spPr>
          <a:xfrm>
            <a:off x="4724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707" name="Google Shape;707;p33"/>
          <p:cNvSpPr/>
          <p:nvPr/>
        </p:nvSpPr>
        <p:spPr>
          <a:xfrm>
            <a:off x="5486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4</a:t>
            </a:r>
            <a:endParaRPr baseline="-25000"/>
          </a:p>
        </p:txBody>
      </p:sp>
      <p:sp>
        <p:nvSpPr>
          <p:cNvPr id="708" name="Google Shape;708;p33"/>
          <p:cNvSpPr/>
          <p:nvPr/>
        </p:nvSpPr>
        <p:spPr>
          <a:xfrm>
            <a:off x="6248400" y="10689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709" name="Google Shape;709;p33"/>
          <p:cNvSpPr/>
          <p:nvPr/>
        </p:nvSpPr>
        <p:spPr>
          <a:xfrm>
            <a:off x="3962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3</a:t>
            </a:r>
            <a:endParaRPr baseline="-25000"/>
          </a:p>
        </p:txBody>
      </p:sp>
      <p:sp>
        <p:nvSpPr>
          <p:cNvPr id="710" name="Google Shape;710;p33"/>
          <p:cNvSpPr/>
          <p:nvPr/>
        </p:nvSpPr>
        <p:spPr>
          <a:xfrm>
            <a:off x="4724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711" name="Google Shape;711;p33"/>
          <p:cNvSpPr/>
          <p:nvPr/>
        </p:nvSpPr>
        <p:spPr>
          <a:xfrm>
            <a:off x="5486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4</a:t>
            </a:r>
            <a:endParaRPr baseline="-25000"/>
          </a:p>
        </p:txBody>
      </p:sp>
      <p:sp>
        <p:nvSpPr>
          <p:cNvPr id="712" name="Google Shape;712;p33"/>
          <p:cNvSpPr/>
          <p:nvPr/>
        </p:nvSpPr>
        <p:spPr>
          <a:xfrm>
            <a:off x="6248400" y="3812138"/>
            <a:ext cx="484500" cy="4761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713" name="Google Shape;713;p33"/>
          <p:cNvSpPr/>
          <p:nvPr/>
        </p:nvSpPr>
        <p:spPr>
          <a:xfrm>
            <a:off x="3962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714" name="Google Shape;714;p33"/>
          <p:cNvSpPr/>
          <p:nvPr/>
        </p:nvSpPr>
        <p:spPr>
          <a:xfrm>
            <a:off x="4724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715" name="Google Shape;715;p33"/>
          <p:cNvSpPr/>
          <p:nvPr/>
        </p:nvSpPr>
        <p:spPr>
          <a:xfrm>
            <a:off x="5486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sp>
        <p:nvSpPr>
          <p:cNvPr id="716" name="Google Shape;716;p33"/>
          <p:cNvSpPr/>
          <p:nvPr/>
        </p:nvSpPr>
        <p:spPr>
          <a:xfrm>
            <a:off x="6248400" y="2288138"/>
            <a:ext cx="484500" cy="4761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cxnSp>
        <p:nvCxnSpPr>
          <p:cNvPr id="717" name="Google Shape;717;p33"/>
          <p:cNvCxnSpPr>
            <a:stCxn id="705" idx="4"/>
            <a:endCxn id="718" idx="0"/>
          </p:cNvCxnSpPr>
          <p:nvPr/>
        </p:nvCxnSpPr>
        <p:spPr>
          <a:xfrm>
            <a:off x="4204650" y="1545038"/>
            <a:ext cx="1143000" cy="211500"/>
          </a:xfrm>
          <a:prstGeom prst="straightConnector1">
            <a:avLst/>
          </a:prstGeom>
          <a:noFill/>
          <a:ln cap="flat" cmpd="sng" w="9525">
            <a:solidFill>
              <a:srgbClr val="000000"/>
            </a:solidFill>
            <a:prstDash val="solid"/>
            <a:round/>
            <a:headEnd len="med" w="med" type="none"/>
            <a:tailEnd len="med" w="med" type="triangle"/>
          </a:ln>
        </p:spPr>
      </p:cxnSp>
      <p:cxnSp>
        <p:nvCxnSpPr>
          <p:cNvPr id="719" name="Google Shape;719;p33"/>
          <p:cNvCxnSpPr>
            <a:stCxn id="706" idx="4"/>
            <a:endCxn id="718" idx="0"/>
          </p:cNvCxnSpPr>
          <p:nvPr/>
        </p:nvCxnSpPr>
        <p:spPr>
          <a:xfrm>
            <a:off x="4966650" y="1545038"/>
            <a:ext cx="381000" cy="211500"/>
          </a:xfrm>
          <a:prstGeom prst="straightConnector1">
            <a:avLst/>
          </a:prstGeom>
          <a:noFill/>
          <a:ln cap="flat" cmpd="sng" w="9525">
            <a:solidFill>
              <a:srgbClr val="000000"/>
            </a:solidFill>
            <a:prstDash val="solid"/>
            <a:round/>
            <a:headEnd len="med" w="med" type="none"/>
            <a:tailEnd len="med" w="med" type="triangle"/>
          </a:ln>
        </p:spPr>
      </p:cxnSp>
      <p:cxnSp>
        <p:nvCxnSpPr>
          <p:cNvPr id="720" name="Google Shape;720;p33"/>
          <p:cNvCxnSpPr>
            <a:stCxn id="707" idx="4"/>
            <a:endCxn id="718" idx="0"/>
          </p:cNvCxnSpPr>
          <p:nvPr/>
        </p:nvCxnSpPr>
        <p:spPr>
          <a:xfrm flipH="1">
            <a:off x="5347650" y="1545038"/>
            <a:ext cx="381000" cy="211500"/>
          </a:xfrm>
          <a:prstGeom prst="straightConnector1">
            <a:avLst/>
          </a:prstGeom>
          <a:noFill/>
          <a:ln cap="flat" cmpd="sng" w="9525">
            <a:solidFill>
              <a:schemeClr val="dk1"/>
            </a:solidFill>
            <a:prstDash val="solid"/>
            <a:round/>
            <a:headEnd len="med" w="med" type="none"/>
            <a:tailEnd len="med" w="med" type="triangle"/>
          </a:ln>
        </p:spPr>
      </p:cxnSp>
      <p:cxnSp>
        <p:nvCxnSpPr>
          <p:cNvPr id="721" name="Google Shape;721;p33"/>
          <p:cNvCxnSpPr>
            <a:stCxn id="708" idx="4"/>
            <a:endCxn id="718" idx="0"/>
          </p:cNvCxnSpPr>
          <p:nvPr/>
        </p:nvCxnSpPr>
        <p:spPr>
          <a:xfrm flipH="1">
            <a:off x="5347650" y="1545038"/>
            <a:ext cx="1143000" cy="211500"/>
          </a:xfrm>
          <a:prstGeom prst="straightConnector1">
            <a:avLst/>
          </a:prstGeom>
          <a:noFill/>
          <a:ln cap="flat" cmpd="sng" w="9525">
            <a:solidFill>
              <a:srgbClr val="000000"/>
            </a:solidFill>
            <a:prstDash val="solid"/>
            <a:round/>
            <a:headEnd len="med" w="med" type="none"/>
            <a:tailEnd len="med" w="med" type="triangle"/>
          </a:ln>
        </p:spPr>
      </p:cxnSp>
      <p:cxnSp>
        <p:nvCxnSpPr>
          <p:cNvPr id="722" name="Google Shape;722;p33"/>
          <p:cNvCxnSpPr>
            <a:stCxn id="718" idx="2"/>
            <a:endCxn id="713" idx="0"/>
          </p:cNvCxnSpPr>
          <p:nvPr/>
        </p:nvCxnSpPr>
        <p:spPr>
          <a:xfrm flipH="1">
            <a:off x="4204650" y="2076638"/>
            <a:ext cx="1143000" cy="211500"/>
          </a:xfrm>
          <a:prstGeom prst="straightConnector1">
            <a:avLst/>
          </a:prstGeom>
          <a:noFill/>
          <a:ln cap="flat" cmpd="sng" w="9525">
            <a:solidFill>
              <a:srgbClr val="000000"/>
            </a:solidFill>
            <a:prstDash val="solid"/>
            <a:round/>
            <a:headEnd len="med" w="med" type="none"/>
            <a:tailEnd len="med" w="med" type="triangle"/>
          </a:ln>
        </p:spPr>
      </p:cxnSp>
      <p:cxnSp>
        <p:nvCxnSpPr>
          <p:cNvPr id="723" name="Google Shape;723;p33"/>
          <p:cNvCxnSpPr>
            <a:stCxn id="718" idx="2"/>
            <a:endCxn id="714" idx="0"/>
          </p:cNvCxnSpPr>
          <p:nvPr/>
        </p:nvCxnSpPr>
        <p:spPr>
          <a:xfrm flipH="1">
            <a:off x="4966650" y="2076638"/>
            <a:ext cx="381000" cy="211500"/>
          </a:xfrm>
          <a:prstGeom prst="straightConnector1">
            <a:avLst/>
          </a:prstGeom>
          <a:noFill/>
          <a:ln cap="flat" cmpd="sng" w="9525">
            <a:solidFill>
              <a:srgbClr val="000000"/>
            </a:solidFill>
            <a:prstDash val="solid"/>
            <a:round/>
            <a:headEnd len="med" w="med" type="none"/>
            <a:tailEnd len="med" w="med" type="triangle"/>
          </a:ln>
        </p:spPr>
      </p:cxnSp>
      <p:cxnSp>
        <p:nvCxnSpPr>
          <p:cNvPr id="724" name="Google Shape;724;p33"/>
          <p:cNvCxnSpPr>
            <a:stCxn id="718" idx="2"/>
            <a:endCxn id="715" idx="0"/>
          </p:cNvCxnSpPr>
          <p:nvPr/>
        </p:nvCxnSpPr>
        <p:spPr>
          <a:xfrm>
            <a:off x="5347650" y="2076638"/>
            <a:ext cx="381000" cy="211500"/>
          </a:xfrm>
          <a:prstGeom prst="straightConnector1">
            <a:avLst/>
          </a:prstGeom>
          <a:noFill/>
          <a:ln cap="flat" cmpd="sng" w="9525">
            <a:solidFill>
              <a:schemeClr val="dk1"/>
            </a:solidFill>
            <a:prstDash val="solid"/>
            <a:round/>
            <a:headEnd len="med" w="med" type="none"/>
            <a:tailEnd len="med" w="med" type="triangle"/>
          </a:ln>
        </p:spPr>
      </p:cxnSp>
      <p:cxnSp>
        <p:nvCxnSpPr>
          <p:cNvPr id="725" name="Google Shape;725;p33"/>
          <p:cNvCxnSpPr>
            <a:stCxn id="718" idx="2"/>
            <a:endCxn id="716" idx="0"/>
          </p:cNvCxnSpPr>
          <p:nvPr/>
        </p:nvCxnSpPr>
        <p:spPr>
          <a:xfrm>
            <a:off x="5347650" y="2076638"/>
            <a:ext cx="1143000" cy="211500"/>
          </a:xfrm>
          <a:prstGeom prst="straightConnector1">
            <a:avLst/>
          </a:prstGeom>
          <a:noFill/>
          <a:ln cap="flat" cmpd="sng" w="9525">
            <a:solidFill>
              <a:srgbClr val="000000"/>
            </a:solidFill>
            <a:prstDash val="solid"/>
            <a:round/>
            <a:headEnd len="med" w="med" type="none"/>
            <a:tailEnd len="med" w="med" type="triangle"/>
          </a:ln>
        </p:spPr>
      </p:cxnSp>
      <p:cxnSp>
        <p:nvCxnSpPr>
          <p:cNvPr id="726" name="Google Shape;726;p33"/>
          <p:cNvCxnSpPr>
            <a:stCxn id="713" idx="4"/>
            <a:endCxn id="696" idx="0"/>
          </p:cNvCxnSpPr>
          <p:nvPr/>
        </p:nvCxnSpPr>
        <p:spPr>
          <a:xfrm flipH="1">
            <a:off x="2299650" y="2764238"/>
            <a:ext cx="1905000" cy="403200"/>
          </a:xfrm>
          <a:prstGeom prst="straightConnector1">
            <a:avLst/>
          </a:prstGeom>
          <a:noFill/>
          <a:ln cap="flat" cmpd="sng" w="9525">
            <a:solidFill>
              <a:srgbClr val="000000"/>
            </a:solidFill>
            <a:prstDash val="solid"/>
            <a:round/>
            <a:headEnd len="med" w="med" type="none"/>
            <a:tailEnd len="med" w="med" type="triangle"/>
          </a:ln>
        </p:spPr>
      </p:cxnSp>
      <p:cxnSp>
        <p:nvCxnSpPr>
          <p:cNvPr id="727" name="Google Shape;727;p33"/>
          <p:cNvCxnSpPr>
            <a:stCxn id="715" idx="4"/>
            <a:endCxn id="698" idx="0"/>
          </p:cNvCxnSpPr>
          <p:nvPr/>
        </p:nvCxnSpPr>
        <p:spPr>
          <a:xfrm flipH="1">
            <a:off x="5341650" y="2764238"/>
            <a:ext cx="387000" cy="403200"/>
          </a:xfrm>
          <a:prstGeom prst="straightConnector1">
            <a:avLst/>
          </a:prstGeom>
          <a:noFill/>
          <a:ln cap="flat" cmpd="sng" w="9525">
            <a:solidFill>
              <a:schemeClr val="dk1"/>
            </a:solidFill>
            <a:prstDash val="solid"/>
            <a:round/>
            <a:headEnd len="med" w="med" type="none"/>
            <a:tailEnd len="med" w="med" type="triangle"/>
          </a:ln>
        </p:spPr>
      </p:cxnSp>
      <p:cxnSp>
        <p:nvCxnSpPr>
          <p:cNvPr id="728" name="Google Shape;728;p33"/>
          <p:cNvCxnSpPr>
            <a:stCxn id="714" idx="4"/>
            <a:endCxn id="696" idx="0"/>
          </p:cNvCxnSpPr>
          <p:nvPr/>
        </p:nvCxnSpPr>
        <p:spPr>
          <a:xfrm flipH="1">
            <a:off x="2299650" y="2764238"/>
            <a:ext cx="2667000" cy="403200"/>
          </a:xfrm>
          <a:prstGeom prst="straightConnector1">
            <a:avLst/>
          </a:prstGeom>
          <a:noFill/>
          <a:ln cap="flat" cmpd="sng" w="9525">
            <a:solidFill>
              <a:srgbClr val="000000"/>
            </a:solidFill>
            <a:prstDash val="solid"/>
            <a:round/>
            <a:headEnd len="med" w="med" type="none"/>
            <a:tailEnd len="med" w="med" type="triangle"/>
          </a:ln>
        </p:spPr>
      </p:cxnSp>
      <p:cxnSp>
        <p:nvCxnSpPr>
          <p:cNvPr id="729" name="Google Shape;729;p33"/>
          <p:cNvCxnSpPr>
            <a:stCxn id="716" idx="4"/>
            <a:endCxn id="698" idx="0"/>
          </p:cNvCxnSpPr>
          <p:nvPr/>
        </p:nvCxnSpPr>
        <p:spPr>
          <a:xfrm flipH="1">
            <a:off x="5341650" y="2764238"/>
            <a:ext cx="1149000" cy="403200"/>
          </a:xfrm>
          <a:prstGeom prst="straightConnector1">
            <a:avLst/>
          </a:prstGeom>
          <a:noFill/>
          <a:ln cap="flat" cmpd="sng" w="9525">
            <a:solidFill>
              <a:srgbClr val="000000"/>
            </a:solidFill>
            <a:prstDash val="solid"/>
            <a:round/>
            <a:headEnd len="med" w="med" type="none"/>
            <a:tailEnd len="med" w="med" type="triangle"/>
          </a:ln>
        </p:spPr>
      </p:cxnSp>
      <p:cxnSp>
        <p:nvCxnSpPr>
          <p:cNvPr id="730" name="Google Shape;730;p33"/>
          <p:cNvCxnSpPr>
            <a:stCxn id="698" idx="2"/>
            <a:endCxn id="709" idx="0"/>
          </p:cNvCxnSpPr>
          <p:nvPr/>
        </p:nvCxnSpPr>
        <p:spPr>
          <a:xfrm flipH="1">
            <a:off x="4204650" y="3487538"/>
            <a:ext cx="1137000" cy="324600"/>
          </a:xfrm>
          <a:prstGeom prst="straightConnector1">
            <a:avLst/>
          </a:prstGeom>
          <a:noFill/>
          <a:ln cap="flat" cmpd="sng" w="9525">
            <a:solidFill>
              <a:schemeClr val="dk1"/>
            </a:solidFill>
            <a:prstDash val="solid"/>
            <a:round/>
            <a:headEnd len="med" w="med" type="none"/>
            <a:tailEnd len="med" w="med" type="triangle"/>
          </a:ln>
        </p:spPr>
      </p:cxnSp>
      <p:cxnSp>
        <p:nvCxnSpPr>
          <p:cNvPr id="731" name="Google Shape;731;p33"/>
          <p:cNvCxnSpPr>
            <a:stCxn id="698" idx="2"/>
            <a:endCxn id="710" idx="0"/>
          </p:cNvCxnSpPr>
          <p:nvPr/>
        </p:nvCxnSpPr>
        <p:spPr>
          <a:xfrm flipH="1">
            <a:off x="4966650" y="3487538"/>
            <a:ext cx="375000" cy="324600"/>
          </a:xfrm>
          <a:prstGeom prst="straightConnector1">
            <a:avLst/>
          </a:prstGeom>
          <a:noFill/>
          <a:ln cap="flat" cmpd="sng" w="9525">
            <a:solidFill>
              <a:schemeClr val="dk1"/>
            </a:solidFill>
            <a:prstDash val="solid"/>
            <a:round/>
            <a:headEnd len="med" w="med" type="none"/>
            <a:tailEnd len="med" w="med" type="triangle"/>
          </a:ln>
        </p:spPr>
      </p:cxnSp>
      <p:cxnSp>
        <p:nvCxnSpPr>
          <p:cNvPr id="732" name="Google Shape;732;p33"/>
          <p:cNvCxnSpPr>
            <a:stCxn id="698" idx="2"/>
            <a:endCxn id="711" idx="0"/>
          </p:cNvCxnSpPr>
          <p:nvPr/>
        </p:nvCxnSpPr>
        <p:spPr>
          <a:xfrm>
            <a:off x="5341650" y="3487538"/>
            <a:ext cx="387000" cy="324600"/>
          </a:xfrm>
          <a:prstGeom prst="straightConnector1">
            <a:avLst/>
          </a:prstGeom>
          <a:noFill/>
          <a:ln cap="flat" cmpd="sng" w="9525">
            <a:solidFill>
              <a:schemeClr val="dk1"/>
            </a:solidFill>
            <a:prstDash val="solid"/>
            <a:round/>
            <a:headEnd len="med" w="med" type="none"/>
            <a:tailEnd len="med" w="med" type="triangle"/>
          </a:ln>
        </p:spPr>
      </p:cxnSp>
      <p:cxnSp>
        <p:nvCxnSpPr>
          <p:cNvPr id="733" name="Google Shape;733;p33"/>
          <p:cNvCxnSpPr>
            <a:stCxn id="698" idx="2"/>
            <a:endCxn id="712" idx="0"/>
          </p:cNvCxnSpPr>
          <p:nvPr/>
        </p:nvCxnSpPr>
        <p:spPr>
          <a:xfrm>
            <a:off x="5341650" y="3487538"/>
            <a:ext cx="1149000" cy="324600"/>
          </a:xfrm>
          <a:prstGeom prst="straightConnector1">
            <a:avLst/>
          </a:prstGeom>
          <a:noFill/>
          <a:ln cap="flat" cmpd="sng" w="9525">
            <a:solidFill>
              <a:schemeClr val="dk1"/>
            </a:solidFill>
            <a:prstDash val="solid"/>
            <a:round/>
            <a:headEnd len="med" w="med" type="none"/>
            <a:tailEnd len="med" w="med" type="triangle"/>
          </a:ln>
        </p:spPr>
      </p:cxnSp>
      <p:cxnSp>
        <p:nvCxnSpPr>
          <p:cNvPr id="734" name="Google Shape;734;p33"/>
          <p:cNvCxnSpPr>
            <a:stCxn id="677" idx="4"/>
            <a:endCxn id="688" idx="0"/>
          </p:cNvCxnSpPr>
          <p:nvPr/>
        </p:nvCxnSpPr>
        <p:spPr>
          <a:xfrm flipH="1">
            <a:off x="2299650" y="1545038"/>
            <a:ext cx="381000" cy="211500"/>
          </a:xfrm>
          <a:prstGeom prst="straightConnector1">
            <a:avLst/>
          </a:prstGeom>
          <a:noFill/>
          <a:ln cap="flat" cmpd="sng" w="9525">
            <a:solidFill>
              <a:schemeClr val="dk1"/>
            </a:solidFill>
            <a:prstDash val="solid"/>
            <a:round/>
            <a:headEnd len="med" w="med" type="none"/>
            <a:tailEnd len="med" w="med" type="triangle"/>
          </a:ln>
        </p:spPr>
      </p:cxnSp>
      <p:sp>
        <p:nvSpPr>
          <p:cNvPr id="735" name="Google Shape;735;p33"/>
          <p:cNvSpPr/>
          <p:nvPr/>
        </p:nvSpPr>
        <p:spPr>
          <a:xfrm>
            <a:off x="1783044" y="1756550"/>
            <a:ext cx="1024200" cy="32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Gate</a:t>
            </a:r>
            <a:r>
              <a:rPr baseline="-25000" lang="en"/>
              <a:t>11</a:t>
            </a:r>
            <a:endParaRPr baseline="-25000"/>
          </a:p>
        </p:txBody>
      </p:sp>
      <p:sp>
        <p:nvSpPr>
          <p:cNvPr id="736" name="Google Shape;736;p33"/>
          <p:cNvSpPr/>
          <p:nvPr/>
        </p:nvSpPr>
        <p:spPr>
          <a:xfrm>
            <a:off x="1783044" y="3167488"/>
            <a:ext cx="1024200" cy="32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Gate</a:t>
            </a:r>
            <a:r>
              <a:rPr baseline="-25000" lang="en">
                <a:solidFill>
                  <a:schemeClr val="dk1"/>
                </a:solidFill>
              </a:rPr>
              <a:t>21</a:t>
            </a:r>
            <a:endParaRPr/>
          </a:p>
        </p:txBody>
      </p:sp>
      <p:sp>
        <p:nvSpPr>
          <p:cNvPr id="737" name="Google Shape;737;p33"/>
          <p:cNvSpPr/>
          <p:nvPr/>
        </p:nvSpPr>
        <p:spPr>
          <a:xfrm>
            <a:off x="4827996" y="3167488"/>
            <a:ext cx="1024200" cy="32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Gate</a:t>
            </a:r>
            <a:r>
              <a:rPr baseline="-25000" lang="en">
                <a:solidFill>
                  <a:schemeClr val="dk1"/>
                </a:solidFill>
              </a:rPr>
              <a:t>22</a:t>
            </a:r>
            <a:endParaRPr/>
          </a:p>
        </p:txBody>
      </p:sp>
      <p:sp>
        <p:nvSpPr>
          <p:cNvPr id="738" name="Google Shape;738;p33"/>
          <p:cNvSpPr/>
          <p:nvPr/>
        </p:nvSpPr>
        <p:spPr>
          <a:xfrm>
            <a:off x="4827996" y="1756538"/>
            <a:ext cx="1024200" cy="320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Gate</a:t>
            </a:r>
            <a:r>
              <a:rPr baseline="-25000" lang="en">
                <a:solidFill>
                  <a:schemeClr val="dk1"/>
                </a:solidFill>
              </a:rPr>
              <a:t>12</a:t>
            </a:r>
            <a:endParaRPr/>
          </a:p>
        </p:txBody>
      </p:sp>
      <p:pic>
        <p:nvPicPr>
          <p:cNvPr id="739" name="Google Shape;739;p33"/>
          <p:cNvPicPr preferRelativeResize="0"/>
          <p:nvPr/>
        </p:nvPicPr>
        <p:blipFill>
          <a:blip r:embed="rId3">
            <a:alphaModFix/>
          </a:blip>
          <a:stretch>
            <a:fillRect/>
          </a:stretch>
        </p:blipFill>
        <p:spPr>
          <a:xfrm>
            <a:off x="905256" y="4212336"/>
            <a:ext cx="324000" cy="324000"/>
          </a:xfrm>
          <a:prstGeom prst="rect">
            <a:avLst/>
          </a:prstGeom>
          <a:noFill/>
          <a:ln>
            <a:noFill/>
          </a:ln>
        </p:spPr>
      </p:pic>
      <p:pic>
        <p:nvPicPr>
          <p:cNvPr id="740" name="Google Shape;740;p33"/>
          <p:cNvPicPr preferRelativeResize="0"/>
          <p:nvPr/>
        </p:nvPicPr>
        <p:blipFill>
          <a:blip r:embed="rId3">
            <a:alphaModFix/>
          </a:blip>
          <a:stretch>
            <a:fillRect/>
          </a:stretch>
        </p:blipFill>
        <p:spPr>
          <a:xfrm>
            <a:off x="1667256" y="4212336"/>
            <a:ext cx="324000" cy="324000"/>
          </a:xfrm>
          <a:prstGeom prst="rect">
            <a:avLst/>
          </a:prstGeom>
          <a:noFill/>
          <a:ln>
            <a:noFill/>
          </a:ln>
        </p:spPr>
      </p:pic>
      <p:pic>
        <p:nvPicPr>
          <p:cNvPr id="741" name="Google Shape;741;p33"/>
          <p:cNvPicPr preferRelativeResize="0"/>
          <p:nvPr/>
        </p:nvPicPr>
        <p:blipFill>
          <a:blip r:embed="rId3">
            <a:alphaModFix/>
          </a:blip>
          <a:stretch>
            <a:fillRect/>
          </a:stretch>
        </p:blipFill>
        <p:spPr>
          <a:xfrm>
            <a:off x="2429256" y="4212336"/>
            <a:ext cx="324000" cy="324000"/>
          </a:xfrm>
          <a:prstGeom prst="rect">
            <a:avLst/>
          </a:prstGeom>
          <a:noFill/>
          <a:ln>
            <a:noFill/>
          </a:ln>
        </p:spPr>
      </p:pic>
      <p:pic>
        <p:nvPicPr>
          <p:cNvPr id="742" name="Google Shape;742;p33"/>
          <p:cNvPicPr preferRelativeResize="0"/>
          <p:nvPr/>
        </p:nvPicPr>
        <p:blipFill>
          <a:blip r:embed="rId3">
            <a:alphaModFix/>
          </a:blip>
          <a:stretch>
            <a:fillRect/>
          </a:stretch>
        </p:blipFill>
        <p:spPr>
          <a:xfrm>
            <a:off x="3191256" y="4212336"/>
            <a:ext cx="324000" cy="324000"/>
          </a:xfrm>
          <a:prstGeom prst="rect">
            <a:avLst/>
          </a:prstGeom>
          <a:noFill/>
          <a:ln>
            <a:noFill/>
          </a:ln>
        </p:spPr>
      </p:pic>
      <p:pic>
        <p:nvPicPr>
          <p:cNvPr id="743" name="Google Shape;743;p33"/>
          <p:cNvPicPr preferRelativeResize="0"/>
          <p:nvPr/>
        </p:nvPicPr>
        <p:blipFill>
          <a:blip r:embed="rId3">
            <a:alphaModFix/>
          </a:blip>
          <a:stretch>
            <a:fillRect/>
          </a:stretch>
        </p:blipFill>
        <p:spPr>
          <a:xfrm>
            <a:off x="3953256" y="4212336"/>
            <a:ext cx="324000" cy="324000"/>
          </a:xfrm>
          <a:prstGeom prst="rect">
            <a:avLst/>
          </a:prstGeom>
          <a:noFill/>
          <a:ln>
            <a:noFill/>
          </a:ln>
        </p:spPr>
      </p:pic>
      <p:pic>
        <p:nvPicPr>
          <p:cNvPr id="744" name="Google Shape;744;p33"/>
          <p:cNvPicPr preferRelativeResize="0"/>
          <p:nvPr/>
        </p:nvPicPr>
        <p:blipFill>
          <a:blip r:embed="rId3">
            <a:alphaModFix/>
          </a:blip>
          <a:stretch>
            <a:fillRect/>
          </a:stretch>
        </p:blipFill>
        <p:spPr>
          <a:xfrm>
            <a:off x="4715256" y="4212336"/>
            <a:ext cx="324000" cy="324000"/>
          </a:xfrm>
          <a:prstGeom prst="rect">
            <a:avLst/>
          </a:prstGeom>
          <a:noFill/>
          <a:ln>
            <a:noFill/>
          </a:ln>
        </p:spPr>
      </p:pic>
      <p:pic>
        <p:nvPicPr>
          <p:cNvPr id="745" name="Google Shape;745;p33"/>
          <p:cNvPicPr preferRelativeResize="0"/>
          <p:nvPr/>
        </p:nvPicPr>
        <p:blipFill>
          <a:blip r:embed="rId3">
            <a:alphaModFix/>
          </a:blip>
          <a:stretch>
            <a:fillRect/>
          </a:stretch>
        </p:blipFill>
        <p:spPr>
          <a:xfrm>
            <a:off x="5477256" y="4212336"/>
            <a:ext cx="324000" cy="324000"/>
          </a:xfrm>
          <a:prstGeom prst="rect">
            <a:avLst/>
          </a:prstGeom>
          <a:noFill/>
          <a:ln>
            <a:noFill/>
          </a:ln>
        </p:spPr>
      </p:pic>
      <p:pic>
        <p:nvPicPr>
          <p:cNvPr id="746" name="Google Shape;746;p33"/>
          <p:cNvPicPr preferRelativeResize="0"/>
          <p:nvPr/>
        </p:nvPicPr>
        <p:blipFill>
          <a:blip r:embed="rId3">
            <a:alphaModFix/>
          </a:blip>
          <a:stretch>
            <a:fillRect/>
          </a:stretch>
        </p:blipFill>
        <p:spPr>
          <a:xfrm>
            <a:off x="6239256" y="4212336"/>
            <a:ext cx="324000" cy="324000"/>
          </a:xfrm>
          <a:prstGeom prst="rect">
            <a:avLst/>
          </a:prstGeom>
          <a:noFill/>
          <a:ln>
            <a:noFill/>
          </a:ln>
        </p:spPr>
      </p:pic>
      <p:pic>
        <p:nvPicPr>
          <p:cNvPr id="747" name="Google Shape;747;p33"/>
          <p:cNvPicPr preferRelativeResize="0"/>
          <p:nvPr/>
        </p:nvPicPr>
        <p:blipFill>
          <a:blip r:embed="rId3">
            <a:alphaModFix/>
          </a:blip>
          <a:stretch>
            <a:fillRect/>
          </a:stretch>
        </p:blipFill>
        <p:spPr>
          <a:xfrm>
            <a:off x="1057656" y="859536"/>
            <a:ext cx="324000" cy="324000"/>
          </a:xfrm>
          <a:prstGeom prst="rect">
            <a:avLst/>
          </a:prstGeom>
          <a:noFill/>
          <a:ln>
            <a:noFill/>
          </a:ln>
        </p:spPr>
      </p:pic>
      <p:pic>
        <p:nvPicPr>
          <p:cNvPr id="748" name="Google Shape;748;p33"/>
          <p:cNvPicPr preferRelativeResize="0"/>
          <p:nvPr/>
        </p:nvPicPr>
        <p:blipFill>
          <a:blip r:embed="rId3">
            <a:alphaModFix/>
          </a:blip>
          <a:stretch>
            <a:fillRect/>
          </a:stretch>
        </p:blipFill>
        <p:spPr>
          <a:xfrm>
            <a:off x="1819656" y="859536"/>
            <a:ext cx="324000" cy="324000"/>
          </a:xfrm>
          <a:prstGeom prst="rect">
            <a:avLst/>
          </a:prstGeom>
          <a:noFill/>
          <a:ln>
            <a:noFill/>
          </a:ln>
        </p:spPr>
      </p:pic>
      <p:pic>
        <p:nvPicPr>
          <p:cNvPr id="749" name="Google Shape;749;p33"/>
          <p:cNvPicPr preferRelativeResize="0"/>
          <p:nvPr/>
        </p:nvPicPr>
        <p:blipFill>
          <a:blip r:embed="rId3">
            <a:alphaModFix/>
          </a:blip>
          <a:stretch>
            <a:fillRect/>
          </a:stretch>
        </p:blipFill>
        <p:spPr>
          <a:xfrm>
            <a:off x="2581656" y="859536"/>
            <a:ext cx="324000" cy="324000"/>
          </a:xfrm>
          <a:prstGeom prst="rect">
            <a:avLst/>
          </a:prstGeom>
          <a:noFill/>
          <a:ln>
            <a:noFill/>
          </a:ln>
        </p:spPr>
      </p:pic>
      <p:pic>
        <p:nvPicPr>
          <p:cNvPr id="750" name="Google Shape;750;p33"/>
          <p:cNvPicPr preferRelativeResize="0"/>
          <p:nvPr/>
        </p:nvPicPr>
        <p:blipFill>
          <a:blip r:embed="rId3">
            <a:alphaModFix/>
          </a:blip>
          <a:stretch>
            <a:fillRect/>
          </a:stretch>
        </p:blipFill>
        <p:spPr>
          <a:xfrm>
            <a:off x="3343656" y="859536"/>
            <a:ext cx="324000" cy="324000"/>
          </a:xfrm>
          <a:prstGeom prst="rect">
            <a:avLst/>
          </a:prstGeom>
          <a:noFill/>
          <a:ln>
            <a:noFill/>
          </a:ln>
        </p:spPr>
      </p:pic>
      <p:pic>
        <p:nvPicPr>
          <p:cNvPr id="751" name="Google Shape;751;p33"/>
          <p:cNvPicPr preferRelativeResize="0"/>
          <p:nvPr/>
        </p:nvPicPr>
        <p:blipFill>
          <a:blip r:embed="rId3">
            <a:alphaModFix/>
          </a:blip>
          <a:stretch>
            <a:fillRect/>
          </a:stretch>
        </p:blipFill>
        <p:spPr>
          <a:xfrm>
            <a:off x="4105656" y="859536"/>
            <a:ext cx="324000" cy="324000"/>
          </a:xfrm>
          <a:prstGeom prst="rect">
            <a:avLst/>
          </a:prstGeom>
          <a:noFill/>
          <a:ln>
            <a:noFill/>
          </a:ln>
        </p:spPr>
      </p:pic>
      <p:pic>
        <p:nvPicPr>
          <p:cNvPr id="752" name="Google Shape;752;p33"/>
          <p:cNvPicPr preferRelativeResize="0"/>
          <p:nvPr/>
        </p:nvPicPr>
        <p:blipFill>
          <a:blip r:embed="rId3">
            <a:alphaModFix/>
          </a:blip>
          <a:stretch>
            <a:fillRect/>
          </a:stretch>
        </p:blipFill>
        <p:spPr>
          <a:xfrm>
            <a:off x="4867656" y="859536"/>
            <a:ext cx="324000" cy="324000"/>
          </a:xfrm>
          <a:prstGeom prst="rect">
            <a:avLst/>
          </a:prstGeom>
          <a:noFill/>
          <a:ln>
            <a:noFill/>
          </a:ln>
        </p:spPr>
      </p:pic>
      <p:pic>
        <p:nvPicPr>
          <p:cNvPr id="753" name="Google Shape;753;p33"/>
          <p:cNvPicPr preferRelativeResize="0"/>
          <p:nvPr/>
        </p:nvPicPr>
        <p:blipFill>
          <a:blip r:embed="rId3">
            <a:alphaModFix/>
          </a:blip>
          <a:stretch>
            <a:fillRect/>
          </a:stretch>
        </p:blipFill>
        <p:spPr>
          <a:xfrm>
            <a:off x="5629656" y="859536"/>
            <a:ext cx="324000" cy="324000"/>
          </a:xfrm>
          <a:prstGeom prst="rect">
            <a:avLst/>
          </a:prstGeom>
          <a:noFill/>
          <a:ln>
            <a:noFill/>
          </a:ln>
        </p:spPr>
      </p:pic>
      <p:pic>
        <p:nvPicPr>
          <p:cNvPr id="754" name="Google Shape;754;p33"/>
          <p:cNvPicPr preferRelativeResize="0"/>
          <p:nvPr/>
        </p:nvPicPr>
        <p:blipFill>
          <a:blip r:embed="rId3">
            <a:alphaModFix/>
          </a:blip>
          <a:stretch>
            <a:fillRect/>
          </a:stretch>
        </p:blipFill>
        <p:spPr>
          <a:xfrm>
            <a:off x="6391656" y="859536"/>
            <a:ext cx="324000" cy="324000"/>
          </a:xfrm>
          <a:prstGeom prst="rect">
            <a:avLst/>
          </a:prstGeom>
          <a:noFill/>
          <a:ln>
            <a:noFill/>
          </a:ln>
        </p:spPr>
      </p:pic>
      <p:sp>
        <p:nvSpPr>
          <p:cNvPr id="755" name="Google Shape;755;p33"/>
          <p:cNvSpPr txBox="1"/>
          <p:nvPr>
            <p:ph idx="1" type="body"/>
          </p:nvPr>
        </p:nvSpPr>
        <p:spPr>
          <a:xfrm>
            <a:off x="7225050" y="868675"/>
            <a:ext cx="1905000" cy="727500"/>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5D5D5D"/>
              </a:buClr>
              <a:buSzPts val="2700"/>
              <a:buNone/>
            </a:pPr>
            <a:r>
              <a:rPr b="1" lang="en" sz="1900">
                <a:solidFill>
                  <a:schemeClr val="dk1"/>
                </a:solidFill>
                <a:latin typeface="Arial"/>
                <a:ea typeface="Arial"/>
                <a:cs typeface="Arial"/>
                <a:sym typeface="Arial"/>
              </a:rPr>
              <a:t>Obfuscate all</a:t>
            </a:r>
            <a:r>
              <a:rPr b="1" lang="en" sz="1900">
                <a:solidFill>
                  <a:schemeClr val="dk1"/>
                </a:solidFill>
              </a:rPr>
              <a:t> </a:t>
            </a:r>
            <a:r>
              <a:rPr b="1" lang="en" sz="1900">
                <a:solidFill>
                  <a:schemeClr val="dk1"/>
                </a:solidFill>
                <a:latin typeface="Arial"/>
                <a:ea typeface="Arial"/>
                <a:cs typeface="Arial"/>
                <a:sym typeface="Arial"/>
              </a:rPr>
              <a:t>gates of routing network</a:t>
            </a:r>
            <a:endParaRPr b="1" sz="1900">
              <a:solidFill>
                <a:schemeClr val="dk1"/>
              </a:solidFill>
              <a:latin typeface="Arial"/>
              <a:ea typeface="Arial"/>
              <a:cs typeface="Arial"/>
              <a:sym typeface="Arial"/>
            </a:endParaRPr>
          </a:p>
        </p:txBody>
      </p:sp>
      <p:sp>
        <p:nvSpPr>
          <p:cNvPr id="756" name="Google Shape;756;p33"/>
          <p:cNvSpPr/>
          <p:nvPr/>
        </p:nvSpPr>
        <p:spPr>
          <a:xfrm>
            <a:off x="1784994" y="1756550"/>
            <a:ext cx="1020300" cy="3201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iO[Gate</a:t>
            </a:r>
            <a:r>
              <a:rPr baseline="-25000" lang="en"/>
              <a:t>11</a:t>
            </a:r>
            <a:r>
              <a:rPr lang="en"/>
              <a:t>]</a:t>
            </a:r>
            <a:endParaRPr/>
          </a:p>
        </p:txBody>
      </p:sp>
      <p:sp>
        <p:nvSpPr>
          <p:cNvPr id="757" name="Google Shape;757;p33"/>
          <p:cNvSpPr/>
          <p:nvPr/>
        </p:nvSpPr>
        <p:spPr>
          <a:xfrm>
            <a:off x="1784994" y="3167500"/>
            <a:ext cx="1020300" cy="3201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iO[Gate</a:t>
            </a:r>
            <a:r>
              <a:rPr baseline="-25000" lang="en">
                <a:solidFill>
                  <a:schemeClr val="dk1"/>
                </a:solidFill>
              </a:rPr>
              <a:t>21</a:t>
            </a:r>
            <a:r>
              <a:rPr lang="en">
                <a:solidFill>
                  <a:schemeClr val="dk1"/>
                </a:solidFill>
              </a:rPr>
              <a:t>]</a:t>
            </a:r>
            <a:endParaRPr/>
          </a:p>
        </p:txBody>
      </p:sp>
      <p:sp>
        <p:nvSpPr>
          <p:cNvPr id="758" name="Google Shape;758;p33"/>
          <p:cNvSpPr/>
          <p:nvPr/>
        </p:nvSpPr>
        <p:spPr>
          <a:xfrm>
            <a:off x="4828000" y="3167500"/>
            <a:ext cx="1024200" cy="3201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iO[Gate</a:t>
            </a:r>
            <a:r>
              <a:rPr baseline="-25000" lang="en">
                <a:solidFill>
                  <a:schemeClr val="dk1"/>
                </a:solidFill>
              </a:rPr>
              <a:t>22</a:t>
            </a:r>
            <a:r>
              <a:rPr lang="en">
                <a:solidFill>
                  <a:schemeClr val="dk1"/>
                </a:solidFill>
              </a:rPr>
              <a:t>]</a:t>
            </a:r>
            <a:endParaRPr/>
          </a:p>
        </p:txBody>
      </p:sp>
      <p:sp>
        <p:nvSpPr>
          <p:cNvPr id="759" name="Google Shape;759;p33"/>
          <p:cNvSpPr/>
          <p:nvPr/>
        </p:nvSpPr>
        <p:spPr>
          <a:xfrm>
            <a:off x="4827996" y="1756538"/>
            <a:ext cx="1024200" cy="3201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iO[Gate</a:t>
            </a:r>
            <a:r>
              <a:rPr baseline="-25000" lang="en">
                <a:solidFill>
                  <a:schemeClr val="dk1"/>
                </a:solidFill>
              </a:rPr>
              <a:t>12</a:t>
            </a:r>
            <a:r>
              <a:rPr lang="en">
                <a:solidFill>
                  <a:schemeClr val="dk1"/>
                </a:solidFill>
              </a:rPr>
              <a:t>]</a:t>
            </a:r>
            <a:endParaRPr/>
          </a:p>
        </p:txBody>
      </p:sp>
      <p:cxnSp>
        <p:nvCxnSpPr>
          <p:cNvPr id="760" name="Google Shape;760;p33"/>
          <p:cNvCxnSpPr>
            <a:stCxn id="672" idx="3"/>
            <a:endCxn id="761" idx="1"/>
          </p:cNvCxnSpPr>
          <p:nvPr/>
        </p:nvCxnSpPr>
        <p:spPr>
          <a:xfrm flipH="1" rot="10800000">
            <a:off x="6825950" y="1945400"/>
            <a:ext cx="350400" cy="733200"/>
          </a:xfrm>
          <a:prstGeom prst="straightConnector1">
            <a:avLst/>
          </a:prstGeom>
          <a:noFill/>
          <a:ln cap="flat" cmpd="sng" w="9525">
            <a:solidFill>
              <a:schemeClr val="dk2"/>
            </a:solidFill>
            <a:prstDash val="solid"/>
            <a:round/>
            <a:headEnd len="med" w="med" type="none"/>
            <a:tailEnd len="med" w="med" type="triangle"/>
          </a:ln>
        </p:spPr>
      </p:cxnSp>
      <p:sp>
        <p:nvSpPr>
          <p:cNvPr id="761" name="Google Shape;761;p33"/>
          <p:cNvSpPr/>
          <p:nvPr/>
        </p:nvSpPr>
        <p:spPr>
          <a:xfrm>
            <a:off x="7176450" y="1640450"/>
            <a:ext cx="1905000" cy="6096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Router emulates </a:t>
            </a:r>
            <a:endParaRPr sz="1500">
              <a:solidFill>
                <a:srgbClr val="FFFFFF"/>
              </a:solidFill>
            </a:endParaRPr>
          </a:p>
          <a:p>
            <a:pPr indent="0" lvl="0" marL="0" rtl="0" algn="ctr">
              <a:spcBef>
                <a:spcPts val="0"/>
              </a:spcBef>
              <a:spcAft>
                <a:spcPts val="0"/>
              </a:spcAft>
              <a:buNone/>
            </a:pPr>
            <a:r>
              <a:rPr lang="en" sz="1500">
                <a:solidFill>
                  <a:srgbClr val="FFFFFF"/>
                </a:solidFill>
              </a:rPr>
              <a:t>all this</a:t>
            </a:r>
            <a:endParaRPr sz="1500">
              <a:solidFill>
                <a:srgbClr val="FFFFFF"/>
              </a:solidFill>
            </a:endParaRPr>
          </a:p>
        </p:txBody>
      </p:sp>
      <p:sp>
        <p:nvSpPr>
          <p:cNvPr id="762" name="Google Shape;762;p33"/>
          <p:cNvSpPr/>
          <p:nvPr/>
        </p:nvSpPr>
        <p:spPr>
          <a:xfrm>
            <a:off x="7176450" y="3774050"/>
            <a:ext cx="1905000" cy="8571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Gates must do authentication checks</a:t>
            </a:r>
            <a:endParaRPr sz="1500">
              <a:solidFill>
                <a:srgbClr val="FFFFFF"/>
              </a:solidFill>
            </a:endParaRPr>
          </a:p>
        </p:txBody>
      </p:sp>
      <p:sp>
        <p:nvSpPr>
          <p:cNvPr id="763" name="Google Shape;763;p33"/>
          <p:cNvSpPr/>
          <p:nvPr/>
        </p:nvSpPr>
        <p:spPr>
          <a:xfrm>
            <a:off x="7176450" y="2554850"/>
            <a:ext cx="1899000" cy="912300"/>
          </a:xfrm>
          <a:prstGeom prst="rect">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Problem</a:t>
            </a:r>
            <a:r>
              <a:rPr lang="en" sz="1500">
                <a:solidFill>
                  <a:srgbClr val="FFFFFF"/>
                </a:solidFill>
              </a:rPr>
              <a:t>: adversary can mix-n-match wires</a:t>
            </a:r>
            <a:endParaRPr sz="1500">
              <a:solidFill>
                <a:srgbClr val="FFFFFF"/>
              </a:solidFill>
            </a:endParaRPr>
          </a:p>
        </p:txBody>
      </p:sp>
      <p:sp>
        <p:nvSpPr>
          <p:cNvPr id="764" name="Google Shape;764;p33"/>
          <p:cNvSpPr/>
          <p:nvPr/>
        </p:nvSpPr>
        <p:spPr>
          <a:xfrm>
            <a:off x="8011025" y="3539300"/>
            <a:ext cx="150300" cy="1749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65" name="Google Shape;765;p33"/>
          <p:cNvCxnSpPr/>
          <p:nvPr/>
        </p:nvCxnSpPr>
        <p:spPr>
          <a:xfrm>
            <a:off x="4966650" y="2764238"/>
            <a:ext cx="373500" cy="403200"/>
          </a:xfrm>
          <a:prstGeom prst="straightConnector1">
            <a:avLst/>
          </a:prstGeom>
          <a:noFill/>
          <a:ln cap="flat" cmpd="sng" w="28575">
            <a:solidFill>
              <a:srgbClr val="BB0000"/>
            </a:solidFill>
            <a:prstDash val="solid"/>
            <a:round/>
            <a:headEnd len="med" w="med" type="none"/>
            <a:tailEnd len="med" w="med" type="triangle"/>
          </a:ln>
        </p:spPr>
      </p:cxnSp>
      <p:cxnSp>
        <p:nvCxnSpPr>
          <p:cNvPr id="766" name="Google Shape;766;p33"/>
          <p:cNvCxnSpPr/>
          <p:nvPr/>
        </p:nvCxnSpPr>
        <p:spPr>
          <a:xfrm flipH="1">
            <a:off x="2295150" y="2764238"/>
            <a:ext cx="4195500" cy="403200"/>
          </a:xfrm>
          <a:prstGeom prst="straightConnector1">
            <a:avLst/>
          </a:prstGeom>
          <a:noFill/>
          <a:ln cap="flat" cmpd="sng" w="28575">
            <a:solidFill>
              <a:srgbClr val="BB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729"/>
                                        </p:tgtEl>
                                      </p:cBhvr>
                                    </p:animEffect>
                                    <p:set>
                                      <p:cBhvr>
                                        <p:cTn dur="1" fill="hold">
                                          <p:stCondLst>
                                            <p:cond delay="1000"/>
                                          </p:stCondLst>
                                        </p:cTn>
                                        <p:tgtEl>
                                          <p:spTgt spid="72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728"/>
                                        </p:tgtEl>
                                      </p:cBhvr>
                                    </p:animEffect>
                                    <p:set>
                                      <p:cBhvr>
                                        <p:cTn dur="1" fill="hold">
                                          <p:stCondLst>
                                            <p:cond delay="1000"/>
                                          </p:stCondLst>
                                        </p:cTn>
                                        <p:tgtEl>
                                          <p:spTgt spid="728"/>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66"/>
                                        </p:tgtEl>
                                        <p:attrNameLst>
                                          <p:attrName>style.visibility</p:attrName>
                                        </p:attrNameLst>
                                      </p:cBhvr>
                                      <p:to>
                                        <p:strVal val="visible"/>
                                      </p:to>
                                    </p:set>
                                    <p:animEffect filter="fade" transition="in">
                                      <p:cBhvr>
                                        <p:cTn dur="1000"/>
                                        <p:tgtEl>
                                          <p:spTgt spid="766"/>
                                        </p:tgtEl>
                                      </p:cBhvr>
                                    </p:animEffect>
                                  </p:childTnLst>
                                </p:cTn>
                              </p:par>
                              <p:par>
                                <p:cTn fill="hold" nodeType="with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1000"/>
                                        <p:tgtEl>
                                          <p:spTgt spid="7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34"/>
          <p:cNvSpPr/>
          <p:nvPr/>
        </p:nvSpPr>
        <p:spPr>
          <a:xfrm>
            <a:off x="892500" y="1182765"/>
            <a:ext cx="7359000" cy="27438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u="sng"/>
              <a:t>Gate circuit:</a:t>
            </a:r>
            <a:endParaRPr sz="2500" u="sng"/>
          </a:p>
          <a:p>
            <a:pPr indent="-387350" lvl="0" marL="457200" rtl="0" algn="l">
              <a:spcBef>
                <a:spcPts val="0"/>
              </a:spcBef>
              <a:spcAft>
                <a:spcPts val="0"/>
              </a:spcAft>
              <a:buSzPts val="2500"/>
              <a:buChar char="●"/>
            </a:pPr>
            <a:r>
              <a:rPr lang="en" sz="2500"/>
              <a:t>Decrypt ciphertexts to obtain signed messages</a:t>
            </a:r>
            <a:endParaRPr sz="2500"/>
          </a:p>
          <a:p>
            <a:pPr indent="-387350" lvl="0" marL="457200" rtl="0" algn="l">
              <a:spcBef>
                <a:spcPts val="0"/>
              </a:spcBef>
              <a:spcAft>
                <a:spcPts val="0"/>
              </a:spcAft>
              <a:buSzPts val="2500"/>
              <a:buChar char="●"/>
            </a:pPr>
            <a:r>
              <a:rPr lang="en" sz="2500"/>
              <a:t>Verify signature on each message</a:t>
            </a:r>
            <a:endParaRPr sz="2500"/>
          </a:p>
          <a:p>
            <a:pPr indent="-387350" lvl="0" marL="457200" rtl="0" algn="l">
              <a:spcBef>
                <a:spcPts val="0"/>
              </a:spcBef>
              <a:spcAft>
                <a:spcPts val="0"/>
              </a:spcAft>
              <a:buSzPts val="2500"/>
              <a:buChar char="●"/>
            </a:pPr>
            <a:r>
              <a:rPr lang="en" sz="2500"/>
              <a:t>Permute messages</a:t>
            </a:r>
            <a:endParaRPr sz="2500"/>
          </a:p>
          <a:p>
            <a:pPr indent="-387350" lvl="0" marL="457200" rtl="0" algn="l">
              <a:spcBef>
                <a:spcPts val="0"/>
              </a:spcBef>
              <a:spcAft>
                <a:spcPts val="0"/>
              </a:spcAft>
              <a:buSzPts val="2500"/>
              <a:buChar char="●"/>
            </a:pPr>
            <a:r>
              <a:rPr lang="en" sz="2500"/>
              <a:t>Sign messages</a:t>
            </a:r>
            <a:endParaRPr sz="2500"/>
          </a:p>
          <a:p>
            <a:pPr indent="-387350" lvl="0" marL="457200" rtl="0" algn="l">
              <a:spcBef>
                <a:spcPts val="0"/>
              </a:spcBef>
              <a:spcAft>
                <a:spcPts val="0"/>
              </a:spcAft>
              <a:buSzPts val="2500"/>
              <a:buChar char="●"/>
            </a:pPr>
            <a:r>
              <a:rPr lang="en" sz="2500"/>
              <a:t>Re-encrypt signed messages</a:t>
            </a:r>
            <a:endParaRPr sz="2500"/>
          </a:p>
        </p:txBody>
      </p:sp>
      <p:sp>
        <p:nvSpPr>
          <p:cNvPr id="772" name="Google Shape;772;p34"/>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cxnSp>
        <p:nvCxnSpPr>
          <p:cNvPr id="773" name="Google Shape;773;p34"/>
          <p:cNvCxnSpPr/>
          <p:nvPr/>
        </p:nvCxnSpPr>
        <p:spPr>
          <a:xfrm>
            <a:off x="2286000" y="761853"/>
            <a:ext cx="2280000" cy="420000"/>
          </a:xfrm>
          <a:prstGeom prst="straightConnector1">
            <a:avLst/>
          </a:prstGeom>
          <a:noFill/>
          <a:ln cap="flat" cmpd="sng" w="9525">
            <a:solidFill>
              <a:srgbClr val="000000"/>
            </a:solidFill>
            <a:prstDash val="solid"/>
            <a:round/>
            <a:headEnd len="med" w="med" type="none"/>
            <a:tailEnd len="med" w="med" type="triangle"/>
          </a:ln>
        </p:spPr>
      </p:cxnSp>
      <p:cxnSp>
        <p:nvCxnSpPr>
          <p:cNvPr id="774" name="Google Shape;774;p34"/>
          <p:cNvCxnSpPr/>
          <p:nvPr/>
        </p:nvCxnSpPr>
        <p:spPr>
          <a:xfrm>
            <a:off x="3810000" y="761853"/>
            <a:ext cx="750000" cy="420000"/>
          </a:xfrm>
          <a:prstGeom prst="straightConnector1">
            <a:avLst/>
          </a:prstGeom>
          <a:noFill/>
          <a:ln cap="flat" cmpd="sng" w="9525">
            <a:solidFill>
              <a:schemeClr val="dk1"/>
            </a:solidFill>
            <a:prstDash val="solid"/>
            <a:round/>
            <a:headEnd len="med" w="med" type="none"/>
            <a:tailEnd len="med" w="med" type="triangle"/>
          </a:ln>
        </p:spPr>
      </p:cxnSp>
      <p:cxnSp>
        <p:nvCxnSpPr>
          <p:cNvPr id="775" name="Google Shape;775;p34"/>
          <p:cNvCxnSpPr/>
          <p:nvPr/>
        </p:nvCxnSpPr>
        <p:spPr>
          <a:xfrm flipH="1">
            <a:off x="4578000" y="761853"/>
            <a:ext cx="2280000" cy="420000"/>
          </a:xfrm>
          <a:prstGeom prst="straightConnector1">
            <a:avLst/>
          </a:prstGeom>
          <a:noFill/>
          <a:ln cap="flat" cmpd="sng" w="9525">
            <a:solidFill>
              <a:srgbClr val="000000"/>
            </a:solidFill>
            <a:prstDash val="solid"/>
            <a:round/>
            <a:headEnd len="med" w="med" type="none"/>
            <a:tailEnd len="med" w="med" type="triangle"/>
          </a:ln>
        </p:spPr>
      </p:cxnSp>
      <p:cxnSp>
        <p:nvCxnSpPr>
          <p:cNvPr id="776" name="Google Shape;776;p34"/>
          <p:cNvCxnSpPr/>
          <p:nvPr/>
        </p:nvCxnSpPr>
        <p:spPr>
          <a:xfrm flipH="1">
            <a:off x="2292000" y="3961647"/>
            <a:ext cx="2280000" cy="420000"/>
          </a:xfrm>
          <a:prstGeom prst="straightConnector1">
            <a:avLst/>
          </a:prstGeom>
          <a:noFill/>
          <a:ln cap="flat" cmpd="sng" w="9525">
            <a:solidFill>
              <a:schemeClr val="dk1"/>
            </a:solidFill>
            <a:prstDash val="solid"/>
            <a:round/>
            <a:headEnd len="med" w="med" type="none"/>
            <a:tailEnd len="med" w="med" type="triangle"/>
          </a:ln>
        </p:spPr>
      </p:cxnSp>
      <p:cxnSp>
        <p:nvCxnSpPr>
          <p:cNvPr id="777" name="Google Shape;777;p34"/>
          <p:cNvCxnSpPr/>
          <p:nvPr/>
        </p:nvCxnSpPr>
        <p:spPr>
          <a:xfrm flipH="1">
            <a:off x="3822000" y="3961647"/>
            <a:ext cx="750000" cy="420000"/>
          </a:xfrm>
          <a:prstGeom prst="straightConnector1">
            <a:avLst/>
          </a:prstGeom>
          <a:noFill/>
          <a:ln cap="flat" cmpd="sng" w="9525">
            <a:solidFill>
              <a:schemeClr val="dk1"/>
            </a:solidFill>
            <a:prstDash val="solid"/>
            <a:round/>
            <a:headEnd len="med" w="med" type="none"/>
            <a:tailEnd len="med" w="med" type="triangle"/>
          </a:ln>
        </p:spPr>
      </p:cxnSp>
      <p:cxnSp>
        <p:nvCxnSpPr>
          <p:cNvPr id="778" name="Google Shape;778;p34"/>
          <p:cNvCxnSpPr/>
          <p:nvPr/>
        </p:nvCxnSpPr>
        <p:spPr>
          <a:xfrm>
            <a:off x="4572000" y="3961647"/>
            <a:ext cx="750000" cy="420000"/>
          </a:xfrm>
          <a:prstGeom prst="straightConnector1">
            <a:avLst/>
          </a:prstGeom>
          <a:noFill/>
          <a:ln cap="flat" cmpd="sng" w="9525">
            <a:solidFill>
              <a:schemeClr val="dk1"/>
            </a:solidFill>
            <a:prstDash val="solid"/>
            <a:round/>
            <a:headEnd len="med" w="med" type="none"/>
            <a:tailEnd len="med" w="med" type="triangle"/>
          </a:ln>
        </p:spPr>
      </p:cxnSp>
      <p:cxnSp>
        <p:nvCxnSpPr>
          <p:cNvPr id="779" name="Google Shape;779;p34"/>
          <p:cNvCxnSpPr/>
          <p:nvPr/>
        </p:nvCxnSpPr>
        <p:spPr>
          <a:xfrm>
            <a:off x="4572000" y="3961647"/>
            <a:ext cx="2280000" cy="420000"/>
          </a:xfrm>
          <a:prstGeom prst="straightConnector1">
            <a:avLst/>
          </a:prstGeom>
          <a:noFill/>
          <a:ln cap="flat" cmpd="sng" w="9525">
            <a:solidFill>
              <a:schemeClr val="dk1"/>
            </a:solidFill>
            <a:prstDash val="solid"/>
            <a:round/>
            <a:headEnd len="med" w="med" type="none"/>
            <a:tailEnd len="med" w="med" type="triangle"/>
          </a:ln>
        </p:spPr>
      </p:cxnSp>
      <p:cxnSp>
        <p:nvCxnSpPr>
          <p:cNvPr id="780" name="Google Shape;780;p34"/>
          <p:cNvCxnSpPr/>
          <p:nvPr/>
        </p:nvCxnSpPr>
        <p:spPr>
          <a:xfrm flipH="1">
            <a:off x="4584000" y="761853"/>
            <a:ext cx="750000" cy="4200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457200" y="359675"/>
            <a:ext cx="83913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Non-Interactive Anonymous Router (NIAR) </a:t>
            </a:r>
            <a:r>
              <a:rPr lang="en" sz="2400">
                <a:solidFill>
                  <a:schemeClr val="dk1"/>
                </a:solidFill>
              </a:rPr>
              <a:t>[SW21]</a:t>
            </a:r>
            <a:endParaRPr b="1">
              <a:solidFill>
                <a:schemeClr val="dk1"/>
              </a:solidFill>
            </a:endParaRPr>
          </a:p>
        </p:txBody>
      </p:sp>
      <p:cxnSp>
        <p:nvCxnSpPr>
          <p:cNvPr id="79" name="Google Shape;79;p17"/>
          <p:cNvCxnSpPr>
            <a:stCxn id="80" idx="4"/>
            <a:endCxn id="81" idx="0"/>
          </p:cNvCxnSpPr>
          <p:nvPr/>
        </p:nvCxnSpPr>
        <p:spPr>
          <a:xfrm>
            <a:off x="1156650" y="2003148"/>
            <a:ext cx="1524000" cy="1657500"/>
          </a:xfrm>
          <a:prstGeom prst="straightConnector1">
            <a:avLst/>
          </a:prstGeom>
          <a:noFill/>
          <a:ln cap="flat" cmpd="sng" w="9525">
            <a:solidFill>
              <a:srgbClr val="898989"/>
            </a:solidFill>
            <a:prstDash val="solid"/>
            <a:round/>
            <a:headEnd len="med" w="med" type="none"/>
            <a:tailEnd len="med" w="med" type="triangle"/>
          </a:ln>
        </p:spPr>
      </p:cxnSp>
      <p:cxnSp>
        <p:nvCxnSpPr>
          <p:cNvPr id="82" name="Google Shape;82;p17"/>
          <p:cNvCxnSpPr>
            <a:stCxn id="83" idx="4"/>
            <a:endCxn id="84" idx="0"/>
          </p:cNvCxnSpPr>
          <p:nvPr/>
        </p:nvCxnSpPr>
        <p:spPr>
          <a:xfrm>
            <a:off x="1918650" y="2003148"/>
            <a:ext cx="1524000" cy="1657500"/>
          </a:xfrm>
          <a:prstGeom prst="straightConnector1">
            <a:avLst/>
          </a:prstGeom>
          <a:noFill/>
          <a:ln cap="flat" cmpd="sng" w="9525">
            <a:solidFill>
              <a:srgbClr val="898989"/>
            </a:solidFill>
            <a:prstDash val="solid"/>
            <a:round/>
            <a:headEnd len="med" w="med" type="none"/>
            <a:tailEnd len="med" w="med" type="triangle"/>
          </a:ln>
        </p:spPr>
      </p:cxnSp>
      <p:cxnSp>
        <p:nvCxnSpPr>
          <p:cNvPr id="85" name="Google Shape;85;p17"/>
          <p:cNvCxnSpPr/>
          <p:nvPr/>
        </p:nvCxnSpPr>
        <p:spPr>
          <a:xfrm>
            <a:off x="2680650" y="2003148"/>
            <a:ext cx="3276600" cy="1657500"/>
          </a:xfrm>
          <a:prstGeom prst="straightConnector1">
            <a:avLst/>
          </a:prstGeom>
          <a:noFill/>
          <a:ln cap="flat" cmpd="sng" w="9525">
            <a:solidFill>
              <a:srgbClr val="898989"/>
            </a:solidFill>
            <a:prstDash val="solid"/>
            <a:round/>
            <a:headEnd len="med" w="med" type="none"/>
            <a:tailEnd len="med" w="med" type="triangle"/>
          </a:ln>
        </p:spPr>
      </p:cxnSp>
      <p:cxnSp>
        <p:nvCxnSpPr>
          <p:cNvPr id="86" name="Google Shape;86;p17"/>
          <p:cNvCxnSpPr>
            <a:stCxn id="87" idx="4"/>
            <a:endCxn id="88" idx="0"/>
          </p:cNvCxnSpPr>
          <p:nvPr/>
        </p:nvCxnSpPr>
        <p:spPr>
          <a:xfrm flipH="1">
            <a:off x="1156650" y="2003148"/>
            <a:ext cx="2286000" cy="1657500"/>
          </a:xfrm>
          <a:prstGeom prst="straightConnector1">
            <a:avLst/>
          </a:prstGeom>
          <a:noFill/>
          <a:ln cap="flat" cmpd="sng" w="9525">
            <a:solidFill>
              <a:srgbClr val="898989"/>
            </a:solidFill>
            <a:prstDash val="solid"/>
            <a:round/>
            <a:headEnd len="med" w="med" type="none"/>
            <a:tailEnd len="med" w="med" type="triangle"/>
          </a:ln>
        </p:spPr>
      </p:cxnSp>
      <p:cxnSp>
        <p:nvCxnSpPr>
          <p:cNvPr id="89" name="Google Shape;89;p17"/>
          <p:cNvCxnSpPr/>
          <p:nvPr/>
        </p:nvCxnSpPr>
        <p:spPr>
          <a:xfrm flipH="1">
            <a:off x="1918650" y="2003148"/>
            <a:ext cx="4038600" cy="1657500"/>
          </a:xfrm>
          <a:prstGeom prst="straightConnector1">
            <a:avLst/>
          </a:prstGeom>
          <a:noFill/>
          <a:ln cap="flat" cmpd="sng" w="9525">
            <a:solidFill>
              <a:srgbClr val="898989"/>
            </a:solidFill>
            <a:prstDash val="solid"/>
            <a:round/>
            <a:headEnd len="med" w="med" type="none"/>
            <a:tailEnd len="med" w="med" type="triangle"/>
          </a:ln>
        </p:spPr>
      </p:cxnSp>
      <p:sp>
        <p:nvSpPr>
          <p:cNvPr id="90" name="Google Shape;90;p17"/>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pic>
        <p:nvPicPr>
          <p:cNvPr id="91" name="Google Shape;91;p17"/>
          <p:cNvPicPr preferRelativeResize="0"/>
          <p:nvPr/>
        </p:nvPicPr>
        <p:blipFill>
          <a:blip r:embed="rId3">
            <a:alphaModFix/>
          </a:blip>
          <a:stretch>
            <a:fillRect/>
          </a:stretch>
        </p:blipFill>
        <p:spPr>
          <a:xfrm>
            <a:off x="2846700" y="2432303"/>
            <a:ext cx="182880" cy="457201"/>
          </a:xfrm>
          <a:prstGeom prst="rect">
            <a:avLst/>
          </a:prstGeom>
          <a:noFill/>
          <a:ln>
            <a:noFill/>
          </a:ln>
        </p:spPr>
      </p:pic>
      <p:pic>
        <p:nvPicPr>
          <p:cNvPr id="92" name="Google Shape;92;p17"/>
          <p:cNvPicPr preferRelativeResize="0"/>
          <p:nvPr/>
        </p:nvPicPr>
        <p:blipFill>
          <a:blip r:embed="rId4">
            <a:alphaModFix/>
          </a:blip>
          <a:stretch>
            <a:fillRect/>
          </a:stretch>
        </p:blipFill>
        <p:spPr>
          <a:xfrm>
            <a:off x="4266388" y="2432304"/>
            <a:ext cx="182880" cy="457199"/>
          </a:xfrm>
          <a:prstGeom prst="rect">
            <a:avLst/>
          </a:prstGeom>
          <a:noFill/>
          <a:ln>
            <a:noFill/>
          </a:ln>
        </p:spPr>
      </p:pic>
      <p:sp>
        <p:nvSpPr>
          <p:cNvPr id="93" name="Google Shape;93;p17"/>
          <p:cNvSpPr/>
          <p:nvPr/>
        </p:nvSpPr>
        <p:spPr>
          <a:xfrm>
            <a:off x="1769925" y="2534450"/>
            <a:ext cx="3834300" cy="7395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rPr>
              <a:t>Single, untrusted</a:t>
            </a:r>
            <a:r>
              <a:rPr lang="en" sz="1900"/>
              <a:t> router</a:t>
            </a:r>
            <a:endParaRPr sz="1900"/>
          </a:p>
        </p:txBody>
      </p:sp>
      <p:sp>
        <p:nvSpPr>
          <p:cNvPr id="94" name="Google Shape;94;p17"/>
          <p:cNvSpPr/>
          <p:nvPr/>
        </p:nvSpPr>
        <p:spPr>
          <a:xfrm>
            <a:off x="914400" y="15314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1</a:t>
            </a:r>
            <a:endParaRPr baseline="-25000"/>
          </a:p>
        </p:txBody>
      </p:sp>
      <p:sp>
        <p:nvSpPr>
          <p:cNvPr id="95" name="Google Shape;95;p17"/>
          <p:cNvSpPr/>
          <p:nvPr/>
        </p:nvSpPr>
        <p:spPr>
          <a:xfrm>
            <a:off x="1676400" y="15314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2</a:t>
            </a:r>
            <a:endParaRPr baseline="-25000"/>
          </a:p>
        </p:txBody>
      </p:sp>
      <p:sp>
        <p:nvSpPr>
          <p:cNvPr id="96" name="Google Shape;96;p17"/>
          <p:cNvSpPr/>
          <p:nvPr/>
        </p:nvSpPr>
        <p:spPr>
          <a:xfrm>
            <a:off x="2438400" y="15314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3</a:t>
            </a:r>
            <a:endParaRPr baseline="-25000"/>
          </a:p>
        </p:txBody>
      </p:sp>
      <p:sp>
        <p:nvSpPr>
          <p:cNvPr id="97" name="Google Shape;97;p17"/>
          <p:cNvSpPr/>
          <p:nvPr/>
        </p:nvSpPr>
        <p:spPr>
          <a:xfrm>
            <a:off x="3200400" y="15314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4</a:t>
            </a:r>
            <a:endParaRPr baseline="-25000"/>
          </a:p>
        </p:txBody>
      </p:sp>
      <p:sp>
        <p:nvSpPr>
          <p:cNvPr id="98" name="Google Shape;98;p17"/>
          <p:cNvSpPr/>
          <p:nvPr/>
        </p:nvSpPr>
        <p:spPr>
          <a:xfrm>
            <a:off x="5715000" y="15314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n</a:t>
            </a:r>
            <a:endParaRPr baseline="-25000"/>
          </a:p>
        </p:txBody>
      </p:sp>
      <p:cxnSp>
        <p:nvCxnSpPr>
          <p:cNvPr id="99" name="Google Shape;99;p17"/>
          <p:cNvCxnSpPr/>
          <p:nvPr/>
        </p:nvCxnSpPr>
        <p:spPr>
          <a:xfrm flipH="1" rot="10800000">
            <a:off x="4126050" y="1765250"/>
            <a:ext cx="1147800" cy="8400"/>
          </a:xfrm>
          <a:prstGeom prst="straightConnector1">
            <a:avLst/>
          </a:prstGeom>
          <a:noFill/>
          <a:ln cap="flat" cmpd="sng" w="76200">
            <a:solidFill>
              <a:schemeClr val="dk2"/>
            </a:solidFill>
            <a:prstDash val="dot"/>
            <a:round/>
            <a:headEnd len="med" w="med" type="none"/>
            <a:tailEnd len="med" w="med" type="none"/>
          </a:ln>
        </p:spPr>
      </p:cxnSp>
      <p:sp>
        <p:nvSpPr>
          <p:cNvPr id="100" name="Google Shape;100;p17"/>
          <p:cNvSpPr txBox="1"/>
          <p:nvPr/>
        </p:nvSpPr>
        <p:spPr>
          <a:xfrm>
            <a:off x="6451825" y="1613800"/>
            <a:ext cx="11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Open Sans"/>
                <a:ea typeface="Open Sans"/>
                <a:cs typeface="Open Sans"/>
                <a:sym typeface="Open Sans"/>
              </a:rPr>
              <a:t>n</a:t>
            </a:r>
            <a:r>
              <a:rPr b="1" lang="en">
                <a:latin typeface="Open Sans"/>
                <a:ea typeface="Open Sans"/>
                <a:cs typeface="Open Sans"/>
                <a:sym typeface="Open Sans"/>
              </a:rPr>
              <a:t> senders</a:t>
            </a:r>
            <a:endParaRPr b="1">
              <a:latin typeface="Open Sans"/>
              <a:ea typeface="Open Sans"/>
              <a:cs typeface="Open Sans"/>
              <a:sym typeface="Open Sans"/>
            </a:endParaRPr>
          </a:p>
        </p:txBody>
      </p:sp>
      <p:sp>
        <p:nvSpPr>
          <p:cNvPr id="101" name="Google Shape;101;p17"/>
          <p:cNvSpPr/>
          <p:nvPr/>
        </p:nvSpPr>
        <p:spPr>
          <a:xfrm>
            <a:off x="914400" y="36650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1</a:t>
            </a:r>
            <a:endParaRPr baseline="-25000"/>
          </a:p>
        </p:txBody>
      </p:sp>
      <p:sp>
        <p:nvSpPr>
          <p:cNvPr id="102" name="Google Shape;102;p17"/>
          <p:cNvSpPr/>
          <p:nvPr/>
        </p:nvSpPr>
        <p:spPr>
          <a:xfrm>
            <a:off x="1676400" y="36650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2</a:t>
            </a:r>
            <a:endParaRPr baseline="-25000"/>
          </a:p>
        </p:txBody>
      </p:sp>
      <p:sp>
        <p:nvSpPr>
          <p:cNvPr id="103" name="Google Shape;103;p17"/>
          <p:cNvSpPr/>
          <p:nvPr/>
        </p:nvSpPr>
        <p:spPr>
          <a:xfrm>
            <a:off x="2438400" y="36650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3</a:t>
            </a:r>
            <a:endParaRPr baseline="-25000"/>
          </a:p>
        </p:txBody>
      </p:sp>
      <p:sp>
        <p:nvSpPr>
          <p:cNvPr id="104" name="Google Shape;104;p17"/>
          <p:cNvSpPr/>
          <p:nvPr/>
        </p:nvSpPr>
        <p:spPr>
          <a:xfrm>
            <a:off x="3200400" y="36650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4</a:t>
            </a:r>
            <a:endParaRPr baseline="-25000"/>
          </a:p>
        </p:txBody>
      </p:sp>
      <p:sp>
        <p:nvSpPr>
          <p:cNvPr id="105" name="Google Shape;105;p17"/>
          <p:cNvSpPr/>
          <p:nvPr/>
        </p:nvSpPr>
        <p:spPr>
          <a:xfrm>
            <a:off x="5715000" y="36650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n</a:t>
            </a:r>
            <a:endParaRPr baseline="-25000"/>
          </a:p>
        </p:txBody>
      </p:sp>
      <p:cxnSp>
        <p:nvCxnSpPr>
          <p:cNvPr id="106" name="Google Shape;106;p17"/>
          <p:cNvCxnSpPr/>
          <p:nvPr/>
        </p:nvCxnSpPr>
        <p:spPr>
          <a:xfrm flipH="1" rot="10800000">
            <a:off x="4126050" y="3877900"/>
            <a:ext cx="1147800" cy="8400"/>
          </a:xfrm>
          <a:prstGeom prst="straightConnector1">
            <a:avLst/>
          </a:prstGeom>
          <a:noFill/>
          <a:ln cap="flat" cmpd="sng" w="76200">
            <a:solidFill>
              <a:schemeClr val="dk2"/>
            </a:solidFill>
            <a:prstDash val="dot"/>
            <a:round/>
            <a:headEnd len="med" w="med" type="none"/>
            <a:tailEnd len="med" w="med" type="none"/>
          </a:ln>
        </p:spPr>
      </p:cxnSp>
      <p:sp>
        <p:nvSpPr>
          <p:cNvPr id="107" name="Google Shape;107;p17"/>
          <p:cNvSpPr txBox="1"/>
          <p:nvPr/>
        </p:nvSpPr>
        <p:spPr>
          <a:xfrm>
            <a:off x="6400800" y="3747400"/>
            <a:ext cx="11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Open Sans"/>
                <a:ea typeface="Open Sans"/>
                <a:cs typeface="Open Sans"/>
                <a:sym typeface="Open Sans"/>
              </a:rPr>
              <a:t>n</a:t>
            </a:r>
            <a:r>
              <a:rPr b="1" lang="en">
                <a:latin typeface="Open Sans"/>
                <a:ea typeface="Open Sans"/>
                <a:cs typeface="Open Sans"/>
                <a:sym typeface="Open Sans"/>
              </a:rPr>
              <a:t> receivers</a:t>
            </a:r>
            <a:endParaRPr b="1">
              <a:latin typeface="Open Sans"/>
              <a:ea typeface="Open Sans"/>
              <a:cs typeface="Open Sans"/>
              <a:sym typeface="Open Sans"/>
            </a:endParaRPr>
          </a:p>
        </p:txBody>
      </p:sp>
      <p:sp>
        <p:nvSpPr>
          <p:cNvPr id="108" name="Google Shape;108;p17"/>
          <p:cNvSpPr txBox="1"/>
          <p:nvPr/>
        </p:nvSpPr>
        <p:spPr>
          <a:xfrm>
            <a:off x="6400800" y="2782325"/>
            <a:ext cx="15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permutation </a:t>
            </a:r>
            <a:r>
              <a:rPr b="1" lang="en">
                <a:solidFill>
                  <a:schemeClr val="accent1"/>
                </a:solidFill>
                <a:latin typeface="Open Sans"/>
                <a:ea typeface="Open Sans"/>
                <a:cs typeface="Open Sans"/>
                <a:sym typeface="Open Sans"/>
              </a:rPr>
              <a:t>π</a:t>
            </a:r>
            <a:endParaRPr b="1">
              <a:solidFill>
                <a:schemeClr val="accent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35"/>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786" name="Google Shape;786;p35"/>
          <p:cNvSpPr txBox="1"/>
          <p:nvPr>
            <p:ph idx="1" type="body"/>
          </p:nvPr>
        </p:nvSpPr>
        <p:spPr>
          <a:xfrm>
            <a:off x="4800125" y="1017650"/>
            <a:ext cx="4117500" cy="3603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sz="2100">
                <a:solidFill>
                  <a:schemeClr val="accent1"/>
                </a:solidFill>
                <a:latin typeface="Arial"/>
                <a:ea typeface="Arial"/>
                <a:cs typeface="Arial"/>
                <a:sym typeface="Arial"/>
              </a:rPr>
              <a:t>Number of gates</a:t>
            </a:r>
            <a:r>
              <a:rPr b="1" lang="en" sz="2100">
                <a:latin typeface="Arial"/>
                <a:ea typeface="Arial"/>
                <a:cs typeface="Arial"/>
                <a:sym typeface="Arial"/>
              </a:rPr>
              <a:t>: O(</a:t>
            </a:r>
            <a:r>
              <a:rPr b="1" lang="en" sz="2100"/>
              <a:t>n log n</a:t>
            </a:r>
            <a:r>
              <a:rPr b="1" lang="en" sz="2100">
                <a:latin typeface="Arial"/>
                <a:ea typeface="Arial"/>
                <a:cs typeface="Arial"/>
                <a:sym typeface="Arial"/>
              </a:rPr>
              <a:t>)</a:t>
            </a:r>
            <a:endParaRPr b="1" sz="2100">
              <a:latin typeface="Arial"/>
              <a:ea typeface="Arial"/>
              <a:cs typeface="Arial"/>
              <a:sym typeface="Arial"/>
            </a:endParaRPr>
          </a:p>
        </p:txBody>
      </p:sp>
      <p:sp>
        <p:nvSpPr>
          <p:cNvPr id="787" name="Google Shape;787;p35"/>
          <p:cNvSpPr txBox="1"/>
          <p:nvPr>
            <p:ph idx="1" type="body"/>
          </p:nvPr>
        </p:nvSpPr>
        <p:spPr>
          <a:xfrm>
            <a:off x="4800125" y="1627250"/>
            <a:ext cx="4117500" cy="3603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None/>
            </a:pPr>
            <a:r>
              <a:rPr b="1" lang="en" sz="2100" u="sng">
                <a:latin typeface="Arial"/>
                <a:ea typeface="Arial"/>
                <a:cs typeface="Arial"/>
                <a:sym typeface="Arial"/>
              </a:rPr>
              <a:t>Running time:</a:t>
            </a:r>
            <a:endParaRPr b="1" sz="2100">
              <a:latin typeface="Arial"/>
              <a:ea typeface="Arial"/>
              <a:cs typeface="Arial"/>
              <a:sym typeface="Arial"/>
            </a:endParaRPr>
          </a:p>
        </p:txBody>
      </p:sp>
      <p:sp>
        <p:nvSpPr>
          <p:cNvPr id="788" name="Google Shape;788;p35"/>
          <p:cNvSpPr txBox="1"/>
          <p:nvPr>
            <p:ph idx="1" type="body"/>
          </p:nvPr>
        </p:nvSpPr>
        <p:spPr>
          <a:xfrm>
            <a:off x="4800125" y="2236850"/>
            <a:ext cx="4117500" cy="3603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None/>
            </a:pPr>
            <a:r>
              <a:rPr b="1" lang="en" sz="2100">
                <a:solidFill>
                  <a:schemeClr val="accent1"/>
                </a:solidFill>
                <a:latin typeface="Arial"/>
                <a:ea typeface="Arial"/>
                <a:cs typeface="Arial"/>
                <a:sym typeface="Arial"/>
              </a:rPr>
              <a:t>1 gate</a:t>
            </a:r>
            <a:r>
              <a:rPr b="1" lang="en" sz="2100">
                <a:latin typeface="Arial"/>
                <a:ea typeface="Arial"/>
                <a:cs typeface="Arial"/>
                <a:sym typeface="Arial"/>
              </a:rPr>
              <a:t>: poly(log n)</a:t>
            </a:r>
            <a:endParaRPr b="1" sz="2100">
              <a:latin typeface="Arial"/>
              <a:ea typeface="Arial"/>
              <a:cs typeface="Arial"/>
              <a:sym typeface="Arial"/>
            </a:endParaRPr>
          </a:p>
        </p:txBody>
      </p:sp>
      <p:sp>
        <p:nvSpPr>
          <p:cNvPr id="789" name="Google Shape;789;p35"/>
          <p:cNvSpPr txBox="1"/>
          <p:nvPr>
            <p:ph idx="1" type="body"/>
          </p:nvPr>
        </p:nvSpPr>
        <p:spPr>
          <a:xfrm>
            <a:off x="4800125" y="2846450"/>
            <a:ext cx="4117500" cy="3603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None/>
            </a:pPr>
            <a:r>
              <a:rPr b="1" lang="en" sz="2100">
                <a:solidFill>
                  <a:schemeClr val="accent1"/>
                </a:solidFill>
                <a:latin typeface="Arial"/>
                <a:ea typeface="Arial"/>
                <a:cs typeface="Arial"/>
                <a:sym typeface="Arial"/>
              </a:rPr>
              <a:t>1 obfuscated gate</a:t>
            </a:r>
            <a:r>
              <a:rPr b="1" lang="en" sz="2100">
                <a:latin typeface="Arial"/>
                <a:ea typeface="Arial"/>
                <a:cs typeface="Arial"/>
                <a:sym typeface="Arial"/>
              </a:rPr>
              <a:t>: poly(log n)</a:t>
            </a:r>
            <a:endParaRPr b="1" sz="2100">
              <a:latin typeface="Arial"/>
              <a:ea typeface="Arial"/>
              <a:cs typeface="Arial"/>
              <a:sym typeface="Arial"/>
            </a:endParaRPr>
          </a:p>
        </p:txBody>
      </p:sp>
      <p:sp>
        <p:nvSpPr>
          <p:cNvPr id="790" name="Google Shape;790;p35"/>
          <p:cNvSpPr txBox="1"/>
          <p:nvPr>
            <p:ph idx="1" type="body"/>
          </p:nvPr>
        </p:nvSpPr>
        <p:spPr>
          <a:xfrm>
            <a:off x="4800125" y="3456050"/>
            <a:ext cx="4117500" cy="3603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None/>
            </a:pPr>
            <a:r>
              <a:rPr b="1" lang="en" sz="2100">
                <a:solidFill>
                  <a:schemeClr val="accent1"/>
                </a:solidFill>
                <a:latin typeface="Arial"/>
                <a:ea typeface="Arial"/>
                <a:cs typeface="Arial"/>
                <a:sym typeface="Arial"/>
              </a:rPr>
              <a:t>Router</a:t>
            </a:r>
            <a:r>
              <a:rPr b="1" lang="en" sz="2100">
                <a:latin typeface="Arial"/>
                <a:ea typeface="Arial"/>
                <a:cs typeface="Arial"/>
                <a:sym typeface="Arial"/>
              </a:rPr>
              <a:t>: n poly(log n)</a:t>
            </a:r>
            <a:endParaRPr b="1" sz="2100">
              <a:latin typeface="Arial"/>
              <a:ea typeface="Arial"/>
              <a:cs typeface="Arial"/>
              <a:sym typeface="Arial"/>
            </a:endParaRPr>
          </a:p>
        </p:txBody>
      </p:sp>
      <p:pic>
        <p:nvPicPr>
          <p:cNvPr id="791" name="Google Shape;791;p35"/>
          <p:cNvPicPr preferRelativeResize="0"/>
          <p:nvPr/>
        </p:nvPicPr>
        <p:blipFill>
          <a:blip r:embed="rId3">
            <a:alphaModFix/>
          </a:blip>
          <a:stretch>
            <a:fillRect/>
          </a:stretch>
        </p:blipFill>
        <p:spPr>
          <a:xfrm>
            <a:off x="7615525" y="3444225"/>
            <a:ext cx="483300" cy="437907"/>
          </a:xfrm>
          <a:prstGeom prst="rect">
            <a:avLst/>
          </a:prstGeom>
          <a:noFill/>
          <a:ln>
            <a:noFill/>
          </a:ln>
        </p:spPr>
      </p:pic>
      <p:sp>
        <p:nvSpPr>
          <p:cNvPr id="792" name="Google Shape;792;p35"/>
          <p:cNvSpPr txBox="1"/>
          <p:nvPr>
            <p:ph idx="1" type="body"/>
          </p:nvPr>
        </p:nvSpPr>
        <p:spPr>
          <a:xfrm>
            <a:off x="457200" y="333600"/>
            <a:ext cx="7317000" cy="484500"/>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5D5D5D"/>
              </a:buClr>
              <a:buSzPts val="2700"/>
              <a:buNone/>
            </a:pPr>
            <a:r>
              <a:rPr b="1" lang="en">
                <a:solidFill>
                  <a:schemeClr val="dk1"/>
                </a:solidFill>
                <a:latin typeface="Arial"/>
                <a:ea typeface="Arial"/>
                <a:cs typeface="Arial"/>
                <a:sym typeface="Arial"/>
              </a:rPr>
              <a:t>Efficiency</a:t>
            </a:r>
            <a:endParaRPr b="1">
              <a:solidFill>
                <a:schemeClr val="dk1"/>
              </a:solidFill>
              <a:latin typeface="Arial"/>
              <a:ea typeface="Arial"/>
              <a:cs typeface="Arial"/>
              <a:sym typeface="Arial"/>
            </a:endParaRPr>
          </a:p>
        </p:txBody>
      </p:sp>
      <p:sp>
        <p:nvSpPr>
          <p:cNvPr id="793" name="Google Shape;793;p35"/>
          <p:cNvSpPr/>
          <p:nvPr/>
        </p:nvSpPr>
        <p:spPr>
          <a:xfrm>
            <a:off x="879720" y="1068938"/>
            <a:ext cx="288000" cy="2880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4" name="Google Shape;794;p35"/>
          <p:cNvSpPr/>
          <p:nvPr/>
        </p:nvSpPr>
        <p:spPr>
          <a:xfrm>
            <a:off x="1336743" y="1068938"/>
            <a:ext cx="288000" cy="288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5" name="Google Shape;795;p35"/>
          <p:cNvSpPr/>
          <p:nvPr/>
        </p:nvSpPr>
        <p:spPr>
          <a:xfrm>
            <a:off x="1793766" y="1068938"/>
            <a:ext cx="288000" cy="2880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6" name="Google Shape;796;p35"/>
          <p:cNvSpPr/>
          <p:nvPr/>
        </p:nvSpPr>
        <p:spPr>
          <a:xfrm>
            <a:off x="2250788" y="1068938"/>
            <a:ext cx="288000" cy="288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7" name="Google Shape;797;p35"/>
          <p:cNvSpPr/>
          <p:nvPr/>
        </p:nvSpPr>
        <p:spPr>
          <a:xfrm>
            <a:off x="879720" y="2712525"/>
            <a:ext cx="288000" cy="2880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1336743" y="2712525"/>
            <a:ext cx="288000" cy="288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9" name="Google Shape;799;p35"/>
          <p:cNvSpPr/>
          <p:nvPr/>
        </p:nvSpPr>
        <p:spPr>
          <a:xfrm>
            <a:off x="1793766" y="2712525"/>
            <a:ext cx="288000" cy="2880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2250788" y="2712525"/>
            <a:ext cx="288000" cy="288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1614555" y="1480913"/>
            <a:ext cx="198000" cy="1980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2" name="Google Shape;802;p35"/>
          <p:cNvSpPr/>
          <p:nvPr/>
        </p:nvSpPr>
        <p:spPr>
          <a:xfrm>
            <a:off x="879720" y="1799421"/>
            <a:ext cx="288000" cy="288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3" name="Google Shape;803;p35"/>
          <p:cNvSpPr/>
          <p:nvPr/>
        </p:nvSpPr>
        <p:spPr>
          <a:xfrm>
            <a:off x="1336743" y="1799421"/>
            <a:ext cx="288000" cy="288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4" name="Google Shape;804;p35"/>
          <p:cNvSpPr/>
          <p:nvPr/>
        </p:nvSpPr>
        <p:spPr>
          <a:xfrm>
            <a:off x="1793766" y="1799421"/>
            <a:ext cx="288000" cy="288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5" name="Google Shape;805;p35"/>
          <p:cNvSpPr/>
          <p:nvPr/>
        </p:nvSpPr>
        <p:spPr>
          <a:xfrm>
            <a:off x="2250788" y="1799421"/>
            <a:ext cx="288000" cy="288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6" name="Google Shape;806;p35"/>
          <p:cNvSpPr/>
          <p:nvPr/>
        </p:nvSpPr>
        <p:spPr>
          <a:xfrm>
            <a:off x="1614555" y="2326283"/>
            <a:ext cx="198000" cy="1980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7" name="Google Shape;807;p35"/>
          <p:cNvSpPr/>
          <p:nvPr/>
        </p:nvSpPr>
        <p:spPr>
          <a:xfrm>
            <a:off x="3439048" y="2326283"/>
            <a:ext cx="198000" cy="1980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08" name="Google Shape;808;p35"/>
          <p:cNvCxnSpPr>
            <a:stCxn id="793" idx="4"/>
            <a:endCxn id="801" idx="0"/>
          </p:cNvCxnSpPr>
          <p:nvPr/>
        </p:nvCxnSpPr>
        <p:spPr>
          <a:xfrm>
            <a:off x="1023720" y="1356938"/>
            <a:ext cx="689700" cy="123900"/>
          </a:xfrm>
          <a:prstGeom prst="straightConnector1">
            <a:avLst/>
          </a:prstGeom>
          <a:noFill/>
          <a:ln cap="flat" cmpd="sng" w="9525">
            <a:solidFill>
              <a:srgbClr val="000000"/>
            </a:solidFill>
            <a:prstDash val="solid"/>
            <a:round/>
            <a:headEnd len="med" w="med" type="none"/>
            <a:tailEnd len="med" w="med" type="triangle"/>
          </a:ln>
        </p:spPr>
      </p:cxnSp>
      <p:cxnSp>
        <p:nvCxnSpPr>
          <p:cNvPr id="809" name="Google Shape;809;p35"/>
          <p:cNvCxnSpPr>
            <a:stCxn id="794" idx="4"/>
            <a:endCxn id="801" idx="0"/>
          </p:cNvCxnSpPr>
          <p:nvPr/>
        </p:nvCxnSpPr>
        <p:spPr>
          <a:xfrm>
            <a:off x="1480743" y="1356938"/>
            <a:ext cx="232800" cy="123900"/>
          </a:xfrm>
          <a:prstGeom prst="straightConnector1">
            <a:avLst/>
          </a:prstGeom>
          <a:noFill/>
          <a:ln cap="flat" cmpd="sng" w="9525">
            <a:solidFill>
              <a:schemeClr val="dk1"/>
            </a:solidFill>
            <a:prstDash val="solid"/>
            <a:round/>
            <a:headEnd len="med" w="med" type="none"/>
            <a:tailEnd len="med" w="med" type="triangle"/>
          </a:ln>
        </p:spPr>
      </p:cxnSp>
      <p:cxnSp>
        <p:nvCxnSpPr>
          <p:cNvPr id="810" name="Google Shape;810;p35"/>
          <p:cNvCxnSpPr>
            <a:stCxn id="796" idx="4"/>
            <a:endCxn id="801" idx="0"/>
          </p:cNvCxnSpPr>
          <p:nvPr/>
        </p:nvCxnSpPr>
        <p:spPr>
          <a:xfrm flipH="1">
            <a:off x="1713488" y="1356938"/>
            <a:ext cx="681300" cy="123900"/>
          </a:xfrm>
          <a:prstGeom prst="straightConnector1">
            <a:avLst/>
          </a:prstGeom>
          <a:noFill/>
          <a:ln cap="flat" cmpd="sng" w="9525">
            <a:solidFill>
              <a:srgbClr val="000000"/>
            </a:solidFill>
            <a:prstDash val="solid"/>
            <a:round/>
            <a:headEnd len="med" w="med" type="none"/>
            <a:tailEnd len="med" w="med" type="triangle"/>
          </a:ln>
        </p:spPr>
      </p:cxnSp>
      <p:cxnSp>
        <p:nvCxnSpPr>
          <p:cNvPr id="811" name="Google Shape;811;p35"/>
          <p:cNvCxnSpPr>
            <a:stCxn id="801" idx="2"/>
            <a:endCxn id="802" idx="0"/>
          </p:cNvCxnSpPr>
          <p:nvPr/>
        </p:nvCxnSpPr>
        <p:spPr>
          <a:xfrm flipH="1">
            <a:off x="1023855" y="1678913"/>
            <a:ext cx="689700" cy="120600"/>
          </a:xfrm>
          <a:prstGeom prst="straightConnector1">
            <a:avLst/>
          </a:prstGeom>
          <a:noFill/>
          <a:ln cap="flat" cmpd="sng" w="9525">
            <a:solidFill>
              <a:schemeClr val="dk1"/>
            </a:solidFill>
            <a:prstDash val="solid"/>
            <a:round/>
            <a:headEnd len="med" w="med" type="none"/>
            <a:tailEnd len="med" w="med" type="triangle"/>
          </a:ln>
        </p:spPr>
      </p:cxnSp>
      <p:cxnSp>
        <p:nvCxnSpPr>
          <p:cNvPr id="812" name="Google Shape;812;p35"/>
          <p:cNvCxnSpPr>
            <a:stCxn id="801" idx="2"/>
            <a:endCxn id="803" idx="0"/>
          </p:cNvCxnSpPr>
          <p:nvPr/>
        </p:nvCxnSpPr>
        <p:spPr>
          <a:xfrm flipH="1">
            <a:off x="1480755" y="1678913"/>
            <a:ext cx="232800" cy="120600"/>
          </a:xfrm>
          <a:prstGeom prst="straightConnector1">
            <a:avLst/>
          </a:prstGeom>
          <a:noFill/>
          <a:ln cap="flat" cmpd="sng" w="9525">
            <a:solidFill>
              <a:schemeClr val="dk1"/>
            </a:solidFill>
            <a:prstDash val="solid"/>
            <a:round/>
            <a:headEnd len="med" w="med" type="none"/>
            <a:tailEnd len="med" w="med" type="triangle"/>
          </a:ln>
        </p:spPr>
      </p:cxnSp>
      <p:cxnSp>
        <p:nvCxnSpPr>
          <p:cNvPr id="813" name="Google Shape;813;p35"/>
          <p:cNvCxnSpPr>
            <a:stCxn id="801" idx="2"/>
            <a:endCxn id="804" idx="0"/>
          </p:cNvCxnSpPr>
          <p:nvPr/>
        </p:nvCxnSpPr>
        <p:spPr>
          <a:xfrm>
            <a:off x="1713555" y="1678913"/>
            <a:ext cx="224100" cy="120600"/>
          </a:xfrm>
          <a:prstGeom prst="straightConnector1">
            <a:avLst/>
          </a:prstGeom>
          <a:noFill/>
          <a:ln cap="flat" cmpd="sng" w="9525">
            <a:solidFill>
              <a:schemeClr val="dk1"/>
            </a:solidFill>
            <a:prstDash val="solid"/>
            <a:round/>
            <a:headEnd len="med" w="med" type="none"/>
            <a:tailEnd len="med" w="med" type="triangle"/>
          </a:ln>
        </p:spPr>
      </p:cxnSp>
      <p:cxnSp>
        <p:nvCxnSpPr>
          <p:cNvPr id="814" name="Google Shape;814;p35"/>
          <p:cNvCxnSpPr>
            <a:stCxn id="801" idx="2"/>
            <a:endCxn id="805" idx="0"/>
          </p:cNvCxnSpPr>
          <p:nvPr/>
        </p:nvCxnSpPr>
        <p:spPr>
          <a:xfrm>
            <a:off x="1713555" y="1678913"/>
            <a:ext cx="681300" cy="120600"/>
          </a:xfrm>
          <a:prstGeom prst="straightConnector1">
            <a:avLst/>
          </a:prstGeom>
          <a:noFill/>
          <a:ln cap="flat" cmpd="sng" w="9525">
            <a:solidFill>
              <a:schemeClr val="dk1"/>
            </a:solidFill>
            <a:prstDash val="solid"/>
            <a:round/>
            <a:headEnd len="med" w="med" type="none"/>
            <a:tailEnd len="med" w="med" type="triangle"/>
          </a:ln>
        </p:spPr>
      </p:cxnSp>
      <p:cxnSp>
        <p:nvCxnSpPr>
          <p:cNvPr id="815" name="Google Shape;815;p35"/>
          <p:cNvCxnSpPr>
            <a:stCxn id="802" idx="4"/>
            <a:endCxn id="806" idx="0"/>
          </p:cNvCxnSpPr>
          <p:nvPr/>
        </p:nvCxnSpPr>
        <p:spPr>
          <a:xfrm>
            <a:off x="1023720" y="2087421"/>
            <a:ext cx="689700" cy="238800"/>
          </a:xfrm>
          <a:prstGeom prst="straightConnector1">
            <a:avLst/>
          </a:prstGeom>
          <a:noFill/>
          <a:ln cap="flat" cmpd="sng" w="9525">
            <a:solidFill>
              <a:schemeClr val="dk1"/>
            </a:solidFill>
            <a:prstDash val="solid"/>
            <a:round/>
            <a:headEnd len="med" w="med" type="none"/>
            <a:tailEnd len="med" w="med" type="triangle"/>
          </a:ln>
        </p:spPr>
      </p:cxnSp>
      <p:cxnSp>
        <p:nvCxnSpPr>
          <p:cNvPr id="816" name="Google Shape;816;p35"/>
          <p:cNvCxnSpPr>
            <a:stCxn id="804" idx="4"/>
            <a:endCxn id="807" idx="0"/>
          </p:cNvCxnSpPr>
          <p:nvPr/>
        </p:nvCxnSpPr>
        <p:spPr>
          <a:xfrm>
            <a:off x="1937766" y="2087421"/>
            <a:ext cx="1600200" cy="238800"/>
          </a:xfrm>
          <a:prstGeom prst="straightConnector1">
            <a:avLst/>
          </a:prstGeom>
          <a:noFill/>
          <a:ln cap="flat" cmpd="sng" w="9525">
            <a:solidFill>
              <a:schemeClr val="dk1"/>
            </a:solidFill>
            <a:prstDash val="solid"/>
            <a:round/>
            <a:headEnd len="med" w="med" type="none"/>
            <a:tailEnd len="med" w="med" type="triangle"/>
          </a:ln>
        </p:spPr>
      </p:cxnSp>
      <p:cxnSp>
        <p:nvCxnSpPr>
          <p:cNvPr id="817" name="Google Shape;817;p35"/>
          <p:cNvCxnSpPr>
            <a:stCxn id="803" idx="4"/>
            <a:endCxn id="806" idx="0"/>
          </p:cNvCxnSpPr>
          <p:nvPr/>
        </p:nvCxnSpPr>
        <p:spPr>
          <a:xfrm>
            <a:off x="1480743" y="2087421"/>
            <a:ext cx="232800" cy="238800"/>
          </a:xfrm>
          <a:prstGeom prst="straightConnector1">
            <a:avLst/>
          </a:prstGeom>
          <a:noFill/>
          <a:ln cap="flat" cmpd="sng" w="9525">
            <a:solidFill>
              <a:schemeClr val="dk1"/>
            </a:solidFill>
            <a:prstDash val="solid"/>
            <a:round/>
            <a:headEnd len="med" w="med" type="none"/>
            <a:tailEnd len="med" w="med" type="triangle"/>
          </a:ln>
        </p:spPr>
      </p:cxnSp>
      <p:cxnSp>
        <p:nvCxnSpPr>
          <p:cNvPr id="818" name="Google Shape;818;p35"/>
          <p:cNvCxnSpPr>
            <a:stCxn id="805" idx="4"/>
            <a:endCxn id="807" idx="0"/>
          </p:cNvCxnSpPr>
          <p:nvPr/>
        </p:nvCxnSpPr>
        <p:spPr>
          <a:xfrm>
            <a:off x="2394788" y="2087421"/>
            <a:ext cx="1143300" cy="238800"/>
          </a:xfrm>
          <a:prstGeom prst="straightConnector1">
            <a:avLst/>
          </a:prstGeom>
          <a:noFill/>
          <a:ln cap="flat" cmpd="sng" w="9525">
            <a:solidFill>
              <a:schemeClr val="dk1"/>
            </a:solidFill>
            <a:prstDash val="solid"/>
            <a:round/>
            <a:headEnd len="med" w="med" type="none"/>
            <a:tailEnd len="med" w="med" type="triangle"/>
          </a:ln>
        </p:spPr>
      </p:cxnSp>
      <p:cxnSp>
        <p:nvCxnSpPr>
          <p:cNvPr id="819" name="Google Shape;819;p35"/>
          <p:cNvCxnSpPr>
            <a:stCxn id="806" idx="2"/>
            <a:endCxn id="797" idx="0"/>
          </p:cNvCxnSpPr>
          <p:nvPr/>
        </p:nvCxnSpPr>
        <p:spPr>
          <a:xfrm flipH="1">
            <a:off x="1023855" y="2524283"/>
            <a:ext cx="689700" cy="188100"/>
          </a:xfrm>
          <a:prstGeom prst="straightConnector1">
            <a:avLst/>
          </a:prstGeom>
          <a:noFill/>
          <a:ln cap="flat" cmpd="sng" w="9525">
            <a:solidFill>
              <a:schemeClr val="dk1"/>
            </a:solidFill>
            <a:prstDash val="solid"/>
            <a:round/>
            <a:headEnd len="med" w="med" type="none"/>
            <a:tailEnd len="med" w="med" type="triangle"/>
          </a:ln>
        </p:spPr>
      </p:cxnSp>
      <p:cxnSp>
        <p:nvCxnSpPr>
          <p:cNvPr id="820" name="Google Shape;820;p35"/>
          <p:cNvCxnSpPr>
            <a:stCxn id="806" idx="2"/>
            <a:endCxn id="798" idx="0"/>
          </p:cNvCxnSpPr>
          <p:nvPr/>
        </p:nvCxnSpPr>
        <p:spPr>
          <a:xfrm flipH="1">
            <a:off x="1480755" y="2524283"/>
            <a:ext cx="232800" cy="188100"/>
          </a:xfrm>
          <a:prstGeom prst="straightConnector1">
            <a:avLst/>
          </a:prstGeom>
          <a:noFill/>
          <a:ln cap="flat" cmpd="sng" w="9525">
            <a:solidFill>
              <a:schemeClr val="dk1"/>
            </a:solidFill>
            <a:prstDash val="solid"/>
            <a:round/>
            <a:headEnd len="med" w="med" type="none"/>
            <a:tailEnd len="med" w="med" type="triangle"/>
          </a:ln>
        </p:spPr>
      </p:cxnSp>
      <p:cxnSp>
        <p:nvCxnSpPr>
          <p:cNvPr id="821" name="Google Shape;821;p35"/>
          <p:cNvCxnSpPr>
            <a:stCxn id="806" idx="2"/>
            <a:endCxn id="799" idx="0"/>
          </p:cNvCxnSpPr>
          <p:nvPr/>
        </p:nvCxnSpPr>
        <p:spPr>
          <a:xfrm>
            <a:off x="1713555" y="2524283"/>
            <a:ext cx="224100" cy="188100"/>
          </a:xfrm>
          <a:prstGeom prst="straightConnector1">
            <a:avLst/>
          </a:prstGeom>
          <a:noFill/>
          <a:ln cap="flat" cmpd="sng" w="9525">
            <a:solidFill>
              <a:schemeClr val="dk1"/>
            </a:solidFill>
            <a:prstDash val="solid"/>
            <a:round/>
            <a:headEnd len="med" w="med" type="none"/>
            <a:tailEnd len="med" w="med" type="triangle"/>
          </a:ln>
        </p:spPr>
      </p:cxnSp>
      <p:cxnSp>
        <p:nvCxnSpPr>
          <p:cNvPr id="822" name="Google Shape;822;p35"/>
          <p:cNvCxnSpPr>
            <a:stCxn id="806" idx="2"/>
            <a:endCxn id="800" idx="0"/>
          </p:cNvCxnSpPr>
          <p:nvPr/>
        </p:nvCxnSpPr>
        <p:spPr>
          <a:xfrm>
            <a:off x="1713555" y="2524283"/>
            <a:ext cx="681300" cy="188100"/>
          </a:xfrm>
          <a:prstGeom prst="straightConnector1">
            <a:avLst/>
          </a:prstGeom>
          <a:noFill/>
          <a:ln cap="flat" cmpd="sng" w="9525">
            <a:solidFill>
              <a:schemeClr val="dk1"/>
            </a:solidFill>
            <a:prstDash val="solid"/>
            <a:round/>
            <a:headEnd len="med" w="med" type="none"/>
            <a:tailEnd len="med" w="med" type="triangle"/>
          </a:ln>
        </p:spPr>
      </p:cxnSp>
      <p:sp>
        <p:nvSpPr>
          <p:cNvPr id="823" name="Google Shape;823;p35"/>
          <p:cNvSpPr/>
          <p:nvPr/>
        </p:nvSpPr>
        <p:spPr>
          <a:xfrm>
            <a:off x="2707811" y="1068938"/>
            <a:ext cx="288000" cy="2880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4" name="Google Shape;824;p35"/>
          <p:cNvSpPr/>
          <p:nvPr/>
        </p:nvSpPr>
        <p:spPr>
          <a:xfrm>
            <a:off x="3164834" y="1068938"/>
            <a:ext cx="288000" cy="288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5" name="Google Shape;825;p35"/>
          <p:cNvSpPr/>
          <p:nvPr/>
        </p:nvSpPr>
        <p:spPr>
          <a:xfrm>
            <a:off x="3621857" y="1068938"/>
            <a:ext cx="288000" cy="2880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6" name="Google Shape;826;p35"/>
          <p:cNvSpPr/>
          <p:nvPr/>
        </p:nvSpPr>
        <p:spPr>
          <a:xfrm>
            <a:off x="4078880" y="1068938"/>
            <a:ext cx="288000" cy="288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7" name="Google Shape;827;p35"/>
          <p:cNvSpPr/>
          <p:nvPr/>
        </p:nvSpPr>
        <p:spPr>
          <a:xfrm>
            <a:off x="2707811" y="2712525"/>
            <a:ext cx="288000" cy="2880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5"/>
          <p:cNvSpPr/>
          <p:nvPr/>
        </p:nvSpPr>
        <p:spPr>
          <a:xfrm>
            <a:off x="3164834" y="2712525"/>
            <a:ext cx="288000" cy="288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9" name="Google Shape;829;p35"/>
          <p:cNvSpPr/>
          <p:nvPr/>
        </p:nvSpPr>
        <p:spPr>
          <a:xfrm>
            <a:off x="3621857" y="2712525"/>
            <a:ext cx="288000" cy="288000"/>
          </a:xfrm>
          <a:prstGeom prst="ellipse">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0" name="Google Shape;830;p35"/>
          <p:cNvSpPr/>
          <p:nvPr/>
        </p:nvSpPr>
        <p:spPr>
          <a:xfrm>
            <a:off x="4078880" y="2712525"/>
            <a:ext cx="288000" cy="288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1" name="Google Shape;831;p35"/>
          <p:cNvSpPr/>
          <p:nvPr/>
        </p:nvSpPr>
        <p:spPr>
          <a:xfrm>
            <a:off x="3442647" y="1480913"/>
            <a:ext cx="198000" cy="1980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2" name="Google Shape;832;p35"/>
          <p:cNvSpPr/>
          <p:nvPr/>
        </p:nvSpPr>
        <p:spPr>
          <a:xfrm>
            <a:off x="2707811" y="1799421"/>
            <a:ext cx="288000" cy="288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3" name="Google Shape;833;p35"/>
          <p:cNvSpPr/>
          <p:nvPr/>
        </p:nvSpPr>
        <p:spPr>
          <a:xfrm>
            <a:off x="3164834" y="1799421"/>
            <a:ext cx="288000" cy="288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4" name="Google Shape;834;p35"/>
          <p:cNvSpPr/>
          <p:nvPr/>
        </p:nvSpPr>
        <p:spPr>
          <a:xfrm>
            <a:off x="3621857" y="1799421"/>
            <a:ext cx="288000" cy="288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5" name="Google Shape;835;p35"/>
          <p:cNvSpPr/>
          <p:nvPr/>
        </p:nvSpPr>
        <p:spPr>
          <a:xfrm>
            <a:off x="4078880" y="1799421"/>
            <a:ext cx="288000" cy="288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36" name="Google Shape;836;p35"/>
          <p:cNvCxnSpPr>
            <a:stCxn id="823" idx="4"/>
            <a:endCxn id="831" idx="0"/>
          </p:cNvCxnSpPr>
          <p:nvPr/>
        </p:nvCxnSpPr>
        <p:spPr>
          <a:xfrm>
            <a:off x="2851811" y="1356938"/>
            <a:ext cx="689700" cy="123900"/>
          </a:xfrm>
          <a:prstGeom prst="straightConnector1">
            <a:avLst/>
          </a:prstGeom>
          <a:noFill/>
          <a:ln cap="flat" cmpd="sng" w="9525">
            <a:solidFill>
              <a:srgbClr val="000000"/>
            </a:solidFill>
            <a:prstDash val="solid"/>
            <a:round/>
            <a:headEnd len="med" w="med" type="none"/>
            <a:tailEnd len="med" w="med" type="triangle"/>
          </a:ln>
        </p:spPr>
      </p:cxnSp>
      <p:cxnSp>
        <p:nvCxnSpPr>
          <p:cNvPr id="837" name="Google Shape;837;p35"/>
          <p:cNvCxnSpPr>
            <a:stCxn id="824" idx="4"/>
            <a:endCxn id="831" idx="0"/>
          </p:cNvCxnSpPr>
          <p:nvPr/>
        </p:nvCxnSpPr>
        <p:spPr>
          <a:xfrm>
            <a:off x="3308834" y="1356938"/>
            <a:ext cx="232800" cy="123900"/>
          </a:xfrm>
          <a:prstGeom prst="straightConnector1">
            <a:avLst/>
          </a:prstGeom>
          <a:noFill/>
          <a:ln cap="flat" cmpd="sng" w="9525">
            <a:solidFill>
              <a:srgbClr val="000000"/>
            </a:solidFill>
            <a:prstDash val="solid"/>
            <a:round/>
            <a:headEnd len="med" w="med" type="none"/>
            <a:tailEnd len="med" w="med" type="triangle"/>
          </a:ln>
        </p:spPr>
      </p:cxnSp>
      <p:cxnSp>
        <p:nvCxnSpPr>
          <p:cNvPr id="838" name="Google Shape;838;p35"/>
          <p:cNvCxnSpPr>
            <a:stCxn id="825" idx="4"/>
            <a:endCxn id="831" idx="0"/>
          </p:cNvCxnSpPr>
          <p:nvPr/>
        </p:nvCxnSpPr>
        <p:spPr>
          <a:xfrm flipH="1">
            <a:off x="3541757" y="1356938"/>
            <a:ext cx="224100" cy="123900"/>
          </a:xfrm>
          <a:prstGeom prst="straightConnector1">
            <a:avLst/>
          </a:prstGeom>
          <a:noFill/>
          <a:ln cap="flat" cmpd="sng" w="9525">
            <a:solidFill>
              <a:schemeClr val="dk1"/>
            </a:solidFill>
            <a:prstDash val="solid"/>
            <a:round/>
            <a:headEnd len="med" w="med" type="none"/>
            <a:tailEnd len="med" w="med" type="triangle"/>
          </a:ln>
        </p:spPr>
      </p:cxnSp>
      <p:cxnSp>
        <p:nvCxnSpPr>
          <p:cNvPr id="839" name="Google Shape;839;p35"/>
          <p:cNvCxnSpPr>
            <a:stCxn id="826" idx="4"/>
            <a:endCxn id="831" idx="0"/>
          </p:cNvCxnSpPr>
          <p:nvPr/>
        </p:nvCxnSpPr>
        <p:spPr>
          <a:xfrm flipH="1">
            <a:off x="3541580" y="1356938"/>
            <a:ext cx="681300" cy="123900"/>
          </a:xfrm>
          <a:prstGeom prst="straightConnector1">
            <a:avLst/>
          </a:prstGeom>
          <a:noFill/>
          <a:ln cap="flat" cmpd="sng" w="9525">
            <a:solidFill>
              <a:srgbClr val="000000"/>
            </a:solidFill>
            <a:prstDash val="solid"/>
            <a:round/>
            <a:headEnd len="med" w="med" type="none"/>
            <a:tailEnd len="med" w="med" type="triangle"/>
          </a:ln>
        </p:spPr>
      </p:cxnSp>
      <p:cxnSp>
        <p:nvCxnSpPr>
          <p:cNvPr id="840" name="Google Shape;840;p35"/>
          <p:cNvCxnSpPr>
            <a:stCxn id="831" idx="2"/>
            <a:endCxn id="832" idx="0"/>
          </p:cNvCxnSpPr>
          <p:nvPr/>
        </p:nvCxnSpPr>
        <p:spPr>
          <a:xfrm flipH="1">
            <a:off x="2851947" y="1678913"/>
            <a:ext cx="689700" cy="120600"/>
          </a:xfrm>
          <a:prstGeom prst="straightConnector1">
            <a:avLst/>
          </a:prstGeom>
          <a:noFill/>
          <a:ln cap="flat" cmpd="sng" w="9525">
            <a:solidFill>
              <a:srgbClr val="000000"/>
            </a:solidFill>
            <a:prstDash val="solid"/>
            <a:round/>
            <a:headEnd len="med" w="med" type="none"/>
            <a:tailEnd len="med" w="med" type="triangle"/>
          </a:ln>
        </p:spPr>
      </p:cxnSp>
      <p:cxnSp>
        <p:nvCxnSpPr>
          <p:cNvPr id="841" name="Google Shape;841;p35"/>
          <p:cNvCxnSpPr>
            <a:stCxn id="831" idx="2"/>
            <a:endCxn id="833" idx="0"/>
          </p:cNvCxnSpPr>
          <p:nvPr/>
        </p:nvCxnSpPr>
        <p:spPr>
          <a:xfrm flipH="1">
            <a:off x="3308847" y="1678913"/>
            <a:ext cx="232800" cy="120600"/>
          </a:xfrm>
          <a:prstGeom prst="straightConnector1">
            <a:avLst/>
          </a:prstGeom>
          <a:noFill/>
          <a:ln cap="flat" cmpd="sng" w="9525">
            <a:solidFill>
              <a:srgbClr val="000000"/>
            </a:solidFill>
            <a:prstDash val="solid"/>
            <a:round/>
            <a:headEnd len="med" w="med" type="none"/>
            <a:tailEnd len="med" w="med" type="triangle"/>
          </a:ln>
        </p:spPr>
      </p:cxnSp>
      <p:cxnSp>
        <p:nvCxnSpPr>
          <p:cNvPr id="842" name="Google Shape;842;p35"/>
          <p:cNvCxnSpPr>
            <a:stCxn id="831" idx="2"/>
            <a:endCxn id="834" idx="0"/>
          </p:cNvCxnSpPr>
          <p:nvPr/>
        </p:nvCxnSpPr>
        <p:spPr>
          <a:xfrm>
            <a:off x="3541647" y="1678913"/>
            <a:ext cx="224100" cy="120600"/>
          </a:xfrm>
          <a:prstGeom prst="straightConnector1">
            <a:avLst/>
          </a:prstGeom>
          <a:noFill/>
          <a:ln cap="flat" cmpd="sng" w="9525">
            <a:solidFill>
              <a:schemeClr val="dk1"/>
            </a:solidFill>
            <a:prstDash val="solid"/>
            <a:round/>
            <a:headEnd len="med" w="med" type="none"/>
            <a:tailEnd len="med" w="med" type="triangle"/>
          </a:ln>
        </p:spPr>
      </p:cxnSp>
      <p:cxnSp>
        <p:nvCxnSpPr>
          <p:cNvPr id="843" name="Google Shape;843;p35"/>
          <p:cNvCxnSpPr>
            <a:stCxn id="831" idx="2"/>
            <a:endCxn id="835" idx="0"/>
          </p:cNvCxnSpPr>
          <p:nvPr/>
        </p:nvCxnSpPr>
        <p:spPr>
          <a:xfrm>
            <a:off x="3541647" y="1678913"/>
            <a:ext cx="681300" cy="120600"/>
          </a:xfrm>
          <a:prstGeom prst="straightConnector1">
            <a:avLst/>
          </a:prstGeom>
          <a:noFill/>
          <a:ln cap="flat" cmpd="sng" w="9525">
            <a:solidFill>
              <a:srgbClr val="000000"/>
            </a:solidFill>
            <a:prstDash val="solid"/>
            <a:round/>
            <a:headEnd len="med" w="med" type="none"/>
            <a:tailEnd len="med" w="med" type="triangle"/>
          </a:ln>
        </p:spPr>
      </p:cxnSp>
      <p:cxnSp>
        <p:nvCxnSpPr>
          <p:cNvPr id="844" name="Google Shape;844;p35"/>
          <p:cNvCxnSpPr>
            <a:stCxn id="832" idx="4"/>
            <a:endCxn id="806" idx="0"/>
          </p:cNvCxnSpPr>
          <p:nvPr/>
        </p:nvCxnSpPr>
        <p:spPr>
          <a:xfrm flipH="1">
            <a:off x="1713611" y="2087421"/>
            <a:ext cx="1138200" cy="238800"/>
          </a:xfrm>
          <a:prstGeom prst="straightConnector1">
            <a:avLst/>
          </a:prstGeom>
          <a:noFill/>
          <a:ln cap="flat" cmpd="sng" w="9525">
            <a:solidFill>
              <a:srgbClr val="000000"/>
            </a:solidFill>
            <a:prstDash val="solid"/>
            <a:round/>
            <a:headEnd len="med" w="med" type="none"/>
            <a:tailEnd len="med" w="med" type="triangle"/>
          </a:ln>
        </p:spPr>
      </p:cxnSp>
      <p:cxnSp>
        <p:nvCxnSpPr>
          <p:cNvPr id="845" name="Google Shape;845;p35"/>
          <p:cNvCxnSpPr>
            <a:stCxn id="834" idx="4"/>
            <a:endCxn id="807" idx="0"/>
          </p:cNvCxnSpPr>
          <p:nvPr/>
        </p:nvCxnSpPr>
        <p:spPr>
          <a:xfrm flipH="1">
            <a:off x="3538157" y="2087421"/>
            <a:ext cx="227700" cy="238800"/>
          </a:xfrm>
          <a:prstGeom prst="straightConnector1">
            <a:avLst/>
          </a:prstGeom>
          <a:noFill/>
          <a:ln cap="flat" cmpd="sng" w="9525">
            <a:solidFill>
              <a:schemeClr val="dk1"/>
            </a:solidFill>
            <a:prstDash val="solid"/>
            <a:round/>
            <a:headEnd len="med" w="med" type="none"/>
            <a:tailEnd len="med" w="med" type="triangle"/>
          </a:ln>
        </p:spPr>
      </p:cxnSp>
      <p:cxnSp>
        <p:nvCxnSpPr>
          <p:cNvPr id="846" name="Google Shape;846;p35"/>
          <p:cNvCxnSpPr>
            <a:stCxn id="833" idx="4"/>
            <a:endCxn id="806" idx="0"/>
          </p:cNvCxnSpPr>
          <p:nvPr/>
        </p:nvCxnSpPr>
        <p:spPr>
          <a:xfrm flipH="1">
            <a:off x="1713434" y="2087421"/>
            <a:ext cx="1595400" cy="238800"/>
          </a:xfrm>
          <a:prstGeom prst="straightConnector1">
            <a:avLst/>
          </a:prstGeom>
          <a:noFill/>
          <a:ln cap="flat" cmpd="sng" w="9525">
            <a:solidFill>
              <a:srgbClr val="000000"/>
            </a:solidFill>
            <a:prstDash val="solid"/>
            <a:round/>
            <a:headEnd len="med" w="med" type="none"/>
            <a:tailEnd len="med" w="med" type="triangle"/>
          </a:ln>
        </p:spPr>
      </p:cxnSp>
      <p:cxnSp>
        <p:nvCxnSpPr>
          <p:cNvPr id="847" name="Google Shape;847;p35"/>
          <p:cNvCxnSpPr>
            <a:stCxn id="835" idx="4"/>
            <a:endCxn id="807" idx="0"/>
          </p:cNvCxnSpPr>
          <p:nvPr/>
        </p:nvCxnSpPr>
        <p:spPr>
          <a:xfrm flipH="1">
            <a:off x="3537980" y="2087421"/>
            <a:ext cx="684900" cy="238800"/>
          </a:xfrm>
          <a:prstGeom prst="straightConnector1">
            <a:avLst/>
          </a:prstGeom>
          <a:noFill/>
          <a:ln cap="flat" cmpd="sng" w="9525">
            <a:solidFill>
              <a:srgbClr val="000000"/>
            </a:solidFill>
            <a:prstDash val="solid"/>
            <a:round/>
            <a:headEnd len="med" w="med" type="none"/>
            <a:tailEnd len="med" w="med" type="triangle"/>
          </a:ln>
        </p:spPr>
      </p:cxnSp>
      <p:cxnSp>
        <p:nvCxnSpPr>
          <p:cNvPr id="848" name="Google Shape;848;p35"/>
          <p:cNvCxnSpPr>
            <a:stCxn id="807" idx="2"/>
            <a:endCxn id="827" idx="0"/>
          </p:cNvCxnSpPr>
          <p:nvPr/>
        </p:nvCxnSpPr>
        <p:spPr>
          <a:xfrm flipH="1">
            <a:off x="2851948" y="2524283"/>
            <a:ext cx="686100" cy="188100"/>
          </a:xfrm>
          <a:prstGeom prst="straightConnector1">
            <a:avLst/>
          </a:prstGeom>
          <a:noFill/>
          <a:ln cap="flat" cmpd="sng" w="9525">
            <a:solidFill>
              <a:schemeClr val="dk1"/>
            </a:solidFill>
            <a:prstDash val="solid"/>
            <a:round/>
            <a:headEnd len="med" w="med" type="none"/>
            <a:tailEnd len="med" w="med" type="triangle"/>
          </a:ln>
        </p:spPr>
      </p:cxnSp>
      <p:cxnSp>
        <p:nvCxnSpPr>
          <p:cNvPr id="849" name="Google Shape;849;p35"/>
          <p:cNvCxnSpPr>
            <a:stCxn id="807" idx="2"/>
            <a:endCxn id="828" idx="0"/>
          </p:cNvCxnSpPr>
          <p:nvPr/>
        </p:nvCxnSpPr>
        <p:spPr>
          <a:xfrm flipH="1">
            <a:off x="3308848" y="2524283"/>
            <a:ext cx="229200" cy="188100"/>
          </a:xfrm>
          <a:prstGeom prst="straightConnector1">
            <a:avLst/>
          </a:prstGeom>
          <a:noFill/>
          <a:ln cap="flat" cmpd="sng" w="9525">
            <a:solidFill>
              <a:schemeClr val="dk1"/>
            </a:solidFill>
            <a:prstDash val="solid"/>
            <a:round/>
            <a:headEnd len="med" w="med" type="none"/>
            <a:tailEnd len="med" w="med" type="triangle"/>
          </a:ln>
        </p:spPr>
      </p:cxnSp>
      <p:cxnSp>
        <p:nvCxnSpPr>
          <p:cNvPr id="850" name="Google Shape;850;p35"/>
          <p:cNvCxnSpPr>
            <a:stCxn id="807" idx="2"/>
            <a:endCxn id="829" idx="0"/>
          </p:cNvCxnSpPr>
          <p:nvPr/>
        </p:nvCxnSpPr>
        <p:spPr>
          <a:xfrm>
            <a:off x="3538048" y="2524283"/>
            <a:ext cx="227700" cy="188100"/>
          </a:xfrm>
          <a:prstGeom prst="straightConnector1">
            <a:avLst/>
          </a:prstGeom>
          <a:noFill/>
          <a:ln cap="flat" cmpd="sng" w="9525">
            <a:solidFill>
              <a:schemeClr val="dk1"/>
            </a:solidFill>
            <a:prstDash val="solid"/>
            <a:round/>
            <a:headEnd len="med" w="med" type="none"/>
            <a:tailEnd len="med" w="med" type="triangle"/>
          </a:ln>
        </p:spPr>
      </p:cxnSp>
      <p:cxnSp>
        <p:nvCxnSpPr>
          <p:cNvPr id="851" name="Google Shape;851;p35"/>
          <p:cNvCxnSpPr>
            <a:stCxn id="807" idx="2"/>
            <a:endCxn id="830" idx="0"/>
          </p:cNvCxnSpPr>
          <p:nvPr/>
        </p:nvCxnSpPr>
        <p:spPr>
          <a:xfrm>
            <a:off x="3538048" y="2524283"/>
            <a:ext cx="684900" cy="188100"/>
          </a:xfrm>
          <a:prstGeom prst="straightConnector1">
            <a:avLst/>
          </a:prstGeom>
          <a:noFill/>
          <a:ln cap="flat" cmpd="sng" w="9525">
            <a:solidFill>
              <a:schemeClr val="dk1"/>
            </a:solidFill>
            <a:prstDash val="solid"/>
            <a:round/>
            <a:headEnd len="med" w="med" type="none"/>
            <a:tailEnd len="med" w="med" type="triangle"/>
          </a:ln>
        </p:spPr>
      </p:cxnSp>
      <p:cxnSp>
        <p:nvCxnSpPr>
          <p:cNvPr id="852" name="Google Shape;852;p35"/>
          <p:cNvCxnSpPr>
            <a:stCxn id="795" idx="4"/>
            <a:endCxn id="801" idx="0"/>
          </p:cNvCxnSpPr>
          <p:nvPr/>
        </p:nvCxnSpPr>
        <p:spPr>
          <a:xfrm flipH="1">
            <a:off x="1713666" y="1356938"/>
            <a:ext cx="224100" cy="123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36"/>
          <p:cNvSpPr txBox="1"/>
          <p:nvPr>
            <p:ph idx="1" type="body"/>
          </p:nvPr>
        </p:nvSpPr>
        <p:spPr>
          <a:xfrm>
            <a:off x="1290638" y="1828800"/>
            <a:ext cx="6431700" cy="2102700"/>
          </a:xfrm>
          <a:prstGeom prst="rect">
            <a:avLst/>
          </a:prstGeom>
          <a:noFill/>
          <a:ln>
            <a:noFill/>
          </a:ln>
        </p:spPr>
        <p:txBody>
          <a:bodyPr anchorCtr="0" anchor="t" bIns="34275" lIns="34275" spcFirstLastPara="1" rIns="34275" wrap="square" tIns="34275">
            <a:normAutofit/>
          </a:bodyPr>
          <a:lstStyle/>
          <a:p>
            <a:pPr indent="-342900" lvl="0" marL="342900" rtl="0" algn="l">
              <a:lnSpc>
                <a:spcPct val="150000"/>
              </a:lnSpc>
              <a:spcBef>
                <a:spcPts val="0"/>
              </a:spcBef>
              <a:spcAft>
                <a:spcPts val="0"/>
              </a:spcAft>
              <a:buClr>
                <a:srgbClr val="5D5D5D"/>
              </a:buClr>
              <a:buSzPts val="1800"/>
              <a:buFont typeface="Arial"/>
              <a:buAutoNum type="arabicPeriod"/>
            </a:pPr>
            <a:r>
              <a:rPr lang="en">
                <a:solidFill>
                  <a:srgbClr val="5D5D5D"/>
                </a:solidFill>
                <a:latin typeface="Arial"/>
                <a:ea typeface="Arial"/>
                <a:cs typeface="Arial"/>
                <a:sym typeface="Arial"/>
              </a:rPr>
              <a:t>Strawman: Single iO Program</a:t>
            </a:r>
            <a:endParaRPr>
              <a:solidFill>
                <a:srgbClr val="5D5D5D"/>
              </a:solidFill>
              <a:latin typeface="Arial"/>
              <a:ea typeface="Arial"/>
              <a:cs typeface="Arial"/>
              <a:sym typeface="Arial"/>
            </a:endParaRPr>
          </a:p>
          <a:p>
            <a:pPr indent="-342900" lvl="0" marL="342900" rtl="0" algn="l">
              <a:lnSpc>
                <a:spcPct val="150000"/>
              </a:lnSpc>
              <a:spcBef>
                <a:spcPts val="0"/>
              </a:spcBef>
              <a:spcAft>
                <a:spcPts val="0"/>
              </a:spcAft>
              <a:buClr>
                <a:srgbClr val="5D5D5D"/>
              </a:buClr>
              <a:buSzPts val="1800"/>
              <a:buFont typeface="Arial"/>
              <a:buAutoNum type="arabicPeriod"/>
            </a:pPr>
            <a:r>
              <a:rPr lang="en">
                <a:solidFill>
                  <a:srgbClr val="5D5D5D"/>
                </a:solidFill>
                <a:latin typeface="Arial"/>
                <a:ea typeface="Arial"/>
                <a:cs typeface="Arial"/>
                <a:sym typeface="Arial"/>
              </a:rPr>
              <a:t>Our NIAR Construction:</a:t>
            </a:r>
            <a:r>
              <a:rPr lang="en">
                <a:solidFill>
                  <a:srgbClr val="5D5D5D"/>
                </a:solidFill>
                <a:latin typeface="Arial"/>
                <a:ea typeface="Arial"/>
                <a:cs typeface="Arial"/>
                <a:sym typeface="Arial"/>
              </a:rPr>
              <a:t> Network of smal</a:t>
            </a:r>
            <a:r>
              <a:rPr lang="en">
                <a:latin typeface="Arial"/>
                <a:ea typeface="Arial"/>
                <a:cs typeface="Arial"/>
                <a:sym typeface="Arial"/>
              </a:rPr>
              <a:t>l </a:t>
            </a:r>
            <a:r>
              <a:rPr lang="en">
                <a:solidFill>
                  <a:srgbClr val="5D5D5D"/>
                </a:solidFill>
                <a:latin typeface="Arial"/>
                <a:ea typeface="Arial"/>
                <a:cs typeface="Arial"/>
                <a:sym typeface="Arial"/>
              </a:rPr>
              <a:t>iO Programs</a:t>
            </a:r>
            <a:endParaRPr>
              <a:solidFill>
                <a:srgbClr val="5D5D5D"/>
              </a:solidFill>
              <a:latin typeface="Arial"/>
              <a:ea typeface="Arial"/>
              <a:cs typeface="Arial"/>
              <a:sym typeface="Arial"/>
            </a:endParaRPr>
          </a:p>
          <a:p>
            <a:pPr indent="-342900" lvl="0" marL="342900" rtl="0" algn="l">
              <a:lnSpc>
                <a:spcPct val="150000"/>
              </a:lnSpc>
              <a:spcBef>
                <a:spcPts val="0"/>
              </a:spcBef>
              <a:spcAft>
                <a:spcPts val="0"/>
              </a:spcAft>
              <a:buClr>
                <a:schemeClr val="accent1"/>
              </a:buClr>
              <a:buSzPts val="1800"/>
              <a:buFont typeface="Arial"/>
              <a:buAutoNum type="arabicPeriod"/>
            </a:pPr>
            <a:r>
              <a:rPr lang="en">
                <a:solidFill>
                  <a:schemeClr val="accent1"/>
                </a:solidFill>
                <a:latin typeface="Arial"/>
                <a:ea typeface="Arial"/>
                <a:cs typeface="Arial"/>
                <a:sym typeface="Arial"/>
              </a:rPr>
              <a:t>How to use</a:t>
            </a:r>
            <a:r>
              <a:rPr lang="en">
                <a:solidFill>
                  <a:schemeClr val="accent1"/>
                </a:solidFill>
                <a:latin typeface="Arial"/>
                <a:ea typeface="Arial"/>
                <a:cs typeface="Arial"/>
                <a:sym typeface="Arial"/>
              </a:rPr>
              <a:t> iO: SSU Signatures</a:t>
            </a:r>
            <a:endParaRPr>
              <a:latin typeface="Arial"/>
              <a:ea typeface="Arial"/>
              <a:cs typeface="Arial"/>
              <a:sym typeface="Arial"/>
            </a:endParaRPr>
          </a:p>
        </p:txBody>
      </p:sp>
      <p:sp>
        <p:nvSpPr>
          <p:cNvPr id="858" name="Google Shape;858;p36"/>
          <p:cNvSpPr txBox="1"/>
          <p:nvPr/>
        </p:nvSpPr>
        <p:spPr>
          <a:xfrm>
            <a:off x="1365338" y="915710"/>
            <a:ext cx="4412400" cy="484800"/>
          </a:xfrm>
          <a:prstGeom prst="rect">
            <a:avLst/>
          </a:prstGeom>
          <a:noFill/>
          <a:ln>
            <a:noFill/>
          </a:ln>
        </p:spPr>
        <p:txBody>
          <a:bodyPr anchorCtr="0" anchor="t" bIns="34275" lIns="34275" spcFirstLastPara="1" rIns="34275" wrap="square" tIns="34275">
            <a:spAutoFit/>
          </a:bodyPr>
          <a:lstStyle/>
          <a:p>
            <a:pPr indent="0" lvl="0" marL="0" marR="0" rtl="0" algn="l">
              <a:lnSpc>
                <a:spcPct val="100000"/>
              </a:lnSpc>
              <a:spcBef>
                <a:spcPts val="0"/>
              </a:spcBef>
              <a:spcAft>
                <a:spcPts val="0"/>
              </a:spcAft>
              <a:buClr>
                <a:srgbClr val="5D5D5D"/>
              </a:buClr>
              <a:buSzPts val="2700"/>
              <a:buFont typeface="Open Sans Light"/>
              <a:buNone/>
            </a:pPr>
            <a:r>
              <a:rPr lang="en" sz="2700">
                <a:solidFill>
                  <a:srgbClr val="5D5D5D"/>
                </a:solidFill>
              </a:rPr>
              <a:t>Roadmap</a:t>
            </a:r>
            <a:endParaRPr i="0" sz="2700" u="none" cap="none" strike="noStrike">
              <a:solidFill>
                <a:srgbClr val="5D5D5D"/>
              </a:solidFill>
            </a:endParaRPr>
          </a:p>
        </p:txBody>
      </p:sp>
      <p:sp>
        <p:nvSpPr>
          <p:cNvPr id="859" name="Google Shape;859;p36"/>
          <p:cNvSpPr txBox="1"/>
          <p:nvPr>
            <p:ph idx="4294967295"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sz="1200">
                <a:latin typeface="Open Sans"/>
                <a:ea typeface="Open Sans"/>
                <a:cs typeface="Open Sans"/>
                <a:sym typeface="Open Sans"/>
              </a:rPr>
              <a:t>‹#›</a:t>
            </a:fld>
            <a:endParaRPr sz="120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37"/>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865" name="Google Shape;865;p37"/>
          <p:cNvSpPr txBox="1"/>
          <p:nvPr>
            <p:ph idx="1" type="body"/>
          </p:nvPr>
        </p:nvSpPr>
        <p:spPr>
          <a:xfrm>
            <a:off x="457200" y="334575"/>
            <a:ext cx="8520600" cy="4155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sz="2500">
                <a:solidFill>
                  <a:schemeClr val="dk1"/>
                </a:solidFill>
                <a:latin typeface="Arial"/>
                <a:ea typeface="Arial"/>
                <a:cs typeface="Arial"/>
                <a:sym typeface="Arial"/>
              </a:rPr>
              <a:t>Somewhere Statistically Unforgeable (SSU) Signatures*</a:t>
            </a:r>
            <a:endParaRPr sz="2000">
              <a:solidFill>
                <a:schemeClr val="dk1"/>
              </a:solidFill>
            </a:endParaRPr>
          </a:p>
        </p:txBody>
      </p:sp>
      <p:sp>
        <p:nvSpPr>
          <p:cNvPr id="866" name="Google Shape;866;p37"/>
          <p:cNvSpPr txBox="1"/>
          <p:nvPr>
            <p:ph idx="1" type="body"/>
          </p:nvPr>
        </p:nvSpPr>
        <p:spPr>
          <a:xfrm>
            <a:off x="533400" y="4677975"/>
            <a:ext cx="8520600" cy="3462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lang="en" sz="2000">
                <a:solidFill>
                  <a:schemeClr val="dk1"/>
                </a:solidFill>
              </a:rPr>
              <a:t>*</a:t>
            </a:r>
            <a:r>
              <a:rPr lang="en" sz="1500">
                <a:solidFill>
                  <a:schemeClr val="dk1"/>
                </a:solidFill>
              </a:rPr>
              <a:t>Simplified description. Check paper for exact formulation.</a:t>
            </a:r>
            <a:endParaRPr sz="1500">
              <a:solidFill>
                <a:schemeClr val="dk1"/>
              </a:solidFill>
            </a:endParaRPr>
          </a:p>
        </p:txBody>
      </p:sp>
      <p:sp>
        <p:nvSpPr>
          <p:cNvPr id="867" name="Google Shape;867;p37"/>
          <p:cNvSpPr txBox="1"/>
          <p:nvPr>
            <p:ph idx="1" type="body"/>
          </p:nvPr>
        </p:nvSpPr>
        <p:spPr>
          <a:xfrm>
            <a:off x="457200" y="1096575"/>
            <a:ext cx="8520600" cy="9696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lang="en" sz="2500">
                <a:solidFill>
                  <a:schemeClr val="dk1"/>
                </a:solidFill>
              </a:rPr>
              <a:t>Normal mode:</a:t>
            </a:r>
            <a:endParaRPr sz="25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Normal signing key</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Normal verification key</a:t>
            </a:r>
            <a:endParaRPr sz="2000">
              <a:solidFill>
                <a:schemeClr val="dk1"/>
              </a:solidFill>
            </a:endParaRPr>
          </a:p>
        </p:txBody>
      </p:sp>
      <p:sp>
        <p:nvSpPr>
          <p:cNvPr id="868" name="Google Shape;868;p37"/>
          <p:cNvSpPr txBox="1"/>
          <p:nvPr>
            <p:ph idx="1" type="body"/>
          </p:nvPr>
        </p:nvSpPr>
        <p:spPr>
          <a:xfrm>
            <a:off x="457200" y="2315775"/>
            <a:ext cx="8520600" cy="9696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lang="en" sz="2500">
                <a:solidFill>
                  <a:schemeClr val="dk1"/>
                </a:solidFill>
              </a:rPr>
              <a:t>Binding</a:t>
            </a:r>
            <a:r>
              <a:rPr lang="en" sz="2500">
                <a:solidFill>
                  <a:schemeClr val="dk1"/>
                </a:solidFill>
              </a:rPr>
              <a:t> mode:</a:t>
            </a:r>
            <a:endParaRPr sz="25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Binding signing key: no messages in a set X can be signed</a:t>
            </a:r>
            <a:endParaRPr sz="2000">
              <a:solidFill>
                <a:schemeClr val="dk1"/>
              </a:solidFill>
            </a:endParaRPr>
          </a:p>
          <a:p>
            <a:pPr indent="-355600" lvl="0" marL="457200" rtl="0" algn="l">
              <a:spcBef>
                <a:spcPts val="0"/>
              </a:spcBef>
              <a:spcAft>
                <a:spcPts val="0"/>
              </a:spcAft>
              <a:buClr>
                <a:schemeClr val="dk1"/>
              </a:buClr>
              <a:buSzPts val="2000"/>
              <a:buChar char="●"/>
            </a:pPr>
            <a:r>
              <a:rPr lang="en" sz="2000">
                <a:solidFill>
                  <a:schemeClr val="dk1"/>
                </a:solidFill>
              </a:rPr>
              <a:t>Binding verification key: no valid signatures exist for messages in set X</a:t>
            </a:r>
            <a:endParaRPr sz="2000">
              <a:solidFill>
                <a:schemeClr val="dk1"/>
              </a:solidFill>
            </a:endParaRPr>
          </a:p>
        </p:txBody>
      </p:sp>
      <p:sp>
        <p:nvSpPr>
          <p:cNvPr id="869" name="Google Shape;869;p37"/>
          <p:cNvSpPr/>
          <p:nvPr/>
        </p:nvSpPr>
        <p:spPr>
          <a:xfrm>
            <a:off x="457200" y="3526900"/>
            <a:ext cx="8263800" cy="704100"/>
          </a:xfrm>
          <a:prstGeom prst="wedgeRoundRectCallout">
            <a:avLst>
              <a:gd fmla="val 18879" name="adj1"/>
              <a:gd fmla="val -76527" name="adj2"/>
              <a:gd fmla="val 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rPr>
              <a:t>Statistical unforgeability holds </a:t>
            </a:r>
            <a:r>
              <a:rPr b="1" i="1" lang="en" sz="2500">
                <a:solidFill>
                  <a:schemeClr val="lt1"/>
                </a:solidFill>
              </a:rPr>
              <a:t>somewhere, i.e., set X</a:t>
            </a:r>
            <a:endParaRPr b="1" i="1" sz="25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38"/>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875" name="Google Shape;875;p38"/>
          <p:cNvSpPr txBox="1"/>
          <p:nvPr>
            <p:ph idx="1" type="body"/>
          </p:nvPr>
        </p:nvSpPr>
        <p:spPr>
          <a:xfrm>
            <a:off x="457200" y="334575"/>
            <a:ext cx="8520600" cy="4155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sz="2500">
                <a:solidFill>
                  <a:schemeClr val="dk1"/>
                </a:solidFill>
              </a:rPr>
              <a:t>Security of </a:t>
            </a:r>
            <a:r>
              <a:rPr b="1" lang="en" sz="2500">
                <a:solidFill>
                  <a:schemeClr val="dk1"/>
                </a:solidFill>
                <a:latin typeface="Arial"/>
                <a:ea typeface="Arial"/>
                <a:cs typeface="Arial"/>
                <a:sym typeface="Arial"/>
              </a:rPr>
              <a:t>SSU Signatures*</a:t>
            </a:r>
            <a:endParaRPr b="1">
              <a:solidFill>
                <a:schemeClr val="dk1"/>
              </a:solidFill>
              <a:latin typeface="Arial"/>
              <a:ea typeface="Arial"/>
              <a:cs typeface="Arial"/>
              <a:sym typeface="Arial"/>
            </a:endParaRPr>
          </a:p>
        </p:txBody>
      </p:sp>
      <p:sp>
        <p:nvSpPr>
          <p:cNvPr id="876" name="Google Shape;876;p38"/>
          <p:cNvSpPr txBox="1"/>
          <p:nvPr/>
        </p:nvSpPr>
        <p:spPr>
          <a:xfrm>
            <a:off x="457200" y="970500"/>
            <a:ext cx="5250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rPr>
              <a:t>For our network of iO proof to go through, </a:t>
            </a:r>
            <a:r>
              <a:rPr b="1" lang="en" sz="2200">
                <a:solidFill>
                  <a:schemeClr val="dk1"/>
                </a:solidFill>
              </a:rPr>
              <a:t>need indistinguishability of normal and binding keys</a:t>
            </a:r>
            <a:r>
              <a:rPr lang="en" sz="2200">
                <a:solidFill>
                  <a:schemeClr val="dk1"/>
                </a:solidFill>
              </a:rPr>
              <a:t>:</a:t>
            </a:r>
            <a:endParaRPr b="1" sz="2200">
              <a:solidFill>
                <a:schemeClr val="dk1"/>
              </a:solidFill>
            </a:endParaRPr>
          </a:p>
        </p:txBody>
      </p:sp>
      <p:sp>
        <p:nvSpPr>
          <p:cNvPr id="877" name="Google Shape;877;p38"/>
          <p:cNvSpPr/>
          <p:nvPr/>
        </p:nvSpPr>
        <p:spPr>
          <a:xfrm>
            <a:off x="545725" y="2216000"/>
            <a:ext cx="5345100" cy="63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457200" lvl="0" marL="1828800" rtl="0" algn="l">
              <a:spcBef>
                <a:spcPts val="0"/>
              </a:spcBef>
              <a:spcAft>
                <a:spcPts val="0"/>
              </a:spcAft>
              <a:buClr>
                <a:schemeClr val="dk1"/>
              </a:buClr>
              <a:buSzPts val="1100"/>
              <a:buFont typeface="Arial"/>
              <a:buNone/>
            </a:pPr>
            <a:r>
              <a:rPr b="1" lang="en" sz="2400">
                <a:solidFill>
                  <a:schemeClr val="dk1"/>
                </a:solidFill>
              </a:rPr>
              <a:t>  </a:t>
            </a:r>
            <a:r>
              <a:rPr b="1" lang="en" sz="2400">
                <a:solidFill>
                  <a:schemeClr val="dk1"/>
                </a:solidFill>
              </a:rPr>
              <a:t>≈ </a:t>
            </a:r>
            <a:endParaRPr/>
          </a:p>
        </p:txBody>
      </p:sp>
      <p:pic>
        <p:nvPicPr>
          <p:cNvPr descr="\begin{pmatrix}&#10;binding\ signing\ key,\\&#10;binding\ verification\ key&#10;\end{pmatrix}&#10;%f56584cb-0902-489c-bdd1-5b58f9f576df" id="878" name="Google Shape;878;p38"/>
          <p:cNvPicPr preferRelativeResize="0"/>
          <p:nvPr/>
        </p:nvPicPr>
        <p:blipFill>
          <a:blip r:embed="rId3">
            <a:alphaModFix/>
          </a:blip>
          <a:stretch>
            <a:fillRect/>
          </a:stretch>
        </p:blipFill>
        <p:spPr>
          <a:xfrm>
            <a:off x="3408475" y="2291263"/>
            <a:ext cx="2447925" cy="485775"/>
          </a:xfrm>
          <a:prstGeom prst="rect">
            <a:avLst/>
          </a:prstGeom>
          <a:noFill/>
          <a:ln>
            <a:noFill/>
          </a:ln>
        </p:spPr>
      </p:pic>
      <p:pic>
        <p:nvPicPr>
          <p:cNvPr descr="\begin{pmatrix}&#10;binding\ signing\ key,\\&#10;normal\ verification\ key&#10;\end{pmatrix}&#10;%12b06a9a-db12-4f32-ba18-599ef9ebfb42" id="879" name="Google Shape;879;p38"/>
          <p:cNvPicPr preferRelativeResize="0"/>
          <p:nvPr/>
        </p:nvPicPr>
        <p:blipFill>
          <a:blip r:embed="rId4">
            <a:alphaModFix/>
          </a:blip>
          <a:stretch>
            <a:fillRect/>
          </a:stretch>
        </p:blipFill>
        <p:spPr>
          <a:xfrm>
            <a:off x="570550" y="2291263"/>
            <a:ext cx="2438400" cy="485775"/>
          </a:xfrm>
          <a:prstGeom prst="rect">
            <a:avLst/>
          </a:prstGeom>
          <a:noFill/>
          <a:ln>
            <a:noFill/>
          </a:ln>
        </p:spPr>
      </p:pic>
      <p:sp>
        <p:nvSpPr>
          <p:cNvPr id="880" name="Google Shape;880;p38"/>
          <p:cNvSpPr/>
          <p:nvPr/>
        </p:nvSpPr>
        <p:spPr>
          <a:xfrm>
            <a:off x="5920150" y="1015500"/>
            <a:ext cx="3057600" cy="901200"/>
          </a:xfrm>
          <a:prstGeom prst="wedgeRoundRectCallout">
            <a:avLst>
              <a:gd fmla="val -82110" name="adj1"/>
              <a:gd fmla="val 79597"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Not satisfied by known puncturable signature schemes</a:t>
            </a:r>
            <a:r>
              <a:rPr lang="en"/>
              <a:t> </a:t>
            </a:r>
            <a:r>
              <a:rPr lang="en" sz="1200"/>
              <a:t>[HIJ+17, BSW16, GWZ22]</a:t>
            </a:r>
            <a:endParaRPr sz="1200"/>
          </a:p>
        </p:txBody>
      </p:sp>
      <p:sp>
        <p:nvSpPr>
          <p:cNvPr id="881" name="Google Shape;881;p38"/>
          <p:cNvSpPr/>
          <p:nvPr/>
        </p:nvSpPr>
        <p:spPr>
          <a:xfrm>
            <a:off x="311700" y="3291725"/>
            <a:ext cx="8520600" cy="901200"/>
          </a:xfrm>
          <a:prstGeom prst="roundRect">
            <a:avLst>
              <a:gd fmla="val 16667" name="adj"/>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lt1"/>
                </a:solidFill>
              </a:rPr>
              <a:t>SSU Signatures c</a:t>
            </a:r>
            <a:r>
              <a:rPr lang="en" sz="2500">
                <a:solidFill>
                  <a:schemeClr val="lt1"/>
                </a:solidFill>
              </a:rPr>
              <a:t>onstruction </a:t>
            </a:r>
            <a:r>
              <a:rPr lang="en" sz="2500">
                <a:solidFill>
                  <a:schemeClr val="lt1"/>
                </a:solidFill>
              </a:rPr>
              <a:t>from one-way functions + iO</a:t>
            </a:r>
            <a:endParaRPr sz="2500">
              <a:solidFill>
                <a:schemeClr val="lt1"/>
              </a:solidFill>
            </a:endParaRPr>
          </a:p>
        </p:txBody>
      </p:sp>
      <p:sp>
        <p:nvSpPr>
          <p:cNvPr id="882" name="Google Shape;882;p38"/>
          <p:cNvSpPr txBox="1"/>
          <p:nvPr>
            <p:ph idx="1" type="body"/>
          </p:nvPr>
        </p:nvSpPr>
        <p:spPr>
          <a:xfrm>
            <a:off x="533400" y="4677975"/>
            <a:ext cx="8520600" cy="3462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lang="en" sz="2000">
                <a:solidFill>
                  <a:schemeClr val="dk1"/>
                </a:solidFill>
              </a:rPr>
              <a:t>*</a:t>
            </a:r>
            <a:r>
              <a:rPr lang="en" sz="1500">
                <a:solidFill>
                  <a:schemeClr val="dk1"/>
                </a:solidFill>
              </a:rPr>
              <a:t>Simplified description. Check paper for exact formulation.</a:t>
            </a:r>
            <a:endParaRPr sz="1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39"/>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888" name="Google Shape;888;p39"/>
          <p:cNvSpPr txBox="1"/>
          <p:nvPr/>
        </p:nvSpPr>
        <p:spPr>
          <a:xfrm>
            <a:off x="457200" y="1106424"/>
            <a:ext cx="7948800" cy="538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Char char="●"/>
            </a:pPr>
            <a:r>
              <a:rPr lang="en" sz="2300"/>
              <a:t>Initiate the study of adaptive corruptions</a:t>
            </a:r>
            <a:endParaRPr sz="2300">
              <a:solidFill>
                <a:srgbClr val="BB0000"/>
              </a:solidFill>
            </a:endParaRPr>
          </a:p>
        </p:txBody>
      </p:sp>
      <p:sp>
        <p:nvSpPr>
          <p:cNvPr id="889" name="Google Shape;889;p39"/>
          <p:cNvSpPr/>
          <p:nvPr/>
        </p:nvSpPr>
        <p:spPr>
          <a:xfrm>
            <a:off x="0" y="-35050"/>
            <a:ext cx="9144000" cy="114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chemeClr val="dk1"/>
                </a:solidFill>
              </a:rPr>
              <a:t>Additional Results</a:t>
            </a:r>
            <a:endParaRPr sz="4000">
              <a:solidFill>
                <a:srgbClr val="FFFFFF"/>
              </a:solidFill>
            </a:endParaRPr>
          </a:p>
        </p:txBody>
      </p:sp>
      <p:sp>
        <p:nvSpPr>
          <p:cNvPr id="890" name="Google Shape;890;p39"/>
          <p:cNvSpPr txBox="1"/>
          <p:nvPr/>
        </p:nvSpPr>
        <p:spPr>
          <a:xfrm>
            <a:off x="457200" y="1639825"/>
            <a:ext cx="8411400" cy="538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Char char="●"/>
            </a:pPr>
            <a:r>
              <a:rPr lang="en" sz="2300"/>
              <a:t>Indistinguishability security: </a:t>
            </a:r>
            <a:r>
              <a:rPr lang="en" sz="2300">
                <a:solidFill>
                  <a:srgbClr val="4A86E8"/>
                </a:solidFill>
              </a:rPr>
              <a:t>Static NIAR =&gt; </a:t>
            </a:r>
            <a:r>
              <a:rPr lang="en" sz="2300">
                <a:solidFill>
                  <a:srgbClr val="4A86E8"/>
                </a:solidFill>
              </a:rPr>
              <a:t>Adaptive</a:t>
            </a:r>
            <a:r>
              <a:rPr lang="en" sz="2300">
                <a:solidFill>
                  <a:srgbClr val="4A86E8"/>
                </a:solidFill>
              </a:rPr>
              <a:t> NIAR</a:t>
            </a:r>
            <a:endParaRPr sz="2300">
              <a:solidFill>
                <a:srgbClr val="4A86E8"/>
              </a:solidFill>
            </a:endParaRPr>
          </a:p>
        </p:txBody>
      </p:sp>
      <p:sp>
        <p:nvSpPr>
          <p:cNvPr id="891" name="Google Shape;891;p39"/>
          <p:cNvSpPr txBox="1"/>
          <p:nvPr/>
        </p:nvSpPr>
        <p:spPr>
          <a:xfrm>
            <a:off x="457200" y="3163825"/>
            <a:ext cx="8258700" cy="923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Char char="●"/>
            </a:pPr>
            <a:r>
              <a:rPr lang="en" sz="2300"/>
              <a:t>Simulation security: </a:t>
            </a:r>
            <a:r>
              <a:rPr lang="en" sz="2300">
                <a:solidFill>
                  <a:srgbClr val="BB0000"/>
                </a:solidFill>
              </a:rPr>
              <a:t>Impossibility Result </a:t>
            </a:r>
            <a:r>
              <a:rPr lang="en" sz="2300">
                <a:solidFill>
                  <a:schemeClr val="dk1"/>
                </a:solidFill>
              </a:rPr>
              <a:t>via compression argument </a:t>
            </a:r>
            <a:r>
              <a:rPr lang="en" sz="1500">
                <a:solidFill>
                  <a:schemeClr val="dk1"/>
                </a:solidFill>
              </a:rPr>
              <a:t>[DTT10, GT20]</a:t>
            </a:r>
            <a:endParaRPr sz="1500">
              <a:solidFill>
                <a:schemeClr val="dk1"/>
              </a:solidFill>
            </a:endParaRPr>
          </a:p>
        </p:txBody>
      </p:sp>
      <p:sp>
        <p:nvSpPr>
          <p:cNvPr id="892" name="Google Shape;892;p39"/>
          <p:cNvSpPr/>
          <p:nvPr/>
        </p:nvSpPr>
        <p:spPr>
          <a:xfrm>
            <a:off x="870325" y="2234600"/>
            <a:ext cx="7998300" cy="7005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dk1"/>
                </a:solidFill>
              </a:rPr>
              <a:t>Works for receiver-insider protection </a:t>
            </a:r>
            <a:r>
              <a:rPr lang="en" sz="1500">
                <a:solidFill>
                  <a:schemeClr val="dk1"/>
                </a:solidFill>
              </a:rPr>
              <a:t>[SW21, this work]</a:t>
            </a:r>
            <a:r>
              <a:rPr lang="en" sz="2000">
                <a:solidFill>
                  <a:schemeClr val="dk1"/>
                </a:solidFill>
              </a:rPr>
              <a:t>, </a:t>
            </a:r>
            <a:endParaRPr sz="2000">
              <a:solidFill>
                <a:schemeClr val="dk1"/>
              </a:solidFill>
            </a:endParaRPr>
          </a:p>
          <a:p>
            <a:pPr indent="0" lvl="0" marL="0" rtl="0" algn="ctr">
              <a:spcBef>
                <a:spcPts val="0"/>
              </a:spcBef>
              <a:spcAft>
                <a:spcPts val="0"/>
              </a:spcAft>
              <a:buNone/>
            </a:pPr>
            <a:r>
              <a:rPr lang="en" sz="2000">
                <a:solidFill>
                  <a:schemeClr val="dk1"/>
                </a:solidFill>
              </a:rPr>
              <a:t>sender-insider protection </a:t>
            </a:r>
            <a:r>
              <a:rPr lang="en" sz="1500">
                <a:solidFill>
                  <a:schemeClr val="dk1"/>
                </a:solidFill>
              </a:rPr>
              <a:t>[BKO23], </a:t>
            </a:r>
            <a:r>
              <a:rPr lang="en" sz="2000">
                <a:solidFill>
                  <a:schemeClr val="dk1"/>
                </a:solidFill>
              </a:rPr>
              <a:t>differential anonymity </a:t>
            </a:r>
            <a:r>
              <a:rPr lang="en" sz="1500">
                <a:solidFill>
                  <a:schemeClr val="dk1"/>
                </a:solidFill>
              </a:rPr>
              <a:t>[BHMS21]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40"/>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898" name="Google Shape;898;p40"/>
          <p:cNvSpPr txBox="1"/>
          <p:nvPr>
            <p:ph idx="1" type="body"/>
          </p:nvPr>
        </p:nvSpPr>
        <p:spPr>
          <a:xfrm>
            <a:off x="457200" y="2010975"/>
            <a:ext cx="85206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Open Questions</a:t>
            </a:r>
            <a:endParaRPr b="1">
              <a:solidFill>
                <a:schemeClr val="dk1"/>
              </a:solidFill>
              <a:latin typeface="Arial"/>
              <a:ea typeface="Arial"/>
              <a:cs typeface="Arial"/>
              <a:sym typeface="Arial"/>
            </a:endParaRPr>
          </a:p>
        </p:txBody>
      </p:sp>
      <p:sp>
        <p:nvSpPr>
          <p:cNvPr id="899" name="Google Shape;899;p40"/>
          <p:cNvSpPr txBox="1"/>
          <p:nvPr>
            <p:ph idx="1" type="body"/>
          </p:nvPr>
        </p:nvSpPr>
        <p:spPr>
          <a:xfrm>
            <a:off x="457200" y="2631825"/>
            <a:ext cx="9036900" cy="27873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None/>
            </a:pPr>
            <a:r>
              <a:rPr lang="en" sz="2400">
                <a:solidFill>
                  <a:schemeClr val="dk1"/>
                </a:solidFill>
              </a:rPr>
              <a:t>Better Cryptographic Assumptions</a:t>
            </a:r>
            <a:endParaRPr sz="20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Efficient NIAR from standard assumptions without using iO?</a:t>
            </a:r>
            <a:endParaRPr sz="22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en" sz="2400">
                <a:solidFill>
                  <a:schemeClr val="dk1"/>
                </a:solidFill>
              </a:rPr>
              <a:t>N</a:t>
            </a:r>
            <a:r>
              <a:rPr lang="en" sz="2400">
                <a:solidFill>
                  <a:schemeClr val="dk1"/>
                </a:solidFill>
              </a:rPr>
              <a:t>etwork of iO approach to boost efficiency</a:t>
            </a:r>
            <a:endParaRPr sz="20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More applications beyond the routing task?</a:t>
            </a:r>
            <a:endParaRPr sz="20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Boost efficiency of iO itself?</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
        <p:nvSpPr>
          <p:cNvPr id="900" name="Google Shape;900;p40"/>
          <p:cNvSpPr/>
          <p:nvPr/>
        </p:nvSpPr>
        <p:spPr>
          <a:xfrm>
            <a:off x="431025" y="475075"/>
            <a:ext cx="8188200" cy="136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u="sng"/>
              <a:t>Take away:</a:t>
            </a:r>
            <a:r>
              <a:rPr lang="en" sz="2500"/>
              <a:t> i</a:t>
            </a:r>
            <a:r>
              <a:rPr lang="en" sz="2500">
                <a:solidFill>
                  <a:schemeClr val="dk1"/>
                </a:solidFill>
              </a:rPr>
              <a:t>O is not only a tool to build complex cryptographic primitives, but </a:t>
            </a:r>
            <a:r>
              <a:rPr b="1" lang="en" sz="2500">
                <a:solidFill>
                  <a:schemeClr val="dk1"/>
                </a:solidFill>
              </a:rPr>
              <a:t>it can also be a tool to boost efficiency of systems</a:t>
            </a:r>
            <a:r>
              <a:rPr lang="en" sz="2500">
                <a:solidFill>
                  <a:schemeClr val="dk1"/>
                </a:solidFill>
              </a:rPr>
              <a:t>. </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41"/>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906" name="Google Shape;906;p41"/>
          <p:cNvSpPr txBox="1"/>
          <p:nvPr/>
        </p:nvSpPr>
        <p:spPr>
          <a:xfrm>
            <a:off x="0" y="1254788"/>
            <a:ext cx="9144000" cy="728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sz="5000">
                <a:solidFill>
                  <a:srgbClr val="000000"/>
                </a:solidFill>
              </a:rPr>
              <a:t>Thank You!</a:t>
            </a:r>
            <a:endParaRPr sz="5000">
              <a:solidFill>
                <a:srgbClr val="000000"/>
              </a:solidFill>
            </a:endParaRPr>
          </a:p>
        </p:txBody>
      </p:sp>
      <p:sp>
        <p:nvSpPr>
          <p:cNvPr id="907" name="Google Shape;907;p41"/>
          <p:cNvSpPr txBox="1"/>
          <p:nvPr/>
        </p:nvSpPr>
        <p:spPr>
          <a:xfrm>
            <a:off x="2989875" y="3220300"/>
            <a:ext cx="3164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nvanjani@cmu.edu</a:t>
            </a:r>
            <a:endParaRPr sz="2400"/>
          </a:p>
        </p:txBody>
      </p:sp>
      <p:sp>
        <p:nvSpPr>
          <p:cNvPr id="908" name="Google Shape;908;p41"/>
          <p:cNvSpPr txBox="1"/>
          <p:nvPr/>
        </p:nvSpPr>
        <p:spPr>
          <a:xfrm>
            <a:off x="2076300" y="2424500"/>
            <a:ext cx="4991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2400">
                <a:solidFill>
                  <a:srgbClr val="000000"/>
                </a:solidFill>
              </a:rPr>
              <a:t>https://eprint.iacr.org/202</a:t>
            </a:r>
            <a:r>
              <a:rPr i="1" lang="en" sz="2400"/>
              <a:t>2</a:t>
            </a:r>
            <a:r>
              <a:rPr i="1" lang="en" sz="2400">
                <a:solidFill>
                  <a:srgbClr val="000000"/>
                </a:solidFill>
              </a:rPr>
              <a:t>/</a:t>
            </a:r>
            <a:r>
              <a:rPr i="1" lang="en" sz="2400"/>
              <a:t>1395</a:t>
            </a:r>
            <a:endParaRPr i="1">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43"/>
          <p:cNvSpPr/>
          <p:nvPr/>
        </p:nvSpPr>
        <p:spPr>
          <a:xfrm>
            <a:off x="971850" y="1238675"/>
            <a:ext cx="1717500" cy="28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8" name="Google Shape;918;p43"/>
          <p:cNvSpPr/>
          <p:nvPr/>
        </p:nvSpPr>
        <p:spPr>
          <a:xfrm>
            <a:off x="3105450" y="1238575"/>
            <a:ext cx="1717500" cy="28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9" name="Google Shape;919;p43"/>
          <p:cNvSpPr/>
          <p:nvPr/>
        </p:nvSpPr>
        <p:spPr>
          <a:xfrm>
            <a:off x="5239050" y="1238575"/>
            <a:ext cx="1717500" cy="28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0" name="Google Shape;920;p43"/>
          <p:cNvSpPr/>
          <p:nvPr/>
        </p:nvSpPr>
        <p:spPr>
          <a:xfrm>
            <a:off x="7372650" y="1238575"/>
            <a:ext cx="1717500" cy="2886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1" name="Google Shape;921;p43"/>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922" name="Google Shape;922;p43"/>
          <p:cNvSpPr txBox="1"/>
          <p:nvPr>
            <p:ph idx="1" type="body"/>
          </p:nvPr>
        </p:nvSpPr>
        <p:spPr>
          <a:xfrm>
            <a:off x="457200" y="333600"/>
            <a:ext cx="8686800" cy="4845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600">
                <a:solidFill>
                  <a:schemeClr val="dk1"/>
                </a:solidFill>
              </a:rPr>
              <a:t>Security property of binding keys?</a:t>
            </a:r>
            <a:endParaRPr b="1" sz="2600">
              <a:solidFill>
                <a:schemeClr val="dk1"/>
              </a:solidFill>
              <a:latin typeface="Arial"/>
              <a:ea typeface="Arial"/>
              <a:cs typeface="Arial"/>
              <a:sym typeface="Arial"/>
            </a:endParaRPr>
          </a:p>
        </p:txBody>
      </p:sp>
      <p:sp>
        <p:nvSpPr>
          <p:cNvPr id="923" name="Google Shape;923;p43"/>
          <p:cNvSpPr/>
          <p:nvPr/>
        </p:nvSpPr>
        <p:spPr>
          <a:xfrm>
            <a:off x="1026950" y="1348600"/>
            <a:ext cx="1587600" cy="11340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4" name="Google Shape;924;p43"/>
          <p:cNvSpPr txBox="1"/>
          <p:nvPr>
            <p:ph idx="1" type="body"/>
          </p:nvPr>
        </p:nvSpPr>
        <p:spPr>
          <a:xfrm>
            <a:off x="1028200" y="1324400"/>
            <a:ext cx="10761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chemeClr val="dk1"/>
                </a:solidFill>
              </a:rPr>
              <a:t>Gate</a:t>
            </a:r>
            <a:r>
              <a:rPr b="1" baseline="-25000" lang="en" sz="2000">
                <a:solidFill>
                  <a:schemeClr val="dk1"/>
                </a:solidFill>
              </a:rPr>
              <a:t>11</a:t>
            </a:r>
            <a:endParaRPr b="1" baseline="-25000" sz="2000">
              <a:solidFill>
                <a:schemeClr val="dk1"/>
              </a:solidFill>
              <a:latin typeface="Arial"/>
              <a:ea typeface="Arial"/>
              <a:cs typeface="Arial"/>
              <a:sym typeface="Arial"/>
            </a:endParaRPr>
          </a:p>
        </p:txBody>
      </p:sp>
      <p:sp>
        <p:nvSpPr>
          <p:cNvPr id="925" name="Google Shape;925;p43"/>
          <p:cNvSpPr txBox="1"/>
          <p:nvPr>
            <p:ph idx="1" type="body"/>
          </p:nvPr>
        </p:nvSpPr>
        <p:spPr>
          <a:xfrm>
            <a:off x="1104400" y="1705400"/>
            <a:ext cx="15102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chemeClr val="dk1"/>
                </a:solidFill>
              </a:rPr>
              <a:t>normal vk</a:t>
            </a:r>
            <a:r>
              <a:rPr b="1" baseline="-25000" lang="en" sz="2000">
                <a:solidFill>
                  <a:schemeClr val="dk1"/>
                </a:solidFill>
              </a:rPr>
              <a:t>11</a:t>
            </a:r>
            <a:endParaRPr b="1" baseline="-25000" sz="2000">
              <a:solidFill>
                <a:schemeClr val="dk1"/>
              </a:solidFill>
              <a:latin typeface="Arial"/>
              <a:ea typeface="Arial"/>
              <a:cs typeface="Arial"/>
              <a:sym typeface="Arial"/>
            </a:endParaRPr>
          </a:p>
        </p:txBody>
      </p:sp>
      <p:sp>
        <p:nvSpPr>
          <p:cNvPr id="926" name="Google Shape;926;p43"/>
          <p:cNvSpPr txBox="1"/>
          <p:nvPr>
            <p:ph idx="1" type="body"/>
          </p:nvPr>
        </p:nvSpPr>
        <p:spPr>
          <a:xfrm>
            <a:off x="1104400" y="2010200"/>
            <a:ext cx="15102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chemeClr val="dk1"/>
                </a:solidFill>
              </a:rPr>
              <a:t>normal sk</a:t>
            </a:r>
            <a:r>
              <a:rPr b="1" baseline="-25000" lang="en" sz="2000">
                <a:solidFill>
                  <a:schemeClr val="dk1"/>
                </a:solidFill>
              </a:rPr>
              <a:t>21</a:t>
            </a:r>
            <a:endParaRPr b="1" baseline="-25000" sz="2000">
              <a:solidFill>
                <a:schemeClr val="dk1"/>
              </a:solidFill>
              <a:latin typeface="Arial"/>
              <a:ea typeface="Arial"/>
              <a:cs typeface="Arial"/>
              <a:sym typeface="Arial"/>
            </a:endParaRPr>
          </a:p>
        </p:txBody>
      </p:sp>
      <p:sp>
        <p:nvSpPr>
          <p:cNvPr id="927" name="Google Shape;927;p43"/>
          <p:cNvSpPr/>
          <p:nvPr/>
        </p:nvSpPr>
        <p:spPr>
          <a:xfrm>
            <a:off x="1026950" y="2644000"/>
            <a:ext cx="1587600" cy="11340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8" name="Google Shape;928;p43"/>
          <p:cNvSpPr txBox="1"/>
          <p:nvPr>
            <p:ph idx="1" type="body"/>
          </p:nvPr>
        </p:nvSpPr>
        <p:spPr>
          <a:xfrm>
            <a:off x="1028200" y="2619800"/>
            <a:ext cx="10761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chemeClr val="dk1"/>
                </a:solidFill>
              </a:rPr>
              <a:t>Gate</a:t>
            </a:r>
            <a:r>
              <a:rPr b="1" baseline="-25000" lang="en" sz="2000">
                <a:solidFill>
                  <a:schemeClr val="dk1"/>
                </a:solidFill>
              </a:rPr>
              <a:t>21</a:t>
            </a:r>
            <a:endParaRPr b="1" baseline="-25000" sz="2000">
              <a:solidFill>
                <a:schemeClr val="dk1"/>
              </a:solidFill>
              <a:latin typeface="Arial"/>
              <a:ea typeface="Arial"/>
              <a:cs typeface="Arial"/>
              <a:sym typeface="Arial"/>
            </a:endParaRPr>
          </a:p>
        </p:txBody>
      </p:sp>
      <p:sp>
        <p:nvSpPr>
          <p:cNvPr id="929" name="Google Shape;929;p43"/>
          <p:cNvSpPr txBox="1"/>
          <p:nvPr>
            <p:ph idx="1" type="body"/>
          </p:nvPr>
        </p:nvSpPr>
        <p:spPr>
          <a:xfrm>
            <a:off x="1104400" y="3000800"/>
            <a:ext cx="15102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chemeClr val="dk1"/>
                </a:solidFill>
              </a:rPr>
              <a:t>normal vk</a:t>
            </a:r>
            <a:r>
              <a:rPr b="1" baseline="-25000" lang="en" sz="2000">
                <a:solidFill>
                  <a:schemeClr val="dk1"/>
                </a:solidFill>
              </a:rPr>
              <a:t>21</a:t>
            </a:r>
            <a:endParaRPr b="1" baseline="-25000" sz="2000">
              <a:solidFill>
                <a:schemeClr val="dk1"/>
              </a:solidFill>
              <a:latin typeface="Arial"/>
              <a:ea typeface="Arial"/>
              <a:cs typeface="Arial"/>
              <a:sym typeface="Arial"/>
            </a:endParaRPr>
          </a:p>
        </p:txBody>
      </p:sp>
      <p:sp>
        <p:nvSpPr>
          <p:cNvPr id="930" name="Google Shape;930;p43"/>
          <p:cNvSpPr txBox="1"/>
          <p:nvPr>
            <p:ph idx="1" type="body"/>
          </p:nvPr>
        </p:nvSpPr>
        <p:spPr>
          <a:xfrm>
            <a:off x="37600" y="1934000"/>
            <a:ext cx="10017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lang="en" sz="2000">
                <a:solidFill>
                  <a:schemeClr val="dk1"/>
                </a:solidFill>
              </a:rPr>
              <a:t>Layer 1</a:t>
            </a:r>
            <a:endParaRPr baseline="-25000" sz="2000">
              <a:solidFill>
                <a:schemeClr val="dk1"/>
              </a:solidFill>
            </a:endParaRPr>
          </a:p>
        </p:txBody>
      </p:sp>
      <p:sp>
        <p:nvSpPr>
          <p:cNvPr id="931" name="Google Shape;931;p43"/>
          <p:cNvSpPr txBox="1"/>
          <p:nvPr>
            <p:ph idx="1" type="body"/>
          </p:nvPr>
        </p:nvSpPr>
        <p:spPr>
          <a:xfrm>
            <a:off x="37600" y="3381800"/>
            <a:ext cx="10017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lang="en" sz="2000">
                <a:solidFill>
                  <a:schemeClr val="dk1"/>
                </a:solidFill>
              </a:rPr>
              <a:t>Layer 2</a:t>
            </a:r>
            <a:endParaRPr baseline="-25000" sz="2000">
              <a:solidFill>
                <a:schemeClr val="dk1"/>
              </a:solidFill>
            </a:endParaRPr>
          </a:p>
        </p:txBody>
      </p:sp>
      <p:sp>
        <p:nvSpPr>
          <p:cNvPr id="932" name="Google Shape;932;p43"/>
          <p:cNvSpPr/>
          <p:nvPr/>
        </p:nvSpPr>
        <p:spPr>
          <a:xfrm>
            <a:off x="3160550" y="1348600"/>
            <a:ext cx="1587600" cy="11340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3" name="Google Shape;933;p43"/>
          <p:cNvSpPr txBox="1"/>
          <p:nvPr>
            <p:ph idx="1" type="body"/>
          </p:nvPr>
        </p:nvSpPr>
        <p:spPr>
          <a:xfrm>
            <a:off x="3161800" y="1324400"/>
            <a:ext cx="10761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chemeClr val="dk1"/>
                </a:solidFill>
              </a:rPr>
              <a:t>Gate</a:t>
            </a:r>
            <a:r>
              <a:rPr b="1" baseline="-25000" lang="en" sz="2000">
                <a:solidFill>
                  <a:schemeClr val="dk1"/>
                </a:solidFill>
              </a:rPr>
              <a:t>11</a:t>
            </a:r>
            <a:endParaRPr b="1" baseline="-25000" sz="2000">
              <a:solidFill>
                <a:schemeClr val="dk1"/>
              </a:solidFill>
              <a:latin typeface="Arial"/>
              <a:ea typeface="Arial"/>
              <a:cs typeface="Arial"/>
              <a:sym typeface="Arial"/>
            </a:endParaRPr>
          </a:p>
        </p:txBody>
      </p:sp>
      <p:sp>
        <p:nvSpPr>
          <p:cNvPr id="934" name="Google Shape;934;p43"/>
          <p:cNvSpPr txBox="1"/>
          <p:nvPr>
            <p:ph idx="1" type="body"/>
          </p:nvPr>
        </p:nvSpPr>
        <p:spPr>
          <a:xfrm>
            <a:off x="3238000" y="1705400"/>
            <a:ext cx="15102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rgbClr val="4A86E8"/>
                </a:solidFill>
              </a:rPr>
              <a:t>binding vk</a:t>
            </a:r>
            <a:r>
              <a:rPr b="1" baseline="-25000" lang="en" sz="2000">
                <a:solidFill>
                  <a:srgbClr val="4A86E8"/>
                </a:solidFill>
              </a:rPr>
              <a:t>11</a:t>
            </a:r>
            <a:endParaRPr b="1" baseline="-25000" sz="2000">
              <a:solidFill>
                <a:srgbClr val="4A86E8"/>
              </a:solidFill>
              <a:latin typeface="Arial"/>
              <a:ea typeface="Arial"/>
              <a:cs typeface="Arial"/>
              <a:sym typeface="Arial"/>
            </a:endParaRPr>
          </a:p>
        </p:txBody>
      </p:sp>
      <p:sp>
        <p:nvSpPr>
          <p:cNvPr id="935" name="Google Shape;935;p43"/>
          <p:cNvSpPr txBox="1"/>
          <p:nvPr>
            <p:ph idx="1" type="body"/>
          </p:nvPr>
        </p:nvSpPr>
        <p:spPr>
          <a:xfrm>
            <a:off x="3238000" y="2010200"/>
            <a:ext cx="15102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chemeClr val="dk1"/>
                </a:solidFill>
              </a:rPr>
              <a:t>normal sk</a:t>
            </a:r>
            <a:r>
              <a:rPr b="1" baseline="-25000" lang="en" sz="2000">
                <a:solidFill>
                  <a:schemeClr val="dk1"/>
                </a:solidFill>
              </a:rPr>
              <a:t>21</a:t>
            </a:r>
            <a:endParaRPr b="1" baseline="-25000" sz="2000">
              <a:solidFill>
                <a:schemeClr val="dk1"/>
              </a:solidFill>
              <a:latin typeface="Arial"/>
              <a:ea typeface="Arial"/>
              <a:cs typeface="Arial"/>
              <a:sym typeface="Arial"/>
            </a:endParaRPr>
          </a:p>
        </p:txBody>
      </p:sp>
      <p:sp>
        <p:nvSpPr>
          <p:cNvPr id="936" name="Google Shape;936;p43"/>
          <p:cNvSpPr/>
          <p:nvPr/>
        </p:nvSpPr>
        <p:spPr>
          <a:xfrm>
            <a:off x="3160550" y="2644000"/>
            <a:ext cx="1587600" cy="11340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7" name="Google Shape;937;p43"/>
          <p:cNvSpPr txBox="1"/>
          <p:nvPr>
            <p:ph idx="1" type="body"/>
          </p:nvPr>
        </p:nvSpPr>
        <p:spPr>
          <a:xfrm>
            <a:off x="3161800" y="2619800"/>
            <a:ext cx="10761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chemeClr val="dk1"/>
                </a:solidFill>
              </a:rPr>
              <a:t>Gate</a:t>
            </a:r>
            <a:r>
              <a:rPr b="1" baseline="-25000" lang="en" sz="2000">
                <a:solidFill>
                  <a:schemeClr val="dk1"/>
                </a:solidFill>
              </a:rPr>
              <a:t>21</a:t>
            </a:r>
            <a:endParaRPr b="1" baseline="-25000" sz="2000">
              <a:solidFill>
                <a:schemeClr val="dk1"/>
              </a:solidFill>
              <a:latin typeface="Arial"/>
              <a:ea typeface="Arial"/>
              <a:cs typeface="Arial"/>
              <a:sym typeface="Arial"/>
            </a:endParaRPr>
          </a:p>
        </p:txBody>
      </p:sp>
      <p:sp>
        <p:nvSpPr>
          <p:cNvPr id="938" name="Google Shape;938;p43"/>
          <p:cNvSpPr txBox="1"/>
          <p:nvPr>
            <p:ph idx="1" type="body"/>
          </p:nvPr>
        </p:nvSpPr>
        <p:spPr>
          <a:xfrm>
            <a:off x="3238000" y="3000800"/>
            <a:ext cx="15102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chemeClr val="dk1"/>
                </a:solidFill>
              </a:rPr>
              <a:t>normal vk</a:t>
            </a:r>
            <a:r>
              <a:rPr b="1" baseline="-25000" lang="en" sz="2000">
                <a:solidFill>
                  <a:schemeClr val="dk1"/>
                </a:solidFill>
              </a:rPr>
              <a:t>21</a:t>
            </a:r>
            <a:endParaRPr b="1" baseline="-25000" sz="2000">
              <a:solidFill>
                <a:schemeClr val="dk1"/>
              </a:solidFill>
              <a:latin typeface="Arial"/>
              <a:ea typeface="Arial"/>
              <a:cs typeface="Arial"/>
              <a:sym typeface="Arial"/>
            </a:endParaRPr>
          </a:p>
        </p:txBody>
      </p:sp>
      <p:sp>
        <p:nvSpPr>
          <p:cNvPr id="939" name="Google Shape;939;p43"/>
          <p:cNvSpPr/>
          <p:nvPr/>
        </p:nvSpPr>
        <p:spPr>
          <a:xfrm>
            <a:off x="5294150" y="1348600"/>
            <a:ext cx="1587600" cy="11340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0" name="Google Shape;940;p43"/>
          <p:cNvSpPr txBox="1"/>
          <p:nvPr>
            <p:ph idx="1" type="body"/>
          </p:nvPr>
        </p:nvSpPr>
        <p:spPr>
          <a:xfrm>
            <a:off x="5295400" y="1324400"/>
            <a:ext cx="10761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chemeClr val="dk1"/>
                </a:solidFill>
              </a:rPr>
              <a:t>Gate</a:t>
            </a:r>
            <a:r>
              <a:rPr b="1" baseline="-25000" lang="en" sz="2000">
                <a:solidFill>
                  <a:schemeClr val="dk1"/>
                </a:solidFill>
              </a:rPr>
              <a:t>11</a:t>
            </a:r>
            <a:endParaRPr b="1" baseline="-25000" sz="2000">
              <a:solidFill>
                <a:schemeClr val="dk1"/>
              </a:solidFill>
              <a:latin typeface="Arial"/>
              <a:ea typeface="Arial"/>
              <a:cs typeface="Arial"/>
              <a:sym typeface="Arial"/>
            </a:endParaRPr>
          </a:p>
        </p:txBody>
      </p:sp>
      <p:sp>
        <p:nvSpPr>
          <p:cNvPr id="941" name="Google Shape;941;p43"/>
          <p:cNvSpPr txBox="1"/>
          <p:nvPr>
            <p:ph idx="1" type="body"/>
          </p:nvPr>
        </p:nvSpPr>
        <p:spPr>
          <a:xfrm>
            <a:off x="5371600" y="1705400"/>
            <a:ext cx="15102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rgbClr val="4A86E8"/>
                </a:solidFill>
              </a:rPr>
              <a:t>binding vk</a:t>
            </a:r>
            <a:r>
              <a:rPr b="1" baseline="-25000" lang="en" sz="2000">
                <a:solidFill>
                  <a:srgbClr val="4A86E8"/>
                </a:solidFill>
              </a:rPr>
              <a:t>11</a:t>
            </a:r>
            <a:endParaRPr b="1" baseline="-25000" sz="2000">
              <a:solidFill>
                <a:srgbClr val="4A86E8"/>
              </a:solidFill>
              <a:latin typeface="Arial"/>
              <a:ea typeface="Arial"/>
              <a:cs typeface="Arial"/>
              <a:sym typeface="Arial"/>
            </a:endParaRPr>
          </a:p>
        </p:txBody>
      </p:sp>
      <p:sp>
        <p:nvSpPr>
          <p:cNvPr id="942" name="Google Shape;942;p43"/>
          <p:cNvSpPr txBox="1"/>
          <p:nvPr>
            <p:ph idx="1" type="body"/>
          </p:nvPr>
        </p:nvSpPr>
        <p:spPr>
          <a:xfrm>
            <a:off x="5371600" y="2010200"/>
            <a:ext cx="15102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rgbClr val="4A86E8"/>
                </a:solidFill>
              </a:rPr>
              <a:t>binding</a:t>
            </a:r>
            <a:r>
              <a:rPr b="1" lang="en" sz="2000">
                <a:solidFill>
                  <a:srgbClr val="4A86E8"/>
                </a:solidFill>
              </a:rPr>
              <a:t> sk</a:t>
            </a:r>
            <a:r>
              <a:rPr b="1" baseline="-25000" lang="en" sz="2000">
                <a:solidFill>
                  <a:srgbClr val="4A86E8"/>
                </a:solidFill>
              </a:rPr>
              <a:t>21</a:t>
            </a:r>
            <a:endParaRPr b="1" baseline="-25000" sz="2000">
              <a:solidFill>
                <a:srgbClr val="4A86E8"/>
              </a:solidFill>
              <a:latin typeface="Arial"/>
              <a:ea typeface="Arial"/>
              <a:cs typeface="Arial"/>
              <a:sym typeface="Arial"/>
            </a:endParaRPr>
          </a:p>
        </p:txBody>
      </p:sp>
      <p:sp>
        <p:nvSpPr>
          <p:cNvPr id="943" name="Google Shape;943;p43"/>
          <p:cNvSpPr/>
          <p:nvPr/>
        </p:nvSpPr>
        <p:spPr>
          <a:xfrm>
            <a:off x="5294150" y="2644000"/>
            <a:ext cx="1587600" cy="11340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4" name="Google Shape;944;p43"/>
          <p:cNvSpPr txBox="1"/>
          <p:nvPr>
            <p:ph idx="1" type="body"/>
          </p:nvPr>
        </p:nvSpPr>
        <p:spPr>
          <a:xfrm>
            <a:off x="5295400" y="2619800"/>
            <a:ext cx="10761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chemeClr val="dk1"/>
                </a:solidFill>
              </a:rPr>
              <a:t>Gate</a:t>
            </a:r>
            <a:r>
              <a:rPr b="1" baseline="-25000" lang="en" sz="2000">
                <a:solidFill>
                  <a:schemeClr val="dk1"/>
                </a:solidFill>
              </a:rPr>
              <a:t>21</a:t>
            </a:r>
            <a:endParaRPr b="1" baseline="-25000" sz="2000">
              <a:solidFill>
                <a:schemeClr val="dk1"/>
              </a:solidFill>
              <a:latin typeface="Arial"/>
              <a:ea typeface="Arial"/>
              <a:cs typeface="Arial"/>
              <a:sym typeface="Arial"/>
            </a:endParaRPr>
          </a:p>
        </p:txBody>
      </p:sp>
      <p:sp>
        <p:nvSpPr>
          <p:cNvPr id="945" name="Google Shape;945;p43"/>
          <p:cNvSpPr txBox="1"/>
          <p:nvPr>
            <p:ph idx="1" type="body"/>
          </p:nvPr>
        </p:nvSpPr>
        <p:spPr>
          <a:xfrm>
            <a:off x="5371600" y="3000800"/>
            <a:ext cx="15102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chemeClr val="dk1"/>
                </a:solidFill>
              </a:rPr>
              <a:t>normal vk</a:t>
            </a:r>
            <a:r>
              <a:rPr b="1" baseline="-25000" lang="en" sz="2000">
                <a:solidFill>
                  <a:schemeClr val="dk1"/>
                </a:solidFill>
              </a:rPr>
              <a:t>21</a:t>
            </a:r>
            <a:endParaRPr b="1" baseline="-25000" sz="2000">
              <a:solidFill>
                <a:schemeClr val="dk1"/>
              </a:solidFill>
              <a:latin typeface="Arial"/>
              <a:ea typeface="Arial"/>
              <a:cs typeface="Arial"/>
              <a:sym typeface="Arial"/>
            </a:endParaRPr>
          </a:p>
        </p:txBody>
      </p:sp>
      <p:sp>
        <p:nvSpPr>
          <p:cNvPr id="946" name="Google Shape;946;p43"/>
          <p:cNvSpPr/>
          <p:nvPr/>
        </p:nvSpPr>
        <p:spPr>
          <a:xfrm>
            <a:off x="7427750" y="1348600"/>
            <a:ext cx="1587600" cy="11340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7" name="Google Shape;947;p43"/>
          <p:cNvSpPr txBox="1"/>
          <p:nvPr>
            <p:ph idx="1" type="body"/>
          </p:nvPr>
        </p:nvSpPr>
        <p:spPr>
          <a:xfrm>
            <a:off x="7429000" y="1324400"/>
            <a:ext cx="10761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chemeClr val="dk1"/>
                </a:solidFill>
              </a:rPr>
              <a:t>Gate</a:t>
            </a:r>
            <a:r>
              <a:rPr b="1" baseline="-25000" lang="en" sz="2000">
                <a:solidFill>
                  <a:schemeClr val="dk1"/>
                </a:solidFill>
              </a:rPr>
              <a:t>11</a:t>
            </a:r>
            <a:endParaRPr b="1" baseline="-25000" sz="2000">
              <a:solidFill>
                <a:schemeClr val="dk1"/>
              </a:solidFill>
              <a:latin typeface="Arial"/>
              <a:ea typeface="Arial"/>
              <a:cs typeface="Arial"/>
              <a:sym typeface="Arial"/>
            </a:endParaRPr>
          </a:p>
        </p:txBody>
      </p:sp>
      <p:sp>
        <p:nvSpPr>
          <p:cNvPr id="948" name="Google Shape;948;p43"/>
          <p:cNvSpPr txBox="1"/>
          <p:nvPr>
            <p:ph idx="1" type="body"/>
          </p:nvPr>
        </p:nvSpPr>
        <p:spPr>
          <a:xfrm>
            <a:off x="7505200" y="1705400"/>
            <a:ext cx="15102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rgbClr val="4A86E8"/>
                </a:solidFill>
              </a:rPr>
              <a:t>binding vk</a:t>
            </a:r>
            <a:r>
              <a:rPr b="1" baseline="-25000" lang="en" sz="2000">
                <a:solidFill>
                  <a:srgbClr val="4A86E8"/>
                </a:solidFill>
              </a:rPr>
              <a:t>11</a:t>
            </a:r>
            <a:endParaRPr b="1" baseline="-25000" sz="2000">
              <a:solidFill>
                <a:srgbClr val="4A86E8"/>
              </a:solidFill>
              <a:latin typeface="Arial"/>
              <a:ea typeface="Arial"/>
              <a:cs typeface="Arial"/>
              <a:sym typeface="Arial"/>
            </a:endParaRPr>
          </a:p>
        </p:txBody>
      </p:sp>
      <p:sp>
        <p:nvSpPr>
          <p:cNvPr id="949" name="Google Shape;949;p43"/>
          <p:cNvSpPr txBox="1"/>
          <p:nvPr>
            <p:ph idx="1" type="body"/>
          </p:nvPr>
        </p:nvSpPr>
        <p:spPr>
          <a:xfrm>
            <a:off x="7505200" y="2010200"/>
            <a:ext cx="15102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rgbClr val="4A86E8"/>
                </a:solidFill>
              </a:rPr>
              <a:t>binding sk</a:t>
            </a:r>
            <a:r>
              <a:rPr b="1" baseline="-25000" lang="en" sz="2000">
                <a:solidFill>
                  <a:srgbClr val="4A86E8"/>
                </a:solidFill>
              </a:rPr>
              <a:t>21</a:t>
            </a:r>
            <a:endParaRPr b="1" baseline="-25000" sz="2000">
              <a:solidFill>
                <a:srgbClr val="4A86E8"/>
              </a:solidFill>
              <a:latin typeface="Arial"/>
              <a:ea typeface="Arial"/>
              <a:cs typeface="Arial"/>
              <a:sym typeface="Arial"/>
            </a:endParaRPr>
          </a:p>
        </p:txBody>
      </p:sp>
      <p:sp>
        <p:nvSpPr>
          <p:cNvPr id="950" name="Google Shape;950;p43"/>
          <p:cNvSpPr/>
          <p:nvPr/>
        </p:nvSpPr>
        <p:spPr>
          <a:xfrm>
            <a:off x="7427750" y="2644000"/>
            <a:ext cx="1587600" cy="1134000"/>
          </a:xfrm>
          <a:prstGeom prst="rect">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1" name="Google Shape;951;p43"/>
          <p:cNvSpPr txBox="1"/>
          <p:nvPr>
            <p:ph idx="1" type="body"/>
          </p:nvPr>
        </p:nvSpPr>
        <p:spPr>
          <a:xfrm>
            <a:off x="7429000" y="2619800"/>
            <a:ext cx="10761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chemeClr val="dk1"/>
                </a:solidFill>
              </a:rPr>
              <a:t>Gate</a:t>
            </a:r>
            <a:r>
              <a:rPr b="1" baseline="-25000" lang="en" sz="2000">
                <a:solidFill>
                  <a:schemeClr val="dk1"/>
                </a:solidFill>
              </a:rPr>
              <a:t>21</a:t>
            </a:r>
            <a:endParaRPr b="1" baseline="-25000" sz="2000">
              <a:solidFill>
                <a:schemeClr val="dk1"/>
              </a:solidFill>
              <a:latin typeface="Arial"/>
              <a:ea typeface="Arial"/>
              <a:cs typeface="Arial"/>
              <a:sym typeface="Arial"/>
            </a:endParaRPr>
          </a:p>
        </p:txBody>
      </p:sp>
      <p:sp>
        <p:nvSpPr>
          <p:cNvPr id="952" name="Google Shape;952;p43"/>
          <p:cNvSpPr txBox="1"/>
          <p:nvPr>
            <p:ph idx="1" type="body"/>
          </p:nvPr>
        </p:nvSpPr>
        <p:spPr>
          <a:xfrm>
            <a:off x="7505200" y="3000800"/>
            <a:ext cx="1510200" cy="4263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Clr>
                <a:srgbClr val="5D5D5D"/>
              </a:buClr>
              <a:buSzPts val="2700"/>
              <a:buNone/>
            </a:pPr>
            <a:r>
              <a:rPr b="1" lang="en" sz="2000">
                <a:solidFill>
                  <a:srgbClr val="4A86E8"/>
                </a:solidFill>
              </a:rPr>
              <a:t>binding vk</a:t>
            </a:r>
            <a:r>
              <a:rPr b="1" baseline="-25000" lang="en" sz="2000">
                <a:solidFill>
                  <a:srgbClr val="4A86E8"/>
                </a:solidFill>
              </a:rPr>
              <a:t>21</a:t>
            </a:r>
            <a:endParaRPr b="1" baseline="-25000" sz="2000">
              <a:solidFill>
                <a:srgbClr val="4A86E8"/>
              </a:solidFill>
              <a:latin typeface="Arial"/>
              <a:ea typeface="Arial"/>
              <a:cs typeface="Arial"/>
              <a:sym typeface="Arial"/>
            </a:endParaRPr>
          </a:p>
        </p:txBody>
      </p:sp>
      <p:cxnSp>
        <p:nvCxnSpPr>
          <p:cNvPr id="953" name="Google Shape;953;p43"/>
          <p:cNvCxnSpPr/>
          <p:nvPr/>
        </p:nvCxnSpPr>
        <p:spPr>
          <a:xfrm>
            <a:off x="1792300" y="3790700"/>
            <a:ext cx="0" cy="338700"/>
          </a:xfrm>
          <a:prstGeom prst="straightConnector1">
            <a:avLst/>
          </a:prstGeom>
          <a:noFill/>
          <a:ln cap="flat" cmpd="sng" w="38100">
            <a:solidFill>
              <a:schemeClr val="dk2"/>
            </a:solidFill>
            <a:prstDash val="dot"/>
            <a:round/>
            <a:headEnd len="med" w="med" type="none"/>
            <a:tailEnd len="med" w="med" type="none"/>
          </a:ln>
        </p:spPr>
      </p:cxnSp>
      <p:cxnSp>
        <p:nvCxnSpPr>
          <p:cNvPr id="954" name="Google Shape;954;p43"/>
          <p:cNvCxnSpPr/>
          <p:nvPr/>
        </p:nvCxnSpPr>
        <p:spPr>
          <a:xfrm>
            <a:off x="3925900" y="3790700"/>
            <a:ext cx="0" cy="338700"/>
          </a:xfrm>
          <a:prstGeom prst="straightConnector1">
            <a:avLst/>
          </a:prstGeom>
          <a:noFill/>
          <a:ln cap="flat" cmpd="sng" w="38100">
            <a:solidFill>
              <a:schemeClr val="dk2"/>
            </a:solidFill>
            <a:prstDash val="dot"/>
            <a:round/>
            <a:headEnd len="med" w="med" type="none"/>
            <a:tailEnd len="med" w="med" type="none"/>
          </a:ln>
        </p:spPr>
      </p:cxnSp>
      <p:cxnSp>
        <p:nvCxnSpPr>
          <p:cNvPr id="955" name="Google Shape;955;p43"/>
          <p:cNvCxnSpPr/>
          <p:nvPr/>
        </p:nvCxnSpPr>
        <p:spPr>
          <a:xfrm>
            <a:off x="6059500" y="3790700"/>
            <a:ext cx="0" cy="338700"/>
          </a:xfrm>
          <a:prstGeom prst="straightConnector1">
            <a:avLst/>
          </a:prstGeom>
          <a:noFill/>
          <a:ln cap="flat" cmpd="sng" w="38100">
            <a:solidFill>
              <a:schemeClr val="dk2"/>
            </a:solidFill>
            <a:prstDash val="dot"/>
            <a:round/>
            <a:headEnd len="med" w="med" type="none"/>
            <a:tailEnd len="med" w="med" type="none"/>
          </a:ln>
        </p:spPr>
      </p:cxnSp>
      <p:cxnSp>
        <p:nvCxnSpPr>
          <p:cNvPr id="956" name="Google Shape;956;p43"/>
          <p:cNvCxnSpPr/>
          <p:nvPr/>
        </p:nvCxnSpPr>
        <p:spPr>
          <a:xfrm>
            <a:off x="8193100" y="3790700"/>
            <a:ext cx="0" cy="338700"/>
          </a:xfrm>
          <a:prstGeom prst="straightConnector1">
            <a:avLst/>
          </a:prstGeom>
          <a:noFill/>
          <a:ln cap="flat" cmpd="sng" w="38100">
            <a:solidFill>
              <a:schemeClr val="dk2"/>
            </a:solidFill>
            <a:prstDash val="dot"/>
            <a:round/>
            <a:headEnd len="med" w="med" type="none"/>
            <a:tailEnd len="med" w="med" type="none"/>
          </a:ln>
        </p:spPr>
      </p:cxnSp>
      <p:sp>
        <p:nvSpPr>
          <p:cNvPr id="957" name="Google Shape;957;p43"/>
          <p:cNvSpPr txBox="1"/>
          <p:nvPr>
            <p:ph idx="1" type="body"/>
          </p:nvPr>
        </p:nvSpPr>
        <p:spPr>
          <a:xfrm>
            <a:off x="1256800" y="791000"/>
            <a:ext cx="1141800" cy="426300"/>
          </a:xfrm>
          <a:prstGeom prst="rect">
            <a:avLst/>
          </a:prstGeom>
          <a:noFill/>
          <a:ln>
            <a:noFill/>
          </a:ln>
        </p:spPr>
        <p:txBody>
          <a:bodyPr anchorCtr="0" anchor="ctr" bIns="34275" lIns="34275" spcFirstLastPara="1" rIns="34275" wrap="square" tIns="34275">
            <a:noAutofit/>
          </a:bodyPr>
          <a:lstStyle/>
          <a:p>
            <a:pPr indent="0" lvl="0" marL="0" rtl="0" algn="ctr">
              <a:spcBef>
                <a:spcPts val="0"/>
              </a:spcBef>
              <a:spcAft>
                <a:spcPts val="0"/>
              </a:spcAft>
              <a:buClr>
                <a:srgbClr val="5D5D5D"/>
              </a:buClr>
              <a:buSzPts val="2700"/>
              <a:buNone/>
            </a:pPr>
            <a:r>
              <a:rPr lang="en" sz="1800">
                <a:solidFill>
                  <a:schemeClr val="dk1"/>
                </a:solidFill>
              </a:rPr>
              <a:t>Hyb</a:t>
            </a:r>
            <a:r>
              <a:rPr baseline="-25000" lang="en" sz="1800">
                <a:solidFill>
                  <a:schemeClr val="dk1"/>
                </a:solidFill>
              </a:rPr>
              <a:t>0</a:t>
            </a:r>
            <a:endParaRPr baseline="-25000" sz="1800">
              <a:solidFill>
                <a:schemeClr val="dk1"/>
              </a:solidFill>
            </a:endParaRPr>
          </a:p>
        </p:txBody>
      </p:sp>
      <p:sp>
        <p:nvSpPr>
          <p:cNvPr id="958" name="Google Shape;958;p43"/>
          <p:cNvSpPr txBox="1"/>
          <p:nvPr>
            <p:ph idx="1" type="body"/>
          </p:nvPr>
        </p:nvSpPr>
        <p:spPr>
          <a:xfrm>
            <a:off x="3390400" y="791000"/>
            <a:ext cx="1141800" cy="426300"/>
          </a:xfrm>
          <a:prstGeom prst="rect">
            <a:avLst/>
          </a:prstGeom>
          <a:noFill/>
          <a:ln>
            <a:noFill/>
          </a:ln>
        </p:spPr>
        <p:txBody>
          <a:bodyPr anchorCtr="0" anchor="ctr" bIns="34275" lIns="34275" spcFirstLastPara="1" rIns="34275" wrap="square" tIns="34275">
            <a:noAutofit/>
          </a:bodyPr>
          <a:lstStyle/>
          <a:p>
            <a:pPr indent="0" lvl="0" marL="0" rtl="0" algn="ctr">
              <a:spcBef>
                <a:spcPts val="0"/>
              </a:spcBef>
              <a:spcAft>
                <a:spcPts val="0"/>
              </a:spcAft>
              <a:buClr>
                <a:srgbClr val="5D5D5D"/>
              </a:buClr>
              <a:buSzPts val="2700"/>
              <a:buNone/>
            </a:pPr>
            <a:r>
              <a:rPr lang="en" sz="1800">
                <a:solidFill>
                  <a:schemeClr val="dk1"/>
                </a:solidFill>
              </a:rPr>
              <a:t>Hyb</a:t>
            </a:r>
            <a:r>
              <a:rPr baseline="-25000" lang="en" sz="1800">
                <a:solidFill>
                  <a:schemeClr val="dk1"/>
                </a:solidFill>
              </a:rPr>
              <a:t>1</a:t>
            </a:r>
            <a:endParaRPr baseline="-25000" sz="1800">
              <a:solidFill>
                <a:schemeClr val="dk1"/>
              </a:solidFill>
            </a:endParaRPr>
          </a:p>
        </p:txBody>
      </p:sp>
      <p:sp>
        <p:nvSpPr>
          <p:cNvPr id="959" name="Google Shape;959;p43"/>
          <p:cNvSpPr txBox="1"/>
          <p:nvPr>
            <p:ph idx="1" type="body"/>
          </p:nvPr>
        </p:nvSpPr>
        <p:spPr>
          <a:xfrm>
            <a:off x="5447800" y="791000"/>
            <a:ext cx="1141800" cy="426300"/>
          </a:xfrm>
          <a:prstGeom prst="rect">
            <a:avLst/>
          </a:prstGeom>
          <a:noFill/>
          <a:ln>
            <a:noFill/>
          </a:ln>
        </p:spPr>
        <p:txBody>
          <a:bodyPr anchorCtr="0" anchor="ctr" bIns="34275" lIns="34275" spcFirstLastPara="1" rIns="34275" wrap="square" tIns="34275">
            <a:noAutofit/>
          </a:bodyPr>
          <a:lstStyle/>
          <a:p>
            <a:pPr indent="0" lvl="0" marL="0" rtl="0" algn="ctr">
              <a:spcBef>
                <a:spcPts val="0"/>
              </a:spcBef>
              <a:spcAft>
                <a:spcPts val="0"/>
              </a:spcAft>
              <a:buClr>
                <a:srgbClr val="5D5D5D"/>
              </a:buClr>
              <a:buSzPts val="2700"/>
              <a:buNone/>
            </a:pPr>
            <a:r>
              <a:rPr lang="en" sz="1800">
                <a:solidFill>
                  <a:schemeClr val="dk1"/>
                </a:solidFill>
              </a:rPr>
              <a:t>Hyb</a:t>
            </a:r>
            <a:r>
              <a:rPr baseline="-25000" lang="en" sz="1800">
                <a:solidFill>
                  <a:schemeClr val="dk1"/>
                </a:solidFill>
              </a:rPr>
              <a:t>2</a:t>
            </a:r>
            <a:endParaRPr baseline="-25000" sz="1800">
              <a:solidFill>
                <a:schemeClr val="dk1"/>
              </a:solidFill>
            </a:endParaRPr>
          </a:p>
        </p:txBody>
      </p:sp>
      <p:sp>
        <p:nvSpPr>
          <p:cNvPr id="960" name="Google Shape;960;p43"/>
          <p:cNvSpPr txBox="1"/>
          <p:nvPr>
            <p:ph idx="1" type="body"/>
          </p:nvPr>
        </p:nvSpPr>
        <p:spPr>
          <a:xfrm>
            <a:off x="7581400" y="791000"/>
            <a:ext cx="1141800" cy="426300"/>
          </a:xfrm>
          <a:prstGeom prst="rect">
            <a:avLst/>
          </a:prstGeom>
          <a:noFill/>
          <a:ln>
            <a:noFill/>
          </a:ln>
        </p:spPr>
        <p:txBody>
          <a:bodyPr anchorCtr="0" anchor="ctr" bIns="34275" lIns="34275" spcFirstLastPara="1" rIns="34275" wrap="square" tIns="34275">
            <a:noAutofit/>
          </a:bodyPr>
          <a:lstStyle/>
          <a:p>
            <a:pPr indent="0" lvl="0" marL="0" rtl="0" algn="ctr">
              <a:spcBef>
                <a:spcPts val="0"/>
              </a:spcBef>
              <a:spcAft>
                <a:spcPts val="0"/>
              </a:spcAft>
              <a:buClr>
                <a:srgbClr val="5D5D5D"/>
              </a:buClr>
              <a:buSzPts val="2700"/>
              <a:buNone/>
            </a:pPr>
            <a:r>
              <a:rPr lang="en" sz="1800">
                <a:solidFill>
                  <a:schemeClr val="dk1"/>
                </a:solidFill>
              </a:rPr>
              <a:t>Hyb</a:t>
            </a:r>
            <a:r>
              <a:rPr baseline="-25000" lang="en" sz="1800">
                <a:solidFill>
                  <a:schemeClr val="dk1"/>
                </a:solidFill>
              </a:rPr>
              <a:t>3</a:t>
            </a:r>
            <a:endParaRPr baseline="-25000" sz="1800">
              <a:solidFill>
                <a:schemeClr val="dk1"/>
              </a:solidFill>
            </a:endParaRPr>
          </a:p>
        </p:txBody>
      </p:sp>
      <p:sp>
        <p:nvSpPr>
          <p:cNvPr id="961" name="Google Shape;961;p43"/>
          <p:cNvSpPr/>
          <p:nvPr/>
        </p:nvSpPr>
        <p:spPr>
          <a:xfrm flipH="1" rot="10800000">
            <a:off x="6796200" y="4116703"/>
            <a:ext cx="773925" cy="161900"/>
          </a:xfrm>
          <a:custGeom>
            <a:rect b="b" l="l" r="r" t="t"/>
            <a:pathLst>
              <a:path extrusionOk="0" h="6476" w="30957">
                <a:moveTo>
                  <a:pt x="0" y="6476"/>
                </a:moveTo>
                <a:cubicBezTo>
                  <a:pt x="2472" y="5401"/>
                  <a:pt x="9675" y="135"/>
                  <a:pt x="14834" y="27"/>
                </a:cubicBezTo>
                <a:cubicBezTo>
                  <a:pt x="19994" y="-80"/>
                  <a:pt x="28270" y="4864"/>
                  <a:pt x="30957" y="5831"/>
                </a:cubicBezTo>
              </a:path>
            </a:pathLst>
          </a:custGeom>
          <a:noFill/>
          <a:ln cap="flat" cmpd="sng" w="9525">
            <a:solidFill>
              <a:schemeClr val="dk2"/>
            </a:solidFill>
            <a:prstDash val="solid"/>
            <a:round/>
            <a:headEnd len="med" w="med" type="none"/>
            <a:tailEnd len="med" w="med" type="stealth"/>
          </a:ln>
        </p:spPr>
      </p:sp>
      <p:sp>
        <p:nvSpPr>
          <p:cNvPr id="962" name="Google Shape;962;p43"/>
          <p:cNvSpPr/>
          <p:nvPr/>
        </p:nvSpPr>
        <p:spPr>
          <a:xfrm flipH="1" rot="10800000">
            <a:off x="4662600" y="4116703"/>
            <a:ext cx="773925" cy="161900"/>
          </a:xfrm>
          <a:custGeom>
            <a:rect b="b" l="l" r="r" t="t"/>
            <a:pathLst>
              <a:path extrusionOk="0" h="6476" w="30957">
                <a:moveTo>
                  <a:pt x="0" y="6476"/>
                </a:moveTo>
                <a:cubicBezTo>
                  <a:pt x="2472" y="5401"/>
                  <a:pt x="9675" y="135"/>
                  <a:pt x="14834" y="27"/>
                </a:cubicBezTo>
                <a:cubicBezTo>
                  <a:pt x="19994" y="-80"/>
                  <a:pt x="28270" y="4864"/>
                  <a:pt x="30957" y="5831"/>
                </a:cubicBezTo>
              </a:path>
            </a:pathLst>
          </a:custGeom>
          <a:noFill/>
          <a:ln cap="flat" cmpd="sng" w="9525">
            <a:solidFill>
              <a:schemeClr val="dk2"/>
            </a:solidFill>
            <a:prstDash val="solid"/>
            <a:round/>
            <a:headEnd len="med" w="med" type="none"/>
            <a:tailEnd len="med" w="med" type="stealth"/>
          </a:ln>
        </p:spPr>
      </p:sp>
      <p:sp>
        <p:nvSpPr>
          <p:cNvPr id="963" name="Google Shape;963;p43"/>
          <p:cNvSpPr/>
          <p:nvPr/>
        </p:nvSpPr>
        <p:spPr>
          <a:xfrm flipH="1" rot="10800000">
            <a:off x="2452800" y="4116703"/>
            <a:ext cx="773925" cy="161900"/>
          </a:xfrm>
          <a:custGeom>
            <a:rect b="b" l="l" r="r" t="t"/>
            <a:pathLst>
              <a:path extrusionOk="0" h="6476" w="30957">
                <a:moveTo>
                  <a:pt x="0" y="6476"/>
                </a:moveTo>
                <a:cubicBezTo>
                  <a:pt x="2472" y="5401"/>
                  <a:pt x="9675" y="135"/>
                  <a:pt x="14834" y="27"/>
                </a:cubicBezTo>
                <a:cubicBezTo>
                  <a:pt x="19994" y="-80"/>
                  <a:pt x="28270" y="4864"/>
                  <a:pt x="30957" y="5831"/>
                </a:cubicBezTo>
              </a:path>
            </a:pathLst>
          </a:custGeom>
          <a:noFill/>
          <a:ln cap="flat" cmpd="sng" w="9525">
            <a:solidFill>
              <a:schemeClr val="dk2"/>
            </a:solidFill>
            <a:prstDash val="solid"/>
            <a:round/>
            <a:headEnd len="med" w="med" type="none"/>
            <a:tailEnd len="med" w="med" type="stealth"/>
          </a:ln>
        </p:spPr>
      </p:sp>
      <p:sp>
        <p:nvSpPr>
          <p:cNvPr id="964" name="Google Shape;964;p43"/>
          <p:cNvSpPr/>
          <p:nvPr/>
        </p:nvSpPr>
        <p:spPr>
          <a:xfrm>
            <a:off x="4045500" y="4343300"/>
            <a:ext cx="1510200" cy="484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rgbClr val="5D5D5D"/>
              </a:buClr>
              <a:buSzPts val="2700"/>
              <a:buFont typeface="Arial"/>
              <a:buNone/>
            </a:pPr>
            <a:r>
              <a:rPr lang="en" sz="2000">
                <a:solidFill>
                  <a:schemeClr val="dk1"/>
                </a:solidFill>
              </a:rPr>
              <a:t>iO security</a:t>
            </a:r>
            <a:endParaRPr baseline="-25000" sz="2000">
              <a:solidFill>
                <a:schemeClr val="dk1"/>
              </a:solidFill>
            </a:endParaRPr>
          </a:p>
        </p:txBody>
      </p:sp>
      <p:sp>
        <p:nvSpPr>
          <p:cNvPr id="965" name="Google Shape;965;p43"/>
          <p:cNvSpPr/>
          <p:nvPr/>
        </p:nvSpPr>
        <p:spPr>
          <a:xfrm>
            <a:off x="5699800" y="4340600"/>
            <a:ext cx="2805300" cy="639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sz="1800">
                <a:solidFill>
                  <a:schemeClr val="dk1"/>
                </a:solidFill>
              </a:rPr>
              <a:t>Indistinguishability of </a:t>
            </a:r>
            <a:endParaRPr sz="1800">
              <a:solidFill>
                <a:schemeClr val="dk1"/>
              </a:solidFill>
            </a:endParaRPr>
          </a:p>
          <a:p>
            <a:pPr indent="0" lvl="0" marL="0" rtl="0" algn="ctr">
              <a:lnSpc>
                <a:spcPct val="90000"/>
              </a:lnSpc>
              <a:spcBef>
                <a:spcPts val="0"/>
              </a:spcBef>
              <a:spcAft>
                <a:spcPts val="0"/>
              </a:spcAft>
              <a:buNone/>
            </a:pPr>
            <a:r>
              <a:rPr lang="en" sz="1800">
                <a:solidFill>
                  <a:schemeClr val="dk1"/>
                </a:solidFill>
              </a:rPr>
              <a:t>normal and binding keys</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44"/>
          <p:cNvSpPr txBox="1"/>
          <p:nvPr>
            <p:ph idx="1" type="body"/>
          </p:nvPr>
        </p:nvSpPr>
        <p:spPr>
          <a:xfrm>
            <a:off x="0" y="2283625"/>
            <a:ext cx="9144000" cy="576300"/>
          </a:xfrm>
          <a:prstGeom prst="rect">
            <a:avLst/>
          </a:prstGeom>
          <a:noFill/>
          <a:ln>
            <a:noFill/>
          </a:ln>
        </p:spPr>
        <p:txBody>
          <a:bodyPr anchorCtr="0" anchor="ctr" bIns="34275" lIns="34275" spcFirstLastPara="1" rIns="34275" wrap="square" tIns="34275">
            <a:noAutofit/>
          </a:bodyPr>
          <a:lstStyle/>
          <a:p>
            <a:pPr indent="0" lvl="0" marL="0" rtl="0" algn="ctr">
              <a:lnSpc>
                <a:spcPct val="100000"/>
              </a:lnSpc>
              <a:spcBef>
                <a:spcPts val="0"/>
              </a:spcBef>
              <a:spcAft>
                <a:spcPts val="0"/>
              </a:spcAft>
              <a:buClr>
                <a:schemeClr val="lt1"/>
              </a:buClr>
              <a:buSzPts val="3300"/>
              <a:buNone/>
            </a:pPr>
            <a:r>
              <a:rPr lang="en" sz="4000">
                <a:latin typeface="Arial"/>
                <a:ea typeface="Arial"/>
                <a:cs typeface="Arial"/>
                <a:sym typeface="Arial"/>
              </a:rPr>
              <a:t>Thank You!</a:t>
            </a:r>
            <a:endParaRPr sz="4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8"/>
          <p:cNvPicPr preferRelativeResize="0"/>
          <p:nvPr/>
        </p:nvPicPr>
        <p:blipFill>
          <a:blip r:embed="rId3">
            <a:alphaModFix/>
          </a:blip>
          <a:stretch>
            <a:fillRect/>
          </a:stretch>
        </p:blipFill>
        <p:spPr>
          <a:xfrm>
            <a:off x="2846700" y="2432303"/>
            <a:ext cx="182880" cy="457201"/>
          </a:xfrm>
          <a:prstGeom prst="rect">
            <a:avLst/>
          </a:prstGeom>
          <a:noFill/>
          <a:ln>
            <a:noFill/>
          </a:ln>
        </p:spPr>
      </p:pic>
      <p:pic>
        <p:nvPicPr>
          <p:cNvPr id="114" name="Google Shape;114;p18"/>
          <p:cNvPicPr preferRelativeResize="0"/>
          <p:nvPr/>
        </p:nvPicPr>
        <p:blipFill>
          <a:blip r:embed="rId4">
            <a:alphaModFix/>
          </a:blip>
          <a:stretch>
            <a:fillRect/>
          </a:stretch>
        </p:blipFill>
        <p:spPr>
          <a:xfrm>
            <a:off x="4266388" y="2432304"/>
            <a:ext cx="182880" cy="457199"/>
          </a:xfrm>
          <a:prstGeom prst="rect">
            <a:avLst/>
          </a:prstGeom>
          <a:noFill/>
          <a:ln>
            <a:noFill/>
          </a:ln>
        </p:spPr>
      </p:pic>
      <p:sp>
        <p:nvSpPr>
          <p:cNvPr id="115" name="Google Shape;115;p18"/>
          <p:cNvSpPr/>
          <p:nvPr/>
        </p:nvSpPr>
        <p:spPr>
          <a:xfrm>
            <a:off x="914400" y="15314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1</a:t>
            </a:r>
            <a:endParaRPr baseline="-25000"/>
          </a:p>
        </p:txBody>
      </p:sp>
      <p:sp>
        <p:nvSpPr>
          <p:cNvPr id="116" name="Google Shape;116;p18"/>
          <p:cNvSpPr/>
          <p:nvPr/>
        </p:nvSpPr>
        <p:spPr>
          <a:xfrm>
            <a:off x="1676400" y="15314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2</a:t>
            </a:r>
            <a:endParaRPr baseline="-25000"/>
          </a:p>
        </p:txBody>
      </p:sp>
      <p:sp>
        <p:nvSpPr>
          <p:cNvPr id="117" name="Google Shape;117;p18"/>
          <p:cNvSpPr/>
          <p:nvPr/>
        </p:nvSpPr>
        <p:spPr>
          <a:xfrm>
            <a:off x="2438400" y="15314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3</a:t>
            </a:r>
            <a:endParaRPr baseline="-25000"/>
          </a:p>
        </p:txBody>
      </p:sp>
      <p:sp>
        <p:nvSpPr>
          <p:cNvPr id="118" name="Google Shape;118;p18"/>
          <p:cNvSpPr/>
          <p:nvPr/>
        </p:nvSpPr>
        <p:spPr>
          <a:xfrm>
            <a:off x="3200400" y="15314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4</a:t>
            </a:r>
            <a:endParaRPr baseline="-25000"/>
          </a:p>
        </p:txBody>
      </p:sp>
      <p:sp>
        <p:nvSpPr>
          <p:cNvPr id="119" name="Google Shape;119;p18"/>
          <p:cNvSpPr/>
          <p:nvPr/>
        </p:nvSpPr>
        <p:spPr>
          <a:xfrm>
            <a:off x="5715000" y="15314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n</a:t>
            </a:r>
            <a:endParaRPr baseline="-25000"/>
          </a:p>
        </p:txBody>
      </p:sp>
      <p:sp>
        <p:nvSpPr>
          <p:cNvPr id="120" name="Google Shape;120;p18"/>
          <p:cNvSpPr/>
          <p:nvPr/>
        </p:nvSpPr>
        <p:spPr>
          <a:xfrm>
            <a:off x="914400" y="36650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1</a:t>
            </a:r>
            <a:endParaRPr baseline="-25000"/>
          </a:p>
        </p:txBody>
      </p:sp>
      <p:sp>
        <p:nvSpPr>
          <p:cNvPr id="121" name="Google Shape;121;p18"/>
          <p:cNvSpPr/>
          <p:nvPr/>
        </p:nvSpPr>
        <p:spPr>
          <a:xfrm>
            <a:off x="1676400" y="36650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2</a:t>
            </a:r>
            <a:endParaRPr baseline="-25000"/>
          </a:p>
        </p:txBody>
      </p:sp>
      <p:sp>
        <p:nvSpPr>
          <p:cNvPr id="122" name="Google Shape;122;p18"/>
          <p:cNvSpPr/>
          <p:nvPr/>
        </p:nvSpPr>
        <p:spPr>
          <a:xfrm>
            <a:off x="2438400" y="36650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3</a:t>
            </a:r>
            <a:endParaRPr baseline="-25000"/>
          </a:p>
        </p:txBody>
      </p:sp>
      <p:sp>
        <p:nvSpPr>
          <p:cNvPr id="123" name="Google Shape;123;p18"/>
          <p:cNvSpPr/>
          <p:nvPr/>
        </p:nvSpPr>
        <p:spPr>
          <a:xfrm>
            <a:off x="3200400" y="36650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4</a:t>
            </a:r>
            <a:endParaRPr baseline="-25000"/>
          </a:p>
        </p:txBody>
      </p:sp>
      <p:sp>
        <p:nvSpPr>
          <p:cNvPr id="124" name="Google Shape;124;p18"/>
          <p:cNvSpPr/>
          <p:nvPr/>
        </p:nvSpPr>
        <p:spPr>
          <a:xfrm>
            <a:off x="5715000" y="366500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n</a:t>
            </a:r>
            <a:endParaRPr baseline="-25000"/>
          </a:p>
        </p:txBody>
      </p:sp>
      <p:cxnSp>
        <p:nvCxnSpPr>
          <p:cNvPr id="125" name="Google Shape;125;p18"/>
          <p:cNvCxnSpPr>
            <a:stCxn id="115" idx="4"/>
            <a:endCxn id="126" idx="0"/>
          </p:cNvCxnSpPr>
          <p:nvPr/>
        </p:nvCxnSpPr>
        <p:spPr>
          <a:xfrm>
            <a:off x="1156650" y="2007500"/>
            <a:ext cx="2530500" cy="527100"/>
          </a:xfrm>
          <a:prstGeom prst="straightConnector1">
            <a:avLst/>
          </a:prstGeom>
          <a:noFill/>
          <a:ln cap="flat" cmpd="sng" w="9525">
            <a:solidFill>
              <a:schemeClr val="dk2"/>
            </a:solidFill>
            <a:prstDash val="solid"/>
            <a:round/>
            <a:headEnd len="med" w="med" type="none"/>
            <a:tailEnd len="med" w="med" type="triangle"/>
          </a:ln>
        </p:spPr>
      </p:cxnSp>
      <p:cxnSp>
        <p:nvCxnSpPr>
          <p:cNvPr id="127" name="Google Shape;127;p18"/>
          <p:cNvCxnSpPr>
            <a:stCxn id="116" idx="4"/>
            <a:endCxn id="126" idx="0"/>
          </p:cNvCxnSpPr>
          <p:nvPr/>
        </p:nvCxnSpPr>
        <p:spPr>
          <a:xfrm>
            <a:off x="1918650" y="2007500"/>
            <a:ext cx="1768500" cy="527100"/>
          </a:xfrm>
          <a:prstGeom prst="straightConnector1">
            <a:avLst/>
          </a:prstGeom>
          <a:noFill/>
          <a:ln cap="flat" cmpd="sng" w="9525">
            <a:solidFill>
              <a:schemeClr val="dk2"/>
            </a:solidFill>
            <a:prstDash val="solid"/>
            <a:round/>
            <a:headEnd len="med" w="med" type="none"/>
            <a:tailEnd len="med" w="med" type="triangle"/>
          </a:ln>
        </p:spPr>
      </p:cxnSp>
      <p:cxnSp>
        <p:nvCxnSpPr>
          <p:cNvPr id="128" name="Google Shape;128;p18"/>
          <p:cNvCxnSpPr>
            <a:stCxn id="117" idx="4"/>
            <a:endCxn id="126" idx="0"/>
          </p:cNvCxnSpPr>
          <p:nvPr/>
        </p:nvCxnSpPr>
        <p:spPr>
          <a:xfrm>
            <a:off x="2680650" y="2007500"/>
            <a:ext cx="1006500" cy="527100"/>
          </a:xfrm>
          <a:prstGeom prst="straightConnector1">
            <a:avLst/>
          </a:prstGeom>
          <a:noFill/>
          <a:ln cap="flat" cmpd="sng" w="9525">
            <a:solidFill>
              <a:schemeClr val="dk2"/>
            </a:solidFill>
            <a:prstDash val="solid"/>
            <a:round/>
            <a:headEnd len="med" w="med" type="none"/>
            <a:tailEnd len="med" w="med" type="triangle"/>
          </a:ln>
        </p:spPr>
      </p:cxnSp>
      <p:cxnSp>
        <p:nvCxnSpPr>
          <p:cNvPr id="129" name="Google Shape;129;p18"/>
          <p:cNvCxnSpPr>
            <a:stCxn id="118" idx="4"/>
            <a:endCxn id="126" idx="0"/>
          </p:cNvCxnSpPr>
          <p:nvPr/>
        </p:nvCxnSpPr>
        <p:spPr>
          <a:xfrm>
            <a:off x="3442650" y="2007500"/>
            <a:ext cx="244500" cy="527100"/>
          </a:xfrm>
          <a:prstGeom prst="straightConnector1">
            <a:avLst/>
          </a:prstGeom>
          <a:noFill/>
          <a:ln cap="flat" cmpd="sng" w="9525">
            <a:solidFill>
              <a:schemeClr val="dk2"/>
            </a:solidFill>
            <a:prstDash val="solid"/>
            <a:round/>
            <a:headEnd len="med" w="med" type="none"/>
            <a:tailEnd len="med" w="med" type="triangle"/>
          </a:ln>
        </p:spPr>
      </p:cxnSp>
      <p:cxnSp>
        <p:nvCxnSpPr>
          <p:cNvPr id="130" name="Google Shape;130;p18"/>
          <p:cNvCxnSpPr>
            <a:stCxn id="119" idx="4"/>
            <a:endCxn id="126" idx="0"/>
          </p:cNvCxnSpPr>
          <p:nvPr/>
        </p:nvCxnSpPr>
        <p:spPr>
          <a:xfrm flipH="1">
            <a:off x="3687150" y="2007500"/>
            <a:ext cx="2270100" cy="527100"/>
          </a:xfrm>
          <a:prstGeom prst="straightConnector1">
            <a:avLst/>
          </a:prstGeom>
          <a:noFill/>
          <a:ln cap="flat" cmpd="sng" w="9525">
            <a:solidFill>
              <a:schemeClr val="dk2"/>
            </a:solidFill>
            <a:prstDash val="solid"/>
            <a:round/>
            <a:headEnd len="med" w="med" type="none"/>
            <a:tailEnd len="med" w="med" type="triangle"/>
          </a:ln>
        </p:spPr>
      </p:cxnSp>
      <p:cxnSp>
        <p:nvCxnSpPr>
          <p:cNvPr id="131" name="Google Shape;131;p18"/>
          <p:cNvCxnSpPr/>
          <p:nvPr/>
        </p:nvCxnSpPr>
        <p:spPr>
          <a:xfrm flipH="1" rot="10800000">
            <a:off x="4126050" y="1765250"/>
            <a:ext cx="1147800" cy="8400"/>
          </a:xfrm>
          <a:prstGeom prst="straightConnector1">
            <a:avLst/>
          </a:prstGeom>
          <a:noFill/>
          <a:ln cap="flat" cmpd="sng" w="76200">
            <a:solidFill>
              <a:schemeClr val="dk2"/>
            </a:solidFill>
            <a:prstDash val="dot"/>
            <a:round/>
            <a:headEnd len="med" w="med" type="none"/>
            <a:tailEnd len="med" w="med" type="none"/>
          </a:ln>
        </p:spPr>
      </p:cxnSp>
      <p:cxnSp>
        <p:nvCxnSpPr>
          <p:cNvPr id="132" name="Google Shape;132;p18"/>
          <p:cNvCxnSpPr/>
          <p:nvPr/>
        </p:nvCxnSpPr>
        <p:spPr>
          <a:xfrm flipH="1" rot="10800000">
            <a:off x="4126050" y="3877900"/>
            <a:ext cx="1147800" cy="8400"/>
          </a:xfrm>
          <a:prstGeom prst="straightConnector1">
            <a:avLst/>
          </a:prstGeom>
          <a:noFill/>
          <a:ln cap="flat" cmpd="sng" w="76200">
            <a:solidFill>
              <a:schemeClr val="dk2"/>
            </a:solidFill>
            <a:prstDash val="dot"/>
            <a:round/>
            <a:headEnd len="med" w="med" type="none"/>
            <a:tailEnd len="med" w="med" type="none"/>
          </a:ln>
        </p:spPr>
      </p:cxnSp>
      <p:sp>
        <p:nvSpPr>
          <p:cNvPr id="126" name="Google Shape;126;p18"/>
          <p:cNvSpPr/>
          <p:nvPr/>
        </p:nvSpPr>
        <p:spPr>
          <a:xfrm>
            <a:off x="1769925" y="2534450"/>
            <a:ext cx="3834300" cy="7395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rPr>
              <a:t>Single, untrusted</a:t>
            </a:r>
            <a:r>
              <a:rPr lang="en" sz="1900"/>
              <a:t> router</a:t>
            </a:r>
            <a:endParaRPr sz="1900"/>
          </a:p>
        </p:txBody>
      </p:sp>
      <p:cxnSp>
        <p:nvCxnSpPr>
          <p:cNvPr id="133" name="Google Shape;133;p18"/>
          <p:cNvCxnSpPr>
            <a:stCxn id="126" idx="4"/>
            <a:endCxn id="120" idx="0"/>
          </p:cNvCxnSpPr>
          <p:nvPr/>
        </p:nvCxnSpPr>
        <p:spPr>
          <a:xfrm flipH="1">
            <a:off x="1156575" y="3273950"/>
            <a:ext cx="2530500" cy="3912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18"/>
          <p:cNvCxnSpPr>
            <a:endCxn id="121" idx="0"/>
          </p:cNvCxnSpPr>
          <p:nvPr/>
        </p:nvCxnSpPr>
        <p:spPr>
          <a:xfrm flipH="1">
            <a:off x="1918650" y="3273800"/>
            <a:ext cx="1766100" cy="39120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18"/>
          <p:cNvCxnSpPr>
            <a:stCxn id="126" idx="4"/>
            <a:endCxn id="122" idx="0"/>
          </p:cNvCxnSpPr>
          <p:nvPr/>
        </p:nvCxnSpPr>
        <p:spPr>
          <a:xfrm flipH="1">
            <a:off x="2680575" y="3273950"/>
            <a:ext cx="1006500" cy="391200"/>
          </a:xfrm>
          <a:prstGeom prst="straightConnector1">
            <a:avLst/>
          </a:prstGeom>
          <a:noFill/>
          <a:ln cap="flat" cmpd="sng" w="9525">
            <a:solidFill>
              <a:schemeClr val="dk2"/>
            </a:solidFill>
            <a:prstDash val="solid"/>
            <a:round/>
            <a:headEnd len="med" w="med" type="none"/>
            <a:tailEnd len="med" w="med" type="triangle"/>
          </a:ln>
        </p:spPr>
      </p:cxnSp>
      <p:cxnSp>
        <p:nvCxnSpPr>
          <p:cNvPr id="136" name="Google Shape;136;p18"/>
          <p:cNvCxnSpPr>
            <a:stCxn id="126" idx="4"/>
            <a:endCxn id="123" idx="0"/>
          </p:cNvCxnSpPr>
          <p:nvPr/>
        </p:nvCxnSpPr>
        <p:spPr>
          <a:xfrm flipH="1">
            <a:off x="3442575" y="3273950"/>
            <a:ext cx="244500" cy="391200"/>
          </a:xfrm>
          <a:prstGeom prst="straightConnector1">
            <a:avLst/>
          </a:prstGeom>
          <a:noFill/>
          <a:ln cap="flat" cmpd="sng" w="9525">
            <a:solidFill>
              <a:schemeClr val="dk2"/>
            </a:solidFill>
            <a:prstDash val="solid"/>
            <a:round/>
            <a:headEnd len="med" w="med" type="none"/>
            <a:tailEnd len="med" w="med" type="triangle"/>
          </a:ln>
        </p:spPr>
      </p:cxnSp>
      <p:cxnSp>
        <p:nvCxnSpPr>
          <p:cNvPr id="137" name="Google Shape;137;p18"/>
          <p:cNvCxnSpPr>
            <a:stCxn id="126" idx="4"/>
            <a:endCxn id="124" idx="0"/>
          </p:cNvCxnSpPr>
          <p:nvPr/>
        </p:nvCxnSpPr>
        <p:spPr>
          <a:xfrm>
            <a:off x="3687075" y="3273950"/>
            <a:ext cx="2270100" cy="391200"/>
          </a:xfrm>
          <a:prstGeom prst="straightConnector1">
            <a:avLst/>
          </a:prstGeom>
          <a:noFill/>
          <a:ln cap="flat" cmpd="sng" w="9525">
            <a:solidFill>
              <a:schemeClr val="dk2"/>
            </a:solidFill>
            <a:prstDash val="solid"/>
            <a:round/>
            <a:headEnd len="med" w="med" type="none"/>
            <a:tailEnd len="med" w="med" type="triangle"/>
          </a:ln>
        </p:spPr>
      </p:cxnSp>
      <p:sp>
        <p:nvSpPr>
          <p:cNvPr id="138" name="Google Shape;138;p18"/>
          <p:cNvSpPr txBox="1"/>
          <p:nvPr>
            <p:ph idx="1" type="body"/>
          </p:nvPr>
        </p:nvSpPr>
        <p:spPr>
          <a:xfrm>
            <a:off x="457200" y="359675"/>
            <a:ext cx="83913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latin typeface="Arial"/>
                <a:ea typeface="Arial"/>
                <a:cs typeface="Arial"/>
                <a:sym typeface="Arial"/>
              </a:rPr>
              <a:t>Non-Interactive Anonymous Router (NIAR) </a:t>
            </a:r>
            <a:r>
              <a:rPr lang="en" sz="2400">
                <a:solidFill>
                  <a:schemeClr val="dk1"/>
                </a:solidFill>
                <a:latin typeface="Arial"/>
                <a:ea typeface="Arial"/>
                <a:cs typeface="Arial"/>
                <a:sym typeface="Arial"/>
              </a:rPr>
              <a:t>[SW21]</a:t>
            </a:r>
            <a:endParaRPr sz="2400">
              <a:solidFill>
                <a:schemeClr val="dk1"/>
              </a:solidFill>
              <a:latin typeface="Arial"/>
              <a:ea typeface="Arial"/>
              <a:cs typeface="Arial"/>
              <a:sym typeface="Arial"/>
            </a:endParaRPr>
          </a:p>
        </p:txBody>
      </p:sp>
      <p:sp>
        <p:nvSpPr>
          <p:cNvPr id="139" name="Google Shape;139;p18"/>
          <p:cNvSpPr txBox="1"/>
          <p:nvPr/>
        </p:nvSpPr>
        <p:spPr>
          <a:xfrm>
            <a:off x="6451825" y="1613800"/>
            <a:ext cx="112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Open Sans"/>
                <a:ea typeface="Open Sans"/>
                <a:cs typeface="Open Sans"/>
                <a:sym typeface="Open Sans"/>
              </a:rPr>
              <a:t>n</a:t>
            </a:r>
            <a:r>
              <a:rPr b="1" lang="en">
                <a:latin typeface="Open Sans"/>
                <a:ea typeface="Open Sans"/>
                <a:cs typeface="Open Sans"/>
                <a:sym typeface="Open Sans"/>
              </a:rPr>
              <a:t> senders</a:t>
            </a:r>
            <a:endParaRPr b="1">
              <a:latin typeface="Open Sans"/>
              <a:ea typeface="Open Sans"/>
              <a:cs typeface="Open Sans"/>
              <a:sym typeface="Open Sans"/>
            </a:endParaRPr>
          </a:p>
        </p:txBody>
      </p:sp>
      <p:sp>
        <p:nvSpPr>
          <p:cNvPr id="140" name="Google Shape;140;p18"/>
          <p:cNvSpPr txBox="1"/>
          <p:nvPr/>
        </p:nvSpPr>
        <p:spPr>
          <a:xfrm>
            <a:off x="6400800" y="3747400"/>
            <a:ext cx="117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1"/>
                </a:solidFill>
                <a:latin typeface="Open Sans"/>
                <a:ea typeface="Open Sans"/>
                <a:cs typeface="Open Sans"/>
                <a:sym typeface="Open Sans"/>
              </a:rPr>
              <a:t>n</a:t>
            </a:r>
            <a:r>
              <a:rPr b="1" lang="en">
                <a:latin typeface="Open Sans"/>
                <a:ea typeface="Open Sans"/>
                <a:cs typeface="Open Sans"/>
                <a:sym typeface="Open Sans"/>
              </a:rPr>
              <a:t> receivers</a:t>
            </a:r>
            <a:endParaRPr b="1">
              <a:latin typeface="Open Sans"/>
              <a:ea typeface="Open Sans"/>
              <a:cs typeface="Open Sans"/>
              <a:sym typeface="Open Sans"/>
            </a:endParaRPr>
          </a:p>
        </p:txBody>
      </p:sp>
      <p:sp>
        <p:nvSpPr>
          <p:cNvPr id="141" name="Google Shape;141;p18"/>
          <p:cNvSpPr txBox="1"/>
          <p:nvPr/>
        </p:nvSpPr>
        <p:spPr>
          <a:xfrm>
            <a:off x="6400800" y="2782325"/>
            <a:ext cx="159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permutation </a:t>
            </a:r>
            <a:r>
              <a:rPr b="1" lang="en">
                <a:solidFill>
                  <a:schemeClr val="accent1"/>
                </a:solidFill>
                <a:latin typeface="Open Sans"/>
                <a:ea typeface="Open Sans"/>
                <a:cs typeface="Open Sans"/>
                <a:sym typeface="Open Sans"/>
              </a:rPr>
              <a:t>π</a:t>
            </a:r>
            <a:endParaRPr b="1">
              <a:solidFill>
                <a:schemeClr val="accent1"/>
              </a:solidFill>
              <a:latin typeface="Open Sans"/>
              <a:ea typeface="Open Sans"/>
              <a:cs typeface="Open Sans"/>
              <a:sym typeface="Open Sans"/>
            </a:endParaRPr>
          </a:p>
        </p:txBody>
      </p:sp>
      <p:pic>
        <p:nvPicPr>
          <p:cNvPr id="142" name="Google Shape;142;p18"/>
          <p:cNvPicPr preferRelativeResize="0"/>
          <p:nvPr/>
        </p:nvPicPr>
        <p:blipFill>
          <a:blip r:embed="rId5">
            <a:alphaModFix/>
          </a:blip>
          <a:stretch>
            <a:fillRect/>
          </a:stretch>
        </p:blipFill>
        <p:spPr>
          <a:xfrm>
            <a:off x="999900" y="1283675"/>
            <a:ext cx="324000" cy="324000"/>
          </a:xfrm>
          <a:prstGeom prst="rect">
            <a:avLst/>
          </a:prstGeom>
          <a:noFill/>
          <a:ln>
            <a:noFill/>
          </a:ln>
        </p:spPr>
      </p:pic>
      <p:pic>
        <p:nvPicPr>
          <p:cNvPr id="143" name="Google Shape;143;p18"/>
          <p:cNvPicPr preferRelativeResize="0"/>
          <p:nvPr/>
        </p:nvPicPr>
        <p:blipFill>
          <a:blip r:embed="rId5">
            <a:alphaModFix/>
          </a:blip>
          <a:stretch>
            <a:fillRect/>
          </a:stretch>
        </p:blipFill>
        <p:spPr>
          <a:xfrm>
            <a:off x="1761900" y="1283675"/>
            <a:ext cx="324000" cy="324000"/>
          </a:xfrm>
          <a:prstGeom prst="rect">
            <a:avLst/>
          </a:prstGeom>
          <a:noFill/>
          <a:ln>
            <a:noFill/>
          </a:ln>
        </p:spPr>
      </p:pic>
      <p:pic>
        <p:nvPicPr>
          <p:cNvPr id="144" name="Google Shape;144;p18"/>
          <p:cNvPicPr preferRelativeResize="0"/>
          <p:nvPr/>
        </p:nvPicPr>
        <p:blipFill>
          <a:blip r:embed="rId5">
            <a:alphaModFix/>
          </a:blip>
          <a:stretch>
            <a:fillRect/>
          </a:stretch>
        </p:blipFill>
        <p:spPr>
          <a:xfrm>
            <a:off x="2523900" y="1283675"/>
            <a:ext cx="324000" cy="324000"/>
          </a:xfrm>
          <a:prstGeom prst="rect">
            <a:avLst/>
          </a:prstGeom>
          <a:noFill/>
          <a:ln>
            <a:noFill/>
          </a:ln>
        </p:spPr>
      </p:pic>
      <p:pic>
        <p:nvPicPr>
          <p:cNvPr id="145" name="Google Shape;145;p18"/>
          <p:cNvPicPr preferRelativeResize="0"/>
          <p:nvPr/>
        </p:nvPicPr>
        <p:blipFill>
          <a:blip r:embed="rId5">
            <a:alphaModFix/>
          </a:blip>
          <a:stretch>
            <a:fillRect/>
          </a:stretch>
        </p:blipFill>
        <p:spPr>
          <a:xfrm>
            <a:off x="3285900" y="1283675"/>
            <a:ext cx="324000" cy="324000"/>
          </a:xfrm>
          <a:prstGeom prst="rect">
            <a:avLst/>
          </a:prstGeom>
          <a:noFill/>
          <a:ln>
            <a:noFill/>
          </a:ln>
        </p:spPr>
      </p:pic>
      <p:pic>
        <p:nvPicPr>
          <p:cNvPr id="146" name="Google Shape;146;p18"/>
          <p:cNvPicPr preferRelativeResize="0"/>
          <p:nvPr/>
        </p:nvPicPr>
        <p:blipFill>
          <a:blip r:embed="rId5">
            <a:alphaModFix/>
          </a:blip>
          <a:stretch>
            <a:fillRect/>
          </a:stretch>
        </p:blipFill>
        <p:spPr>
          <a:xfrm>
            <a:off x="5800500" y="1283675"/>
            <a:ext cx="324000" cy="324000"/>
          </a:xfrm>
          <a:prstGeom prst="rect">
            <a:avLst/>
          </a:prstGeom>
          <a:noFill/>
          <a:ln>
            <a:noFill/>
          </a:ln>
        </p:spPr>
      </p:pic>
      <p:pic>
        <p:nvPicPr>
          <p:cNvPr id="147" name="Google Shape;147;p18"/>
          <p:cNvPicPr preferRelativeResize="0"/>
          <p:nvPr/>
        </p:nvPicPr>
        <p:blipFill>
          <a:blip r:embed="rId6">
            <a:alphaModFix/>
          </a:blip>
          <a:stretch>
            <a:fillRect/>
          </a:stretch>
        </p:blipFill>
        <p:spPr>
          <a:xfrm>
            <a:off x="5528775" y="2555250"/>
            <a:ext cx="320040" cy="320040"/>
          </a:xfrm>
          <a:prstGeom prst="rect">
            <a:avLst/>
          </a:prstGeom>
          <a:noFill/>
          <a:ln>
            <a:noFill/>
          </a:ln>
        </p:spPr>
      </p:pic>
      <p:pic>
        <p:nvPicPr>
          <p:cNvPr id="148" name="Google Shape;148;p18"/>
          <p:cNvPicPr preferRelativeResize="0"/>
          <p:nvPr/>
        </p:nvPicPr>
        <p:blipFill>
          <a:blip r:embed="rId5">
            <a:alphaModFix/>
          </a:blip>
          <a:stretch>
            <a:fillRect/>
          </a:stretch>
        </p:blipFill>
        <p:spPr>
          <a:xfrm>
            <a:off x="917306" y="4059936"/>
            <a:ext cx="324000" cy="324000"/>
          </a:xfrm>
          <a:prstGeom prst="rect">
            <a:avLst/>
          </a:prstGeom>
          <a:noFill/>
          <a:ln>
            <a:noFill/>
          </a:ln>
        </p:spPr>
      </p:pic>
      <p:pic>
        <p:nvPicPr>
          <p:cNvPr id="149" name="Google Shape;149;p18"/>
          <p:cNvPicPr preferRelativeResize="0"/>
          <p:nvPr/>
        </p:nvPicPr>
        <p:blipFill>
          <a:blip r:embed="rId5">
            <a:alphaModFix/>
          </a:blip>
          <a:stretch>
            <a:fillRect/>
          </a:stretch>
        </p:blipFill>
        <p:spPr>
          <a:xfrm>
            <a:off x="1679306" y="4059936"/>
            <a:ext cx="324000" cy="324000"/>
          </a:xfrm>
          <a:prstGeom prst="rect">
            <a:avLst/>
          </a:prstGeom>
          <a:noFill/>
          <a:ln>
            <a:noFill/>
          </a:ln>
        </p:spPr>
      </p:pic>
      <p:pic>
        <p:nvPicPr>
          <p:cNvPr id="150" name="Google Shape;150;p18"/>
          <p:cNvPicPr preferRelativeResize="0"/>
          <p:nvPr/>
        </p:nvPicPr>
        <p:blipFill>
          <a:blip r:embed="rId5">
            <a:alphaModFix/>
          </a:blip>
          <a:stretch>
            <a:fillRect/>
          </a:stretch>
        </p:blipFill>
        <p:spPr>
          <a:xfrm>
            <a:off x="2441306" y="4059936"/>
            <a:ext cx="324000" cy="324000"/>
          </a:xfrm>
          <a:prstGeom prst="rect">
            <a:avLst/>
          </a:prstGeom>
          <a:noFill/>
          <a:ln>
            <a:noFill/>
          </a:ln>
        </p:spPr>
      </p:pic>
      <p:pic>
        <p:nvPicPr>
          <p:cNvPr id="151" name="Google Shape;151;p18"/>
          <p:cNvPicPr preferRelativeResize="0"/>
          <p:nvPr/>
        </p:nvPicPr>
        <p:blipFill>
          <a:blip r:embed="rId5">
            <a:alphaModFix/>
          </a:blip>
          <a:stretch>
            <a:fillRect/>
          </a:stretch>
        </p:blipFill>
        <p:spPr>
          <a:xfrm>
            <a:off x="3203306" y="4059936"/>
            <a:ext cx="324000" cy="324000"/>
          </a:xfrm>
          <a:prstGeom prst="rect">
            <a:avLst/>
          </a:prstGeom>
          <a:noFill/>
          <a:ln>
            <a:noFill/>
          </a:ln>
        </p:spPr>
      </p:pic>
      <p:pic>
        <p:nvPicPr>
          <p:cNvPr id="152" name="Google Shape;152;p18"/>
          <p:cNvPicPr preferRelativeResize="0"/>
          <p:nvPr/>
        </p:nvPicPr>
        <p:blipFill>
          <a:blip r:embed="rId5">
            <a:alphaModFix/>
          </a:blip>
          <a:stretch>
            <a:fillRect/>
          </a:stretch>
        </p:blipFill>
        <p:spPr>
          <a:xfrm>
            <a:off x="5717906" y="4059936"/>
            <a:ext cx="324000" cy="324000"/>
          </a:xfrm>
          <a:prstGeom prst="rect">
            <a:avLst/>
          </a:prstGeom>
          <a:noFill/>
          <a:ln>
            <a:noFill/>
          </a:ln>
        </p:spPr>
      </p:pic>
      <p:sp>
        <p:nvSpPr>
          <p:cNvPr id="153" name="Google Shape;153;p18"/>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18"/>
          <p:cNvSpPr/>
          <p:nvPr/>
        </p:nvSpPr>
        <p:spPr>
          <a:xfrm>
            <a:off x="7906300" y="914400"/>
            <a:ext cx="942300" cy="34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Setup</a:t>
            </a:r>
            <a:endParaRPr/>
          </a:p>
        </p:txBody>
      </p:sp>
      <p:sp>
        <p:nvSpPr>
          <p:cNvPr id="155" name="Google Shape;155;p18"/>
          <p:cNvSpPr/>
          <p:nvPr/>
        </p:nvSpPr>
        <p:spPr>
          <a:xfrm>
            <a:off x="7906300" y="1827275"/>
            <a:ext cx="942300" cy="34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Encrypt</a:t>
            </a:r>
            <a:endParaRPr/>
          </a:p>
        </p:txBody>
      </p:sp>
      <p:sp>
        <p:nvSpPr>
          <p:cNvPr id="156" name="Google Shape;156;p18"/>
          <p:cNvSpPr/>
          <p:nvPr/>
        </p:nvSpPr>
        <p:spPr>
          <a:xfrm>
            <a:off x="7906300" y="2741675"/>
            <a:ext cx="942300" cy="34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Route</a:t>
            </a:r>
            <a:endParaRPr/>
          </a:p>
        </p:txBody>
      </p:sp>
      <p:sp>
        <p:nvSpPr>
          <p:cNvPr id="157" name="Google Shape;157;p18"/>
          <p:cNvSpPr/>
          <p:nvPr/>
        </p:nvSpPr>
        <p:spPr>
          <a:xfrm>
            <a:off x="7906300" y="3657600"/>
            <a:ext cx="942300" cy="34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Decrypt</a:t>
            </a:r>
            <a:endParaRPr/>
          </a:p>
        </p:txBody>
      </p:sp>
      <p:sp>
        <p:nvSpPr>
          <p:cNvPr id="158" name="Google Shape;158;p18"/>
          <p:cNvSpPr/>
          <p:nvPr/>
        </p:nvSpPr>
        <p:spPr>
          <a:xfrm>
            <a:off x="7906300" y="914400"/>
            <a:ext cx="942300" cy="34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9999"/>
                </a:solidFill>
              </a:rPr>
              <a:t>Setup</a:t>
            </a:r>
            <a:endParaRPr>
              <a:solidFill>
                <a:srgbClr val="999999"/>
              </a:solidFill>
            </a:endParaRPr>
          </a:p>
        </p:txBody>
      </p:sp>
      <p:sp>
        <p:nvSpPr>
          <p:cNvPr id="159" name="Google Shape;159;p18"/>
          <p:cNvSpPr/>
          <p:nvPr/>
        </p:nvSpPr>
        <p:spPr>
          <a:xfrm>
            <a:off x="7906300" y="1827275"/>
            <a:ext cx="942300" cy="34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9999"/>
                </a:solidFill>
              </a:rPr>
              <a:t>Encrypt</a:t>
            </a:r>
            <a:endParaRPr>
              <a:solidFill>
                <a:srgbClr val="999999"/>
              </a:solidFill>
            </a:endParaRPr>
          </a:p>
        </p:txBody>
      </p:sp>
      <p:sp>
        <p:nvSpPr>
          <p:cNvPr id="160" name="Google Shape;160;p18"/>
          <p:cNvSpPr/>
          <p:nvPr/>
        </p:nvSpPr>
        <p:spPr>
          <a:xfrm>
            <a:off x="7906300" y="2741675"/>
            <a:ext cx="942300" cy="34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999999"/>
                </a:solidFill>
              </a:rPr>
              <a:t>Route</a:t>
            </a:r>
            <a:endParaRPr>
              <a:solidFill>
                <a:srgbClr val="99999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5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5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5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9"/>
          <p:cNvPicPr preferRelativeResize="0"/>
          <p:nvPr/>
        </p:nvPicPr>
        <p:blipFill>
          <a:blip r:embed="rId3">
            <a:alphaModFix/>
          </a:blip>
          <a:stretch>
            <a:fillRect/>
          </a:stretch>
        </p:blipFill>
        <p:spPr>
          <a:xfrm>
            <a:off x="2453094" y="1435608"/>
            <a:ext cx="457201" cy="457199"/>
          </a:xfrm>
          <a:prstGeom prst="rect">
            <a:avLst/>
          </a:prstGeom>
          <a:noFill/>
          <a:ln>
            <a:noFill/>
          </a:ln>
        </p:spPr>
      </p:pic>
      <p:pic>
        <p:nvPicPr>
          <p:cNvPr id="166" name="Google Shape;166;p19"/>
          <p:cNvPicPr preferRelativeResize="0"/>
          <p:nvPr/>
        </p:nvPicPr>
        <p:blipFill>
          <a:blip r:embed="rId3">
            <a:alphaModFix/>
          </a:blip>
          <a:stretch>
            <a:fillRect/>
          </a:stretch>
        </p:blipFill>
        <p:spPr>
          <a:xfrm>
            <a:off x="3215094" y="1435608"/>
            <a:ext cx="457201" cy="457199"/>
          </a:xfrm>
          <a:prstGeom prst="rect">
            <a:avLst/>
          </a:prstGeom>
          <a:noFill/>
          <a:ln>
            <a:noFill/>
          </a:ln>
        </p:spPr>
      </p:pic>
      <p:pic>
        <p:nvPicPr>
          <p:cNvPr id="167" name="Google Shape;167;p19"/>
          <p:cNvPicPr preferRelativeResize="0"/>
          <p:nvPr/>
        </p:nvPicPr>
        <p:blipFill>
          <a:blip r:embed="rId3">
            <a:alphaModFix/>
          </a:blip>
          <a:stretch>
            <a:fillRect/>
          </a:stretch>
        </p:blipFill>
        <p:spPr>
          <a:xfrm>
            <a:off x="5729694" y="1435608"/>
            <a:ext cx="457201" cy="457199"/>
          </a:xfrm>
          <a:prstGeom prst="rect">
            <a:avLst/>
          </a:prstGeom>
          <a:noFill/>
          <a:ln>
            <a:noFill/>
          </a:ln>
        </p:spPr>
      </p:pic>
      <p:pic>
        <p:nvPicPr>
          <p:cNvPr id="168" name="Google Shape;168;p19"/>
          <p:cNvPicPr preferRelativeResize="0"/>
          <p:nvPr/>
        </p:nvPicPr>
        <p:blipFill>
          <a:blip r:embed="rId3">
            <a:alphaModFix/>
          </a:blip>
          <a:stretch>
            <a:fillRect/>
          </a:stretch>
        </p:blipFill>
        <p:spPr>
          <a:xfrm>
            <a:off x="929094" y="3569208"/>
            <a:ext cx="457201" cy="457199"/>
          </a:xfrm>
          <a:prstGeom prst="rect">
            <a:avLst/>
          </a:prstGeom>
          <a:noFill/>
          <a:ln>
            <a:noFill/>
          </a:ln>
        </p:spPr>
      </p:pic>
      <p:pic>
        <p:nvPicPr>
          <p:cNvPr id="169" name="Google Shape;169;p19"/>
          <p:cNvPicPr preferRelativeResize="0"/>
          <p:nvPr/>
        </p:nvPicPr>
        <p:blipFill>
          <a:blip r:embed="rId3">
            <a:alphaModFix/>
          </a:blip>
          <a:stretch>
            <a:fillRect/>
          </a:stretch>
        </p:blipFill>
        <p:spPr>
          <a:xfrm>
            <a:off x="1691094" y="3569208"/>
            <a:ext cx="457201" cy="457199"/>
          </a:xfrm>
          <a:prstGeom prst="rect">
            <a:avLst/>
          </a:prstGeom>
          <a:noFill/>
          <a:ln>
            <a:noFill/>
          </a:ln>
        </p:spPr>
      </p:pic>
      <p:pic>
        <p:nvPicPr>
          <p:cNvPr id="170" name="Google Shape;170;p19"/>
          <p:cNvPicPr preferRelativeResize="0"/>
          <p:nvPr/>
        </p:nvPicPr>
        <p:blipFill>
          <a:blip r:embed="rId4">
            <a:alphaModFix/>
          </a:blip>
          <a:stretch>
            <a:fillRect/>
          </a:stretch>
        </p:blipFill>
        <p:spPr>
          <a:xfrm>
            <a:off x="2846700" y="2432303"/>
            <a:ext cx="182880" cy="457201"/>
          </a:xfrm>
          <a:prstGeom prst="rect">
            <a:avLst/>
          </a:prstGeom>
          <a:noFill/>
          <a:ln>
            <a:noFill/>
          </a:ln>
        </p:spPr>
      </p:pic>
      <p:pic>
        <p:nvPicPr>
          <p:cNvPr id="171" name="Google Shape;171;p19"/>
          <p:cNvPicPr preferRelativeResize="0"/>
          <p:nvPr/>
        </p:nvPicPr>
        <p:blipFill>
          <a:blip r:embed="rId5">
            <a:alphaModFix/>
          </a:blip>
          <a:stretch>
            <a:fillRect/>
          </a:stretch>
        </p:blipFill>
        <p:spPr>
          <a:xfrm>
            <a:off x="4266388" y="2432304"/>
            <a:ext cx="182880" cy="457199"/>
          </a:xfrm>
          <a:prstGeom prst="rect">
            <a:avLst/>
          </a:prstGeom>
          <a:noFill/>
          <a:ln>
            <a:noFill/>
          </a:ln>
        </p:spPr>
      </p:pic>
      <p:sp>
        <p:nvSpPr>
          <p:cNvPr id="172" name="Google Shape;172;p19"/>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19"/>
          <p:cNvSpPr/>
          <p:nvPr/>
        </p:nvSpPr>
        <p:spPr>
          <a:xfrm>
            <a:off x="914400" y="152535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1</a:t>
            </a:r>
            <a:endParaRPr baseline="-25000"/>
          </a:p>
        </p:txBody>
      </p:sp>
      <p:sp>
        <p:nvSpPr>
          <p:cNvPr id="174" name="Google Shape;174;p19"/>
          <p:cNvSpPr/>
          <p:nvPr/>
        </p:nvSpPr>
        <p:spPr>
          <a:xfrm>
            <a:off x="1676400" y="152535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2</a:t>
            </a:r>
            <a:endParaRPr baseline="-25000"/>
          </a:p>
        </p:txBody>
      </p:sp>
      <p:sp>
        <p:nvSpPr>
          <p:cNvPr id="175" name="Google Shape;175;p19"/>
          <p:cNvSpPr/>
          <p:nvPr/>
        </p:nvSpPr>
        <p:spPr>
          <a:xfrm>
            <a:off x="2438400" y="152535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3</a:t>
            </a:r>
            <a:endParaRPr baseline="-25000"/>
          </a:p>
        </p:txBody>
      </p:sp>
      <p:sp>
        <p:nvSpPr>
          <p:cNvPr id="176" name="Google Shape;176;p19"/>
          <p:cNvSpPr/>
          <p:nvPr/>
        </p:nvSpPr>
        <p:spPr>
          <a:xfrm>
            <a:off x="3200400" y="152535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4</a:t>
            </a:r>
            <a:endParaRPr baseline="-25000"/>
          </a:p>
        </p:txBody>
      </p:sp>
      <p:sp>
        <p:nvSpPr>
          <p:cNvPr id="177" name="Google Shape;177;p19"/>
          <p:cNvSpPr/>
          <p:nvPr/>
        </p:nvSpPr>
        <p:spPr>
          <a:xfrm>
            <a:off x="5715000" y="152535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n</a:t>
            </a:r>
            <a:endParaRPr baseline="-25000"/>
          </a:p>
        </p:txBody>
      </p:sp>
      <p:sp>
        <p:nvSpPr>
          <p:cNvPr id="178" name="Google Shape;178;p19"/>
          <p:cNvSpPr/>
          <p:nvPr/>
        </p:nvSpPr>
        <p:spPr>
          <a:xfrm>
            <a:off x="914400" y="365895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1</a:t>
            </a:r>
            <a:endParaRPr baseline="-25000"/>
          </a:p>
        </p:txBody>
      </p:sp>
      <p:sp>
        <p:nvSpPr>
          <p:cNvPr id="179" name="Google Shape;179;p19"/>
          <p:cNvSpPr/>
          <p:nvPr/>
        </p:nvSpPr>
        <p:spPr>
          <a:xfrm>
            <a:off x="1676400" y="365895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2</a:t>
            </a:r>
            <a:endParaRPr baseline="-25000"/>
          </a:p>
        </p:txBody>
      </p:sp>
      <p:sp>
        <p:nvSpPr>
          <p:cNvPr id="180" name="Google Shape;180;p19"/>
          <p:cNvSpPr/>
          <p:nvPr/>
        </p:nvSpPr>
        <p:spPr>
          <a:xfrm>
            <a:off x="2438400" y="365895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3</a:t>
            </a:r>
            <a:endParaRPr baseline="-25000"/>
          </a:p>
        </p:txBody>
      </p:sp>
      <p:sp>
        <p:nvSpPr>
          <p:cNvPr id="181" name="Google Shape;181;p19"/>
          <p:cNvSpPr/>
          <p:nvPr/>
        </p:nvSpPr>
        <p:spPr>
          <a:xfrm>
            <a:off x="3200400" y="365895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4</a:t>
            </a:r>
            <a:endParaRPr baseline="-25000"/>
          </a:p>
        </p:txBody>
      </p:sp>
      <p:sp>
        <p:nvSpPr>
          <p:cNvPr id="182" name="Google Shape;182;p19"/>
          <p:cNvSpPr/>
          <p:nvPr/>
        </p:nvSpPr>
        <p:spPr>
          <a:xfrm>
            <a:off x="5715000" y="3658950"/>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n</a:t>
            </a:r>
            <a:endParaRPr baseline="-25000"/>
          </a:p>
        </p:txBody>
      </p:sp>
      <p:cxnSp>
        <p:nvCxnSpPr>
          <p:cNvPr id="183" name="Google Shape;183;p19"/>
          <p:cNvCxnSpPr>
            <a:stCxn id="173" idx="4"/>
            <a:endCxn id="184" idx="0"/>
          </p:cNvCxnSpPr>
          <p:nvPr/>
        </p:nvCxnSpPr>
        <p:spPr>
          <a:xfrm>
            <a:off x="1156650" y="2001450"/>
            <a:ext cx="2530500" cy="5271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19"/>
          <p:cNvCxnSpPr>
            <a:stCxn id="174" idx="4"/>
            <a:endCxn id="184" idx="0"/>
          </p:cNvCxnSpPr>
          <p:nvPr/>
        </p:nvCxnSpPr>
        <p:spPr>
          <a:xfrm>
            <a:off x="1918650" y="2001450"/>
            <a:ext cx="1768500" cy="527100"/>
          </a:xfrm>
          <a:prstGeom prst="straightConnector1">
            <a:avLst/>
          </a:prstGeom>
          <a:noFill/>
          <a:ln cap="flat" cmpd="sng" w="9525">
            <a:solidFill>
              <a:schemeClr val="dk2"/>
            </a:solidFill>
            <a:prstDash val="solid"/>
            <a:round/>
            <a:headEnd len="med" w="med" type="none"/>
            <a:tailEnd len="med" w="med" type="triangle"/>
          </a:ln>
        </p:spPr>
      </p:cxnSp>
      <p:cxnSp>
        <p:nvCxnSpPr>
          <p:cNvPr id="186" name="Google Shape;186;p19"/>
          <p:cNvCxnSpPr>
            <a:stCxn id="175" idx="4"/>
            <a:endCxn id="184" idx="0"/>
          </p:cNvCxnSpPr>
          <p:nvPr/>
        </p:nvCxnSpPr>
        <p:spPr>
          <a:xfrm>
            <a:off x="2680650" y="2001450"/>
            <a:ext cx="1006500" cy="5271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19"/>
          <p:cNvCxnSpPr>
            <a:stCxn id="176" idx="4"/>
            <a:endCxn id="184" idx="0"/>
          </p:cNvCxnSpPr>
          <p:nvPr/>
        </p:nvCxnSpPr>
        <p:spPr>
          <a:xfrm>
            <a:off x="3442650" y="2001450"/>
            <a:ext cx="244500" cy="5271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19"/>
          <p:cNvCxnSpPr>
            <a:stCxn id="177" idx="4"/>
            <a:endCxn id="184" idx="0"/>
          </p:cNvCxnSpPr>
          <p:nvPr/>
        </p:nvCxnSpPr>
        <p:spPr>
          <a:xfrm flipH="1">
            <a:off x="3687150" y="2001450"/>
            <a:ext cx="2270100" cy="5271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19"/>
          <p:cNvCxnSpPr/>
          <p:nvPr/>
        </p:nvCxnSpPr>
        <p:spPr>
          <a:xfrm flipH="1" rot="10800000">
            <a:off x="4126050" y="1759200"/>
            <a:ext cx="1147800" cy="8400"/>
          </a:xfrm>
          <a:prstGeom prst="straightConnector1">
            <a:avLst/>
          </a:prstGeom>
          <a:noFill/>
          <a:ln cap="flat" cmpd="sng" w="76200">
            <a:solidFill>
              <a:schemeClr val="dk2"/>
            </a:solidFill>
            <a:prstDash val="dot"/>
            <a:round/>
            <a:headEnd len="med" w="med" type="none"/>
            <a:tailEnd len="med" w="med" type="none"/>
          </a:ln>
        </p:spPr>
      </p:cxnSp>
      <p:cxnSp>
        <p:nvCxnSpPr>
          <p:cNvPr id="190" name="Google Shape;190;p19"/>
          <p:cNvCxnSpPr/>
          <p:nvPr/>
        </p:nvCxnSpPr>
        <p:spPr>
          <a:xfrm flipH="1" rot="10800000">
            <a:off x="4126050" y="3871850"/>
            <a:ext cx="1147800" cy="8400"/>
          </a:xfrm>
          <a:prstGeom prst="straightConnector1">
            <a:avLst/>
          </a:prstGeom>
          <a:noFill/>
          <a:ln cap="flat" cmpd="sng" w="76200">
            <a:solidFill>
              <a:schemeClr val="dk2"/>
            </a:solidFill>
            <a:prstDash val="dot"/>
            <a:round/>
            <a:headEnd len="med" w="med" type="none"/>
            <a:tailEnd len="med" w="med" type="none"/>
          </a:ln>
        </p:spPr>
      </p:cxnSp>
      <p:sp>
        <p:nvSpPr>
          <p:cNvPr id="184" name="Google Shape;184;p19"/>
          <p:cNvSpPr/>
          <p:nvPr/>
        </p:nvSpPr>
        <p:spPr>
          <a:xfrm>
            <a:off x="1769925" y="2528400"/>
            <a:ext cx="3834300" cy="7395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rPr>
              <a:t>Single, untrusted</a:t>
            </a:r>
            <a:r>
              <a:rPr lang="en" sz="1900"/>
              <a:t> router</a:t>
            </a:r>
            <a:endParaRPr sz="1900"/>
          </a:p>
        </p:txBody>
      </p:sp>
      <p:cxnSp>
        <p:nvCxnSpPr>
          <p:cNvPr id="191" name="Google Shape;191;p19"/>
          <p:cNvCxnSpPr>
            <a:stCxn id="184" idx="4"/>
            <a:endCxn id="178" idx="0"/>
          </p:cNvCxnSpPr>
          <p:nvPr/>
        </p:nvCxnSpPr>
        <p:spPr>
          <a:xfrm flipH="1">
            <a:off x="1156575" y="3267900"/>
            <a:ext cx="2530500" cy="391200"/>
          </a:xfrm>
          <a:prstGeom prst="straightConnector1">
            <a:avLst/>
          </a:prstGeom>
          <a:noFill/>
          <a:ln cap="flat" cmpd="sng" w="9525">
            <a:solidFill>
              <a:schemeClr val="dk2"/>
            </a:solidFill>
            <a:prstDash val="solid"/>
            <a:round/>
            <a:headEnd len="med" w="med" type="none"/>
            <a:tailEnd len="med" w="med" type="triangle"/>
          </a:ln>
        </p:spPr>
      </p:cxnSp>
      <p:cxnSp>
        <p:nvCxnSpPr>
          <p:cNvPr id="192" name="Google Shape;192;p19"/>
          <p:cNvCxnSpPr>
            <a:endCxn id="179" idx="0"/>
          </p:cNvCxnSpPr>
          <p:nvPr/>
        </p:nvCxnSpPr>
        <p:spPr>
          <a:xfrm flipH="1">
            <a:off x="1918650" y="3267750"/>
            <a:ext cx="1766100" cy="3912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19"/>
          <p:cNvCxnSpPr>
            <a:stCxn id="184" idx="4"/>
            <a:endCxn id="180" idx="0"/>
          </p:cNvCxnSpPr>
          <p:nvPr/>
        </p:nvCxnSpPr>
        <p:spPr>
          <a:xfrm flipH="1">
            <a:off x="2680575" y="3267900"/>
            <a:ext cx="1006500" cy="3912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19"/>
          <p:cNvCxnSpPr>
            <a:stCxn id="184" idx="4"/>
            <a:endCxn id="181" idx="0"/>
          </p:cNvCxnSpPr>
          <p:nvPr/>
        </p:nvCxnSpPr>
        <p:spPr>
          <a:xfrm flipH="1">
            <a:off x="3442575" y="3267900"/>
            <a:ext cx="244500" cy="39120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19"/>
          <p:cNvCxnSpPr>
            <a:stCxn id="184" idx="4"/>
            <a:endCxn id="182" idx="0"/>
          </p:cNvCxnSpPr>
          <p:nvPr/>
        </p:nvCxnSpPr>
        <p:spPr>
          <a:xfrm>
            <a:off x="3687075" y="3267900"/>
            <a:ext cx="2270100" cy="391200"/>
          </a:xfrm>
          <a:prstGeom prst="straightConnector1">
            <a:avLst/>
          </a:prstGeom>
          <a:noFill/>
          <a:ln cap="flat" cmpd="sng" w="9525">
            <a:solidFill>
              <a:schemeClr val="dk2"/>
            </a:solidFill>
            <a:prstDash val="solid"/>
            <a:round/>
            <a:headEnd len="med" w="med" type="none"/>
            <a:tailEnd len="med" w="med" type="triangle"/>
          </a:ln>
        </p:spPr>
      </p:cxnSp>
      <p:sp>
        <p:nvSpPr>
          <p:cNvPr id="196" name="Google Shape;196;p19"/>
          <p:cNvSpPr txBox="1"/>
          <p:nvPr>
            <p:ph idx="1" type="body"/>
          </p:nvPr>
        </p:nvSpPr>
        <p:spPr>
          <a:xfrm>
            <a:off x="457200" y="334575"/>
            <a:ext cx="85878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NIAR Anonymity: Receiver Insider Protection (RIP)</a:t>
            </a:r>
            <a:endParaRPr b="1">
              <a:solidFill>
                <a:schemeClr val="dk1"/>
              </a:solidFill>
              <a:latin typeface="Arial"/>
              <a:ea typeface="Arial"/>
              <a:cs typeface="Arial"/>
              <a:sym typeface="Arial"/>
            </a:endParaRPr>
          </a:p>
        </p:txBody>
      </p:sp>
      <p:pic>
        <p:nvPicPr>
          <p:cNvPr id="197" name="Google Shape;197;p19"/>
          <p:cNvPicPr preferRelativeResize="0"/>
          <p:nvPr/>
        </p:nvPicPr>
        <p:blipFill>
          <a:blip r:embed="rId6">
            <a:alphaModFix/>
          </a:blip>
          <a:stretch>
            <a:fillRect/>
          </a:stretch>
        </p:blipFill>
        <p:spPr>
          <a:xfrm>
            <a:off x="5528775" y="2549200"/>
            <a:ext cx="320040" cy="320040"/>
          </a:xfrm>
          <a:prstGeom prst="rect">
            <a:avLst/>
          </a:prstGeom>
          <a:noFill/>
          <a:ln>
            <a:noFill/>
          </a:ln>
        </p:spPr>
      </p:pic>
      <p:pic>
        <p:nvPicPr>
          <p:cNvPr id="198" name="Google Shape;198;p19"/>
          <p:cNvPicPr preferRelativeResize="0"/>
          <p:nvPr/>
        </p:nvPicPr>
        <p:blipFill>
          <a:blip r:embed="rId7">
            <a:alphaModFix/>
          </a:blip>
          <a:stretch>
            <a:fillRect/>
          </a:stretch>
        </p:blipFill>
        <p:spPr>
          <a:xfrm>
            <a:off x="999900" y="1283675"/>
            <a:ext cx="324000" cy="324000"/>
          </a:xfrm>
          <a:prstGeom prst="rect">
            <a:avLst/>
          </a:prstGeom>
          <a:noFill/>
          <a:ln>
            <a:noFill/>
          </a:ln>
        </p:spPr>
      </p:pic>
      <p:pic>
        <p:nvPicPr>
          <p:cNvPr id="199" name="Google Shape;199;p19"/>
          <p:cNvPicPr preferRelativeResize="0"/>
          <p:nvPr/>
        </p:nvPicPr>
        <p:blipFill>
          <a:blip r:embed="rId7">
            <a:alphaModFix/>
          </a:blip>
          <a:stretch>
            <a:fillRect/>
          </a:stretch>
        </p:blipFill>
        <p:spPr>
          <a:xfrm>
            <a:off x="1761900" y="1283675"/>
            <a:ext cx="324000" cy="324000"/>
          </a:xfrm>
          <a:prstGeom prst="rect">
            <a:avLst/>
          </a:prstGeom>
          <a:noFill/>
          <a:ln>
            <a:noFill/>
          </a:ln>
        </p:spPr>
      </p:pic>
      <p:sp>
        <p:nvSpPr>
          <p:cNvPr id="200" name="Google Shape;200;p19"/>
          <p:cNvSpPr txBox="1"/>
          <p:nvPr>
            <p:ph idx="1" type="body"/>
          </p:nvPr>
        </p:nvSpPr>
        <p:spPr>
          <a:xfrm>
            <a:off x="6400800" y="1401375"/>
            <a:ext cx="2421600" cy="9003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lang="en" sz="2000" u="sng">
                <a:solidFill>
                  <a:schemeClr val="dk1"/>
                </a:solidFill>
              </a:rPr>
              <a:t>corrupt sender: </a:t>
            </a:r>
            <a:r>
              <a:rPr lang="en" sz="2000">
                <a:solidFill>
                  <a:schemeClr val="dk1"/>
                </a:solidFill>
              </a:rPr>
              <a:t>Adversary allowed to learn the receiver</a:t>
            </a:r>
            <a:endParaRPr sz="2000">
              <a:solidFill>
                <a:schemeClr val="dk1"/>
              </a:solidFill>
            </a:endParaRPr>
          </a:p>
        </p:txBody>
      </p:sp>
      <p:sp>
        <p:nvSpPr>
          <p:cNvPr id="201" name="Google Shape;201;p19"/>
          <p:cNvSpPr/>
          <p:nvPr/>
        </p:nvSpPr>
        <p:spPr>
          <a:xfrm>
            <a:off x="2438400" y="1525350"/>
            <a:ext cx="484500" cy="4761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3</a:t>
            </a:r>
            <a:endParaRPr baseline="-25000"/>
          </a:p>
        </p:txBody>
      </p:sp>
      <p:sp>
        <p:nvSpPr>
          <p:cNvPr id="202" name="Google Shape;202;p19"/>
          <p:cNvSpPr/>
          <p:nvPr/>
        </p:nvSpPr>
        <p:spPr>
          <a:xfrm>
            <a:off x="2438400" y="3658950"/>
            <a:ext cx="484500" cy="476100"/>
          </a:xfrm>
          <a:prstGeom prst="ellipse">
            <a:avLst/>
          </a:prstGeom>
          <a:solidFill>
            <a:schemeClr val="lt1"/>
          </a:solidFill>
          <a:ln cap="flat" cmpd="sng" w="38100">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3</a:t>
            </a:r>
            <a:endParaRPr baseline="-25000"/>
          </a:p>
        </p:txBody>
      </p:sp>
      <p:pic>
        <p:nvPicPr>
          <p:cNvPr id="203" name="Google Shape;203;p19"/>
          <p:cNvPicPr preferRelativeResize="0"/>
          <p:nvPr/>
        </p:nvPicPr>
        <p:blipFill>
          <a:blip r:embed="rId7">
            <a:alphaModFix/>
          </a:blip>
          <a:stretch>
            <a:fillRect/>
          </a:stretch>
        </p:blipFill>
        <p:spPr>
          <a:xfrm>
            <a:off x="2441306" y="4059936"/>
            <a:ext cx="324000" cy="324000"/>
          </a:xfrm>
          <a:prstGeom prst="rect">
            <a:avLst/>
          </a:prstGeom>
          <a:noFill/>
          <a:ln>
            <a:noFill/>
          </a:ln>
        </p:spPr>
      </p:pic>
      <p:pic>
        <p:nvPicPr>
          <p:cNvPr id="204" name="Google Shape;204;p19"/>
          <p:cNvPicPr preferRelativeResize="0"/>
          <p:nvPr/>
        </p:nvPicPr>
        <p:blipFill>
          <a:blip r:embed="rId7">
            <a:alphaModFix/>
          </a:blip>
          <a:stretch>
            <a:fillRect/>
          </a:stretch>
        </p:blipFill>
        <p:spPr>
          <a:xfrm>
            <a:off x="2523900" y="1283675"/>
            <a:ext cx="324000" cy="324000"/>
          </a:xfrm>
          <a:prstGeom prst="rect">
            <a:avLst/>
          </a:prstGeom>
          <a:noFill/>
          <a:ln>
            <a:noFill/>
          </a:ln>
        </p:spPr>
      </p:pic>
      <p:sp>
        <p:nvSpPr>
          <p:cNvPr id="205" name="Google Shape;205;p19"/>
          <p:cNvSpPr/>
          <p:nvPr/>
        </p:nvSpPr>
        <p:spPr>
          <a:xfrm>
            <a:off x="3200400" y="1525350"/>
            <a:ext cx="484500" cy="4761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4</a:t>
            </a:r>
            <a:endParaRPr baseline="-25000"/>
          </a:p>
        </p:txBody>
      </p:sp>
      <p:pic>
        <p:nvPicPr>
          <p:cNvPr id="206" name="Google Shape;206;p19"/>
          <p:cNvPicPr preferRelativeResize="0"/>
          <p:nvPr/>
        </p:nvPicPr>
        <p:blipFill>
          <a:blip r:embed="rId7">
            <a:alphaModFix/>
          </a:blip>
          <a:stretch>
            <a:fillRect/>
          </a:stretch>
        </p:blipFill>
        <p:spPr>
          <a:xfrm>
            <a:off x="3285900" y="1283675"/>
            <a:ext cx="324000" cy="324000"/>
          </a:xfrm>
          <a:prstGeom prst="rect">
            <a:avLst/>
          </a:prstGeom>
          <a:noFill/>
          <a:ln>
            <a:noFill/>
          </a:ln>
        </p:spPr>
      </p:pic>
      <p:sp>
        <p:nvSpPr>
          <p:cNvPr id="207" name="Google Shape;207;p19"/>
          <p:cNvSpPr/>
          <p:nvPr/>
        </p:nvSpPr>
        <p:spPr>
          <a:xfrm>
            <a:off x="3200400" y="3658950"/>
            <a:ext cx="484500" cy="476100"/>
          </a:xfrm>
          <a:prstGeom prst="ellipse">
            <a:avLst/>
          </a:prstGeom>
          <a:solidFill>
            <a:schemeClr val="lt1"/>
          </a:solidFill>
          <a:ln cap="flat" cmpd="sng" w="38100">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4</a:t>
            </a:r>
            <a:endParaRPr baseline="-25000"/>
          </a:p>
        </p:txBody>
      </p:sp>
      <p:pic>
        <p:nvPicPr>
          <p:cNvPr id="208" name="Google Shape;208;p19"/>
          <p:cNvPicPr preferRelativeResize="0"/>
          <p:nvPr/>
        </p:nvPicPr>
        <p:blipFill>
          <a:blip r:embed="rId7">
            <a:alphaModFix/>
          </a:blip>
          <a:stretch>
            <a:fillRect/>
          </a:stretch>
        </p:blipFill>
        <p:spPr>
          <a:xfrm>
            <a:off x="3203306" y="4059936"/>
            <a:ext cx="324000" cy="324000"/>
          </a:xfrm>
          <a:prstGeom prst="rect">
            <a:avLst/>
          </a:prstGeom>
          <a:noFill/>
          <a:ln>
            <a:noFill/>
          </a:ln>
        </p:spPr>
      </p:pic>
      <p:sp>
        <p:nvSpPr>
          <p:cNvPr id="209" name="Google Shape;209;p19"/>
          <p:cNvSpPr/>
          <p:nvPr/>
        </p:nvSpPr>
        <p:spPr>
          <a:xfrm>
            <a:off x="5715000" y="1525350"/>
            <a:ext cx="484500" cy="4761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n</a:t>
            </a:r>
            <a:endParaRPr baseline="-25000"/>
          </a:p>
        </p:txBody>
      </p:sp>
      <p:pic>
        <p:nvPicPr>
          <p:cNvPr id="210" name="Google Shape;210;p19"/>
          <p:cNvPicPr preferRelativeResize="0"/>
          <p:nvPr/>
        </p:nvPicPr>
        <p:blipFill>
          <a:blip r:embed="rId7">
            <a:alphaModFix/>
          </a:blip>
          <a:stretch>
            <a:fillRect/>
          </a:stretch>
        </p:blipFill>
        <p:spPr>
          <a:xfrm>
            <a:off x="5800500" y="1283675"/>
            <a:ext cx="324000" cy="324000"/>
          </a:xfrm>
          <a:prstGeom prst="rect">
            <a:avLst/>
          </a:prstGeom>
          <a:noFill/>
          <a:ln>
            <a:noFill/>
          </a:ln>
        </p:spPr>
      </p:pic>
      <p:sp>
        <p:nvSpPr>
          <p:cNvPr id="211" name="Google Shape;211;p19"/>
          <p:cNvSpPr/>
          <p:nvPr/>
        </p:nvSpPr>
        <p:spPr>
          <a:xfrm>
            <a:off x="5715000" y="3658950"/>
            <a:ext cx="484500" cy="476100"/>
          </a:xfrm>
          <a:prstGeom prst="ellipse">
            <a:avLst/>
          </a:prstGeom>
          <a:solidFill>
            <a:schemeClr val="lt1"/>
          </a:solidFill>
          <a:ln cap="flat" cmpd="sng" w="38100">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n</a:t>
            </a:r>
            <a:endParaRPr baseline="-25000"/>
          </a:p>
        </p:txBody>
      </p:sp>
      <p:pic>
        <p:nvPicPr>
          <p:cNvPr id="212" name="Google Shape;212;p19"/>
          <p:cNvPicPr preferRelativeResize="0"/>
          <p:nvPr/>
        </p:nvPicPr>
        <p:blipFill>
          <a:blip r:embed="rId7">
            <a:alphaModFix/>
          </a:blip>
          <a:stretch>
            <a:fillRect/>
          </a:stretch>
        </p:blipFill>
        <p:spPr>
          <a:xfrm>
            <a:off x="5717906" y="4059936"/>
            <a:ext cx="324000" cy="324000"/>
          </a:xfrm>
          <a:prstGeom prst="rect">
            <a:avLst/>
          </a:prstGeom>
          <a:noFill/>
          <a:ln>
            <a:noFill/>
          </a:ln>
        </p:spPr>
      </p:pic>
      <p:sp>
        <p:nvSpPr>
          <p:cNvPr id="213" name="Google Shape;213;p19"/>
          <p:cNvSpPr txBox="1"/>
          <p:nvPr>
            <p:ph idx="1" type="body"/>
          </p:nvPr>
        </p:nvSpPr>
        <p:spPr>
          <a:xfrm>
            <a:off x="6400800" y="3382575"/>
            <a:ext cx="2421600" cy="1300500"/>
          </a:xfrm>
          <a:prstGeom prst="rect">
            <a:avLst/>
          </a:prstGeom>
          <a:noFill/>
          <a:ln>
            <a:noFill/>
          </a:ln>
        </p:spPr>
        <p:txBody>
          <a:bodyPr anchorCtr="0" anchor="ctr" bIns="34275" lIns="34275" spcFirstLastPara="1" rIns="34275" wrap="square" tIns="34275">
            <a:spAutoFit/>
          </a:bodyPr>
          <a:lstStyle/>
          <a:p>
            <a:pPr indent="0" lvl="0" marL="0" rtl="0" algn="l">
              <a:lnSpc>
                <a:spcPct val="100000"/>
              </a:lnSpc>
              <a:spcBef>
                <a:spcPts val="0"/>
              </a:spcBef>
              <a:spcAft>
                <a:spcPts val="0"/>
              </a:spcAft>
              <a:buClr>
                <a:schemeClr val="dk1"/>
              </a:buClr>
              <a:buSzPts val="1100"/>
              <a:buFont typeface="Arial"/>
              <a:buNone/>
            </a:pPr>
            <a:r>
              <a:rPr lang="en" sz="2000" u="sng">
                <a:solidFill>
                  <a:schemeClr val="dk1"/>
                </a:solidFill>
              </a:rPr>
              <a:t>corrupt receiver:</a:t>
            </a:r>
            <a:r>
              <a:rPr lang="en" sz="2000">
                <a:solidFill>
                  <a:schemeClr val="dk1"/>
                </a:solidFill>
              </a:rPr>
              <a:t> </a:t>
            </a:r>
            <a:r>
              <a:rPr b="1" lang="en" sz="2000">
                <a:solidFill>
                  <a:schemeClr val="dk1"/>
                </a:solidFill>
              </a:rPr>
              <a:t>want to protect the anonymity of the sender</a:t>
            </a:r>
            <a:endParaRPr b="1" sz="2000">
              <a:solidFill>
                <a:schemeClr val="dk1"/>
              </a:solidFill>
            </a:endParaRPr>
          </a:p>
        </p:txBody>
      </p:sp>
      <p:sp>
        <p:nvSpPr>
          <p:cNvPr id="214" name="Google Shape;214;p19"/>
          <p:cNvSpPr/>
          <p:nvPr/>
        </p:nvSpPr>
        <p:spPr>
          <a:xfrm>
            <a:off x="914400" y="3658950"/>
            <a:ext cx="484500" cy="4761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1</a:t>
            </a:r>
            <a:endParaRPr baseline="-25000"/>
          </a:p>
        </p:txBody>
      </p:sp>
      <p:sp>
        <p:nvSpPr>
          <p:cNvPr id="215" name="Google Shape;215;p19"/>
          <p:cNvSpPr/>
          <p:nvPr/>
        </p:nvSpPr>
        <p:spPr>
          <a:xfrm>
            <a:off x="1676400" y="3658950"/>
            <a:ext cx="484500" cy="4761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2</a:t>
            </a:r>
            <a:endParaRPr baseline="-25000"/>
          </a:p>
        </p:txBody>
      </p:sp>
      <p:pic>
        <p:nvPicPr>
          <p:cNvPr id="216" name="Google Shape;216;p19"/>
          <p:cNvPicPr preferRelativeResize="0"/>
          <p:nvPr/>
        </p:nvPicPr>
        <p:blipFill>
          <a:blip r:embed="rId7">
            <a:alphaModFix/>
          </a:blip>
          <a:stretch>
            <a:fillRect/>
          </a:stretch>
        </p:blipFill>
        <p:spPr>
          <a:xfrm>
            <a:off x="917306" y="4059936"/>
            <a:ext cx="324000" cy="324000"/>
          </a:xfrm>
          <a:prstGeom prst="rect">
            <a:avLst/>
          </a:prstGeom>
          <a:noFill/>
          <a:ln>
            <a:noFill/>
          </a:ln>
        </p:spPr>
      </p:pic>
      <p:pic>
        <p:nvPicPr>
          <p:cNvPr id="217" name="Google Shape;217;p19"/>
          <p:cNvPicPr preferRelativeResize="0"/>
          <p:nvPr/>
        </p:nvPicPr>
        <p:blipFill>
          <a:blip r:embed="rId7">
            <a:alphaModFix/>
          </a:blip>
          <a:stretch>
            <a:fillRect/>
          </a:stretch>
        </p:blipFill>
        <p:spPr>
          <a:xfrm>
            <a:off x="1679306" y="4059936"/>
            <a:ext cx="324000" cy="324000"/>
          </a:xfrm>
          <a:prstGeom prst="rect">
            <a:avLst/>
          </a:prstGeom>
          <a:noFill/>
          <a:ln>
            <a:noFill/>
          </a:ln>
        </p:spPr>
      </p:pic>
      <p:sp>
        <p:nvSpPr>
          <p:cNvPr id="218" name="Google Shape;218;p19"/>
          <p:cNvSpPr txBox="1"/>
          <p:nvPr>
            <p:ph idx="1" type="body"/>
          </p:nvPr>
        </p:nvSpPr>
        <p:spPr>
          <a:xfrm>
            <a:off x="457200" y="791775"/>
            <a:ext cx="8587800" cy="3186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lang="en" sz="1800">
                <a:solidFill>
                  <a:schemeClr val="dk1"/>
                </a:solidFill>
              </a:rPr>
              <a:t>Simple example: </a:t>
            </a:r>
            <a:r>
              <a:rPr lang="en" sz="1800">
                <a:solidFill>
                  <a:schemeClr val="dk1"/>
                </a:solidFill>
              </a:rPr>
              <a:t>adversary corrupts the router, all receivers, and all but 2 senders</a:t>
            </a:r>
            <a:r>
              <a:rPr lang="en" sz="1800">
                <a:solidFill>
                  <a:schemeClr val="dk1"/>
                </a:solidFill>
              </a:rPr>
              <a:t>.</a:t>
            </a:r>
            <a:endParaRPr sz="1800">
              <a:solidFill>
                <a:schemeClr val="dk1"/>
              </a:solidFill>
            </a:endParaRPr>
          </a:p>
        </p:txBody>
      </p:sp>
      <p:sp>
        <p:nvSpPr>
          <p:cNvPr id="219" name="Google Shape;219;p19"/>
          <p:cNvSpPr/>
          <p:nvPr/>
        </p:nvSpPr>
        <p:spPr>
          <a:xfrm>
            <a:off x="2438400" y="1180650"/>
            <a:ext cx="6496200" cy="1065600"/>
          </a:xfrm>
          <a:prstGeom prst="wedgeRoundRectCallout">
            <a:avLst>
              <a:gd fmla="val -54764" name="adj1"/>
              <a:gd fmla="val -10738"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4A86E8"/>
                </a:solidFill>
              </a:rPr>
              <a:t>Adversary </a:t>
            </a:r>
            <a:r>
              <a:rPr lang="en" sz="2000">
                <a:solidFill>
                  <a:srgbClr val="4A86E8"/>
                </a:solidFill>
              </a:rPr>
              <a:t>cannot</a:t>
            </a:r>
            <a:r>
              <a:rPr lang="en" sz="2000">
                <a:solidFill>
                  <a:srgbClr val="4A86E8"/>
                </a:solidFill>
              </a:rPr>
              <a:t> infer destinations of s</a:t>
            </a:r>
            <a:r>
              <a:rPr baseline="-25000" lang="en" sz="2000">
                <a:solidFill>
                  <a:srgbClr val="4A86E8"/>
                </a:solidFill>
              </a:rPr>
              <a:t>1</a:t>
            </a:r>
            <a:r>
              <a:rPr lang="en" sz="2000">
                <a:solidFill>
                  <a:srgbClr val="4A86E8"/>
                </a:solidFill>
              </a:rPr>
              <a:t> and s</a:t>
            </a:r>
            <a:r>
              <a:rPr baseline="-25000" lang="en" sz="2000">
                <a:solidFill>
                  <a:srgbClr val="4A86E8"/>
                </a:solidFill>
              </a:rPr>
              <a:t>2</a:t>
            </a:r>
            <a:endParaRPr baseline="-25000" sz="2000">
              <a:solidFill>
                <a:srgbClr val="4A86E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7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0"/>
          <p:cNvSpPr txBox="1"/>
          <p:nvPr>
            <p:ph idx="1" type="body"/>
          </p:nvPr>
        </p:nvSpPr>
        <p:spPr>
          <a:xfrm>
            <a:off x="457200" y="1020375"/>
            <a:ext cx="7571700" cy="2807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sz="2500">
                <a:solidFill>
                  <a:schemeClr val="dk1"/>
                </a:solidFill>
              </a:rPr>
              <a:t>Receiver Insider Protection (RIP)</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000">
                <a:solidFill>
                  <a:schemeClr val="dk1"/>
                </a:solidFill>
              </a:rPr>
              <a:t>protect the anonymity of senders of corrupt receivers.</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endParaRPr>
          </a:p>
          <a:p>
            <a:pPr indent="0" lvl="0" marL="0" rtl="0" algn="l">
              <a:lnSpc>
                <a:spcPct val="90000"/>
              </a:lnSpc>
              <a:spcBef>
                <a:spcPts val="0"/>
              </a:spcBef>
              <a:spcAft>
                <a:spcPts val="0"/>
              </a:spcAft>
              <a:buClr>
                <a:srgbClr val="5D5D5D"/>
              </a:buClr>
              <a:buSzPts val="2700"/>
              <a:buNone/>
            </a:pPr>
            <a:r>
              <a:t/>
            </a:r>
            <a:endParaRPr b="1">
              <a:solidFill>
                <a:schemeClr val="dk1"/>
              </a:solidFill>
            </a:endParaRPr>
          </a:p>
          <a:p>
            <a:pPr indent="0" lvl="0" marL="0" rtl="0" algn="l">
              <a:lnSpc>
                <a:spcPct val="90000"/>
              </a:lnSpc>
              <a:spcBef>
                <a:spcPts val="0"/>
              </a:spcBef>
              <a:spcAft>
                <a:spcPts val="0"/>
              </a:spcAft>
              <a:buClr>
                <a:srgbClr val="5D5D5D"/>
              </a:buClr>
              <a:buSzPts val="2700"/>
              <a:buNone/>
            </a:pPr>
            <a:r>
              <a:t/>
            </a:r>
            <a:endParaRPr b="1">
              <a:solidFill>
                <a:schemeClr val="dk1"/>
              </a:solidFill>
            </a:endParaRPr>
          </a:p>
          <a:p>
            <a:pPr indent="0" lvl="0" marL="0" rtl="0" algn="l">
              <a:spcBef>
                <a:spcPts val="0"/>
              </a:spcBef>
              <a:spcAft>
                <a:spcPts val="0"/>
              </a:spcAft>
              <a:buClr>
                <a:srgbClr val="5D5D5D"/>
              </a:buClr>
              <a:buSzPts val="2700"/>
              <a:buNone/>
            </a:pPr>
            <a:r>
              <a:rPr b="1" lang="en" sz="2500">
                <a:solidFill>
                  <a:schemeClr val="dk1"/>
                </a:solidFill>
              </a:rPr>
              <a:t>Sender Insider Protection (SIP)</a:t>
            </a:r>
            <a:endParaRPr sz="2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2000">
                <a:solidFill>
                  <a:schemeClr val="dk1"/>
                </a:solidFill>
              </a:rPr>
              <a:t>protect the anonymity of receivers of corrupt senders.</a:t>
            </a:r>
            <a:endParaRPr sz="2000">
              <a:solidFill>
                <a:schemeClr val="dk1"/>
              </a:solidFill>
            </a:endParaRPr>
          </a:p>
          <a:p>
            <a:pPr indent="0" lvl="0" marL="0" rtl="0" algn="l">
              <a:lnSpc>
                <a:spcPct val="90000"/>
              </a:lnSpc>
              <a:spcBef>
                <a:spcPts val="0"/>
              </a:spcBef>
              <a:spcAft>
                <a:spcPts val="0"/>
              </a:spcAft>
              <a:buClr>
                <a:srgbClr val="5D5D5D"/>
              </a:buClr>
              <a:buSzPts val="2700"/>
              <a:buNone/>
            </a:pPr>
            <a:r>
              <a:t/>
            </a:r>
            <a:endParaRPr b="1">
              <a:solidFill>
                <a:schemeClr val="dk1"/>
              </a:solidFill>
            </a:endParaRPr>
          </a:p>
        </p:txBody>
      </p:sp>
      <p:sp>
        <p:nvSpPr>
          <p:cNvPr id="225" name="Google Shape;225;p20"/>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20"/>
          <p:cNvSpPr txBox="1"/>
          <p:nvPr>
            <p:ph idx="1" type="body"/>
          </p:nvPr>
        </p:nvSpPr>
        <p:spPr>
          <a:xfrm>
            <a:off x="457200" y="334575"/>
            <a:ext cx="75717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Comparison of Anonymity</a:t>
            </a:r>
            <a:r>
              <a:rPr b="1" lang="en">
                <a:solidFill>
                  <a:schemeClr val="dk1"/>
                </a:solidFill>
              </a:rPr>
              <a:t> Notions in </a:t>
            </a:r>
            <a:r>
              <a:rPr b="1" lang="en">
                <a:solidFill>
                  <a:schemeClr val="dk1"/>
                </a:solidFill>
                <a:latin typeface="Arial"/>
                <a:ea typeface="Arial"/>
                <a:cs typeface="Arial"/>
                <a:sym typeface="Arial"/>
              </a:rPr>
              <a:t>NIAR</a:t>
            </a:r>
            <a:r>
              <a:rPr b="1" lang="en">
                <a:solidFill>
                  <a:schemeClr val="dk1"/>
                </a:solidFill>
              </a:rPr>
              <a:t> </a:t>
            </a:r>
            <a:endParaRPr b="1">
              <a:solidFill>
                <a:schemeClr val="dk1"/>
              </a:solidFill>
              <a:latin typeface="Arial"/>
              <a:ea typeface="Arial"/>
              <a:cs typeface="Arial"/>
              <a:sym typeface="Arial"/>
            </a:endParaRPr>
          </a:p>
        </p:txBody>
      </p:sp>
      <p:sp>
        <p:nvSpPr>
          <p:cNvPr id="227" name="Google Shape;227;p20"/>
          <p:cNvSpPr/>
          <p:nvPr/>
        </p:nvSpPr>
        <p:spPr>
          <a:xfrm>
            <a:off x="457200" y="1829200"/>
            <a:ext cx="8607300" cy="81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Multi-Client Functional Encryption with </a:t>
            </a:r>
            <a:r>
              <a:rPr b="1" lang="en" sz="2000"/>
              <a:t>function-hiding security </a:t>
            </a:r>
            <a:r>
              <a:rPr lang="en" sz="1500"/>
              <a:t>[SW21]</a:t>
            </a:r>
            <a:endParaRPr sz="1500"/>
          </a:p>
          <a:p>
            <a:pPr indent="0" lvl="0" marL="0" rtl="0" algn="ctr">
              <a:spcBef>
                <a:spcPts val="0"/>
              </a:spcBef>
              <a:spcAft>
                <a:spcPts val="0"/>
              </a:spcAft>
              <a:buNone/>
            </a:pPr>
            <a:r>
              <a:rPr lang="en" sz="1500" u="sng"/>
              <a:t>Known from:</a:t>
            </a:r>
            <a:r>
              <a:rPr lang="en" sz="1500"/>
              <a:t> standard assumptions on </a:t>
            </a:r>
            <a:r>
              <a:rPr lang="en" sz="1500">
                <a:solidFill>
                  <a:schemeClr val="dk1"/>
                </a:solidFill>
              </a:rPr>
              <a:t>pairings</a:t>
            </a:r>
            <a:r>
              <a:rPr lang="en" sz="1500"/>
              <a:t> [SW21, AGT21, S</a:t>
            </a:r>
            <a:r>
              <a:rPr b="1" lang="en" sz="1500">
                <a:solidFill>
                  <a:srgbClr val="BB0000"/>
                </a:solidFill>
              </a:rPr>
              <a:t>V</a:t>
            </a:r>
            <a:r>
              <a:rPr lang="en" sz="1500"/>
              <a:t>23]</a:t>
            </a:r>
            <a:endParaRPr sz="1500"/>
          </a:p>
        </p:txBody>
      </p:sp>
      <p:sp>
        <p:nvSpPr>
          <p:cNvPr id="228" name="Google Shape;228;p20"/>
          <p:cNvSpPr/>
          <p:nvPr/>
        </p:nvSpPr>
        <p:spPr>
          <a:xfrm>
            <a:off x="457200" y="3558275"/>
            <a:ext cx="8607300" cy="81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Private Information Retrieval</a:t>
            </a:r>
            <a:r>
              <a:rPr lang="en" sz="1800"/>
              <a:t> </a:t>
            </a:r>
            <a:r>
              <a:rPr lang="en" sz="1500"/>
              <a:t>[BKO23]</a:t>
            </a:r>
            <a:endParaRPr sz="1500"/>
          </a:p>
          <a:p>
            <a:pPr indent="0" lvl="0" marL="0" rtl="0" algn="ctr">
              <a:spcBef>
                <a:spcPts val="0"/>
              </a:spcBef>
              <a:spcAft>
                <a:spcPts val="0"/>
              </a:spcAft>
              <a:buNone/>
            </a:pPr>
            <a:r>
              <a:rPr lang="en" sz="1500" u="sng"/>
              <a:t>Known from:</a:t>
            </a:r>
            <a:r>
              <a:rPr lang="en" sz="1500"/>
              <a:t> standard assumptions such as DDH, QR, LWE, etc.  </a:t>
            </a:r>
            <a:r>
              <a:rPr lang="en" sz="1500"/>
              <a:t>[</a:t>
            </a:r>
            <a:r>
              <a:rPr lang="en" sz="1500">
                <a:solidFill>
                  <a:schemeClr val="dk1"/>
                </a:solidFill>
              </a:rPr>
              <a:t>DGI+19, </a:t>
            </a:r>
            <a:r>
              <a:rPr lang="en" sz="1500"/>
              <a:t>HHCG+22 , MW22, …]</a:t>
            </a:r>
            <a:endParaRPr sz="1500"/>
          </a:p>
        </p:txBody>
      </p:sp>
      <p:sp>
        <p:nvSpPr>
          <p:cNvPr id="229" name="Google Shape;229;p20"/>
          <p:cNvSpPr/>
          <p:nvPr/>
        </p:nvSpPr>
        <p:spPr>
          <a:xfrm>
            <a:off x="5485775" y="777975"/>
            <a:ext cx="3658200" cy="961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300">
                <a:solidFill>
                  <a:schemeClr val="lt1"/>
                </a:solidFill>
              </a:rPr>
              <a:t>M</a:t>
            </a:r>
            <a:r>
              <a:rPr lang="en" sz="2300">
                <a:solidFill>
                  <a:schemeClr val="lt1"/>
                </a:solidFill>
              </a:rPr>
              <a:t>ore challenging!</a:t>
            </a:r>
            <a:endParaRPr sz="23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21"/>
          <p:cNvPicPr preferRelativeResize="0"/>
          <p:nvPr/>
        </p:nvPicPr>
        <p:blipFill>
          <a:blip r:embed="rId3">
            <a:alphaModFix/>
          </a:blip>
          <a:stretch>
            <a:fillRect/>
          </a:stretch>
        </p:blipFill>
        <p:spPr>
          <a:xfrm>
            <a:off x="2846700" y="2450592"/>
            <a:ext cx="182880" cy="457201"/>
          </a:xfrm>
          <a:prstGeom prst="rect">
            <a:avLst/>
          </a:prstGeom>
          <a:noFill/>
          <a:ln>
            <a:noFill/>
          </a:ln>
        </p:spPr>
      </p:pic>
      <p:pic>
        <p:nvPicPr>
          <p:cNvPr id="235" name="Google Shape;235;p21"/>
          <p:cNvPicPr preferRelativeResize="0"/>
          <p:nvPr/>
        </p:nvPicPr>
        <p:blipFill>
          <a:blip r:embed="rId4">
            <a:alphaModFix/>
          </a:blip>
          <a:stretch>
            <a:fillRect/>
          </a:stretch>
        </p:blipFill>
        <p:spPr>
          <a:xfrm>
            <a:off x="4266388" y="2450592"/>
            <a:ext cx="182880" cy="457199"/>
          </a:xfrm>
          <a:prstGeom prst="rect">
            <a:avLst/>
          </a:prstGeom>
          <a:noFill/>
          <a:ln>
            <a:noFill/>
          </a:ln>
        </p:spPr>
      </p:pic>
      <p:sp>
        <p:nvSpPr>
          <p:cNvPr id="236" name="Google Shape;236;p21"/>
          <p:cNvSpPr/>
          <p:nvPr/>
        </p:nvSpPr>
        <p:spPr>
          <a:xfrm>
            <a:off x="1587700" y="2563123"/>
            <a:ext cx="4027500" cy="739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dk1"/>
                </a:solidFill>
              </a:rPr>
              <a:t>Single, untrusted s</a:t>
            </a:r>
            <a:r>
              <a:rPr lang="en" sz="1900"/>
              <a:t>huffler</a:t>
            </a:r>
            <a:endParaRPr sz="1900"/>
          </a:p>
        </p:txBody>
      </p:sp>
      <p:sp>
        <p:nvSpPr>
          <p:cNvPr id="237" name="Google Shape;237;p21"/>
          <p:cNvSpPr txBox="1"/>
          <p:nvPr>
            <p:ph idx="1" type="body"/>
          </p:nvPr>
        </p:nvSpPr>
        <p:spPr>
          <a:xfrm>
            <a:off x="454100" y="363450"/>
            <a:ext cx="86898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Our </a:t>
            </a:r>
            <a:r>
              <a:rPr b="1" lang="en">
                <a:solidFill>
                  <a:schemeClr val="dk1"/>
                </a:solidFill>
                <a:latin typeface="Arial"/>
                <a:ea typeface="Arial"/>
                <a:cs typeface="Arial"/>
                <a:sym typeface="Arial"/>
              </a:rPr>
              <a:t>Motivation</a:t>
            </a:r>
            <a:r>
              <a:rPr b="1" lang="en">
                <a:solidFill>
                  <a:schemeClr val="dk1"/>
                </a:solidFill>
                <a:latin typeface="Arial"/>
                <a:ea typeface="Arial"/>
                <a:cs typeface="Arial"/>
                <a:sym typeface="Arial"/>
              </a:rPr>
              <a:t>: </a:t>
            </a:r>
            <a:r>
              <a:rPr b="1" lang="en">
                <a:solidFill>
                  <a:schemeClr val="accent1"/>
                </a:solidFill>
                <a:latin typeface="Arial"/>
                <a:ea typeface="Arial"/>
                <a:cs typeface="Arial"/>
                <a:sym typeface="Arial"/>
              </a:rPr>
              <a:t>Non-Interactive Anonymous Shuffler</a:t>
            </a:r>
            <a:endParaRPr b="1">
              <a:solidFill>
                <a:schemeClr val="accent1"/>
              </a:solidFill>
              <a:latin typeface="Arial"/>
              <a:ea typeface="Arial"/>
              <a:cs typeface="Arial"/>
              <a:sym typeface="Arial"/>
            </a:endParaRPr>
          </a:p>
        </p:txBody>
      </p:sp>
      <p:sp>
        <p:nvSpPr>
          <p:cNvPr id="238" name="Google Shape;238;p21"/>
          <p:cNvSpPr/>
          <p:nvPr/>
        </p:nvSpPr>
        <p:spPr>
          <a:xfrm>
            <a:off x="914400" y="1527048"/>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1</a:t>
            </a:r>
            <a:endParaRPr baseline="-25000"/>
          </a:p>
        </p:txBody>
      </p:sp>
      <p:sp>
        <p:nvSpPr>
          <p:cNvPr id="239" name="Google Shape;239;p21"/>
          <p:cNvSpPr/>
          <p:nvPr/>
        </p:nvSpPr>
        <p:spPr>
          <a:xfrm>
            <a:off x="1676400" y="1527048"/>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2</a:t>
            </a:r>
            <a:endParaRPr baseline="-25000"/>
          </a:p>
        </p:txBody>
      </p:sp>
      <p:sp>
        <p:nvSpPr>
          <p:cNvPr id="240" name="Google Shape;240;p21"/>
          <p:cNvSpPr/>
          <p:nvPr/>
        </p:nvSpPr>
        <p:spPr>
          <a:xfrm>
            <a:off x="2438400" y="1527048"/>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3</a:t>
            </a:r>
            <a:endParaRPr baseline="-25000"/>
          </a:p>
        </p:txBody>
      </p:sp>
      <p:sp>
        <p:nvSpPr>
          <p:cNvPr id="241" name="Google Shape;241;p21"/>
          <p:cNvSpPr/>
          <p:nvPr/>
        </p:nvSpPr>
        <p:spPr>
          <a:xfrm>
            <a:off x="3200400" y="1527048"/>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4</a:t>
            </a:r>
            <a:endParaRPr baseline="-25000"/>
          </a:p>
        </p:txBody>
      </p:sp>
      <p:sp>
        <p:nvSpPr>
          <p:cNvPr id="242" name="Google Shape;242;p21"/>
          <p:cNvSpPr/>
          <p:nvPr/>
        </p:nvSpPr>
        <p:spPr>
          <a:xfrm>
            <a:off x="5715000" y="1527048"/>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n</a:t>
            </a:r>
            <a:endParaRPr baseline="-25000"/>
          </a:p>
        </p:txBody>
      </p:sp>
      <p:cxnSp>
        <p:nvCxnSpPr>
          <p:cNvPr id="243" name="Google Shape;243;p21"/>
          <p:cNvCxnSpPr>
            <a:stCxn id="238" idx="4"/>
            <a:endCxn id="236" idx="0"/>
          </p:cNvCxnSpPr>
          <p:nvPr/>
        </p:nvCxnSpPr>
        <p:spPr>
          <a:xfrm>
            <a:off x="1156650" y="2003148"/>
            <a:ext cx="2444700" cy="560100"/>
          </a:xfrm>
          <a:prstGeom prst="straightConnector1">
            <a:avLst/>
          </a:prstGeom>
          <a:noFill/>
          <a:ln cap="flat" cmpd="sng" w="9525">
            <a:solidFill>
              <a:schemeClr val="dk2"/>
            </a:solidFill>
            <a:prstDash val="solid"/>
            <a:round/>
            <a:headEnd len="med" w="med" type="none"/>
            <a:tailEnd len="med" w="med" type="triangle"/>
          </a:ln>
        </p:spPr>
      </p:cxnSp>
      <p:cxnSp>
        <p:nvCxnSpPr>
          <p:cNvPr id="244" name="Google Shape;244;p21"/>
          <p:cNvCxnSpPr>
            <a:stCxn id="239" idx="4"/>
            <a:endCxn id="236" idx="0"/>
          </p:cNvCxnSpPr>
          <p:nvPr/>
        </p:nvCxnSpPr>
        <p:spPr>
          <a:xfrm>
            <a:off x="1918650" y="2003148"/>
            <a:ext cx="1682700" cy="560100"/>
          </a:xfrm>
          <a:prstGeom prst="straightConnector1">
            <a:avLst/>
          </a:prstGeom>
          <a:noFill/>
          <a:ln cap="flat" cmpd="sng" w="9525">
            <a:solidFill>
              <a:schemeClr val="dk2"/>
            </a:solidFill>
            <a:prstDash val="solid"/>
            <a:round/>
            <a:headEnd len="med" w="med" type="none"/>
            <a:tailEnd len="med" w="med" type="triangle"/>
          </a:ln>
        </p:spPr>
      </p:cxnSp>
      <p:cxnSp>
        <p:nvCxnSpPr>
          <p:cNvPr id="245" name="Google Shape;245;p21"/>
          <p:cNvCxnSpPr>
            <a:stCxn id="240" idx="4"/>
            <a:endCxn id="236" idx="0"/>
          </p:cNvCxnSpPr>
          <p:nvPr/>
        </p:nvCxnSpPr>
        <p:spPr>
          <a:xfrm>
            <a:off x="2680650" y="2003148"/>
            <a:ext cx="920700" cy="560100"/>
          </a:xfrm>
          <a:prstGeom prst="straightConnector1">
            <a:avLst/>
          </a:prstGeom>
          <a:noFill/>
          <a:ln cap="flat" cmpd="sng" w="9525">
            <a:solidFill>
              <a:schemeClr val="dk2"/>
            </a:solidFill>
            <a:prstDash val="solid"/>
            <a:round/>
            <a:headEnd len="med" w="med" type="none"/>
            <a:tailEnd len="med" w="med" type="triangle"/>
          </a:ln>
        </p:spPr>
      </p:cxnSp>
      <p:cxnSp>
        <p:nvCxnSpPr>
          <p:cNvPr id="246" name="Google Shape;246;p21"/>
          <p:cNvCxnSpPr>
            <a:stCxn id="241" idx="4"/>
            <a:endCxn id="236" idx="0"/>
          </p:cNvCxnSpPr>
          <p:nvPr/>
        </p:nvCxnSpPr>
        <p:spPr>
          <a:xfrm>
            <a:off x="3442650" y="2003148"/>
            <a:ext cx="158700" cy="560100"/>
          </a:xfrm>
          <a:prstGeom prst="straightConnector1">
            <a:avLst/>
          </a:prstGeom>
          <a:noFill/>
          <a:ln cap="flat" cmpd="sng" w="9525">
            <a:solidFill>
              <a:schemeClr val="dk2"/>
            </a:solidFill>
            <a:prstDash val="solid"/>
            <a:round/>
            <a:headEnd len="med" w="med" type="none"/>
            <a:tailEnd len="med" w="med" type="triangle"/>
          </a:ln>
        </p:spPr>
      </p:cxnSp>
      <p:cxnSp>
        <p:nvCxnSpPr>
          <p:cNvPr id="247" name="Google Shape;247;p21"/>
          <p:cNvCxnSpPr>
            <a:stCxn id="242" idx="4"/>
            <a:endCxn id="236" idx="0"/>
          </p:cNvCxnSpPr>
          <p:nvPr/>
        </p:nvCxnSpPr>
        <p:spPr>
          <a:xfrm flipH="1">
            <a:off x="3601350" y="2003148"/>
            <a:ext cx="2355900" cy="560100"/>
          </a:xfrm>
          <a:prstGeom prst="straightConnector1">
            <a:avLst/>
          </a:prstGeom>
          <a:noFill/>
          <a:ln cap="flat" cmpd="sng" w="9525">
            <a:solidFill>
              <a:schemeClr val="dk2"/>
            </a:solidFill>
            <a:prstDash val="solid"/>
            <a:round/>
            <a:headEnd len="med" w="med" type="none"/>
            <a:tailEnd len="med" w="med" type="triangle"/>
          </a:ln>
        </p:spPr>
      </p:cxnSp>
      <p:cxnSp>
        <p:nvCxnSpPr>
          <p:cNvPr id="248" name="Google Shape;248;p21"/>
          <p:cNvCxnSpPr/>
          <p:nvPr/>
        </p:nvCxnSpPr>
        <p:spPr>
          <a:xfrm flipH="1" rot="10800000">
            <a:off x="4126050" y="1760898"/>
            <a:ext cx="1147800" cy="8400"/>
          </a:xfrm>
          <a:prstGeom prst="straightConnector1">
            <a:avLst/>
          </a:prstGeom>
          <a:noFill/>
          <a:ln cap="flat" cmpd="sng" w="76200">
            <a:solidFill>
              <a:schemeClr val="dk2"/>
            </a:solidFill>
            <a:prstDash val="dot"/>
            <a:round/>
            <a:headEnd len="med" w="med" type="none"/>
            <a:tailEnd len="med" w="med" type="none"/>
          </a:ln>
        </p:spPr>
      </p:cxnSp>
      <p:cxnSp>
        <p:nvCxnSpPr>
          <p:cNvPr id="249" name="Google Shape;249;p21"/>
          <p:cNvCxnSpPr>
            <a:stCxn id="236" idx="2"/>
            <a:endCxn id="250" idx="0"/>
          </p:cNvCxnSpPr>
          <p:nvPr/>
        </p:nvCxnSpPr>
        <p:spPr>
          <a:xfrm>
            <a:off x="3601450" y="3302623"/>
            <a:ext cx="5100" cy="349500"/>
          </a:xfrm>
          <a:prstGeom prst="straightConnector1">
            <a:avLst/>
          </a:prstGeom>
          <a:noFill/>
          <a:ln cap="flat" cmpd="sng" w="9525">
            <a:solidFill>
              <a:schemeClr val="dk2"/>
            </a:solidFill>
            <a:prstDash val="solid"/>
            <a:round/>
            <a:headEnd len="med" w="med" type="none"/>
            <a:tailEnd len="med" w="med" type="triangle"/>
          </a:ln>
        </p:spPr>
      </p:cxnSp>
      <p:sp>
        <p:nvSpPr>
          <p:cNvPr id="250" name="Google Shape;250;p21"/>
          <p:cNvSpPr txBox="1"/>
          <p:nvPr/>
        </p:nvSpPr>
        <p:spPr>
          <a:xfrm>
            <a:off x="1722850" y="3652123"/>
            <a:ext cx="376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Open Sans Light"/>
                <a:ea typeface="Open Sans Light"/>
                <a:cs typeface="Open Sans Light"/>
                <a:sym typeface="Open Sans Light"/>
              </a:rPr>
              <a:t>Shuffled messages</a:t>
            </a:r>
            <a:endParaRPr>
              <a:latin typeface="Open Sans Light"/>
              <a:ea typeface="Open Sans Light"/>
              <a:cs typeface="Open Sans Light"/>
              <a:sym typeface="Open Sans Light"/>
            </a:endParaRPr>
          </a:p>
        </p:txBody>
      </p:sp>
      <p:sp>
        <p:nvSpPr>
          <p:cNvPr id="251" name="Google Shape;251;p21"/>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2"/>
          <p:cNvSpPr/>
          <p:nvPr/>
        </p:nvSpPr>
        <p:spPr>
          <a:xfrm>
            <a:off x="495750" y="2324550"/>
            <a:ext cx="5905200" cy="26625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lang="en"/>
              <a:t>Single, untrusted shuffler</a:t>
            </a:r>
            <a:endParaRPr/>
          </a:p>
        </p:txBody>
      </p:sp>
      <p:pic>
        <p:nvPicPr>
          <p:cNvPr id="257" name="Google Shape;257;p22"/>
          <p:cNvPicPr preferRelativeResize="0"/>
          <p:nvPr/>
        </p:nvPicPr>
        <p:blipFill>
          <a:blip r:embed="rId3">
            <a:alphaModFix/>
          </a:blip>
          <a:stretch>
            <a:fillRect/>
          </a:stretch>
        </p:blipFill>
        <p:spPr>
          <a:xfrm>
            <a:off x="2453094" y="3596641"/>
            <a:ext cx="457201" cy="457199"/>
          </a:xfrm>
          <a:prstGeom prst="rect">
            <a:avLst/>
          </a:prstGeom>
          <a:noFill/>
          <a:ln>
            <a:noFill/>
          </a:ln>
        </p:spPr>
      </p:pic>
      <p:pic>
        <p:nvPicPr>
          <p:cNvPr id="258" name="Google Shape;258;p22"/>
          <p:cNvPicPr preferRelativeResize="0"/>
          <p:nvPr/>
        </p:nvPicPr>
        <p:blipFill>
          <a:blip r:embed="rId3">
            <a:alphaModFix/>
          </a:blip>
          <a:stretch>
            <a:fillRect/>
          </a:stretch>
        </p:blipFill>
        <p:spPr>
          <a:xfrm>
            <a:off x="3215094" y="3596641"/>
            <a:ext cx="457201" cy="457199"/>
          </a:xfrm>
          <a:prstGeom prst="rect">
            <a:avLst/>
          </a:prstGeom>
          <a:noFill/>
          <a:ln>
            <a:noFill/>
          </a:ln>
        </p:spPr>
      </p:pic>
      <p:pic>
        <p:nvPicPr>
          <p:cNvPr id="259" name="Google Shape;259;p22"/>
          <p:cNvPicPr preferRelativeResize="0"/>
          <p:nvPr/>
        </p:nvPicPr>
        <p:blipFill>
          <a:blip r:embed="rId3">
            <a:alphaModFix/>
          </a:blip>
          <a:stretch>
            <a:fillRect/>
          </a:stretch>
        </p:blipFill>
        <p:spPr>
          <a:xfrm>
            <a:off x="5729694" y="3596641"/>
            <a:ext cx="457201" cy="457199"/>
          </a:xfrm>
          <a:prstGeom prst="rect">
            <a:avLst/>
          </a:prstGeom>
          <a:noFill/>
          <a:ln>
            <a:noFill/>
          </a:ln>
        </p:spPr>
      </p:pic>
      <p:pic>
        <p:nvPicPr>
          <p:cNvPr id="260" name="Google Shape;260;p22"/>
          <p:cNvPicPr preferRelativeResize="0"/>
          <p:nvPr/>
        </p:nvPicPr>
        <p:blipFill>
          <a:blip r:embed="rId3">
            <a:alphaModFix/>
          </a:blip>
          <a:stretch>
            <a:fillRect/>
          </a:stretch>
        </p:blipFill>
        <p:spPr>
          <a:xfrm>
            <a:off x="929094" y="3596641"/>
            <a:ext cx="457201" cy="457199"/>
          </a:xfrm>
          <a:prstGeom prst="rect">
            <a:avLst/>
          </a:prstGeom>
          <a:noFill/>
          <a:ln>
            <a:noFill/>
          </a:ln>
        </p:spPr>
      </p:pic>
      <p:pic>
        <p:nvPicPr>
          <p:cNvPr id="261" name="Google Shape;261;p22"/>
          <p:cNvPicPr preferRelativeResize="0"/>
          <p:nvPr/>
        </p:nvPicPr>
        <p:blipFill>
          <a:blip r:embed="rId3">
            <a:alphaModFix/>
          </a:blip>
          <a:stretch>
            <a:fillRect/>
          </a:stretch>
        </p:blipFill>
        <p:spPr>
          <a:xfrm>
            <a:off x="1691094" y="3596641"/>
            <a:ext cx="457201" cy="457199"/>
          </a:xfrm>
          <a:prstGeom prst="rect">
            <a:avLst/>
          </a:prstGeom>
          <a:noFill/>
          <a:ln>
            <a:noFill/>
          </a:ln>
        </p:spPr>
      </p:pic>
      <p:sp>
        <p:nvSpPr>
          <p:cNvPr id="262" name="Google Shape;262;p22"/>
          <p:cNvSpPr txBox="1"/>
          <p:nvPr>
            <p:ph idx="1" type="body"/>
          </p:nvPr>
        </p:nvSpPr>
        <p:spPr>
          <a:xfrm>
            <a:off x="454100" y="363450"/>
            <a:ext cx="86898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Our </a:t>
            </a:r>
            <a:r>
              <a:rPr b="1" lang="en">
                <a:solidFill>
                  <a:schemeClr val="dk1"/>
                </a:solidFill>
                <a:latin typeface="Arial"/>
                <a:ea typeface="Arial"/>
                <a:cs typeface="Arial"/>
                <a:sym typeface="Arial"/>
              </a:rPr>
              <a:t>Motivation: </a:t>
            </a:r>
            <a:r>
              <a:rPr b="1" lang="en">
                <a:solidFill>
                  <a:schemeClr val="accent1"/>
                </a:solidFill>
                <a:latin typeface="Arial"/>
                <a:ea typeface="Arial"/>
                <a:cs typeface="Arial"/>
                <a:sym typeface="Arial"/>
              </a:rPr>
              <a:t>Non-Interactive Anonymous Shuffler</a:t>
            </a:r>
            <a:endParaRPr b="1">
              <a:solidFill>
                <a:schemeClr val="accent1"/>
              </a:solidFill>
              <a:latin typeface="Arial"/>
              <a:ea typeface="Arial"/>
              <a:cs typeface="Arial"/>
              <a:sym typeface="Arial"/>
            </a:endParaRPr>
          </a:p>
        </p:txBody>
      </p:sp>
      <p:sp>
        <p:nvSpPr>
          <p:cNvPr id="263" name="Google Shape;263;p22"/>
          <p:cNvSpPr/>
          <p:nvPr/>
        </p:nvSpPr>
        <p:spPr>
          <a:xfrm>
            <a:off x="914400" y="1527048"/>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1</a:t>
            </a:r>
            <a:endParaRPr baseline="-25000"/>
          </a:p>
        </p:txBody>
      </p:sp>
      <p:sp>
        <p:nvSpPr>
          <p:cNvPr id="264" name="Google Shape;264;p22"/>
          <p:cNvSpPr/>
          <p:nvPr/>
        </p:nvSpPr>
        <p:spPr>
          <a:xfrm>
            <a:off x="1676400" y="1527048"/>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2</a:t>
            </a:r>
            <a:endParaRPr baseline="-25000"/>
          </a:p>
        </p:txBody>
      </p:sp>
      <p:sp>
        <p:nvSpPr>
          <p:cNvPr id="265" name="Google Shape;265;p22"/>
          <p:cNvSpPr/>
          <p:nvPr/>
        </p:nvSpPr>
        <p:spPr>
          <a:xfrm>
            <a:off x="2438400" y="1527048"/>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3</a:t>
            </a:r>
            <a:endParaRPr baseline="-25000"/>
          </a:p>
        </p:txBody>
      </p:sp>
      <p:sp>
        <p:nvSpPr>
          <p:cNvPr id="266" name="Google Shape;266;p22"/>
          <p:cNvSpPr/>
          <p:nvPr/>
        </p:nvSpPr>
        <p:spPr>
          <a:xfrm>
            <a:off x="3200400" y="1527048"/>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4</a:t>
            </a:r>
            <a:endParaRPr baseline="-25000"/>
          </a:p>
        </p:txBody>
      </p:sp>
      <p:sp>
        <p:nvSpPr>
          <p:cNvPr id="267" name="Google Shape;267;p22"/>
          <p:cNvSpPr/>
          <p:nvPr/>
        </p:nvSpPr>
        <p:spPr>
          <a:xfrm>
            <a:off x="5715000" y="1527048"/>
            <a:ext cx="484500" cy="476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baseline="-25000" lang="en"/>
              <a:t>n</a:t>
            </a:r>
            <a:endParaRPr baseline="-25000"/>
          </a:p>
        </p:txBody>
      </p:sp>
      <p:cxnSp>
        <p:nvCxnSpPr>
          <p:cNvPr id="268" name="Google Shape;268;p22"/>
          <p:cNvCxnSpPr>
            <a:stCxn id="263" idx="4"/>
            <a:endCxn id="269" idx="0"/>
          </p:cNvCxnSpPr>
          <p:nvPr/>
        </p:nvCxnSpPr>
        <p:spPr>
          <a:xfrm>
            <a:off x="1156650" y="2003148"/>
            <a:ext cx="2444700" cy="560100"/>
          </a:xfrm>
          <a:prstGeom prst="straightConnector1">
            <a:avLst/>
          </a:prstGeom>
          <a:noFill/>
          <a:ln cap="flat" cmpd="sng" w="9525">
            <a:solidFill>
              <a:schemeClr val="dk2"/>
            </a:solidFill>
            <a:prstDash val="solid"/>
            <a:round/>
            <a:headEnd len="med" w="med" type="none"/>
            <a:tailEnd len="med" w="med" type="triangle"/>
          </a:ln>
        </p:spPr>
      </p:cxnSp>
      <p:cxnSp>
        <p:nvCxnSpPr>
          <p:cNvPr id="270" name="Google Shape;270;p22"/>
          <p:cNvCxnSpPr>
            <a:stCxn id="264" idx="4"/>
            <a:endCxn id="269" idx="0"/>
          </p:cNvCxnSpPr>
          <p:nvPr/>
        </p:nvCxnSpPr>
        <p:spPr>
          <a:xfrm>
            <a:off x="1918650" y="2003148"/>
            <a:ext cx="1682700" cy="5601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22"/>
          <p:cNvCxnSpPr>
            <a:stCxn id="265" idx="4"/>
            <a:endCxn id="269" idx="0"/>
          </p:cNvCxnSpPr>
          <p:nvPr/>
        </p:nvCxnSpPr>
        <p:spPr>
          <a:xfrm>
            <a:off x="2680650" y="2003148"/>
            <a:ext cx="920700" cy="560100"/>
          </a:xfrm>
          <a:prstGeom prst="straightConnector1">
            <a:avLst/>
          </a:prstGeom>
          <a:noFill/>
          <a:ln cap="flat" cmpd="sng" w="9525">
            <a:solidFill>
              <a:schemeClr val="dk2"/>
            </a:solidFill>
            <a:prstDash val="solid"/>
            <a:round/>
            <a:headEnd len="med" w="med" type="none"/>
            <a:tailEnd len="med" w="med" type="triangle"/>
          </a:ln>
        </p:spPr>
      </p:cxnSp>
      <p:cxnSp>
        <p:nvCxnSpPr>
          <p:cNvPr id="272" name="Google Shape;272;p22"/>
          <p:cNvCxnSpPr>
            <a:stCxn id="266" idx="4"/>
            <a:endCxn id="269" idx="0"/>
          </p:cNvCxnSpPr>
          <p:nvPr/>
        </p:nvCxnSpPr>
        <p:spPr>
          <a:xfrm>
            <a:off x="3442650" y="2003148"/>
            <a:ext cx="158700" cy="560100"/>
          </a:xfrm>
          <a:prstGeom prst="straightConnector1">
            <a:avLst/>
          </a:prstGeom>
          <a:noFill/>
          <a:ln cap="flat" cmpd="sng" w="9525">
            <a:solidFill>
              <a:schemeClr val="dk2"/>
            </a:solidFill>
            <a:prstDash val="solid"/>
            <a:round/>
            <a:headEnd len="med" w="med" type="none"/>
            <a:tailEnd len="med" w="med" type="triangle"/>
          </a:ln>
        </p:spPr>
      </p:cxnSp>
      <p:cxnSp>
        <p:nvCxnSpPr>
          <p:cNvPr id="273" name="Google Shape;273;p22"/>
          <p:cNvCxnSpPr>
            <a:stCxn id="267" idx="4"/>
            <a:endCxn id="269" idx="0"/>
          </p:cNvCxnSpPr>
          <p:nvPr/>
        </p:nvCxnSpPr>
        <p:spPr>
          <a:xfrm flipH="1">
            <a:off x="3601350" y="2003148"/>
            <a:ext cx="2355900" cy="560100"/>
          </a:xfrm>
          <a:prstGeom prst="straightConnector1">
            <a:avLst/>
          </a:prstGeom>
          <a:noFill/>
          <a:ln cap="flat" cmpd="sng" w="9525">
            <a:solidFill>
              <a:schemeClr val="dk2"/>
            </a:solidFill>
            <a:prstDash val="solid"/>
            <a:round/>
            <a:headEnd len="med" w="med" type="none"/>
            <a:tailEnd len="med" w="med" type="triangle"/>
          </a:ln>
        </p:spPr>
      </p:cxnSp>
      <p:cxnSp>
        <p:nvCxnSpPr>
          <p:cNvPr id="274" name="Google Shape;274;p22"/>
          <p:cNvCxnSpPr/>
          <p:nvPr/>
        </p:nvCxnSpPr>
        <p:spPr>
          <a:xfrm flipH="1" rot="10800000">
            <a:off x="4126050" y="1760898"/>
            <a:ext cx="1147800" cy="8400"/>
          </a:xfrm>
          <a:prstGeom prst="straightConnector1">
            <a:avLst/>
          </a:prstGeom>
          <a:noFill/>
          <a:ln cap="flat" cmpd="sng" w="76200">
            <a:solidFill>
              <a:schemeClr val="dk2"/>
            </a:solidFill>
            <a:prstDash val="dot"/>
            <a:round/>
            <a:headEnd len="med" w="med" type="none"/>
            <a:tailEnd len="med" w="med" type="none"/>
          </a:ln>
        </p:spPr>
      </p:cxnSp>
      <p:pic>
        <p:nvPicPr>
          <p:cNvPr id="275" name="Google Shape;275;p22"/>
          <p:cNvPicPr preferRelativeResize="0"/>
          <p:nvPr/>
        </p:nvPicPr>
        <p:blipFill>
          <a:blip r:embed="rId4">
            <a:alphaModFix/>
          </a:blip>
          <a:stretch>
            <a:fillRect/>
          </a:stretch>
        </p:blipFill>
        <p:spPr>
          <a:xfrm>
            <a:off x="996994" y="1283675"/>
            <a:ext cx="324000" cy="324000"/>
          </a:xfrm>
          <a:prstGeom prst="rect">
            <a:avLst/>
          </a:prstGeom>
          <a:noFill/>
          <a:ln>
            <a:noFill/>
          </a:ln>
        </p:spPr>
      </p:pic>
      <p:pic>
        <p:nvPicPr>
          <p:cNvPr id="276" name="Google Shape;276;p22"/>
          <p:cNvPicPr preferRelativeResize="0"/>
          <p:nvPr/>
        </p:nvPicPr>
        <p:blipFill>
          <a:blip r:embed="rId4">
            <a:alphaModFix/>
          </a:blip>
          <a:stretch>
            <a:fillRect/>
          </a:stretch>
        </p:blipFill>
        <p:spPr>
          <a:xfrm>
            <a:off x="1758994" y="1283675"/>
            <a:ext cx="324000" cy="324000"/>
          </a:xfrm>
          <a:prstGeom prst="rect">
            <a:avLst/>
          </a:prstGeom>
          <a:noFill/>
          <a:ln>
            <a:noFill/>
          </a:ln>
        </p:spPr>
      </p:pic>
      <p:pic>
        <p:nvPicPr>
          <p:cNvPr id="277" name="Google Shape;277;p22"/>
          <p:cNvPicPr preferRelativeResize="0"/>
          <p:nvPr/>
        </p:nvPicPr>
        <p:blipFill>
          <a:blip r:embed="rId4">
            <a:alphaModFix/>
          </a:blip>
          <a:stretch>
            <a:fillRect/>
          </a:stretch>
        </p:blipFill>
        <p:spPr>
          <a:xfrm>
            <a:off x="2520994" y="1283675"/>
            <a:ext cx="324000" cy="324000"/>
          </a:xfrm>
          <a:prstGeom prst="rect">
            <a:avLst/>
          </a:prstGeom>
          <a:noFill/>
          <a:ln>
            <a:noFill/>
          </a:ln>
        </p:spPr>
      </p:pic>
      <p:pic>
        <p:nvPicPr>
          <p:cNvPr id="278" name="Google Shape;278;p22"/>
          <p:cNvPicPr preferRelativeResize="0"/>
          <p:nvPr/>
        </p:nvPicPr>
        <p:blipFill>
          <a:blip r:embed="rId4">
            <a:alphaModFix/>
          </a:blip>
          <a:stretch>
            <a:fillRect/>
          </a:stretch>
        </p:blipFill>
        <p:spPr>
          <a:xfrm>
            <a:off x="3282994" y="1283675"/>
            <a:ext cx="324000" cy="324000"/>
          </a:xfrm>
          <a:prstGeom prst="rect">
            <a:avLst/>
          </a:prstGeom>
          <a:noFill/>
          <a:ln>
            <a:noFill/>
          </a:ln>
        </p:spPr>
      </p:pic>
      <p:pic>
        <p:nvPicPr>
          <p:cNvPr id="279" name="Google Shape;279;p22"/>
          <p:cNvPicPr preferRelativeResize="0"/>
          <p:nvPr/>
        </p:nvPicPr>
        <p:blipFill>
          <a:blip r:embed="rId4">
            <a:alphaModFix/>
          </a:blip>
          <a:stretch>
            <a:fillRect/>
          </a:stretch>
        </p:blipFill>
        <p:spPr>
          <a:xfrm>
            <a:off x="5797594" y="1283675"/>
            <a:ext cx="324000" cy="324000"/>
          </a:xfrm>
          <a:prstGeom prst="rect">
            <a:avLst/>
          </a:prstGeom>
          <a:noFill/>
          <a:ln>
            <a:noFill/>
          </a:ln>
        </p:spPr>
      </p:pic>
      <p:sp>
        <p:nvSpPr>
          <p:cNvPr id="280" name="Google Shape;280;p22"/>
          <p:cNvSpPr txBox="1"/>
          <p:nvPr/>
        </p:nvSpPr>
        <p:spPr>
          <a:xfrm>
            <a:off x="6400800" y="3307075"/>
            <a:ext cx="2743200" cy="9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A86E8"/>
                </a:solidFill>
              </a:rPr>
              <a:t>Crucially requires </a:t>
            </a:r>
            <a:endParaRPr sz="1600">
              <a:solidFill>
                <a:srgbClr val="4A86E8"/>
              </a:solidFill>
            </a:endParaRPr>
          </a:p>
          <a:p>
            <a:pPr indent="0" lvl="0" marL="0" rtl="0" algn="l">
              <a:spcBef>
                <a:spcPts val="0"/>
              </a:spcBef>
              <a:spcAft>
                <a:spcPts val="0"/>
              </a:spcAft>
              <a:buNone/>
            </a:pPr>
            <a:r>
              <a:rPr lang="en" sz="1600">
                <a:solidFill>
                  <a:srgbClr val="4A86E8"/>
                </a:solidFill>
              </a:rPr>
              <a:t>Receiver Insider Protection!</a:t>
            </a:r>
            <a:endParaRPr sz="1600">
              <a:solidFill>
                <a:srgbClr val="4A86E8"/>
              </a:solidFill>
            </a:endParaRPr>
          </a:p>
        </p:txBody>
      </p:sp>
      <p:sp>
        <p:nvSpPr>
          <p:cNvPr id="281" name="Google Shape;281;p22"/>
          <p:cNvSpPr txBox="1"/>
          <p:nvPr/>
        </p:nvSpPr>
        <p:spPr>
          <a:xfrm>
            <a:off x="6400800" y="3992875"/>
            <a:ext cx="2743200" cy="9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Sender Insider Protection is insufficient!</a:t>
            </a:r>
            <a:endParaRPr sz="1700">
              <a:solidFill>
                <a:schemeClr val="dk1"/>
              </a:solidFill>
            </a:endParaRPr>
          </a:p>
        </p:txBody>
      </p:sp>
      <p:sp>
        <p:nvSpPr>
          <p:cNvPr id="282" name="Google Shape;282;p22"/>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pic>
        <p:nvPicPr>
          <p:cNvPr id="283" name="Google Shape;283;p22"/>
          <p:cNvPicPr preferRelativeResize="0"/>
          <p:nvPr/>
        </p:nvPicPr>
        <p:blipFill>
          <a:blip r:embed="rId5">
            <a:alphaModFix/>
          </a:blip>
          <a:stretch>
            <a:fillRect/>
          </a:stretch>
        </p:blipFill>
        <p:spPr>
          <a:xfrm>
            <a:off x="2846700" y="2459736"/>
            <a:ext cx="182880" cy="457201"/>
          </a:xfrm>
          <a:prstGeom prst="rect">
            <a:avLst/>
          </a:prstGeom>
          <a:noFill/>
          <a:ln>
            <a:noFill/>
          </a:ln>
        </p:spPr>
      </p:pic>
      <p:pic>
        <p:nvPicPr>
          <p:cNvPr id="284" name="Google Shape;284;p22"/>
          <p:cNvPicPr preferRelativeResize="0"/>
          <p:nvPr/>
        </p:nvPicPr>
        <p:blipFill>
          <a:blip r:embed="rId6">
            <a:alphaModFix/>
          </a:blip>
          <a:stretch>
            <a:fillRect/>
          </a:stretch>
        </p:blipFill>
        <p:spPr>
          <a:xfrm>
            <a:off x="4266388" y="2459737"/>
            <a:ext cx="182880" cy="457199"/>
          </a:xfrm>
          <a:prstGeom prst="rect">
            <a:avLst/>
          </a:prstGeom>
          <a:noFill/>
          <a:ln>
            <a:noFill/>
          </a:ln>
        </p:spPr>
      </p:pic>
      <p:sp>
        <p:nvSpPr>
          <p:cNvPr id="285" name="Google Shape;285;p22"/>
          <p:cNvSpPr/>
          <p:nvPr/>
        </p:nvSpPr>
        <p:spPr>
          <a:xfrm>
            <a:off x="914400" y="3686382"/>
            <a:ext cx="484500" cy="4761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1</a:t>
            </a:r>
            <a:endParaRPr baseline="-25000"/>
          </a:p>
        </p:txBody>
      </p:sp>
      <p:sp>
        <p:nvSpPr>
          <p:cNvPr id="286" name="Google Shape;286;p22"/>
          <p:cNvSpPr/>
          <p:nvPr/>
        </p:nvSpPr>
        <p:spPr>
          <a:xfrm>
            <a:off x="1676400" y="3686382"/>
            <a:ext cx="484500" cy="4761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2</a:t>
            </a:r>
            <a:endParaRPr baseline="-25000"/>
          </a:p>
        </p:txBody>
      </p:sp>
      <p:sp>
        <p:nvSpPr>
          <p:cNvPr id="287" name="Google Shape;287;p22"/>
          <p:cNvSpPr/>
          <p:nvPr/>
        </p:nvSpPr>
        <p:spPr>
          <a:xfrm>
            <a:off x="2438400" y="3686382"/>
            <a:ext cx="484500" cy="4761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3</a:t>
            </a:r>
            <a:endParaRPr baseline="-25000"/>
          </a:p>
        </p:txBody>
      </p:sp>
      <p:sp>
        <p:nvSpPr>
          <p:cNvPr id="288" name="Google Shape;288;p22"/>
          <p:cNvSpPr/>
          <p:nvPr/>
        </p:nvSpPr>
        <p:spPr>
          <a:xfrm>
            <a:off x="3200400" y="3686382"/>
            <a:ext cx="484500" cy="4761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4</a:t>
            </a:r>
            <a:endParaRPr baseline="-25000"/>
          </a:p>
        </p:txBody>
      </p:sp>
      <p:sp>
        <p:nvSpPr>
          <p:cNvPr id="289" name="Google Shape;289;p22"/>
          <p:cNvSpPr/>
          <p:nvPr/>
        </p:nvSpPr>
        <p:spPr>
          <a:xfrm>
            <a:off x="5715000" y="3686382"/>
            <a:ext cx="484500" cy="4761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t>
            </a:r>
            <a:r>
              <a:rPr baseline="-25000" lang="en"/>
              <a:t>n</a:t>
            </a:r>
            <a:endParaRPr baseline="-25000"/>
          </a:p>
        </p:txBody>
      </p:sp>
      <p:cxnSp>
        <p:nvCxnSpPr>
          <p:cNvPr id="290" name="Google Shape;290;p22"/>
          <p:cNvCxnSpPr/>
          <p:nvPr/>
        </p:nvCxnSpPr>
        <p:spPr>
          <a:xfrm flipH="1" rot="10800000">
            <a:off x="4126050" y="3899282"/>
            <a:ext cx="1147800" cy="8400"/>
          </a:xfrm>
          <a:prstGeom prst="straightConnector1">
            <a:avLst/>
          </a:prstGeom>
          <a:noFill/>
          <a:ln cap="flat" cmpd="sng" w="76200">
            <a:solidFill>
              <a:schemeClr val="dk2"/>
            </a:solidFill>
            <a:prstDash val="dot"/>
            <a:round/>
            <a:headEnd len="med" w="med" type="none"/>
            <a:tailEnd len="med" w="med" type="none"/>
          </a:ln>
        </p:spPr>
      </p:cxnSp>
      <p:sp>
        <p:nvSpPr>
          <p:cNvPr id="291" name="Google Shape;291;p22"/>
          <p:cNvSpPr/>
          <p:nvPr/>
        </p:nvSpPr>
        <p:spPr>
          <a:xfrm>
            <a:off x="1769925" y="2555832"/>
            <a:ext cx="3834300" cy="7395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chemeClr val="lt1"/>
                </a:solidFill>
              </a:rPr>
              <a:t>Single, untrusted</a:t>
            </a:r>
            <a:r>
              <a:rPr lang="en" sz="1900"/>
              <a:t> router</a:t>
            </a:r>
            <a:endParaRPr sz="1900"/>
          </a:p>
        </p:txBody>
      </p:sp>
      <p:cxnSp>
        <p:nvCxnSpPr>
          <p:cNvPr id="292" name="Google Shape;292;p22"/>
          <p:cNvCxnSpPr>
            <a:stCxn id="291" idx="4"/>
            <a:endCxn id="285" idx="0"/>
          </p:cNvCxnSpPr>
          <p:nvPr/>
        </p:nvCxnSpPr>
        <p:spPr>
          <a:xfrm flipH="1">
            <a:off x="1156575" y="3295332"/>
            <a:ext cx="2530500" cy="39120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22"/>
          <p:cNvCxnSpPr>
            <a:endCxn id="286" idx="0"/>
          </p:cNvCxnSpPr>
          <p:nvPr/>
        </p:nvCxnSpPr>
        <p:spPr>
          <a:xfrm flipH="1">
            <a:off x="1918650" y="3295182"/>
            <a:ext cx="1766100" cy="39120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p22"/>
          <p:cNvCxnSpPr>
            <a:stCxn id="291" idx="4"/>
            <a:endCxn id="287" idx="0"/>
          </p:cNvCxnSpPr>
          <p:nvPr/>
        </p:nvCxnSpPr>
        <p:spPr>
          <a:xfrm flipH="1">
            <a:off x="2680575" y="3295332"/>
            <a:ext cx="1006500" cy="39120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22"/>
          <p:cNvCxnSpPr>
            <a:stCxn id="291" idx="4"/>
            <a:endCxn id="288" idx="0"/>
          </p:cNvCxnSpPr>
          <p:nvPr/>
        </p:nvCxnSpPr>
        <p:spPr>
          <a:xfrm flipH="1">
            <a:off x="3442575" y="3295332"/>
            <a:ext cx="244500" cy="391200"/>
          </a:xfrm>
          <a:prstGeom prst="straightConnector1">
            <a:avLst/>
          </a:prstGeom>
          <a:noFill/>
          <a:ln cap="flat" cmpd="sng" w="9525">
            <a:solidFill>
              <a:schemeClr val="dk2"/>
            </a:solidFill>
            <a:prstDash val="solid"/>
            <a:round/>
            <a:headEnd len="med" w="med" type="none"/>
            <a:tailEnd len="med" w="med" type="triangle"/>
          </a:ln>
        </p:spPr>
      </p:cxnSp>
      <p:cxnSp>
        <p:nvCxnSpPr>
          <p:cNvPr id="296" name="Google Shape;296;p22"/>
          <p:cNvCxnSpPr>
            <a:stCxn id="291" idx="4"/>
            <a:endCxn id="289" idx="0"/>
          </p:cNvCxnSpPr>
          <p:nvPr/>
        </p:nvCxnSpPr>
        <p:spPr>
          <a:xfrm>
            <a:off x="3687075" y="3295332"/>
            <a:ext cx="2270100" cy="391200"/>
          </a:xfrm>
          <a:prstGeom prst="straightConnector1">
            <a:avLst/>
          </a:prstGeom>
          <a:noFill/>
          <a:ln cap="flat" cmpd="sng" w="9525">
            <a:solidFill>
              <a:schemeClr val="dk2"/>
            </a:solidFill>
            <a:prstDash val="solid"/>
            <a:round/>
            <a:headEnd len="med" w="med" type="none"/>
            <a:tailEnd len="med" w="med" type="triangle"/>
          </a:ln>
        </p:spPr>
      </p:cxnSp>
      <p:pic>
        <p:nvPicPr>
          <p:cNvPr id="297" name="Google Shape;297;p22"/>
          <p:cNvPicPr preferRelativeResize="0"/>
          <p:nvPr/>
        </p:nvPicPr>
        <p:blipFill>
          <a:blip r:embed="rId7">
            <a:alphaModFix/>
          </a:blip>
          <a:stretch>
            <a:fillRect/>
          </a:stretch>
        </p:blipFill>
        <p:spPr>
          <a:xfrm>
            <a:off x="5528775" y="2576632"/>
            <a:ext cx="320040" cy="320040"/>
          </a:xfrm>
          <a:prstGeom prst="rect">
            <a:avLst/>
          </a:prstGeom>
          <a:noFill/>
          <a:ln>
            <a:noFill/>
          </a:ln>
        </p:spPr>
      </p:pic>
      <p:pic>
        <p:nvPicPr>
          <p:cNvPr id="298" name="Google Shape;298;p22"/>
          <p:cNvPicPr preferRelativeResize="0"/>
          <p:nvPr/>
        </p:nvPicPr>
        <p:blipFill>
          <a:blip r:embed="rId4">
            <a:alphaModFix/>
          </a:blip>
          <a:stretch>
            <a:fillRect/>
          </a:stretch>
        </p:blipFill>
        <p:spPr>
          <a:xfrm>
            <a:off x="2441306" y="4087369"/>
            <a:ext cx="324000" cy="324000"/>
          </a:xfrm>
          <a:prstGeom prst="rect">
            <a:avLst/>
          </a:prstGeom>
          <a:noFill/>
          <a:ln>
            <a:noFill/>
          </a:ln>
        </p:spPr>
      </p:pic>
      <p:pic>
        <p:nvPicPr>
          <p:cNvPr id="299" name="Google Shape;299;p22"/>
          <p:cNvPicPr preferRelativeResize="0"/>
          <p:nvPr/>
        </p:nvPicPr>
        <p:blipFill>
          <a:blip r:embed="rId4">
            <a:alphaModFix/>
          </a:blip>
          <a:stretch>
            <a:fillRect/>
          </a:stretch>
        </p:blipFill>
        <p:spPr>
          <a:xfrm>
            <a:off x="3203306" y="4087369"/>
            <a:ext cx="324000" cy="324000"/>
          </a:xfrm>
          <a:prstGeom prst="rect">
            <a:avLst/>
          </a:prstGeom>
          <a:noFill/>
          <a:ln>
            <a:noFill/>
          </a:ln>
        </p:spPr>
      </p:pic>
      <p:pic>
        <p:nvPicPr>
          <p:cNvPr id="300" name="Google Shape;300;p22"/>
          <p:cNvPicPr preferRelativeResize="0"/>
          <p:nvPr/>
        </p:nvPicPr>
        <p:blipFill>
          <a:blip r:embed="rId4">
            <a:alphaModFix/>
          </a:blip>
          <a:stretch>
            <a:fillRect/>
          </a:stretch>
        </p:blipFill>
        <p:spPr>
          <a:xfrm>
            <a:off x="5717906" y="4087369"/>
            <a:ext cx="324000" cy="324000"/>
          </a:xfrm>
          <a:prstGeom prst="rect">
            <a:avLst/>
          </a:prstGeom>
          <a:noFill/>
          <a:ln>
            <a:noFill/>
          </a:ln>
        </p:spPr>
      </p:pic>
      <p:pic>
        <p:nvPicPr>
          <p:cNvPr id="301" name="Google Shape;301;p22"/>
          <p:cNvPicPr preferRelativeResize="0"/>
          <p:nvPr/>
        </p:nvPicPr>
        <p:blipFill>
          <a:blip r:embed="rId4">
            <a:alphaModFix/>
          </a:blip>
          <a:stretch>
            <a:fillRect/>
          </a:stretch>
        </p:blipFill>
        <p:spPr>
          <a:xfrm>
            <a:off x="917306" y="4087369"/>
            <a:ext cx="324000" cy="324000"/>
          </a:xfrm>
          <a:prstGeom prst="rect">
            <a:avLst/>
          </a:prstGeom>
          <a:noFill/>
          <a:ln>
            <a:noFill/>
          </a:ln>
        </p:spPr>
      </p:pic>
      <p:pic>
        <p:nvPicPr>
          <p:cNvPr id="302" name="Google Shape;302;p22"/>
          <p:cNvPicPr preferRelativeResize="0"/>
          <p:nvPr/>
        </p:nvPicPr>
        <p:blipFill>
          <a:blip r:embed="rId4">
            <a:alphaModFix/>
          </a:blip>
          <a:stretch>
            <a:fillRect/>
          </a:stretch>
        </p:blipFill>
        <p:spPr>
          <a:xfrm>
            <a:off x="1679306" y="4087369"/>
            <a:ext cx="324000" cy="324000"/>
          </a:xfrm>
          <a:prstGeom prst="rect">
            <a:avLst/>
          </a:prstGeom>
          <a:noFill/>
          <a:ln>
            <a:noFill/>
          </a:ln>
        </p:spPr>
      </p:pic>
      <p:sp>
        <p:nvSpPr>
          <p:cNvPr id="303" name="Google Shape;303;p22"/>
          <p:cNvSpPr txBox="1"/>
          <p:nvPr>
            <p:ph idx="1" type="body"/>
          </p:nvPr>
        </p:nvSpPr>
        <p:spPr>
          <a:xfrm>
            <a:off x="914400" y="896112"/>
            <a:ext cx="2743200" cy="3462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sz="2000">
                <a:solidFill>
                  <a:schemeClr val="dk1"/>
                </a:solidFill>
              </a:rPr>
              <a:t>Implement as NIAR</a:t>
            </a:r>
            <a:endParaRPr b="1" sz="2000">
              <a:solidFill>
                <a:schemeClr val="accen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3"/>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23"/>
          <p:cNvSpPr/>
          <p:nvPr/>
        </p:nvSpPr>
        <p:spPr>
          <a:xfrm>
            <a:off x="5518475" y="1549375"/>
            <a:ext cx="3198600" cy="1191300"/>
          </a:xfrm>
          <a:prstGeom prst="wedgeRoundRectCallout">
            <a:avLst>
              <a:gd fmla="val -59529" name="adj1"/>
              <a:gd fmla="val -7691"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t>Without anonymity, we can get O(n) router computation!</a:t>
            </a:r>
            <a:endParaRPr sz="2500"/>
          </a:p>
        </p:txBody>
      </p:sp>
      <p:sp>
        <p:nvSpPr>
          <p:cNvPr id="310" name="Google Shape;310;p23"/>
          <p:cNvSpPr txBox="1"/>
          <p:nvPr>
            <p:ph idx="1" type="body"/>
          </p:nvPr>
        </p:nvSpPr>
        <p:spPr>
          <a:xfrm>
            <a:off x="454100" y="363450"/>
            <a:ext cx="9191100" cy="4293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sz="2600">
                <a:solidFill>
                  <a:schemeClr val="dk1"/>
                </a:solidFill>
              </a:rPr>
              <a:t>Prior Work:</a:t>
            </a:r>
            <a:r>
              <a:rPr lang="en" sz="2600">
                <a:solidFill>
                  <a:schemeClr val="dk1"/>
                </a:solidFill>
              </a:rPr>
              <a:t> </a:t>
            </a:r>
            <a:r>
              <a:rPr lang="en" sz="2600">
                <a:solidFill>
                  <a:schemeClr val="dk1"/>
                </a:solidFill>
              </a:rPr>
              <a:t>NIAR with Receiver Insider Protection </a:t>
            </a:r>
            <a:r>
              <a:rPr lang="en" sz="2400">
                <a:solidFill>
                  <a:schemeClr val="dk1"/>
                </a:solidFill>
              </a:rPr>
              <a:t>[SW21]</a:t>
            </a:r>
            <a:endParaRPr sz="2600">
              <a:solidFill>
                <a:schemeClr val="dk1"/>
              </a:solidFill>
            </a:endParaRPr>
          </a:p>
        </p:txBody>
      </p:sp>
      <p:pic>
        <p:nvPicPr>
          <p:cNvPr id="311" name="Google Shape;311;p23"/>
          <p:cNvPicPr preferRelativeResize="0"/>
          <p:nvPr/>
        </p:nvPicPr>
        <p:blipFill>
          <a:blip r:embed="rId3">
            <a:alphaModFix/>
          </a:blip>
          <a:stretch>
            <a:fillRect/>
          </a:stretch>
        </p:blipFill>
        <p:spPr>
          <a:xfrm flipH="1" rot="10800000">
            <a:off x="914400" y="1828800"/>
            <a:ext cx="548640" cy="548640"/>
          </a:xfrm>
          <a:prstGeom prst="rect">
            <a:avLst/>
          </a:prstGeom>
          <a:noFill/>
          <a:ln>
            <a:noFill/>
          </a:ln>
        </p:spPr>
      </p:pic>
      <p:pic>
        <p:nvPicPr>
          <p:cNvPr id="312" name="Google Shape;312;p23"/>
          <p:cNvPicPr preferRelativeResize="0"/>
          <p:nvPr/>
        </p:nvPicPr>
        <p:blipFill>
          <a:blip r:embed="rId4">
            <a:alphaModFix/>
          </a:blip>
          <a:stretch>
            <a:fillRect/>
          </a:stretch>
        </p:blipFill>
        <p:spPr>
          <a:xfrm>
            <a:off x="914400" y="1100328"/>
            <a:ext cx="548640" cy="548640"/>
          </a:xfrm>
          <a:prstGeom prst="rect">
            <a:avLst/>
          </a:prstGeom>
          <a:noFill/>
          <a:ln>
            <a:noFill/>
          </a:ln>
        </p:spPr>
      </p:pic>
      <p:sp>
        <p:nvSpPr>
          <p:cNvPr id="313" name="Google Shape;313;p23"/>
          <p:cNvSpPr txBox="1"/>
          <p:nvPr/>
        </p:nvSpPr>
        <p:spPr>
          <a:xfrm>
            <a:off x="1554482" y="1102100"/>
            <a:ext cx="3878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O(n) communication</a:t>
            </a:r>
            <a:endParaRPr sz="2500"/>
          </a:p>
        </p:txBody>
      </p:sp>
      <p:sp>
        <p:nvSpPr>
          <p:cNvPr id="314" name="Google Shape;314;p23"/>
          <p:cNvSpPr txBox="1"/>
          <p:nvPr/>
        </p:nvSpPr>
        <p:spPr>
          <a:xfrm>
            <a:off x="1554476" y="1787900"/>
            <a:ext cx="3689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O</a:t>
            </a:r>
            <a:r>
              <a:rPr lang="en" sz="2500"/>
              <a:t>(n</a:t>
            </a:r>
            <a:r>
              <a:rPr baseline="30000" lang="en" sz="2500"/>
              <a:t>2</a:t>
            </a:r>
            <a:r>
              <a:rPr lang="en" sz="2500"/>
              <a:t>) router computation </a:t>
            </a:r>
            <a:endParaRPr sz="2500"/>
          </a:p>
        </p:txBody>
      </p:sp>
      <p:sp>
        <p:nvSpPr>
          <p:cNvPr id="315" name="Google Shape;315;p23"/>
          <p:cNvSpPr txBox="1"/>
          <p:nvPr>
            <p:ph idx="1" type="body"/>
          </p:nvPr>
        </p:nvSpPr>
        <p:spPr>
          <a:xfrm>
            <a:off x="914400" y="2624325"/>
            <a:ext cx="6323700" cy="62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sz="2000">
                <a:solidFill>
                  <a:schemeClr val="dk1"/>
                </a:solidFill>
              </a:rPr>
              <a:t>Cryptographic assumptions:</a:t>
            </a:r>
            <a:r>
              <a:rPr lang="en" sz="2000">
                <a:latin typeface="Arial"/>
                <a:ea typeface="Arial"/>
                <a:cs typeface="Arial"/>
                <a:sym typeface="Arial"/>
              </a:rPr>
              <a:t> 	</a:t>
            </a:r>
            <a:endParaRPr sz="2000">
              <a:latin typeface="Arial"/>
              <a:ea typeface="Arial"/>
              <a:cs typeface="Arial"/>
              <a:sym typeface="Arial"/>
            </a:endParaRPr>
          </a:p>
          <a:p>
            <a:pPr indent="0" lvl="0" marL="0" rtl="0" algn="l">
              <a:lnSpc>
                <a:spcPct val="90000"/>
              </a:lnSpc>
              <a:spcBef>
                <a:spcPts val="0"/>
              </a:spcBef>
              <a:spcAft>
                <a:spcPts val="0"/>
              </a:spcAft>
              <a:buClr>
                <a:srgbClr val="5D5D5D"/>
              </a:buClr>
              <a:buSzPts val="2700"/>
              <a:buNone/>
            </a:pPr>
            <a:r>
              <a:rPr lang="en" sz="2000"/>
              <a:t>Decisional linear assumption on bilinear maps</a:t>
            </a:r>
            <a:endParaRPr sz="2000">
              <a:latin typeface="Arial"/>
              <a:ea typeface="Arial"/>
              <a:cs typeface="Arial"/>
              <a:sym typeface="Arial"/>
            </a:endParaRPr>
          </a:p>
        </p:txBody>
      </p:sp>
      <p:sp>
        <p:nvSpPr>
          <p:cNvPr id="316" name="Google Shape;316;p23"/>
          <p:cNvSpPr/>
          <p:nvPr/>
        </p:nvSpPr>
        <p:spPr>
          <a:xfrm>
            <a:off x="75" y="3418400"/>
            <a:ext cx="9144000" cy="12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1"/>
                </a:solidFill>
              </a:rPr>
              <a:t>Build </a:t>
            </a:r>
            <a:r>
              <a:rPr lang="en" sz="4000">
                <a:solidFill>
                  <a:schemeClr val="dk1"/>
                </a:solidFill>
              </a:rPr>
              <a:t>NIAR scheme with </a:t>
            </a:r>
            <a:endParaRPr sz="4000">
              <a:solidFill>
                <a:schemeClr val="dk1"/>
              </a:solidFill>
            </a:endParaRPr>
          </a:p>
          <a:p>
            <a:pPr indent="0" lvl="0" marL="0" rtl="0" algn="ctr">
              <a:spcBef>
                <a:spcPts val="0"/>
              </a:spcBef>
              <a:spcAft>
                <a:spcPts val="0"/>
              </a:spcAft>
              <a:buNone/>
            </a:pPr>
            <a:r>
              <a:rPr b="1" i="1" lang="en" sz="4000">
                <a:solidFill>
                  <a:schemeClr val="dk1"/>
                </a:solidFill>
              </a:rPr>
              <a:t>sub-quadratic</a:t>
            </a:r>
            <a:r>
              <a:rPr lang="en" sz="4000">
                <a:solidFill>
                  <a:schemeClr val="dk1"/>
                </a:solidFill>
              </a:rPr>
              <a:t> router computation?</a:t>
            </a:r>
            <a:endParaRPr sz="4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4"/>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322" name="Google Shape;322;p24"/>
          <p:cNvSpPr/>
          <p:nvPr/>
        </p:nvSpPr>
        <p:spPr>
          <a:xfrm>
            <a:off x="0" y="-35050"/>
            <a:ext cx="9144000" cy="114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000">
                <a:solidFill>
                  <a:schemeClr val="dk1"/>
                </a:solidFill>
              </a:rPr>
              <a:t>Our Main Result</a:t>
            </a:r>
            <a:endParaRPr sz="4000">
              <a:solidFill>
                <a:srgbClr val="FFFFFF"/>
              </a:solidFill>
            </a:endParaRPr>
          </a:p>
        </p:txBody>
      </p:sp>
      <p:sp>
        <p:nvSpPr>
          <p:cNvPr id="323" name="Google Shape;323;p24"/>
          <p:cNvSpPr txBox="1"/>
          <p:nvPr>
            <p:ph idx="1" type="body"/>
          </p:nvPr>
        </p:nvSpPr>
        <p:spPr>
          <a:xfrm>
            <a:off x="914400" y="3081525"/>
            <a:ext cx="6323700" cy="62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sz="2000">
                <a:solidFill>
                  <a:schemeClr val="dk1"/>
                </a:solidFill>
              </a:rPr>
              <a:t>Cryptographic</a:t>
            </a:r>
            <a:r>
              <a:rPr b="1" lang="en" sz="2000">
                <a:solidFill>
                  <a:schemeClr val="dk1"/>
                </a:solidFill>
              </a:rPr>
              <a:t> assumptions:</a:t>
            </a:r>
            <a:r>
              <a:rPr lang="en" sz="2000">
                <a:latin typeface="Arial"/>
                <a:ea typeface="Arial"/>
                <a:cs typeface="Arial"/>
                <a:sym typeface="Arial"/>
              </a:rPr>
              <a:t> 	</a:t>
            </a:r>
            <a:endParaRPr sz="2000">
              <a:latin typeface="Arial"/>
              <a:ea typeface="Arial"/>
              <a:cs typeface="Arial"/>
              <a:sym typeface="Arial"/>
            </a:endParaRPr>
          </a:p>
          <a:p>
            <a:pPr indent="0" lvl="0" marL="0" rtl="0" algn="l">
              <a:lnSpc>
                <a:spcPct val="90000"/>
              </a:lnSpc>
              <a:spcBef>
                <a:spcPts val="0"/>
              </a:spcBef>
              <a:spcAft>
                <a:spcPts val="0"/>
              </a:spcAft>
              <a:buClr>
                <a:srgbClr val="5D5D5D"/>
              </a:buClr>
              <a:buSzPts val="2700"/>
              <a:buNone/>
            </a:pPr>
            <a:r>
              <a:rPr lang="en" sz="2000">
                <a:latin typeface="Arial"/>
                <a:ea typeface="Arial"/>
                <a:cs typeface="Arial"/>
                <a:sym typeface="Arial"/>
              </a:rPr>
              <a:t>One-way functions</a:t>
            </a:r>
            <a:r>
              <a:rPr lang="en" sz="2000"/>
              <a:t>, </a:t>
            </a:r>
            <a:r>
              <a:rPr lang="en" sz="2000">
                <a:latin typeface="Arial"/>
                <a:ea typeface="Arial"/>
                <a:cs typeface="Arial"/>
                <a:sym typeface="Arial"/>
              </a:rPr>
              <a:t>indistinguishability obfuscation (iO)</a:t>
            </a:r>
            <a:endParaRPr sz="2000">
              <a:latin typeface="Arial"/>
              <a:ea typeface="Arial"/>
              <a:cs typeface="Arial"/>
              <a:sym typeface="Arial"/>
            </a:endParaRPr>
          </a:p>
        </p:txBody>
      </p:sp>
      <p:pic>
        <p:nvPicPr>
          <p:cNvPr id="324" name="Google Shape;324;p24"/>
          <p:cNvPicPr preferRelativeResize="0"/>
          <p:nvPr/>
        </p:nvPicPr>
        <p:blipFill>
          <a:blip r:embed="rId3">
            <a:alphaModFix/>
          </a:blip>
          <a:stretch>
            <a:fillRect/>
          </a:stretch>
        </p:blipFill>
        <p:spPr>
          <a:xfrm>
            <a:off x="914400" y="1633728"/>
            <a:ext cx="548640" cy="548640"/>
          </a:xfrm>
          <a:prstGeom prst="rect">
            <a:avLst/>
          </a:prstGeom>
          <a:noFill/>
          <a:ln>
            <a:noFill/>
          </a:ln>
        </p:spPr>
      </p:pic>
      <p:pic>
        <p:nvPicPr>
          <p:cNvPr id="325" name="Google Shape;325;p24"/>
          <p:cNvPicPr preferRelativeResize="0"/>
          <p:nvPr/>
        </p:nvPicPr>
        <p:blipFill>
          <a:blip r:embed="rId3">
            <a:alphaModFix/>
          </a:blip>
          <a:stretch>
            <a:fillRect/>
          </a:stretch>
        </p:blipFill>
        <p:spPr>
          <a:xfrm>
            <a:off x="914400" y="2319528"/>
            <a:ext cx="548640" cy="548640"/>
          </a:xfrm>
          <a:prstGeom prst="rect">
            <a:avLst/>
          </a:prstGeom>
          <a:noFill/>
          <a:ln>
            <a:noFill/>
          </a:ln>
        </p:spPr>
      </p:pic>
      <p:sp>
        <p:nvSpPr>
          <p:cNvPr id="326" name="Google Shape;326;p24"/>
          <p:cNvSpPr txBox="1"/>
          <p:nvPr/>
        </p:nvSpPr>
        <p:spPr>
          <a:xfrm>
            <a:off x="1554482" y="1635500"/>
            <a:ext cx="3878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O(n log n) communication</a:t>
            </a:r>
            <a:endParaRPr sz="2500"/>
          </a:p>
        </p:txBody>
      </p:sp>
      <p:sp>
        <p:nvSpPr>
          <p:cNvPr id="327" name="Google Shape;327;p24"/>
          <p:cNvSpPr txBox="1"/>
          <p:nvPr/>
        </p:nvSpPr>
        <p:spPr>
          <a:xfrm>
            <a:off x="1554482" y="2321300"/>
            <a:ext cx="4689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n</a:t>
            </a:r>
            <a:r>
              <a:rPr lang="en" sz="2500"/>
              <a:t> polylog</a:t>
            </a:r>
            <a:r>
              <a:rPr lang="en" sz="2500"/>
              <a:t>(n) router computation </a:t>
            </a:r>
            <a:endParaRPr sz="2500"/>
          </a:p>
        </p:txBody>
      </p:sp>
      <p:sp>
        <p:nvSpPr>
          <p:cNvPr id="328" name="Google Shape;328;p24"/>
          <p:cNvSpPr txBox="1"/>
          <p:nvPr/>
        </p:nvSpPr>
        <p:spPr>
          <a:xfrm>
            <a:off x="868669" y="949700"/>
            <a:ext cx="74163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t>NIAR with Receiver Insider Protection</a:t>
            </a:r>
            <a:endParaRPr sz="2500"/>
          </a:p>
        </p:txBody>
      </p:sp>
      <p:cxnSp>
        <p:nvCxnSpPr>
          <p:cNvPr id="329" name="Google Shape;329;p24"/>
          <p:cNvCxnSpPr/>
          <p:nvPr/>
        </p:nvCxnSpPr>
        <p:spPr>
          <a:xfrm>
            <a:off x="564050" y="3970450"/>
            <a:ext cx="7829400" cy="0"/>
          </a:xfrm>
          <a:prstGeom prst="straightConnector1">
            <a:avLst/>
          </a:prstGeom>
          <a:noFill/>
          <a:ln cap="flat" cmpd="sng" w="38100">
            <a:solidFill>
              <a:schemeClr val="dk2"/>
            </a:solidFill>
            <a:prstDash val="solid"/>
            <a:round/>
            <a:headEnd len="med" w="med" type="none"/>
            <a:tailEnd len="med" w="med" type="none"/>
          </a:ln>
        </p:spPr>
      </p:cxnSp>
      <p:sp>
        <p:nvSpPr>
          <p:cNvPr id="330" name="Google Shape;330;p24"/>
          <p:cNvSpPr txBox="1"/>
          <p:nvPr/>
        </p:nvSpPr>
        <p:spPr>
          <a:xfrm>
            <a:off x="487675" y="3921500"/>
            <a:ext cx="9208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Concurrent Work: </a:t>
            </a:r>
            <a:r>
              <a:rPr lang="en" sz="2000"/>
              <a:t>NIAR with Sender Insider Protection </a:t>
            </a:r>
            <a:r>
              <a:rPr lang="en" sz="1500"/>
              <a:t>[BKO23]</a:t>
            </a:r>
            <a:endParaRPr sz="1500"/>
          </a:p>
          <a:p>
            <a:pPr indent="-355600" lvl="0" marL="457200" rtl="0" algn="l">
              <a:spcBef>
                <a:spcPts val="0"/>
              </a:spcBef>
              <a:spcAft>
                <a:spcPts val="0"/>
              </a:spcAft>
              <a:buSzPts val="2000"/>
              <a:buChar char="●"/>
            </a:pPr>
            <a:r>
              <a:rPr lang="en" sz="2000"/>
              <a:t>Incomparable; different applications</a:t>
            </a:r>
            <a:endParaRPr sz="2000"/>
          </a:p>
        </p:txBody>
      </p:sp>
      <p:sp>
        <p:nvSpPr>
          <p:cNvPr id="331" name="Google Shape;331;p24"/>
          <p:cNvSpPr/>
          <p:nvPr/>
        </p:nvSpPr>
        <p:spPr>
          <a:xfrm>
            <a:off x="6297925" y="2357300"/>
            <a:ext cx="2143200" cy="663300"/>
          </a:xfrm>
          <a:prstGeom prst="wedgeRoundRectCallout">
            <a:avLst>
              <a:gd fmla="val -59529" name="adj1"/>
              <a:gd fmla="val -7691"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t>Near-Optimal</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