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comments/comment1.xml" ContentType="application/vnd.openxmlformats-officedocument.presentationml.comment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41.xml" ContentType="application/vnd.openxmlformats-officedocument.presentationml.notesSlide+xml"/>
  <Override PartName="/ppt/tags/tag16.xml" ContentType="application/vnd.openxmlformats-officedocument.presentationml.tags+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4"/>
  </p:notesMasterIdLst>
  <p:sldIdLst>
    <p:sldId id="256" r:id="rId2"/>
    <p:sldId id="257" r:id="rId3"/>
    <p:sldId id="258" r:id="rId4"/>
    <p:sldId id="260" r:id="rId5"/>
    <p:sldId id="261" r:id="rId6"/>
    <p:sldId id="262" r:id="rId7"/>
    <p:sldId id="278" r:id="rId8"/>
    <p:sldId id="263" r:id="rId9"/>
    <p:sldId id="264" r:id="rId10"/>
    <p:sldId id="265" r:id="rId11"/>
    <p:sldId id="266" r:id="rId12"/>
    <p:sldId id="273" r:id="rId13"/>
    <p:sldId id="274" r:id="rId14"/>
    <p:sldId id="268" r:id="rId15"/>
    <p:sldId id="269" r:id="rId16"/>
    <p:sldId id="270" r:id="rId17"/>
    <p:sldId id="271" r:id="rId18"/>
    <p:sldId id="277" r:id="rId19"/>
    <p:sldId id="284" r:id="rId20"/>
    <p:sldId id="302" r:id="rId21"/>
    <p:sldId id="283" r:id="rId22"/>
    <p:sldId id="279" r:id="rId23"/>
    <p:sldId id="303" r:id="rId24"/>
    <p:sldId id="321" r:id="rId25"/>
    <p:sldId id="280" r:id="rId26"/>
    <p:sldId id="282" r:id="rId27"/>
    <p:sldId id="285" r:id="rId28"/>
    <p:sldId id="322" r:id="rId29"/>
    <p:sldId id="287" r:id="rId30"/>
    <p:sldId id="304" r:id="rId31"/>
    <p:sldId id="305" r:id="rId32"/>
    <p:sldId id="288" r:id="rId33"/>
    <p:sldId id="315" r:id="rId34"/>
    <p:sldId id="316" r:id="rId35"/>
    <p:sldId id="289" r:id="rId36"/>
    <p:sldId id="290" r:id="rId37"/>
    <p:sldId id="291" r:id="rId38"/>
    <p:sldId id="292" r:id="rId39"/>
    <p:sldId id="293" r:id="rId40"/>
    <p:sldId id="323" r:id="rId41"/>
    <p:sldId id="294" r:id="rId42"/>
    <p:sldId id="295" r:id="rId43"/>
    <p:sldId id="296" r:id="rId44"/>
    <p:sldId id="317" r:id="rId45"/>
    <p:sldId id="318" r:id="rId46"/>
    <p:sldId id="320" r:id="rId47"/>
    <p:sldId id="297" r:id="rId48"/>
    <p:sldId id="298" r:id="rId49"/>
    <p:sldId id="300" r:id="rId50"/>
    <p:sldId id="299" r:id="rId51"/>
    <p:sldId id="319" r:id="rId52"/>
    <p:sldId id="301" r:id="rId53"/>
    <p:sldId id="267" r:id="rId54"/>
    <p:sldId id="306" r:id="rId55"/>
    <p:sldId id="307" r:id="rId56"/>
    <p:sldId id="308" r:id="rId57"/>
    <p:sldId id="309" r:id="rId58"/>
    <p:sldId id="310" r:id="rId59"/>
    <p:sldId id="311" r:id="rId60"/>
    <p:sldId id="312" r:id="rId61"/>
    <p:sldId id="313" r:id="rId62"/>
    <p:sldId id="314" r:id="rId63"/>
  </p:sldIdLst>
  <p:sldSz cx="9144000" cy="5143500" type="screen16x9"/>
  <p:notesSz cx="6858000" cy="9144000"/>
  <p:embeddedFontLst>
    <p:embeddedFont>
      <p:font typeface="Cambria Math" panose="02040503050406030204" pitchFamily="18" charset="0"/>
      <p:regular r:id="rId65"/>
    </p:embeddedFont>
    <p:embeddedFont>
      <p:font typeface="Impact" panose="020B0806030902050204" pitchFamily="34" charset="0"/>
      <p:regular r:id="rId66"/>
    </p:embeddedFont>
    <p:embeddedFont>
      <p:font typeface="Roboto" panose="02000000000000000000"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khil Vanjani" initials="" lastIdx="4" clrIdx="0"/>
  <p:cmAuthor id="1" name="Nikhil Lalit Vanjani" initials="" lastIdx="3" clrIdx="1">
    <p:extLst>
      <p:ext uri="{19B8F6BF-5375-455C-9EA6-DF929625EA0E}">
        <p15:presenceInfo xmlns:p15="http://schemas.microsoft.com/office/powerpoint/2012/main" userId="S::nvanjani@andrew.cmu.edu::f502bf31-20b2-4729-9520-21911cc431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1880A8-D4F1-4EB1-BC22-3ACA0F566227}">
  <a:tblStyle styleId="{051880A8-D4F1-4EB1-BC22-3ACA0F5662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9"/>
    <p:restoredTop sz="82647"/>
  </p:normalViewPr>
  <p:slideViewPr>
    <p:cSldViewPr snapToGrid="0">
      <p:cViewPr>
        <p:scale>
          <a:sx n="135" d="100"/>
          <a:sy n="135" d="100"/>
        </p:scale>
        <p:origin x="744" y="22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1T18:51:41.892" idx="1">
    <p:pos x="10" y="10"/>
    <p:text>TODO: change this. this is a bad example since it can be simplified to A ^ (B v C).</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5-09-05T16:41:57.570" idx="3">
    <p:pos x="325" y="51"/>
    <p:text>delete DKW23 and this work 1 to simplify</p:text>
  </p:cm>
  <p:cm authorId="1" dt="2025-09-11T18:53:46.827" idx="2">
    <p:pos x="10" y="10"/>
    <p:text>TODO: smoothen transition here. It was abrupt that we have two BSP constructions. Suggestion: change to just one result (with attribute-reuse) in the summary table.</p:text>
    <p:extLst>
      <p:ext uri="{C676402C-5697-4E1C-873F-D02D1690AC5C}">
        <p15:threadingInfo xmlns:p15="http://schemas.microsoft.com/office/powerpoint/2012/main" timeZoneBias="240"/>
      </p:ext>
    </p:extLst>
  </p:cm>
  <p:cm authorId="1" dt="2025-09-11T18:54:54.420" idx="3">
    <p:pos x="106" y="106"/>
    <p:text>TODO: question from seminar: is ASP with attribute-reuse defined?</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5-09-05T16:41:58.535" idx="4">
    <p:pos x="325" y="51"/>
    <p:text>delete DKW23 and this work1 to simplify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7a39677808_0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0: 12:00 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1: 29:00 min (17:00 min).</a:t>
            </a:r>
          </a:p>
          <a:p>
            <a:pPr marL="0" lvl="0" indent="0" algn="l" rtl="0">
              <a:spcBef>
                <a:spcPts val="0"/>
              </a:spcBef>
              <a:spcAft>
                <a:spcPts val="0"/>
              </a:spcAft>
              <a:buNone/>
            </a:pPr>
            <a:r>
              <a:rPr lang="en-US" dirty="0"/>
              <a:t>Section 2: 34:00 min (4:30 min).</a:t>
            </a:r>
          </a:p>
          <a:p>
            <a:pPr marL="0" lvl="0" indent="0" algn="l" rtl="0">
              <a:spcBef>
                <a:spcPts val="0"/>
              </a:spcBef>
              <a:spcAft>
                <a:spcPts val="0"/>
              </a:spcAft>
              <a:buNone/>
            </a:pPr>
            <a:r>
              <a:rPr lang="en-US" dirty="0"/>
              <a:t>Section 3: 59:00 min (25:00 min).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CMU crypto seminar times:</a:t>
            </a:r>
          </a:p>
          <a:p>
            <a:pPr marL="0" lvl="0" indent="0" algn="l" rtl="0">
              <a:spcBef>
                <a:spcPts val="0"/>
              </a:spcBef>
              <a:spcAft>
                <a:spcPts val="0"/>
              </a:spcAft>
              <a:buNone/>
            </a:pPr>
            <a:r>
              <a:rPr lang="en-US" dirty="0"/>
              <a:t>Section 0: 20:00 min (including discussion on ASP slide and questions)</a:t>
            </a:r>
          </a:p>
          <a:p>
            <a:pPr marL="0" lvl="0" indent="0" algn="l" rtl="0">
              <a:spcBef>
                <a:spcPts val="0"/>
              </a:spcBef>
              <a:spcAft>
                <a:spcPts val="0"/>
              </a:spcAft>
              <a:buNone/>
            </a:pPr>
            <a:r>
              <a:rPr lang="en-US" dirty="0"/>
              <a:t>Section 1: 37:00 min (based on estimate of 17:00 min)</a:t>
            </a:r>
          </a:p>
          <a:p>
            <a:pPr marL="0" lvl="0" indent="0" algn="l" rtl="0">
              <a:spcBef>
                <a:spcPts val="0"/>
              </a:spcBef>
              <a:spcAft>
                <a:spcPts val="0"/>
              </a:spcAft>
              <a:buNone/>
            </a:pPr>
            <a:r>
              <a:rPr lang="en-US" dirty="0"/>
              <a:t>Section 2: 42:00 min (based on estimate of 5:00 min)</a:t>
            </a:r>
          </a:p>
          <a:p>
            <a:pPr marL="0" lvl="0" indent="0" algn="l" rtl="0">
              <a:spcBef>
                <a:spcPts val="0"/>
              </a:spcBef>
              <a:spcAft>
                <a:spcPts val="0"/>
              </a:spcAft>
              <a:buNone/>
            </a:pPr>
            <a:r>
              <a:rPr lang="en-US" dirty="0"/>
              <a:t>Section 3: finished SD assumption slides by 50:00min. Skimmed over hybrids by 57:00 min. Finished talk by 62:00 min.</a:t>
            </a:r>
          </a:p>
          <a:p>
            <a:pPr marL="0" lvl="0" indent="0" algn="l" rtl="0">
              <a:spcBef>
                <a:spcPts val="0"/>
              </a:spcBef>
              <a:spcAft>
                <a:spcPts val="0"/>
              </a:spcAft>
              <a:buNone/>
            </a:pPr>
            <a:endParaRPr dirty="0"/>
          </a:p>
        </p:txBody>
      </p:sp>
      <p:sp>
        <p:nvSpPr>
          <p:cNvPr id="52" name="Google Shape;52;g37a396778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7a39677808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7a39677808_0_1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contributions are as follows.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First, we present a fully adaptive decentralized MA-ABE for BSP with simpler proof and improved efficiency.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In particular, we show that the celebrated construction of </a:t>
            </a:r>
            <a:r>
              <a:rPr lang="en-US" dirty="0" err="1">
                <a:solidFill>
                  <a:srgbClr val="000000"/>
                </a:solidFill>
                <a:effectLst/>
                <a:latin typeface="Helvetica" pitchFamily="2" charset="0"/>
              </a:rPr>
              <a:t>Lewko</a:t>
            </a:r>
            <a:r>
              <a:rPr lang="en-US" dirty="0">
                <a:solidFill>
                  <a:srgbClr val="000000"/>
                </a:solidFill>
                <a:effectLst/>
                <a:latin typeface="Helvetica" pitchFamily="2" charset="0"/>
              </a:rPr>
              <a:t> and Waters is in fact full adaptive secure, meaning it can handle adaptive corruptions. Towards this, we provide a new security proof, which is conceptually simpler than prior state-of-the-art and is a tighter security analysis.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A byproduct of this advancement is that our scheme achieves significant efficiency gains in both computation and communication costs. </a:t>
            </a:r>
          </a:p>
          <a:p>
            <a:pPr marL="0" lvl="0" indent="0" algn="l" rtl="0">
              <a:spcBef>
                <a:spcPts val="0"/>
              </a:spcBef>
              <a:spcAft>
                <a:spcPts val="0"/>
              </a:spcAft>
              <a:buNone/>
            </a:pPr>
            <a:endParaRPr dirty="0"/>
          </a:p>
        </p:txBody>
      </p:sp>
      <p:sp>
        <p:nvSpPr>
          <p:cNvPr id="549" name="Google Shape;549;g37a39677808_0_1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884010cfed_0_5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884010cfed_0_53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Our second contribution is the first decentralized MA-ABE scheme for Arithmetic Span Programs (ASPs).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The construction and proof build upon our framework for BSP.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We are able to support adaptive corruption of arbitrarily many user secret keys.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While we can handle adaptive corruption of authorities, this comes with some restrictions which arise due to what we perceive to be fundamental barriers for supporting ASP in the multi-authority setting.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8:00</a:t>
            </a:r>
            <a:endParaRPr dirty="0"/>
          </a:p>
        </p:txBody>
      </p:sp>
      <p:sp>
        <p:nvSpPr>
          <p:cNvPr id="562" name="Google Shape;562;g3884010cfed_0_5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7a39677808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7a39677808_0_1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g37a39677808_0_1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7a39677808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37a39677808_0_1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9" name="Google Shape;669;g37a39677808_0_1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7a39677808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37a39677808_0_1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0: 12:00 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1: 29:00 min (17:00 min).</a:t>
            </a:r>
          </a:p>
          <a:p>
            <a:pPr marL="0" lvl="0" indent="0" algn="l" rtl="0">
              <a:spcBef>
                <a:spcPts val="0"/>
              </a:spcBef>
              <a:spcAft>
                <a:spcPts val="0"/>
              </a:spcAft>
              <a:buNone/>
            </a:pPr>
            <a:r>
              <a:rPr lang="en-US" dirty="0"/>
              <a:t>Section 2: 34:00 min (4:30 min).</a:t>
            </a:r>
          </a:p>
          <a:p>
            <a:pPr marL="0" lvl="0" indent="0" algn="l" rtl="0">
              <a:spcBef>
                <a:spcPts val="0"/>
              </a:spcBef>
              <a:spcAft>
                <a:spcPts val="0"/>
              </a:spcAft>
              <a:buNone/>
            </a:pPr>
            <a:r>
              <a:rPr lang="en-US" dirty="0"/>
              <a:t>Section 3: 59:00 min (25:00 min).</a:t>
            </a:r>
          </a:p>
          <a:p>
            <a:pPr marL="0" lvl="0" indent="0" algn="l" rtl="0">
              <a:spcBef>
                <a:spcPts val="0"/>
              </a:spcBef>
              <a:spcAft>
                <a:spcPts val="0"/>
              </a:spcAft>
              <a:buNone/>
            </a:pPr>
            <a:endParaRPr dirty="0"/>
          </a:p>
        </p:txBody>
      </p:sp>
      <p:sp>
        <p:nvSpPr>
          <p:cNvPr id="615" name="Google Shape;615;g37a39677808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3884010cfed_0_6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3884010cfed_0_6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3" name="Google Shape;623;g3884010cfed_0_6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3884010cfed_0_9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3884010cfed_0_9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g3884010cfed_0_9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884010cfed_0_9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4A8055DA-4A31-06DB-DE8E-7163D0E7FCB7}"/>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5BC3D8D0-43AC-025B-4501-D2715914FE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C4B833EC-80DA-08BC-E10D-02D4D874D5A0}"/>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F2372B35-7C33-C3D2-82DA-0DE624E0F98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128194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7F0654D3-7C4D-22EA-2493-D5885724A125}"/>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602CCF9C-4563-6E70-CCE2-872F4090BC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EAD8E559-5DBC-3005-71AB-F3574D9EA7FB}"/>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EA93A3FE-13AA-7058-A646-BB5E162672B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90365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7a39677808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7a39677808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Attribute-Based Encryption (ABE) [</a:t>
            </a:r>
            <a:r>
              <a:rPr lang="en-US" dirty="0">
                <a:solidFill>
                  <a:srgbClr val="6B0001"/>
                </a:solidFill>
                <a:effectLst/>
                <a:latin typeface="Helvetica" pitchFamily="2" charset="0"/>
              </a:rPr>
              <a:t>SW05</a:t>
            </a:r>
            <a:r>
              <a:rPr lang="en-US" dirty="0">
                <a:solidFill>
                  <a:srgbClr val="000000"/>
                </a:solidFill>
                <a:effectLst/>
                <a:latin typeface="Helvetica" pitchFamily="2" charset="0"/>
              </a:rPr>
              <a:t>,</a:t>
            </a:r>
            <a:r>
              <a:rPr lang="en-US" dirty="0">
                <a:solidFill>
                  <a:srgbClr val="6B0001"/>
                </a:solidFill>
                <a:effectLst/>
                <a:latin typeface="Helvetica" pitchFamily="2" charset="0"/>
              </a:rPr>
              <a:t>GPSW06</a:t>
            </a:r>
            <a:r>
              <a:rPr lang="en-US" dirty="0">
                <a:solidFill>
                  <a:srgbClr val="000000"/>
                </a:solidFill>
                <a:effectLst/>
                <a:latin typeface="Helvetica" pitchFamily="2" charset="0"/>
              </a:rPr>
              <a:t>] provides fine-grained access control over encrypted data by associating decryption privileges directly with user credentials (attributes).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In this scenario, consider that CMU holds the public key and master secret key of the system.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Anyone can encrypt a message in the system with respect to a ciphertext-policy, such as CS ^ Professor.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ABE enables authorized users possessing appropriate attributes to decrypt the message. For example, consider that there are four users who obtain keys for their respective attributes as shown.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Then, the first user can decrypt the ciphertext whereas others cannot.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Moreover, security should against </a:t>
            </a:r>
            <a:r>
              <a:rPr lang="en-US" dirty="0" err="1">
                <a:solidFill>
                  <a:srgbClr val="000000"/>
                </a:solidFill>
                <a:effectLst/>
                <a:latin typeface="Helvetica" pitchFamily="2" charset="0"/>
              </a:rPr>
              <a:t>colluduing</a:t>
            </a:r>
            <a:r>
              <a:rPr lang="en-US" dirty="0">
                <a:solidFill>
                  <a:srgbClr val="000000"/>
                </a:solidFill>
                <a:effectLst/>
                <a:latin typeface="Helvetica" pitchFamily="2" charset="0"/>
              </a:rPr>
              <a:t> users. For example, if users 2 and 3 collude, then, even though their joint attributes satisfy the policy, they should not be able to decrypt the ciphertext.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0:20</a:t>
            </a:r>
          </a:p>
          <a:p>
            <a:pPr marL="0" lvl="0" indent="0" algn="l" rtl="0">
              <a:spcBef>
                <a:spcPts val="0"/>
              </a:spcBef>
              <a:spcAft>
                <a:spcPts val="0"/>
              </a:spcAft>
              <a:buNone/>
            </a:pPr>
            <a:endParaRPr dirty="0"/>
          </a:p>
        </p:txBody>
      </p:sp>
      <p:sp>
        <p:nvSpPr>
          <p:cNvPr id="62" name="Google Shape;62;g37a39677808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8EEB2A18-0E0A-6CCE-60ED-9186F60C61B3}"/>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0A71618E-FA33-F434-DD3B-3E095469D9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5F369811-2CA5-F857-91D9-A67E8DDD3C53}"/>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40E01676-C1C2-55F8-E6A4-5817ED9AFA8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70680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35A24AA9-6274-8482-C0B0-6FF6BC8FA9A2}"/>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12E81436-C752-4237-7491-12769C83E0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B8E004F6-B261-1F73-F4BA-BC39754495A8}"/>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79003E13-E535-9E59-A5C4-EB8D63120D96}"/>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578738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BA0F99CD-B3DF-52B6-E924-AA0DED0443F9}"/>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BC03D2E2-6AB2-B2C5-2433-04149E8858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F3FEBA4-55D7-E056-A948-9292886B86E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092AF8F6-BC27-E68C-A025-D27D3FFC3946}"/>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223294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63411CCA-C144-81DB-1266-4D0A36B0027B}"/>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E7B5E6A3-F774-C854-6A2B-EFD1432E84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555B0967-48F4-24A6-4845-7FCF619D7D32}"/>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A126B3D5-614E-AFA7-EE01-355CA2F05BF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446503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C67897E9-8C27-A572-B4C8-58D43CB7863A}"/>
            </a:ext>
          </a:extLst>
        </p:cNvPr>
        <p:cNvGrpSpPr/>
        <p:nvPr/>
      </p:nvGrpSpPr>
      <p:grpSpPr>
        <a:xfrm>
          <a:off x="0" y="0"/>
          <a:ext cx="0" cy="0"/>
          <a:chOff x="0" y="0"/>
          <a:chExt cx="0" cy="0"/>
        </a:xfrm>
      </p:grpSpPr>
      <p:sp>
        <p:nvSpPr>
          <p:cNvPr id="613" name="Google Shape;613;g37a39677808_0_120:notes">
            <a:extLst>
              <a:ext uri="{FF2B5EF4-FFF2-40B4-BE49-F238E27FC236}">
                <a16:creationId xmlns:a16="http://schemas.microsoft.com/office/drawing/2014/main" id="{622E7EBA-C325-2898-A3FD-C2EDFD8019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37a39677808_0_120:notes">
            <a:extLst>
              <a:ext uri="{FF2B5EF4-FFF2-40B4-BE49-F238E27FC236}">
                <a16:creationId xmlns:a16="http://schemas.microsoft.com/office/drawing/2014/main" id="{5AB093BB-3339-B278-14BA-38D389945F17}"/>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0: 12:00 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1: 29:00 min (17:00 min).</a:t>
            </a:r>
          </a:p>
          <a:p>
            <a:pPr marL="0" lvl="0" indent="0" algn="l" rtl="0">
              <a:spcBef>
                <a:spcPts val="0"/>
              </a:spcBef>
              <a:spcAft>
                <a:spcPts val="0"/>
              </a:spcAft>
              <a:buNone/>
            </a:pPr>
            <a:r>
              <a:rPr lang="en-US" dirty="0"/>
              <a:t>Section 2: 34:00 min (4:30 min).</a:t>
            </a:r>
          </a:p>
          <a:p>
            <a:pPr marL="0" lvl="0" indent="0" algn="l" rtl="0">
              <a:spcBef>
                <a:spcPts val="0"/>
              </a:spcBef>
              <a:spcAft>
                <a:spcPts val="0"/>
              </a:spcAft>
              <a:buNone/>
            </a:pPr>
            <a:r>
              <a:rPr lang="en-US" dirty="0"/>
              <a:t>Section 3: 59:00 min (25 min).</a:t>
            </a:r>
          </a:p>
        </p:txBody>
      </p:sp>
      <p:sp>
        <p:nvSpPr>
          <p:cNvPr id="615" name="Google Shape;615;g37a39677808_0_120:notes">
            <a:extLst>
              <a:ext uri="{FF2B5EF4-FFF2-40B4-BE49-F238E27FC236}">
                <a16:creationId xmlns:a16="http://schemas.microsoft.com/office/drawing/2014/main" id="{9FC58F37-F7DE-3397-EF9B-EA47109F776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533583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F6EF7AE3-D138-60B7-D999-CEB1710E8FDB}"/>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39BBB375-9E7E-4FEC-3B69-799BBA3AB2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08D74A94-F1C3-4DBA-5603-E4720C30492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76FFF8D7-79A4-6B0D-A992-2D0A9CC6154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995615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2346B7C4-F74E-A92B-5194-A731D1A06855}"/>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7CF6A1A7-16A2-6091-A830-00C9063194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111DBB10-8247-FBAA-5849-61DD7F94E0AA}"/>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h belongs to G, it gives us more entropy</a:t>
            </a:r>
            <a:endParaRPr dirty="0"/>
          </a:p>
        </p:txBody>
      </p:sp>
      <p:sp>
        <p:nvSpPr>
          <p:cNvPr id="642" name="Google Shape;642;g3884010cfed_0_926:notes">
            <a:extLst>
              <a:ext uri="{FF2B5EF4-FFF2-40B4-BE49-F238E27FC236}">
                <a16:creationId xmlns:a16="http://schemas.microsoft.com/office/drawing/2014/main" id="{5F6E46A0-0868-BF38-CC40-158156C5284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990365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788EF264-641F-0E8C-F2D5-1FDB4147DAE5}"/>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6604E1B5-9B6F-FB0B-721F-7C5A35FE99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2BB99E18-2F61-AA1F-A6CD-7663BF39A8A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since the only step in [</a:t>
            </a:r>
            <a:r>
              <a:rPr lang="en-US" dirty="0">
                <a:solidFill>
                  <a:srgbClr val="6B0001"/>
                </a:solidFill>
                <a:effectLst/>
                <a:latin typeface="Helvetica" pitchFamily="2" charset="0"/>
              </a:rPr>
              <a:t>LW11a</a:t>
            </a:r>
            <a:r>
              <a:rPr lang="en-US" dirty="0">
                <a:solidFill>
                  <a:srgbClr val="000000"/>
                </a:solidFill>
                <a:effectLst/>
                <a:latin typeface="Helvetica" pitchFamily="2" charset="0"/>
              </a:rPr>
              <a:t>] that relies on a target-group-based computational assumption is the final transition – which our proof replaces with information-theoretic transition – we no longer need to embed the secret shares of s in the target group</a:t>
            </a:r>
          </a:p>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C6DC7691-0142-56EC-4E47-D8A8E74385A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443365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B90A7032-04FE-A689-D8AA-B01A1BE43C46}"/>
            </a:ext>
          </a:extLst>
        </p:cNvPr>
        <p:cNvGrpSpPr/>
        <p:nvPr/>
      </p:nvGrpSpPr>
      <p:grpSpPr>
        <a:xfrm>
          <a:off x="0" y="0"/>
          <a:ext cx="0" cy="0"/>
          <a:chOff x="0" y="0"/>
          <a:chExt cx="0" cy="0"/>
        </a:xfrm>
      </p:grpSpPr>
      <p:sp>
        <p:nvSpPr>
          <p:cNvPr id="613" name="Google Shape;613;g37a39677808_0_120:notes">
            <a:extLst>
              <a:ext uri="{FF2B5EF4-FFF2-40B4-BE49-F238E27FC236}">
                <a16:creationId xmlns:a16="http://schemas.microsoft.com/office/drawing/2014/main" id="{9FE5B8E3-F364-0E69-4CBA-1F4766BAAF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37a39677808_0_120:notes">
            <a:extLst>
              <a:ext uri="{FF2B5EF4-FFF2-40B4-BE49-F238E27FC236}">
                <a16:creationId xmlns:a16="http://schemas.microsoft.com/office/drawing/2014/main" id="{30AB5467-D072-C347-6F6C-D3CB8F211F4A}"/>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0: 12:00 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1: 29:00 min (17:00 min).</a:t>
            </a:r>
          </a:p>
          <a:p>
            <a:pPr marL="0" lvl="0" indent="0" algn="l" rtl="0">
              <a:spcBef>
                <a:spcPts val="0"/>
              </a:spcBef>
              <a:spcAft>
                <a:spcPts val="0"/>
              </a:spcAft>
              <a:buNone/>
            </a:pPr>
            <a:r>
              <a:rPr lang="en-US" dirty="0"/>
              <a:t>Section 2: 34:00 min (4:30 min).</a:t>
            </a:r>
          </a:p>
          <a:p>
            <a:pPr marL="0" lvl="0" indent="0" algn="l" rtl="0">
              <a:spcBef>
                <a:spcPts val="0"/>
              </a:spcBef>
              <a:spcAft>
                <a:spcPts val="0"/>
              </a:spcAft>
              <a:buNone/>
            </a:pPr>
            <a:r>
              <a:rPr lang="en-US" dirty="0"/>
              <a:t>Section 3: 59:00 min (25 min).</a:t>
            </a:r>
          </a:p>
        </p:txBody>
      </p:sp>
      <p:sp>
        <p:nvSpPr>
          <p:cNvPr id="615" name="Google Shape;615;g37a39677808_0_120:notes">
            <a:extLst>
              <a:ext uri="{FF2B5EF4-FFF2-40B4-BE49-F238E27FC236}">
                <a16:creationId xmlns:a16="http://schemas.microsoft.com/office/drawing/2014/main" id="{71422696-1931-C547-84EA-6D35E263298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277640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F0D69541-1A47-97D5-A102-8E8A02698681}"/>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42B3831D-86EA-773E-09AB-2C8E29CF68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EBA45E14-C0A5-A6C0-53A1-49483D53C505}"/>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DBC73A52-AF71-4C2B-A5F5-98169987FF6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07382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84010cfed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84010cfed_0_1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Now ABE as a primitive has seen a lot of success in both theoretical and applied cryptography.</a:t>
            </a:r>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But perhaps the biggest downside of ABE is the users of the system trust a central authority </a:t>
            </a:r>
            <a:r>
              <a:rPr lang="en-US" dirty="0">
                <a:solidFill>
                  <a:srgbClr val="000000"/>
                </a:solidFill>
                <a:effectLst/>
                <a:latin typeface="Helvetica" pitchFamily="2" charset="0"/>
              </a:rPr>
              <a:t>possessing a master secret key to issue attribute-based decryption </a:t>
            </a:r>
            <a:r>
              <a:rPr lang="en-US" dirty="0" err="1">
                <a:solidFill>
                  <a:srgbClr val="000000"/>
                </a:solidFill>
                <a:effectLst/>
                <a:latin typeface="Helvetica" pitchFamily="2" charset="0"/>
              </a:rPr>
              <a:t>key.This</a:t>
            </a:r>
            <a:r>
              <a:rPr lang="en-US" dirty="0">
                <a:solidFill>
                  <a:srgbClr val="000000"/>
                </a:solidFill>
                <a:effectLst/>
                <a:latin typeface="Helvetica" pitchFamily="2" charset="0"/>
              </a:rPr>
              <a:t> is a critical barrier to large-scale, real-world deployment. For instance, if someone steals the keys of the central authority, then no security is left in the system.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1:33</a:t>
            </a:r>
            <a:endParaRPr dirty="0"/>
          </a:p>
        </p:txBody>
      </p:sp>
      <p:sp>
        <p:nvSpPr>
          <p:cNvPr id="128" name="Google Shape;128;g3884010cfed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7923097E-7EEF-F630-FA09-54BEBC1F43CC}"/>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34E8C274-49B1-3A80-672F-C09447C594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FEAA3D07-84A1-D20C-9648-F6863D29D3F4}"/>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881F7A94-2958-5F57-4DF9-2EDECC15320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037321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78C0A57F-65C7-7B2D-169C-D1A2DECA9741}"/>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58BCD4D7-7FEA-E77F-ABA1-4DC220549A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45813E1-DCAA-C1F0-B095-6E79276E8B8C}"/>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876109F1-7732-6CC8-6185-E08655634B9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279595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52EB53F8-8410-7E12-FC47-C7818691FB84}"/>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53A689B4-F4D0-BC4D-D76E-27107E3F8B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22E7C6DA-9178-EBAD-4A3C-89A33222B044}"/>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87181A6D-A6B0-1D86-2B07-E9702A609E1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841435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6384DC52-715D-A14C-3E17-EAD817A9AB4A}"/>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5479C6FC-DA5E-DDAD-014B-DB3C4B4B85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8ACF5AD-05A0-4471-989C-0D71C796CFC0}"/>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321E3309-1170-BD3A-0CAC-41BC5CF187E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2487409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0C25F5BE-2190-740B-EF6B-D041867E1CAA}"/>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7338C615-EA08-7445-E25C-87FC1521B4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73C5D42B-2600-4EBC-56E2-FFC42401B6CB}"/>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D33590EF-8B07-128C-12CE-D28803B1E2B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2050936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152CC5E9-9751-7588-7884-DEA14890458B}"/>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2173712F-0EBC-FC77-F9B7-8E9B6FC307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FEB6B40-858B-ABD5-D6DF-59EB987C734C}"/>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20E07567-4FF1-BE0D-D541-95C3403D809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598383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57331103-E115-81E9-03E7-83160042ED89}"/>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F47CBA2D-6F0B-99AD-2B7C-62884DEF9F1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5E4977BF-9F56-485F-C3B7-380F70FA76B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5700BEB9-5E3C-1ECB-74F9-58355114DC4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1186076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B382A59E-9AC0-8EE9-39E6-D7BF55BDAF4A}"/>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1A398308-1C43-2F74-8EC5-02D568D612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2E7B4D60-3B44-8337-2D51-B45EAD331F87}"/>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C423BFDB-7AA3-B906-82E9-E563813B1EA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37759718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21D324F1-F8D5-E18D-AED1-8B990062594C}"/>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B8F7BA24-B170-E13F-8312-AAB6EB59BA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2CA7D285-C2ED-5355-18FC-E7C0432A3B7C}"/>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0F3A90ED-A83F-85B3-9FE0-BD6BB2D4A99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3563578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C6C3FBA0-601E-C4FD-C75D-6987FBE661A8}"/>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014E9146-CE8D-BB1C-CAD8-4084C5D4CE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49DBCB0A-3678-8C06-9095-9A6FC02F07E7}"/>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2233A1BB-042A-B8FC-3F4D-205CA9B36A5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73802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7a39677808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7a39677808_0_8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Chase [</a:t>
            </a:r>
            <a:r>
              <a:rPr lang="en-US" dirty="0">
                <a:solidFill>
                  <a:srgbClr val="6B0001"/>
                </a:solidFill>
                <a:effectLst/>
                <a:latin typeface="Helvetica" pitchFamily="2" charset="0"/>
              </a:rPr>
              <a:t>Cha07</a:t>
            </a:r>
            <a:r>
              <a:rPr lang="en-US" dirty="0">
                <a:solidFill>
                  <a:srgbClr val="000000"/>
                </a:solidFill>
                <a:effectLst/>
                <a:latin typeface="Helvetica" pitchFamily="2" charset="0"/>
              </a:rPr>
              <a:t>] introduced the concept of Multi-Authority Attribute-Based Encryption (MA-ABE), which enables multiple independent authorities to concurrently manage disjoint sets of attributes.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global setup algorithm  is run once at the beginning to generate global public parameters. Using global params, each authority, such as CS, </a:t>
            </a:r>
            <a:r>
              <a:rPr lang="en-US" dirty="0" err="1"/>
              <a:t>Profesor</a:t>
            </a:r>
            <a:r>
              <a:rPr lang="en-US" dirty="0"/>
              <a:t>, ECE, Student can generate their authority keys. For sake of simplicity here, let’s assume that each authority controls one attribute each.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Encryption now requires public keys of all the attributes appearing in the policy.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Each authority issues secret keys to users for attributes under its individual control, without requiring coordination or interaction with other authorities. This is enabled by associating Global identifiers, or GIDs with each user.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Consequently, a user with GID1 holding attributes from multiple authorities  for attributes CS and Professor can decrypt the ciphertext by seamlessly combining keys obtained from the relevant attribute authorities.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lvl="0" indent="0" algn="l" rtl="0">
              <a:spcBef>
                <a:spcPts val="0"/>
              </a:spcBef>
              <a:spcAft>
                <a:spcPts val="0"/>
              </a:spcAft>
              <a:buNone/>
            </a:pPr>
            <a:r>
              <a:rPr lang="en-US" dirty="0"/>
              <a:t>2:00</a:t>
            </a:r>
          </a:p>
        </p:txBody>
      </p:sp>
      <p:sp>
        <p:nvSpPr>
          <p:cNvPr id="190" name="Google Shape;190;g37a39677808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583684DA-8EBA-666A-41A7-03A520D27430}"/>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22109021-2CF3-A63A-A327-465E517456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49877A4C-D008-F11D-F54F-87B25D5E5F63}"/>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96C35D14-A37A-644F-AB75-A34E474DA52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270730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3BEB8920-F2D7-D61D-7E09-EC4276E0D484}"/>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F3ECCBA8-2335-C30B-C16B-0E740D9AF5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34206C27-3929-F880-529D-F102ED650D72}"/>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63CDBC23-E0B8-9815-326A-7EEDE09C780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764432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876BF943-221E-E499-6E6B-8EC8D74E03B7}"/>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EF69905F-82B0-B6B8-126A-3DFC904843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71AD8E6E-714A-00AC-3531-1EF5AD17AE8B}"/>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F793A0A0-9804-75F1-4A16-0AB132D06C6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1850993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26A7A9B5-CF28-9CC5-3BAE-A32A6A3BE86E}"/>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7D2713D7-ADF8-78FC-BE55-025A869F15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8C9DAFF-4202-72FF-BEDF-84EC515D2E05}"/>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C0117925-6CE1-1F03-F5B8-BA2E58B9142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1778576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0: 12:00 min.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Section 1: 29:00 min (17:00 min).</a:t>
            </a:r>
          </a:p>
          <a:p>
            <a:pPr marL="0" lvl="0" indent="0" algn="l" rtl="0">
              <a:spcBef>
                <a:spcPts val="0"/>
              </a:spcBef>
              <a:spcAft>
                <a:spcPts val="0"/>
              </a:spcAft>
              <a:buNone/>
            </a:pPr>
            <a:r>
              <a:rPr lang="en-US" dirty="0"/>
              <a:t>Section 2: 34:00 min (4:30 min).</a:t>
            </a:r>
          </a:p>
          <a:p>
            <a:pPr marL="0" lvl="0" indent="0" algn="l" rtl="0">
              <a:spcBef>
                <a:spcPts val="0"/>
              </a:spcBef>
              <a:spcAft>
                <a:spcPts val="0"/>
              </a:spcAft>
              <a:buNone/>
            </a:pPr>
            <a:r>
              <a:rPr lang="en-US" dirty="0"/>
              <a:t>Section 3: 59:00 min (25 min).</a:t>
            </a:r>
          </a:p>
          <a:p>
            <a:endParaRPr lang="en-US" dirty="0"/>
          </a:p>
        </p:txBody>
      </p:sp>
    </p:spTree>
    <p:extLst>
      <p:ext uri="{BB962C8B-B14F-4D97-AF65-F5344CB8AC3E}">
        <p14:creationId xmlns:p14="http://schemas.microsoft.com/office/powerpoint/2010/main" val="375908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2298710C-ABFA-4DBB-6B84-A58A82B4AB7D}"/>
            </a:ext>
          </a:extLst>
        </p:cNvPr>
        <p:cNvGrpSpPr/>
        <p:nvPr/>
      </p:nvGrpSpPr>
      <p:grpSpPr>
        <a:xfrm>
          <a:off x="0" y="0"/>
          <a:ext cx="0" cy="0"/>
          <a:chOff x="0" y="0"/>
          <a:chExt cx="0" cy="0"/>
        </a:xfrm>
      </p:grpSpPr>
      <p:sp>
        <p:nvSpPr>
          <p:cNvPr id="613" name="Google Shape;613;g37a39677808_0_120:notes">
            <a:extLst>
              <a:ext uri="{FF2B5EF4-FFF2-40B4-BE49-F238E27FC236}">
                <a16:creationId xmlns:a16="http://schemas.microsoft.com/office/drawing/2014/main" id="{6E73B4F6-E5D9-7E95-2148-F71C3B98CD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37a39677808_0_120:notes">
            <a:extLst>
              <a:ext uri="{FF2B5EF4-FFF2-40B4-BE49-F238E27FC236}">
                <a16:creationId xmlns:a16="http://schemas.microsoft.com/office/drawing/2014/main" id="{C6886727-1ECB-116B-771F-EFE6D71F9EEB}"/>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20mins for section 3.</a:t>
            </a:r>
            <a:endParaRPr dirty="0"/>
          </a:p>
        </p:txBody>
      </p:sp>
      <p:sp>
        <p:nvSpPr>
          <p:cNvPr id="615" name="Google Shape;615;g37a39677808_0_120:notes">
            <a:extLst>
              <a:ext uri="{FF2B5EF4-FFF2-40B4-BE49-F238E27FC236}">
                <a16:creationId xmlns:a16="http://schemas.microsoft.com/office/drawing/2014/main" id="{8FBC5AA7-2554-E0AD-8891-16EE5DEF960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19681218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a:extLst>
            <a:ext uri="{FF2B5EF4-FFF2-40B4-BE49-F238E27FC236}">
              <a16:creationId xmlns:a16="http://schemas.microsoft.com/office/drawing/2014/main" id="{742591FC-E4B9-AA48-3A23-8FE8F5507EE5}"/>
            </a:ext>
          </a:extLst>
        </p:cNvPr>
        <p:cNvGrpSpPr/>
        <p:nvPr/>
      </p:nvGrpSpPr>
      <p:grpSpPr>
        <a:xfrm>
          <a:off x="0" y="0"/>
          <a:ext cx="0" cy="0"/>
          <a:chOff x="0" y="0"/>
          <a:chExt cx="0" cy="0"/>
        </a:xfrm>
      </p:grpSpPr>
      <p:sp>
        <p:nvSpPr>
          <p:cNvPr id="621" name="Google Shape;621;g3884010cfed_0_643:notes">
            <a:extLst>
              <a:ext uri="{FF2B5EF4-FFF2-40B4-BE49-F238E27FC236}">
                <a16:creationId xmlns:a16="http://schemas.microsoft.com/office/drawing/2014/main" id="{A6687C3A-61DE-2738-A14B-5ABD19774DE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3884010cfed_0_643:notes">
            <a:extLst>
              <a:ext uri="{FF2B5EF4-FFF2-40B4-BE49-F238E27FC236}">
                <a16:creationId xmlns:a16="http://schemas.microsoft.com/office/drawing/2014/main" id="{51251BD0-CD5E-5DBF-8257-D93A7C99B408}"/>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3" name="Google Shape;623;g3884010cfed_0_643:notes">
            <a:extLst>
              <a:ext uri="{FF2B5EF4-FFF2-40B4-BE49-F238E27FC236}">
                <a16:creationId xmlns:a16="http://schemas.microsoft.com/office/drawing/2014/main" id="{0ABCC02F-5FDE-D864-F285-B5943D6F62F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19202197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011436A9-3ED0-671D-AE55-40A72ACC1A65}"/>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A3D3F172-363F-0B41-689C-D427ECA6C9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94B531C-7C25-E1E4-99BC-1BBC6EB2DAC0}"/>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since the only step in [</a:t>
            </a:r>
            <a:r>
              <a:rPr lang="en-US" dirty="0">
                <a:solidFill>
                  <a:srgbClr val="6B0001"/>
                </a:solidFill>
                <a:effectLst/>
                <a:latin typeface="Helvetica" pitchFamily="2" charset="0"/>
              </a:rPr>
              <a:t>LW11a</a:t>
            </a:r>
            <a:r>
              <a:rPr lang="en-US" dirty="0">
                <a:solidFill>
                  <a:srgbClr val="000000"/>
                </a:solidFill>
                <a:effectLst/>
                <a:latin typeface="Helvetica" pitchFamily="2" charset="0"/>
              </a:rPr>
              <a:t>] that relies on a target-group-based computational assumption is the final transition – which our proof replaces with information-theoretic transition – we no longer need to embed the secret shares of s in the target group</a:t>
            </a:r>
          </a:p>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C96E4564-2A50-8BF1-5529-798D68DA2E9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39668381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A35156A1-DC9C-B83E-3C97-AD0955B44C0D}"/>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B4014F3B-C34E-038A-7EBD-637A399116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7A0BF420-9BD5-F1DE-B9B9-241E4D2C337E}"/>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since the only step in [</a:t>
            </a:r>
            <a:r>
              <a:rPr lang="en-US" dirty="0">
                <a:solidFill>
                  <a:srgbClr val="6B0001"/>
                </a:solidFill>
                <a:effectLst/>
                <a:latin typeface="Helvetica" pitchFamily="2" charset="0"/>
              </a:rPr>
              <a:t>LW11a</a:t>
            </a:r>
            <a:r>
              <a:rPr lang="en-US" dirty="0">
                <a:solidFill>
                  <a:srgbClr val="000000"/>
                </a:solidFill>
                <a:effectLst/>
                <a:latin typeface="Helvetica" pitchFamily="2" charset="0"/>
              </a:rPr>
              <a:t>] that relies on a target-group-based computational assumption is the final transition – which our proof replaces with information-theoretic transition – we no longer need to embed the secret shares of s in the target group</a:t>
            </a:r>
          </a:p>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6F4B2430-E8F3-9E38-BCFC-FAE055FF239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16425538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a:extLst>
            <a:ext uri="{FF2B5EF4-FFF2-40B4-BE49-F238E27FC236}">
              <a16:creationId xmlns:a16="http://schemas.microsoft.com/office/drawing/2014/main" id="{D85D0F20-966E-6568-7583-B41C97EB821E}"/>
            </a:ext>
          </a:extLst>
        </p:cNvPr>
        <p:cNvGrpSpPr/>
        <p:nvPr/>
      </p:nvGrpSpPr>
      <p:grpSpPr>
        <a:xfrm>
          <a:off x="0" y="0"/>
          <a:ext cx="0" cy="0"/>
          <a:chOff x="0" y="0"/>
          <a:chExt cx="0" cy="0"/>
        </a:xfrm>
      </p:grpSpPr>
      <p:sp>
        <p:nvSpPr>
          <p:cNvPr id="490" name="Google Shape;490;g37a39677808_0_102:notes">
            <a:extLst>
              <a:ext uri="{FF2B5EF4-FFF2-40B4-BE49-F238E27FC236}">
                <a16:creationId xmlns:a16="http://schemas.microsoft.com/office/drawing/2014/main" id="{1F85C097-29E9-BD29-1E5C-800F1D22C5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7a39677808_0_102:notes">
            <a:extLst>
              <a:ext uri="{FF2B5EF4-FFF2-40B4-BE49-F238E27FC236}">
                <a16:creationId xmlns:a16="http://schemas.microsoft.com/office/drawing/2014/main" id="{11E6B73E-4FD4-FAD7-7937-9388F4B95A2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Lewko</a:t>
            </a:r>
            <a:r>
              <a:rPr lang="en-US" dirty="0"/>
              <a:t> and Waters proposed the first truly decentralized MA-ABE scheme and used dual system encryption techniques to prove security. But, they could only support static corruption of authorities. </a:t>
            </a:r>
            <a:r>
              <a:rPr lang="en-US" dirty="0">
                <a:solidFill>
                  <a:srgbClr val="000000"/>
                </a:solidFill>
                <a:effectLst/>
                <a:latin typeface="Helvetica" pitchFamily="2" charset="0"/>
              </a:rPr>
              <a:t>Given the inherently decentralized and dynamic nature of MA-ABE, such assumption seems overly restrictive and unrealistic.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Supporting adaptive corruptions remained a long-standing open-problem and after more than a decade, Datta, </a:t>
            </a:r>
            <a:r>
              <a:rPr lang="en-US" dirty="0" err="1">
                <a:solidFill>
                  <a:srgbClr val="000000"/>
                </a:solidFill>
                <a:effectLst/>
                <a:latin typeface="Helvetica" pitchFamily="2" charset="0"/>
              </a:rPr>
              <a:t>Komargodski</a:t>
            </a:r>
            <a:r>
              <a:rPr lang="en-US" dirty="0">
                <a:solidFill>
                  <a:srgbClr val="000000"/>
                </a:solidFill>
                <a:effectLst/>
                <a:latin typeface="Helvetica" pitchFamily="2" charset="0"/>
              </a:rPr>
              <a:t> and Waters made progress on this question and introduced the first fully adaptive MA-ABE scheme in 2023. Subsequent work of Chen et al showed how to support attribute-reuse in the policy. However, the proof technique in these works is quite complex and uses dual system with dual sub-systems. This results in an inefficient scheme compared to </a:t>
            </a:r>
            <a:r>
              <a:rPr lang="en-US" dirty="0" err="1">
                <a:solidFill>
                  <a:srgbClr val="000000"/>
                </a:solidFill>
                <a:effectLst/>
                <a:latin typeface="Helvetica" pitchFamily="2" charset="0"/>
              </a:rPr>
              <a:t>Lewko</a:t>
            </a:r>
            <a:r>
              <a:rPr lang="en-US" dirty="0">
                <a:solidFill>
                  <a:srgbClr val="000000"/>
                </a:solidFill>
                <a:effectLst/>
                <a:latin typeface="Helvetica" pitchFamily="2" charset="0"/>
              </a:rPr>
              <a:t>-Waters.</a:t>
            </a:r>
          </a:p>
          <a:p>
            <a:pPr marL="0" lvl="0" indent="0" algn="l" rtl="0">
              <a:spcBef>
                <a:spcPts val="0"/>
              </a:spcBef>
              <a:spcAft>
                <a:spcPts val="0"/>
              </a:spcAft>
              <a:buNone/>
            </a:pPr>
            <a:endParaRPr dirty="0"/>
          </a:p>
        </p:txBody>
      </p:sp>
      <p:sp>
        <p:nvSpPr>
          <p:cNvPr id="492" name="Google Shape;492;g37a39677808_0_102:notes">
            <a:extLst>
              <a:ext uri="{FF2B5EF4-FFF2-40B4-BE49-F238E27FC236}">
                <a16:creationId xmlns:a16="http://schemas.microsoft.com/office/drawing/2014/main" id="{00D0F0BB-8D27-6D29-B32C-65B84E5D908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388893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884010cfed_0_6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884010cfed_0_67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Similar to standard ABE, Multi-Authority ABE naturally demands collusion resistance against unauthorized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3:25</a:t>
            </a:r>
            <a:endParaRPr dirty="0"/>
          </a:p>
        </p:txBody>
      </p:sp>
      <p:sp>
        <p:nvSpPr>
          <p:cNvPr id="285" name="Google Shape;285;g3884010cfed_0_6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a:extLst>
            <a:ext uri="{FF2B5EF4-FFF2-40B4-BE49-F238E27FC236}">
              <a16:creationId xmlns:a16="http://schemas.microsoft.com/office/drawing/2014/main" id="{87A11719-DB9A-8C8D-0A79-CA92554E903A}"/>
            </a:ext>
          </a:extLst>
        </p:cNvPr>
        <p:cNvGrpSpPr/>
        <p:nvPr/>
      </p:nvGrpSpPr>
      <p:grpSpPr>
        <a:xfrm>
          <a:off x="0" y="0"/>
          <a:ext cx="0" cy="0"/>
          <a:chOff x="0" y="0"/>
          <a:chExt cx="0" cy="0"/>
        </a:xfrm>
      </p:grpSpPr>
      <p:sp>
        <p:nvSpPr>
          <p:cNvPr id="560" name="Google Shape;560;g3884010cfed_0_531:notes">
            <a:extLst>
              <a:ext uri="{FF2B5EF4-FFF2-40B4-BE49-F238E27FC236}">
                <a16:creationId xmlns:a16="http://schemas.microsoft.com/office/drawing/2014/main" id="{3269AA0F-3A05-DF4A-CCA5-DD6765258C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884010cfed_0_531:notes">
            <a:extLst>
              <a:ext uri="{FF2B5EF4-FFF2-40B4-BE49-F238E27FC236}">
                <a16:creationId xmlns:a16="http://schemas.microsoft.com/office/drawing/2014/main" id="{5EABD9B0-C12B-9B0D-6C6E-079EA69B6D3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g3884010cfed_0_531:notes">
            <a:extLst>
              <a:ext uri="{FF2B5EF4-FFF2-40B4-BE49-F238E27FC236}">
                <a16:creationId xmlns:a16="http://schemas.microsoft.com/office/drawing/2014/main" id="{A465D3B3-0CE8-CB07-5C4A-848A9B0FB19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35787075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884010cfed_0_5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884010cfed_0_5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5" name="Google Shape;575;g3884010cfed_0_5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0B39CF4D-1DB1-DB75-7B0C-6B517A549D40}"/>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447AA199-1E75-F992-75C6-8D7FA1A7A5D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637E788-5AB5-92FB-DDF4-1FE709DAAD99}"/>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C2E744B0-F584-A6C8-1AD5-7B3B91DE1C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4592375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DD970225-6D0D-716B-6CB9-4F7C534A1215}"/>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BDD0E205-427E-15E9-983C-ADE97B08EEB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8F87BB07-12E0-BD9E-E91C-80600EAF7290}"/>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CBA447FA-C8B8-B00C-DA2D-0AF171E32A0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33701520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D46BC863-F506-277B-5167-A956D91E5D4B}"/>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B7D4E1DB-8F2A-8F74-1ACD-2B3EDC4C18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EF2369B1-057C-0E25-FAD0-CE62EF3379A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0ECD7797-41B0-2D8F-306A-20309D526AB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31033838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17A4CD91-244B-E5D8-A7AB-8D62DFB67914}"/>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8986FE1D-D3C7-94C2-793C-CAE6C04418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15603AAD-D1A5-D461-3CFC-503A8E24372A}"/>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BD24DA2C-DEB4-AC5A-FB67-9B929CC99181}"/>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3553776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8F4112D4-4C5B-75A1-E61D-12B051F0CE92}"/>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427F82A7-709F-2944-42E9-A1B5100745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E05E3779-C844-6EAB-06B8-8B7248B80368}"/>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DBFCC960-1381-86D0-2B0D-D56959FA1EE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1885258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C999587E-89D9-49C9-C189-A90D4B13C9FC}"/>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A647A0D9-76D3-07CD-FC5A-F467C132F3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39ACAC1F-C995-AC26-99C8-BEBE360A5872}"/>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8F22E67D-E7C7-B5C4-3638-579DE304C02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22437774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9DDFE78F-ACCB-4B76-29EE-CBEABC3C8742}"/>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BB0227C5-B844-11EB-F1C5-7F8537AAC6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209AE7AA-EEA4-5EBE-90D6-E66507D79085}"/>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2C4A2116-BB84-4930-2933-D3F2FA3C090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7818437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8CAE0F0E-D32C-B69F-6E87-823FB42BF35D}"/>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289438C7-D026-060C-8417-7D73D4AC73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A4470CA8-308F-E9AC-546D-2B08E1CFF655}"/>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FA098C21-984D-1B88-4B7B-C91416C1B3D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79473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884010cfed_0_7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884010cfed_0_77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however, MA-ABE introduces an additional challenge: the possibility that some attribute authorities themselves may become corrupted and collude with malicious users. For example, the collusion of authorities Professor, ECE, Student and users with GID3 and 4 should still not be able to decrypt the ciphertext.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Addressing this critical security aspect, prior works have formalized various corruption models such as no corruption, static corruption, adaptive corruption.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3:35</a:t>
            </a:r>
            <a:endParaRPr dirty="0"/>
          </a:p>
        </p:txBody>
      </p:sp>
      <p:sp>
        <p:nvSpPr>
          <p:cNvPr id="388" name="Google Shape;388;g3884010cfed_0_7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a:extLst>
            <a:ext uri="{FF2B5EF4-FFF2-40B4-BE49-F238E27FC236}">
              <a16:creationId xmlns:a16="http://schemas.microsoft.com/office/drawing/2014/main" id="{E86595A8-2061-A891-AEC0-392430E70965}"/>
            </a:ext>
          </a:extLst>
        </p:cNvPr>
        <p:cNvGrpSpPr/>
        <p:nvPr/>
      </p:nvGrpSpPr>
      <p:grpSpPr>
        <a:xfrm>
          <a:off x="0" y="0"/>
          <a:ext cx="0" cy="0"/>
          <a:chOff x="0" y="0"/>
          <a:chExt cx="0" cy="0"/>
        </a:xfrm>
      </p:grpSpPr>
      <p:sp>
        <p:nvSpPr>
          <p:cNvPr id="640" name="Google Shape;640;g3884010cfed_0_926:notes">
            <a:extLst>
              <a:ext uri="{FF2B5EF4-FFF2-40B4-BE49-F238E27FC236}">
                <a16:creationId xmlns:a16="http://schemas.microsoft.com/office/drawing/2014/main" id="{48089671-15E1-A254-35DA-CFB5DF38A3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3884010cfed_0_926:notes">
            <a:extLst>
              <a:ext uri="{FF2B5EF4-FFF2-40B4-BE49-F238E27FC236}">
                <a16:creationId xmlns:a16="http://schemas.microsoft.com/office/drawing/2014/main" id="{D0FB0B96-6E81-BA92-66DE-C796217695F0}"/>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2" name="Google Shape;642;g3884010cfed_0_926:notes">
            <a:extLst>
              <a:ext uri="{FF2B5EF4-FFF2-40B4-BE49-F238E27FC236}">
                <a16:creationId xmlns:a16="http://schemas.microsoft.com/office/drawing/2014/main" id="{E9A6A411-DA59-5218-E687-B5D9EAD55AC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419242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a:extLst>
            <a:ext uri="{FF2B5EF4-FFF2-40B4-BE49-F238E27FC236}">
              <a16:creationId xmlns:a16="http://schemas.microsoft.com/office/drawing/2014/main" id="{ECFBAE0D-E5A9-A9F5-ADF5-7F6907966186}"/>
            </a:ext>
          </a:extLst>
        </p:cNvPr>
        <p:cNvGrpSpPr/>
        <p:nvPr/>
      </p:nvGrpSpPr>
      <p:grpSpPr>
        <a:xfrm>
          <a:off x="0" y="0"/>
          <a:ext cx="0" cy="0"/>
          <a:chOff x="0" y="0"/>
          <a:chExt cx="0" cy="0"/>
        </a:xfrm>
      </p:grpSpPr>
      <p:sp>
        <p:nvSpPr>
          <p:cNvPr id="386" name="Google Shape;386;g3884010cfed_0_770:notes">
            <a:extLst>
              <a:ext uri="{FF2B5EF4-FFF2-40B4-BE49-F238E27FC236}">
                <a16:creationId xmlns:a16="http://schemas.microsoft.com/office/drawing/2014/main" id="{16F4AA95-788C-B529-85DD-7FC4CD8745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884010cfed_0_770:notes">
            <a:extLst>
              <a:ext uri="{FF2B5EF4-FFF2-40B4-BE49-F238E27FC236}">
                <a16:creationId xmlns:a16="http://schemas.microsoft.com/office/drawing/2014/main" id="{EF0D3832-1CB3-CAD7-117D-F8D04705AB36}"/>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work, we consider full adaptive corruption security. Intuitively, this means the following. At the beginning of the game, the adversary obtains global params from the challenger.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this, adversary can make following kinds of queries in arbitrary order: Authority Setup, Key Gen, Corruption and obtain respective responses immediately.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it can make a challenge encryption query consisting of two messages msg0 and msg1 along with a challenge ciphertext-policy, and obtain a ciphertext encrypting </a:t>
            </a:r>
            <a:r>
              <a:rPr lang="en-US" dirty="0" err="1"/>
              <a:t>msg_b</a:t>
            </a:r>
            <a:r>
              <a:rPr lang="en-US" dirty="0"/>
              <a:t>, where b is the challenge bit.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this, adversary can repeat queries like before, and eventually output a guess bit b’. Adv wins if b=b’, subject to the admissibility criteria:…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4:00</a:t>
            </a:r>
            <a:endParaRPr dirty="0"/>
          </a:p>
        </p:txBody>
      </p:sp>
      <p:sp>
        <p:nvSpPr>
          <p:cNvPr id="388" name="Google Shape;388;g3884010cfed_0_770:notes">
            <a:extLst>
              <a:ext uri="{FF2B5EF4-FFF2-40B4-BE49-F238E27FC236}">
                <a16:creationId xmlns:a16="http://schemas.microsoft.com/office/drawing/2014/main" id="{3466DAD2-977A-2BBA-5F0B-DEF2667617E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76980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7a39677808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7a39677808_0_10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Lewko</a:t>
            </a:r>
            <a:r>
              <a:rPr lang="en-US" dirty="0"/>
              <a:t> and Waters proposed the first truly decentralized MA-ABE scheme and used dual system encryption techniques to prove security. But, they could only support static corruption of authorities. </a:t>
            </a:r>
            <a:r>
              <a:rPr lang="en-US" dirty="0">
                <a:solidFill>
                  <a:srgbClr val="000000"/>
                </a:solidFill>
                <a:effectLst/>
                <a:latin typeface="Helvetica" pitchFamily="2" charset="0"/>
              </a:rPr>
              <a:t>Given the inherently decentralized and dynamic nature of MA-ABE, such assumption seems overly restrictive and unrealistic.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solidFill>
                <a:srgbClr val="000000"/>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0000"/>
                </a:solidFill>
                <a:effectLst/>
                <a:latin typeface="Helvetica" pitchFamily="2" charset="0"/>
              </a:rPr>
              <a:t>Supporting adaptive corruptions remained a long-standing open-problem and after more than a decade, Datta, </a:t>
            </a:r>
            <a:r>
              <a:rPr lang="en-US" dirty="0" err="1">
                <a:solidFill>
                  <a:srgbClr val="000000"/>
                </a:solidFill>
                <a:effectLst/>
                <a:latin typeface="Helvetica" pitchFamily="2" charset="0"/>
              </a:rPr>
              <a:t>Komargodski</a:t>
            </a:r>
            <a:r>
              <a:rPr lang="en-US" dirty="0">
                <a:solidFill>
                  <a:srgbClr val="000000"/>
                </a:solidFill>
                <a:effectLst/>
                <a:latin typeface="Helvetica" pitchFamily="2" charset="0"/>
              </a:rPr>
              <a:t> and Waters made progress on this question and introduced the first fully adaptive MA-ABE scheme in 2023. Subsequent work of Chen et al showed how to support attribute-reuse in the policy. However, the proof technique in these works is quite complex and uses dual system with dual sub-systems. This results in an inefficient scheme compared to </a:t>
            </a:r>
            <a:r>
              <a:rPr lang="en-US" dirty="0" err="1">
                <a:solidFill>
                  <a:srgbClr val="000000"/>
                </a:solidFill>
                <a:effectLst/>
                <a:latin typeface="Helvetica" pitchFamily="2" charset="0"/>
              </a:rPr>
              <a:t>Lewko</a:t>
            </a:r>
            <a:r>
              <a:rPr lang="en-US" dirty="0">
                <a:solidFill>
                  <a:srgbClr val="000000"/>
                </a:solidFill>
                <a:effectLst/>
                <a:latin typeface="Helvetica" pitchFamily="2" charset="0"/>
              </a:rPr>
              <a:t>-Waters.</a:t>
            </a:r>
          </a:p>
          <a:p>
            <a:pPr marL="0" lvl="0" indent="0" algn="l" rtl="0">
              <a:spcBef>
                <a:spcPts val="0"/>
              </a:spcBef>
              <a:spcAft>
                <a:spcPts val="0"/>
              </a:spcAft>
              <a:buNone/>
            </a:pPr>
            <a:endParaRPr dirty="0"/>
          </a:p>
        </p:txBody>
      </p:sp>
      <p:sp>
        <p:nvSpPr>
          <p:cNvPr id="492" name="Google Shape;492;g37a39677808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7a39677808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7a39677808_0_10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the central questions that we study in this work are as follows:</a:t>
            </a:r>
          </a:p>
          <a:p>
            <a:pPr marL="0" lvl="0" indent="0" algn="l" rtl="0">
              <a:spcBef>
                <a:spcPts val="0"/>
              </a:spcBef>
              <a:spcAft>
                <a:spcPts val="0"/>
              </a:spcAft>
              <a:buNone/>
            </a:pPr>
            <a:endParaRPr lang="en-US" dirty="0"/>
          </a:p>
          <a:p>
            <a:pPr marL="228600" lvl="0" indent="-228600" algn="l" rtl="0">
              <a:spcBef>
                <a:spcPts val="0"/>
              </a:spcBef>
              <a:spcAft>
                <a:spcPts val="0"/>
              </a:spcAft>
              <a:buAutoNum type="arabicPeriod"/>
            </a:pPr>
            <a:r>
              <a:rPr lang="en-US" dirty="0"/>
              <a:t>…</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All works on MA-ABE so far are studied in a Boolean model of computation. </a:t>
            </a:r>
            <a:r>
              <a:rPr lang="en-US" dirty="0">
                <a:solidFill>
                  <a:srgbClr val="000000"/>
                </a:solidFill>
                <a:effectLst/>
                <a:latin typeface="Helvetica" pitchFamily="2" charset="0"/>
              </a:rPr>
              <a:t>A second question we ask is can we design a decentralized MA-ABE for an arithmetic model of computation?</a:t>
            </a:r>
          </a:p>
          <a:p>
            <a:pPr marL="228600" lvl="0" indent="-228600" algn="l" rtl="0">
              <a:spcBef>
                <a:spcPts val="0"/>
              </a:spcBef>
              <a:spcAft>
                <a:spcPts val="0"/>
              </a:spcAft>
              <a:buAutoNum type="arabicPeriod"/>
            </a:pPr>
            <a:endParaRPr dirty="0"/>
          </a:p>
        </p:txBody>
      </p:sp>
      <p:sp>
        <p:nvSpPr>
          <p:cNvPr id="534" name="Google Shape;534;g37a39677808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0.png"/></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notesSlide" Target="../notesSlides/notesSlide17.xml"/><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slideLayout" Target="../slideLayouts/slideLayout3.xml"/><Relationship Id="rId16" Type="http://schemas.openxmlformats.org/officeDocument/2006/relationships/image" Target="../media/image33.png"/><Relationship Id="rId1" Type="http://schemas.openxmlformats.org/officeDocument/2006/relationships/tags" Target="../tags/tag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7.png"/><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image" Target="../media/image32.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2.xml"/><Relationship Id="rId7"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25.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50.png"/><Relationship Id="rId9" Type="http://schemas.openxmlformats.org/officeDocument/2006/relationships/image" Target="../media/image27.png"/><Relationship Id="rId1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27.png"/><Relationship Id="rId3" Type="http://schemas.openxmlformats.org/officeDocument/2006/relationships/image" Target="../media/image53.png"/><Relationship Id="rId7" Type="http://schemas.openxmlformats.org/officeDocument/2006/relationships/image" Target="../media/image25.png"/><Relationship Id="rId12" Type="http://schemas.openxmlformats.org/officeDocument/2006/relationships/image" Target="../media/image56.png"/><Relationship Id="rId17" Type="http://schemas.openxmlformats.org/officeDocument/2006/relationships/image" Target="../media/image35.png"/><Relationship Id="rId2" Type="http://schemas.openxmlformats.org/officeDocument/2006/relationships/notesSlide" Target="../notesSlides/notesSlide26.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55.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58.png"/><Relationship Id="rId10" Type="http://schemas.openxmlformats.org/officeDocument/2006/relationships/image" Target="../media/image28.png"/><Relationship Id="rId4" Type="http://schemas.openxmlformats.org/officeDocument/2006/relationships/image" Target="../media/image54.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27.png"/><Relationship Id="rId3" Type="http://schemas.openxmlformats.org/officeDocument/2006/relationships/image" Target="../media/image59.png"/><Relationship Id="rId7" Type="http://schemas.openxmlformats.org/officeDocument/2006/relationships/image" Target="../media/image25.png"/><Relationship Id="rId12" Type="http://schemas.openxmlformats.org/officeDocument/2006/relationships/image" Target="../media/image62.png"/><Relationship Id="rId17" Type="http://schemas.openxmlformats.org/officeDocument/2006/relationships/image" Target="../media/image35.png"/><Relationship Id="rId2" Type="http://schemas.openxmlformats.org/officeDocument/2006/relationships/notesSlide" Target="../notesSlides/notesSlide27.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64.png"/><Relationship Id="rId10" Type="http://schemas.openxmlformats.org/officeDocument/2006/relationships/image" Target="../media/image28.png"/><Relationship Id="rId4" Type="http://schemas.openxmlformats.org/officeDocument/2006/relationships/image" Target="../media/image60.png"/><Relationship Id="rId1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5.png"/><Relationship Id="rId7"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78.png"/></Relationships>
</file>

<file path=ppt/slides/_rels/slide31.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notesSlide" Target="../notesSlides/notesSlide31.xml"/><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65.png"/><Relationship Id="rId9" Type="http://schemas.openxmlformats.org/officeDocument/2006/relationships/image" Target="../media/image84.png"/></Relationships>
</file>

<file path=ppt/slides/_rels/slide32.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3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1.png"/><Relationship Id="rId7" Type="http://schemas.openxmlformats.org/officeDocument/2006/relationships/image" Target="../media/image97.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s>
</file>

<file path=ppt/slides/_rels/slide34.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101.png"/><Relationship Id="rId7" Type="http://schemas.openxmlformats.org/officeDocument/2006/relationships/image" Target="../media/image97.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102.png"/></Relationships>
</file>

<file path=ppt/slides/_rels/slide35.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5.png"/><Relationship Id="rId18" Type="http://schemas.openxmlformats.org/officeDocument/2006/relationships/image" Target="../media/image110.png"/><Relationship Id="rId3" Type="http://schemas.openxmlformats.org/officeDocument/2006/relationships/image" Target="../media/image101.png"/><Relationship Id="rId7" Type="http://schemas.openxmlformats.org/officeDocument/2006/relationships/image" Target="../media/image95.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notesSlide" Target="../notesSlides/notesSlide35.xml"/><Relationship Id="rId16" Type="http://schemas.openxmlformats.org/officeDocument/2006/relationships/image" Target="../media/image108.png"/><Relationship Id="rId1" Type="http://schemas.openxmlformats.org/officeDocument/2006/relationships/slideLayout" Target="../slideLayouts/slideLayout3.xml"/><Relationship Id="rId6" Type="http://schemas.openxmlformats.org/officeDocument/2006/relationships/image" Target="../media/image94.png"/><Relationship Id="rId11" Type="http://schemas.openxmlformats.org/officeDocument/2006/relationships/image" Target="../media/image103.png"/><Relationship Id="rId5" Type="http://schemas.openxmlformats.org/officeDocument/2006/relationships/image" Target="../media/image100.png"/><Relationship Id="rId15" Type="http://schemas.openxmlformats.org/officeDocument/2006/relationships/image" Target="../media/image107.png"/><Relationship Id="rId10" Type="http://schemas.openxmlformats.org/officeDocument/2006/relationships/image" Target="../media/image98.png"/><Relationship Id="rId19" Type="http://schemas.openxmlformats.org/officeDocument/2006/relationships/image" Target="../media/image111.png"/><Relationship Id="rId4" Type="http://schemas.openxmlformats.org/officeDocument/2006/relationships/image" Target="../media/image102.png"/><Relationship Id="rId9" Type="http://schemas.openxmlformats.org/officeDocument/2006/relationships/image" Target="../media/image97.png"/><Relationship Id="rId14" Type="http://schemas.openxmlformats.org/officeDocument/2006/relationships/image" Target="../media/image106.png"/></Relationships>
</file>

<file path=ppt/slides/_rels/slide36.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14.png"/><Relationship Id="rId18" Type="http://schemas.openxmlformats.org/officeDocument/2006/relationships/image" Target="../media/image119.png"/><Relationship Id="rId3" Type="http://schemas.openxmlformats.org/officeDocument/2006/relationships/notesSlide" Target="../notesSlides/notesSlide36.xml"/><Relationship Id="rId21" Type="http://schemas.openxmlformats.org/officeDocument/2006/relationships/image" Target="../media/image122.png"/><Relationship Id="rId7" Type="http://schemas.openxmlformats.org/officeDocument/2006/relationships/image" Target="../media/image95.png"/><Relationship Id="rId12" Type="http://schemas.openxmlformats.org/officeDocument/2006/relationships/image" Target="../media/image113.png"/><Relationship Id="rId17" Type="http://schemas.openxmlformats.org/officeDocument/2006/relationships/image" Target="../media/image118.png"/><Relationship Id="rId2" Type="http://schemas.openxmlformats.org/officeDocument/2006/relationships/slideLayout" Target="../slideLayouts/slideLayout3.xml"/><Relationship Id="rId16" Type="http://schemas.openxmlformats.org/officeDocument/2006/relationships/image" Target="../media/image117.png"/><Relationship Id="rId20" Type="http://schemas.openxmlformats.org/officeDocument/2006/relationships/image" Target="../media/image121.png"/><Relationship Id="rId1" Type="http://schemas.openxmlformats.org/officeDocument/2006/relationships/tags" Target="../tags/tag10.xml"/><Relationship Id="rId6" Type="http://schemas.openxmlformats.org/officeDocument/2006/relationships/image" Target="../media/image94.png"/><Relationship Id="rId11" Type="http://schemas.openxmlformats.org/officeDocument/2006/relationships/image" Target="../media/image112.png"/><Relationship Id="rId5" Type="http://schemas.openxmlformats.org/officeDocument/2006/relationships/image" Target="../media/image100.png"/><Relationship Id="rId15" Type="http://schemas.openxmlformats.org/officeDocument/2006/relationships/image" Target="../media/image116.png"/><Relationship Id="rId10" Type="http://schemas.openxmlformats.org/officeDocument/2006/relationships/image" Target="../media/image1111.png"/><Relationship Id="rId19" Type="http://schemas.openxmlformats.org/officeDocument/2006/relationships/image" Target="../media/image120.png"/><Relationship Id="rId4" Type="http://schemas.openxmlformats.org/officeDocument/2006/relationships/image" Target="../media/image101.png"/><Relationship Id="rId9" Type="http://schemas.openxmlformats.org/officeDocument/2006/relationships/image" Target="../media/image97.png"/><Relationship Id="rId14" Type="http://schemas.openxmlformats.org/officeDocument/2006/relationships/image" Target="../media/image115.png"/><Relationship Id="rId22" Type="http://schemas.openxmlformats.org/officeDocument/2006/relationships/image" Target="../media/image123.png"/></Relationships>
</file>

<file path=ppt/slides/_rels/slide37.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26.png"/><Relationship Id="rId18" Type="http://schemas.openxmlformats.org/officeDocument/2006/relationships/image" Target="../media/image122.png"/><Relationship Id="rId3" Type="http://schemas.openxmlformats.org/officeDocument/2006/relationships/notesSlide" Target="../notesSlides/notesSlide37.xml"/><Relationship Id="rId7" Type="http://schemas.openxmlformats.org/officeDocument/2006/relationships/image" Target="../media/image95.png"/><Relationship Id="rId12" Type="http://schemas.openxmlformats.org/officeDocument/2006/relationships/image" Target="../media/image1130.png"/><Relationship Id="rId17" Type="http://schemas.openxmlformats.org/officeDocument/2006/relationships/image" Target="../media/image121.png"/><Relationship Id="rId2" Type="http://schemas.openxmlformats.org/officeDocument/2006/relationships/slideLayout" Target="../slideLayouts/slideLayout3.xml"/><Relationship Id="rId16" Type="http://schemas.openxmlformats.org/officeDocument/2006/relationships/image" Target="../media/image120.png"/><Relationship Id="rId1" Type="http://schemas.openxmlformats.org/officeDocument/2006/relationships/tags" Target="../tags/tag11.xml"/><Relationship Id="rId6" Type="http://schemas.openxmlformats.org/officeDocument/2006/relationships/image" Target="../media/image94.png"/><Relationship Id="rId11" Type="http://schemas.openxmlformats.org/officeDocument/2006/relationships/image" Target="../media/image125.png"/><Relationship Id="rId5" Type="http://schemas.openxmlformats.org/officeDocument/2006/relationships/image" Target="../media/image100.png"/><Relationship Id="rId15" Type="http://schemas.openxmlformats.org/officeDocument/2006/relationships/image" Target="../media/image119.png"/><Relationship Id="rId10" Type="http://schemas.openxmlformats.org/officeDocument/2006/relationships/image" Target="../media/image124.png"/><Relationship Id="rId19" Type="http://schemas.openxmlformats.org/officeDocument/2006/relationships/image" Target="../media/image128.png"/><Relationship Id="rId4" Type="http://schemas.openxmlformats.org/officeDocument/2006/relationships/image" Target="../media/image1230.png"/><Relationship Id="rId9" Type="http://schemas.openxmlformats.org/officeDocument/2006/relationships/image" Target="../media/image97.png"/><Relationship Id="rId14" Type="http://schemas.openxmlformats.org/officeDocument/2006/relationships/image" Target="../media/image127.png"/></Relationships>
</file>

<file path=ppt/slides/_rels/slide38.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31.png"/><Relationship Id="rId18" Type="http://schemas.openxmlformats.org/officeDocument/2006/relationships/image" Target="../media/image132.png"/><Relationship Id="rId3" Type="http://schemas.openxmlformats.org/officeDocument/2006/relationships/notesSlide" Target="../notesSlides/notesSlide38.xml"/><Relationship Id="rId21" Type="http://schemas.openxmlformats.org/officeDocument/2006/relationships/image" Target="../media/image134.png"/><Relationship Id="rId7" Type="http://schemas.openxmlformats.org/officeDocument/2006/relationships/image" Target="../media/image95.png"/><Relationship Id="rId12" Type="http://schemas.openxmlformats.org/officeDocument/2006/relationships/image" Target="../media/image1130.png"/><Relationship Id="rId17" Type="http://schemas.openxmlformats.org/officeDocument/2006/relationships/image" Target="../media/image122.png"/><Relationship Id="rId2" Type="http://schemas.openxmlformats.org/officeDocument/2006/relationships/slideLayout" Target="../slideLayouts/slideLayout3.xml"/><Relationship Id="rId16" Type="http://schemas.openxmlformats.org/officeDocument/2006/relationships/image" Target="../media/image121.png"/><Relationship Id="rId20" Type="http://schemas.openxmlformats.org/officeDocument/2006/relationships/image" Target="../media/image116.png"/><Relationship Id="rId1" Type="http://schemas.openxmlformats.org/officeDocument/2006/relationships/tags" Target="../tags/tag12.xml"/><Relationship Id="rId6" Type="http://schemas.openxmlformats.org/officeDocument/2006/relationships/image" Target="../media/image94.png"/><Relationship Id="rId11" Type="http://schemas.openxmlformats.org/officeDocument/2006/relationships/image" Target="../media/image130.png"/><Relationship Id="rId5" Type="http://schemas.openxmlformats.org/officeDocument/2006/relationships/image" Target="../media/image100.png"/><Relationship Id="rId15" Type="http://schemas.openxmlformats.org/officeDocument/2006/relationships/image" Target="../media/image120.png"/><Relationship Id="rId10" Type="http://schemas.openxmlformats.org/officeDocument/2006/relationships/image" Target="../media/image129.png"/><Relationship Id="rId19" Type="http://schemas.openxmlformats.org/officeDocument/2006/relationships/image" Target="../media/image133.png"/><Relationship Id="rId4" Type="http://schemas.openxmlformats.org/officeDocument/2006/relationships/image" Target="../media/image1280.png"/><Relationship Id="rId9" Type="http://schemas.openxmlformats.org/officeDocument/2006/relationships/image" Target="../media/image97.png"/><Relationship Id="rId14" Type="http://schemas.openxmlformats.org/officeDocument/2006/relationships/image" Target="../media/image119.png"/><Relationship Id="rId22" Type="http://schemas.openxmlformats.org/officeDocument/2006/relationships/image" Target="../media/image135.png"/></Relationships>
</file>

<file path=ppt/slides/_rels/slide3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18" Type="http://schemas.openxmlformats.org/officeDocument/2006/relationships/image" Target="../media/image149.png"/><Relationship Id="rId3" Type="http://schemas.openxmlformats.org/officeDocument/2006/relationships/notesSlide" Target="../notesSlides/notesSlide39.xml"/><Relationship Id="rId21" Type="http://schemas.openxmlformats.org/officeDocument/2006/relationships/image" Target="../media/image151.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8.png"/><Relationship Id="rId25" Type="http://schemas.openxmlformats.org/officeDocument/2006/relationships/image" Target="../media/image155.png"/><Relationship Id="rId2" Type="http://schemas.openxmlformats.org/officeDocument/2006/relationships/slideLayout" Target="../slideLayouts/slideLayout3.xml"/><Relationship Id="rId16" Type="http://schemas.openxmlformats.org/officeDocument/2006/relationships/image" Target="../media/image102.png"/><Relationship Id="rId20" Type="http://schemas.openxmlformats.org/officeDocument/2006/relationships/image" Target="../media/image106.png"/><Relationship Id="rId1" Type="http://schemas.openxmlformats.org/officeDocument/2006/relationships/tags" Target="../tags/tag13.xml"/><Relationship Id="rId6" Type="http://schemas.openxmlformats.org/officeDocument/2006/relationships/image" Target="../media/image138.png"/><Relationship Id="rId11" Type="http://schemas.openxmlformats.org/officeDocument/2006/relationships/image" Target="../media/image143.png"/><Relationship Id="rId24" Type="http://schemas.openxmlformats.org/officeDocument/2006/relationships/image" Target="../media/image154.png"/><Relationship Id="rId5" Type="http://schemas.openxmlformats.org/officeDocument/2006/relationships/image" Target="../media/image137.png"/><Relationship Id="rId15" Type="http://schemas.openxmlformats.org/officeDocument/2006/relationships/image" Target="../media/image147.png"/><Relationship Id="rId23" Type="http://schemas.openxmlformats.org/officeDocument/2006/relationships/image" Target="../media/image153.png"/><Relationship Id="rId10" Type="http://schemas.openxmlformats.org/officeDocument/2006/relationships/image" Target="../media/image142.png"/><Relationship Id="rId19" Type="http://schemas.openxmlformats.org/officeDocument/2006/relationships/image" Target="../media/image150.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 Id="rId22" Type="http://schemas.openxmlformats.org/officeDocument/2006/relationships/image" Target="../media/image152.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4.xml"/><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60.png"/><Relationship Id="rId18" Type="http://schemas.openxmlformats.org/officeDocument/2006/relationships/image" Target="../media/image165.png"/><Relationship Id="rId3" Type="http://schemas.openxmlformats.org/officeDocument/2006/relationships/notesSlide" Target="../notesSlides/notesSlide40.xml"/><Relationship Id="rId7" Type="http://schemas.openxmlformats.org/officeDocument/2006/relationships/image" Target="../media/image138.png"/><Relationship Id="rId12" Type="http://schemas.openxmlformats.org/officeDocument/2006/relationships/image" Target="../media/image159.png"/><Relationship Id="rId17" Type="http://schemas.openxmlformats.org/officeDocument/2006/relationships/image" Target="../media/image164.png"/><Relationship Id="rId2" Type="http://schemas.openxmlformats.org/officeDocument/2006/relationships/slideLayout" Target="../slideLayouts/slideLayout3.xml"/><Relationship Id="rId16" Type="http://schemas.openxmlformats.org/officeDocument/2006/relationships/image" Target="../media/image163.png"/><Relationship Id="rId20" Type="http://schemas.openxmlformats.org/officeDocument/2006/relationships/image" Target="../media/image167.png"/><Relationship Id="rId1" Type="http://schemas.openxmlformats.org/officeDocument/2006/relationships/tags" Target="../tags/tag14.xml"/><Relationship Id="rId6" Type="http://schemas.openxmlformats.org/officeDocument/2006/relationships/image" Target="../media/image149.png"/><Relationship Id="rId11" Type="http://schemas.openxmlformats.org/officeDocument/2006/relationships/image" Target="../media/image158.png"/><Relationship Id="rId5" Type="http://schemas.openxmlformats.org/officeDocument/2006/relationships/image" Target="../media/image148.png"/><Relationship Id="rId15" Type="http://schemas.openxmlformats.org/officeDocument/2006/relationships/image" Target="../media/image162.png"/><Relationship Id="rId10" Type="http://schemas.openxmlformats.org/officeDocument/2006/relationships/image" Target="../media/image157.png"/><Relationship Id="rId19" Type="http://schemas.openxmlformats.org/officeDocument/2006/relationships/image" Target="../media/image166.png"/><Relationship Id="rId4" Type="http://schemas.openxmlformats.org/officeDocument/2006/relationships/image" Target="../media/image156.png"/><Relationship Id="rId9" Type="http://schemas.openxmlformats.org/officeDocument/2006/relationships/image" Target="../media/image140.png"/><Relationship Id="rId14" Type="http://schemas.openxmlformats.org/officeDocument/2006/relationships/image" Target="../media/image161.png"/></Relationships>
</file>

<file path=ppt/slides/_rels/slide41.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450.png"/><Relationship Id="rId18" Type="http://schemas.openxmlformats.org/officeDocument/2006/relationships/image" Target="../media/image1460.png"/><Relationship Id="rId3" Type="http://schemas.openxmlformats.org/officeDocument/2006/relationships/notesSlide" Target="../notesSlides/notesSlide41.xml"/><Relationship Id="rId7" Type="http://schemas.openxmlformats.org/officeDocument/2006/relationships/image" Target="../media/image95.png"/><Relationship Id="rId12" Type="http://schemas.openxmlformats.org/officeDocument/2006/relationships/image" Target="../media/image1440.png"/><Relationship Id="rId17" Type="http://schemas.openxmlformats.org/officeDocument/2006/relationships/image" Target="../media/image122.png"/><Relationship Id="rId2" Type="http://schemas.openxmlformats.org/officeDocument/2006/relationships/slideLayout" Target="../slideLayouts/slideLayout3.xml"/><Relationship Id="rId16" Type="http://schemas.openxmlformats.org/officeDocument/2006/relationships/image" Target="../media/image121.png"/><Relationship Id="rId1" Type="http://schemas.openxmlformats.org/officeDocument/2006/relationships/tags" Target="../tags/tag15.xml"/><Relationship Id="rId6" Type="http://schemas.openxmlformats.org/officeDocument/2006/relationships/image" Target="../media/image94.png"/><Relationship Id="rId11" Type="http://schemas.openxmlformats.org/officeDocument/2006/relationships/image" Target="../media/image1430.png"/><Relationship Id="rId5" Type="http://schemas.openxmlformats.org/officeDocument/2006/relationships/image" Target="../media/image100.png"/><Relationship Id="rId15" Type="http://schemas.openxmlformats.org/officeDocument/2006/relationships/image" Target="../media/image120.png"/><Relationship Id="rId10" Type="http://schemas.openxmlformats.org/officeDocument/2006/relationships/image" Target="../media/image1420.png"/><Relationship Id="rId19" Type="http://schemas.openxmlformats.org/officeDocument/2006/relationships/image" Target="../media/image168.png"/><Relationship Id="rId4" Type="http://schemas.openxmlformats.org/officeDocument/2006/relationships/image" Target="../media/image1350.png"/><Relationship Id="rId9" Type="http://schemas.openxmlformats.org/officeDocument/2006/relationships/image" Target="../media/image97.png"/><Relationship Id="rId14" Type="http://schemas.openxmlformats.org/officeDocument/2006/relationships/image" Target="../media/image119.png"/></Relationships>
</file>

<file path=ppt/slides/_rels/slide42.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460.png"/><Relationship Id="rId18" Type="http://schemas.openxmlformats.org/officeDocument/2006/relationships/image" Target="../media/image122.png"/><Relationship Id="rId3" Type="http://schemas.openxmlformats.org/officeDocument/2006/relationships/notesSlide" Target="../notesSlides/notesSlide42.xml"/><Relationship Id="rId21" Type="http://schemas.openxmlformats.org/officeDocument/2006/relationships/image" Target="../media/image1510.png"/><Relationship Id="rId7" Type="http://schemas.openxmlformats.org/officeDocument/2006/relationships/image" Target="../media/image95.png"/><Relationship Id="rId12" Type="http://schemas.openxmlformats.org/officeDocument/2006/relationships/image" Target="../media/image1440.png"/><Relationship Id="rId17" Type="http://schemas.openxmlformats.org/officeDocument/2006/relationships/image" Target="../media/image121.png"/><Relationship Id="rId2" Type="http://schemas.openxmlformats.org/officeDocument/2006/relationships/slideLayout" Target="../slideLayouts/slideLayout3.xml"/><Relationship Id="rId16" Type="http://schemas.openxmlformats.org/officeDocument/2006/relationships/image" Target="../media/image120.png"/><Relationship Id="rId20" Type="http://schemas.openxmlformats.org/officeDocument/2006/relationships/image" Target="../media/image1500.png"/><Relationship Id="rId1" Type="http://schemas.openxmlformats.org/officeDocument/2006/relationships/tags" Target="../tags/tag16.xml"/><Relationship Id="rId6" Type="http://schemas.openxmlformats.org/officeDocument/2006/relationships/image" Target="../media/image94.png"/><Relationship Id="rId11" Type="http://schemas.openxmlformats.org/officeDocument/2006/relationships/image" Target="../media/image1430.png"/><Relationship Id="rId5" Type="http://schemas.openxmlformats.org/officeDocument/2006/relationships/image" Target="../media/image100.png"/><Relationship Id="rId15" Type="http://schemas.openxmlformats.org/officeDocument/2006/relationships/image" Target="../media/image119.png"/><Relationship Id="rId23" Type="http://schemas.openxmlformats.org/officeDocument/2006/relationships/image" Target="../media/image168.png"/><Relationship Id="rId10" Type="http://schemas.openxmlformats.org/officeDocument/2006/relationships/image" Target="../media/image1420.png"/><Relationship Id="rId19" Type="http://schemas.openxmlformats.org/officeDocument/2006/relationships/image" Target="../media/image171.png"/><Relationship Id="rId4" Type="http://schemas.openxmlformats.org/officeDocument/2006/relationships/image" Target="../media/image169.png"/><Relationship Id="rId9" Type="http://schemas.openxmlformats.org/officeDocument/2006/relationships/image" Target="../media/image97.png"/><Relationship Id="rId14" Type="http://schemas.openxmlformats.org/officeDocument/2006/relationships/image" Target="../media/image170.png"/><Relationship Id="rId22" Type="http://schemas.openxmlformats.org/officeDocument/2006/relationships/image" Target="../media/image1520.png"/></Relationships>
</file>

<file path=ppt/slides/_rels/slide43.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560.png"/><Relationship Id="rId3" Type="http://schemas.openxmlformats.org/officeDocument/2006/relationships/notesSlide" Target="../notesSlides/notesSlide43.xml"/><Relationship Id="rId7" Type="http://schemas.openxmlformats.org/officeDocument/2006/relationships/image" Target="../media/image95.png"/><Relationship Id="rId12" Type="http://schemas.openxmlformats.org/officeDocument/2006/relationships/image" Target="../media/image1440.png"/><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image" Target="../media/image94.png"/><Relationship Id="rId11" Type="http://schemas.openxmlformats.org/officeDocument/2006/relationships/image" Target="../media/image1550.png"/><Relationship Id="rId5" Type="http://schemas.openxmlformats.org/officeDocument/2006/relationships/image" Target="../media/image100.png"/><Relationship Id="rId15" Type="http://schemas.openxmlformats.org/officeDocument/2006/relationships/image" Target="../media/image172.png"/><Relationship Id="rId10" Type="http://schemas.openxmlformats.org/officeDocument/2006/relationships/image" Target="../media/image1540.png"/><Relationship Id="rId4" Type="http://schemas.openxmlformats.org/officeDocument/2006/relationships/image" Target="../media/image1530.png"/><Relationship Id="rId9" Type="http://schemas.openxmlformats.org/officeDocument/2006/relationships/image" Target="../media/image97.png"/><Relationship Id="rId14" Type="http://schemas.openxmlformats.org/officeDocument/2006/relationships/image" Target="../media/image157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720.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173.png"/><Relationship Id="rId7" Type="http://schemas.openxmlformats.org/officeDocument/2006/relationships/image" Target="../media/image25.png"/><Relationship Id="rId12" Type="http://schemas.openxmlformats.org/officeDocument/2006/relationships/image" Target="../media/image62.png"/><Relationship Id="rId17" Type="http://schemas.openxmlformats.org/officeDocument/2006/relationships/image" Target="../media/image35.png"/><Relationship Id="rId2" Type="http://schemas.openxmlformats.org/officeDocument/2006/relationships/notesSlide" Target="../notesSlides/notesSlide47.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64.png"/><Relationship Id="rId10" Type="http://schemas.openxmlformats.org/officeDocument/2006/relationships/image" Target="../media/image28.png"/><Relationship Id="rId4" Type="http://schemas.openxmlformats.org/officeDocument/2006/relationships/image" Target="../media/image174.png"/><Relationship Id="rId9" Type="http://schemas.openxmlformats.org/officeDocument/2006/relationships/image" Target="../media/image270.png"/><Relationship Id="rId14" Type="http://schemas.openxmlformats.org/officeDocument/2006/relationships/image" Target="../media/image175.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83.png"/><Relationship Id="rId3" Type="http://schemas.openxmlformats.org/officeDocument/2006/relationships/image" Target="../media/image176.png"/><Relationship Id="rId7" Type="http://schemas.openxmlformats.org/officeDocument/2006/relationships/image" Target="../media/image25.png"/><Relationship Id="rId12" Type="http://schemas.openxmlformats.org/officeDocument/2006/relationships/image" Target="../media/image182.png"/><Relationship Id="rId17" Type="http://schemas.openxmlformats.org/officeDocument/2006/relationships/image" Target="../media/image187.png"/><Relationship Id="rId2" Type="http://schemas.openxmlformats.org/officeDocument/2006/relationships/notesSlide" Target="../notesSlides/notesSlide48.xml"/><Relationship Id="rId16" Type="http://schemas.openxmlformats.org/officeDocument/2006/relationships/image" Target="../media/image186.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181.png"/><Relationship Id="rId5" Type="http://schemas.openxmlformats.org/officeDocument/2006/relationships/image" Target="../media/image178.png"/><Relationship Id="rId15" Type="http://schemas.openxmlformats.org/officeDocument/2006/relationships/image" Target="../media/image185.png"/><Relationship Id="rId10" Type="http://schemas.openxmlformats.org/officeDocument/2006/relationships/image" Target="../media/image180.png"/><Relationship Id="rId4" Type="http://schemas.openxmlformats.org/officeDocument/2006/relationships/image" Target="../media/image177.png"/><Relationship Id="rId9" Type="http://schemas.openxmlformats.org/officeDocument/2006/relationships/image" Target="../media/image179.png"/><Relationship Id="rId14" Type="http://schemas.openxmlformats.org/officeDocument/2006/relationships/image" Target="../media/image18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0.png"/><Relationship Id="rId7" Type="http://schemas.openxmlformats.org/officeDocument/2006/relationships/image" Target="../media/image93.png"/><Relationship Id="rId12" Type="http://schemas.openxmlformats.org/officeDocument/2006/relationships/image" Target="../media/image98.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image" Target="../media/image92.png"/><Relationship Id="rId11" Type="http://schemas.openxmlformats.org/officeDocument/2006/relationships/image" Target="../media/image97.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55.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580.png"/><Relationship Id="rId18" Type="http://schemas.openxmlformats.org/officeDocument/2006/relationships/image" Target="../media/image110.png"/><Relationship Id="rId3" Type="http://schemas.openxmlformats.org/officeDocument/2006/relationships/image" Target="../media/image91.png"/><Relationship Id="rId7" Type="http://schemas.openxmlformats.org/officeDocument/2006/relationships/image" Target="../media/image95.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notesSlide" Target="../notesSlides/notesSlide53.xml"/><Relationship Id="rId16" Type="http://schemas.openxmlformats.org/officeDocument/2006/relationships/image" Target="../media/image108.png"/><Relationship Id="rId1" Type="http://schemas.openxmlformats.org/officeDocument/2006/relationships/slideLayout" Target="../slideLayouts/slideLayout3.xml"/><Relationship Id="rId6" Type="http://schemas.openxmlformats.org/officeDocument/2006/relationships/image" Target="../media/image94.png"/><Relationship Id="rId11" Type="http://schemas.openxmlformats.org/officeDocument/2006/relationships/image" Target="../media/image103.png"/><Relationship Id="rId5" Type="http://schemas.openxmlformats.org/officeDocument/2006/relationships/image" Target="../media/image100.png"/><Relationship Id="rId15" Type="http://schemas.openxmlformats.org/officeDocument/2006/relationships/image" Target="../media/image107.png"/><Relationship Id="rId10" Type="http://schemas.openxmlformats.org/officeDocument/2006/relationships/image" Target="../media/image98.png"/><Relationship Id="rId4" Type="http://schemas.openxmlformats.org/officeDocument/2006/relationships/image" Target="../media/image990.png"/><Relationship Id="rId9" Type="http://schemas.openxmlformats.org/officeDocument/2006/relationships/image" Target="../media/image97.png"/><Relationship Id="rId14" Type="http://schemas.openxmlformats.org/officeDocument/2006/relationships/image" Target="../media/image106.png"/></Relationships>
</file>

<file path=ppt/slides/_rels/slide56.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5.png"/><Relationship Id="rId18" Type="http://schemas.openxmlformats.org/officeDocument/2006/relationships/image" Target="../media/image120.png"/><Relationship Id="rId3" Type="http://schemas.openxmlformats.org/officeDocument/2006/relationships/image" Target="../media/image91.png"/><Relationship Id="rId7" Type="http://schemas.openxmlformats.org/officeDocument/2006/relationships/image" Target="../media/image96.png"/><Relationship Id="rId12" Type="http://schemas.openxmlformats.org/officeDocument/2006/relationships/image" Target="../media/image114.png"/><Relationship Id="rId17" Type="http://schemas.openxmlformats.org/officeDocument/2006/relationships/image" Target="../media/image119.png"/><Relationship Id="rId2" Type="http://schemas.openxmlformats.org/officeDocument/2006/relationships/notesSlide" Target="../notesSlides/notesSlide54.xml"/><Relationship Id="rId16" Type="http://schemas.openxmlformats.org/officeDocument/2006/relationships/image" Target="../media/image1600.png"/><Relationship Id="rId20" Type="http://schemas.openxmlformats.org/officeDocument/2006/relationships/image" Target="../media/image122.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590.png"/><Relationship Id="rId5" Type="http://schemas.openxmlformats.org/officeDocument/2006/relationships/image" Target="../media/image94.png"/><Relationship Id="rId15" Type="http://schemas.openxmlformats.org/officeDocument/2006/relationships/image" Target="../media/image117.png"/><Relationship Id="rId10" Type="http://schemas.openxmlformats.org/officeDocument/2006/relationships/image" Target="../media/image112.png"/><Relationship Id="rId19" Type="http://schemas.openxmlformats.org/officeDocument/2006/relationships/image" Target="../media/image121.png"/><Relationship Id="rId4" Type="http://schemas.openxmlformats.org/officeDocument/2006/relationships/image" Target="../media/image100.png"/><Relationship Id="rId9" Type="http://schemas.openxmlformats.org/officeDocument/2006/relationships/image" Target="../media/image1111.png"/><Relationship Id="rId14" Type="http://schemas.openxmlformats.org/officeDocument/2006/relationships/image" Target="../media/image116.png"/></Relationships>
</file>

<file path=ppt/slides/_rels/slide5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620.png"/><Relationship Id="rId3" Type="http://schemas.openxmlformats.org/officeDocument/2006/relationships/image" Target="../media/image1610.png"/><Relationship Id="rId7" Type="http://schemas.openxmlformats.org/officeDocument/2006/relationships/image" Target="../media/image96.png"/><Relationship Id="rId12" Type="http://schemas.openxmlformats.org/officeDocument/2006/relationships/image" Target="../media/image1260.png"/><Relationship Id="rId17" Type="http://schemas.openxmlformats.org/officeDocument/2006/relationships/image" Target="../media/image122.png"/><Relationship Id="rId2" Type="http://schemas.openxmlformats.org/officeDocument/2006/relationships/notesSlide" Target="../notesSlides/notesSlide55.xml"/><Relationship Id="rId16" Type="http://schemas.openxmlformats.org/officeDocument/2006/relationships/image" Target="../media/image121.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590.png"/><Relationship Id="rId5" Type="http://schemas.openxmlformats.org/officeDocument/2006/relationships/image" Target="../media/image94.png"/><Relationship Id="rId1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00.png"/><Relationship Id="rId9" Type="http://schemas.openxmlformats.org/officeDocument/2006/relationships/image" Target="../media/image124.png"/><Relationship Id="rId14" Type="http://schemas.openxmlformats.org/officeDocument/2006/relationships/image" Target="../media/image119.png"/></Relationships>
</file>

<file path=ppt/slides/_rels/slide58.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9.png"/><Relationship Id="rId18" Type="http://schemas.openxmlformats.org/officeDocument/2006/relationships/image" Target="../media/image133.png"/><Relationship Id="rId3" Type="http://schemas.openxmlformats.org/officeDocument/2006/relationships/image" Target="../media/image1630.png"/><Relationship Id="rId7" Type="http://schemas.openxmlformats.org/officeDocument/2006/relationships/image" Target="../media/image96.png"/><Relationship Id="rId12" Type="http://schemas.openxmlformats.org/officeDocument/2006/relationships/image" Target="../media/image1640.png"/><Relationship Id="rId17" Type="http://schemas.openxmlformats.org/officeDocument/2006/relationships/image" Target="../media/image132.png"/><Relationship Id="rId2" Type="http://schemas.openxmlformats.org/officeDocument/2006/relationships/notesSlide" Target="../notesSlides/notesSlide56.xml"/><Relationship Id="rId16" Type="http://schemas.openxmlformats.org/officeDocument/2006/relationships/image" Target="../media/image122.png"/><Relationship Id="rId20" Type="http://schemas.openxmlformats.org/officeDocument/2006/relationships/image" Target="../media/image134.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590.png"/><Relationship Id="rId5" Type="http://schemas.openxmlformats.org/officeDocument/2006/relationships/image" Target="../media/image94.png"/><Relationship Id="rId15" Type="http://schemas.openxmlformats.org/officeDocument/2006/relationships/image" Target="../media/image121.png"/><Relationship Id="rId10" Type="http://schemas.openxmlformats.org/officeDocument/2006/relationships/image" Target="../media/image130.png"/><Relationship Id="rId19" Type="http://schemas.openxmlformats.org/officeDocument/2006/relationships/image" Target="../media/image116.png"/><Relationship Id="rId4" Type="http://schemas.openxmlformats.org/officeDocument/2006/relationships/image" Target="../media/image100.png"/><Relationship Id="rId9" Type="http://schemas.openxmlformats.org/officeDocument/2006/relationships/image" Target="../media/image129.png"/><Relationship Id="rId14" Type="http://schemas.openxmlformats.org/officeDocument/2006/relationships/image" Target="../media/image120.png"/></Relationships>
</file>

<file path=ppt/slides/_rels/slide5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33.png"/><Relationship Id="rId18" Type="http://schemas.openxmlformats.org/officeDocument/2006/relationships/image" Target="../media/image1411.png"/><Relationship Id="rId3" Type="http://schemas.openxmlformats.org/officeDocument/2006/relationships/image" Target="../media/image1650.png"/><Relationship Id="rId7" Type="http://schemas.openxmlformats.org/officeDocument/2006/relationships/image" Target="../media/image96.png"/><Relationship Id="rId12" Type="http://schemas.openxmlformats.org/officeDocument/2006/relationships/image" Target="../media/image132.png"/><Relationship Id="rId17" Type="http://schemas.openxmlformats.org/officeDocument/2006/relationships/image" Target="../media/image1400.png"/><Relationship Id="rId2" Type="http://schemas.openxmlformats.org/officeDocument/2006/relationships/notesSlide" Target="../notesSlides/notesSlide57.xml"/><Relationship Id="rId16" Type="http://schemas.openxmlformats.org/officeDocument/2006/relationships/image" Target="../media/image1660.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590.png"/><Relationship Id="rId5" Type="http://schemas.openxmlformats.org/officeDocument/2006/relationships/image" Target="../media/image94.png"/><Relationship Id="rId15" Type="http://schemas.openxmlformats.org/officeDocument/2006/relationships/image" Target="../media/image1380.png"/><Relationship Id="rId10" Type="http://schemas.openxmlformats.org/officeDocument/2006/relationships/image" Target="../media/image1370.png"/><Relationship Id="rId4" Type="http://schemas.openxmlformats.org/officeDocument/2006/relationships/image" Target="../media/image100.png"/><Relationship Id="rId9" Type="http://schemas.openxmlformats.org/officeDocument/2006/relationships/image" Target="../media/image1360.png"/><Relationship Id="rId14" Type="http://schemas.openxmlformats.org/officeDocument/2006/relationships/image" Target="../media/image116.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19.png"/><Relationship Id="rId3" Type="http://schemas.openxmlformats.org/officeDocument/2006/relationships/image" Target="../media/image1650.png"/><Relationship Id="rId7" Type="http://schemas.openxmlformats.org/officeDocument/2006/relationships/image" Target="../media/image96.png"/><Relationship Id="rId12" Type="http://schemas.openxmlformats.org/officeDocument/2006/relationships/image" Target="../media/image1680.png"/><Relationship Id="rId17" Type="http://schemas.openxmlformats.org/officeDocument/2006/relationships/image" Target="../media/image1460.png"/><Relationship Id="rId2" Type="http://schemas.openxmlformats.org/officeDocument/2006/relationships/notesSlide" Target="../notesSlides/notesSlide58.xml"/><Relationship Id="rId16" Type="http://schemas.openxmlformats.org/officeDocument/2006/relationships/image" Target="../media/image122.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670.png"/><Relationship Id="rId5" Type="http://schemas.openxmlformats.org/officeDocument/2006/relationships/image" Target="../media/image94.png"/><Relationship Id="rId15" Type="http://schemas.openxmlformats.org/officeDocument/2006/relationships/image" Target="../media/image121.png"/><Relationship Id="rId10" Type="http://schemas.openxmlformats.org/officeDocument/2006/relationships/image" Target="../media/image1430.png"/><Relationship Id="rId4" Type="http://schemas.openxmlformats.org/officeDocument/2006/relationships/image" Target="../media/image100.png"/><Relationship Id="rId9" Type="http://schemas.openxmlformats.org/officeDocument/2006/relationships/image" Target="../media/image1420.png"/><Relationship Id="rId14" Type="http://schemas.openxmlformats.org/officeDocument/2006/relationships/image" Target="../media/image120.png"/></Relationships>
</file>

<file path=ppt/slides/_rels/slide61.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690.png"/><Relationship Id="rId18" Type="http://schemas.openxmlformats.org/officeDocument/2006/relationships/image" Target="../media/image1490.png"/><Relationship Id="rId3" Type="http://schemas.openxmlformats.org/officeDocument/2006/relationships/image" Target="../media/image1650.png"/><Relationship Id="rId21" Type="http://schemas.openxmlformats.org/officeDocument/2006/relationships/image" Target="../media/image1520.png"/><Relationship Id="rId7" Type="http://schemas.openxmlformats.org/officeDocument/2006/relationships/image" Target="../media/image96.png"/><Relationship Id="rId12" Type="http://schemas.openxmlformats.org/officeDocument/2006/relationships/image" Target="../media/image1460.png"/><Relationship Id="rId17" Type="http://schemas.openxmlformats.org/officeDocument/2006/relationships/image" Target="../media/image122.png"/><Relationship Id="rId2" Type="http://schemas.openxmlformats.org/officeDocument/2006/relationships/notesSlide" Target="../notesSlides/notesSlide59.xml"/><Relationship Id="rId16" Type="http://schemas.openxmlformats.org/officeDocument/2006/relationships/image" Target="../media/image121.png"/><Relationship Id="rId20" Type="http://schemas.openxmlformats.org/officeDocument/2006/relationships/image" Target="../media/image1510.png"/><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670.png"/><Relationship Id="rId5" Type="http://schemas.openxmlformats.org/officeDocument/2006/relationships/image" Target="../media/image94.png"/><Relationship Id="rId15" Type="http://schemas.openxmlformats.org/officeDocument/2006/relationships/image" Target="../media/image120.png"/><Relationship Id="rId10" Type="http://schemas.openxmlformats.org/officeDocument/2006/relationships/image" Target="../media/image1430.png"/><Relationship Id="rId19" Type="http://schemas.openxmlformats.org/officeDocument/2006/relationships/image" Target="../media/image1700.png"/><Relationship Id="rId4" Type="http://schemas.openxmlformats.org/officeDocument/2006/relationships/image" Target="../media/image100.png"/><Relationship Id="rId9" Type="http://schemas.openxmlformats.org/officeDocument/2006/relationships/image" Target="../media/image1420.png"/><Relationship Id="rId14" Type="http://schemas.openxmlformats.org/officeDocument/2006/relationships/image" Target="../media/image119.png"/></Relationships>
</file>

<file path=ppt/slides/_rels/slide62.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570.png"/><Relationship Id="rId3" Type="http://schemas.openxmlformats.org/officeDocument/2006/relationships/image" Target="../media/image1710.png"/><Relationship Id="rId7" Type="http://schemas.openxmlformats.org/officeDocument/2006/relationships/image" Target="../media/image96.png"/><Relationship Id="rId12" Type="http://schemas.openxmlformats.org/officeDocument/2006/relationships/image" Target="../media/image1560.png"/><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95.png"/><Relationship Id="rId11" Type="http://schemas.openxmlformats.org/officeDocument/2006/relationships/image" Target="../media/image1670.png"/><Relationship Id="rId5" Type="http://schemas.openxmlformats.org/officeDocument/2006/relationships/image" Target="../media/image94.png"/><Relationship Id="rId10" Type="http://schemas.openxmlformats.org/officeDocument/2006/relationships/image" Target="../media/image1550.png"/><Relationship Id="rId4" Type="http://schemas.openxmlformats.org/officeDocument/2006/relationships/image" Target="../media/image100.png"/><Relationship Id="rId9" Type="http://schemas.openxmlformats.org/officeDocument/2006/relationships/image" Target="../media/image1540.png"/></Relationships>
</file>

<file path=ppt/slides/_rels/slide7.xml.rels><?xml version="1.0" encoding="UTF-8" standalone="yes"?>
<Relationships xmlns="http://schemas.openxmlformats.org/package/2006/relationships"><Relationship Id="rId8" Type="http://schemas.openxmlformats.org/officeDocument/2006/relationships/image" Target="../media/image1310.png"/><Relationship Id="rId13" Type="http://schemas.openxmlformats.org/officeDocument/2006/relationships/image" Target="../media/image17.png"/><Relationship Id="rId3" Type="http://schemas.openxmlformats.org/officeDocument/2006/relationships/notesSlide" Target="../notesSlides/notesSlide7.xml"/><Relationship Id="rId7" Type="http://schemas.openxmlformats.org/officeDocument/2006/relationships/image" Target="../media/image1210.png"/><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110.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410.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548125"/>
            <a:ext cx="8520600" cy="1023600"/>
          </a:xfrm>
          <a:prstGeom prst="rect">
            <a:avLst/>
          </a:prstGeom>
          <a:noFill/>
          <a:ln>
            <a:noFill/>
          </a:ln>
        </p:spPr>
        <p:txBody>
          <a:bodyPr spcFirstLastPara="1" wrap="square" lIns="34275" tIns="34275" rIns="34275" bIns="34275" anchor="ctr" anchorCtr="0">
            <a:spAutoFit/>
          </a:bodyPr>
          <a:lstStyle/>
          <a:p>
            <a:pPr marL="0" lvl="0" indent="0" algn="ctr" rtl="0">
              <a:spcBef>
                <a:spcPts val="0"/>
              </a:spcBef>
              <a:spcAft>
                <a:spcPts val="0"/>
              </a:spcAft>
              <a:buNone/>
            </a:pPr>
            <a:r>
              <a:rPr lang="en" sz="3100" b="1">
                <a:solidFill>
                  <a:schemeClr val="accent1"/>
                </a:solidFill>
              </a:rPr>
              <a:t>Fully Adaptive Decentralized MA-ABE: Simplified, Optimized, ASP Supported</a:t>
            </a:r>
            <a:endParaRPr sz="3100" b="1">
              <a:solidFill>
                <a:schemeClr val="accent1"/>
              </a:solidFill>
            </a:endParaRPr>
          </a:p>
        </p:txBody>
      </p:sp>
      <p:sp>
        <p:nvSpPr>
          <p:cNvPr id="55" name="Google Shape;55;p13"/>
          <p:cNvSpPr txBox="1">
            <a:spLocks noGrp="1"/>
          </p:cNvSpPr>
          <p:nvPr>
            <p:ph type="body" idx="4294967295"/>
          </p:nvPr>
        </p:nvSpPr>
        <p:spPr>
          <a:xfrm>
            <a:off x="5906415" y="2115350"/>
            <a:ext cx="3221400" cy="973500"/>
          </a:xfrm>
          <a:prstGeom prst="rect">
            <a:avLst/>
          </a:prstGeom>
          <a:noFill/>
          <a:ln>
            <a:noFill/>
          </a:ln>
        </p:spPr>
        <p:txBody>
          <a:bodyPr spcFirstLastPara="1" wrap="square" lIns="34275" tIns="34275" rIns="34275" bIns="34275" anchor="ctr" anchorCtr="0">
            <a:spAutoFit/>
          </a:bodyPr>
          <a:lstStyle/>
          <a:p>
            <a:pPr marL="0" lvl="0" indent="0" algn="ctr" rtl="0">
              <a:spcBef>
                <a:spcPts val="0"/>
              </a:spcBef>
              <a:spcAft>
                <a:spcPts val="0"/>
              </a:spcAft>
              <a:buNone/>
            </a:pPr>
            <a:r>
              <a:rPr lang="en" sz="2500" b="1">
                <a:solidFill>
                  <a:srgbClr val="BB0000"/>
                </a:solidFill>
              </a:rPr>
              <a:t>Nikhil Vanjani</a:t>
            </a:r>
            <a:endParaRPr sz="2500" b="1">
              <a:solidFill>
                <a:srgbClr val="BB0000"/>
              </a:solidFill>
            </a:endParaRPr>
          </a:p>
          <a:p>
            <a:pPr marL="0" lvl="0" indent="0" algn="ctr" rtl="0">
              <a:spcBef>
                <a:spcPts val="1200"/>
              </a:spcBef>
              <a:spcAft>
                <a:spcPts val="1200"/>
              </a:spcAft>
              <a:buNone/>
            </a:pPr>
            <a:r>
              <a:rPr lang="en" sz="2000">
                <a:solidFill>
                  <a:schemeClr val="dk1"/>
                </a:solidFill>
              </a:rPr>
              <a:t>Carnegie Mellon University</a:t>
            </a:r>
            <a:endParaRPr sz="2000">
              <a:solidFill>
                <a:schemeClr val="dk1"/>
              </a:solidFill>
            </a:endParaRPr>
          </a:p>
        </p:txBody>
      </p:sp>
      <p:sp>
        <p:nvSpPr>
          <p:cNvPr id="56" name="Google Shape;56;p13"/>
          <p:cNvSpPr txBox="1">
            <a:spLocks noGrp="1"/>
          </p:cNvSpPr>
          <p:nvPr>
            <p:ph type="body" idx="4294967295"/>
          </p:nvPr>
        </p:nvSpPr>
        <p:spPr>
          <a:xfrm>
            <a:off x="2953203" y="2115350"/>
            <a:ext cx="3221400" cy="973500"/>
          </a:xfrm>
          <a:prstGeom prst="rect">
            <a:avLst/>
          </a:prstGeom>
          <a:noFill/>
          <a:ln>
            <a:noFill/>
          </a:ln>
        </p:spPr>
        <p:txBody>
          <a:bodyPr spcFirstLastPara="1" wrap="square" lIns="34275" tIns="34275" rIns="34275" bIns="34275" anchor="ctr" anchorCtr="0">
            <a:spAutoFit/>
          </a:bodyPr>
          <a:lstStyle/>
          <a:p>
            <a:pPr marL="0" lvl="0" indent="0" algn="ctr" rtl="0">
              <a:spcBef>
                <a:spcPts val="0"/>
              </a:spcBef>
              <a:spcAft>
                <a:spcPts val="0"/>
              </a:spcAft>
              <a:buNone/>
            </a:pPr>
            <a:r>
              <a:rPr lang="en" sz="2500" b="1">
                <a:solidFill>
                  <a:schemeClr val="dk1"/>
                </a:solidFill>
              </a:rPr>
              <a:t>Junichi Tomida</a:t>
            </a:r>
            <a:endParaRPr sz="2500" b="1">
              <a:solidFill>
                <a:schemeClr val="dk1"/>
              </a:solidFill>
            </a:endParaRPr>
          </a:p>
          <a:p>
            <a:pPr marL="0" lvl="0" indent="0" algn="ctr" rtl="0">
              <a:spcBef>
                <a:spcPts val="1200"/>
              </a:spcBef>
              <a:spcAft>
                <a:spcPts val="1200"/>
              </a:spcAft>
              <a:buNone/>
            </a:pPr>
            <a:r>
              <a:rPr lang="en" sz="2000">
                <a:solidFill>
                  <a:schemeClr val="dk1"/>
                </a:solidFill>
              </a:rPr>
              <a:t>NTT Research</a:t>
            </a:r>
            <a:endParaRPr sz="2000">
              <a:solidFill>
                <a:schemeClr val="dk1"/>
              </a:solidFill>
            </a:endParaRPr>
          </a:p>
        </p:txBody>
      </p:sp>
      <p:sp>
        <p:nvSpPr>
          <p:cNvPr id="57" name="Google Shape;57;p13"/>
          <p:cNvSpPr txBox="1">
            <a:spLocks noGrp="1"/>
          </p:cNvSpPr>
          <p:nvPr>
            <p:ph type="body" idx="4294967295"/>
          </p:nvPr>
        </p:nvSpPr>
        <p:spPr>
          <a:xfrm>
            <a:off x="-10" y="2115350"/>
            <a:ext cx="3221400" cy="973500"/>
          </a:xfrm>
          <a:prstGeom prst="rect">
            <a:avLst/>
          </a:prstGeom>
          <a:noFill/>
          <a:ln>
            <a:noFill/>
          </a:ln>
        </p:spPr>
        <p:txBody>
          <a:bodyPr spcFirstLastPara="1" wrap="square" lIns="34275" tIns="34275" rIns="34275" bIns="34275" anchor="ctr" anchorCtr="0">
            <a:spAutoFit/>
          </a:bodyPr>
          <a:lstStyle/>
          <a:p>
            <a:pPr marL="0" lvl="0" indent="0" algn="ctr" rtl="0">
              <a:spcBef>
                <a:spcPts val="0"/>
              </a:spcBef>
              <a:spcAft>
                <a:spcPts val="0"/>
              </a:spcAft>
              <a:buNone/>
            </a:pPr>
            <a:r>
              <a:rPr lang="en" sz="2500" b="1">
                <a:solidFill>
                  <a:schemeClr val="dk1"/>
                </a:solidFill>
              </a:rPr>
              <a:t>Pratish Datta</a:t>
            </a:r>
            <a:endParaRPr sz="2500" b="1">
              <a:solidFill>
                <a:schemeClr val="dk1"/>
              </a:solidFill>
            </a:endParaRPr>
          </a:p>
          <a:p>
            <a:pPr marL="0" lvl="0" indent="0" algn="ctr" rtl="0">
              <a:spcBef>
                <a:spcPts val="1200"/>
              </a:spcBef>
              <a:spcAft>
                <a:spcPts val="1200"/>
              </a:spcAft>
              <a:buNone/>
            </a:pPr>
            <a:r>
              <a:rPr lang="en" sz="2000">
                <a:solidFill>
                  <a:schemeClr val="dk1"/>
                </a:solidFill>
              </a:rPr>
              <a:t>NTT Research</a:t>
            </a:r>
            <a:endParaRPr sz="2000">
              <a:solidFill>
                <a:schemeClr val="dk1"/>
              </a:solidFill>
            </a:endParaRPr>
          </a:p>
        </p:txBody>
      </p:sp>
      <p:sp>
        <p:nvSpPr>
          <p:cNvPr id="58" name="Google Shape;58;p13"/>
          <p:cNvSpPr txBox="1"/>
          <p:nvPr/>
        </p:nvSpPr>
        <p:spPr>
          <a:xfrm>
            <a:off x="2861400" y="4401350"/>
            <a:ext cx="3421200" cy="346200"/>
          </a:xfrm>
          <a:prstGeom prst="rect">
            <a:avLst/>
          </a:prstGeom>
          <a:noFill/>
          <a:ln>
            <a:noFill/>
          </a:ln>
        </p:spPr>
        <p:txBody>
          <a:bodyPr spcFirstLastPara="1" wrap="square" lIns="34275" tIns="34275" rIns="34275" bIns="34275" anchor="ctr" anchorCtr="0">
            <a:spAutoFit/>
          </a:bodyPr>
          <a:lstStyle/>
          <a:p>
            <a:pPr marL="0" lvl="0" indent="0" algn="ctr" rtl="0">
              <a:lnSpc>
                <a:spcPct val="90000"/>
              </a:lnSpc>
              <a:spcBef>
                <a:spcPts val="0"/>
              </a:spcBef>
              <a:spcAft>
                <a:spcPts val="0"/>
              </a:spcAft>
              <a:buNone/>
            </a:pPr>
            <a:r>
              <a:rPr lang="en" sz="2000"/>
              <a:t>To appear at Asiacrypt</a:t>
            </a:r>
            <a:r>
              <a:rPr lang="en" sz="2000">
                <a:solidFill>
                  <a:srgbClr val="000000"/>
                </a:solidFill>
              </a:rPr>
              <a:t> 202</a:t>
            </a:r>
            <a:r>
              <a:rPr lang="en" sz="2000"/>
              <a:t>5</a:t>
            </a:r>
            <a:endParaRPr sz="100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8305"/>
    </mc:Choice>
    <mc:Fallback>
      <p:transition spd="slow" advTm="183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0"/>
        <p:cNvGrpSpPr/>
        <p:nvPr/>
      </p:nvGrpSpPr>
      <p:grpSpPr>
        <a:xfrm>
          <a:off x="0" y="0"/>
          <a:ext cx="0" cy="0"/>
          <a:chOff x="0" y="0"/>
          <a:chExt cx="0" cy="0"/>
        </a:xfrm>
      </p:grpSpPr>
      <p:sp>
        <p:nvSpPr>
          <p:cNvPr id="551" name="Google Shape;55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552" name="Google Shape;552;p22"/>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Our Contributions</a:t>
            </a:r>
            <a:endParaRPr sz="3300" b="1"/>
          </a:p>
        </p:txBody>
      </p:sp>
      <p:grpSp>
        <p:nvGrpSpPr>
          <p:cNvPr id="553" name="Google Shape;553;p22"/>
          <p:cNvGrpSpPr/>
          <p:nvPr/>
        </p:nvGrpSpPr>
        <p:grpSpPr>
          <a:xfrm>
            <a:off x="213511" y="1116300"/>
            <a:ext cx="594300" cy="594300"/>
            <a:chOff x="1151886" y="1957150"/>
            <a:chExt cx="594300" cy="594300"/>
          </a:xfrm>
        </p:grpSpPr>
        <p:sp>
          <p:nvSpPr>
            <p:cNvPr id="554" name="Google Shape;554;p22"/>
            <p:cNvSpPr/>
            <p:nvPr/>
          </p:nvSpPr>
          <p:spPr>
            <a:xfrm>
              <a:off x="1151886" y="1957150"/>
              <a:ext cx="594300" cy="594300"/>
            </a:xfrm>
            <a:prstGeom prst="ellipse">
              <a:avLst/>
            </a:prstGeom>
            <a:noFill/>
            <a:ln w="3810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B0000"/>
                </a:solidFill>
              </a:endParaRPr>
            </a:p>
          </p:txBody>
        </p:sp>
        <p:sp>
          <p:nvSpPr>
            <p:cNvPr id="555" name="Google Shape;555;p22"/>
            <p:cNvSpPr txBox="1"/>
            <p:nvPr/>
          </p:nvSpPr>
          <p:spPr>
            <a:xfrm>
              <a:off x="1230636" y="1981874"/>
              <a:ext cx="4368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2500" b="1">
                  <a:solidFill>
                    <a:srgbClr val="BB0000"/>
                  </a:solidFill>
                  <a:latin typeface="Roboto"/>
                  <a:ea typeface="Roboto"/>
                  <a:cs typeface="Roboto"/>
                  <a:sym typeface="Roboto"/>
                </a:rPr>
                <a:t>1</a:t>
              </a:r>
              <a:endParaRPr sz="2500" b="1">
                <a:solidFill>
                  <a:srgbClr val="BB0000"/>
                </a:solidFill>
                <a:latin typeface="Roboto"/>
                <a:ea typeface="Roboto"/>
                <a:cs typeface="Roboto"/>
                <a:sym typeface="Roboto"/>
              </a:endParaRPr>
            </a:p>
          </p:txBody>
        </p:sp>
      </p:grpSp>
      <p:sp>
        <p:nvSpPr>
          <p:cNvPr id="556" name="Google Shape;556;p22"/>
          <p:cNvSpPr txBox="1">
            <a:spLocks noGrp="1"/>
          </p:cNvSpPr>
          <p:nvPr>
            <p:ph type="title"/>
          </p:nvPr>
        </p:nvSpPr>
        <p:spPr>
          <a:xfrm>
            <a:off x="1005849" y="920400"/>
            <a:ext cx="8234403" cy="986100"/>
          </a:xfrm>
          <a:prstGeom prst="rect">
            <a:avLst/>
          </a:prstGeom>
          <a:solidFill>
            <a:srgbClr val="BB0000"/>
          </a:solidFill>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SzPts val="1100"/>
              <a:buNone/>
            </a:pPr>
            <a:r>
              <a:rPr lang="en" sz="2400">
                <a:solidFill>
                  <a:schemeClr val="lt1"/>
                </a:solidFill>
              </a:rPr>
              <a:t>Fully Adaptive Decentralized MA-ABE for BSP </a:t>
            </a:r>
            <a:endParaRPr sz="2400">
              <a:solidFill>
                <a:schemeClr val="lt1"/>
              </a:solidFill>
            </a:endParaRPr>
          </a:p>
          <a:p>
            <a:pPr marL="0" lvl="0" indent="0" algn="ctr" rtl="0">
              <a:lnSpc>
                <a:spcPct val="115000"/>
              </a:lnSpc>
              <a:spcBef>
                <a:spcPts val="0"/>
              </a:spcBef>
              <a:spcAft>
                <a:spcPts val="0"/>
              </a:spcAft>
              <a:buSzPts val="1100"/>
              <a:buNone/>
            </a:pPr>
            <a:r>
              <a:rPr lang="en" sz="2400">
                <a:solidFill>
                  <a:schemeClr val="lt1"/>
                </a:solidFill>
              </a:rPr>
              <a:t>with </a:t>
            </a:r>
            <a:r>
              <a:rPr lang="en" sz="2400" i="1" u="sng">
                <a:solidFill>
                  <a:schemeClr val="lt1"/>
                </a:solidFill>
              </a:rPr>
              <a:t>Simpler Proof</a:t>
            </a:r>
            <a:r>
              <a:rPr lang="en" sz="2400">
                <a:solidFill>
                  <a:schemeClr val="lt1"/>
                </a:solidFill>
              </a:rPr>
              <a:t> and </a:t>
            </a:r>
            <a:r>
              <a:rPr lang="en" sz="2400" i="1" u="sng">
                <a:solidFill>
                  <a:schemeClr val="lt1"/>
                </a:solidFill>
              </a:rPr>
              <a:t>Improved Efficiency</a:t>
            </a:r>
            <a:endParaRPr sz="2400" b="1" i="1" u="sng">
              <a:solidFill>
                <a:schemeClr val="lt1"/>
              </a:solidFill>
            </a:endParaRPr>
          </a:p>
        </p:txBody>
      </p:sp>
      <p:sp>
        <p:nvSpPr>
          <p:cNvPr id="557" name="Google Shape;557;p22"/>
          <p:cNvSpPr txBox="1"/>
          <p:nvPr/>
        </p:nvSpPr>
        <p:spPr>
          <a:xfrm>
            <a:off x="1578149" y="2815300"/>
            <a:ext cx="7565851" cy="1000244"/>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 sz="1800" b="1" dirty="0">
                <a:solidFill>
                  <a:schemeClr val="accent1"/>
                </a:solidFill>
              </a:rPr>
              <a:t>✅</a:t>
            </a:r>
            <a:r>
              <a:rPr lang="en" sz="1700" dirty="0">
                <a:solidFill>
                  <a:schemeClr val="dk1"/>
                </a:solidFill>
              </a:rPr>
              <a:t>	</a:t>
            </a:r>
            <a:r>
              <a:rPr lang="en" sz="1800" dirty="0">
                <a:solidFill>
                  <a:schemeClr val="dk1"/>
                </a:solidFill>
              </a:rPr>
              <a:t>Conceptually simpler and tighter security analysis</a:t>
            </a:r>
          </a:p>
          <a:p>
            <a:pPr>
              <a:buClr>
                <a:schemeClr val="dk1"/>
              </a:buClr>
              <a:buSzPts val="1100"/>
            </a:pPr>
            <a:endParaRPr sz="1700" dirty="0">
              <a:solidFill>
                <a:schemeClr val="dk1"/>
              </a:solidFill>
            </a:endParaRPr>
          </a:p>
          <a:p>
            <a:pPr>
              <a:buClr>
                <a:schemeClr val="dk1"/>
              </a:buClr>
              <a:buSzPts val="1100"/>
            </a:pPr>
            <a:r>
              <a:rPr lang="en" sz="1800" b="1" dirty="0">
                <a:solidFill>
                  <a:schemeClr val="accent1"/>
                </a:solidFill>
              </a:rPr>
              <a:t>✅</a:t>
            </a:r>
            <a:r>
              <a:rPr lang="en" sz="1700" dirty="0">
                <a:solidFill>
                  <a:schemeClr val="dk1"/>
                </a:solidFill>
              </a:rPr>
              <a:t>	</a:t>
            </a:r>
            <a:r>
              <a:rPr lang="en" sz="1800" dirty="0">
                <a:solidFill>
                  <a:schemeClr val="dk1"/>
                </a:solidFill>
              </a:rPr>
              <a:t>Efficiency gain in both computational and communication costs</a:t>
            </a:r>
            <a:endParaRPr sz="1800" dirty="0">
              <a:solidFill>
                <a:schemeClr val="dk1"/>
              </a:solidFill>
            </a:endParaRPr>
          </a:p>
        </p:txBody>
      </p:sp>
      <p:sp>
        <p:nvSpPr>
          <p:cNvPr id="558" name="Google Shape;558;p22"/>
          <p:cNvSpPr txBox="1"/>
          <p:nvPr/>
        </p:nvSpPr>
        <p:spPr>
          <a:xfrm>
            <a:off x="1578150" y="2100000"/>
            <a:ext cx="6191100" cy="523200"/>
          </a:xfrm>
          <a:prstGeom prst="rect">
            <a:avLst/>
          </a:prstGeom>
          <a:noFill/>
          <a:ln w="28575" cap="flat" cmpd="sng">
            <a:solidFill>
              <a:srgbClr val="BB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1"/>
                </a:solidFill>
              </a:rPr>
              <a:t>Lewko–Waters [LW11a] scheme with new security proof </a:t>
            </a:r>
            <a:r>
              <a:rPr lang="en" sz="2200" b="1">
                <a:solidFill>
                  <a:srgbClr val="BB0000"/>
                </a:solidFill>
                <a:latin typeface="Impact"/>
                <a:ea typeface="Impact"/>
                <a:cs typeface="Impact"/>
                <a:sym typeface="Impact"/>
              </a:rPr>
              <a:t>!!</a:t>
            </a:r>
            <a:r>
              <a:rPr lang="en" sz="1800">
                <a:solidFill>
                  <a:schemeClr val="dk1"/>
                </a:solidFill>
              </a:rPr>
              <a:t> </a:t>
            </a:r>
            <a:endParaRPr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40914"/>
    </mc:Choice>
    <mc:Fallback>
      <p:transition spd="slow" advTm="409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3"/>
        <p:cNvGrpSpPr/>
        <p:nvPr/>
      </p:nvGrpSpPr>
      <p:grpSpPr>
        <a:xfrm>
          <a:off x="0" y="0"/>
          <a:ext cx="0" cy="0"/>
          <a:chOff x="0" y="0"/>
          <a:chExt cx="0" cy="0"/>
        </a:xfrm>
      </p:grpSpPr>
      <p:sp>
        <p:nvSpPr>
          <p:cNvPr id="564" name="Google Shape;5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565" name="Google Shape;565;p23"/>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Our Contributions</a:t>
            </a:r>
            <a:endParaRPr sz="3300" b="1" dirty="0"/>
          </a:p>
        </p:txBody>
      </p:sp>
      <p:grpSp>
        <p:nvGrpSpPr>
          <p:cNvPr id="566" name="Google Shape;566;p23"/>
          <p:cNvGrpSpPr/>
          <p:nvPr/>
        </p:nvGrpSpPr>
        <p:grpSpPr>
          <a:xfrm>
            <a:off x="213511" y="1116300"/>
            <a:ext cx="594300" cy="594300"/>
            <a:chOff x="1151886" y="1957150"/>
            <a:chExt cx="594300" cy="594300"/>
          </a:xfrm>
        </p:grpSpPr>
        <p:sp>
          <p:nvSpPr>
            <p:cNvPr id="567" name="Google Shape;567;p23"/>
            <p:cNvSpPr/>
            <p:nvPr/>
          </p:nvSpPr>
          <p:spPr>
            <a:xfrm>
              <a:off x="1151886" y="1957150"/>
              <a:ext cx="594300" cy="594300"/>
            </a:xfrm>
            <a:prstGeom prst="ellipse">
              <a:avLst/>
            </a:prstGeom>
            <a:noFill/>
            <a:ln w="3810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B0000"/>
                </a:solidFill>
              </a:endParaRPr>
            </a:p>
          </p:txBody>
        </p:sp>
        <p:sp>
          <p:nvSpPr>
            <p:cNvPr id="568" name="Google Shape;568;p23"/>
            <p:cNvSpPr txBox="1"/>
            <p:nvPr/>
          </p:nvSpPr>
          <p:spPr>
            <a:xfrm>
              <a:off x="1230636" y="1981874"/>
              <a:ext cx="4368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2500" b="1">
                  <a:solidFill>
                    <a:srgbClr val="BB0000"/>
                  </a:solidFill>
                  <a:latin typeface="Roboto"/>
                  <a:ea typeface="Roboto"/>
                  <a:cs typeface="Roboto"/>
                  <a:sym typeface="Roboto"/>
                </a:rPr>
                <a:t>2</a:t>
              </a:r>
              <a:endParaRPr sz="2500" b="1">
                <a:solidFill>
                  <a:srgbClr val="BB0000"/>
                </a:solidFill>
                <a:latin typeface="Roboto"/>
                <a:ea typeface="Roboto"/>
                <a:cs typeface="Roboto"/>
                <a:sym typeface="Roboto"/>
              </a:endParaRPr>
            </a:p>
          </p:txBody>
        </p:sp>
      </p:grpSp>
      <p:sp>
        <p:nvSpPr>
          <p:cNvPr id="569" name="Google Shape;569;p23"/>
          <p:cNvSpPr txBox="1">
            <a:spLocks noGrp="1"/>
          </p:cNvSpPr>
          <p:nvPr>
            <p:ph type="title"/>
          </p:nvPr>
        </p:nvSpPr>
        <p:spPr>
          <a:xfrm>
            <a:off x="1005849" y="920400"/>
            <a:ext cx="8234403" cy="986100"/>
          </a:xfrm>
          <a:prstGeom prst="rect">
            <a:avLst/>
          </a:prstGeom>
          <a:solidFill>
            <a:srgbClr val="BB0000"/>
          </a:solidFill>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1100"/>
              <a:buNone/>
            </a:pPr>
            <a:r>
              <a:rPr lang="en" sz="2400">
                <a:solidFill>
                  <a:schemeClr val="lt1"/>
                </a:solidFill>
              </a:rPr>
              <a:t>Decentralized MA-ABE for </a:t>
            </a:r>
            <a:r>
              <a:rPr lang="en" sz="2400" i="1" u="sng">
                <a:solidFill>
                  <a:schemeClr val="lt1"/>
                </a:solidFill>
              </a:rPr>
              <a:t>Arithmetic Span Program (ASP)</a:t>
            </a:r>
            <a:endParaRPr sz="2400" b="1" i="1" u="sng">
              <a:solidFill>
                <a:schemeClr val="lt1"/>
              </a:solidFill>
            </a:endParaRPr>
          </a:p>
        </p:txBody>
      </p:sp>
      <p:sp>
        <p:nvSpPr>
          <p:cNvPr id="570" name="Google Shape;570;p23"/>
          <p:cNvSpPr txBox="1"/>
          <p:nvPr/>
        </p:nvSpPr>
        <p:spPr>
          <a:xfrm>
            <a:off x="1578150" y="2100000"/>
            <a:ext cx="6191100" cy="461700"/>
          </a:xfrm>
          <a:prstGeom prst="rect">
            <a:avLst/>
          </a:prstGeom>
          <a:noFill/>
          <a:ln w="28575" cap="flat" cmpd="sng">
            <a:solidFill>
              <a:srgbClr val="BB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1"/>
                </a:solidFill>
              </a:rPr>
              <a:t>Construction and proof build upon our framework for BSP</a:t>
            </a:r>
            <a:endParaRPr sz="1800">
              <a:solidFill>
                <a:schemeClr val="dk1"/>
              </a:solidFill>
            </a:endParaRPr>
          </a:p>
        </p:txBody>
      </p:sp>
      <p:sp>
        <p:nvSpPr>
          <p:cNvPr id="571" name="Google Shape;571;p23"/>
          <p:cNvSpPr txBox="1"/>
          <p:nvPr/>
        </p:nvSpPr>
        <p:spPr>
          <a:xfrm>
            <a:off x="1578150" y="2777621"/>
            <a:ext cx="7078500" cy="1015632"/>
          </a:xfrm>
          <a:prstGeom prst="rect">
            <a:avLst/>
          </a:prstGeom>
          <a:noFill/>
          <a:ln>
            <a:noFill/>
          </a:ln>
        </p:spPr>
        <p:txBody>
          <a:bodyPr spcFirstLastPara="1" wrap="square" lIns="91425" tIns="91425" rIns="91425" bIns="91425" anchor="t" anchorCtr="0">
            <a:spAutoFit/>
          </a:bodyPr>
          <a:lstStyle/>
          <a:p>
            <a:r>
              <a:rPr lang="en" sz="1800" b="1" dirty="0">
                <a:solidFill>
                  <a:schemeClr val="accent1"/>
                </a:solidFill>
              </a:rPr>
              <a:t>✅</a:t>
            </a:r>
            <a:r>
              <a:rPr lang="en" sz="1700" dirty="0">
                <a:solidFill>
                  <a:schemeClr val="dk1"/>
                </a:solidFill>
              </a:rPr>
              <a:t>	</a:t>
            </a:r>
            <a:r>
              <a:rPr lang="en" sz="850" dirty="0">
                <a:solidFill>
                  <a:schemeClr val="dk1"/>
                </a:solidFill>
              </a:rPr>
              <a:t> </a:t>
            </a:r>
            <a:r>
              <a:rPr lang="en" sz="1800" dirty="0">
                <a:solidFill>
                  <a:schemeClr val="dk1"/>
                </a:solidFill>
              </a:rPr>
              <a:t>adaptive corruption of arbitrarily many user secret keys</a:t>
            </a:r>
          </a:p>
          <a:p>
            <a:endParaRPr lang="en" sz="1800" dirty="0">
              <a:solidFill>
                <a:schemeClr val="dk1"/>
              </a:solidFill>
            </a:endParaRPr>
          </a:p>
          <a:p>
            <a:r>
              <a:rPr lang="en" sz="1800" b="1" dirty="0">
                <a:solidFill>
                  <a:srgbClr val="BB0000"/>
                </a:solidFill>
              </a:rPr>
              <a:t>🫤</a:t>
            </a:r>
            <a:r>
              <a:rPr lang="en" sz="1800" b="1" dirty="0">
                <a:solidFill>
                  <a:schemeClr val="dk1"/>
                </a:solidFill>
              </a:rPr>
              <a:t>	</a:t>
            </a:r>
            <a:r>
              <a:rPr lang="en" sz="1800" dirty="0">
                <a:solidFill>
                  <a:schemeClr val="dk1"/>
                </a:solidFill>
              </a:rPr>
              <a:t>adaptive corruption of authorities with restrictions</a:t>
            </a:r>
            <a:endParaRPr lang="en-US" sz="1800" dirty="0"/>
          </a:p>
        </p:txBody>
      </p:sp>
      <p:sp>
        <p:nvSpPr>
          <p:cNvPr id="8" name="TextBox 7">
            <a:extLst>
              <a:ext uri="{FF2B5EF4-FFF2-40B4-BE49-F238E27FC236}">
                <a16:creationId xmlns:a16="http://schemas.microsoft.com/office/drawing/2014/main" id="{4929D910-5DA0-1BDB-5F06-6CB6A1FBA6D6}"/>
              </a:ext>
            </a:extLst>
          </p:cNvPr>
          <p:cNvSpPr txBox="1"/>
          <p:nvPr/>
        </p:nvSpPr>
        <p:spPr>
          <a:xfrm>
            <a:off x="3057182" y="3825173"/>
            <a:ext cx="2464730" cy="369332"/>
          </a:xfrm>
          <a:prstGeom prst="rect">
            <a:avLst/>
          </a:prstGeom>
          <a:noFill/>
        </p:spPr>
        <p:txBody>
          <a:bodyPr wrap="square">
            <a:spAutoFit/>
          </a:bodyPr>
          <a:lstStyle/>
          <a:p>
            <a:r>
              <a:rPr lang="en-US" sz="1800" dirty="0">
                <a:solidFill>
                  <a:schemeClr val="dk1"/>
                </a:solidFill>
              </a:rPr>
              <a:t>F</a:t>
            </a:r>
            <a:r>
              <a:rPr lang="en" sz="1800" dirty="0" err="1">
                <a:solidFill>
                  <a:schemeClr val="dk1"/>
                </a:solidFill>
              </a:rPr>
              <a:t>undamental</a:t>
            </a:r>
            <a:r>
              <a:rPr lang="en" sz="1800" dirty="0">
                <a:solidFill>
                  <a:schemeClr val="dk1"/>
                </a:solidFill>
              </a:rPr>
              <a:t> barriers</a:t>
            </a:r>
            <a:endParaRPr lang="en-US" sz="1800" dirty="0"/>
          </a:p>
        </p:txBody>
      </p:sp>
      <p:sp>
        <p:nvSpPr>
          <p:cNvPr id="11" name="Bent-Up Arrow 10">
            <a:extLst>
              <a:ext uri="{FF2B5EF4-FFF2-40B4-BE49-F238E27FC236}">
                <a16:creationId xmlns:a16="http://schemas.microsoft.com/office/drawing/2014/main" id="{918F8F01-DCC2-E35A-4C05-7C7D62B3F9B4}"/>
              </a:ext>
            </a:extLst>
          </p:cNvPr>
          <p:cNvSpPr/>
          <p:nvPr/>
        </p:nvSpPr>
        <p:spPr>
          <a:xfrm rot="5400000">
            <a:off x="2678381" y="3714522"/>
            <a:ext cx="369333" cy="388267"/>
          </a:xfrm>
          <a:prstGeom prst="bentUp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38867"/>
    </mc:Choice>
    <mc:Fallback>
      <p:transition spd="slow" advTm="3886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9"/>
        <p:cNvGrpSpPr/>
        <p:nvPr/>
      </p:nvGrpSpPr>
      <p:grpSpPr>
        <a:xfrm>
          <a:off x="0" y="0"/>
          <a:ext cx="0" cy="0"/>
          <a:chOff x="0" y="0"/>
          <a:chExt cx="0" cy="0"/>
        </a:xfrm>
      </p:grpSpPr>
      <p:sp>
        <p:nvSpPr>
          <p:cNvPr id="660" name="Google Shape;66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661" name="Google Shape;661;p30"/>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Communication costs*</a:t>
            </a:r>
            <a:endParaRPr sz="3300" b="1" dirty="0"/>
          </a:p>
        </p:txBody>
      </p:sp>
      <p:graphicFrame>
        <p:nvGraphicFramePr>
          <p:cNvPr id="662" name="Google Shape;662;p30"/>
          <p:cNvGraphicFramePr/>
          <p:nvPr>
            <p:extLst>
              <p:ext uri="{D42A27DB-BD31-4B8C-83A1-F6EECF244321}">
                <p14:modId xmlns:p14="http://schemas.microsoft.com/office/powerpoint/2010/main" val="3504697177"/>
              </p:ext>
            </p:extLst>
          </p:nvPr>
        </p:nvGraphicFramePr>
        <p:xfrm>
          <a:off x="517025" y="819150"/>
          <a:ext cx="6118401" cy="3535500"/>
        </p:xfrm>
        <a:graphic>
          <a:graphicData uri="http://schemas.openxmlformats.org/drawingml/2006/table">
            <a:tbl>
              <a:tblPr>
                <a:noFill/>
                <a:tableStyleId>{051880A8-D4F1-4EB1-BC22-3ACA0F566227}</a:tableStyleId>
              </a:tblPr>
              <a:tblGrid>
                <a:gridCol w="902689">
                  <a:extLst>
                    <a:ext uri="{9D8B030D-6E8A-4147-A177-3AD203B41FA5}">
                      <a16:colId xmlns:a16="http://schemas.microsoft.com/office/drawing/2014/main" val="20000"/>
                    </a:ext>
                  </a:extLst>
                </a:gridCol>
                <a:gridCol w="1057672">
                  <a:extLst>
                    <a:ext uri="{9D8B030D-6E8A-4147-A177-3AD203B41FA5}">
                      <a16:colId xmlns:a16="http://schemas.microsoft.com/office/drawing/2014/main" val="20001"/>
                    </a:ext>
                  </a:extLst>
                </a:gridCol>
                <a:gridCol w="903767">
                  <a:extLst>
                    <a:ext uri="{9D8B030D-6E8A-4147-A177-3AD203B41FA5}">
                      <a16:colId xmlns:a16="http://schemas.microsoft.com/office/drawing/2014/main" val="20002"/>
                    </a:ext>
                  </a:extLst>
                </a:gridCol>
                <a:gridCol w="776177">
                  <a:extLst>
                    <a:ext uri="{9D8B030D-6E8A-4147-A177-3AD203B41FA5}">
                      <a16:colId xmlns:a16="http://schemas.microsoft.com/office/drawing/2014/main" val="20003"/>
                    </a:ext>
                  </a:extLst>
                </a:gridCol>
                <a:gridCol w="776177">
                  <a:extLst>
                    <a:ext uri="{9D8B030D-6E8A-4147-A177-3AD203B41FA5}">
                      <a16:colId xmlns:a16="http://schemas.microsoft.com/office/drawing/2014/main" val="20004"/>
                    </a:ext>
                  </a:extLst>
                </a:gridCol>
                <a:gridCol w="853760">
                  <a:extLst>
                    <a:ext uri="{9D8B030D-6E8A-4147-A177-3AD203B41FA5}">
                      <a16:colId xmlns:a16="http://schemas.microsoft.com/office/drawing/2014/main" val="20005"/>
                    </a:ext>
                  </a:extLst>
                </a:gridCol>
                <a:gridCol w="848159">
                  <a:extLst>
                    <a:ext uri="{9D8B030D-6E8A-4147-A177-3AD203B41FA5}">
                      <a16:colId xmlns:a16="http://schemas.microsoft.com/office/drawing/2014/main" val="20006"/>
                    </a:ext>
                  </a:extLst>
                </a:gridCol>
              </a:tblGrid>
              <a:tr h="381000">
                <a:tc>
                  <a:txBody>
                    <a:bodyPr/>
                    <a:lstStyle/>
                    <a:p>
                      <a:pPr marL="0" lvl="0" indent="0" algn="ctr" rtl="0">
                        <a:spcBef>
                          <a:spcPts val="0"/>
                        </a:spcBef>
                        <a:spcAft>
                          <a:spcPts val="0"/>
                        </a:spcAft>
                        <a:buNone/>
                      </a:pPr>
                      <a:r>
                        <a:rPr lang="en" dirty="0"/>
                        <a:t>Scheme</a:t>
                      </a:r>
                      <a:endParaRPr dirty="0"/>
                    </a:p>
                  </a:txBody>
                  <a:tcPr marL="91425" marR="91425" marT="91425" marB="91425"/>
                </a:tc>
                <a:tc>
                  <a:txBody>
                    <a:bodyPr/>
                    <a:lstStyle/>
                    <a:p>
                      <a:pPr marL="0" lvl="0" indent="0" algn="ctr" rtl="0">
                        <a:spcBef>
                          <a:spcPts val="0"/>
                        </a:spcBef>
                        <a:spcAft>
                          <a:spcPts val="0"/>
                        </a:spcAft>
                        <a:buNone/>
                      </a:pPr>
                      <a:r>
                        <a:rPr lang="en"/>
                        <a:t>Policy class</a:t>
                      </a:r>
                      <a:endParaRPr/>
                    </a:p>
                  </a:txBody>
                  <a:tcPr marL="91425" marR="91425" marT="91425" marB="91425"/>
                </a:tc>
                <a:tc>
                  <a:txBody>
                    <a:bodyPr/>
                    <a:lstStyle/>
                    <a:p>
                      <a:pPr marL="0" lvl="0" indent="0" algn="ctr" rtl="0">
                        <a:spcBef>
                          <a:spcPts val="0"/>
                        </a:spcBef>
                        <a:spcAft>
                          <a:spcPts val="0"/>
                        </a:spcAft>
                        <a:buNone/>
                      </a:pPr>
                      <a:r>
                        <a:rPr lang="en" dirty="0"/>
                        <a:t>Attribute reuse?</a:t>
                      </a:r>
                      <a:endParaRPr dirty="0"/>
                    </a:p>
                  </a:txBody>
                  <a:tcPr marL="91425" marR="91425" marT="91425" marB="91425"/>
                </a:tc>
                <a:tc>
                  <a:txBody>
                    <a:bodyPr/>
                    <a:lstStyle/>
                    <a:p>
                      <a:pPr marL="0" lvl="0" indent="0" algn="ctr" rtl="0">
                        <a:spcBef>
                          <a:spcPts val="0"/>
                        </a:spcBef>
                        <a:spcAft>
                          <a:spcPts val="0"/>
                        </a:spcAft>
                        <a:buNone/>
                      </a:pPr>
                      <a:r>
                        <a:rPr lang="en" dirty="0"/>
                        <a:t>|</a:t>
                      </a:r>
                      <a:r>
                        <a:rPr lang="en" dirty="0" err="1"/>
                        <a:t>msk</a:t>
                      </a:r>
                      <a:r>
                        <a:rPr lang="en" baseline="-25000" dirty="0" err="1"/>
                        <a:t>u</a:t>
                      </a:r>
                      <a:r>
                        <a:rPr lang="en" dirty="0"/>
                        <a:t>|</a:t>
                      </a:r>
                      <a:endParaRPr dirty="0"/>
                    </a:p>
                  </a:txBody>
                  <a:tcPr marL="91425" marR="91425" marT="91425" marB="91425"/>
                </a:tc>
                <a:tc>
                  <a:txBody>
                    <a:bodyPr/>
                    <a:lstStyle/>
                    <a:p>
                      <a:pPr marL="0" lvl="0" indent="0" algn="ctr" rtl="0">
                        <a:spcBef>
                          <a:spcPts val="0"/>
                        </a:spcBef>
                        <a:spcAft>
                          <a:spcPts val="0"/>
                        </a:spcAft>
                        <a:buNone/>
                      </a:pPr>
                      <a:r>
                        <a:rPr lang="en" dirty="0"/>
                        <a:t>|</a:t>
                      </a:r>
                      <a:r>
                        <a:rPr lang="en" dirty="0" err="1"/>
                        <a:t>pk</a:t>
                      </a:r>
                      <a:r>
                        <a:rPr lang="en" baseline="-25000" dirty="0" err="1"/>
                        <a:t>u</a:t>
                      </a:r>
                      <a:r>
                        <a:rPr lang="en" dirty="0"/>
                        <a:t>|</a:t>
                      </a:r>
                      <a:endParaRPr dirty="0"/>
                    </a:p>
                  </a:txBody>
                  <a:tcPr marL="91425" marR="91425" marT="91425" marB="91425"/>
                </a:tc>
                <a:tc>
                  <a:txBody>
                    <a:bodyPr/>
                    <a:lstStyle/>
                    <a:p>
                      <a:pPr marL="0" lvl="0" indent="0" algn="ctr" rtl="0">
                        <a:spcBef>
                          <a:spcPts val="0"/>
                        </a:spcBef>
                        <a:spcAft>
                          <a:spcPts val="0"/>
                        </a:spcAft>
                        <a:buNone/>
                      </a:pPr>
                      <a:r>
                        <a:rPr lang="en" dirty="0"/>
                        <a:t>|</a:t>
                      </a:r>
                      <a:r>
                        <a:rPr lang="en" dirty="0" err="1"/>
                        <a:t>sk</a:t>
                      </a:r>
                      <a:r>
                        <a:rPr lang="en" baseline="-25000" dirty="0" err="1"/>
                        <a:t>u</a:t>
                      </a:r>
                      <a:r>
                        <a:rPr lang="en" baseline="-25000" dirty="0"/>
                        <a:t>, GID</a:t>
                      </a:r>
                      <a:r>
                        <a:rPr lang="en" dirty="0"/>
                        <a:t>|</a:t>
                      </a:r>
                      <a:endParaRPr dirty="0"/>
                    </a:p>
                  </a:txBody>
                  <a:tcPr marL="91425" marR="91425" marT="91425" marB="91425"/>
                </a:tc>
                <a:tc>
                  <a:txBody>
                    <a:bodyPr/>
                    <a:lstStyle/>
                    <a:p>
                      <a:pPr marL="0" lvl="0" indent="0" algn="ctr" rtl="0">
                        <a:spcBef>
                          <a:spcPts val="0"/>
                        </a:spcBef>
                        <a:spcAft>
                          <a:spcPts val="0"/>
                        </a:spcAft>
                        <a:buNone/>
                      </a:pPr>
                      <a:r>
                        <a:rPr lang="en"/>
                        <a:t>|ct|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DKW23</a:t>
                      </a:r>
                      <a:endParaRPr/>
                    </a:p>
                  </a:txBody>
                  <a:tcPr marL="91425" marR="91425" marT="91425" marB="91425"/>
                </a:tc>
                <a:tc>
                  <a:txBody>
                    <a:bodyPr/>
                    <a:lstStyle/>
                    <a:p>
                      <a:pPr marL="0" lvl="0" indent="0" algn="ctr" rtl="0">
                        <a:spcBef>
                          <a:spcPts val="0"/>
                        </a:spcBef>
                        <a:spcAft>
                          <a:spcPts val="0"/>
                        </a:spcAft>
                        <a:buNone/>
                      </a:pPr>
                      <a:r>
                        <a:rPr lang="en" dirty="0"/>
                        <a:t>BSP</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a:txBody>
                  <a:tcPr marL="91425" marR="91425" marT="91425" marB="91425"/>
                </a:tc>
                <a:tc>
                  <a:txBody>
                    <a:bodyPr/>
                    <a:lstStyle/>
                    <a:p>
                      <a:pPr marL="0" lvl="0" indent="0" algn="ctr" rtl="0">
                        <a:spcBef>
                          <a:spcPts val="0"/>
                        </a:spcBef>
                        <a:spcAft>
                          <a:spcPts val="0"/>
                        </a:spcAft>
                        <a:buNone/>
                      </a:pPr>
                      <a:r>
                        <a:rPr lang="en"/>
                        <a:t>18 |Z</a:t>
                      </a:r>
                      <a:r>
                        <a:rPr lang="en" baseline="-25000"/>
                        <a:t>q</a:t>
                      </a:r>
                      <a:r>
                        <a:rPr lang="en"/>
                        <a:t>|</a:t>
                      </a:r>
                      <a:endParaRPr/>
                    </a:p>
                  </a:txBody>
                  <a:tcPr marL="91425" marR="91425" marT="91425" marB="91425"/>
                </a:tc>
                <a:tc>
                  <a:txBody>
                    <a:bodyPr/>
                    <a:lstStyle/>
                    <a:p>
                      <a:pPr marL="0" lvl="0" indent="0" algn="ctr" rtl="0">
                        <a:spcBef>
                          <a:spcPts val="0"/>
                        </a:spcBef>
                        <a:spcAft>
                          <a:spcPts val="0"/>
                        </a:spcAft>
                        <a:buNone/>
                      </a:pPr>
                      <a:r>
                        <a:rPr lang="en"/>
                        <a:t>6 |G</a:t>
                      </a:r>
                      <a:r>
                        <a:rPr lang="en" baseline="-25000"/>
                        <a:t>1</a:t>
                      </a:r>
                      <a:r>
                        <a:rPr lang="en"/>
                        <a:t>|</a:t>
                      </a:r>
                      <a:endParaRPr/>
                    </a:p>
                  </a:txBody>
                  <a:tcPr marL="91425" marR="91425" marT="91425" marB="91425"/>
                </a:tc>
                <a:tc>
                  <a:txBody>
                    <a:bodyPr/>
                    <a:lstStyle/>
                    <a:p>
                      <a:pPr marL="0" lvl="0" indent="0" algn="ctr" rtl="0">
                        <a:spcBef>
                          <a:spcPts val="0"/>
                        </a:spcBef>
                        <a:spcAft>
                          <a:spcPts val="0"/>
                        </a:spcAft>
                        <a:buNone/>
                      </a:pPr>
                      <a:r>
                        <a:rPr lang="en"/>
                        <a:t>6 |G</a:t>
                      </a:r>
                      <a:r>
                        <a:rPr lang="en" baseline="-25000"/>
                        <a:t>2</a:t>
                      </a:r>
                      <a:r>
                        <a:rPr lang="en"/>
                        <a:t>|</a:t>
                      </a:r>
                      <a:endParaRPr/>
                    </a:p>
                  </a:txBody>
                  <a:tcPr marL="91425" marR="91425" marT="91425" marB="91425"/>
                </a:tc>
                <a:tc>
                  <a:txBody>
                    <a:bodyPr/>
                    <a:lstStyle/>
                    <a:p>
                      <a:pPr marL="0" lvl="0" indent="0" algn="ctr" rtl="0">
                        <a:spcBef>
                          <a:spcPts val="0"/>
                        </a:spcBef>
                        <a:spcAft>
                          <a:spcPts val="0"/>
                        </a:spcAft>
                        <a:buNone/>
                      </a:pPr>
                      <a:r>
                        <a:rPr lang="en"/>
                        <a:t>12n |G</a:t>
                      </a:r>
                      <a:r>
                        <a:rPr lang="en" baseline="-25000"/>
                        <a:t>1</a:t>
                      </a:r>
                      <a:r>
                        <a:rPr lang="en"/>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CCG+23</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rPr>
                        <a:t>BSP</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chemeClr val="accent1"/>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18 |Z</a:t>
                      </a:r>
                      <a:r>
                        <a:rPr lang="en" baseline="-25000">
                          <a:solidFill>
                            <a:schemeClr val="dk1"/>
                          </a:solidFill>
                        </a:rPr>
                        <a:t>q</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6 |G</a:t>
                      </a:r>
                      <a:r>
                        <a:rPr lang="en" baseline="-25000">
                          <a:solidFill>
                            <a:schemeClr val="dk1"/>
                          </a:solidFill>
                        </a:rPr>
                        <a:t>1</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6 |G</a:t>
                      </a:r>
                      <a:r>
                        <a:rPr lang="en" baseline="-25000">
                          <a:solidFill>
                            <a:schemeClr val="dk1"/>
                          </a:solidFill>
                        </a:rPr>
                        <a:t>2</a:t>
                      </a:r>
                      <a:r>
                        <a:rPr lang="en">
                          <a:solidFill>
                            <a:schemeClr val="dk1"/>
                          </a:solidFill>
                        </a:rPr>
                        <a:t>|</a:t>
                      </a:r>
                      <a:endParaRPr/>
                    </a:p>
                  </a:txBody>
                  <a:tcPr marL="91425" marR="91425" marT="91425" marB="91425"/>
                </a:tc>
                <a:tc>
                  <a:txBody>
                    <a:bodyPr/>
                    <a:lstStyle/>
                    <a:p>
                      <a:pPr marL="0" lvl="0" indent="0" algn="ctr" rtl="0">
                        <a:spcBef>
                          <a:spcPts val="0"/>
                        </a:spcBef>
                        <a:spcAft>
                          <a:spcPts val="0"/>
                        </a:spcAft>
                        <a:buNone/>
                      </a:pPr>
                      <a:r>
                        <a:rPr lang="en">
                          <a:solidFill>
                            <a:schemeClr val="dk1"/>
                          </a:solidFill>
                        </a:rPr>
                        <a:t>12n |G</a:t>
                      </a:r>
                      <a:r>
                        <a:rPr lang="en" baseline="-25000">
                          <a:solidFill>
                            <a:schemeClr val="dk1"/>
                          </a:solidFill>
                        </a:rPr>
                        <a:t>1</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t>This work</a:t>
                      </a:r>
                      <a:endParaRPr b="1"/>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rPr>
                        <a:t>BSP</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rgbClr val="BB0000"/>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4A86E8"/>
                          </a:solidFill>
                        </a:rPr>
                        <a:t>12</a:t>
                      </a:r>
                      <a:r>
                        <a:rPr lang="en">
                          <a:solidFill>
                            <a:schemeClr val="dk1"/>
                          </a:solidFill>
                        </a:rPr>
                        <a:t> |Z</a:t>
                      </a:r>
                      <a:r>
                        <a:rPr lang="en" baseline="-25000">
                          <a:solidFill>
                            <a:schemeClr val="dk1"/>
                          </a:solidFill>
                        </a:rPr>
                        <a:t>q</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6 |G</a:t>
                      </a:r>
                      <a:r>
                        <a:rPr lang="en" baseline="-25000">
                          <a:solidFill>
                            <a:schemeClr val="dk1"/>
                          </a:solidFill>
                        </a:rPr>
                        <a:t>1</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4A86E8"/>
                          </a:solidFill>
                        </a:rPr>
                        <a:t>2</a:t>
                      </a:r>
                      <a:r>
                        <a:rPr lang="en">
                          <a:solidFill>
                            <a:schemeClr val="dk1"/>
                          </a:solidFill>
                        </a:rPr>
                        <a:t> |G</a:t>
                      </a:r>
                      <a:r>
                        <a:rPr lang="en" baseline="-25000">
                          <a:solidFill>
                            <a:schemeClr val="dk1"/>
                          </a:solidFill>
                        </a:rPr>
                        <a:t>2</a:t>
                      </a:r>
                      <a:r>
                        <a:rPr lang="en">
                          <a:solidFill>
                            <a:schemeClr val="dk1"/>
                          </a:solidFill>
                        </a:rPr>
                        <a:t>|</a:t>
                      </a:r>
                      <a:endParaRPr/>
                    </a:p>
                  </a:txBody>
                  <a:tcPr marL="91425" marR="91425" marT="91425" marB="91425"/>
                </a:tc>
                <a:tc>
                  <a:txBody>
                    <a:bodyPr/>
                    <a:lstStyle/>
                    <a:p>
                      <a:pPr marL="0" lvl="0" indent="0" algn="ctr" rtl="0">
                        <a:spcBef>
                          <a:spcPts val="0"/>
                        </a:spcBef>
                        <a:spcAft>
                          <a:spcPts val="0"/>
                        </a:spcAft>
                        <a:buNone/>
                      </a:pPr>
                      <a:r>
                        <a:rPr lang="en">
                          <a:solidFill>
                            <a:srgbClr val="4A86E8"/>
                          </a:solidFill>
                        </a:rPr>
                        <a:t>8n</a:t>
                      </a:r>
                      <a:r>
                        <a:rPr lang="en">
                          <a:solidFill>
                            <a:schemeClr val="dk1"/>
                          </a:solidFill>
                        </a:rPr>
                        <a:t> |G</a:t>
                      </a:r>
                      <a:r>
                        <a:rPr lang="en" baseline="-25000">
                          <a:solidFill>
                            <a:schemeClr val="dk1"/>
                          </a:solidFill>
                        </a:rPr>
                        <a:t>1</a:t>
                      </a:r>
                      <a:r>
                        <a:rPr lang="en">
                          <a:solidFill>
                            <a:schemeClr val="dk1"/>
                          </a:solidFill>
                        </a:rPr>
                        <a: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chemeClr val="dk1"/>
                        </a:buClr>
                        <a:buSzPts val="1100"/>
                        <a:buFont typeface="Arial"/>
                        <a:buNone/>
                      </a:pPr>
                      <a:r>
                        <a:rPr lang="en" b="1" dirty="0">
                          <a:solidFill>
                            <a:schemeClr val="dk1"/>
                          </a:solidFill>
                        </a:rPr>
                        <a:t>This work</a:t>
                      </a:r>
                      <a:endParaRPr b="1" dirty="0">
                        <a:solidFill>
                          <a:schemeClr val="dk1"/>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rPr>
                        <a:t>BSP</a:t>
                      </a: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chemeClr val="accent1"/>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4A86E8"/>
                          </a:solidFill>
                        </a:rPr>
                        <a:t>12</a:t>
                      </a:r>
                      <a:r>
                        <a:rPr lang="en">
                          <a:solidFill>
                            <a:schemeClr val="dk1"/>
                          </a:solidFill>
                        </a:rPr>
                        <a:t> |Z</a:t>
                      </a:r>
                      <a:r>
                        <a:rPr lang="en" baseline="-25000">
                          <a:solidFill>
                            <a:schemeClr val="dk1"/>
                          </a:solidFill>
                        </a:rPr>
                        <a:t>q</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6 |G</a:t>
                      </a:r>
                      <a:r>
                        <a:rPr lang="en" baseline="-25000">
                          <a:solidFill>
                            <a:schemeClr val="dk1"/>
                          </a:solidFill>
                        </a:rPr>
                        <a:t>1</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rgbClr val="4A86E8"/>
                          </a:solidFill>
                        </a:rPr>
                        <a:t>2</a:t>
                      </a:r>
                      <a:r>
                        <a:rPr lang="en">
                          <a:solidFill>
                            <a:schemeClr val="dk1"/>
                          </a:solidFill>
                        </a:rPr>
                        <a:t> |G</a:t>
                      </a:r>
                      <a:r>
                        <a:rPr lang="en" baseline="-25000">
                          <a:solidFill>
                            <a:schemeClr val="dk1"/>
                          </a:solidFill>
                        </a:rPr>
                        <a:t>2</a:t>
                      </a:r>
                      <a:r>
                        <a:rPr lang="en">
                          <a:solidFill>
                            <a:schemeClr val="dk1"/>
                          </a:solidFill>
                        </a:rPr>
                        <a:t>|</a:t>
                      </a:r>
                      <a:endParaRPr/>
                    </a:p>
                  </a:txBody>
                  <a:tcPr marL="91425" marR="91425" marT="91425" marB="91425"/>
                </a:tc>
                <a:tc>
                  <a:txBody>
                    <a:bodyPr/>
                    <a:lstStyle/>
                    <a:p>
                      <a:pPr marL="0" lvl="0" indent="0" algn="ctr" rtl="0">
                        <a:spcBef>
                          <a:spcPts val="0"/>
                        </a:spcBef>
                        <a:spcAft>
                          <a:spcPts val="0"/>
                        </a:spcAft>
                        <a:buNone/>
                      </a:pPr>
                      <a:r>
                        <a:rPr lang="en">
                          <a:solidFill>
                            <a:srgbClr val="4A86E8"/>
                          </a:solidFill>
                        </a:rPr>
                        <a:t>8n</a:t>
                      </a:r>
                      <a:r>
                        <a:rPr lang="en">
                          <a:solidFill>
                            <a:schemeClr val="dk1"/>
                          </a:solidFill>
                        </a:rPr>
                        <a:t> |G</a:t>
                      </a:r>
                      <a:r>
                        <a:rPr lang="en" baseline="-25000">
                          <a:solidFill>
                            <a:schemeClr val="dk1"/>
                          </a:solidFill>
                        </a:rPr>
                        <a:t>1</a:t>
                      </a:r>
                      <a:r>
                        <a:rPr lang="en">
                          <a:solidFill>
                            <a:schemeClr val="dk1"/>
                          </a:solidFill>
                        </a:rPr>
                        <a:t>|</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Clr>
                          <a:schemeClr val="dk1"/>
                        </a:buClr>
                        <a:buSzPts val="1100"/>
                        <a:buFont typeface="Arial"/>
                        <a:buNone/>
                      </a:pPr>
                      <a:r>
                        <a:rPr lang="en" b="1">
                          <a:solidFill>
                            <a:schemeClr val="dk1"/>
                          </a:solidFill>
                        </a:rPr>
                        <a:t>This work</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a:t>ASP</a:t>
                      </a:r>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rgbClr val="BB0000"/>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24 |Z</a:t>
                      </a:r>
                      <a:r>
                        <a:rPr lang="en" baseline="-25000">
                          <a:solidFill>
                            <a:schemeClr val="dk1"/>
                          </a:solidFill>
                        </a:rPr>
                        <a:t>q</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12 |G</a:t>
                      </a:r>
                      <a:r>
                        <a:rPr lang="en" baseline="-25000">
                          <a:solidFill>
                            <a:schemeClr val="dk1"/>
                          </a:solidFill>
                        </a:rPr>
                        <a:t>1</a:t>
                      </a:r>
                      <a:r>
                        <a:rPr lang="en">
                          <a:solidFill>
                            <a:schemeClr val="dk1"/>
                          </a:solidFill>
                        </a:rPr>
                        <a:t>|</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2 |G</a:t>
                      </a:r>
                      <a:r>
                        <a:rPr lang="en" baseline="-25000">
                          <a:solidFill>
                            <a:schemeClr val="dk1"/>
                          </a:solidFill>
                        </a:rPr>
                        <a:t>2</a:t>
                      </a:r>
                      <a:r>
                        <a:rPr lang="en">
                          <a:solidFill>
                            <a:schemeClr val="dk1"/>
                          </a:solidFill>
                        </a:rPr>
                        <a:t>|</a:t>
                      </a:r>
                      <a:endParaRPr/>
                    </a:p>
                  </a:txBody>
                  <a:tcPr marL="91425" marR="91425" marT="91425" marB="91425"/>
                </a:tc>
                <a:tc>
                  <a:txBody>
                    <a:bodyPr/>
                    <a:lstStyle/>
                    <a:p>
                      <a:pPr marL="0" lvl="0" indent="0" algn="ctr" rtl="0">
                        <a:spcBef>
                          <a:spcPts val="0"/>
                        </a:spcBef>
                        <a:spcAft>
                          <a:spcPts val="0"/>
                        </a:spcAft>
                        <a:buNone/>
                      </a:pPr>
                      <a:r>
                        <a:rPr lang="en" dirty="0">
                          <a:solidFill>
                            <a:schemeClr val="dk1"/>
                          </a:solidFill>
                        </a:rPr>
                        <a:t>14n |G</a:t>
                      </a:r>
                      <a:r>
                        <a:rPr lang="en" baseline="-25000" dirty="0">
                          <a:solidFill>
                            <a:schemeClr val="dk1"/>
                          </a:solidFill>
                        </a:rPr>
                        <a:t>1</a:t>
                      </a:r>
                      <a:r>
                        <a:rPr lang="en" dirty="0">
                          <a:solidFill>
                            <a:schemeClr val="dk1"/>
                          </a:solidFill>
                        </a:rPr>
                        <a:t>|</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663" name="Google Shape;663;p30"/>
          <p:cNvSpPr txBox="1"/>
          <p:nvPr/>
        </p:nvSpPr>
        <p:spPr>
          <a:xfrm>
            <a:off x="6761525" y="3105000"/>
            <a:ext cx="2382600" cy="738633"/>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rPr>
              <a:t>user secret key: </a:t>
            </a:r>
            <a:r>
              <a:rPr lang="en" sz="1800" b="1" dirty="0">
                <a:solidFill>
                  <a:schemeClr val="dk1"/>
                </a:solidFill>
              </a:rPr>
              <a:t>3x</a:t>
            </a:r>
            <a:r>
              <a:rPr lang="en" sz="1800" dirty="0">
                <a:solidFill>
                  <a:schemeClr val="dk1"/>
                </a:solidFill>
              </a:rPr>
              <a:t> </a:t>
            </a:r>
            <a:endParaRPr sz="1800" dirty="0">
              <a:solidFill>
                <a:schemeClr val="dk1"/>
              </a:solidFill>
            </a:endParaRPr>
          </a:p>
          <a:p>
            <a:pPr marL="0" lvl="0" indent="0" algn="l" rtl="0">
              <a:spcBef>
                <a:spcPts val="0"/>
              </a:spcBef>
              <a:spcAft>
                <a:spcPts val="0"/>
              </a:spcAft>
              <a:buNone/>
            </a:pPr>
            <a:r>
              <a:rPr lang="en-US" sz="1800" dirty="0">
                <a:solidFill>
                  <a:schemeClr val="dk1"/>
                </a:solidFill>
              </a:rPr>
              <a:t>c</a:t>
            </a:r>
            <a:r>
              <a:rPr lang="en" sz="1800" dirty="0" err="1">
                <a:solidFill>
                  <a:schemeClr val="dk1"/>
                </a:solidFill>
              </a:rPr>
              <a:t>iphertext</a:t>
            </a:r>
            <a:r>
              <a:rPr lang="en" sz="1800" dirty="0">
                <a:solidFill>
                  <a:schemeClr val="dk1"/>
                </a:solidFill>
              </a:rPr>
              <a:t>         : </a:t>
            </a:r>
            <a:r>
              <a:rPr lang="en" sz="1800" b="1" dirty="0">
                <a:solidFill>
                  <a:schemeClr val="dk1"/>
                </a:solidFill>
              </a:rPr>
              <a:t>1.5x</a:t>
            </a:r>
            <a:endParaRPr sz="1800" b="1" dirty="0">
              <a:solidFill>
                <a:schemeClr val="dk1"/>
              </a:solidFill>
            </a:endParaRPr>
          </a:p>
        </p:txBody>
      </p:sp>
      <p:sp>
        <p:nvSpPr>
          <p:cNvPr id="664" name="Google Shape;664;p30"/>
          <p:cNvSpPr txBox="1"/>
          <p:nvPr/>
        </p:nvSpPr>
        <p:spPr>
          <a:xfrm>
            <a:off x="6761525" y="2643300"/>
            <a:ext cx="2382600" cy="461700"/>
          </a:xfrm>
          <a:prstGeom prst="rect">
            <a:avLst/>
          </a:prstGeom>
          <a:solidFill>
            <a:srgbClr val="4A86E8"/>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rPr>
              <a:t>Size reduction</a:t>
            </a:r>
            <a:endParaRPr sz="1800">
              <a:solidFill>
                <a:schemeClr val="lt1"/>
              </a:solidFill>
            </a:endParaRPr>
          </a:p>
        </p:txBody>
      </p:sp>
      <p:sp>
        <p:nvSpPr>
          <p:cNvPr id="665" name="Google Shape;665;p30"/>
          <p:cNvSpPr txBox="1"/>
          <p:nvPr/>
        </p:nvSpPr>
        <p:spPr>
          <a:xfrm>
            <a:off x="0" y="4582975"/>
            <a:ext cx="818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 All instantiations from SXDH assumption on prime-order asymmetric pairing groups.</a:t>
            </a:r>
            <a:endParaRPr sz="1200">
              <a:solidFill>
                <a:schemeClr val="dk1"/>
              </a:solidFill>
            </a:endParaRPr>
          </a:p>
          <a:p>
            <a:pPr marL="0" lvl="0" indent="0" algn="l" rtl="0">
              <a:spcBef>
                <a:spcPts val="0"/>
              </a:spcBef>
              <a:spcAft>
                <a:spcPts val="0"/>
              </a:spcAft>
              <a:buNone/>
            </a:pPr>
            <a:r>
              <a:rPr lang="en" sz="1200">
                <a:solidFill>
                  <a:schemeClr val="dk1"/>
                </a:solidFill>
              </a:rPr>
              <a:t>  </a:t>
            </a:r>
            <a:r>
              <a:rPr lang="en" sz="1200" b="1">
                <a:solidFill>
                  <a:schemeClr val="dk1"/>
                </a:solidFill>
              </a:rPr>
              <a:t>Notation.</a:t>
            </a:r>
            <a:r>
              <a:rPr lang="en" sz="1200">
                <a:solidFill>
                  <a:schemeClr val="dk1"/>
                </a:solidFill>
              </a:rPr>
              <a:t> </a:t>
            </a:r>
            <a:r>
              <a:rPr lang="en" sz="1600" b="1">
                <a:solidFill>
                  <a:srgbClr val="4A86E8"/>
                </a:solidFill>
              </a:rPr>
              <a:t>n</a:t>
            </a:r>
            <a:r>
              <a:rPr lang="en" sz="1200">
                <a:solidFill>
                  <a:schemeClr val="dk1"/>
                </a:solidFill>
              </a:rPr>
              <a:t>: number of rows of BSP/ASP matrix</a:t>
            </a:r>
            <a:endParaRPr sz="12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8409"/>
    </mc:Choice>
    <mc:Fallback>
      <p:transition spd="slow" advTm="5840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0"/>
        <p:cNvGrpSpPr/>
        <p:nvPr/>
      </p:nvGrpSpPr>
      <p:grpSpPr>
        <a:xfrm>
          <a:off x="0" y="0"/>
          <a:ext cx="0" cy="0"/>
          <a:chOff x="0" y="0"/>
          <a:chExt cx="0" cy="0"/>
        </a:xfrm>
      </p:grpSpPr>
      <p:sp>
        <p:nvSpPr>
          <p:cNvPr id="671" name="Google Shape;67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672" name="Google Shape;672;p31"/>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Computation costs*</a:t>
            </a:r>
            <a:endParaRPr sz="3300" b="1" dirty="0"/>
          </a:p>
        </p:txBody>
      </p:sp>
      <p:graphicFrame>
        <p:nvGraphicFramePr>
          <p:cNvPr id="673" name="Google Shape;673;p31"/>
          <p:cNvGraphicFramePr/>
          <p:nvPr>
            <p:extLst>
              <p:ext uri="{D42A27DB-BD31-4B8C-83A1-F6EECF244321}">
                <p14:modId xmlns:p14="http://schemas.microsoft.com/office/powerpoint/2010/main" val="3063071851"/>
              </p:ext>
            </p:extLst>
          </p:nvPr>
        </p:nvGraphicFramePr>
        <p:xfrm>
          <a:off x="114275" y="819150"/>
          <a:ext cx="7515125" cy="3783531"/>
        </p:xfrm>
        <a:graphic>
          <a:graphicData uri="http://schemas.openxmlformats.org/drawingml/2006/table">
            <a:tbl>
              <a:tblPr>
                <a:noFill/>
                <a:tableStyleId>{051880A8-D4F1-4EB1-BC22-3ACA0F566227}</a:tableStyleId>
              </a:tblPr>
              <a:tblGrid>
                <a:gridCol w="806525">
                  <a:extLst>
                    <a:ext uri="{9D8B030D-6E8A-4147-A177-3AD203B41FA5}">
                      <a16:colId xmlns:a16="http://schemas.microsoft.com/office/drawing/2014/main" val="20000"/>
                    </a:ext>
                  </a:extLst>
                </a:gridCol>
                <a:gridCol w="871500">
                  <a:extLst>
                    <a:ext uri="{9D8B030D-6E8A-4147-A177-3AD203B41FA5}">
                      <a16:colId xmlns:a16="http://schemas.microsoft.com/office/drawing/2014/main" val="20001"/>
                    </a:ext>
                  </a:extLst>
                </a:gridCol>
                <a:gridCol w="756125">
                  <a:extLst>
                    <a:ext uri="{9D8B030D-6E8A-4147-A177-3AD203B41FA5}">
                      <a16:colId xmlns:a16="http://schemas.microsoft.com/office/drawing/2014/main" val="20002"/>
                    </a:ext>
                  </a:extLst>
                </a:gridCol>
                <a:gridCol w="582950">
                  <a:extLst>
                    <a:ext uri="{9D8B030D-6E8A-4147-A177-3AD203B41FA5}">
                      <a16:colId xmlns:a16="http://schemas.microsoft.com/office/drawing/2014/main" val="20003"/>
                    </a:ext>
                  </a:extLst>
                </a:gridCol>
                <a:gridCol w="596125">
                  <a:extLst>
                    <a:ext uri="{9D8B030D-6E8A-4147-A177-3AD203B41FA5}">
                      <a16:colId xmlns:a16="http://schemas.microsoft.com/office/drawing/2014/main" val="20004"/>
                    </a:ext>
                  </a:extLst>
                </a:gridCol>
                <a:gridCol w="1695650">
                  <a:extLst>
                    <a:ext uri="{9D8B030D-6E8A-4147-A177-3AD203B41FA5}">
                      <a16:colId xmlns:a16="http://schemas.microsoft.com/office/drawing/2014/main" val="20005"/>
                    </a:ext>
                  </a:extLst>
                </a:gridCol>
                <a:gridCol w="1155600">
                  <a:extLst>
                    <a:ext uri="{9D8B030D-6E8A-4147-A177-3AD203B41FA5}">
                      <a16:colId xmlns:a16="http://schemas.microsoft.com/office/drawing/2014/main" val="20006"/>
                    </a:ext>
                  </a:extLst>
                </a:gridCol>
                <a:gridCol w="465875">
                  <a:extLst>
                    <a:ext uri="{9D8B030D-6E8A-4147-A177-3AD203B41FA5}">
                      <a16:colId xmlns:a16="http://schemas.microsoft.com/office/drawing/2014/main" val="20007"/>
                    </a:ext>
                  </a:extLst>
                </a:gridCol>
                <a:gridCol w="584775">
                  <a:extLst>
                    <a:ext uri="{9D8B030D-6E8A-4147-A177-3AD203B41FA5}">
                      <a16:colId xmlns:a16="http://schemas.microsoft.com/office/drawing/2014/main" val="20008"/>
                    </a:ext>
                  </a:extLst>
                </a:gridCol>
              </a:tblGrid>
              <a:tr h="381000">
                <a:tc rowSpan="2">
                  <a:txBody>
                    <a:bodyPr/>
                    <a:lstStyle/>
                    <a:p>
                      <a:pPr marL="0" lvl="0" indent="0" algn="ctr" rtl="0">
                        <a:spcBef>
                          <a:spcPts val="0"/>
                        </a:spcBef>
                        <a:spcAft>
                          <a:spcPts val="0"/>
                        </a:spcAft>
                        <a:buNone/>
                      </a:pPr>
                      <a:r>
                        <a:rPr lang="en" sz="1200"/>
                        <a:t>Scheme</a:t>
                      </a:r>
                      <a:endParaRPr sz="1200"/>
                    </a:p>
                  </a:txBody>
                  <a:tcPr marL="91425" marR="91425" marT="91425" marB="91425"/>
                </a:tc>
                <a:tc rowSpan="2">
                  <a:txBody>
                    <a:bodyPr/>
                    <a:lstStyle/>
                    <a:p>
                      <a:pPr marL="0" lvl="0" indent="0" algn="ctr" rtl="0">
                        <a:spcBef>
                          <a:spcPts val="0"/>
                        </a:spcBef>
                        <a:spcAft>
                          <a:spcPts val="0"/>
                        </a:spcAft>
                        <a:buNone/>
                      </a:pPr>
                      <a:r>
                        <a:rPr lang="en" sz="1200"/>
                        <a:t>Policy class</a:t>
                      </a:r>
                      <a:endParaRPr sz="1200"/>
                    </a:p>
                  </a:txBody>
                  <a:tcPr marL="91425" marR="91425" marT="91425" marB="91425"/>
                </a:tc>
                <a:tc rowSpan="2">
                  <a:txBody>
                    <a:bodyPr/>
                    <a:lstStyle/>
                    <a:p>
                      <a:pPr marL="0" lvl="0" indent="0" algn="ctr" rtl="0">
                        <a:spcBef>
                          <a:spcPts val="0"/>
                        </a:spcBef>
                        <a:spcAft>
                          <a:spcPts val="0"/>
                        </a:spcAft>
                        <a:buNone/>
                      </a:pPr>
                      <a:r>
                        <a:rPr lang="en" sz="1200"/>
                        <a:t>Attribute reuse?</a:t>
                      </a:r>
                      <a:endParaRPr sz="1200"/>
                    </a:p>
                  </a:txBody>
                  <a:tcPr marL="91425" marR="91425" marT="91425" marB="91425"/>
                </a:tc>
                <a:tc gridSpan="4">
                  <a:txBody>
                    <a:bodyPr/>
                    <a:lstStyle/>
                    <a:p>
                      <a:pPr marL="0" lvl="0" indent="0" algn="ctr" rtl="0">
                        <a:spcBef>
                          <a:spcPts val="0"/>
                        </a:spcBef>
                        <a:spcAft>
                          <a:spcPts val="0"/>
                        </a:spcAft>
                        <a:buNone/>
                      </a:pPr>
                      <a:r>
                        <a:rPr lang="en" sz="1300"/>
                        <a:t># exponetiations</a:t>
                      </a:r>
                      <a:endParaRPr sz="1300"/>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sz="1300"/>
                        <a:t># pairings</a:t>
                      </a:r>
                      <a:endParaRPr sz="1300"/>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 sz="1200"/>
                        <a:t>Auth</a:t>
                      </a:r>
                      <a:br>
                        <a:rPr lang="en" sz="1200"/>
                      </a:br>
                      <a:r>
                        <a:rPr lang="en" sz="1200"/>
                        <a:t>Setup</a:t>
                      </a:r>
                      <a:endParaRPr sz="1200"/>
                    </a:p>
                  </a:txBody>
                  <a:tcPr marL="91425" marR="91425" marT="91425" marB="91425"/>
                </a:tc>
                <a:tc>
                  <a:txBody>
                    <a:bodyPr/>
                    <a:lstStyle/>
                    <a:p>
                      <a:pPr marL="0" lvl="0" indent="0" algn="ctr" rtl="0">
                        <a:spcBef>
                          <a:spcPts val="0"/>
                        </a:spcBef>
                        <a:spcAft>
                          <a:spcPts val="0"/>
                        </a:spcAft>
                        <a:buNone/>
                      </a:pPr>
                      <a:r>
                        <a:rPr lang="en" sz="1200"/>
                        <a:t>KGen</a:t>
                      </a:r>
                      <a:endParaRPr sz="1200"/>
                    </a:p>
                  </a:txBody>
                  <a:tcPr marL="91425" marR="91425" marT="91425" marB="91425"/>
                </a:tc>
                <a:tc>
                  <a:txBody>
                    <a:bodyPr/>
                    <a:lstStyle/>
                    <a:p>
                      <a:pPr marL="0" lvl="0" indent="0" algn="ctr" rtl="0">
                        <a:spcBef>
                          <a:spcPts val="0"/>
                        </a:spcBef>
                        <a:spcAft>
                          <a:spcPts val="0"/>
                        </a:spcAft>
                        <a:buNone/>
                      </a:pPr>
                      <a:r>
                        <a:rPr lang="en" sz="1200"/>
                        <a:t>Enc</a:t>
                      </a:r>
                      <a:endParaRPr sz="1200"/>
                    </a:p>
                  </a:txBody>
                  <a:tcPr marL="91425" marR="91425" marT="91425" marB="91425"/>
                </a:tc>
                <a:tc>
                  <a:txBody>
                    <a:bodyPr/>
                    <a:lstStyle/>
                    <a:p>
                      <a:pPr marL="0" lvl="0" indent="0" algn="ctr" rtl="0">
                        <a:spcBef>
                          <a:spcPts val="0"/>
                        </a:spcBef>
                        <a:spcAft>
                          <a:spcPts val="0"/>
                        </a:spcAft>
                        <a:buNone/>
                      </a:pPr>
                      <a:r>
                        <a:rPr lang="en" sz="1200"/>
                        <a:t>Dec</a:t>
                      </a:r>
                      <a:endParaRPr sz="1200"/>
                    </a:p>
                  </a:txBody>
                  <a:tcPr marL="91425" marR="91425" marT="91425" marB="91425"/>
                </a:tc>
                <a:tc>
                  <a:txBody>
                    <a:bodyPr/>
                    <a:lstStyle/>
                    <a:p>
                      <a:pPr marL="0" lvl="0" indent="0" algn="ctr" rtl="0">
                        <a:spcBef>
                          <a:spcPts val="0"/>
                        </a:spcBef>
                        <a:spcAft>
                          <a:spcPts val="0"/>
                        </a:spcAft>
                        <a:buNone/>
                      </a:pPr>
                      <a:r>
                        <a:rPr lang="en" sz="1200"/>
                        <a:t>Enc</a:t>
                      </a:r>
                      <a:endParaRPr sz="1200"/>
                    </a:p>
                  </a:txBody>
                  <a:tcPr marL="91425" marR="91425" marT="91425" marB="91425"/>
                </a:tc>
                <a:tc>
                  <a:txBody>
                    <a:bodyPr/>
                    <a:lstStyle/>
                    <a:p>
                      <a:pPr marL="0" lvl="0" indent="0" algn="ctr" rtl="0">
                        <a:spcBef>
                          <a:spcPts val="0"/>
                        </a:spcBef>
                        <a:spcAft>
                          <a:spcPts val="0"/>
                        </a:spcAft>
                        <a:buNone/>
                      </a:pPr>
                      <a:r>
                        <a:rPr lang="en" sz="1200"/>
                        <a:t>Dec</a:t>
                      </a:r>
                      <a:endParaRPr sz="12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t>DKW23</a:t>
                      </a:r>
                      <a:endParaRPr sz="1200"/>
                    </a:p>
                  </a:txBody>
                  <a:tcPr marL="91425" marR="91425" marT="91425" marB="91425"/>
                </a:tc>
                <a:tc>
                  <a:txBody>
                    <a:bodyPr/>
                    <a:lstStyle/>
                    <a:p>
                      <a:pPr marL="0" lvl="0" indent="0" algn="ctr" rtl="0">
                        <a:spcBef>
                          <a:spcPts val="0"/>
                        </a:spcBef>
                        <a:spcAft>
                          <a:spcPts val="0"/>
                        </a:spcAft>
                        <a:buNone/>
                      </a:pPr>
                      <a:r>
                        <a:rPr lang="en" sz="1200" dirty="0"/>
                        <a:t>BSP</a:t>
                      </a:r>
                      <a:endParaRPr sz="1200"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a:txBody>
                  <a:tcPr marL="91425" marR="91425" marT="91425" marB="91425"/>
                </a:tc>
                <a:tc>
                  <a:txBody>
                    <a:bodyPr/>
                    <a:lstStyle/>
                    <a:p>
                      <a:pPr marL="0" lvl="0" indent="0" algn="ctr" rtl="0">
                        <a:spcBef>
                          <a:spcPts val="0"/>
                        </a:spcBef>
                        <a:spcAft>
                          <a:spcPts val="0"/>
                        </a:spcAft>
                        <a:buNone/>
                      </a:pPr>
                      <a:r>
                        <a:rPr lang="en" sz="1200">
                          <a:solidFill>
                            <a:schemeClr val="dk1"/>
                          </a:solidFill>
                        </a:rPr>
                        <a:t>(18)</a:t>
                      </a:r>
                      <a:r>
                        <a:rPr lang="en" sz="1200" baseline="-25000">
                          <a:solidFill>
                            <a:schemeClr val="dk1"/>
                          </a:solidFill>
                        </a:rPr>
                        <a:t>1</a:t>
                      </a:r>
                      <a:endParaRPr sz="1200" baseline="-25000">
                        <a:solidFill>
                          <a:schemeClr val="dk1"/>
                        </a:solidFill>
                      </a:endParaRPr>
                    </a:p>
                  </a:txBody>
                  <a:tcPr marL="91425" marR="91425" marT="91425" marB="91425"/>
                </a:tc>
                <a:tc>
                  <a:txBody>
                    <a:bodyPr/>
                    <a:lstStyle/>
                    <a:p>
                      <a:pPr marL="0" lvl="0" indent="0" algn="ctr" rtl="0">
                        <a:spcBef>
                          <a:spcPts val="0"/>
                        </a:spcBef>
                        <a:spcAft>
                          <a:spcPts val="0"/>
                        </a:spcAft>
                        <a:buNone/>
                      </a:pPr>
                      <a:r>
                        <a:rPr lang="en" sz="1200">
                          <a:solidFill>
                            <a:schemeClr val="dk1"/>
                          </a:solidFill>
                        </a:rPr>
                        <a:t>(18)</a:t>
                      </a:r>
                      <a:r>
                        <a:rPr lang="en" sz="1200" baseline="-25000">
                          <a:solidFill>
                            <a:schemeClr val="dk1"/>
                          </a:solidFill>
                        </a:rPr>
                        <a:t>2</a:t>
                      </a:r>
                      <a:endParaRPr sz="2200" b="1">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(6n+12ln+6l−3)</a:t>
                      </a:r>
                      <a:r>
                        <a:rPr lang="en" sz="1200" baseline="-25000">
                          <a:solidFill>
                            <a:schemeClr val="dk1"/>
                          </a:solidFill>
                        </a:rPr>
                        <a:t>1</a:t>
                      </a:r>
                      <a:r>
                        <a:rPr lang="en" sz="1200">
                          <a:solidFill>
                            <a:schemeClr val="dk1"/>
                          </a:solidFill>
                        </a:rPr>
                        <a:t> + (3)</a:t>
                      </a:r>
                      <a:r>
                        <a:rPr lang="en" sz="1200" baseline="-25000">
                          <a:solidFill>
                            <a:schemeClr val="dk1"/>
                          </a:solidFill>
                        </a:rPr>
                        <a:t>T</a:t>
                      </a:r>
                      <a:endParaRPr sz="2200" b="1">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(|S|)</a:t>
                      </a:r>
                      <a:r>
                        <a:rPr lang="en" sz="1200" baseline="-25000">
                          <a:solidFill>
                            <a:schemeClr val="dk1"/>
                          </a:solidFill>
                        </a:rPr>
                        <a:t>T</a:t>
                      </a:r>
                      <a:endParaRPr sz="1200" b="1" baseline="-25000">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3</a:t>
                      </a:r>
                      <a:endParaRPr sz="1200">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12 |S|</a:t>
                      </a:r>
                      <a:endParaRPr sz="1200">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t>CCG+23</a:t>
                      </a:r>
                      <a:endParaRPr sz="1200"/>
                    </a:p>
                  </a:txBody>
                  <a:tcPr marL="91425" marR="91425" marT="91425" marB="91425"/>
                </a:tc>
                <a:tc>
                  <a:txBody>
                    <a:bodyPr/>
                    <a:lstStyle/>
                    <a:p>
                      <a:pPr marL="0" lvl="0" indent="0" algn="ctr" rtl="0">
                        <a:spcBef>
                          <a:spcPts val="0"/>
                        </a:spcBef>
                        <a:spcAft>
                          <a:spcPts val="0"/>
                        </a:spcAft>
                        <a:buNone/>
                      </a:pPr>
                      <a:r>
                        <a:rPr lang="en" sz="1200" dirty="0">
                          <a:solidFill>
                            <a:schemeClr val="dk1"/>
                          </a:solidFill>
                        </a:rPr>
                        <a:t>BSP</a:t>
                      </a:r>
                      <a:endParaRPr sz="1200"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chemeClr val="accent1"/>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(18)</a:t>
                      </a:r>
                      <a:r>
                        <a:rPr lang="en" sz="1200" baseline="-25000">
                          <a:solidFill>
                            <a:schemeClr val="dk1"/>
                          </a:solidFill>
                        </a:rPr>
                        <a:t>1</a:t>
                      </a:r>
                      <a:endParaRPr sz="1200" b="1">
                        <a:solidFill>
                          <a:srgbClr val="4A86E8"/>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(18)</a:t>
                      </a:r>
                      <a:r>
                        <a:rPr lang="en" sz="1200" baseline="-25000">
                          <a:solidFill>
                            <a:schemeClr val="dk1"/>
                          </a:solidFill>
                        </a:rPr>
                        <a:t>2</a:t>
                      </a:r>
                      <a:endParaRPr sz="2200" b="1">
                        <a:solidFill>
                          <a:srgbClr val="4A86E8"/>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(18n)</a:t>
                      </a:r>
                      <a:r>
                        <a:rPr lang="en" sz="1200" baseline="-25000">
                          <a:solidFill>
                            <a:schemeClr val="dk1"/>
                          </a:solidFill>
                        </a:rPr>
                        <a:t>1</a:t>
                      </a:r>
                      <a:r>
                        <a:rPr lang="en" sz="1200">
                          <a:solidFill>
                            <a:schemeClr val="dk1"/>
                          </a:solidFill>
                        </a:rPr>
                        <a:t> + (6)</a:t>
                      </a:r>
                      <a:r>
                        <a:rPr lang="en" sz="1200" baseline="-25000">
                          <a:solidFill>
                            <a:schemeClr val="dk1"/>
                          </a:solidFill>
                        </a:rPr>
                        <a:t>T</a:t>
                      </a:r>
                      <a:endParaRPr sz="1200" b="1" baseline="-25000">
                        <a:solidFill>
                          <a:srgbClr val="4A86E8"/>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(|S|)</a:t>
                      </a:r>
                      <a:r>
                        <a:rPr lang="en" sz="1200" baseline="-25000">
                          <a:solidFill>
                            <a:schemeClr val="dk1"/>
                          </a:solidFill>
                        </a:rPr>
                        <a:t>T</a:t>
                      </a:r>
                      <a:endParaRPr sz="1200" b="1" baseline="-25000">
                        <a:solidFill>
                          <a:srgbClr val="4A86E8"/>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3</a:t>
                      </a:r>
                      <a:endParaRPr sz="1200">
                        <a:solidFill>
                          <a:schemeClr val="dk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12 |S|</a:t>
                      </a:r>
                      <a:endParaRPr sz="120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b="1"/>
                        <a:t>This work</a:t>
                      </a:r>
                      <a:endParaRPr sz="1200" b="1"/>
                    </a:p>
                  </a:txBody>
                  <a:tcPr marL="91425" marR="91425" marT="91425" marB="91425"/>
                </a:tc>
                <a:tc>
                  <a:txBody>
                    <a:bodyPr/>
                    <a:lstStyle/>
                    <a:p>
                      <a:pPr marL="0" lvl="0" indent="0" algn="ctr" rtl="0">
                        <a:spcBef>
                          <a:spcPts val="0"/>
                        </a:spcBef>
                        <a:spcAft>
                          <a:spcPts val="0"/>
                        </a:spcAft>
                        <a:buNone/>
                      </a:pPr>
                      <a:r>
                        <a:rPr lang="en" sz="1200" dirty="0">
                          <a:solidFill>
                            <a:schemeClr val="dk1"/>
                          </a:solidFill>
                        </a:rPr>
                        <a:t>BSP</a:t>
                      </a:r>
                      <a:endParaRPr sz="1200"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rgbClr val="BB0000"/>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t>
                      </a:r>
                      <a:r>
                        <a:rPr lang="en" sz="1200">
                          <a:solidFill>
                            <a:srgbClr val="4A86E8"/>
                          </a:solidFill>
                        </a:rPr>
                        <a:t>12</a:t>
                      </a:r>
                      <a:r>
                        <a:rPr lang="en" sz="1200">
                          <a:solidFill>
                            <a:schemeClr val="dk1"/>
                          </a:solidFill>
                        </a:rPr>
                        <a:t>)</a:t>
                      </a:r>
                      <a:r>
                        <a:rPr lang="en" sz="1200" baseline="-25000">
                          <a:solidFill>
                            <a:schemeClr val="dk1"/>
                          </a:solidFill>
                        </a:rPr>
                        <a:t>1</a:t>
                      </a:r>
                      <a:endParaRPr sz="1200" b="1">
                        <a:solidFill>
                          <a:srgbClr val="BB0000"/>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t>
                      </a:r>
                      <a:r>
                        <a:rPr lang="en" sz="1200">
                          <a:solidFill>
                            <a:srgbClr val="4A86E8"/>
                          </a:solidFill>
                        </a:rPr>
                        <a:t>7</a:t>
                      </a:r>
                      <a:r>
                        <a:rPr lang="en" sz="1200">
                          <a:solidFill>
                            <a:schemeClr val="dk1"/>
                          </a:solidFill>
                        </a:rPr>
                        <a:t>)</a:t>
                      </a:r>
                      <a:r>
                        <a:rPr lang="en" sz="1200" baseline="-25000">
                          <a:solidFill>
                            <a:schemeClr val="dk1"/>
                          </a:solidFill>
                        </a:rPr>
                        <a:t>2</a:t>
                      </a:r>
                      <a:endParaRPr sz="2200" b="1">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a:t>
                      </a:r>
                      <a:r>
                        <a:rPr lang="en" sz="1200">
                          <a:solidFill>
                            <a:srgbClr val="4A86E8"/>
                          </a:solidFill>
                        </a:rPr>
                        <a:t>14</a:t>
                      </a:r>
                      <a:r>
                        <a:rPr lang="en" sz="1200">
                          <a:solidFill>
                            <a:schemeClr val="dk1"/>
                          </a:solidFill>
                        </a:rPr>
                        <a:t>n)</a:t>
                      </a:r>
                      <a:r>
                        <a:rPr lang="en" sz="1200" baseline="-25000">
                          <a:solidFill>
                            <a:schemeClr val="dk1"/>
                          </a:solidFill>
                        </a:rPr>
                        <a:t>1</a:t>
                      </a:r>
                      <a:r>
                        <a:rPr lang="en" sz="1200">
                          <a:solidFill>
                            <a:schemeClr val="dk1"/>
                          </a:solidFill>
                        </a:rPr>
                        <a:t> + (</a:t>
                      </a:r>
                      <a:r>
                        <a:rPr lang="en" sz="1200">
                          <a:solidFill>
                            <a:srgbClr val="4A86E8"/>
                          </a:solidFill>
                        </a:rPr>
                        <a:t>1</a:t>
                      </a:r>
                      <a:r>
                        <a:rPr lang="en" sz="1200">
                          <a:solidFill>
                            <a:schemeClr val="dk1"/>
                          </a:solidFill>
                        </a:rPr>
                        <a:t>)</a:t>
                      </a:r>
                      <a:r>
                        <a:rPr lang="en" sz="1200" baseline="-25000">
                          <a:solidFill>
                            <a:schemeClr val="dk1"/>
                          </a:solidFill>
                        </a:rPr>
                        <a:t>T</a:t>
                      </a:r>
                      <a:endParaRPr sz="1200" b="1" baseline="-25000">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BB0000"/>
                          </a:solidFill>
                        </a:rPr>
                        <a:t>(3 |S|)</a:t>
                      </a:r>
                      <a:r>
                        <a:rPr lang="en" sz="1200" baseline="-25000">
                          <a:solidFill>
                            <a:srgbClr val="BB0000"/>
                          </a:solidFill>
                        </a:rPr>
                        <a:t>1</a:t>
                      </a:r>
                      <a:r>
                        <a:rPr lang="en" sz="1200">
                          <a:solidFill>
                            <a:schemeClr val="dk1"/>
                          </a:solidFill>
                        </a:rPr>
                        <a:t> + (|S|)</a:t>
                      </a:r>
                      <a:r>
                        <a:rPr lang="en" sz="1200" baseline="-25000">
                          <a:solidFill>
                            <a:schemeClr val="dk1"/>
                          </a:solidFill>
                        </a:rPr>
                        <a:t>T</a:t>
                      </a:r>
                      <a:endParaRPr sz="1200" b="1" baseline="-25000">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chemeClr val="accent1"/>
                          </a:solidFill>
                        </a:rPr>
                        <a:t>0</a:t>
                      </a:r>
                      <a:endParaRPr sz="1200" dirty="0">
                        <a:solidFill>
                          <a:schemeClr val="accent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rgbClr val="4A86E8"/>
                          </a:solidFill>
                        </a:rPr>
                        <a:t>6</a:t>
                      </a:r>
                      <a:r>
                        <a:rPr lang="en" sz="1200">
                          <a:solidFill>
                            <a:schemeClr val="dk1"/>
                          </a:solidFill>
                        </a:rPr>
                        <a:t> |S|</a:t>
                      </a:r>
                      <a:endParaRPr sz="1200">
                        <a:solidFill>
                          <a:schemeClr val="dk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b="1">
                          <a:solidFill>
                            <a:schemeClr val="dk1"/>
                          </a:solidFill>
                        </a:rPr>
                        <a:t>This work</a:t>
                      </a:r>
                      <a:endParaRPr sz="1200" b="1">
                        <a:solidFill>
                          <a:schemeClr val="dk1"/>
                        </a:solidFill>
                      </a:endParaRPr>
                    </a:p>
                  </a:txBody>
                  <a:tcPr marL="91425" marR="91425" marT="91425" marB="91425"/>
                </a:tc>
                <a:tc>
                  <a:txBody>
                    <a:bodyPr/>
                    <a:lstStyle/>
                    <a:p>
                      <a:pPr marL="0" lvl="0" indent="0" algn="ctr" rtl="0">
                        <a:spcBef>
                          <a:spcPts val="0"/>
                        </a:spcBef>
                        <a:spcAft>
                          <a:spcPts val="0"/>
                        </a:spcAft>
                        <a:buNone/>
                      </a:pPr>
                      <a:r>
                        <a:rPr lang="en" sz="1200" dirty="0">
                          <a:solidFill>
                            <a:schemeClr val="dk1"/>
                          </a:solidFill>
                        </a:rPr>
                        <a:t>BSP</a:t>
                      </a:r>
                      <a:endParaRPr sz="1200"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chemeClr val="accent1"/>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t>
                      </a:r>
                      <a:r>
                        <a:rPr lang="en" sz="1200">
                          <a:solidFill>
                            <a:srgbClr val="4A86E8"/>
                          </a:solidFill>
                        </a:rPr>
                        <a:t>12</a:t>
                      </a:r>
                      <a:r>
                        <a:rPr lang="en" sz="1200">
                          <a:solidFill>
                            <a:schemeClr val="dk1"/>
                          </a:solidFill>
                        </a:rPr>
                        <a:t>)</a:t>
                      </a:r>
                      <a:r>
                        <a:rPr lang="en" sz="1200" baseline="-25000">
                          <a:solidFill>
                            <a:schemeClr val="dk1"/>
                          </a:solidFill>
                        </a:rPr>
                        <a:t>1</a:t>
                      </a:r>
                      <a:endParaRPr sz="1200" b="1">
                        <a:solidFill>
                          <a:srgbClr val="4A86E8"/>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t>
                      </a:r>
                      <a:r>
                        <a:rPr lang="en" sz="1200">
                          <a:solidFill>
                            <a:srgbClr val="4A86E8"/>
                          </a:solidFill>
                        </a:rPr>
                        <a:t>7</a:t>
                      </a:r>
                      <a:r>
                        <a:rPr lang="en" sz="1200">
                          <a:solidFill>
                            <a:schemeClr val="dk1"/>
                          </a:solidFill>
                        </a:rPr>
                        <a:t>)</a:t>
                      </a:r>
                      <a:r>
                        <a:rPr lang="en" sz="1200" baseline="-25000">
                          <a:solidFill>
                            <a:schemeClr val="dk1"/>
                          </a:solidFill>
                        </a:rPr>
                        <a:t>2</a:t>
                      </a:r>
                      <a:endParaRPr sz="2200" b="1">
                        <a:solidFill>
                          <a:srgbClr val="4A86E8"/>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a:t>
                      </a:r>
                      <a:r>
                        <a:rPr lang="en" sz="1200">
                          <a:solidFill>
                            <a:srgbClr val="4A86E8"/>
                          </a:solidFill>
                        </a:rPr>
                        <a:t>14</a:t>
                      </a:r>
                      <a:r>
                        <a:rPr lang="en" sz="1200">
                          <a:solidFill>
                            <a:schemeClr val="dk1"/>
                          </a:solidFill>
                        </a:rPr>
                        <a:t>n)</a:t>
                      </a:r>
                      <a:r>
                        <a:rPr lang="en" sz="1200" baseline="-25000">
                          <a:solidFill>
                            <a:schemeClr val="dk1"/>
                          </a:solidFill>
                        </a:rPr>
                        <a:t>1</a:t>
                      </a:r>
                      <a:r>
                        <a:rPr lang="en" sz="1200">
                          <a:solidFill>
                            <a:schemeClr val="dk1"/>
                          </a:solidFill>
                        </a:rPr>
                        <a:t> + (</a:t>
                      </a:r>
                      <a:r>
                        <a:rPr lang="en" sz="1200">
                          <a:solidFill>
                            <a:srgbClr val="4A86E8"/>
                          </a:solidFill>
                        </a:rPr>
                        <a:t>1</a:t>
                      </a:r>
                      <a:r>
                        <a:rPr lang="en" sz="1200">
                          <a:solidFill>
                            <a:schemeClr val="dk1"/>
                          </a:solidFill>
                        </a:rPr>
                        <a:t>)</a:t>
                      </a:r>
                      <a:r>
                        <a:rPr lang="en" sz="1200" baseline="-25000">
                          <a:solidFill>
                            <a:schemeClr val="dk1"/>
                          </a:solidFill>
                        </a:rPr>
                        <a:t>T</a:t>
                      </a:r>
                      <a:endParaRPr sz="1200" b="1" baseline="-25000">
                        <a:solidFill>
                          <a:srgbClr val="4A86E8"/>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rgbClr val="BB0000"/>
                          </a:solidFill>
                        </a:rPr>
                        <a:t>(3 |S|)</a:t>
                      </a:r>
                      <a:r>
                        <a:rPr lang="en" sz="1200" baseline="-25000">
                          <a:solidFill>
                            <a:srgbClr val="BB0000"/>
                          </a:solidFill>
                        </a:rPr>
                        <a:t>1</a:t>
                      </a:r>
                      <a:r>
                        <a:rPr lang="en" sz="1200">
                          <a:solidFill>
                            <a:schemeClr val="dk1"/>
                          </a:solidFill>
                        </a:rPr>
                        <a:t> + (|S|)</a:t>
                      </a:r>
                      <a:r>
                        <a:rPr lang="en" sz="1200" baseline="-25000">
                          <a:solidFill>
                            <a:schemeClr val="dk1"/>
                          </a:solidFill>
                        </a:rPr>
                        <a:t>T</a:t>
                      </a:r>
                      <a:endParaRPr sz="1200" b="1">
                        <a:solidFill>
                          <a:srgbClr val="4A86E8"/>
                        </a:solidFill>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chemeClr val="accent1"/>
                          </a:solidFill>
                        </a:rPr>
                        <a:t>0</a:t>
                      </a:r>
                      <a:endParaRPr sz="1200" dirty="0">
                        <a:solidFill>
                          <a:schemeClr val="accent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rgbClr val="4A86E8"/>
                          </a:solidFill>
                        </a:rPr>
                        <a:t>6</a:t>
                      </a:r>
                      <a:r>
                        <a:rPr lang="en" sz="1200">
                          <a:solidFill>
                            <a:schemeClr val="dk1"/>
                          </a:solidFill>
                        </a:rPr>
                        <a:t> |S|</a:t>
                      </a:r>
                      <a:endParaRPr sz="1200">
                        <a:solidFill>
                          <a:schemeClr val="dk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200" b="1">
                          <a:solidFill>
                            <a:schemeClr val="dk1"/>
                          </a:solidFill>
                        </a:rPr>
                        <a:t>This work</a:t>
                      </a:r>
                      <a:endParaRPr sz="1200" b="1">
                        <a:solidFill>
                          <a:schemeClr val="dk1"/>
                        </a:solidFill>
                      </a:endParaRPr>
                    </a:p>
                  </a:txBody>
                  <a:tcPr marL="91425" marR="91425" marT="91425" marB="91425"/>
                </a:tc>
                <a:tc>
                  <a:txBody>
                    <a:bodyPr/>
                    <a:lstStyle/>
                    <a:p>
                      <a:pPr marL="0" lvl="0" indent="0" algn="ctr" rtl="0">
                        <a:spcBef>
                          <a:spcPts val="0"/>
                        </a:spcBef>
                        <a:spcAft>
                          <a:spcPts val="0"/>
                        </a:spcAft>
                        <a:buNone/>
                      </a:pPr>
                      <a:r>
                        <a:rPr lang="en" sz="1200"/>
                        <a:t>ASP</a:t>
                      </a:r>
                      <a:endParaRPr sz="120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 sz="2400" b="1" dirty="0">
                          <a:solidFill>
                            <a:srgbClr val="BB0000"/>
                          </a:solidFill>
                        </a:rPr>
                        <a:t>❌</a:t>
                      </a: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(24)</a:t>
                      </a:r>
                      <a:r>
                        <a:rPr lang="en" sz="1200" baseline="-25000">
                          <a:solidFill>
                            <a:schemeClr val="dk1"/>
                          </a:solidFill>
                        </a:rPr>
                        <a:t>1</a:t>
                      </a:r>
                      <a:endParaRPr sz="1200" b="1">
                        <a:solidFill>
                          <a:srgbClr val="BB0000"/>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(7)</a:t>
                      </a:r>
                      <a:r>
                        <a:rPr lang="en" sz="1200" baseline="-25000">
                          <a:solidFill>
                            <a:schemeClr val="dk1"/>
                          </a:solidFill>
                        </a:rPr>
                        <a:t>2</a:t>
                      </a:r>
                      <a:endParaRPr sz="2200" b="1">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(26n)</a:t>
                      </a:r>
                      <a:r>
                        <a:rPr lang="en" sz="1200" baseline="-25000">
                          <a:solidFill>
                            <a:schemeClr val="dk1"/>
                          </a:solidFill>
                        </a:rPr>
                        <a:t>1</a:t>
                      </a:r>
                      <a:r>
                        <a:rPr lang="en" sz="1200">
                          <a:solidFill>
                            <a:schemeClr val="dk1"/>
                          </a:solidFill>
                        </a:rPr>
                        <a:t> + (1)</a:t>
                      </a:r>
                      <a:r>
                        <a:rPr lang="en" sz="1200" baseline="-25000">
                          <a:solidFill>
                            <a:schemeClr val="dk1"/>
                          </a:solidFill>
                        </a:rPr>
                        <a:t>T</a:t>
                      </a:r>
                      <a:endParaRPr sz="1200" b="1" baseline="-25000">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(9 |S|)</a:t>
                      </a:r>
                      <a:r>
                        <a:rPr lang="en" sz="1200" baseline="-25000">
                          <a:solidFill>
                            <a:schemeClr val="dk1"/>
                          </a:solidFill>
                        </a:rPr>
                        <a:t>1</a:t>
                      </a:r>
                      <a:r>
                        <a:rPr lang="en" sz="1200">
                          <a:solidFill>
                            <a:schemeClr val="dk1"/>
                          </a:solidFill>
                        </a:rPr>
                        <a:t> + (|S|)</a:t>
                      </a:r>
                      <a:r>
                        <a:rPr lang="en" sz="1200" baseline="-25000">
                          <a:solidFill>
                            <a:schemeClr val="dk1"/>
                          </a:solidFill>
                        </a:rPr>
                        <a:t>T</a:t>
                      </a:r>
                      <a:endParaRPr sz="1200" b="1" baseline="-25000">
                        <a:solidFill>
                          <a:srgbClr val="BB0000"/>
                        </a:solidFill>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rPr>
                        <a:t>0</a:t>
                      </a:r>
                      <a:endParaRPr sz="1200">
                        <a:solidFill>
                          <a:schemeClr val="dk1"/>
                        </a:solidFill>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6 |S|</a:t>
                      </a:r>
                      <a:endParaRPr sz="1200" dirty="0">
                        <a:solidFill>
                          <a:schemeClr val="dk1"/>
                        </a:solidFill>
                      </a:endParaRPr>
                    </a:p>
                  </a:txBody>
                  <a:tcPr marL="91425" marR="91425" marT="91425" marB="91425"/>
                </a:tc>
                <a:extLst>
                  <a:ext uri="{0D108BD9-81ED-4DB2-BD59-A6C34878D82A}">
                    <a16:rowId xmlns:a16="http://schemas.microsoft.com/office/drawing/2014/main" val="10006"/>
                  </a:ext>
                </a:extLst>
              </a:tr>
            </a:tbl>
          </a:graphicData>
        </a:graphic>
      </p:graphicFrame>
      <p:sp>
        <p:nvSpPr>
          <p:cNvPr id="674" name="Google Shape;674;p31"/>
          <p:cNvSpPr txBox="1"/>
          <p:nvPr/>
        </p:nvSpPr>
        <p:spPr>
          <a:xfrm>
            <a:off x="7732050" y="3486000"/>
            <a:ext cx="1412100" cy="10158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KGen: </a:t>
            </a:r>
            <a:r>
              <a:rPr lang="en" sz="1800" b="1">
                <a:solidFill>
                  <a:schemeClr val="dk1"/>
                </a:solidFill>
              </a:rPr>
              <a:t>2.6x</a:t>
            </a:r>
            <a:endParaRPr sz="1800" b="1">
              <a:solidFill>
                <a:schemeClr val="dk1"/>
              </a:solidFill>
            </a:endParaRPr>
          </a:p>
          <a:p>
            <a:pPr marL="0" lvl="0" indent="0" algn="l" rtl="0">
              <a:spcBef>
                <a:spcPts val="0"/>
              </a:spcBef>
              <a:spcAft>
                <a:spcPts val="0"/>
              </a:spcAft>
              <a:buNone/>
            </a:pPr>
            <a:r>
              <a:rPr lang="en" sz="1800">
                <a:solidFill>
                  <a:schemeClr val="dk1"/>
                </a:solidFill>
              </a:rPr>
              <a:t>Enc   : </a:t>
            </a:r>
            <a:r>
              <a:rPr lang="en" sz="1800" b="1">
                <a:solidFill>
                  <a:schemeClr val="dk1"/>
                </a:solidFill>
              </a:rPr>
              <a:t>1.3x</a:t>
            </a:r>
            <a:r>
              <a:rPr lang="en" sz="1800">
                <a:solidFill>
                  <a:schemeClr val="dk1"/>
                </a:solidFill>
              </a:rPr>
              <a:t> </a:t>
            </a:r>
            <a:endParaRPr sz="1800">
              <a:solidFill>
                <a:schemeClr val="dk1"/>
              </a:solidFill>
            </a:endParaRPr>
          </a:p>
          <a:p>
            <a:pPr marL="0" lvl="0" indent="0" algn="l" rtl="0">
              <a:spcBef>
                <a:spcPts val="0"/>
              </a:spcBef>
              <a:spcAft>
                <a:spcPts val="0"/>
              </a:spcAft>
              <a:buNone/>
            </a:pPr>
            <a:r>
              <a:rPr lang="en" sz="1800">
                <a:solidFill>
                  <a:schemeClr val="dk1"/>
                </a:solidFill>
              </a:rPr>
              <a:t>Dec   : </a:t>
            </a:r>
            <a:r>
              <a:rPr lang="en" sz="1800" b="1">
                <a:solidFill>
                  <a:schemeClr val="dk1"/>
                </a:solidFill>
              </a:rPr>
              <a:t>1.7x</a:t>
            </a:r>
            <a:endParaRPr sz="1800" b="1">
              <a:solidFill>
                <a:schemeClr val="dk1"/>
              </a:solidFill>
            </a:endParaRPr>
          </a:p>
        </p:txBody>
      </p:sp>
      <p:sp>
        <p:nvSpPr>
          <p:cNvPr id="675" name="Google Shape;675;p31"/>
          <p:cNvSpPr txBox="1"/>
          <p:nvPr/>
        </p:nvSpPr>
        <p:spPr>
          <a:xfrm>
            <a:off x="7732025" y="2767675"/>
            <a:ext cx="1412100" cy="738900"/>
          </a:xfrm>
          <a:prstGeom prst="rect">
            <a:avLst/>
          </a:prstGeom>
          <a:solidFill>
            <a:srgbClr val="4A86E8"/>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rPr>
              <a:t>Time reduction</a:t>
            </a:r>
            <a:endParaRPr sz="1800">
              <a:solidFill>
                <a:schemeClr val="lt1"/>
              </a:solidFill>
            </a:endParaRPr>
          </a:p>
        </p:txBody>
      </p:sp>
      <p:sp>
        <p:nvSpPr>
          <p:cNvPr id="676" name="Google Shape;676;p31"/>
          <p:cNvSpPr/>
          <p:nvPr/>
        </p:nvSpPr>
        <p:spPr>
          <a:xfrm>
            <a:off x="7807721" y="1811625"/>
            <a:ext cx="1148700" cy="681600"/>
          </a:xfrm>
          <a:prstGeom prst="wedgeRectCallout">
            <a:avLst>
              <a:gd name="adj1" fmla="val -97234"/>
              <a:gd name="adj2" fmla="val 114404"/>
            </a:avLst>
          </a:prstGeom>
          <a:solidFill>
            <a:schemeClr val="lt1"/>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2x</a:t>
            </a:r>
            <a:r>
              <a:rPr lang="en"/>
              <a:t> fewer pairings</a:t>
            </a:r>
            <a:endParaRPr/>
          </a:p>
        </p:txBody>
      </p:sp>
      <p:sp>
        <p:nvSpPr>
          <p:cNvPr id="677" name="Google Shape;677;p31"/>
          <p:cNvSpPr txBox="1"/>
          <p:nvPr/>
        </p:nvSpPr>
        <p:spPr>
          <a:xfrm>
            <a:off x="0" y="4582975"/>
            <a:ext cx="818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 All instantiations from SXDH assumption on prime-order asymmetric pairing groups.</a:t>
            </a:r>
            <a:endParaRPr sz="1200">
              <a:solidFill>
                <a:schemeClr val="dk1"/>
              </a:solidFill>
            </a:endParaRPr>
          </a:p>
          <a:p>
            <a:pPr marL="0" lvl="0" indent="0" algn="l" rtl="0">
              <a:spcBef>
                <a:spcPts val="0"/>
              </a:spcBef>
              <a:spcAft>
                <a:spcPts val="0"/>
              </a:spcAft>
              <a:buNone/>
            </a:pPr>
            <a:r>
              <a:rPr lang="en" sz="1200">
                <a:solidFill>
                  <a:schemeClr val="dk1"/>
                </a:solidFill>
              </a:rPr>
              <a:t>  </a:t>
            </a:r>
            <a:r>
              <a:rPr lang="en" sz="1200" b="1">
                <a:solidFill>
                  <a:schemeClr val="dk1"/>
                </a:solidFill>
              </a:rPr>
              <a:t>Notation.</a:t>
            </a:r>
            <a:r>
              <a:rPr lang="en" sz="1200">
                <a:solidFill>
                  <a:schemeClr val="dk1"/>
                </a:solidFill>
              </a:rPr>
              <a:t> </a:t>
            </a:r>
            <a:r>
              <a:rPr lang="en" sz="1600" b="1">
                <a:solidFill>
                  <a:srgbClr val="4A86E8"/>
                </a:solidFill>
              </a:rPr>
              <a:t>n</a:t>
            </a:r>
            <a:r>
              <a:rPr lang="en" sz="1200">
                <a:solidFill>
                  <a:schemeClr val="dk1"/>
                </a:solidFill>
              </a:rPr>
              <a:t>: number of rows of BSP/ASP matrix, </a:t>
            </a:r>
            <a:r>
              <a:rPr lang="en" sz="1600" b="1">
                <a:solidFill>
                  <a:srgbClr val="4A86E8"/>
                </a:solidFill>
              </a:rPr>
              <a:t>l</a:t>
            </a:r>
            <a:r>
              <a:rPr lang="en" sz="1200">
                <a:solidFill>
                  <a:schemeClr val="dk1"/>
                </a:solidFill>
              </a:rPr>
              <a:t>: number of columns, </a:t>
            </a:r>
            <a:r>
              <a:rPr lang="en" sz="1600" b="1">
                <a:solidFill>
                  <a:srgbClr val="4A86E8"/>
                </a:solidFill>
              </a:rPr>
              <a:t>S</a:t>
            </a:r>
            <a:r>
              <a:rPr lang="en" sz="1200">
                <a:solidFill>
                  <a:schemeClr val="dk1"/>
                </a:solidFill>
              </a:rPr>
              <a:t>: set of decryption attributes</a:t>
            </a:r>
            <a:endParaRPr sz="12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1853"/>
    </mc:Choice>
    <mc:Fallback>
      <p:transition spd="slow" advTm="518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616"/>
        <p:cNvGrpSpPr/>
        <p:nvPr/>
      </p:nvGrpSpPr>
      <p:grpSpPr>
        <a:xfrm>
          <a:off x="0" y="0"/>
          <a:ext cx="0" cy="0"/>
          <a:chOff x="0" y="0"/>
          <a:chExt cx="0" cy="0"/>
        </a:xfrm>
      </p:grpSpPr>
      <p:sp>
        <p:nvSpPr>
          <p:cNvPr id="617" name="Google Shape;61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618" name="Google Shape;618;p25"/>
          <p:cNvSpPr txBox="1">
            <a:spLocks noGrp="1"/>
          </p:cNvSpPr>
          <p:nvPr>
            <p:ph type="body" idx="1"/>
          </p:nvPr>
        </p:nvSpPr>
        <p:spPr>
          <a:xfrm>
            <a:off x="2986998" y="914400"/>
            <a:ext cx="6156711" cy="1084082"/>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 sz="2400" b="1" dirty="0" err="1">
                <a:solidFill>
                  <a:srgbClr val="C00000"/>
                </a:solidFill>
              </a:rPr>
              <a:t>Lewko</a:t>
            </a:r>
            <a:r>
              <a:rPr lang="en" sz="2400" b="1" dirty="0">
                <a:solidFill>
                  <a:srgbClr val="C00000"/>
                </a:solidFill>
              </a:rPr>
              <a:t>-Waters MA-ABE for BSP</a:t>
            </a:r>
          </a:p>
          <a:p>
            <a:pPr>
              <a:buClr>
                <a:schemeClr val="dk1"/>
              </a:buClr>
              <a:buFont typeface="Wingdings" pitchFamily="2" charset="2"/>
              <a:buChar char="Ø"/>
            </a:pPr>
            <a:r>
              <a:rPr lang="en" sz="1600" dirty="0">
                <a:solidFill>
                  <a:srgbClr val="C00000"/>
                </a:solidFill>
              </a:rPr>
              <a:t>Limitations in supporting adaptive authority corruption</a:t>
            </a:r>
            <a:endParaRPr sz="1600" dirty="0">
              <a:solidFill>
                <a:srgbClr val="C00000"/>
              </a:solidFill>
            </a:endParaRPr>
          </a:p>
        </p:txBody>
      </p:sp>
      <p:pic>
        <p:nvPicPr>
          <p:cNvPr id="9" name="Picture 4">
            <a:extLst>
              <a:ext uri="{FF2B5EF4-FFF2-40B4-BE49-F238E27FC236}">
                <a16:creationId xmlns:a16="http://schemas.microsoft.com/office/drawing/2014/main" id="{20E60339-FF09-98A3-225B-8CA24083D2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406" b="31672"/>
          <a:stretch/>
        </p:blipFill>
        <p:spPr bwMode="auto">
          <a:xfrm rot="5400000">
            <a:off x="-1890074" y="1647922"/>
            <a:ext cx="5382707" cy="184765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82B65AB3-3F00-D073-97BB-9A45727CD527}"/>
              </a:ext>
            </a:extLst>
          </p:cNvPr>
          <p:cNvGrpSpPr/>
          <p:nvPr/>
        </p:nvGrpSpPr>
        <p:grpSpPr>
          <a:xfrm>
            <a:off x="1677972" y="914400"/>
            <a:ext cx="1064292" cy="640080"/>
            <a:chOff x="1555421" y="530304"/>
            <a:chExt cx="1064292" cy="640080"/>
          </a:xfrm>
        </p:grpSpPr>
        <p:sp>
          <p:nvSpPr>
            <p:cNvPr id="14" name="Oval 13">
              <a:extLst>
                <a:ext uri="{FF2B5EF4-FFF2-40B4-BE49-F238E27FC236}">
                  <a16:creationId xmlns:a16="http://schemas.microsoft.com/office/drawing/2014/main" id="{8DA4623C-28A4-EC47-7989-AB410802F3DE}"/>
                </a:ext>
              </a:extLst>
            </p:cNvPr>
            <p:cNvSpPr/>
            <p:nvPr/>
          </p:nvSpPr>
          <p:spPr>
            <a:xfrm>
              <a:off x="1979633" y="530304"/>
              <a:ext cx="640080" cy="6400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B9DC251-40D0-7539-3AFD-7A63BA39E39D}"/>
                </a:ext>
              </a:extLst>
            </p:cNvPr>
            <p:cNvSpPr txBox="1"/>
            <p:nvPr/>
          </p:nvSpPr>
          <p:spPr>
            <a:xfrm>
              <a:off x="2121579" y="619511"/>
              <a:ext cx="356188" cy="461665"/>
            </a:xfrm>
            <a:prstGeom prst="rect">
              <a:avLst/>
            </a:prstGeom>
            <a:noFill/>
          </p:spPr>
          <p:txBody>
            <a:bodyPr wrap="none" rtlCol="0">
              <a:spAutoFit/>
            </a:bodyPr>
            <a:lstStyle/>
            <a:p>
              <a:r>
                <a:rPr lang="en-US" sz="2400" dirty="0">
                  <a:solidFill>
                    <a:srgbClr val="C00000"/>
                  </a:solidFill>
                </a:rPr>
                <a:t>1</a:t>
              </a:r>
            </a:p>
          </p:txBody>
        </p:sp>
        <p:sp>
          <p:nvSpPr>
            <p:cNvPr id="17" name="Triangle 16">
              <a:extLst>
                <a:ext uri="{FF2B5EF4-FFF2-40B4-BE49-F238E27FC236}">
                  <a16:creationId xmlns:a16="http://schemas.microsoft.com/office/drawing/2014/main" id="{DAD7C01A-7160-1394-7F43-B676776E93BB}"/>
                </a:ext>
              </a:extLst>
            </p:cNvPr>
            <p:cNvSpPr>
              <a:spLocks noChangeAspect="1"/>
            </p:cNvSpPr>
            <p:nvPr/>
          </p:nvSpPr>
          <p:spPr>
            <a:xfrm rot="16200000">
              <a:off x="1526160" y="667463"/>
              <a:ext cx="424282" cy="365760"/>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85A25D6-E7AB-C914-A705-0C932CA66E73}"/>
              </a:ext>
            </a:extLst>
          </p:cNvPr>
          <p:cNvGrpSpPr/>
          <p:nvPr/>
        </p:nvGrpSpPr>
        <p:grpSpPr>
          <a:xfrm>
            <a:off x="1677972" y="2286000"/>
            <a:ext cx="1064292" cy="640080"/>
            <a:chOff x="1555421" y="530304"/>
            <a:chExt cx="1064292" cy="640080"/>
          </a:xfrm>
        </p:grpSpPr>
        <p:sp>
          <p:nvSpPr>
            <p:cNvPr id="20" name="Oval 19">
              <a:extLst>
                <a:ext uri="{FF2B5EF4-FFF2-40B4-BE49-F238E27FC236}">
                  <a16:creationId xmlns:a16="http://schemas.microsoft.com/office/drawing/2014/main" id="{F52D7223-C6F4-1A16-E1F1-47EF827DB859}"/>
                </a:ext>
              </a:extLst>
            </p:cNvPr>
            <p:cNvSpPr/>
            <p:nvPr/>
          </p:nvSpPr>
          <p:spPr>
            <a:xfrm>
              <a:off x="1979633" y="530304"/>
              <a:ext cx="640080" cy="640080"/>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A6EF892-EEAD-AFC0-1DC7-B0C3C497C37E}"/>
                </a:ext>
              </a:extLst>
            </p:cNvPr>
            <p:cNvSpPr txBox="1"/>
            <p:nvPr/>
          </p:nvSpPr>
          <p:spPr>
            <a:xfrm>
              <a:off x="2121579" y="619511"/>
              <a:ext cx="356188" cy="461665"/>
            </a:xfrm>
            <a:prstGeom prst="rect">
              <a:avLst/>
            </a:prstGeom>
            <a:noFill/>
          </p:spPr>
          <p:txBody>
            <a:bodyPr wrap="none" rtlCol="0">
              <a:spAutoFit/>
            </a:bodyPr>
            <a:lstStyle/>
            <a:p>
              <a:r>
                <a:rPr lang="en-US" sz="2400" dirty="0">
                  <a:solidFill>
                    <a:schemeClr val="bg2"/>
                  </a:solidFill>
                </a:rPr>
                <a:t>2</a:t>
              </a:r>
            </a:p>
          </p:txBody>
        </p:sp>
        <p:sp>
          <p:nvSpPr>
            <p:cNvPr id="22" name="Triangle 21">
              <a:extLst>
                <a:ext uri="{FF2B5EF4-FFF2-40B4-BE49-F238E27FC236}">
                  <a16:creationId xmlns:a16="http://schemas.microsoft.com/office/drawing/2014/main" id="{92F22CAD-3FB3-9365-6149-23F8F771951D}"/>
                </a:ext>
              </a:extLst>
            </p:cNvPr>
            <p:cNvSpPr>
              <a:spLocks noChangeAspect="1"/>
            </p:cNvSpPr>
            <p:nvPr/>
          </p:nvSpPr>
          <p:spPr>
            <a:xfrm rot="16200000">
              <a:off x="1526160" y="667463"/>
              <a:ext cx="424282" cy="36576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68B5B4E4-0D55-7DEF-E796-FC8FE2D9F3D5}"/>
              </a:ext>
            </a:extLst>
          </p:cNvPr>
          <p:cNvGrpSpPr/>
          <p:nvPr/>
        </p:nvGrpSpPr>
        <p:grpSpPr>
          <a:xfrm>
            <a:off x="1711984" y="3657600"/>
            <a:ext cx="1064292" cy="640080"/>
            <a:chOff x="1555421" y="530304"/>
            <a:chExt cx="1064292" cy="640080"/>
          </a:xfrm>
        </p:grpSpPr>
        <p:sp>
          <p:nvSpPr>
            <p:cNvPr id="24" name="Oval 23">
              <a:extLst>
                <a:ext uri="{FF2B5EF4-FFF2-40B4-BE49-F238E27FC236}">
                  <a16:creationId xmlns:a16="http://schemas.microsoft.com/office/drawing/2014/main" id="{7165F14B-CA48-6D62-64E6-862BA8AABE28}"/>
                </a:ext>
              </a:extLst>
            </p:cNvPr>
            <p:cNvSpPr/>
            <p:nvPr/>
          </p:nvSpPr>
          <p:spPr>
            <a:xfrm>
              <a:off x="1979633" y="530304"/>
              <a:ext cx="640080" cy="640080"/>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8BE600B-6471-6B56-4CF7-76CF77054586}"/>
                </a:ext>
              </a:extLst>
            </p:cNvPr>
            <p:cNvSpPr txBox="1"/>
            <p:nvPr/>
          </p:nvSpPr>
          <p:spPr>
            <a:xfrm>
              <a:off x="2121579" y="619511"/>
              <a:ext cx="356188" cy="461665"/>
            </a:xfrm>
            <a:prstGeom prst="rect">
              <a:avLst/>
            </a:prstGeom>
            <a:noFill/>
          </p:spPr>
          <p:txBody>
            <a:bodyPr wrap="none" rtlCol="0">
              <a:spAutoFit/>
            </a:bodyPr>
            <a:lstStyle/>
            <a:p>
              <a:r>
                <a:rPr lang="en-US" sz="2400" dirty="0">
                  <a:solidFill>
                    <a:schemeClr val="bg2"/>
                  </a:solidFill>
                </a:rPr>
                <a:t>3</a:t>
              </a:r>
            </a:p>
          </p:txBody>
        </p:sp>
        <p:sp>
          <p:nvSpPr>
            <p:cNvPr id="26" name="Triangle 25">
              <a:extLst>
                <a:ext uri="{FF2B5EF4-FFF2-40B4-BE49-F238E27FC236}">
                  <a16:creationId xmlns:a16="http://schemas.microsoft.com/office/drawing/2014/main" id="{6E6BF8EB-1499-074D-628A-E15267DBA708}"/>
                </a:ext>
              </a:extLst>
            </p:cNvPr>
            <p:cNvSpPr>
              <a:spLocks noChangeAspect="1"/>
            </p:cNvSpPr>
            <p:nvPr/>
          </p:nvSpPr>
          <p:spPr>
            <a:xfrm rot="16200000">
              <a:off x="1526160" y="667463"/>
              <a:ext cx="424282" cy="36576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Google Shape;618;p25">
            <a:extLst>
              <a:ext uri="{FF2B5EF4-FFF2-40B4-BE49-F238E27FC236}">
                <a16:creationId xmlns:a16="http://schemas.microsoft.com/office/drawing/2014/main" id="{0BDC8612-5829-EEC6-E4D2-515A99C02182}"/>
              </a:ext>
            </a:extLst>
          </p:cNvPr>
          <p:cNvSpPr txBox="1">
            <a:spLocks/>
          </p:cNvSpPr>
          <p:nvPr/>
        </p:nvSpPr>
        <p:spPr>
          <a:xfrm>
            <a:off x="2996425" y="2285997"/>
            <a:ext cx="5608011" cy="640081"/>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None/>
            </a:pPr>
            <a:r>
              <a:rPr lang="en-US" sz="2400" dirty="0">
                <a:solidFill>
                  <a:schemeClr val="bg2"/>
                </a:solidFill>
              </a:rPr>
              <a:t>Our MA-ABE for BSP</a:t>
            </a:r>
          </a:p>
        </p:txBody>
      </p:sp>
      <p:sp>
        <p:nvSpPr>
          <p:cNvPr id="28" name="Google Shape;618;p25">
            <a:extLst>
              <a:ext uri="{FF2B5EF4-FFF2-40B4-BE49-F238E27FC236}">
                <a16:creationId xmlns:a16="http://schemas.microsoft.com/office/drawing/2014/main" id="{1634D715-7993-0B3D-1159-A4DA10F7CAB2}"/>
              </a:ext>
            </a:extLst>
          </p:cNvPr>
          <p:cNvSpPr txBox="1">
            <a:spLocks/>
          </p:cNvSpPr>
          <p:nvPr/>
        </p:nvSpPr>
        <p:spPr>
          <a:xfrm>
            <a:off x="2986998" y="3657599"/>
            <a:ext cx="5608011" cy="64008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None/>
            </a:pPr>
            <a:r>
              <a:rPr lang="en-US" sz="2400" dirty="0">
                <a:solidFill>
                  <a:schemeClr val="bg2"/>
                </a:solidFill>
              </a:rPr>
              <a:t>Security Analysis</a:t>
            </a:r>
          </a:p>
        </p:txBody>
      </p:sp>
    </p:spTree>
  </p:cSld>
  <p:clrMapOvr>
    <a:masterClrMapping/>
  </p:clrMapOvr>
  <mc:AlternateContent xmlns:mc="http://schemas.openxmlformats.org/markup-compatibility/2006">
    <mc:Choice xmlns:p14="http://schemas.microsoft.com/office/powerpoint/2010/main" Requires="p14">
      <p:transition spd="slow" p14:dur="2000" advTm="47900"/>
    </mc:Choice>
    <mc:Fallback>
      <p:transition spd="slow" advTm="479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4"/>
        <p:cNvGrpSpPr/>
        <p:nvPr/>
      </p:nvGrpSpPr>
      <p:grpSpPr>
        <a:xfrm>
          <a:off x="0" y="0"/>
          <a:ext cx="0" cy="0"/>
          <a:chOff x="0" y="0"/>
          <a:chExt cx="0" cy="0"/>
        </a:xfrm>
      </p:grpSpPr>
      <p:sp>
        <p:nvSpPr>
          <p:cNvPr id="625" name="Google Shape;62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626" name="Google Shape;626;p26"/>
          <p:cNvSpPr txBox="1">
            <a:spLocks noGrp="1"/>
          </p:cNvSpPr>
          <p:nvPr>
            <p:ph type="title"/>
          </p:nvPr>
        </p:nvSpPr>
        <p:spPr>
          <a:xfrm>
            <a:off x="517025" y="82200"/>
            <a:ext cx="8627100" cy="6387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a:t>Boolean Span Program (BSP)</a:t>
            </a:r>
            <a:endParaRPr sz="2950" b="1"/>
          </a:p>
        </p:txBody>
      </p:sp>
      <mc:AlternateContent xmlns:mc="http://schemas.openxmlformats.org/markup-compatibility/2006">
        <mc:Choice xmlns:a14="http://schemas.microsoft.com/office/drawing/2010/main" Requires="a14">
          <p:sp>
            <p:nvSpPr>
              <p:cNvPr id="627" name="Google Shape;627;p26"/>
              <p:cNvSpPr txBox="1">
                <a:spLocks noGrp="1"/>
              </p:cNvSpPr>
              <p:nvPr>
                <p:ph type="title"/>
              </p:nvPr>
            </p:nvSpPr>
            <p:spPr>
              <a:xfrm>
                <a:off x="517025" y="684362"/>
                <a:ext cx="8627100" cy="1886640"/>
              </a:xfrm>
              <a:prstGeom prst="rect">
                <a:avLst/>
              </a:prstGeom>
            </p:spPr>
            <p:txBody>
              <a:bodyPr spcFirstLastPara="1" wrap="square" lIns="91425" tIns="91425" rIns="91425" bIns="91425" anchor="t" anchorCtr="0">
                <a:spAutoFit/>
              </a:bodyPr>
              <a:lstStyle/>
              <a:p>
                <a:pPr lvl="0">
                  <a:lnSpc>
                    <a:spcPct val="150000"/>
                  </a:lnSpc>
                </a:pPr>
                <a:r>
                  <a:rPr lang="en-US" sz="1800" dirty="0"/>
                  <a:t>Universe of attributes: </a:t>
                </a:r>
                <a14:m>
                  <m:oMath xmlns:m="http://schemas.openxmlformats.org/officeDocument/2006/math">
                    <m:r>
                      <a:rPr lang="en-US" sz="1800" i="1" dirty="0" smtClean="0">
                        <a:latin typeface="Cambria Math" panose="02040503050406030204" pitchFamily="18" charset="0"/>
                      </a:rPr>
                      <m:t>𝑈</m:t>
                    </m:r>
                    <m:r>
                      <a:rPr lang="en-US" sz="1800" i="1" dirty="0" smtClean="0">
                        <a:latin typeface="Cambria Math" panose="02040503050406030204" pitchFamily="18" charset="0"/>
                      </a:rPr>
                      <m:t>={</m:t>
                    </m:r>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𝑢</m:t>
                        </m:r>
                      </m:e>
                      <m:sub>
                        <m:r>
                          <a:rPr lang="en-US" sz="1800" b="0" i="1" dirty="0" smtClean="0">
                            <a:latin typeface="Cambria Math" panose="02040503050406030204" pitchFamily="18" charset="0"/>
                          </a:rPr>
                          <m:t>1</m:t>
                        </m:r>
                      </m:sub>
                    </m:sSub>
                    <m:r>
                      <a:rPr lang="en-US" sz="1800" i="1" dirty="0">
                        <a:latin typeface="Cambria Math" panose="02040503050406030204" pitchFamily="18" charset="0"/>
                      </a:rPr>
                      <m:t>, …,</m:t>
                    </m:r>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𝑢</m:t>
                        </m:r>
                      </m:e>
                      <m:sub>
                        <m:r>
                          <a:rPr lang="en-US" sz="1800" b="0" i="1" dirty="0" smtClean="0">
                            <a:latin typeface="Cambria Math" panose="02040503050406030204" pitchFamily="18" charset="0"/>
                          </a:rPr>
                          <m:t>𝑚</m:t>
                        </m:r>
                      </m:sub>
                    </m:sSub>
                    <m:r>
                      <a:rPr lang="en-US" sz="1800" i="1" dirty="0">
                        <a:latin typeface="Cambria Math" panose="02040503050406030204" pitchFamily="18" charset="0"/>
                      </a:rPr>
                      <m:t>}</m:t>
                    </m:r>
                  </m:oMath>
                </a14:m>
                <a:br>
                  <a:rPr lang="en-US" sz="1800" i="1" dirty="0"/>
                </a:br>
                <a:r>
                  <a:rPr lang="en-US" sz="1800" dirty="0"/>
                  <a:t>BSP over </a:t>
                </a:r>
                <a14:m>
                  <m:oMath xmlns:m="http://schemas.openxmlformats.org/officeDocument/2006/math">
                    <m:r>
                      <a:rPr lang="en-US" sz="1800" i="1" dirty="0" smtClean="0">
                        <a:latin typeface="Cambria Math" panose="02040503050406030204" pitchFamily="18" charset="0"/>
                      </a:rPr>
                      <m:t>𝑍</m:t>
                    </m:r>
                    <m:r>
                      <a:rPr lang="en-US" sz="1800" i="1" baseline="-25000" dirty="0" err="1">
                        <a:latin typeface="Cambria Math" panose="02040503050406030204" pitchFamily="18" charset="0"/>
                      </a:rPr>
                      <m:t>𝑞</m:t>
                    </m:r>
                  </m:oMath>
                </a14:m>
                <a:r>
                  <a:rPr lang="en-US" sz="1800" dirty="0"/>
                  <a:t>: </a:t>
                </a:r>
                <a14:m>
                  <m:oMath xmlns:m="http://schemas.openxmlformats.org/officeDocument/2006/math">
                    <m:r>
                      <a:rPr lang="en-US" sz="1800" i="1" dirty="0" smtClean="0">
                        <a:latin typeface="Cambria Math" panose="02040503050406030204" pitchFamily="18" charset="0"/>
                      </a:rPr>
                      <m:t>(</m:t>
                    </m:r>
                    <m:r>
                      <a:rPr lang="en-US" sz="1800" b="1" i="1" dirty="0">
                        <a:latin typeface="Cambria Math" panose="02040503050406030204" pitchFamily="18" charset="0"/>
                      </a:rPr>
                      <m:t>𝑴</m:t>
                    </m:r>
                    <m:r>
                      <a:rPr lang="en-US" sz="1800" i="1" dirty="0">
                        <a:latin typeface="Cambria Math" panose="02040503050406030204" pitchFamily="18" charset="0"/>
                      </a:rPr>
                      <m:t>, </m:t>
                    </m:r>
                    <m:r>
                      <a:rPr lang="en-US" sz="1800" i="1" dirty="0">
                        <a:latin typeface="Cambria Math" panose="02040503050406030204" pitchFamily="18" charset="0"/>
                      </a:rPr>
                      <m:t>𝜌</m:t>
                    </m:r>
                    <m:r>
                      <a:rPr lang="en-US" sz="1800" i="1" dirty="0">
                        <a:latin typeface="Cambria Math" panose="02040503050406030204" pitchFamily="18" charset="0"/>
                      </a:rPr>
                      <m:t>)</m:t>
                    </m:r>
                  </m:oMath>
                </a14:m>
                <a:r>
                  <a:rPr lang="en-US" sz="1800" dirty="0"/>
                  <a:t>, where matrix </a:t>
                </a:r>
                <a14:m>
                  <m:oMath xmlns:m="http://schemas.openxmlformats.org/officeDocument/2006/math">
                    <m:r>
                      <a:rPr lang="en-US" sz="1800" b="1" i="1" dirty="0" smtClean="0">
                        <a:latin typeface="Cambria Math" panose="02040503050406030204" pitchFamily="18" charset="0"/>
                      </a:rPr>
                      <m:t>𝑴</m:t>
                    </m:r>
                    <m:r>
                      <a:rPr lang="en-US" sz="1800" i="1" dirty="0">
                        <a:latin typeface="Cambria Math" panose="02040503050406030204" pitchFamily="18" charset="0"/>
                      </a:rPr>
                      <m:t> ∈ </m:t>
                    </m:r>
                    <m:r>
                      <a:rPr lang="en-US" sz="1800" i="1" dirty="0" err="1">
                        <a:latin typeface="Cambria Math" panose="02040503050406030204" pitchFamily="18" charset="0"/>
                      </a:rPr>
                      <m:t>𝑍</m:t>
                    </m:r>
                    <m:r>
                      <a:rPr lang="en-US" sz="1800" i="1" baseline="-25000" dirty="0" err="1">
                        <a:latin typeface="Cambria Math" panose="02040503050406030204" pitchFamily="18" charset="0"/>
                      </a:rPr>
                      <m:t>𝑞</m:t>
                    </m:r>
                    <m:r>
                      <a:rPr lang="en-US" sz="1800" i="1" baseline="30000" dirty="0" err="1">
                        <a:latin typeface="Cambria Math" panose="02040503050406030204" pitchFamily="18" charset="0"/>
                      </a:rPr>
                      <m:t>𝑛</m:t>
                    </m:r>
                    <m:r>
                      <a:rPr lang="en-US" sz="1800" i="1" baseline="30000" dirty="0">
                        <a:latin typeface="Cambria Math" panose="02040503050406030204" pitchFamily="18" charset="0"/>
                      </a:rPr>
                      <m:t> </m:t>
                    </m:r>
                    <m:r>
                      <a:rPr lang="en-US" sz="1800" i="1" baseline="30000" dirty="0">
                        <a:latin typeface="Cambria Math" panose="02040503050406030204" pitchFamily="18" charset="0"/>
                      </a:rPr>
                      <m:t>𝑥</m:t>
                    </m:r>
                    <m:r>
                      <a:rPr lang="en-US" sz="1800" i="1" baseline="30000" dirty="0">
                        <a:latin typeface="Cambria Math" panose="02040503050406030204" pitchFamily="18" charset="0"/>
                      </a:rPr>
                      <m:t> ℓ</m:t>
                    </m:r>
                  </m:oMath>
                </a14:m>
                <a:r>
                  <a:rPr lang="en-US" sz="1800" dirty="0"/>
                  <a:t>, map </a:t>
                </a:r>
                <a14:m>
                  <m:oMath xmlns:m="http://schemas.openxmlformats.org/officeDocument/2006/math">
                    <m:r>
                      <a:rPr lang="en-US" sz="1800" i="1" dirty="0" smtClean="0">
                        <a:latin typeface="Cambria Math" panose="02040503050406030204" pitchFamily="18" charset="0"/>
                      </a:rPr>
                      <m:t>𝜌</m:t>
                    </m:r>
                    <m:r>
                      <a:rPr lang="en-US" sz="1800" i="1" dirty="0" smtClean="0">
                        <a:latin typeface="Cambria Math" panose="02040503050406030204" pitchFamily="18" charset="0"/>
                      </a:rPr>
                      <m:t>: [</m:t>
                    </m:r>
                    <m:r>
                      <a:rPr lang="en-US" sz="1800" i="1" dirty="0" smtClean="0">
                        <a:latin typeface="Cambria Math" panose="02040503050406030204" pitchFamily="18" charset="0"/>
                      </a:rPr>
                      <m:t>𝑛</m:t>
                    </m:r>
                    <m:r>
                      <a:rPr lang="en-US" sz="1800" i="1" dirty="0" smtClean="0">
                        <a:latin typeface="Cambria Math" panose="02040503050406030204" pitchFamily="18" charset="0"/>
                      </a:rPr>
                      <m:t>]→[</m:t>
                    </m:r>
                    <m:r>
                      <a:rPr lang="en-US" sz="1800" i="1" dirty="0" smtClean="0">
                        <a:latin typeface="Cambria Math" panose="02040503050406030204" pitchFamily="18" charset="0"/>
                      </a:rPr>
                      <m:t>𝑚</m:t>
                    </m:r>
                    <m:r>
                      <a:rPr lang="en-US" sz="1800" i="1" dirty="0" smtClean="0">
                        <a:latin typeface="Cambria Math" panose="02040503050406030204" pitchFamily="18" charset="0"/>
                      </a:rPr>
                      <m:t>]</m:t>
                    </m:r>
                  </m:oMath>
                </a14:m>
                <a:br>
                  <a:rPr lang="en-US" sz="1800" i="1" dirty="0"/>
                </a:br>
                <a:r>
                  <a:rPr lang="en-US" sz="1800" dirty="0"/>
                  <a:t>For</a:t>
                </a:r>
                <a:r>
                  <a:rPr lang="en-US" sz="1800" b="1" dirty="0"/>
                  <a:t> </a:t>
                </a:r>
                <a14:m>
                  <m:oMath xmlns:m="http://schemas.openxmlformats.org/officeDocument/2006/math">
                    <m:r>
                      <a:rPr lang="en-US" sz="1800" b="1" i="1" dirty="0" smtClean="0">
                        <a:latin typeface="Cambria Math" panose="02040503050406030204" pitchFamily="18" charset="0"/>
                      </a:rPr>
                      <m:t>𝒙</m:t>
                    </m:r>
                    <m:r>
                      <a:rPr lang="en-US" sz="1800" i="1" dirty="0">
                        <a:latin typeface="Cambria Math" panose="02040503050406030204" pitchFamily="18" charset="0"/>
                      </a:rPr>
                      <m:t>∈{0,1}</m:t>
                    </m:r>
                    <m:r>
                      <a:rPr lang="en-US" sz="1800" i="1" baseline="30000" dirty="0">
                        <a:latin typeface="Cambria Math" panose="02040503050406030204" pitchFamily="18" charset="0"/>
                      </a:rPr>
                      <m:t>𝑚</m:t>
                    </m:r>
                  </m:oMath>
                </a14:m>
                <a:r>
                  <a:rPr lang="en-US" sz="1800" dirty="0"/>
                  <a:t>, define submatrix </a:t>
                </a:r>
                <a14:m>
                  <m:oMath xmlns:m="http://schemas.openxmlformats.org/officeDocument/2006/math">
                    <m:r>
                      <a:rPr lang="en-US" sz="1800" b="1" i="1" dirty="0" smtClean="0">
                        <a:latin typeface="Cambria Math" panose="02040503050406030204" pitchFamily="18" charset="0"/>
                      </a:rPr>
                      <m:t>𝑴</m:t>
                    </m:r>
                    <m:r>
                      <a:rPr lang="en-US" sz="1800" b="1" i="1" baseline="-25000" dirty="0">
                        <a:latin typeface="Cambria Math" panose="02040503050406030204" pitchFamily="18" charset="0"/>
                      </a:rPr>
                      <m:t>𝒙</m:t>
                    </m:r>
                  </m:oMath>
                </a14:m>
                <a:r>
                  <a:rPr lang="en-US" sz="1800" dirty="0"/>
                  <a:t> of </a:t>
                </a:r>
                <a14:m>
                  <m:oMath xmlns:m="http://schemas.openxmlformats.org/officeDocument/2006/math">
                    <m:r>
                      <a:rPr lang="en-US" sz="1800" b="1" i="1" dirty="0" smtClean="0">
                        <a:latin typeface="Cambria Math" panose="02040503050406030204" pitchFamily="18" charset="0"/>
                      </a:rPr>
                      <m:t>𝑴</m:t>
                    </m:r>
                  </m:oMath>
                </a14:m>
                <a:r>
                  <a:rPr lang="en-US" sz="1800" dirty="0"/>
                  <a:t> consisting of rows </a:t>
                </a:r>
                <a14:m>
                  <m:oMath xmlns:m="http://schemas.openxmlformats.org/officeDocument/2006/math">
                    <m:r>
                      <a:rPr lang="en-US" sz="1800" b="1" i="1" dirty="0" smtClean="0">
                        <a:latin typeface="Cambria Math" panose="02040503050406030204" pitchFamily="18" charset="0"/>
                      </a:rPr>
                      <m:t>𝑴</m:t>
                    </m:r>
                    <m:r>
                      <a:rPr lang="en-US" sz="1800" i="1" baseline="-25000" dirty="0">
                        <a:latin typeface="Cambria Math" panose="02040503050406030204" pitchFamily="18" charset="0"/>
                      </a:rPr>
                      <m:t>𝑖</m:t>
                    </m:r>
                  </m:oMath>
                </a14:m>
                <a:r>
                  <a:rPr lang="en-US" sz="1800" dirty="0"/>
                  <a:t> with label </a:t>
                </a:r>
                <a14:m>
                  <m:oMath xmlns:m="http://schemas.openxmlformats.org/officeDocument/2006/math">
                    <m:sSub>
                      <m:sSubPr>
                        <m:ctrlPr>
                          <a:rPr lang="en-US" sz="180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i="1" dirty="0">
                            <a:latin typeface="Cambria Math" panose="02040503050406030204" pitchFamily="18" charset="0"/>
                          </a:rPr>
                          <m:t>𝜌</m:t>
                        </m:r>
                        <m:r>
                          <a:rPr lang="en-US" sz="1800" b="0" i="1" dirty="0" smtClean="0">
                            <a:latin typeface="Cambria Math" panose="02040503050406030204" pitchFamily="18" charset="0"/>
                          </a:rPr>
                          <m:t>(</m:t>
                        </m:r>
                        <m:r>
                          <a:rPr lang="en-US" sz="1800" b="0" i="1" dirty="0" smtClean="0">
                            <a:latin typeface="Cambria Math" panose="02040503050406030204" pitchFamily="18" charset="0"/>
                          </a:rPr>
                          <m:t>𝑖</m:t>
                        </m:r>
                        <m:r>
                          <a:rPr lang="en-US" sz="1800" b="0" i="1" dirty="0" smtClean="0">
                            <a:latin typeface="Cambria Math" panose="02040503050406030204" pitchFamily="18" charset="0"/>
                          </a:rPr>
                          <m:t>)</m:t>
                        </m:r>
                      </m:sub>
                    </m:sSub>
                    <m:r>
                      <a:rPr lang="en-US" sz="1800" i="1" dirty="0">
                        <a:latin typeface="Cambria Math" panose="02040503050406030204" pitchFamily="18" charset="0"/>
                      </a:rPr>
                      <m:t>=1</m:t>
                    </m:r>
                  </m:oMath>
                </a14:m>
                <a:br>
                  <a:rPr lang="en-US" sz="1800" i="1" dirty="0"/>
                </a:br>
                <a14:m>
                  <m:oMath xmlns:m="http://schemas.openxmlformats.org/officeDocument/2006/math">
                    <m:r>
                      <a:rPr lang="en-US" sz="1800" b="1" i="1" dirty="0" smtClean="0">
                        <a:latin typeface="Cambria Math" panose="02040503050406030204" pitchFamily="18" charset="0"/>
                      </a:rPr>
                      <m:t>𝒙</m:t>
                    </m:r>
                    <m:r>
                      <a:rPr lang="en-US" sz="1800" i="1" dirty="0">
                        <a:latin typeface="Cambria Math" panose="02040503050406030204" pitchFamily="18" charset="0"/>
                      </a:rPr>
                      <m:t>∈{0,1}</m:t>
                    </m:r>
                    <m:r>
                      <a:rPr lang="en-US" sz="1800" i="1" baseline="30000" dirty="0">
                        <a:latin typeface="Cambria Math" panose="02040503050406030204" pitchFamily="18" charset="0"/>
                      </a:rPr>
                      <m:t>𝑚</m:t>
                    </m:r>
                    <m:r>
                      <a:rPr lang="en-US" sz="1800" i="1" dirty="0">
                        <a:latin typeface="Cambria Math" panose="02040503050406030204" pitchFamily="18" charset="0"/>
                      </a:rPr>
                      <m:t> </m:t>
                    </m:r>
                  </m:oMath>
                </a14:m>
                <a:r>
                  <a:rPr lang="en-US" sz="1800" dirty="0"/>
                  <a:t>satisfies </a:t>
                </a:r>
                <a14:m>
                  <m:oMath xmlns:m="http://schemas.openxmlformats.org/officeDocument/2006/math">
                    <m:r>
                      <a:rPr lang="en-US" sz="1800" i="1" dirty="0" smtClean="0">
                        <a:latin typeface="Cambria Math" panose="02040503050406030204" pitchFamily="18" charset="0"/>
                      </a:rPr>
                      <m:t>(</m:t>
                    </m:r>
                    <m:r>
                      <a:rPr lang="en-US" sz="1800" b="1" i="1" dirty="0">
                        <a:latin typeface="Cambria Math" panose="02040503050406030204" pitchFamily="18" charset="0"/>
                      </a:rPr>
                      <m:t>𝑴</m:t>
                    </m:r>
                    <m:r>
                      <a:rPr lang="en-US" sz="1800" i="1" dirty="0">
                        <a:latin typeface="Cambria Math" panose="02040503050406030204" pitchFamily="18" charset="0"/>
                      </a:rPr>
                      <m:t>, </m:t>
                    </m:r>
                    <m:r>
                      <a:rPr lang="en-US" sz="1800" i="1" dirty="0">
                        <a:latin typeface="Cambria Math" panose="02040503050406030204" pitchFamily="18" charset="0"/>
                      </a:rPr>
                      <m:t>𝜌</m:t>
                    </m:r>
                    <m:r>
                      <a:rPr lang="en-US" sz="1800" i="1" dirty="0">
                        <a:latin typeface="Cambria Math" panose="02040503050406030204" pitchFamily="18" charset="0"/>
                      </a:rPr>
                      <m:t>)</m:t>
                    </m:r>
                  </m:oMath>
                </a14:m>
                <a:r>
                  <a:rPr lang="en-US" sz="1800" i="1" dirty="0"/>
                  <a:t> </a:t>
                </a:r>
                <a:r>
                  <a:rPr lang="en-US" sz="1800" dirty="0" err="1"/>
                  <a:t>iff</a:t>
                </a:r>
                <a:r>
                  <a:rPr lang="en-US" sz="1800" dirty="0"/>
                  <a:t> </a:t>
                </a:r>
                <a14:m>
                  <m:oMath xmlns:m="http://schemas.openxmlformats.org/officeDocument/2006/math">
                    <m:r>
                      <a:rPr lang="en-US" sz="1800" i="1" dirty="0" smtClean="0">
                        <a:latin typeface="Cambria Math" panose="02040503050406030204" pitchFamily="18" charset="0"/>
                      </a:rPr>
                      <m:t>(1, 0, …, 0)∈</m:t>
                    </m:r>
                    <m:r>
                      <a:rPr lang="en-US" sz="1800" i="1" dirty="0" err="1">
                        <a:latin typeface="Cambria Math" panose="02040503050406030204" pitchFamily="18" charset="0"/>
                      </a:rPr>
                      <m:t>𝑅𝑜𝑤𝑆𝑝𝑎𝑛</m:t>
                    </m:r>
                    <m:r>
                      <a:rPr lang="en-US" sz="1800" i="1" dirty="0">
                        <a:latin typeface="Cambria Math" panose="02040503050406030204" pitchFamily="18" charset="0"/>
                      </a:rPr>
                      <m:t>(</m:t>
                    </m:r>
                    <m:r>
                      <a:rPr lang="en-US" sz="1800" b="1" i="1" dirty="0">
                        <a:latin typeface="Cambria Math" panose="02040503050406030204" pitchFamily="18" charset="0"/>
                      </a:rPr>
                      <m:t>𝑴</m:t>
                    </m:r>
                    <m:r>
                      <a:rPr lang="en-US" sz="1800" b="1" i="1" baseline="-25000" dirty="0">
                        <a:latin typeface="Cambria Math" panose="02040503050406030204" pitchFamily="18" charset="0"/>
                      </a:rPr>
                      <m:t>𝒙</m:t>
                    </m:r>
                    <m:r>
                      <a:rPr lang="en-US" sz="1800" i="1" dirty="0">
                        <a:latin typeface="Cambria Math" panose="02040503050406030204" pitchFamily="18" charset="0"/>
                      </a:rPr>
                      <m:t>)</m:t>
                    </m:r>
                  </m:oMath>
                </a14:m>
                <a:endParaRPr sz="1800" i="1" dirty="0"/>
              </a:p>
            </p:txBody>
          </p:sp>
        </mc:Choice>
        <mc:Fallback>
          <p:sp>
            <p:nvSpPr>
              <p:cNvPr id="627" name="Google Shape;627;p26"/>
              <p:cNvSpPr txBox="1">
                <a:spLocks noGrp="1" noRot="1" noChangeAspect="1" noMove="1" noResize="1" noEditPoints="1" noAdjustHandles="1" noChangeArrowheads="1" noChangeShapeType="1" noTextEdit="1"/>
              </p:cNvSpPr>
              <p:nvPr>
                <p:ph type="title"/>
              </p:nvPr>
            </p:nvSpPr>
            <p:spPr>
              <a:xfrm>
                <a:off x="517025" y="684362"/>
                <a:ext cx="8627100" cy="1886640"/>
              </a:xfrm>
              <a:prstGeom prst="rect">
                <a:avLst/>
              </a:prstGeom>
              <a:blipFill>
                <a:blip r:embed="rId3"/>
                <a:stretch>
                  <a:fillRect l="-588"/>
                </a:stretch>
              </a:blipFill>
            </p:spPr>
            <p:txBody>
              <a:bodyPr/>
              <a:lstStyle/>
              <a:p>
                <a:r>
                  <a:rPr lang="en-US">
                    <a:noFill/>
                  </a:rPr>
                  <a:t> </a:t>
                </a:r>
              </a:p>
            </p:txBody>
          </p:sp>
        </mc:Fallback>
      </mc:AlternateContent>
      <p:sp>
        <p:nvSpPr>
          <p:cNvPr id="628" name="Google Shape;628;p26"/>
          <p:cNvSpPr txBox="1">
            <a:spLocks noGrp="1"/>
          </p:cNvSpPr>
          <p:nvPr>
            <p:ph type="title"/>
          </p:nvPr>
        </p:nvSpPr>
        <p:spPr>
          <a:xfrm>
            <a:off x="517025" y="2829590"/>
            <a:ext cx="8627100" cy="935121"/>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Linear Secret Sharing Schemes (LSSS)</a:t>
            </a:r>
            <a:endParaRPr sz="2950" b="1" dirty="0"/>
          </a:p>
        </p:txBody>
      </p:sp>
      <mc:AlternateContent xmlns:mc="http://schemas.openxmlformats.org/markup-compatibility/2006" xmlns:a14="http://schemas.microsoft.com/office/drawing/2010/main">
        <mc:Choice Requires="a14">
          <p:sp>
            <p:nvSpPr>
              <p:cNvPr id="629" name="Google Shape;629;p26"/>
              <p:cNvSpPr txBox="1">
                <a:spLocks noGrp="1"/>
              </p:cNvSpPr>
              <p:nvPr>
                <p:ph type="title"/>
              </p:nvPr>
            </p:nvSpPr>
            <p:spPr>
              <a:xfrm>
                <a:off x="517025" y="3381531"/>
                <a:ext cx="8627100" cy="2097884"/>
              </a:xfrm>
              <a:prstGeom prst="rect">
                <a:avLst/>
              </a:prstGeom>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rPr>
                        <m:t>𝑆h𝑎𝑟𝑒</m:t>
                      </m:r>
                      <m:r>
                        <a:rPr lang="en-US" sz="1800" i="1" dirty="0" smtClean="0">
                          <a:latin typeface="Cambria Math" panose="02040503050406030204" pitchFamily="18" charset="0"/>
                        </a:rPr>
                        <m:t>((</m:t>
                      </m:r>
                      <m:r>
                        <a:rPr lang="en-US" sz="1800" b="1" i="1" dirty="0">
                          <a:latin typeface="Cambria Math" panose="02040503050406030204" pitchFamily="18" charset="0"/>
                        </a:rPr>
                        <m:t>𝑴</m:t>
                      </m:r>
                      <m:r>
                        <a:rPr lang="en-US" sz="1800" i="1" dirty="0">
                          <a:latin typeface="Cambria Math" panose="02040503050406030204" pitchFamily="18" charset="0"/>
                        </a:rPr>
                        <m:t>, </m:t>
                      </m:r>
                      <m:r>
                        <a:rPr lang="en-US" sz="1800" i="1" dirty="0">
                          <a:latin typeface="Cambria Math" panose="02040503050406030204" pitchFamily="18" charset="0"/>
                        </a:rPr>
                        <m:t>𝜌</m:t>
                      </m:r>
                      <m:r>
                        <a:rPr lang="en-US" sz="1800" i="1" dirty="0">
                          <a:latin typeface="Cambria Math" panose="02040503050406030204" pitchFamily="18" charset="0"/>
                        </a:rPr>
                        <m:t>), </m:t>
                      </m:r>
                      <m:r>
                        <a:rPr lang="en-US" sz="1800" i="1" dirty="0">
                          <a:latin typeface="Cambria Math" panose="02040503050406030204" pitchFamily="18" charset="0"/>
                        </a:rPr>
                        <m:t>𝑠</m:t>
                      </m:r>
                      <m:r>
                        <a:rPr lang="en-US" sz="1800" i="1" dirty="0">
                          <a:latin typeface="Cambria Math" panose="02040503050406030204" pitchFamily="18" charset="0"/>
                        </a:rPr>
                        <m:t>)→</m:t>
                      </m:r>
                      <m:r>
                        <a:rPr lang="el-GR" sz="1800" b="0" i="1" dirty="0">
                          <a:latin typeface="Cambria Math" panose="02040503050406030204" pitchFamily="18" charset="0"/>
                        </a:rPr>
                        <m:t>𝜆</m:t>
                      </m:r>
                      <m:r>
                        <a:rPr lang="el-GR" sz="1800" b="0" i="1" baseline="-25000" dirty="0">
                          <a:latin typeface="Cambria Math" panose="02040503050406030204" pitchFamily="18" charset="0"/>
                        </a:rPr>
                        <m:t>1</m:t>
                      </m:r>
                      <m:r>
                        <a:rPr lang="el-GR" sz="1800" b="0" i="1" dirty="0">
                          <a:latin typeface="Cambria Math" panose="02040503050406030204" pitchFamily="18" charset="0"/>
                        </a:rPr>
                        <m:t>, …, </m:t>
                      </m:r>
                      <m:r>
                        <a:rPr lang="el-GR" sz="1800" b="0" i="1" dirty="0">
                          <a:latin typeface="Cambria Math" panose="02040503050406030204" pitchFamily="18" charset="0"/>
                        </a:rPr>
                        <m:t>𝜆</m:t>
                      </m:r>
                      <m:r>
                        <a:rPr lang="en-US" sz="1800" b="0" i="1" baseline="-25000" dirty="0">
                          <a:latin typeface="Cambria Math" panose="02040503050406030204" pitchFamily="18" charset="0"/>
                        </a:rPr>
                        <m:t>𝑛</m:t>
                      </m:r>
                    </m:oMath>
                  </m:oMathPara>
                </a14:m>
                <a:br>
                  <a:rPr lang="en-US" sz="1800" baseline="-25000" dirty="0"/>
                </a:br>
                <a14:m>
                  <m:oMath xmlns:m="http://schemas.openxmlformats.org/officeDocument/2006/math">
                    <m:r>
                      <a:rPr lang="en-US" sz="1800" b="0" i="1" dirty="0" smtClean="0">
                        <a:latin typeface="Cambria Math" panose="02040503050406030204" pitchFamily="18" charset="0"/>
                      </a:rPr>
                      <m:t>𝑅𝑒𝑐𝑜𝑛𝑠𝑡𝑟𝑢𝑐𝑡</m:t>
                    </m:r>
                    <m:d>
                      <m:dPr>
                        <m:ctrlPr>
                          <a:rPr lang="en-US" sz="1800" b="0" i="1" dirty="0" smtClean="0">
                            <a:latin typeface="Cambria Math" panose="02040503050406030204" pitchFamily="18" charset="0"/>
                          </a:rPr>
                        </m:ctrlPr>
                      </m:dPr>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𝜆</m:t>
                            </m:r>
                          </m:e>
                          <m:sub>
                            <m:r>
                              <a:rPr lang="en-US" sz="1800" b="0" i="1" dirty="0" smtClean="0">
                                <a:latin typeface="Cambria Math" panose="02040503050406030204" pitchFamily="18" charset="0"/>
                              </a:rPr>
                              <m:t>𝑖</m:t>
                            </m:r>
                          </m:sub>
                        </m:sSub>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m:t>
                            </m:r>
                          </m:e>
                          <m:sub>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𝑥</m:t>
                                </m:r>
                              </m:e>
                              <m:sub>
                                <m:r>
                                  <a:rPr lang="en-US" sz="1800" b="0" i="1" dirty="0" smtClean="0">
                                    <a:latin typeface="Cambria Math" panose="02040503050406030204" pitchFamily="18" charset="0"/>
                                  </a:rPr>
                                  <m:t>𝑖</m:t>
                                </m:r>
                              </m:sub>
                            </m:sSub>
                            <m:r>
                              <a:rPr lang="en-US" sz="1800" b="0" i="1" dirty="0" smtClean="0">
                                <a:latin typeface="Cambria Math" panose="02040503050406030204" pitchFamily="18" charset="0"/>
                              </a:rPr>
                              <m:t>=1</m:t>
                            </m:r>
                          </m:sub>
                        </m:sSub>
                      </m:e>
                    </m:d>
                    <m:r>
                      <a:rPr lang="en-US" sz="1800" b="0" i="1" dirty="0" smtClean="0">
                        <a:latin typeface="Cambria Math" panose="02040503050406030204" pitchFamily="18" charset="0"/>
                        <a:ea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𝑠</m:t>
                    </m:r>
                    <m:r>
                      <a:rPr lang="en-US" sz="1800" b="0" i="1" dirty="0" smtClean="0">
                        <a:latin typeface="Cambria Math" panose="02040503050406030204" pitchFamily="18" charset="0"/>
                      </a:rPr>
                      <m:t> </m:t>
                    </m:r>
                  </m:oMath>
                </a14:m>
                <a:r>
                  <a:rPr lang="en-US" sz="1800" dirty="0"/>
                  <a:t>iff </a:t>
                </a:r>
                <a14:m>
                  <m:oMath xmlns:m="http://schemas.openxmlformats.org/officeDocument/2006/math">
                    <m:r>
                      <a:rPr lang="en-US" sz="1800" b="1" i="1" dirty="0" smtClean="0">
                        <a:latin typeface="Cambria Math" panose="02040503050406030204" pitchFamily="18" charset="0"/>
                      </a:rPr>
                      <m:t>𝒙</m:t>
                    </m:r>
                    <m:r>
                      <a:rPr lang="en-US" sz="1800" i="1" dirty="0">
                        <a:latin typeface="Cambria Math" panose="02040503050406030204" pitchFamily="18" charset="0"/>
                      </a:rPr>
                      <m:t>∈{0,1}</m:t>
                    </m:r>
                    <m:r>
                      <a:rPr lang="en-US" sz="1800" i="1" baseline="30000" dirty="0">
                        <a:latin typeface="Cambria Math" panose="02040503050406030204" pitchFamily="18" charset="0"/>
                      </a:rPr>
                      <m:t>𝑚</m:t>
                    </m:r>
                    <m:r>
                      <a:rPr lang="en-US" sz="1800" i="1" dirty="0">
                        <a:latin typeface="Cambria Math" panose="02040503050406030204" pitchFamily="18" charset="0"/>
                      </a:rPr>
                      <m:t> </m:t>
                    </m:r>
                  </m:oMath>
                </a14:m>
                <a:r>
                  <a:rPr lang="en-US" sz="1800" dirty="0"/>
                  <a:t>satisfies </a:t>
                </a:r>
                <a14:m>
                  <m:oMath xmlns:m="http://schemas.openxmlformats.org/officeDocument/2006/math">
                    <m:r>
                      <a:rPr lang="en-US" sz="1800" i="1" dirty="0" smtClean="0">
                        <a:latin typeface="Cambria Math" panose="02040503050406030204" pitchFamily="18" charset="0"/>
                      </a:rPr>
                      <m:t>(</m:t>
                    </m:r>
                    <m:r>
                      <a:rPr lang="en-US" sz="1800" b="1" i="1" dirty="0">
                        <a:latin typeface="Cambria Math" panose="02040503050406030204" pitchFamily="18" charset="0"/>
                      </a:rPr>
                      <m:t>𝑴</m:t>
                    </m:r>
                    <m:r>
                      <a:rPr lang="en-US" sz="1800" i="1" dirty="0">
                        <a:latin typeface="Cambria Math" panose="02040503050406030204" pitchFamily="18" charset="0"/>
                      </a:rPr>
                      <m:t>, </m:t>
                    </m:r>
                    <m:r>
                      <a:rPr lang="en-US" sz="1800" i="1" dirty="0">
                        <a:latin typeface="Cambria Math" panose="02040503050406030204" pitchFamily="18" charset="0"/>
                      </a:rPr>
                      <m:t>𝜌</m:t>
                    </m:r>
                    <m:r>
                      <a:rPr lang="en-US" sz="1800" i="1" dirty="0">
                        <a:latin typeface="Cambria Math" panose="02040503050406030204" pitchFamily="18" charset="0"/>
                      </a:rPr>
                      <m:t>) </m:t>
                    </m:r>
                  </m:oMath>
                </a14:m>
                <a:endParaRPr sz="1800" dirty="0"/>
              </a:p>
            </p:txBody>
          </p:sp>
        </mc:Choice>
        <mc:Fallback xmlns="">
          <p:sp>
            <p:nvSpPr>
              <p:cNvPr id="629" name="Google Shape;629;p26"/>
              <p:cNvSpPr txBox="1">
                <a:spLocks noGrp="1" noRot="1" noChangeAspect="1" noMove="1" noResize="1" noEditPoints="1" noAdjustHandles="1" noChangeArrowheads="1" noChangeShapeType="1" noTextEdit="1"/>
              </p:cNvSpPr>
              <p:nvPr>
                <p:ph type="title"/>
              </p:nvPr>
            </p:nvSpPr>
            <p:spPr>
              <a:xfrm>
                <a:off x="517025" y="3381531"/>
                <a:ext cx="8627100" cy="2097884"/>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119696"/>
    </mc:Choice>
    <mc:Fallback>
      <p:transition spd="slow" advTm="1196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4"/>
        <p:cNvGrpSpPr/>
        <p:nvPr/>
      </p:nvGrpSpPr>
      <p:grpSpPr>
        <a:xfrm>
          <a:off x="0" y="0"/>
          <a:ext cx="0" cy="0"/>
          <a:chOff x="0" y="0"/>
          <a:chExt cx="0" cy="0"/>
        </a:xfrm>
      </p:grpSpPr>
      <p:sp>
        <p:nvSpPr>
          <p:cNvPr id="635" name="Google Shape;63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636" name="Google Shape;636;p27"/>
          <p:cNvSpPr txBox="1">
            <a:spLocks noGrp="1"/>
          </p:cNvSpPr>
          <p:nvPr>
            <p:ph type="title"/>
          </p:nvPr>
        </p:nvSpPr>
        <p:spPr>
          <a:xfrm>
            <a:off x="517025" y="82200"/>
            <a:ext cx="8627100" cy="6387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a:t>Composite-order pairing groups</a:t>
            </a:r>
            <a:endParaRPr sz="2950" b="1"/>
          </a:p>
        </p:txBody>
      </p:sp>
      <mc:AlternateContent xmlns:mc="http://schemas.openxmlformats.org/markup-compatibility/2006" xmlns:a14="http://schemas.microsoft.com/office/drawing/2010/main">
        <mc:Choice Requires="a14">
          <p:sp>
            <p:nvSpPr>
              <p:cNvPr id="637" name="Google Shape;637;p27"/>
              <p:cNvSpPr txBox="1">
                <a:spLocks noGrp="1"/>
              </p:cNvSpPr>
              <p:nvPr>
                <p:ph type="title"/>
              </p:nvPr>
            </p:nvSpPr>
            <p:spPr>
              <a:xfrm>
                <a:off x="517025" y="715698"/>
                <a:ext cx="8627100" cy="2290277"/>
              </a:xfrm>
              <a:prstGeom prst="rect">
                <a:avLst/>
              </a:prstGeom>
            </p:spPr>
            <p:txBody>
              <a:bodyPr spcFirstLastPara="1" wrap="square" lIns="91425" tIns="91425" rIns="91425" bIns="91425" anchor="t" anchorCtr="0">
                <a:spAutoFit/>
              </a:bodyPr>
              <a:lstStyle/>
              <a:p>
                <a:pPr lvl="0">
                  <a:lnSpc>
                    <a:spcPct val="150000"/>
                  </a:lnSpc>
                </a:pPr>
                <a:r>
                  <a:rPr lang="en-US" sz="1800" dirty="0"/>
                  <a:t>Groups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𝐺</m:t>
                        </m:r>
                      </m:e>
                      <m:sub>
                        <m:r>
                          <a:rPr lang="en-US" sz="1800" b="0" i="1" smtClean="0">
                            <a:latin typeface="Cambria Math" panose="02040503050406030204" pitchFamily="18" charset="0"/>
                          </a:rPr>
                          <m:t>𝑇</m:t>
                        </m:r>
                      </m:sub>
                    </m:sSub>
                    <m:r>
                      <a:rPr lang="en-US" sz="1800" b="0" i="1" smtClean="0">
                        <a:latin typeface="Cambria Math" panose="02040503050406030204" pitchFamily="18" charset="0"/>
                      </a:rPr>
                      <m:t> </m:t>
                    </m:r>
                  </m:oMath>
                </a14:m>
                <a:r>
                  <a:rPr lang="en-US" sz="1800" dirty="0"/>
                  <a:t>of order </a:t>
                </a:r>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2</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oMath>
                </a14:m>
                <a:br>
                  <a:rPr lang="en-US" sz="1800" baseline="-25000" dirty="0"/>
                </a:br>
                <a:r>
                  <a:rPr lang="en-US" sz="1800" dirty="0"/>
                  <a:t>Bilinear map </a:t>
                </a:r>
                <a14:m>
                  <m:oMath xmlns:m="http://schemas.openxmlformats.org/officeDocument/2006/math">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𝐺</m:t>
                    </m:r>
                    <m:r>
                      <a:rPr lang="en-US" sz="1800" b="0" i="1" smtClean="0">
                        <a:latin typeface="Cambria Math" panose="02040503050406030204" pitchFamily="18" charset="0"/>
                      </a:rPr>
                      <m:t> × </m:t>
                    </m:r>
                    <m:r>
                      <a:rPr lang="en-US" sz="1800" b="0" i="1" smtClean="0">
                        <a:latin typeface="Cambria Math" panose="02040503050406030204" pitchFamily="18" charset="0"/>
                        <a:ea typeface="Cambria Math" panose="02040503050406030204" pitchFamily="18" charset="0"/>
                      </a:rPr>
                      <m:t>𝐺</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𝐺</m:t>
                        </m:r>
                      </m:e>
                      <m:sub>
                        <m:r>
                          <a:rPr lang="en-US" sz="1800" b="0" i="1" smtClean="0">
                            <a:latin typeface="Cambria Math" panose="02040503050406030204" pitchFamily="18" charset="0"/>
                            <a:ea typeface="Cambria Math" panose="02040503050406030204" pitchFamily="18" charset="0"/>
                          </a:rPr>
                          <m:t>𝑇</m:t>
                        </m:r>
                      </m:sub>
                    </m:sSub>
                  </m:oMath>
                </a14:m>
                <a:br>
                  <a:rPr lang="en-US" sz="1800" b="0" i="1" dirty="0">
                    <a:latin typeface="Cambria Math" panose="02040503050406030204" pitchFamily="18" charset="0"/>
                    <a:ea typeface="Cambria Math" panose="02040503050406030204" pitchFamily="18" charset="0"/>
                  </a:rPr>
                </a:br>
                <a:r>
                  <a:rPr lang="en-US" sz="1800" b="0" i="1" dirty="0">
                    <a:latin typeface="Cambria Math" panose="02040503050406030204" pitchFamily="18" charset="0"/>
                    <a:ea typeface="Cambria Math" panose="02040503050406030204" pitchFamily="18" charset="0"/>
                  </a:rPr>
                  <a:t>	</a:t>
                </a:r>
                <a14:m>
                  <m:oMath xmlns:m="http://schemas.openxmlformats.org/officeDocument/2006/math">
                    <m:r>
                      <a:rPr lang="en-US" sz="1800" i="1" dirty="0" smtClean="0">
                        <a:latin typeface="Cambria Math" panose="02040503050406030204" pitchFamily="18" charset="0"/>
                      </a:rPr>
                      <m:t>𝑒</m:t>
                    </m:r>
                    <m:d>
                      <m:dPr>
                        <m:ctrlPr>
                          <a:rPr lang="en-US" sz="1800" i="1" dirty="0">
                            <a:latin typeface="Cambria Math" panose="02040503050406030204" pitchFamily="18" charset="0"/>
                          </a:rPr>
                        </m:ctrlPr>
                      </m:dPr>
                      <m:e>
                        <m:r>
                          <a:rPr lang="en-US" sz="1800" i="1" dirty="0">
                            <a:latin typeface="Cambria Math" panose="02040503050406030204" pitchFamily="18" charset="0"/>
                          </a:rPr>
                          <m:t>𝑔</m:t>
                        </m:r>
                        <m:r>
                          <a:rPr lang="en-US" sz="1800" i="1" baseline="30000" dirty="0">
                            <a:latin typeface="Cambria Math" panose="02040503050406030204" pitchFamily="18" charset="0"/>
                          </a:rPr>
                          <m:t>𝑎</m:t>
                        </m:r>
                        <m:r>
                          <a:rPr lang="en-US" sz="1800" i="1" dirty="0">
                            <a:latin typeface="Cambria Math" panose="02040503050406030204" pitchFamily="18" charset="0"/>
                          </a:rPr>
                          <m:t>, </m:t>
                        </m:r>
                        <m:r>
                          <a:rPr lang="en-US" sz="1800" i="1" dirty="0" err="1">
                            <a:latin typeface="Cambria Math" panose="02040503050406030204" pitchFamily="18" charset="0"/>
                          </a:rPr>
                          <m:t>𝑔</m:t>
                        </m:r>
                        <m:r>
                          <a:rPr lang="en-US" sz="1800" i="1" baseline="30000" dirty="0" err="1">
                            <a:latin typeface="Cambria Math" panose="02040503050406030204" pitchFamily="18" charset="0"/>
                          </a:rPr>
                          <m:t>𝑏</m:t>
                        </m:r>
                      </m:e>
                    </m:d>
                    <m:r>
                      <a:rPr lang="en-US" sz="1800" b="0" i="1" dirty="0" smtClean="0">
                        <a:latin typeface="Cambria Math" panose="02040503050406030204" pitchFamily="18" charset="0"/>
                      </a:rPr>
                      <m:t>=</m:t>
                    </m:r>
                    <m:r>
                      <a:rPr lang="en-US" sz="1800" i="1" dirty="0">
                        <a:latin typeface="Cambria Math" panose="02040503050406030204" pitchFamily="18" charset="0"/>
                      </a:rPr>
                      <m:t>𝑒</m:t>
                    </m:r>
                    <m:r>
                      <a:rPr lang="en-US" sz="1800" i="1" dirty="0">
                        <a:latin typeface="Cambria Math" panose="02040503050406030204" pitchFamily="18" charset="0"/>
                      </a:rPr>
                      <m:t>(</m:t>
                    </m:r>
                    <m:r>
                      <a:rPr lang="en-US" sz="1800" i="1" dirty="0">
                        <a:latin typeface="Cambria Math" panose="02040503050406030204" pitchFamily="18" charset="0"/>
                      </a:rPr>
                      <m:t>𝑔</m:t>
                    </m:r>
                    <m:r>
                      <a:rPr lang="en-US" sz="1800" i="1" dirty="0">
                        <a:latin typeface="Cambria Math" panose="02040503050406030204" pitchFamily="18" charset="0"/>
                      </a:rPr>
                      <m:t>, </m:t>
                    </m:r>
                    <m:r>
                      <a:rPr lang="en-US" sz="1800" i="1" dirty="0">
                        <a:latin typeface="Cambria Math" panose="02040503050406030204" pitchFamily="18" charset="0"/>
                      </a:rPr>
                      <m:t>𝑔</m:t>
                    </m:r>
                    <m:r>
                      <a:rPr lang="en-US" sz="1800" i="1" dirty="0">
                        <a:latin typeface="Cambria Math" panose="02040503050406030204" pitchFamily="18" charset="0"/>
                      </a:rPr>
                      <m:t>)</m:t>
                    </m:r>
                    <m:r>
                      <a:rPr lang="en-US" sz="1800" i="1" baseline="30000" dirty="0" smtClean="0">
                        <a:latin typeface="Cambria Math" panose="02040503050406030204" pitchFamily="18" charset="0"/>
                      </a:rPr>
                      <m:t>𝑎𝑏</m:t>
                    </m:r>
                  </m:oMath>
                </a14:m>
                <a:br>
                  <a:rPr lang="en-US" sz="1800" baseline="30000" dirty="0"/>
                </a:br>
                <a:r>
                  <a:rPr lang="en-US" sz="1800" baseline="30000" dirty="0"/>
                  <a:t>	</a:t>
                </a:r>
                <a:r>
                  <a:rPr lang="en-US" sz="1800" dirty="0"/>
                  <a:t>Subgroups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𝐺</m:t>
                        </m:r>
                      </m:e>
                      <m: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𝐺</m:t>
                        </m:r>
                      </m:e>
                      <m:sub>
                        <m:sSub>
                          <m:sSubPr>
                            <m:ctrlPr>
                              <a:rPr lang="en-US" sz="1800" i="1" smtClean="0">
                                <a:latin typeface="Cambria Math" panose="02040503050406030204" pitchFamily="18" charset="0"/>
                              </a:rPr>
                            </m:ctrlPr>
                          </m:sSubPr>
                          <m:e>
                            <m:r>
                              <a:rPr lang="en-US" sz="1800" i="1">
                                <a:latin typeface="Cambria Math" panose="02040503050406030204" pitchFamily="18" charset="0"/>
                              </a:rPr>
                              <m:t>𝑝</m:t>
                            </m:r>
                          </m:e>
                          <m:sub>
                            <m:r>
                              <a:rPr lang="en-US" sz="1800" b="0" i="1" smtClean="0">
                                <a:latin typeface="Cambria Math" panose="02040503050406030204" pitchFamily="18" charset="0"/>
                              </a:rPr>
                              <m:t>2</m:t>
                            </m:r>
                          </m:sub>
                        </m:sSub>
                      </m:sub>
                    </m:sSub>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𝐺</m:t>
                        </m:r>
                      </m:e>
                      <m:sub>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b="0" i="1" smtClean="0">
                                <a:latin typeface="Cambria Math" panose="02040503050406030204" pitchFamily="18" charset="0"/>
                              </a:rPr>
                              <m:t>3</m:t>
                            </m:r>
                          </m:sub>
                        </m:sSub>
                      </m:sub>
                    </m:sSub>
                  </m:oMath>
                </a14:m>
                <a:r>
                  <a:rPr lang="en-US" sz="1800" dirty="0"/>
                  <a:t>: orthogonal under </a:t>
                </a:r>
                <a14:m>
                  <m:oMath xmlns:m="http://schemas.openxmlformats.org/officeDocument/2006/math">
                    <m:r>
                      <a:rPr lang="en-US" sz="1800" i="1" dirty="0" smtClean="0">
                        <a:latin typeface="Cambria Math" panose="02040503050406030204" pitchFamily="18" charset="0"/>
                      </a:rPr>
                      <m:t>𝑒</m:t>
                    </m:r>
                  </m:oMath>
                </a14:m>
                <a:r>
                  <a:rPr lang="en-US" sz="1800" dirty="0"/>
                  <a:t>. </a:t>
                </a:r>
                <a:br>
                  <a:rPr lang="en-US" sz="1800" dirty="0"/>
                </a:br>
                <a:r>
                  <a:rPr lang="en-US" sz="1800" dirty="0"/>
                  <a:t>		Example: </a:t>
                </a:r>
                <a14:m>
                  <m:oMath xmlns:m="http://schemas.openxmlformats.org/officeDocument/2006/math">
                    <m:r>
                      <a:rPr lang="en-US" sz="1800" i="1" dirty="0" smtClean="0">
                        <a:latin typeface="Cambria Math" panose="02040503050406030204" pitchFamily="18" charset="0"/>
                      </a:rPr>
                      <m:t>𝑒</m:t>
                    </m:r>
                    <m:r>
                      <a:rPr lang="en-US" sz="1800" i="1" dirty="0" smtClean="0">
                        <a:latin typeface="Cambria Math" panose="02040503050406030204" pitchFamily="18" charset="0"/>
                      </a:rPr>
                      <m:t>(</m:t>
                    </m:r>
                    <m:r>
                      <a:rPr lang="en-US" sz="1800" i="1" dirty="0" smtClean="0">
                        <a:latin typeface="Cambria Math" panose="02040503050406030204" pitchFamily="18" charset="0"/>
                      </a:rPr>
                      <m:t>𝑔</m:t>
                    </m:r>
                    <m:r>
                      <a:rPr lang="en-US" sz="1800" i="1" baseline="-25000" dirty="0" smtClean="0">
                        <a:latin typeface="Cambria Math" panose="02040503050406030204" pitchFamily="18" charset="0"/>
                      </a:rPr>
                      <m:t>1</m:t>
                    </m:r>
                    <m:r>
                      <a:rPr lang="en-US" sz="1800" i="1" dirty="0" smtClean="0">
                        <a:latin typeface="Cambria Math" panose="02040503050406030204" pitchFamily="18" charset="0"/>
                      </a:rPr>
                      <m:t>, </m:t>
                    </m:r>
                    <m:r>
                      <a:rPr lang="en-US" sz="1800" i="1" dirty="0" smtClean="0">
                        <a:latin typeface="Cambria Math" panose="02040503050406030204" pitchFamily="18" charset="0"/>
                      </a:rPr>
                      <m:t>𝑔</m:t>
                    </m:r>
                    <m:r>
                      <a:rPr lang="en-US" sz="1800" i="1" baseline="-25000" dirty="0" smtClean="0">
                        <a:latin typeface="Cambria Math" panose="02040503050406030204" pitchFamily="18" charset="0"/>
                      </a:rPr>
                      <m:t>2</m:t>
                    </m:r>
                    <m:r>
                      <a:rPr lang="en-US" sz="1800" i="1" dirty="0" smtClean="0">
                        <a:latin typeface="Cambria Math" panose="02040503050406030204" pitchFamily="18" charset="0"/>
                      </a:rPr>
                      <m:t>)=1</m:t>
                    </m:r>
                  </m:oMath>
                </a14:m>
                <a:endParaRPr sz="1800" dirty="0"/>
              </a:p>
            </p:txBody>
          </p:sp>
        </mc:Choice>
        <mc:Fallback xmlns="">
          <p:sp>
            <p:nvSpPr>
              <p:cNvPr id="637" name="Google Shape;637;p27"/>
              <p:cNvSpPr txBox="1">
                <a:spLocks noGrp="1" noRot="1" noChangeAspect="1" noMove="1" noResize="1" noEditPoints="1" noAdjustHandles="1" noChangeArrowheads="1" noChangeShapeType="1" noTextEdit="1"/>
              </p:cNvSpPr>
              <p:nvPr>
                <p:ph type="title"/>
              </p:nvPr>
            </p:nvSpPr>
            <p:spPr>
              <a:xfrm>
                <a:off x="517025" y="715698"/>
                <a:ext cx="8627100" cy="2290277"/>
              </a:xfrm>
              <a:prstGeom prst="rect">
                <a:avLst/>
              </a:prstGeom>
              <a:blipFill>
                <a:blip r:embed="rId3"/>
                <a:stretch>
                  <a:fillRect l="-588"/>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81838"/>
    </mc:Choice>
    <mc:Fallback>
      <p:transition spd="slow" advTm="8183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p:cNvGrpSpPr/>
        <p:nvPr/>
      </p:nvGrpSpPr>
      <p:grpSpPr>
        <a:xfrm>
          <a:off x="0" y="0"/>
          <a:ext cx="0" cy="0"/>
          <a:chOff x="0" y="0"/>
          <a:chExt cx="0" cy="0"/>
        </a:xfrm>
      </p:grpSpPr>
      <p:sp>
        <p:nvSpPr>
          <p:cNvPr id="644" name="Google Shape;64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645" name="Google Shape;645;p28"/>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err="1"/>
              <a:t>Lewko</a:t>
            </a:r>
            <a:r>
              <a:rPr lang="en" sz="2950" b="1" dirty="0"/>
              <a:t>-Waters MA-ABE for BSP construction</a:t>
            </a:r>
            <a:endParaRPr sz="2950" b="1" dirty="0"/>
          </a:p>
        </p:txBody>
      </p:sp>
      <mc:AlternateContent xmlns:mc="http://schemas.openxmlformats.org/markup-compatibility/2006" xmlns:a14="http://schemas.microsoft.com/office/drawing/2010/main">
        <mc:Choice Requires="a14">
          <p:sp>
            <p:nvSpPr>
              <p:cNvPr id="647" name="Google Shape;647;p28"/>
              <p:cNvSpPr txBox="1">
                <a:spLocks noGrp="1"/>
              </p:cNvSpPr>
              <p:nvPr>
                <p:ph type="title"/>
              </p:nvPr>
            </p:nvSpPr>
            <p:spPr>
              <a:xfrm>
                <a:off x="584611" y="1917610"/>
                <a:ext cx="3788606" cy="460801"/>
              </a:xfrm>
              <a:prstGeom prst="rect">
                <a:avLst/>
              </a:prstGeom>
            </p:spPr>
            <p:txBody>
              <a:bodyPr spcFirstLastPara="1" wrap="square" lIns="91425" tIns="91425" rIns="91425" bIns="91425" anchor="t" anchorCtr="0">
                <a:spAutoFit/>
              </a:bodyPr>
              <a:lstStyle/>
              <a:p>
                <a:pPr lvl="0">
                  <a:lnSpc>
                    <a:spcPct val="115000"/>
                  </a:lnSpc>
                </a:pPr>
                <a14:m>
                  <m:oMathPara xmlns:m="http://schemas.openxmlformats.org/officeDocument/2006/math">
                    <m:oMathParaPr>
                      <m:jc m:val="left"/>
                    </m:oMathParaPr>
                    <m:oMath xmlns:m="http://schemas.openxmlformats.org/officeDocument/2006/math">
                      <m:r>
                        <a:rPr lang="en-US" sz="1400" i="1" dirty="0" smtClean="0">
                          <a:latin typeface="Cambria Math" panose="02040503050406030204" pitchFamily="18" charset="0"/>
                        </a:rPr>
                        <m:t>𝑚𝑠𝑘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b="0" i="1" dirty="0" smtClean="0">
                          <a:latin typeface="Cambria Math" panose="02040503050406030204" pitchFamily="18" charset="0"/>
                        </a:rPr>
                        <m:t>  </m:t>
                      </m:r>
                      <m:r>
                        <a:rPr lang="en-US" sz="1400" i="1" dirty="0" err="1">
                          <a:latin typeface="Cambria Math" panose="02040503050406030204" pitchFamily="18" charset="0"/>
                        </a:rPr>
                        <m:t>𝑝𝑘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Sub>
                      <m:r>
                        <a:rPr lang="en-US" sz="1400" i="1" dirty="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Sub>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i="1" dirty="0" smtClean="0">
                                  <a:latin typeface="Cambria Math" panose="02040503050406030204" pitchFamily="18" charset="0"/>
                                </a:rPr>
                              </m:ctrlPr>
                            </m:sSubPr>
                            <m:e>
                              <m:r>
                                <a:rPr lang="en-US" sz="1400" i="1" dirty="0">
                                  <a:latin typeface="Cambria Math" panose="02040503050406030204" pitchFamily="18" charset="0"/>
                                </a:rPr>
                                <m:t>𝛼</m:t>
                              </m:r>
                            </m:e>
                            <m:sub>
                              <m:r>
                                <a:rPr lang="en-US" sz="1400" b="0" i="1" dirty="0" smtClean="0">
                                  <a:latin typeface="Cambria Math" panose="02040503050406030204" pitchFamily="18" charset="0"/>
                                </a:rPr>
                                <m:t>𝑢</m:t>
                              </m:r>
                            </m:sub>
                          </m:sSub>
                        </m:sup>
                      </m:sSup>
                      <m:r>
                        <a:rPr lang="en-US" sz="1400" i="1" dirty="0">
                          <a:latin typeface="Cambria Math" panose="02040503050406030204" pitchFamily="18" charset="0"/>
                        </a:rPr>
                        <m:t>, </m:t>
                      </m:r>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bSup>
                      <m:r>
                        <a:rPr lang="en-US" sz="1400" i="1" dirty="0">
                          <a:latin typeface="Cambria Math" panose="02040503050406030204" pitchFamily="18" charset="0"/>
                        </a:rPr>
                        <m:t>)</m:t>
                      </m:r>
                    </m:oMath>
                  </m:oMathPara>
                </a14:m>
                <a:endParaRPr sz="1400" dirty="0"/>
              </a:p>
            </p:txBody>
          </p:sp>
        </mc:Choice>
        <mc:Fallback xmlns="">
          <p:sp>
            <p:nvSpPr>
              <p:cNvPr id="647" name="Google Shape;647;p28"/>
              <p:cNvSpPr txBox="1">
                <a:spLocks noGrp="1" noRot="1" noChangeAspect="1" noMove="1" noResize="1" noEditPoints="1" noAdjustHandles="1" noChangeArrowheads="1" noChangeShapeType="1" noTextEdit="1"/>
              </p:cNvSpPr>
              <p:nvPr>
                <p:ph type="title"/>
              </p:nvPr>
            </p:nvSpPr>
            <p:spPr>
              <a:xfrm>
                <a:off x="584611" y="1917610"/>
                <a:ext cx="3788606" cy="4608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647;p28">
                <a:extLst>
                  <a:ext uri="{FF2B5EF4-FFF2-40B4-BE49-F238E27FC236}">
                    <a16:creationId xmlns:a16="http://schemas.microsoft.com/office/drawing/2014/main" id="{A72D4BD3-2B8D-B561-2E82-E3592B0E1995}"/>
                  </a:ext>
                </a:extLst>
              </p:cNvPr>
              <p:cNvSpPr txBox="1">
                <a:spLocks/>
              </p:cNvSpPr>
              <p:nvPr/>
            </p:nvSpPr>
            <p:spPr>
              <a:xfrm>
                <a:off x="517025" y="3759321"/>
                <a:ext cx="5565723" cy="10525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 xmlns:m="http://schemas.openxmlformats.org/officeDocument/2006/math">
                    <m:r>
                      <a:rPr lang="en-US" sz="1400" i="1" dirty="0" smtClean="0">
                        <a:latin typeface="Cambria Math" panose="02040503050406030204" pitchFamily="18" charset="0"/>
                      </a:rPr>
                      <m:t>𝑐𝑡</m:t>
                    </m:r>
                    <m:r>
                      <a:rPr lang="en-US" sz="1400" i="1" dirty="0" smtClean="0">
                        <a:latin typeface="Cambria Math" panose="02040503050406030204" pitchFamily="18" charset="0"/>
                      </a:rPr>
                      <m:t> = (</m:t>
                    </m:r>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r>
                      <a:rPr lang="en-US" sz="1400" i="1" dirty="0" smtClean="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m:t>
                        </m:r>
                      </m:e>
                      <m:sub>
                        <m:r>
                          <a:rPr lang="en-US" sz="1400" b="0" i="1" dirty="0" smtClean="0">
                            <a:latin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𝑛</m:t>
                        </m:r>
                        <m:r>
                          <a:rPr lang="en-US" sz="1400" b="0" i="1" dirty="0" smtClean="0">
                            <a:latin typeface="Cambria Math" panose="02040503050406030204" pitchFamily="18" charset="0"/>
                            <a:ea typeface="Cambria Math" panose="02040503050406030204" pitchFamily="18" charset="0"/>
                          </a:rPr>
                          <m:t>]</m:t>
                        </m:r>
                      </m:sub>
                    </m:sSub>
                    <m:r>
                      <a:rPr lang="en-US" sz="1400" i="1" dirty="0" smtClean="0">
                        <a:latin typeface="Cambria Math" panose="02040503050406030204" pitchFamily="18" charset="0"/>
                      </a:rPr>
                      <m:t>)</m:t>
                    </m:r>
                  </m:oMath>
                </a14:m>
                <a:r>
                  <a:rPr lang="en-US" sz="1400" i="1" dirty="0">
                    <a:latin typeface="Cambria Math" panose="02040503050406030204" pitchFamily="18" charset="0"/>
                  </a:rPr>
                  <a:t> </a:t>
                </a:r>
                <a:r>
                  <a:rPr lang="en-US" sz="1400" dirty="0">
                    <a:latin typeface="+mn-lt"/>
                  </a:rPr>
                  <a:t>, where</a:t>
                </a:r>
              </a:p>
              <a:p>
                <a:pPr>
                  <a:lnSpc>
                    <a:spcPct val="115000"/>
                  </a:lnSpc>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𝑚𝑠𝑔</m:t>
                    </m:r>
                    <m:r>
                      <a:rPr lang="en-US" sz="1400" b="0" i="1" smtClean="0">
                        <a:latin typeface="Cambria Math" panose="02040503050406030204" pitchFamily="18" charset="0"/>
                      </a:rPr>
                      <m:t> ∙</m:t>
                    </m:r>
                  </m:oMath>
                </a14:m>
                <a:r>
                  <a:rPr lang="en-US" sz="1400" dirty="0"/>
                  <a:t> </a:t>
                </a:r>
                <a14:m>
                  <m:oMath xmlns:m="http://schemas.openxmlformats.org/officeDocument/2006/math">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r>
                          <a:rPr lang="en-US" sz="1400" b="0" i="1" dirty="0" smtClean="0">
                            <a:latin typeface="Cambria Math" panose="02040503050406030204" pitchFamily="18" charset="0"/>
                          </a:rPr>
                          <m:t>𝑠</m:t>
                        </m:r>
                      </m:sup>
                    </m:sSup>
                  </m:oMath>
                </a14:m>
                <a:r>
                  <a:rPr lang="en-US" sz="1400" dirty="0">
                    <a:latin typeface="Cambria Math" panose="02040503050406030204" pitchFamily="18" charset="0"/>
                  </a:rPr>
                  <a:t>,</a:t>
                </a:r>
              </a:p>
              <a:p>
                <a:pPr>
                  <a:lnSpc>
                    <a:spcPct val="115000"/>
                  </a:lnSpc>
                </a:pPr>
                <a14:m>
                  <m:oMathPara xmlns:m="http://schemas.openxmlformats.org/officeDocument/2006/math">
                    <m:oMathParaPr>
                      <m:jc m:val="left"/>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bSup>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𝑐</m:t>
                          </m:r>
                        </m:e>
                        <m:sub>
                          <m:r>
                            <a:rPr lang="en-US" sz="1400" b="0" i="1" dirty="0" smtClean="0">
                              <a:latin typeface="Cambria Math" panose="02040503050406030204" pitchFamily="18" charset="0"/>
                            </a:rPr>
                            <m:t>2</m:t>
                          </m:r>
                          <m:r>
                            <a:rPr lang="en-US" sz="1400" i="1" dirty="0">
                              <a:latin typeface="Cambria Math" panose="02040503050406030204" pitchFamily="18" charset="0"/>
                            </a:rPr>
                            <m:t>,</m:t>
                          </m:r>
                          <m:r>
                            <a:rPr lang="en-US" sz="1400" i="1" dirty="0">
                              <a:latin typeface="Cambria Math" panose="02040503050406030204" pitchFamily="18" charset="0"/>
                            </a:rPr>
                            <m:t>𝑥</m:t>
                          </m:r>
                        </m:sub>
                      </m:sSub>
                      <m:r>
                        <a:rPr lang="en-US" sz="1400" b="0" i="1" dirty="0" smtClean="0">
                          <a:latin typeface="Cambria Math" panose="02040503050406030204" pitchFamily="18" charset="0"/>
                        </a:rPr>
                        <m:t>= </m:t>
                      </m:r>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sSup>
                        <m:sSupPr>
                          <m:ctrlPr>
                            <a:rPr lang="en-US" sz="1400" i="1" dirty="0">
                              <a:latin typeface="Cambria Math" panose="02040503050406030204" pitchFamily="18" charset="0"/>
                            </a:rPr>
                          </m:ctrlPr>
                        </m:sSupPr>
                        <m:e>
                          <m:r>
                            <a:rPr lang="en-US" sz="1400" i="1" dirty="0">
                              <a:latin typeface="Cambria Math" panose="02040503050406030204" pitchFamily="18" charset="0"/>
                            </a:rPr>
                            <m:t>)</m:t>
                          </m:r>
                        </m:e>
                        <m:sup>
                          <m:sSub>
                            <m:sSubPr>
                              <m:ctrlPr>
                                <a:rPr lang="en-US" sz="1400" i="1" dirty="0">
                                  <a:latin typeface="Cambria Math" panose="02040503050406030204" pitchFamily="18" charset="0"/>
                                </a:rPr>
                              </m:ctrlPr>
                            </m:sSubPr>
                            <m:e>
                              <m:r>
                                <a:rPr lang="en-US" sz="1400" i="1" dirty="0" smtClean="0">
                                  <a:latin typeface="Cambria Math" panose="02040503050406030204" pitchFamily="18" charset="0"/>
                                  <a:ea typeface="Cambria Math" panose="02040503050406030204" pitchFamily="18" charset="0"/>
                                </a:rPr>
                                <m:t>𝜆</m:t>
                              </m:r>
                            </m:e>
                            <m:sub>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𝑠</m:t>
                          </m:r>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𝛼</m:t>
                              </m:r>
                            </m:e>
                            <m:sub>
                              <m:r>
                                <a:rPr lang="en-US" sz="1400" b="0" i="1" dirty="0" smtClean="0">
                                  <a:latin typeface="Cambria Math" panose="02040503050406030204" pitchFamily="18" charset="0"/>
                                  <a:ea typeface="Cambria Math" panose="02040503050406030204" pitchFamily="18" charset="0"/>
                                </a:rPr>
                                <m:t>𝜌</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𝑥</m:t>
                                  </m:r>
                                </m:e>
                              </m:d>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p>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𝜔</m:t>
                              </m:r>
                            </m:e>
                            <m:sub>
                              <m:r>
                                <a:rPr lang="en-US" sz="1400" i="1" dirty="0">
                                  <a:latin typeface="Cambria Math" panose="02040503050406030204" pitchFamily="18" charset="0"/>
                                </a:rPr>
                                <m:t>𝑥</m:t>
                              </m:r>
                            </m:sub>
                          </m:sSub>
                          <m:r>
                            <a:rPr lang="en-US" sz="1400" b="0" i="1" dirty="0" smtClean="0">
                              <a:latin typeface="Cambria Math" panose="02040503050406030204" pitchFamily="18" charset="0"/>
                            </a:rPr>
                            <m:t>[0]</m:t>
                          </m:r>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oMath>
                  </m:oMathPara>
                </a14:m>
                <a:endParaRPr lang="en-US" sz="1400" dirty="0">
                  <a:latin typeface="Cambria Math" panose="02040503050406030204" pitchFamily="18" charset="0"/>
                </a:endParaRPr>
              </a:p>
            </p:txBody>
          </p:sp>
        </mc:Choice>
        <mc:Fallback xmlns="">
          <p:sp>
            <p:nvSpPr>
              <p:cNvPr id="3" name="Google Shape;647;p28">
                <a:extLst>
                  <a:ext uri="{FF2B5EF4-FFF2-40B4-BE49-F238E27FC236}">
                    <a16:creationId xmlns:a16="http://schemas.microsoft.com/office/drawing/2014/main" id="{A72D4BD3-2B8D-B561-2E82-E3592B0E1995}"/>
                  </a:ext>
                </a:extLst>
              </p:cNvPr>
              <p:cNvSpPr txBox="1">
                <a:spLocks noRot="1" noChangeAspect="1" noMove="1" noResize="1" noEditPoints="1" noAdjustHandles="1" noChangeArrowheads="1" noChangeShapeType="1" noTextEdit="1"/>
              </p:cNvSpPr>
              <p:nvPr/>
            </p:nvSpPr>
            <p:spPr>
              <a:xfrm>
                <a:off x="517025" y="3759321"/>
                <a:ext cx="5565723" cy="1052566"/>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F292F7-B5A4-91BE-F10D-93A37761F17F}"/>
                  </a:ext>
                </a:extLst>
              </p:cNvPr>
              <p:cNvSpPr txBox="1"/>
              <p:nvPr/>
            </p:nvSpPr>
            <p:spPr>
              <a:xfrm>
                <a:off x="3546484" y="3425334"/>
                <a:ext cx="2393142" cy="738664"/>
              </a:xfrm>
              <a:prstGeom prst="rect">
                <a:avLst/>
              </a:prstGeom>
              <a:solidFill>
                <a:schemeClr val="bg1"/>
              </a:solidFill>
              <a:ln>
                <a:solidFill>
                  <a:srgbClr val="C00000"/>
                </a:solidFill>
              </a:ln>
            </p:spPr>
            <p:txBody>
              <a:bodyPr wrap="square">
                <a:spAutoFit/>
              </a:bodyPr>
              <a:lstStyle/>
              <a:p>
                <a:r>
                  <a:rPr lang="en-US" sz="1400" dirty="0">
                    <a:solidFill>
                      <a:schemeClr val="tx1"/>
                    </a:solidFill>
                  </a:rPr>
                  <a:t>choose random </a:t>
                </a:r>
                <a14:m>
                  <m:oMath xmlns:m="http://schemas.openxmlformats.org/officeDocument/2006/math">
                    <m:r>
                      <a:rPr lang="en-US" sz="1400" b="0" i="1" dirty="0" smtClean="0">
                        <a:solidFill>
                          <a:schemeClr val="tx1"/>
                        </a:solidFill>
                        <a:latin typeface="Cambria Math" panose="02040503050406030204" pitchFamily="18" charset="0"/>
                      </a:rPr>
                      <m:t>𝑠</m:t>
                    </m:r>
                  </m:oMath>
                </a14:m>
                <a:r>
                  <a:rPr lang="en-US" sz="1400" dirty="0">
                    <a:solidFill>
                      <a:schemeClr val="tx1"/>
                    </a:solidFill>
                  </a:rPr>
                  <a:t> in </a:t>
                </a:r>
                <a14:m>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𝑁</m:t>
                    </m:r>
                  </m:oMath>
                </a14:m>
                <a:endParaRPr lang="en-US" sz="1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𝑠</m:t>
                      </m:r>
                      <m:r>
                        <a:rPr lang="en-US" sz="1400" i="1" dirty="0">
                          <a:solidFill>
                            <a:schemeClr val="tx1"/>
                          </a:solidFill>
                          <a:latin typeface="Cambria Math" panose="02040503050406030204" pitchFamily="18" charset="0"/>
                        </a:rPr>
                        <m:t>)→</m:t>
                      </m:r>
                      <m:r>
                        <a:rPr lang="el-GR" sz="1400" b="0" i="1" dirty="0">
                          <a:solidFill>
                            <a:schemeClr val="tx1"/>
                          </a:solidFill>
                          <a:latin typeface="Cambria Math" panose="02040503050406030204" pitchFamily="18" charset="0"/>
                        </a:rPr>
                        <m:t>𝜆</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 </m:t>
                      </m:r>
                      <m:r>
                        <a:rPr lang="el-GR" sz="1400" b="0" i="1" dirty="0">
                          <a:solidFill>
                            <a:schemeClr val="tx1"/>
                          </a:solidFill>
                          <a:latin typeface="Cambria Math" panose="02040503050406030204" pitchFamily="18" charset="0"/>
                        </a:rPr>
                        <m:t>𝜆</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0)→</m:t>
                      </m:r>
                      <m:r>
                        <a:rPr lang="en-US" sz="1400" i="1" dirty="0" smtClean="0">
                          <a:solidFill>
                            <a:schemeClr val="tx1"/>
                          </a:solidFill>
                          <a:latin typeface="Cambria Math" panose="02040503050406030204" pitchFamily="18" charset="0"/>
                          <a:ea typeface="Cambria Math" panose="02040503050406030204" pitchFamily="18" charset="0"/>
                        </a:rPr>
                        <m:t>𝜔</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ea typeface="Cambria Math" panose="02040503050406030204" pitchFamily="18" charset="0"/>
                        </a:rPr>
                        <m:t>𝜔</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38F292F7-B5A4-91BE-F10D-93A37761F17F}"/>
                  </a:ext>
                </a:extLst>
              </p:cNvPr>
              <p:cNvSpPr txBox="1">
                <a:spLocks noRot="1" noChangeAspect="1" noMove="1" noResize="1" noEditPoints="1" noAdjustHandles="1" noChangeArrowheads="1" noChangeShapeType="1" noTextEdit="1"/>
              </p:cNvSpPr>
              <p:nvPr/>
            </p:nvSpPr>
            <p:spPr>
              <a:xfrm>
                <a:off x="3546484" y="3425334"/>
                <a:ext cx="2393142" cy="738664"/>
              </a:xfrm>
              <a:prstGeom prst="rect">
                <a:avLst/>
              </a:prstGeom>
              <a:blipFill>
                <a:blip r:embed="rId6"/>
                <a:stretch>
                  <a:fillRect l="-524" t="-3333" b="-3333"/>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92EDC3-FC7C-670E-B9D1-71C15B9DF077}"/>
                  </a:ext>
                </a:extLst>
              </p:cNvPr>
              <p:cNvSpPr txBox="1"/>
              <p:nvPr/>
            </p:nvSpPr>
            <p:spPr>
              <a:xfrm>
                <a:off x="584611" y="1228071"/>
                <a:ext cx="372897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ar-AE" sz="1400" i="1" dirty="0" smtClean="0">
                          <a:latin typeface="Cambria Math" panose="02040503050406030204" pitchFamily="18" charset="0"/>
                        </a:rPr>
                        <m:t>𝑔𝑝</m:t>
                      </m:r>
                      <m:r>
                        <a:rPr lang="ar-AE" sz="1400" i="1" dirty="0">
                          <a:latin typeface="Cambria Math" panose="02040503050406030204" pitchFamily="18" charset="0"/>
                        </a:rPr>
                        <m:t> = (</m:t>
                      </m:r>
                      <m:r>
                        <a:rPr lang="ar-AE" sz="1400" i="1" dirty="0">
                          <a:latin typeface="Cambria Math" panose="02040503050406030204" pitchFamily="18" charset="0"/>
                        </a:rPr>
                        <m:t>𝑁</m:t>
                      </m:r>
                      <m:r>
                        <a:rPr lang="ar-AE" sz="1400" i="1" dirty="0">
                          <a:latin typeface="Cambria Math" panose="02040503050406030204" pitchFamily="18" charset="0"/>
                        </a:rPr>
                        <m:t>=</m:t>
                      </m:r>
                      <m:r>
                        <a:rPr lang="ar-AE" sz="1400" i="1" dirty="0">
                          <a:latin typeface="Cambria Math" panose="02040503050406030204" pitchFamily="18" charset="0"/>
                        </a:rPr>
                        <m:t>𝑝</m:t>
                      </m:r>
                      <m:r>
                        <a:rPr lang="ar-AE" sz="1400" i="1" baseline="-25000" dirty="0">
                          <a:latin typeface="Cambria Math" panose="02040503050406030204" pitchFamily="18" charset="0"/>
                        </a:rPr>
                        <m:t>1</m:t>
                      </m:r>
                      <m:r>
                        <a:rPr lang="ar-AE" sz="1400" i="1" dirty="0">
                          <a:latin typeface="Cambria Math" panose="02040503050406030204" pitchFamily="18" charset="0"/>
                        </a:rPr>
                        <m:t>𝑝</m:t>
                      </m:r>
                      <m:r>
                        <a:rPr lang="ar-AE" sz="1400" i="1" baseline="-25000" dirty="0">
                          <a:latin typeface="Cambria Math" panose="02040503050406030204" pitchFamily="18" charset="0"/>
                        </a:rPr>
                        <m:t>2</m:t>
                      </m:r>
                      <m:r>
                        <a:rPr lang="ar-AE" sz="1400" i="1" dirty="0">
                          <a:latin typeface="Cambria Math" panose="02040503050406030204" pitchFamily="18" charset="0"/>
                        </a:rPr>
                        <m:t>𝑝</m:t>
                      </m:r>
                      <m:r>
                        <a:rPr lang="ar-AE" sz="1400" i="1" baseline="-25000" dirty="0">
                          <a:latin typeface="Cambria Math" panose="02040503050406030204" pitchFamily="18" charset="0"/>
                        </a:rPr>
                        <m:t>3</m:t>
                      </m:r>
                      <m:r>
                        <a:rPr lang="ar-AE" sz="1400" i="1" dirty="0">
                          <a:latin typeface="Cambria Math" panose="02040503050406030204" pitchFamily="18" charset="0"/>
                        </a:rPr>
                        <m:t>, </m:t>
                      </m:r>
                      <m:r>
                        <a:rPr lang="ar-AE" sz="1400" i="1" dirty="0">
                          <a:latin typeface="Cambria Math" panose="02040503050406030204" pitchFamily="18" charset="0"/>
                        </a:rPr>
                        <m:t>𝐺</m:t>
                      </m:r>
                      <m:r>
                        <a:rPr lang="ar-AE" sz="1400" i="1" dirty="0">
                          <a:latin typeface="Cambria Math" panose="02040503050406030204" pitchFamily="18" charset="0"/>
                        </a:rPr>
                        <m:t>, </m:t>
                      </m:r>
                      <m:sSub>
                        <m:sSubPr>
                          <m:ctrlPr>
                            <a:rPr lang="ar-AE" sz="1400" i="1" dirty="0" smtClean="0">
                              <a:latin typeface="Cambria Math" panose="02040503050406030204" pitchFamily="18" charset="0"/>
                            </a:rPr>
                          </m:ctrlPr>
                        </m:sSubPr>
                        <m:e>
                          <m:r>
                            <a:rPr lang="en-US" sz="1400" b="0" i="1" dirty="0" smtClean="0">
                              <a:latin typeface="Cambria Math" panose="02040503050406030204" pitchFamily="18" charset="0"/>
                            </a:rPr>
                            <m:t>𝐺</m:t>
                          </m:r>
                        </m:e>
                        <m:sub>
                          <m:r>
                            <a:rPr lang="en-US" sz="1400" b="0" i="1" dirty="0" smtClean="0">
                              <a:latin typeface="Cambria Math" panose="02040503050406030204" pitchFamily="18" charset="0"/>
                            </a:rPr>
                            <m:t>𝑇</m:t>
                          </m:r>
                        </m:sub>
                      </m:sSub>
                      <m:r>
                        <a:rPr lang="ar-AE" sz="1400" i="1" dirty="0">
                          <a:latin typeface="Cambria Math" panose="02040503050406030204" pitchFamily="18" charset="0"/>
                        </a:rPr>
                        <m:t>, </m:t>
                      </m:r>
                      <m:r>
                        <a:rPr lang="ar-AE" sz="1400" i="1" dirty="0">
                          <a:latin typeface="Cambria Math" panose="02040503050406030204" pitchFamily="18" charset="0"/>
                        </a:rPr>
                        <m:t>𝑒</m:t>
                      </m:r>
                      <m:r>
                        <a:rPr lang="ar-AE" sz="1400" i="1" dirty="0">
                          <a:latin typeface="Cambria Math" panose="02040503050406030204" pitchFamily="18" charset="0"/>
                        </a:rPr>
                        <m:t>, </m:t>
                      </m:r>
                      <m:r>
                        <a:rPr lang="ar-AE" sz="1400" i="1" dirty="0">
                          <a:latin typeface="Cambria Math" panose="02040503050406030204" pitchFamily="18" charset="0"/>
                        </a:rPr>
                        <m:t>𝑔</m:t>
                      </m:r>
                      <m:r>
                        <a:rPr lang="ar-AE" sz="1400" i="1" baseline="-25000" dirty="0">
                          <a:latin typeface="Cambria Math" panose="02040503050406030204" pitchFamily="18" charset="0"/>
                        </a:rPr>
                        <m:t>1</m:t>
                      </m:r>
                      <m:r>
                        <a:rPr lang="ar-AE" sz="1400" i="1" dirty="0">
                          <a:latin typeface="Cambria Math" panose="02040503050406030204" pitchFamily="18" charset="0"/>
                        </a:rPr>
                        <m:t>, </m:t>
                      </m:r>
                      <m:r>
                        <a:rPr lang="ar-AE" sz="1400" i="1" dirty="0">
                          <a:latin typeface="Cambria Math" panose="02040503050406030204" pitchFamily="18" charset="0"/>
                        </a:rPr>
                        <m:t>𝐻</m:t>
                      </m:r>
                      <m:r>
                        <a:rPr lang="ar-AE" sz="1400" i="1" dirty="0">
                          <a:latin typeface="Cambria Math" panose="02040503050406030204" pitchFamily="18" charset="0"/>
                        </a:rPr>
                        <m:t>: {0,1</m:t>
                      </m:r>
                      <m:sSup>
                        <m:sSupPr>
                          <m:ctrlPr>
                            <a:rPr lang="ar-AE" sz="1400" i="1" dirty="0" smtClean="0">
                              <a:latin typeface="Cambria Math" panose="02040503050406030204" pitchFamily="18" charset="0"/>
                            </a:rPr>
                          </m:ctrlPr>
                        </m:sSupPr>
                        <m:e>
                          <m:r>
                            <a:rPr lang="ar-AE" sz="1400" b="0" i="1" dirty="0" smtClean="0">
                              <a:latin typeface="Cambria Math" panose="02040503050406030204" pitchFamily="18" charset="0"/>
                            </a:rPr>
                            <m:t>}</m:t>
                          </m:r>
                        </m:e>
                        <m:sup>
                          <m:r>
                            <a:rPr lang="en-US" sz="1400" b="0" i="1" dirty="0" smtClean="0">
                              <a:latin typeface="Cambria Math" panose="02040503050406030204" pitchFamily="18" charset="0"/>
                            </a:rPr>
                            <m:t>∗</m:t>
                          </m:r>
                        </m:sup>
                      </m:sSup>
                      <m:r>
                        <a:rPr lang="ar-AE" sz="1400" i="1" dirty="0">
                          <a:latin typeface="Cambria Math" panose="02040503050406030204" pitchFamily="18" charset="0"/>
                        </a:rPr>
                        <m:t>→</m:t>
                      </m:r>
                      <m:r>
                        <a:rPr lang="ar-AE" sz="1400" i="1" dirty="0">
                          <a:latin typeface="Cambria Math" panose="02040503050406030204" pitchFamily="18" charset="0"/>
                        </a:rPr>
                        <m:t>𝐺</m:t>
                      </m:r>
                      <m:r>
                        <a:rPr lang="ar-AE" sz="1400" i="1" dirty="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AF92EDC3-FC7C-670E-B9D1-71C15B9DF077}"/>
                  </a:ext>
                </a:extLst>
              </p:cNvPr>
              <p:cNvSpPr txBox="1">
                <a:spLocks noRot="1" noChangeAspect="1" noMove="1" noResize="1" noEditPoints="1" noAdjustHandles="1" noChangeArrowheads="1" noChangeShapeType="1" noTextEdit="1"/>
              </p:cNvSpPr>
              <p:nvPr/>
            </p:nvSpPr>
            <p:spPr>
              <a:xfrm>
                <a:off x="584611" y="1228071"/>
                <a:ext cx="3728972" cy="307777"/>
              </a:xfrm>
              <a:prstGeom prst="rect">
                <a:avLst/>
              </a:prstGeom>
              <a:blipFill>
                <a:blip r:embed="rId7"/>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AD948FA-EB33-E003-51CC-B89D7F35006B}"/>
                  </a:ext>
                </a:extLst>
              </p:cNvPr>
              <p:cNvSpPr txBox="1"/>
              <p:nvPr/>
            </p:nvSpPr>
            <p:spPr>
              <a:xfrm>
                <a:off x="584611" y="822729"/>
                <a:ext cx="1570192" cy="340093"/>
              </a:xfrm>
              <a:prstGeom prst="rect">
                <a:avLst/>
              </a:prstGeom>
              <a:solidFill>
                <a:srgbClr val="C00000"/>
              </a:solidFill>
            </p:spPr>
            <p:txBody>
              <a:bodyPr wrap="square">
                <a:spAutoFit/>
              </a:bodyPr>
              <a:lstStyle/>
              <a:p>
                <a:pPr lvl="0">
                  <a:lnSpc>
                    <a:spcPct val="115000"/>
                  </a:lnSpc>
                </a:pPr>
                <a14:m>
                  <m:oMathPara xmlns:m="http://schemas.openxmlformats.org/officeDocument/2006/math">
                    <m:oMathParaPr>
                      <m:jc m:val="left"/>
                    </m:oMathParaPr>
                    <m:oMath xmlns:m="http://schemas.openxmlformats.org/officeDocument/2006/math">
                      <m:r>
                        <a:rPr lang="ar-AE" sz="1400" b="1" i="1" dirty="0" smtClean="0">
                          <a:solidFill>
                            <a:schemeClr val="bg1"/>
                          </a:solidFill>
                          <a:latin typeface="Cambria Math" panose="02040503050406030204" pitchFamily="18" charset="0"/>
                        </a:rPr>
                        <m:t>𝑮𝒍𝒐𝒃𝒂𝒍𝑺𝒆𝒕𝒖𝒑</m:t>
                      </m:r>
                      <m:r>
                        <a:rPr lang="ar-AE" sz="1400" i="1" dirty="0">
                          <a:solidFill>
                            <a:schemeClr val="bg1"/>
                          </a:solidFill>
                          <a:latin typeface="Cambria Math" panose="02040503050406030204" pitchFamily="18" charset="0"/>
                        </a:rPr>
                        <m:t>(1</m:t>
                      </m:r>
                      <m:r>
                        <a:rPr lang="ar-AE" sz="1400" i="1" baseline="30000" dirty="0">
                          <a:solidFill>
                            <a:schemeClr val="bg1"/>
                          </a:solidFill>
                          <a:latin typeface="Cambria Math" panose="02040503050406030204" pitchFamily="18" charset="0"/>
                        </a:rPr>
                        <m:t>𝜿</m:t>
                      </m:r>
                      <m:r>
                        <a:rPr lang="ar-AE" sz="1400" i="1" dirty="0">
                          <a:solidFill>
                            <a:schemeClr val="bg1"/>
                          </a:solidFill>
                          <a:latin typeface="Cambria Math" panose="02040503050406030204" pitchFamily="18" charset="0"/>
                        </a:rPr>
                        <m:t>)</m:t>
                      </m:r>
                    </m:oMath>
                  </m:oMathPara>
                </a14:m>
                <a:br>
                  <a:rPr lang="ar-AE" sz="1400" b="1" dirty="0">
                    <a:solidFill>
                      <a:schemeClr val="bg1"/>
                    </a:solidFill>
                  </a:rPr>
                </a:br>
                <a:endParaRPr lang="ar-AE" sz="1400" dirty="0">
                  <a:solidFill>
                    <a:schemeClr val="bg1"/>
                  </a:solidFill>
                </a:endParaRPr>
              </a:p>
            </p:txBody>
          </p:sp>
        </mc:Choice>
        <mc:Fallback xmlns="">
          <p:sp>
            <p:nvSpPr>
              <p:cNvPr id="9" name="TextBox 8">
                <a:extLst>
                  <a:ext uri="{FF2B5EF4-FFF2-40B4-BE49-F238E27FC236}">
                    <a16:creationId xmlns:a16="http://schemas.microsoft.com/office/drawing/2014/main" id="{3AD948FA-EB33-E003-51CC-B89D7F35006B}"/>
                  </a:ext>
                </a:extLst>
              </p:cNvPr>
              <p:cNvSpPr txBox="1">
                <a:spLocks noRot="1" noChangeAspect="1" noMove="1" noResize="1" noEditPoints="1" noAdjustHandles="1" noChangeArrowheads="1" noChangeShapeType="1" noTextEdit="1"/>
              </p:cNvSpPr>
              <p:nvPr/>
            </p:nvSpPr>
            <p:spPr>
              <a:xfrm>
                <a:off x="584611" y="822729"/>
                <a:ext cx="1570192" cy="340093"/>
              </a:xfrm>
              <a:prstGeom prst="rect">
                <a:avLst/>
              </a:prstGeom>
              <a:blipFill>
                <a:blip r:embed="rId8"/>
                <a:stretch>
                  <a:fillRect l="-1613" t="-3571" r="-4839"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A81022E-3597-66D2-D997-EC47F41CE4FC}"/>
                  </a:ext>
                </a:extLst>
              </p:cNvPr>
              <p:cNvSpPr txBox="1"/>
              <p:nvPr/>
            </p:nvSpPr>
            <p:spPr>
              <a:xfrm>
                <a:off x="584611" y="1606238"/>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𝑨𝒖𝒕𝒉𝑺𝒆𝒕𝒖𝒑</m:t>
                      </m:r>
                      <m:r>
                        <a:rPr lang="en-US" sz="1400" i="1" dirty="0">
                          <a:solidFill>
                            <a:schemeClr val="bg1"/>
                          </a:solidFill>
                          <a:latin typeface="Cambria Math" panose="02040503050406030204" pitchFamily="18" charset="0"/>
                        </a:rPr>
                        <m:t>(</m:t>
                      </m:r>
                      <m:r>
                        <a:rPr lang="en-US" sz="1400" i="1" dirty="0" err="1">
                          <a:solidFill>
                            <a:schemeClr val="bg1"/>
                          </a:solidFill>
                          <a:latin typeface="Cambria Math" panose="02040503050406030204" pitchFamily="18" charset="0"/>
                        </a:rPr>
                        <m:t>𝑔𝑝</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𝑢</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6A81022E-3597-66D2-D997-EC47F41CE4FC}"/>
                  </a:ext>
                </a:extLst>
              </p:cNvPr>
              <p:cNvSpPr txBox="1">
                <a:spLocks noRot="1" noChangeAspect="1" noMove="1" noResize="1" noEditPoints="1" noAdjustHandles="1" noChangeArrowheads="1" noChangeShapeType="1" noTextEdit="1"/>
              </p:cNvSpPr>
              <p:nvPr/>
            </p:nvSpPr>
            <p:spPr>
              <a:xfrm>
                <a:off x="584611" y="1606238"/>
                <a:ext cx="1570192" cy="307777"/>
              </a:xfrm>
              <a:prstGeom prst="rect">
                <a:avLst/>
              </a:prstGeom>
              <a:blipFill>
                <a:blip r:embed="rId9"/>
                <a:stretch>
                  <a:fillRect r="-645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DD5D3CB-0FC7-6A30-71F6-E801E59457BF}"/>
                  </a:ext>
                </a:extLst>
              </p:cNvPr>
              <p:cNvSpPr txBox="1"/>
              <p:nvPr/>
            </p:nvSpPr>
            <p:spPr>
              <a:xfrm>
                <a:off x="584611" y="3425334"/>
                <a:ext cx="2732605" cy="316369"/>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dirty="0" smtClean="0">
                          <a:solidFill>
                            <a:schemeClr val="bg1"/>
                          </a:solidFill>
                          <a:latin typeface="Cambria Math" panose="02040503050406030204" pitchFamily="18" charset="0"/>
                        </a:rPr>
                        <m:t>𝑬𝒏𝒄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m:t>
                      </m:r>
                      <m:r>
                        <a:rPr lang="en-US" sz="1400" b="1" i="1" dirty="0" smtClean="0">
                          <a:solidFill>
                            <a:schemeClr val="bg1"/>
                          </a:solidFill>
                          <a:latin typeface="Cambria Math" panose="02040503050406030204" pitchFamily="18" charset="0"/>
                        </a:rPr>
                        <m:t>𝑴</m:t>
                      </m:r>
                      <m:r>
                        <a:rPr lang="en-US" i="1" dirty="0">
                          <a:solidFill>
                            <a:schemeClr val="bg1"/>
                          </a:solidFill>
                          <a:latin typeface="Cambria Math" panose="02040503050406030204" pitchFamily="18" charset="0"/>
                        </a:rPr>
                        <m:t>∈</m:t>
                      </m:r>
                      <m:sSubSup>
                        <m:sSubSupPr>
                          <m:ctrlPr>
                            <a:rPr lang="en-US" i="1" dirty="0" smtClean="0">
                              <a:solidFill>
                                <a:schemeClr val="bg1"/>
                              </a:solidFill>
                              <a:latin typeface="Cambria Math" panose="02040503050406030204" pitchFamily="18" charset="0"/>
                            </a:rPr>
                          </m:ctrlPr>
                        </m:sSubSupPr>
                        <m:e>
                          <m:r>
                            <a:rPr lang="en-US" b="0" i="1" dirty="0" smtClean="0">
                              <a:solidFill>
                                <a:schemeClr val="bg1"/>
                              </a:solidFill>
                              <a:latin typeface="Cambria Math" panose="02040503050406030204" pitchFamily="18" charset="0"/>
                            </a:rPr>
                            <m:t>𝑍</m:t>
                          </m:r>
                        </m:e>
                        <m:sub>
                          <m:r>
                            <a:rPr lang="en-US" b="0" i="1" dirty="0" smtClean="0">
                              <a:solidFill>
                                <a:schemeClr val="bg1"/>
                              </a:solidFill>
                              <a:latin typeface="Cambria Math" panose="02040503050406030204" pitchFamily="18" charset="0"/>
                            </a:rPr>
                            <m:t>𝑁</m:t>
                          </m:r>
                        </m:sub>
                        <m:sup>
                          <m:r>
                            <a:rPr lang="en-US" b="0" i="1" dirty="0" smtClean="0">
                              <a:solidFill>
                                <a:schemeClr val="bg1"/>
                              </a:solidFill>
                              <a:latin typeface="Cambria Math" panose="02040503050406030204" pitchFamily="18" charset="0"/>
                            </a:rPr>
                            <m:t>𝑛</m:t>
                          </m:r>
                          <m:r>
                            <a:rPr lang="en-US" b="0" i="1" dirty="0" smtClean="0">
                              <a:solidFill>
                                <a:schemeClr val="bg1"/>
                              </a:solidFill>
                              <a:latin typeface="Cambria Math" panose="02040503050406030204" pitchFamily="18" charset="0"/>
                            </a:rPr>
                            <m:t> ×</m:t>
                          </m:r>
                          <m:r>
                            <a:rPr lang="en-US" b="0" i="1" dirty="0" smtClean="0">
                              <a:solidFill>
                                <a:schemeClr val="bg1"/>
                              </a:solidFill>
                              <a:latin typeface="Cambria Math" panose="02040503050406030204" pitchFamily="18" charset="0"/>
                              <a:ea typeface="Cambria Math" panose="02040503050406030204" pitchFamily="18" charset="0"/>
                            </a:rPr>
                            <m:t>𝑙</m:t>
                          </m:r>
                        </m:sup>
                      </m:sSubSup>
                      <m:r>
                        <a:rPr lang="en-US"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𝜌</m:t>
                      </m:r>
                      <m:r>
                        <a:rPr lang="en-US" sz="1400" b="0" i="1" dirty="0" smtClean="0">
                          <a:solidFill>
                            <a:schemeClr val="bg1"/>
                          </a:solidFill>
                          <a:latin typeface="Cambria Math" panose="02040503050406030204" pitchFamily="18" charset="0"/>
                        </a:rPr>
                        <m:t>)</m:t>
                      </m:r>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𝑚𝑠𝑔</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𝐺</m:t>
                          </m:r>
                        </m:e>
                        <m:sub>
                          <m:r>
                            <a:rPr lang="en-US" sz="1400" b="0" i="1" dirty="0" smtClean="0">
                              <a:solidFill>
                                <a:schemeClr val="bg1"/>
                              </a:solidFill>
                              <a:latin typeface="Cambria Math" panose="02040503050406030204" pitchFamily="18" charset="0"/>
                              <a:ea typeface="Cambria Math" panose="02040503050406030204" pitchFamily="18" charset="0"/>
                            </a:rPr>
                            <m:t>𝑇</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15" name="TextBox 14">
                <a:extLst>
                  <a:ext uri="{FF2B5EF4-FFF2-40B4-BE49-F238E27FC236}">
                    <a16:creationId xmlns:a16="http://schemas.microsoft.com/office/drawing/2014/main" id="{CDD5D3CB-0FC7-6A30-71F6-E801E59457BF}"/>
                  </a:ext>
                </a:extLst>
              </p:cNvPr>
              <p:cNvSpPr txBox="1">
                <a:spLocks noRot="1" noChangeAspect="1" noMove="1" noResize="1" noEditPoints="1" noAdjustHandles="1" noChangeArrowheads="1" noChangeShapeType="1" noTextEdit="1"/>
              </p:cNvSpPr>
              <p:nvPr/>
            </p:nvSpPr>
            <p:spPr>
              <a:xfrm>
                <a:off x="584611" y="3425334"/>
                <a:ext cx="2732605" cy="316369"/>
              </a:xfrm>
              <a:prstGeom prst="rect">
                <a:avLst/>
              </a:prstGeom>
              <a:blipFill>
                <a:blip r:embed="rId10"/>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0BBEB27-EBF3-0CFA-F8DD-666DA1B64D45}"/>
                  </a:ext>
                </a:extLst>
              </p:cNvPr>
              <p:cNvSpPr txBox="1"/>
              <p:nvPr/>
            </p:nvSpPr>
            <p:spPr>
              <a:xfrm>
                <a:off x="3546483" y="1606238"/>
                <a:ext cx="2286000" cy="307777"/>
              </a:xfrm>
              <a:prstGeom prst="rect">
                <a:avLst/>
              </a:prstGeom>
              <a:noFill/>
              <a:ln>
                <a:solidFill>
                  <a:srgbClr val="C00000"/>
                </a:solidFill>
              </a:ln>
            </p:spPr>
            <p:txBody>
              <a:bodyPr wrap="square">
                <a:spAutoFit/>
              </a:bodyPr>
              <a:lstStyle/>
              <a:p>
                <a:r>
                  <a:rPr lang="en-US" sz="1400" dirty="0"/>
                  <a:t>choose random </a:t>
                </a:r>
                <a14:m>
                  <m:oMath xmlns:m="http://schemas.openxmlformats.org/officeDocument/2006/math">
                    <m:r>
                      <a:rPr lang="en-US" sz="1400" i="1" dirty="0" smtClean="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baseline="-25000" dirty="0">
                        <a:latin typeface="Cambria Math" panose="02040503050406030204" pitchFamily="18" charset="0"/>
                      </a:rPr>
                      <m:t> </m:t>
                    </m:r>
                  </m:oMath>
                </a14:m>
                <a:r>
                  <a:rPr lang="en-US" sz="1400" dirty="0"/>
                  <a:t>in </a:t>
                </a:r>
                <a14:m>
                  <m:oMath xmlns:m="http://schemas.openxmlformats.org/officeDocument/2006/math">
                    <m:r>
                      <a:rPr lang="en-US" sz="1400" i="1" dirty="0" smtClean="0">
                        <a:latin typeface="Cambria Math" panose="02040503050406030204" pitchFamily="18" charset="0"/>
                      </a:rPr>
                      <m:t>𝑍</m:t>
                    </m:r>
                    <m:r>
                      <a:rPr lang="en-US" sz="1400" i="1" baseline="-25000" dirty="0">
                        <a:latin typeface="Cambria Math" panose="02040503050406030204" pitchFamily="18" charset="0"/>
                      </a:rPr>
                      <m:t>𝑁</m:t>
                    </m:r>
                  </m:oMath>
                </a14:m>
                <a:endParaRPr lang="en-US" dirty="0"/>
              </a:p>
            </p:txBody>
          </p:sp>
        </mc:Choice>
        <mc:Fallback xmlns="">
          <p:sp>
            <p:nvSpPr>
              <p:cNvPr id="17" name="TextBox 16">
                <a:extLst>
                  <a:ext uri="{FF2B5EF4-FFF2-40B4-BE49-F238E27FC236}">
                    <a16:creationId xmlns:a16="http://schemas.microsoft.com/office/drawing/2014/main" id="{30BBEB27-EBF3-0CFA-F8DD-666DA1B64D45}"/>
                  </a:ext>
                </a:extLst>
              </p:cNvPr>
              <p:cNvSpPr txBox="1">
                <a:spLocks noRot="1" noChangeAspect="1" noMove="1" noResize="1" noEditPoints="1" noAdjustHandles="1" noChangeArrowheads="1" noChangeShapeType="1" noTextEdit="1"/>
              </p:cNvSpPr>
              <p:nvPr/>
            </p:nvSpPr>
            <p:spPr>
              <a:xfrm>
                <a:off x="3546483" y="1606238"/>
                <a:ext cx="2286000" cy="307777"/>
              </a:xfrm>
              <a:prstGeom prst="rect">
                <a:avLst/>
              </a:prstGeom>
              <a:blipFill>
                <a:blip r:embed="rId11"/>
                <a:stretch>
                  <a:fillRect l="-549" b="-1851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152471B-ACF4-78C9-760E-76E189750A85}"/>
                  </a:ext>
                </a:extLst>
              </p:cNvPr>
              <p:cNvSpPr txBox="1"/>
              <p:nvPr/>
            </p:nvSpPr>
            <p:spPr>
              <a:xfrm>
                <a:off x="585941" y="2514014"/>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𝑲𝑮𝒆𝒏</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𝑚𝑠</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𝑘</m:t>
                          </m:r>
                        </m:e>
                        <m:sub>
                          <m:r>
                            <a:rPr lang="en-US" sz="1400" b="0" i="1" dirty="0" smtClean="0">
                              <a:solidFill>
                                <a:schemeClr val="bg1"/>
                              </a:solidFill>
                              <a:latin typeface="Cambria Math" panose="02040503050406030204" pitchFamily="18" charset="0"/>
                            </a:rPr>
                            <m:t>𝑢</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𝐺𝐼𝐷</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8152471B-ACF4-78C9-760E-76E189750A85}"/>
                  </a:ext>
                </a:extLst>
              </p:cNvPr>
              <p:cNvSpPr txBox="1">
                <a:spLocks noRot="1" noChangeAspect="1" noMove="1" noResize="1" noEditPoints="1" noAdjustHandles="1" noChangeArrowheads="1" noChangeShapeType="1" noTextEdit="1"/>
              </p:cNvSpPr>
              <p:nvPr/>
            </p:nvSpPr>
            <p:spPr>
              <a:xfrm>
                <a:off x="585941" y="2514014"/>
                <a:ext cx="1570192" cy="307777"/>
              </a:xfrm>
              <a:prstGeom prst="rect">
                <a:avLst/>
              </a:prstGeom>
              <a:blipFill>
                <a:blip r:embed="rId12"/>
                <a:stretch>
                  <a:fillRect r="-483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47;p28">
                <a:extLst>
                  <a:ext uri="{FF2B5EF4-FFF2-40B4-BE49-F238E27FC236}">
                    <a16:creationId xmlns:a16="http://schemas.microsoft.com/office/drawing/2014/main" id="{DB391029-690C-8FA5-5675-2E3B860DDEE4}"/>
                  </a:ext>
                </a:extLst>
              </p:cNvPr>
              <p:cNvSpPr txBox="1">
                <a:spLocks/>
              </p:cNvSpPr>
              <p:nvPr/>
            </p:nvSpPr>
            <p:spPr>
              <a:xfrm>
                <a:off x="593888" y="2833337"/>
                <a:ext cx="3331406" cy="4700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ar-AE" sz="1400" i="1" dirty="0" smtClean="0">
                              <a:latin typeface="Cambria Math" panose="02040503050406030204" pitchFamily="18" charset="0"/>
                            </a:rPr>
                          </m:ctrlPr>
                        </m:sSubSupPr>
                        <m:e>
                          <m:r>
                            <a:rPr lang="ar-AE" sz="1400" i="1" dirty="0" smtClean="0">
                              <a:latin typeface="Cambria Math" panose="02040503050406030204" pitchFamily="18" charset="0"/>
                            </a:rPr>
                            <m:t>𝑔</m:t>
                          </m:r>
                        </m:e>
                        <m:sub>
                          <m:r>
                            <a:rPr lang="ar-AE" sz="1400" i="1" dirty="0" smtClean="0">
                              <a:latin typeface="Cambria Math" panose="02040503050406030204" pitchFamily="18" charset="0"/>
                            </a:rPr>
                            <m:t>1</m:t>
                          </m:r>
                        </m:sub>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bSup>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ar-AE" sz="1400" dirty="0"/>
              </a:p>
            </p:txBody>
          </p:sp>
        </mc:Choice>
        <mc:Fallback xmlns="">
          <p:sp>
            <p:nvSpPr>
              <p:cNvPr id="20" name="Google Shape;647;p28">
                <a:extLst>
                  <a:ext uri="{FF2B5EF4-FFF2-40B4-BE49-F238E27FC236}">
                    <a16:creationId xmlns:a16="http://schemas.microsoft.com/office/drawing/2014/main" id="{DB391029-690C-8FA5-5675-2E3B860DDEE4}"/>
                  </a:ext>
                </a:extLst>
              </p:cNvPr>
              <p:cNvSpPr txBox="1">
                <a:spLocks noRot="1" noChangeAspect="1" noMove="1" noResize="1" noEditPoints="1" noAdjustHandles="1" noChangeArrowheads="1" noChangeShapeType="1" noTextEdit="1"/>
              </p:cNvSpPr>
              <p:nvPr/>
            </p:nvSpPr>
            <p:spPr>
              <a:xfrm>
                <a:off x="593888" y="2833337"/>
                <a:ext cx="3331406" cy="470098"/>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420F1A-6495-A0A5-1C63-FA04DE77CC63}"/>
                  </a:ext>
                </a:extLst>
              </p:cNvPr>
              <p:cNvSpPr txBox="1"/>
              <p:nvPr/>
            </p:nvSpPr>
            <p:spPr>
              <a:xfrm>
                <a:off x="6215461" y="820597"/>
                <a:ext cx="2233144"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F1420F1A-6495-A0A5-1C63-FA04DE77CC63}"/>
                  </a:ext>
                </a:extLst>
              </p:cNvPr>
              <p:cNvSpPr txBox="1">
                <a:spLocks noRot="1" noChangeAspect="1" noMove="1" noResize="1" noEditPoints="1" noAdjustHandles="1" noChangeArrowheads="1" noChangeShapeType="1" noTextEdit="1"/>
              </p:cNvSpPr>
              <p:nvPr/>
            </p:nvSpPr>
            <p:spPr>
              <a:xfrm>
                <a:off x="6215461" y="820597"/>
                <a:ext cx="2233144" cy="32694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Google Shape;647;p28">
                <a:extLst>
                  <a:ext uri="{FF2B5EF4-FFF2-40B4-BE49-F238E27FC236}">
                    <a16:creationId xmlns:a16="http://schemas.microsoft.com/office/drawing/2014/main" id="{F5DE0653-C5CE-88CC-D8BB-62D2B5F37B5F}"/>
                  </a:ext>
                </a:extLst>
              </p:cNvPr>
              <p:cNvSpPr txBox="1">
                <a:spLocks/>
              </p:cNvSpPr>
              <p:nvPr/>
            </p:nvSpPr>
            <p:spPr>
              <a:xfrm>
                <a:off x="6215461" y="1263563"/>
                <a:ext cx="3331406" cy="9985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r>
                                <a:rPr lang="en-US" sz="1400" b="0" i="1" smtClean="0">
                                  <a:latin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𝐺𝐼𝐷</m:t>
                              </m:r>
                            </m:e>
                          </m:d>
                          <m:r>
                            <a:rPr lang="en-US" sz="1400" b="0" i="1" smtClean="0">
                              <a:latin typeface="Cambria Math" panose="02040503050406030204" pitchFamily="18" charset="0"/>
                              <a:ea typeface="Cambria Math" panose="02040503050406030204" pitchFamily="18" charset="0"/>
                            </a:rPr>
                            <m:t>)</m:t>
                          </m:r>
                        </m:num>
                        <m:den>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𝑠𝑘</m:t>
                              </m:r>
                            </m:e>
                            <m:sub>
                              <m:r>
                                <a:rPr lang="en-US" sz="1400" b="0" i="1" smtClean="0">
                                  <a:latin typeface="Cambria Math" panose="02040503050406030204" pitchFamily="18" charset="0"/>
                                </a:rPr>
                                <m:t>𝐺𝐼𝐷</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m:t>
                          </m:r>
                        </m:den>
                      </m:f>
                    </m:oMath>
                    <m:oMath xmlns:m="http://schemas.openxmlformats.org/officeDocument/2006/math">
                      <m:r>
                        <a:rPr lang="en-US" sz="1200" b="0" i="0" smtClean="0">
                          <a:latin typeface="Cambria Math" panose="02040503050406030204" pitchFamily="18" charset="0"/>
                        </a:rPr>
                        <m:t>      </m:t>
                      </m:r>
                      <m:r>
                        <a:rPr lang="en-US" sz="1200" b="0" i="1" smtClean="0">
                          <a:latin typeface="Cambria Math" panose="02040503050406030204" pitchFamily="18" charset="0"/>
                        </a:rPr>
                        <m:t>=</m:t>
                      </m:r>
                      <m:r>
                        <a:rPr lang="en-US" sz="1200" b="0" i="1" smtClean="0">
                          <a:latin typeface="Cambria Math" panose="02040503050406030204" pitchFamily="18" charset="0"/>
                        </a:rPr>
                        <m:t>𝑒</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𝑔</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𝑔</m:t>
                          </m:r>
                        </m:e>
                        <m:sub>
                          <m:r>
                            <a:rPr lang="en-US" sz="1200" b="0" i="1" smtClean="0">
                              <a:latin typeface="Cambria Math" panose="02040503050406030204" pitchFamily="18" charset="0"/>
                            </a:rPr>
                            <m:t>1</m:t>
                          </m:r>
                        </m:sub>
                      </m:sSub>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m:t>
                          </m:r>
                        </m:e>
                        <m: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𝜆</m:t>
                              </m:r>
                            </m:e>
                            <m:sub>
                              <m:r>
                                <a:rPr lang="en-US" sz="1200" b="0" i="1" smtClean="0">
                                  <a:latin typeface="Cambria Math" panose="02040503050406030204" pitchFamily="18" charset="0"/>
                                </a:rPr>
                                <m:t>𝑥</m:t>
                              </m:r>
                            </m:sub>
                          </m:sSub>
                          <m:r>
                            <a:rPr lang="en-US" sz="1200" b="0" i="1" smtClean="0">
                              <a:latin typeface="Cambria Math" panose="02040503050406030204" pitchFamily="18" charset="0"/>
                            </a:rPr>
                            <m:t>[</m:t>
                          </m:r>
                          <m:r>
                            <a:rPr lang="en-US" sz="1200" b="0" i="1" smtClean="0">
                              <a:latin typeface="Cambria Math" panose="02040503050406030204" pitchFamily="18" charset="0"/>
                            </a:rPr>
                            <m:t>𝑠</m:t>
                          </m:r>
                          <m:r>
                            <a:rPr lang="en-US" sz="1200" b="0" i="1" smtClean="0">
                              <a:latin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𝑒</m:t>
                      </m:r>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b="0" i="1" smtClean="0">
                          <a:latin typeface="Cambria Math" panose="02040503050406030204" pitchFamily="18" charset="0"/>
                        </a:rPr>
                        <m:t>, </m:t>
                      </m:r>
                      <m:r>
                        <a:rPr lang="en-US" sz="1200" b="0" i="1" smtClean="0">
                          <a:latin typeface="Cambria Math" panose="02040503050406030204" pitchFamily="18" charset="0"/>
                        </a:rPr>
                        <m:t>𝐻</m:t>
                      </m:r>
                      <m:r>
                        <a:rPr lang="en-US" sz="1200" b="0" i="1" smtClean="0">
                          <a:latin typeface="Cambria Math" panose="02040503050406030204" pitchFamily="18" charset="0"/>
                        </a:rPr>
                        <m:t>(</m:t>
                      </m:r>
                      <m:r>
                        <a:rPr lang="en-US" sz="1200" b="0" i="1" smtClean="0">
                          <a:latin typeface="Cambria Math" panose="02040503050406030204" pitchFamily="18" charset="0"/>
                        </a:rPr>
                        <m:t>𝐺𝐼𝐷</m:t>
                      </m:r>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𝑥</m:t>
                              </m:r>
                            </m:sub>
                          </m:sSub>
                          <m:r>
                            <a:rPr lang="en-US" sz="1200" b="0" i="1" smtClean="0">
                              <a:latin typeface="Cambria Math" panose="02040503050406030204" pitchFamily="18" charset="0"/>
                            </a:rPr>
                            <m:t>[0]</m:t>
                          </m:r>
                        </m:sup>
                      </m:sSup>
                    </m:oMath>
                  </m:oMathPara>
                </a14:m>
                <a:endParaRPr lang="en-US" sz="1200" b="0" dirty="0"/>
              </a:p>
            </p:txBody>
          </p:sp>
        </mc:Choice>
        <mc:Fallback xmlns="">
          <p:sp>
            <p:nvSpPr>
              <p:cNvPr id="22" name="Google Shape;647;p28">
                <a:extLst>
                  <a:ext uri="{FF2B5EF4-FFF2-40B4-BE49-F238E27FC236}">
                    <a16:creationId xmlns:a16="http://schemas.microsoft.com/office/drawing/2014/main" id="{F5DE0653-C5CE-88CC-D8BB-62D2B5F37B5F}"/>
                  </a:ext>
                </a:extLst>
              </p:cNvPr>
              <p:cNvSpPr txBox="1">
                <a:spLocks noRot="1" noChangeAspect="1" noMove="1" noResize="1" noEditPoints="1" noAdjustHandles="1" noChangeArrowheads="1" noChangeShapeType="1" noTextEdit="1"/>
              </p:cNvSpPr>
              <p:nvPr/>
            </p:nvSpPr>
            <p:spPr>
              <a:xfrm>
                <a:off x="6215461" y="1263563"/>
                <a:ext cx="3331406" cy="998576"/>
              </a:xfrm>
              <a:prstGeom prst="rect">
                <a:avLst/>
              </a:prstGeom>
              <a:blipFill>
                <a:blip r:embed="rId1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FB3F0E-6AC3-AA59-1EE0-2234483B0B8A}"/>
                  </a:ext>
                </a:extLst>
              </p:cNvPr>
              <p:cNvSpPr txBox="1"/>
              <p:nvPr/>
            </p:nvSpPr>
            <p:spPr>
              <a:xfrm>
                <a:off x="6215461" y="2894205"/>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24" name="TextBox 23">
                <a:extLst>
                  <a:ext uri="{FF2B5EF4-FFF2-40B4-BE49-F238E27FC236}">
                    <a16:creationId xmlns:a16="http://schemas.microsoft.com/office/drawing/2014/main" id="{1DFB3F0E-6AC3-AA59-1EE0-2234483B0B8A}"/>
                  </a:ext>
                </a:extLst>
              </p:cNvPr>
              <p:cNvSpPr txBox="1">
                <a:spLocks noRot="1" noChangeAspect="1" noMove="1" noResize="1" noEditPoints="1" noAdjustHandles="1" noChangeArrowheads="1" noChangeShapeType="1" noTextEdit="1"/>
              </p:cNvSpPr>
              <p:nvPr/>
            </p:nvSpPr>
            <p:spPr>
              <a:xfrm>
                <a:off x="6215461" y="2894205"/>
                <a:ext cx="2774821" cy="307777"/>
              </a:xfrm>
              <a:prstGeom prst="rect">
                <a:avLst/>
              </a:prstGeom>
              <a:blipFill>
                <a:blip r:embed="rId16"/>
                <a:stretch>
                  <a:fillRect b="-1200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58CEA00D-9B63-6A20-D338-AD711E7E01A8}"/>
              </a:ext>
            </a:extLst>
          </p:cNvPr>
          <p:cNvCxnSpPr>
            <a:cxnSpLocks/>
          </p:cNvCxnSpPr>
          <p:nvPr/>
        </p:nvCxnSpPr>
        <p:spPr>
          <a:xfrm>
            <a:off x="7030282" y="2262139"/>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7A2010B-DC48-E2E5-4FBE-473739AEB56B}"/>
                  </a:ext>
                </a:extLst>
              </p:cNvPr>
              <p:cNvSpPr txBox="1"/>
              <p:nvPr/>
            </p:nvSpPr>
            <p:spPr>
              <a:xfrm>
                <a:off x="7107484" y="2446642"/>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31" name="TextBox 30">
                <a:extLst>
                  <a:ext uri="{FF2B5EF4-FFF2-40B4-BE49-F238E27FC236}">
                    <a16:creationId xmlns:a16="http://schemas.microsoft.com/office/drawing/2014/main" id="{C7A2010B-DC48-E2E5-4FBE-473739AEB56B}"/>
                  </a:ext>
                </a:extLst>
              </p:cNvPr>
              <p:cNvSpPr txBox="1">
                <a:spLocks noRot="1" noChangeAspect="1" noMove="1" noResize="1" noEditPoints="1" noAdjustHandles="1" noChangeArrowheads="1" noChangeShapeType="1" noTextEdit="1"/>
              </p:cNvSpPr>
              <p:nvPr/>
            </p:nvSpPr>
            <p:spPr>
              <a:xfrm>
                <a:off x="7107484" y="2446642"/>
                <a:ext cx="1244211"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8A28D71-EEDA-412F-6D7B-7E561E29FB75}"/>
                  </a:ext>
                </a:extLst>
              </p:cNvPr>
              <p:cNvSpPr txBox="1"/>
              <p:nvPr/>
            </p:nvSpPr>
            <p:spPr>
              <a:xfrm>
                <a:off x="6216600" y="3468021"/>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32" name="TextBox 31">
                <a:extLst>
                  <a:ext uri="{FF2B5EF4-FFF2-40B4-BE49-F238E27FC236}">
                    <a16:creationId xmlns:a16="http://schemas.microsoft.com/office/drawing/2014/main" id="{98A28D71-EEDA-412F-6D7B-7E561E29FB75}"/>
                  </a:ext>
                </a:extLst>
              </p:cNvPr>
              <p:cNvSpPr txBox="1">
                <a:spLocks noRot="1" noChangeAspect="1" noMove="1" noResize="1" noEditPoints="1" noAdjustHandles="1" noChangeArrowheads="1" noChangeShapeType="1" noTextEdit="1"/>
              </p:cNvSpPr>
              <p:nvPr/>
            </p:nvSpPr>
            <p:spPr>
              <a:xfrm>
                <a:off x="6216600" y="3468021"/>
                <a:ext cx="1178114" cy="459806"/>
              </a:xfrm>
              <a:prstGeom prst="rect">
                <a:avLst/>
              </a:prstGeom>
              <a:blipFill>
                <a:blip r:embed="rId18"/>
                <a:stretch>
                  <a:fillRect b="-270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282BFFD6-32BF-8424-4B7A-C0609B160B32}"/>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Double Brace 35">
            <a:extLst>
              <a:ext uri="{FF2B5EF4-FFF2-40B4-BE49-F238E27FC236}">
                <a16:creationId xmlns:a16="http://schemas.microsoft.com/office/drawing/2014/main" id="{E49454A0-55B3-1178-A306-F74015A8F491}"/>
              </a:ext>
            </a:extLst>
          </p:cNvPr>
          <p:cNvSpPr/>
          <p:nvPr/>
        </p:nvSpPr>
        <p:spPr>
          <a:xfrm>
            <a:off x="6149183" y="1405344"/>
            <a:ext cx="2963009" cy="775259"/>
          </a:xfrm>
          <a:prstGeom prst="brace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13901"/>
    </mc:Choice>
    <mc:Fallback>
      <p:transition spd="slow" advTm="2139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 grpId="0"/>
      <p:bldP spid="3" grpId="0"/>
      <p:bldP spid="5" grpId="0" animBg="1"/>
      <p:bldP spid="13" grpId="0" animBg="1"/>
      <p:bldP spid="15" grpId="0" animBg="1"/>
      <p:bldP spid="17" grpId="0" animBg="1"/>
      <p:bldP spid="18" grpId="0" animBg="1"/>
      <p:bldP spid="20" grpId="0"/>
      <p:bldP spid="21" grpId="0" animBg="1"/>
      <p:bldP spid="22" grpId="0"/>
      <p:bldP spid="24" grpId="0"/>
      <p:bldP spid="31" grpId="0"/>
      <p:bldP spid="32" grpId="0"/>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a:extLst>
            <a:ext uri="{FF2B5EF4-FFF2-40B4-BE49-F238E27FC236}">
              <a16:creationId xmlns:a16="http://schemas.microsoft.com/office/drawing/2014/main" id="{BF66E993-EF0F-8CDC-3DC6-40A957170E0A}"/>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84504A60-430B-B55C-176E-64F46386D83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645" name="Google Shape;645;p28">
            <a:extLst>
              <a:ext uri="{FF2B5EF4-FFF2-40B4-BE49-F238E27FC236}">
                <a16:creationId xmlns:a16="http://schemas.microsoft.com/office/drawing/2014/main" id="{5E251978-478C-522A-32CE-0FA93D9DA48C}"/>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Security Intuition</a:t>
            </a:r>
            <a:endParaRPr sz="2950" b="1"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78D95EF-9C5E-0236-FFC9-2B3D21577C47}"/>
                  </a:ext>
                </a:extLst>
              </p:cNvPr>
              <p:cNvSpPr txBox="1"/>
              <p:nvPr/>
            </p:nvSpPr>
            <p:spPr>
              <a:xfrm>
                <a:off x="6215461" y="820597"/>
                <a:ext cx="2233144"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D78D95EF-9C5E-0236-FFC9-2B3D21577C47}"/>
                  </a:ext>
                </a:extLst>
              </p:cNvPr>
              <p:cNvSpPr txBox="1">
                <a:spLocks noRot="1" noChangeAspect="1" noMove="1" noResize="1" noEditPoints="1" noAdjustHandles="1" noChangeArrowheads="1" noChangeShapeType="1" noTextEdit="1"/>
              </p:cNvSpPr>
              <p:nvPr/>
            </p:nvSpPr>
            <p:spPr>
              <a:xfrm>
                <a:off x="6215461" y="820597"/>
                <a:ext cx="2233144" cy="3269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Google Shape;647;p28">
                <a:extLst>
                  <a:ext uri="{FF2B5EF4-FFF2-40B4-BE49-F238E27FC236}">
                    <a16:creationId xmlns:a16="http://schemas.microsoft.com/office/drawing/2014/main" id="{B89B3FB6-C440-0310-B977-9223B90C8485}"/>
                  </a:ext>
                </a:extLst>
              </p:cNvPr>
              <p:cNvSpPr txBox="1">
                <a:spLocks/>
              </p:cNvSpPr>
              <p:nvPr/>
            </p:nvSpPr>
            <p:spPr>
              <a:xfrm>
                <a:off x="6215461" y="1263563"/>
                <a:ext cx="3331406" cy="9985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r>
                                <a:rPr lang="en-US" sz="1400" b="0" i="1" smtClean="0">
                                  <a:latin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𝐺𝐼𝐷</m:t>
                              </m:r>
                            </m:e>
                          </m:d>
                          <m:r>
                            <a:rPr lang="en-US" sz="1400" b="0" i="1" smtClean="0">
                              <a:latin typeface="Cambria Math" panose="02040503050406030204" pitchFamily="18" charset="0"/>
                              <a:ea typeface="Cambria Math" panose="02040503050406030204" pitchFamily="18" charset="0"/>
                            </a:rPr>
                            <m:t>)</m:t>
                          </m:r>
                        </m:num>
                        <m:den>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𝑠𝑘</m:t>
                              </m:r>
                            </m:e>
                            <m:sub>
                              <m:r>
                                <a:rPr lang="en-US" sz="1400" b="0" i="1" smtClean="0">
                                  <a:latin typeface="Cambria Math" panose="02040503050406030204" pitchFamily="18" charset="0"/>
                                </a:rPr>
                                <m:t>𝐺𝐼𝐷</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m:t>
                          </m:r>
                        </m:den>
                      </m:f>
                    </m:oMath>
                    <m:oMath xmlns:m="http://schemas.openxmlformats.org/officeDocument/2006/math">
                      <m:r>
                        <a:rPr lang="en-US" sz="1200" b="0" i="0" smtClean="0">
                          <a:latin typeface="Cambria Math" panose="02040503050406030204" pitchFamily="18" charset="0"/>
                        </a:rPr>
                        <m:t>      </m:t>
                      </m:r>
                      <m:r>
                        <a:rPr lang="en-US" sz="1200" b="0" i="1" smtClean="0">
                          <a:latin typeface="Cambria Math" panose="02040503050406030204" pitchFamily="18" charset="0"/>
                        </a:rPr>
                        <m:t>=</m:t>
                      </m:r>
                      <m:r>
                        <a:rPr lang="en-US" sz="1200" i="1">
                          <a:latin typeface="Cambria Math" panose="02040503050406030204" pitchFamily="18" charset="0"/>
                        </a:rPr>
                        <m:t>𝑒</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𝜆</m:t>
                              </m:r>
                            </m:e>
                            <m:sub>
                              <m:r>
                                <a:rPr lang="en-US" sz="1200" i="1">
                                  <a:latin typeface="Cambria Math" panose="02040503050406030204" pitchFamily="18" charset="0"/>
                                </a:rPr>
                                <m:t>𝑥</m:t>
                              </m:r>
                            </m:sub>
                          </m:sSub>
                          <m:r>
                            <a:rPr lang="en-US" sz="1200" i="1">
                              <a:latin typeface="Cambria Math" panose="02040503050406030204" pitchFamily="18" charset="0"/>
                            </a:rPr>
                            <m:t>[</m:t>
                          </m:r>
                          <m:r>
                            <a:rPr lang="en-US" sz="1200" i="1">
                              <a:latin typeface="Cambria Math" panose="02040503050406030204" pitchFamily="18" charset="0"/>
                            </a:rPr>
                            <m:t>𝑠</m:t>
                          </m:r>
                          <m:r>
                            <a:rPr lang="en-US" sz="1200" i="1">
                              <a:latin typeface="Cambria Math" panose="02040503050406030204" pitchFamily="18" charset="0"/>
                            </a:rPr>
                            <m:t>]</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i="1">
                          <a:latin typeface="Cambria Math" panose="02040503050406030204" pitchFamily="18" charset="0"/>
                        </a:rPr>
                        <m:t>, </m:t>
                      </m:r>
                      <m:r>
                        <a:rPr lang="en-US" sz="1200" i="1">
                          <a:latin typeface="Cambria Math" panose="02040503050406030204" pitchFamily="18" charset="0"/>
                        </a:rPr>
                        <m:t>𝐻</m:t>
                      </m:r>
                      <m:r>
                        <a:rPr lang="en-US" sz="1200" i="1">
                          <a:latin typeface="Cambria Math" panose="02040503050406030204" pitchFamily="18" charset="0"/>
                        </a:rPr>
                        <m:t>(</m:t>
                      </m:r>
                      <m:r>
                        <a:rPr lang="en-US" sz="1200" i="1">
                          <a:latin typeface="Cambria Math" panose="02040503050406030204" pitchFamily="18" charset="0"/>
                        </a:rPr>
                        <m:t>𝐺𝐼𝐷</m:t>
                      </m:r>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𝑥</m:t>
                              </m:r>
                            </m:sub>
                          </m:sSub>
                          <m:r>
                            <a:rPr lang="en-US" sz="1200" i="1">
                              <a:latin typeface="Cambria Math" panose="02040503050406030204" pitchFamily="18" charset="0"/>
                            </a:rPr>
                            <m:t>[0]</m:t>
                          </m:r>
                        </m:sup>
                      </m:sSup>
                    </m:oMath>
                  </m:oMathPara>
                </a14:m>
                <a:endParaRPr lang="en-US" sz="1200" b="0" dirty="0"/>
              </a:p>
            </p:txBody>
          </p:sp>
        </mc:Choice>
        <mc:Fallback xmlns="">
          <p:sp>
            <p:nvSpPr>
              <p:cNvPr id="22" name="Google Shape;647;p28">
                <a:extLst>
                  <a:ext uri="{FF2B5EF4-FFF2-40B4-BE49-F238E27FC236}">
                    <a16:creationId xmlns:a16="http://schemas.microsoft.com/office/drawing/2014/main" id="{B89B3FB6-C440-0310-B977-9223B90C8485}"/>
                  </a:ext>
                </a:extLst>
              </p:cNvPr>
              <p:cNvSpPr txBox="1">
                <a:spLocks noRot="1" noChangeAspect="1" noMove="1" noResize="1" noEditPoints="1" noAdjustHandles="1" noChangeArrowheads="1" noChangeShapeType="1" noTextEdit="1"/>
              </p:cNvSpPr>
              <p:nvPr/>
            </p:nvSpPr>
            <p:spPr>
              <a:xfrm>
                <a:off x="6215461" y="1263563"/>
                <a:ext cx="3331406" cy="998576"/>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EDCE764-0863-913E-FC34-A692E6C3A6E8}"/>
                  </a:ext>
                </a:extLst>
              </p:cNvPr>
              <p:cNvSpPr txBox="1"/>
              <p:nvPr/>
            </p:nvSpPr>
            <p:spPr>
              <a:xfrm>
                <a:off x="6215461" y="2894205"/>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24" name="TextBox 23">
                <a:extLst>
                  <a:ext uri="{FF2B5EF4-FFF2-40B4-BE49-F238E27FC236}">
                    <a16:creationId xmlns:a16="http://schemas.microsoft.com/office/drawing/2014/main" id="{6EDCE764-0863-913E-FC34-A692E6C3A6E8}"/>
                  </a:ext>
                </a:extLst>
              </p:cNvPr>
              <p:cNvSpPr txBox="1">
                <a:spLocks noRot="1" noChangeAspect="1" noMove="1" noResize="1" noEditPoints="1" noAdjustHandles="1" noChangeArrowheads="1" noChangeShapeType="1" noTextEdit="1"/>
              </p:cNvSpPr>
              <p:nvPr/>
            </p:nvSpPr>
            <p:spPr>
              <a:xfrm>
                <a:off x="6215461" y="2894205"/>
                <a:ext cx="2774821" cy="307777"/>
              </a:xfrm>
              <a:prstGeom prst="rect">
                <a:avLst/>
              </a:prstGeom>
              <a:blipFill>
                <a:blip r:embed="rId5"/>
                <a:stretch>
                  <a:fillRect b="-1200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BEF67BC-7E01-226B-D3F4-485C99699021}"/>
              </a:ext>
            </a:extLst>
          </p:cNvPr>
          <p:cNvCxnSpPr>
            <a:cxnSpLocks/>
          </p:cNvCxnSpPr>
          <p:nvPr/>
        </p:nvCxnSpPr>
        <p:spPr>
          <a:xfrm>
            <a:off x="7030282" y="2262139"/>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AEB776-09A4-8196-DBB1-D9EF2F5968D0}"/>
                  </a:ext>
                </a:extLst>
              </p:cNvPr>
              <p:cNvSpPr txBox="1"/>
              <p:nvPr/>
            </p:nvSpPr>
            <p:spPr>
              <a:xfrm>
                <a:off x="7107484" y="2446642"/>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31" name="TextBox 30">
                <a:extLst>
                  <a:ext uri="{FF2B5EF4-FFF2-40B4-BE49-F238E27FC236}">
                    <a16:creationId xmlns:a16="http://schemas.microsoft.com/office/drawing/2014/main" id="{9DAEB776-09A4-8196-DBB1-D9EF2F5968D0}"/>
                  </a:ext>
                </a:extLst>
              </p:cNvPr>
              <p:cNvSpPr txBox="1">
                <a:spLocks noRot="1" noChangeAspect="1" noMove="1" noResize="1" noEditPoints="1" noAdjustHandles="1" noChangeArrowheads="1" noChangeShapeType="1" noTextEdit="1"/>
              </p:cNvSpPr>
              <p:nvPr/>
            </p:nvSpPr>
            <p:spPr>
              <a:xfrm>
                <a:off x="7107484" y="2446642"/>
                <a:ext cx="1244211"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719F8CE-E1DE-5F02-90F6-1D29847FED48}"/>
                  </a:ext>
                </a:extLst>
              </p:cNvPr>
              <p:cNvSpPr txBox="1"/>
              <p:nvPr/>
            </p:nvSpPr>
            <p:spPr>
              <a:xfrm>
                <a:off x="6216600" y="3468021"/>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32" name="TextBox 31">
                <a:extLst>
                  <a:ext uri="{FF2B5EF4-FFF2-40B4-BE49-F238E27FC236}">
                    <a16:creationId xmlns:a16="http://schemas.microsoft.com/office/drawing/2014/main" id="{D719F8CE-E1DE-5F02-90F6-1D29847FED48}"/>
                  </a:ext>
                </a:extLst>
              </p:cNvPr>
              <p:cNvSpPr txBox="1">
                <a:spLocks noRot="1" noChangeAspect="1" noMove="1" noResize="1" noEditPoints="1" noAdjustHandles="1" noChangeArrowheads="1" noChangeShapeType="1" noTextEdit="1"/>
              </p:cNvSpPr>
              <p:nvPr/>
            </p:nvSpPr>
            <p:spPr>
              <a:xfrm>
                <a:off x="6216600" y="3468021"/>
                <a:ext cx="1178114" cy="459806"/>
              </a:xfrm>
              <a:prstGeom prst="rect">
                <a:avLst/>
              </a:prstGeom>
              <a:blipFill>
                <a:blip r:embed="rId7"/>
                <a:stretch>
                  <a:fillRect b="-270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48A43DE9-29E8-B515-D2CD-5695587B9369}"/>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D3B21923-4EA7-515F-2222-C068AFB91CFB}"/>
              </a:ext>
            </a:extLst>
          </p:cNvPr>
          <p:cNvSpPr/>
          <p:nvPr/>
        </p:nvSpPr>
        <p:spPr>
          <a:xfrm>
            <a:off x="1892410" y="1147546"/>
            <a:ext cx="834887" cy="3472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AND</a:t>
            </a:r>
          </a:p>
        </p:txBody>
      </p:sp>
      <p:sp>
        <p:nvSpPr>
          <p:cNvPr id="8" name="Oval 7">
            <a:extLst>
              <a:ext uri="{FF2B5EF4-FFF2-40B4-BE49-F238E27FC236}">
                <a16:creationId xmlns:a16="http://schemas.microsoft.com/office/drawing/2014/main" id="{15DCF0BA-F6A4-FDA1-69B1-B1BB952CFD2E}"/>
              </a:ext>
            </a:extLst>
          </p:cNvPr>
          <p:cNvSpPr/>
          <p:nvPr/>
        </p:nvSpPr>
        <p:spPr>
          <a:xfrm>
            <a:off x="1439847" y="1603955"/>
            <a:ext cx="650683" cy="3472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rgbClr val="C00000"/>
                </a:solidFill>
                <a:effectLst>
                  <a:outerShdw blurRad="38100" dist="19050" dir="2700000" algn="tl" rotWithShape="0">
                    <a:schemeClr val="dk1">
                      <a:alpha val="40000"/>
                    </a:schemeClr>
                  </a:outerShdw>
                </a:effectLst>
              </a:rPr>
              <a:t>A</a:t>
            </a:r>
          </a:p>
        </p:txBody>
      </p:sp>
      <p:sp>
        <p:nvSpPr>
          <p:cNvPr id="10" name="Oval 9">
            <a:extLst>
              <a:ext uri="{FF2B5EF4-FFF2-40B4-BE49-F238E27FC236}">
                <a16:creationId xmlns:a16="http://schemas.microsoft.com/office/drawing/2014/main" id="{066CC5EC-A420-DC01-1292-6185FDDE6D1E}"/>
              </a:ext>
            </a:extLst>
          </p:cNvPr>
          <p:cNvSpPr/>
          <p:nvPr/>
        </p:nvSpPr>
        <p:spPr>
          <a:xfrm>
            <a:off x="2489416" y="1603955"/>
            <a:ext cx="650683" cy="3472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19050" dir="2700000" algn="tl" rotWithShape="0">
                    <a:schemeClr val="dk1">
                      <a:alpha val="40000"/>
                    </a:schemeClr>
                  </a:outerShdw>
                </a:effectLst>
              </a:rPr>
              <a:t>B</a:t>
            </a:r>
          </a:p>
        </p:txBody>
      </p:sp>
      <p:cxnSp>
        <p:nvCxnSpPr>
          <p:cNvPr id="12" name="Straight Connector 11">
            <a:extLst>
              <a:ext uri="{FF2B5EF4-FFF2-40B4-BE49-F238E27FC236}">
                <a16:creationId xmlns:a16="http://schemas.microsoft.com/office/drawing/2014/main" id="{338F4B6E-EFBC-3B49-2AD2-E98DFB06A18B}"/>
              </a:ext>
            </a:extLst>
          </p:cNvPr>
          <p:cNvCxnSpPr>
            <a:cxnSpLocks/>
            <a:stCxn id="6" idx="3"/>
            <a:endCxn id="8" idx="0"/>
          </p:cNvCxnSpPr>
          <p:nvPr/>
        </p:nvCxnSpPr>
        <p:spPr>
          <a:xfrm flipH="1">
            <a:off x="1765189" y="1443984"/>
            <a:ext cx="249487" cy="159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E830EE-9B3A-C2BA-A090-E195F8181E05}"/>
              </a:ext>
            </a:extLst>
          </p:cNvPr>
          <p:cNvCxnSpPr>
            <a:cxnSpLocks/>
            <a:stCxn id="6" idx="5"/>
            <a:endCxn id="10" idx="0"/>
          </p:cNvCxnSpPr>
          <p:nvPr/>
        </p:nvCxnSpPr>
        <p:spPr>
          <a:xfrm>
            <a:off x="2605031" y="1443984"/>
            <a:ext cx="209727" cy="159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Google Shape;70;p14">
            <a:extLst>
              <a:ext uri="{FF2B5EF4-FFF2-40B4-BE49-F238E27FC236}">
                <a16:creationId xmlns:a16="http://schemas.microsoft.com/office/drawing/2014/main" id="{8DC4D5D4-F716-40F5-D38D-71E20802967F}"/>
              </a:ext>
            </a:extLst>
          </p:cNvPr>
          <p:cNvPicPr preferRelativeResize="0"/>
          <p:nvPr/>
        </p:nvPicPr>
        <p:blipFill rotWithShape="1">
          <a:blip r:embed="rId8">
            <a:alphaModFix/>
          </a:blip>
          <a:srcRect r="16408"/>
          <a:stretch/>
        </p:blipFill>
        <p:spPr>
          <a:xfrm>
            <a:off x="722239" y="1603955"/>
            <a:ext cx="457199" cy="548640"/>
          </a:xfrm>
          <a:prstGeom prst="rect">
            <a:avLst/>
          </a:prstGeom>
          <a:noFill/>
          <a:ln>
            <a:noFill/>
          </a:ln>
        </p:spPr>
      </p:pic>
      <p:pic>
        <p:nvPicPr>
          <p:cNvPr id="36" name="Google Shape;96;p14">
            <a:extLst>
              <a:ext uri="{FF2B5EF4-FFF2-40B4-BE49-F238E27FC236}">
                <a16:creationId xmlns:a16="http://schemas.microsoft.com/office/drawing/2014/main" id="{3BAA4588-159D-5522-0EBC-E601FC60F566}"/>
              </a:ext>
            </a:extLst>
          </p:cNvPr>
          <p:cNvPicPr preferRelativeResize="0"/>
          <p:nvPr/>
        </p:nvPicPr>
        <p:blipFill rotWithShape="1">
          <a:blip r:embed="rId9">
            <a:alphaModFix/>
          </a:blip>
          <a:srcRect r="16408"/>
          <a:stretch/>
        </p:blipFill>
        <p:spPr>
          <a:xfrm>
            <a:off x="3487224" y="1603955"/>
            <a:ext cx="457200" cy="548640"/>
          </a:xfrm>
          <a:prstGeom prst="rect">
            <a:avLst/>
          </a:prstGeom>
          <a:noFill/>
          <a:ln>
            <a:noFill/>
          </a:ln>
        </p:spPr>
      </p:pic>
      <p:sp>
        <p:nvSpPr>
          <p:cNvPr id="37" name="TextBox 36">
            <a:extLst>
              <a:ext uri="{FF2B5EF4-FFF2-40B4-BE49-F238E27FC236}">
                <a16:creationId xmlns:a16="http://schemas.microsoft.com/office/drawing/2014/main" id="{E47044D3-BFE8-0A68-80E9-1C9CD7EAFF0F}"/>
              </a:ext>
            </a:extLst>
          </p:cNvPr>
          <p:cNvSpPr txBox="1"/>
          <p:nvPr/>
        </p:nvSpPr>
        <p:spPr>
          <a:xfrm>
            <a:off x="652007" y="2262139"/>
            <a:ext cx="503664" cy="307777"/>
          </a:xfrm>
          <a:prstGeom prst="rect">
            <a:avLst/>
          </a:prstGeom>
          <a:noFill/>
        </p:spPr>
        <p:txBody>
          <a:bodyPr wrap="none" rtlCol="0">
            <a:spAutoFit/>
          </a:bodyPr>
          <a:lstStyle/>
          <a:p>
            <a:r>
              <a:rPr lang="en-US" dirty="0">
                <a:solidFill>
                  <a:srgbClr val="C00000"/>
                </a:solidFill>
              </a:rPr>
              <a:t>GID</a:t>
            </a:r>
          </a:p>
        </p:txBody>
      </p:sp>
      <p:sp>
        <p:nvSpPr>
          <p:cNvPr id="38" name="TextBox 37">
            <a:extLst>
              <a:ext uri="{FF2B5EF4-FFF2-40B4-BE49-F238E27FC236}">
                <a16:creationId xmlns:a16="http://schemas.microsoft.com/office/drawing/2014/main" id="{E1CF49DD-A9BF-CAAE-72FE-85418607BC78}"/>
              </a:ext>
            </a:extLst>
          </p:cNvPr>
          <p:cNvSpPr txBox="1"/>
          <p:nvPr/>
        </p:nvSpPr>
        <p:spPr>
          <a:xfrm>
            <a:off x="3441663" y="2152595"/>
            <a:ext cx="543739" cy="307777"/>
          </a:xfrm>
          <a:prstGeom prst="rect">
            <a:avLst/>
          </a:prstGeom>
          <a:noFill/>
        </p:spPr>
        <p:txBody>
          <a:bodyPr wrap="none" rtlCol="0">
            <a:spAutoFit/>
          </a:bodyPr>
          <a:lstStyle/>
          <a:p>
            <a:r>
              <a:rPr lang="en-US" dirty="0">
                <a:solidFill>
                  <a:schemeClr val="accent1"/>
                </a:solidFill>
              </a:rPr>
              <a:t>GID’</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BA581BF-5CBF-577B-8D0B-C2A30AE3BE2B}"/>
                  </a:ext>
                </a:extLst>
              </p:cNvPr>
              <p:cNvSpPr txBox="1"/>
              <p:nvPr/>
            </p:nvSpPr>
            <p:spPr>
              <a:xfrm>
                <a:off x="314267" y="2711270"/>
                <a:ext cx="2500487" cy="3178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rPr>
                                <m:t>𝐴</m:t>
                              </m:r>
                            </m:sub>
                          </m:sSub>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solidFill>
                            <a:srgbClr val="C00000"/>
                          </a:solidFill>
                          <a:latin typeface="Cambria Math" panose="02040503050406030204" pitchFamily="18" charset="0"/>
                        </a:rPr>
                        <m:t>𝐺𝐼𝐷</m:t>
                      </m:r>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m:t>
                          </m:r>
                        </m:e>
                        <m:sup>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𝜔</m:t>
                              </m:r>
                            </m:e>
                            <m:sub>
                              <m:r>
                                <a:rPr lang="en-US" sz="1400" b="0" i="1" smtClean="0">
                                  <a:latin typeface="Cambria Math" panose="02040503050406030204" pitchFamily="18" charset="0"/>
                                  <a:ea typeface="Cambria Math" panose="02040503050406030204" pitchFamily="18" charset="0"/>
                                </a:rPr>
                                <m:t>𝐴</m:t>
                              </m:r>
                            </m:sub>
                          </m:sSub>
                        </m:sup>
                      </m:sSup>
                    </m:oMath>
                  </m:oMathPara>
                </a14:m>
                <a:endParaRPr lang="en-US" dirty="0"/>
              </a:p>
            </p:txBody>
          </p:sp>
        </mc:Choice>
        <mc:Fallback xmlns="">
          <p:sp>
            <p:nvSpPr>
              <p:cNvPr id="40" name="TextBox 39">
                <a:extLst>
                  <a:ext uri="{FF2B5EF4-FFF2-40B4-BE49-F238E27FC236}">
                    <a16:creationId xmlns:a16="http://schemas.microsoft.com/office/drawing/2014/main" id="{7BA581BF-5CBF-577B-8D0B-C2A30AE3BE2B}"/>
                  </a:ext>
                </a:extLst>
              </p:cNvPr>
              <p:cNvSpPr txBox="1">
                <a:spLocks noRot="1" noChangeAspect="1" noMove="1" noResize="1" noEditPoints="1" noAdjustHandles="1" noChangeArrowheads="1" noChangeShapeType="1" noTextEdit="1"/>
              </p:cNvSpPr>
              <p:nvPr/>
            </p:nvSpPr>
            <p:spPr>
              <a:xfrm>
                <a:off x="314267" y="2711270"/>
                <a:ext cx="2500487" cy="317844"/>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0CD7918-53AC-649F-1611-132752E0BE44}"/>
                  </a:ext>
                </a:extLst>
              </p:cNvPr>
              <p:cNvSpPr txBox="1"/>
              <p:nvPr/>
            </p:nvSpPr>
            <p:spPr>
              <a:xfrm>
                <a:off x="3186011" y="2720547"/>
                <a:ext cx="2500487" cy="3178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ea typeface="Cambria Math" panose="02040503050406030204" pitchFamily="18" charset="0"/>
                                </a:rPr>
                                <m:t>𝐵</m:t>
                              </m:r>
                            </m:sub>
                          </m:sSub>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solidFill>
                            <a:schemeClr val="accent1"/>
                          </a:solidFill>
                          <a:latin typeface="Cambria Math" panose="02040503050406030204" pitchFamily="18" charset="0"/>
                        </a:rPr>
                        <m:t>𝐺𝐼𝐷</m:t>
                      </m:r>
                      <m:r>
                        <a:rPr lang="en-US" sz="1400" b="0" i="1" smtClean="0">
                          <a:solidFill>
                            <a:schemeClr val="accent1"/>
                          </a:solidFill>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m:t>
                          </m:r>
                        </m:e>
                        <m:sup>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𝜔</m:t>
                              </m:r>
                            </m:e>
                            <m:sub>
                              <m:r>
                                <a:rPr lang="en-US" sz="1400" b="0" i="1" smtClean="0">
                                  <a:latin typeface="Cambria Math" panose="02040503050406030204" pitchFamily="18" charset="0"/>
                                  <a:ea typeface="Cambria Math" panose="02040503050406030204" pitchFamily="18" charset="0"/>
                                </a:rPr>
                                <m:t>𝐵</m:t>
                              </m:r>
                            </m:sub>
                          </m:sSub>
                        </m:sup>
                      </m:sSup>
                    </m:oMath>
                  </m:oMathPara>
                </a14:m>
                <a:endParaRPr lang="en-US" dirty="0"/>
              </a:p>
            </p:txBody>
          </p:sp>
        </mc:Choice>
        <mc:Fallback xmlns="">
          <p:sp>
            <p:nvSpPr>
              <p:cNvPr id="41" name="TextBox 40">
                <a:extLst>
                  <a:ext uri="{FF2B5EF4-FFF2-40B4-BE49-F238E27FC236}">
                    <a16:creationId xmlns:a16="http://schemas.microsoft.com/office/drawing/2014/main" id="{40CD7918-53AC-649F-1611-132752E0BE44}"/>
                  </a:ext>
                </a:extLst>
              </p:cNvPr>
              <p:cNvSpPr txBox="1">
                <a:spLocks noRot="1" noChangeAspect="1" noMove="1" noResize="1" noEditPoints="1" noAdjustHandles="1" noChangeArrowheads="1" noChangeShapeType="1" noTextEdit="1"/>
              </p:cNvSpPr>
              <p:nvPr/>
            </p:nvSpPr>
            <p:spPr>
              <a:xfrm>
                <a:off x="3186011" y="2720547"/>
                <a:ext cx="2500487" cy="317844"/>
              </a:xfrm>
              <a:prstGeom prst="rect">
                <a:avLst/>
              </a:prstGeom>
              <a:blipFill>
                <a:blip r:embed="rId11"/>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E6E906-A789-73D3-F166-971767E41C26}"/>
                  </a:ext>
                </a:extLst>
              </p:cNvPr>
              <p:cNvSpPr txBox="1"/>
              <p:nvPr/>
            </p:nvSpPr>
            <p:spPr>
              <a:xfrm>
                <a:off x="4412392" y="1193979"/>
                <a:ext cx="124421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b="0" dirty="0"/>
              </a:p>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D7E6E906-A789-73D3-F166-971767E41C26}"/>
                  </a:ext>
                </a:extLst>
              </p:cNvPr>
              <p:cNvSpPr txBox="1">
                <a:spLocks noRot="1" noChangeAspect="1" noMove="1" noResize="1" noEditPoints="1" noAdjustHandles="1" noChangeArrowheads="1" noChangeShapeType="1" noTextEdit="1"/>
              </p:cNvSpPr>
              <p:nvPr/>
            </p:nvSpPr>
            <p:spPr>
              <a:xfrm>
                <a:off x="4412392" y="1193979"/>
                <a:ext cx="1244211" cy="523220"/>
              </a:xfrm>
              <a:prstGeom prst="rect">
                <a:avLst/>
              </a:prstGeom>
              <a:blipFill>
                <a:blip r:embed="rId12"/>
                <a:stretch>
                  <a:fillRect/>
                </a:stretch>
              </a:blipFill>
            </p:spPr>
            <p:txBody>
              <a:bodyPr/>
              <a:lstStyle/>
              <a:p>
                <a:r>
                  <a:rPr lang="en-US">
                    <a:noFill/>
                  </a:rPr>
                  <a:t> </a:t>
                </a:r>
              </a:p>
            </p:txBody>
          </p:sp>
        </mc:Fallback>
      </mc:AlternateContent>
      <p:sp>
        <p:nvSpPr>
          <p:cNvPr id="2" name="Double Brace 1">
            <a:extLst>
              <a:ext uri="{FF2B5EF4-FFF2-40B4-BE49-F238E27FC236}">
                <a16:creationId xmlns:a16="http://schemas.microsoft.com/office/drawing/2014/main" id="{61B848EC-6DA3-D1D9-B42A-88230EE981C3}"/>
              </a:ext>
            </a:extLst>
          </p:cNvPr>
          <p:cNvSpPr/>
          <p:nvPr/>
        </p:nvSpPr>
        <p:spPr>
          <a:xfrm>
            <a:off x="6149183" y="1405344"/>
            <a:ext cx="2963009" cy="775259"/>
          </a:xfrm>
          <a:prstGeom prst="brace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ED30D4FC-A8F9-1324-794C-AD8428157EB7}"/>
              </a:ext>
            </a:extLst>
          </p:cNvPr>
          <p:cNvSpPr txBox="1"/>
          <p:nvPr/>
        </p:nvSpPr>
        <p:spPr>
          <a:xfrm>
            <a:off x="2788147" y="3494956"/>
            <a:ext cx="1346844" cy="307777"/>
          </a:xfrm>
          <a:prstGeom prst="rect">
            <a:avLst/>
          </a:prstGeom>
          <a:noFill/>
        </p:spPr>
        <p:txBody>
          <a:bodyPr wrap="none" rtlCol="0">
            <a:spAutoFit/>
          </a:bodyPr>
          <a:lstStyle/>
          <a:p>
            <a:r>
              <a:rPr lang="en-US" b="1" dirty="0">
                <a:solidFill>
                  <a:srgbClr val="C00000"/>
                </a:solidFill>
              </a:rPr>
              <a:t>Incompatible!</a:t>
            </a:r>
          </a:p>
        </p:txBody>
      </p:sp>
      <p:cxnSp>
        <p:nvCxnSpPr>
          <p:cNvPr id="5" name="Straight Arrow Connector 4">
            <a:extLst>
              <a:ext uri="{FF2B5EF4-FFF2-40B4-BE49-F238E27FC236}">
                <a16:creationId xmlns:a16="http://schemas.microsoft.com/office/drawing/2014/main" id="{82A7A7D6-652D-5067-6F7B-F562040B3127}"/>
              </a:ext>
            </a:extLst>
          </p:cNvPr>
          <p:cNvCxnSpPr>
            <a:cxnSpLocks/>
            <a:stCxn id="3" idx="0"/>
          </p:cNvCxnSpPr>
          <p:nvPr/>
        </p:nvCxnSpPr>
        <p:spPr>
          <a:xfrm flipH="1" flipV="1">
            <a:off x="2159528" y="3029114"/>
            <a:ext cx="1302041" cy="4658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C4DC9AD-6CC0-65E0-B23C-41CD0F07A680}"/>
              </a:ext>
            </a:extLst>
          </p:cNvPr>
          <p:cNvCxnSpPr>
            <a:cxnSpLocks/>
            <a:stCxn id="3" idx="0"/>
          </p:cNvCxnSpPr>
          <p:nvPr/>
        </p:nvCxnSpPr>
        <p:spPr>
          <a:xfrm flipV="1">
            <a:off x="3461569" y="3025138"/>
            <a:ext cx="1572928" cy="4698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109296"/>
      </p:ext>
    </p:extLst>
  </p:cSld>
  <p:clrMapOvr>
    <a:masterClrMapping/>
  </p:clrMapOvr>
  <mc:AlternateContent xmlns:mc="http://schemas.openxmlformats.org/markup-compatibility/2006">
    <mc:Choice xmlns:p14="http://schemas.microsoft.com/office/powerpoint/2010/main" Requires="p14">
      <p:transition spd="slow" p14:dur="2000" advTm="65942"/>
    </mc:Choice>
    <mc:Fallback>
      <p:transition spd="slow" advTm="659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a:extLst>
            <a:ext uri="{FF2B5EF4-FFF2-40B4-BE49-F238E27FC236}">
              <a16:creationId xmlns:a16="http://schemas.microsoft.com/office/drawing/2014/main" id="{A593AE53-2EC8-F5AE-B342-22892703CD6E}"/>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8AF3438D-DD00-821F-6D0F-B24C1C6B60B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645" name="Google Shape;645;p28">
            <a:extLst>
              <a:ext uri="{FF2B5EF4-FFF2-40B4-BE49-F238E27FC236}">
                <a16:creationId xmlns:a16="http://schemas.microsoft.com/office/drawing/2014/main" id="{44C17762-D663-1A74-B265-FA4951685777}"/>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Proof Technique: Dual System Encryption </a:t>
            </a:r>
            <a:r>
              <a:rPr lang="en" sz="1800" dirty="0"/>
              <a:t>[W’09]</a:t>
            </a:r>
            <a:endParaRPr sz="1800" dirty="0"/>
          </a:p>
        </p:txBody>
      </p:sp>
      <p:graphicFrame>
        <p:nvGraphicFramePr>
          <p:cNvPr id="11" name="Table 10">
            <a:extLst>
              <a:ext uri="{FF2B5EF4-FFF2-40B4-BE49-F238E27FC236}">
                <a16:creationId xmlns:a16="http://schemas.microsoft.com/office/drawing/2014/main" id="{2007DC47-A2CC-4DD1-EDFB-D0E710440923}"/>
              </a:ext>
            </a:extLst>
          </p:cNvPr>
          <p:cNvGraphicFramePr>
            <a:graphicFrameLocks noGrp="1"/>
          </p:cNvGraphicFramePr>
          <p:nvPr>
            <p:extLst>
              <p:ext uri="{D42A27DB-BD31-4B8C-83A1-F6EECF244321}">
                <p14:modId xmlns:p14="http://schemas.microsoft.com/office/powerpoint/2010/main" val="2634055932"/>
              </p:ext>
            </p:extLst>
          </p:nvPr>
        </p:nvGraphicFramePr>
        <p:xfrm>
          <a:off x="1388828" y="1096341"/>
          <a:ext cx="6096000" cy="1554480"/>
        </p:xfrm>
        <a:graphic>
          <a:graphicData uri="http://schemas.openxmlformats.org/drawingml/2006/table">
            <a:tbl>
              <a:tblPr firstRow="1" bandRow="1">
                <a:tableStyleId>{051880A8-D4F1-4EB1-BC22-3ACA0F566227}</a:tableStyleId>
              </a:tblPr>
              <a:tblGrid>
                <a:gridCol w="2032000">
                  <a:extLst>
                    <a:ext uri="{9D8B030D-6E8A-4147-A177-3AD203B41FA5}">
                      <a16:colId xmlns:a16="http://schemas.microsoft.com/office/drawing/2014/main" val="2780821281"/>
                    </a:ext>
                  </a:extLst>
                </a:gridCol>
                <a:gridCol w="2032000">
                  <a:extLst>
                    <a:ext uri="{9D8B030D-6E8A-4147-A177-3AD203B41FA5}">
                      <a16:colId xmlns:a16="http://schemas.microsoft.com/office/drawing/2014/main" val="1169898214"/>
                    </a:ext>
                  </a:extLst>
                </a:gridCol>
                <a:gridCol w="2032000">
                  <a:extLst>
                    <a:ext uri="{9D8B030D-6E8A-4147-A177-3AD203B41FA5}">
                      <a16:colId xmlns:a16="http://schemas.microsoft.com/office/drawing/2014/main" val="3056549916"/>
                    </a:ext>
                  </a:extLst>
                </a:gridCol>
              </a:tblGrid>
              <a:tr h="370840">
                <a:tc>
                  <a:txBody>
                    <a:bodyPr/>
                    <a:lstStyle/>
                    <a:p>
                      <a:pPr algn="ctr"/>
                      <a:endParaRPr lang="en-US" dirty="0"/>
                    </a:p>
                  </a:txBody>
                  <a:tcPr anchor="ctr"/>
                </a:tc>
                <a:tc>
                  <a:txBody>
                    <a:bodyPr/>
                    <a:lstStyle/>
                    <a:p>
                      <a:pPr algn="ctr"/>
                      <a:r>
                        <a:rPr lang="en-US" dirty="0">
                          <a:solidFill>
                            <a:schemeClr val="accent1"/>
                          </a:solidFill>
                        </a:rPr>
                        <a:t>Normal</a:t>
                      </a:r>
                    </a:p>
                    <a:p>
                      <a:pPr algn="ctr"/>
                      <a:r>
                        <a:rPr lang="en-US" dirty="0">
                          <a:solidFill>
                            <a:schemeClr val="accent1"/>
                          </a:solidFill>
                        </a:rPr>
                        <a:t>user secret key</a:t>
                      </a:r>
                    </a:p>
                  </a:txBody>
                  <a:tcPr anchor="ctr"/>
                </a:tc>
                <a:tc>
                  <a:txBody>
                    <a:bodyPr/>
                    <a:lstStyle/>
                    <a:p>
                      <a:pPr algn="ctr"/>
                      <a:r>
                        <a:rPr lang="en-US" dirty="0">
                          <a:solidFill>
                            <a:srgbClr val="C00000"/>
                          </a:solidFill>
                        </a:rPr>
                        <a:t>Semi-functional</a:t>
                      </a:r>
                    </a:p>
                    <a:p>
                      <a:pPr algn="ctr"/>
                      <a:r>
                        <a:rPr lang="en-US" dirty="0">
                          <a:solidFill>
                            <a:srgbClr val="C00000"/>
                          </a:solidFill>
                        </a:rPr>
                        <a:t>user secret key</a:t>
                      </a:r>
                    </a:p>
                  </a:txBody>
                  <a:tcPr anchor="ctr"/>
                </a:tc>
                <a:extLst>
                  <a:ext uri="{0D108BD9-81ED-4DB2-BD59-A6C34878D82A}">
                    <a16:rowId xmlns:a16="http://schemas.microsoft.com/office/drawing/2014/main" val="2513227750"/>
                  </a:ext>
                </a:extLst>
              </a:tr>
              <a:tr h="370840">
                <a:tc>
                  <a:txBody>
                    <a:bodyPr/>
                    <a:lstStyle/>
                    <a:p>
                      <a:pPr algn="ctr"/>
                      <a:r>
                        <a:rPr lang="en-US" dirty="0">
                          <a:solidFill>
                            <a:schemeClr val="accent1"/>
                          </a:solidFill>
                        </a:rPr>
                        <a:t>Normal </a:t>
                      </a:r>
                    </a:p>
                    <a:p>
                      <a:pPr algn="ctr"/>
                      <a:r>
                        <a:rPr lang="en-US" dirty="0">
                          <a:solidFill>
                            <a:schemeClr val="accent1"/>
                          </a:solidFill>
                        </a:rPr>
                        <a:t>ciphertext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chemeClr val="accent1"/>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chemeClr val="accent1"/>
                          </a:solidFill>
                        </a:rPr>
                        <a:t>✅</a:t>
                      </a:r>
                    </a:p>
                  </a:txBody>
                  <a:tcPr anchor="ctr"/>
                </a:tc>
                <a:extLst>
                  <a:ext uri="{0D108BD9-81ED-4DB2-BD59-A6C34878D82A}">
                    <a16:rowId xmlns:a16="http://schemas.microsoft.com/office/drawing/2014/main" val="578706729"/>
                  </a:ext>
                </a:extLst>
              </a:tr>
              <a:tr h="370840">
                <a:tc>
                  <a:txBody>
                    <a:bodyPr/>
                    <a:lstStyle/>
                    <a:p>
                      <a:pPr algn="ctr"/>
                      <a:r>
                        <a:rPr lang="en-US" dirty="0">
                          <a:solidFill>
                            <a:srgbClr val="C00000"/>
                          </a:solidFill>
                        </a:rPr>
                        <a:t>Semi-functional ciphertext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chemeClr val="accent1"/>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rgbClr val="BB0000"/>
                          </a:solidFill>
                        </a:rPr>
                        <a:t>❌</a:t>
                      </a:r>
                    </a:p>
                  </a:txBody>
                  <a:tcPr anchor="ctr"/>
                </a:tc>
                <a:extLst>
                  <a:ext uri="{0D108BD9-81ED-4DB2-BD59-A6C34878D82A}">
                    <a16:rowId xmlns:a16="http://schemas.microsoft.com/office/drawing/2014/main" val="1323973195"/>
                  </a:ext>
                </a:extLst>
              </a:tr>
            </a:tbl>
          </a:graphicData>
        </a:graphic>
      </p:graphicFrame>
    </p:spTree>
    <p:extLst>
      <p:ext uri="{BB962C8B-B14F-4D97-AF65-F5344CB8AC3E}">
        <p14:creationId xmlns:p14="http://schemas.microsoft.com/office/powerpoint/2010/main" val="4215094417"/>
      </p:ext>
    </p:extLst>
  </p:cSld>
  <p:clrMapOvr>
    <a:masterClrMapping/>
  </p:clrMapOvr>
  <mc:AlternateContent xmlns:mc="http://schemas.openxmlformats.org/markup-compatibility/2006">
    <mc:Choice xmlns:p14="http://schemas.microsoft.com/office/powerpoint/2010/main" Requires="p14">
      <p:transition spd="slow" p14:dur="2000" advTm="31664"/>
    </mc:Choice>
    <mc:Fallback>
      <p:transition spd="slow" advTm="3166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p:nvPr/>
        </p:nvSpPr>
        <p:spPr>
          <a:xfrm>
            <a:off x="4586700" y="2386475"/>
            <a:ext cx="2680200" cy="1712700"/>
          </a:xfrm>
          <a:prstGeom prst="roundRect">
            <a:avLst>
              <a:gd name="adj" fmla="val 16667"/>
            </a:avLst>
          </a:prstGeom>
          <a:noFill/>
          <a:ln w="1905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5" name="Google Shape;65;p14"/>
          <p:cNvPicPr preferRelativeResize="0"/>
          <p:nvPr/>
        </p:nvPicPr>
        <p:blipFill rotWithShape="1">
          <a:blip r:embed="rId4">
            <a:alphaModFix/>
          </a:blip>
          <a:srcRect b="38849"/>
          <a:stretch/>
        </p:blipFill>
        <p:spPr>
          <a:xfrm>
            <a:off x="6492224" y="2554563"/>
            <a:ext cx="219460" cy="131676"/>
          </a:xfrm>
          <a:prstGeom prst="rect">
            <a:avLst/>
          </a:prstGeom>
          <a:noFill/>
          <a:ln>
            <a:noFill/>
          </a:ln>
        </p:spPr>
      </p:pic>
      <p:pic>
        <p:nvPicPr>
          <p:cNvPr id="66" name="Google Shape;66;p14"/>
          <p:cNvPicPr preferRelativeResize="0"/>
          <p:nvPr/>
        </p:nvPicPr>
        <p:blipFill rotWithShape="1">
          <a:blip r:embed="rId4">
            <a:alphaModFix/>
          </a:blip>
          <a:srcRect b="38849"/>
          <a:stretch/>
        </p:blipFill>
        <p:spPr>
          <a:xfrm>
            <a:off x="6492224" y="3346516"/>
            <a:ext cx="219460" cy="131676"/>
          </a:xfrm>
          <a:prstGeom prst="rect">
            <a:avLst/>
          </a:prstGeom>
          <a:noFill/>
          <a:ln>
            <a:noFill/>
          </a:ln>
        </p:spPr>
      </p:pic>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68" name="Google Shape;68;p14"/>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Attribute-based Encryption (ABE) </a:t>
            </a:r>
            <a:r>
              <a:rPr lang="en" sz="2000" dirty="0"/>
              <a:t>[SW05, GPSW06]</a:t>
            </a:r>
            <a:endParaRPr sz="2000" dirty="0">
              <a:solidFill>
                <a:srgbClr val="4A86E8"/>
              </a:solidFill>
            </a:endParaRPr>
          </a:p>
        </p:txBody>
      </p:sp>
      <p:sp>
        <p:nvSpPr>
          <p:cNvPr id="69" name="Google Shape;69;p14"/>
          <p:cNvSpPr/>
          <p:nvPr/>
        </p:nvSpPr>
        <p:spPr>
          <a:xfrm>
            <a:off x="2462000" y="2113000"/>
            <a:ext cx="1827900" cy="1452000"/>
          </a:xfrm>
          <a:prstGeom prst="roundRect">
            <a:avLst>
              <a:gd name="adj" fmla="val 16667"/>
            </a:avLst>
          </a:prstGeom>
          <a:solidFill>
            <a:srgbClr val="EFEFEF"/>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dk1"/>
              </a:solidFill>
            </a:endParaRPr>
          </a:p>
        </p:txBody>
      </p:sp>
      <p:pic>
        <p:nvPicPr>
          <p:cNvPr id="70" name="Google Shape;70;p14"/>
          <p:cNvPicPr preferRelativeResize="0"/>
          <p:nvPr/>
        </p:nvPicPr>
        <p:blipFill rotWithShape="1">
          <a:blip r:embed="rId5">
            <a:alphaModFix/>
          </a:blip>
          <a:srcRect r="16408"/>
          <a:stretch/>
        </p:blipFill>
        <p:spPr>
          <a:xfrm>
            <a:off x="517024" y="1617813"/>
            <a:ext cx="457199" cy="548640"/>
          </a:xfrm>
          <a:prstGeom prst="rect">
            <a:avLst/>
          </a:prstGeom>
          <a:noFill/>
          <a:ln>
            <a:noFill/>
          </a:ln>
        </p:spPr>
      </p:pic>
      <p:sp>
        <p:nvSpPr>
          <p:cNvPr id="71" name="Google Shape;71;p14"/>
          <p:cNvSpPr/>
          <p:nvPr/>
        </p:nvSpPr>
        <p:spPr>
          <a:xfrm>
            <a:off x="185825" y="2863624"/>
            <a:ext cx="1119600" cy="451200"/>
          </a:xfrm>
          <a:prstGeom prst="roundRect">
            <a:avLst>
              <a:gd name="adj" fmla="val 1666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72" name="Google Shape;72;p14"/>
          <p:cNvSpPr/>
          <p:nvPr/>
        </p:nvSpPr>
        <p:spPr>
          <a:xfrm>
            <a:off x="695500" y="3156074"/>
            <a:ext cx="16293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CS ^ Professor</a:t>
            </a:r>
            <a:endParaRPr/>
          </a:p>
        </p:txBody>
      </p:sp>
      <p:pic>
        <p:nvPicPr>
          <p:cNvPr id="73" name="Google Shape;73;p14"/>
          <p:cNvPicPr preferRelativeResize="0"/>
          <p:nvPr/>
        </p:nvPicPr>
        <p:blipFill>
          <a:blip r:embed="rId6">
            <a:alphaModFix/>
          </a:blip>
          <a:stretch>
            <a:fillRect/>
          </a:stretch>
        </p:blipFill>
        <p:spPr>
          <a:xfrm>
            <a:off x="2025388" y="3201761"/>
            <a:ext cx="274320" cy="274320"/>
          </a:xfrm>
          <a:prstGeom prst="rect">
            <a:avLst/>
          </a:prstGeom>
          <a:noFill/>
          <a:ln>
            <a:noFill/>
          </a:ln>
        </p:spPr>
      </p:pic>
      <p:cxnSp>
        <p:nvCxnSpPr>
          <p:cNvPr id="74" name="Google Shape;74;p14"/>
          <p:cNvCxnSpPr>
            <a:stCxn id="70" idx="2"/>
            <a:endCxn id="71" idx="0"/>
          </p:cNvCxnSpPr>
          <p:nvPr/>
        </p:nvCxnSpPr>
        <p:spPr>
          <a:xfrm>
            <a:off x="745624" y="2166453"/>
            <a:ext cx="0" cy="697200"/>
          </a:xfrm>
          <a:prstGeom prst="straightConnector1">
            <a:avLst/>
          </a:prstGeom>
          <a:noFill/>
          <a:ln w="9525" cap="flat" cmpd="sng">
            <a:solidFill>
              <a:schemeClr val="dk2"/>
            </a:solidFill>
            <a:prstDash val="solid"/>
            <a:round/>
            <a:headEnd type="none" w="med" len="med"/>
            <a:tailEnd type="triangle" w="med" len="med"/>
          </a:ln>
        </p:spPr>
      </p:cxnSp>
      <p:cxnSp>
        <p:nvCxnSpPr>
          <p:cNvPr id="75" name="Google Shape;75;p14"/>
          <p:cNvCxnSpPr>
            <a:stCxn id="76" idx="3"/>
            <a:endCxn id="77" idx="1"/>
          </p:cNvCxnSpPr>
          <p:nvPr/>
        </p:nvCxnSpPr>
        <p:spPr>
          <a:xfrm rot="10800000" flipH="1">
            <a:off x="4112897" y="1920773"/>
            <a:ext cx="809100" cy="85350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4"/>
          <p:cNvCxnSpPr>
            <a:stCxn id="76" idx="3"/>
            <a:endCxn id="79" idx="1"/>
          </p:cNvCxnSpPr>
          <p:nvPr/>
        </p:nvCxnSpPr>
        <p:spPr>
          <a:xfrm>
            <a:off x="4112897" y="2774273"/>
            <a:ext cx="808800" cy="14400"/>
          </a:xfrm>
          <a:prstGeom prst="straightConnector1">
            <a:avLst/>
          </a:prstGeom>
          <a:noFill/>
          <a:ln w="9525" cap="flat" cmpd="sng">
            <a:solidFill>
              <a:schemeClr val="dk2"/>
            </a:solidFill>
            <a:prstDash val="solid"/>
            <a:round/>
            <a:headEnd type="none" w="med" len="med"/>
            <a:tailEnd type="triangle" w="med" len="med"/>
          </a:ln>
        </p:spPr>
      </p:cxnSp>
      <p:cxnSp>
        <p:nvCxnSpPr>
          <p:cNvPr id="80" name="Google Shape;80;p14"/>
          <p:cNvCxnSpPr>
            <a:stCxn id="76" idx="3"/>
            <a:endCxn id="81" idx="1"/>
          </p:cNvCxnSpPr>
          <p:nvPr/>
        </p:nvCxnSpPr>
        <p:spPr>
          <a:xfrm>
            <a:off x="4112897" y="2774273"/>
            <a:ext cx="808800" cy="806700"/>
          </a:xfrm>
          <a:prstGeom prst="straightConnector1">
            <a:avLst/>
          </a:prstGeom>
          <a:noFill/>
          <a:ln w="9525" cap="flat" cmpd="sng">
            <a:solidFill>
              <a:schemeClr val="dk2"/>
            </a:solidFill>
            <a:prstDash val="solid"/>
            <a:round/>
            <a:headEnd type="none" w="med" len="med"/>
            <a:tailEnd type="triangle" w="med" len="med"/>
          </a:ln>
        </p:spPr>
      </p:cxnSp>
      <p:sp>
        <p:nvSpPr>
          <p:cNvPr id="82" name="Google Shape;82;p14"/>
          <p:cNvSpPr txBox="1"/>
          <p:nvPr/>
        </p:nvSpPr>
        <p:spPr>
          <a:xfrm>
            <a:off x="7443450" y="893800"/>
            <a:ext cx="157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rPr>
              <a:t>Decrypt?</a:t>
            </a:r>
            <a:endParaRPr sz="1800" dirty="0">
              <a:solidFill>
                <a:schemeClr val="dk1"/>
              </a:solidFill>
            </a:endParaRPr>
          </a:p>
        </p:txBody>
      </p:sp>
      <p:sp>
        <p:nvSpPr>
          <p:cNvPr id="84" name="Google Shape;84;p14"/>
          <p:cNvSpPr txBox="1"/>
          <p:nvPr/>
        </p:nvSpPr>
        <p:spPr>
          <a:xfrm>
            <a:off x="2921864" y="2113738"/>
            <a:ext cx="99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CMU</a:t>
            </a:r>
            <a:endParaRPr sz="1800">
              <a:solidFill>
                <a:schemeClr val="dk2"/>
              </a:solidFill>
            </a:endParaRPr>
          </a:p>
        </p:txBody>
      </p:sp>
      <p:grpSp>
        <p:nvGrpSpPr>
          <p:cNvPr id="85" name="Google Shape;85;p14"/>
          <p:cNvGrpSpPr/>
          <p:nvPr/>
        </p:nvGrpSpPr>
        <p:grpSpPr>
          <a:xfrm>
            <a:off x="2638997" y="2501273"/>
            <a:ext cx="1473900" cy="546000"/>
            <a:chOff x="6341727" y="1569425"/>
            <a:chExt cx="1473900" cy="546000"/>
          </a:xfrm>
        </p:grpSpPr>
        <p:sp>
          <p:nvSpPr>
            <p:cNvPr id="76" name="Google Shape;76;p14"/>
            <p:cNvSpPr/>
            <p:nvPr/>
          </p:nvSpPr>
          <p:spPr>
            <a:xfrm>
              <a:off x="6341727" y="1569425"/>
              <a:ext cx="1473900" cy="546000"/>
            </a:xfrm>
            <a:prstGeom prst="homePlate">
              <a:avLst>
                <a:gd name="adj" fmla="val 66008"/>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pk, </a:t>
              </a:r>
              <a:r>
                <a:rPr lang="en" dirty="0" err="1">
                  <a:solidFill>
                    <a:schemeClr val="lt1"/>
                  </a:solidFill>
                </a:rPr>
                <a:t>msk</a:t>
              </a:r>
              <a:endParaRPr dirty="0">
                <a:solidFill>
                  <a:schemeClr val="lt1"/>
                </a:solidFill>
              </a:endParaRPr>
            </a:p>
          </p:txBody>
        </p:sp>
        <p:sp>
          <p:nvSpPr>
            <p:cNvPr id="86" name="Google Shape;86;p14"/>
            <p:cNvSpPr/>
            <p:nvPr/>
          </p:nvSpPr>
          <p:spPr>
            <a:xfrm>
              <a:off x="7602969" y="1796663"/>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7" name="Google Shape;87;p14"/>
            <p:cNvCxnSpPr/>
            <p:nvPr/>
          </p:nvCxnSpPr>
          <p:spPr>
            <a:xfrm flipH="1">
              <a:off x="7404394" y="1851748"/>
              <a:ext cx="230100" cy="196500"/>
            </a:xfrm>
            <a:prstGeom prst="curvedConnector3">
              <a:avLst>
                <a:gd name="adj1" fmla="val -51619"/>
              </a:avLst>
            </a:prstGeom>
            <a:noFill/>
            <a:ln w="19050" cap="flat" cmpd="sng">
              <a:solidFill>
                <a:schemeClr val="dk2"/>
              </a:solidFill>
              <a:prstDash val="solid"/>
              <a:round/>
              <a:headEnd type="none" w="med" len="med"/>
              <a:tailEnd type="none" w="med" len="med"/>
            </a:ln>
          </p:spPr>
        </p:cxnSp>
      </p:grpSp>
      <p:pic>
        <p:nvPicPr>
          <p:cNvPr id="88" name="Google Shape;88;p14"/>
          <p:cNvPicPr preferRelativeResize="0"/>
          <p:nvPr/>
        </p:nvPicPr>
        <p:blipFill>
          <a:blip r:embed="rId7">
            <a:alphaModFix/>
          </a:blip>
          <a:stretch>
            <a:fillRect/>
          </a:stretch>
        </p:blipFill>
        <p:spPr>
          <a:xfrm rot="-2051921">
            <a:off x="3459851" y="2938866"/>
            <a:ext cx="457199" cy="457199"/>
          </a:xfrm>
          <a:prstGeom prst="rect">
            <a:avLst/>
          </a:prstGeom>
          <a:noFill/>
          <a:ln>
            <a:noFill/>
          </a:ln>
        </p:spPr>
      </p:pic>
      <p:pic>
        <p:nvPicPr>
          <p:cNvPr id="89" name="Google Shape;89;p14"/>
          <p:cNvPicPr preferRelativeResize="0"/>
          <p:nvPr/>
        </p:nvPicPr>
        <p:blipFill>
          <a:blip r:embed="rId8">
            <a:alphaModFix/>
          </a:blip>
          <a:stretch>
            <a:fillRect/>
          </a:stretch>
        </p:blipFill>
        <p:spPr>
          <a:xfrm>
            <a:off x="3373748" y="2898842"/>
            <a:ext cx="457200" cy="457200"/>
          </a:xfrm>
          <a:prstGeom prst="rect">
            <a:avLst/>
          </a:prstGeom>
          <a:noFill/>
          <a:ln>
            <a:noFill/>
          </a:ln>
        </p:spPr>
      </p:pic>
      <p:sp>
        <p:nvSpPr>
          <p:cNvPr id="90" name="Google Shape;90;p14"/>
          <p:cNvSpPr txBox="1"/>
          <p:nvPr/>
        </p:nvSpPr>
        <p:spPr>
          <a:xfrm>
            <a:off x="7719363" y="15675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pic>
        <p:nvPicPr>
          <p:cNvPr id="91" name="Google Shape;91;p14"/>
          <p:cNvPicPr preferRelativeResize="0"/>
          <p:nvPr/>
        </p:nvPicPr>
        <p:blipFill rotWithShape="1">
          <a:blip r:embed="rId9">
            <a:alphaModFix/>
          </a:blip>
          <a:srcRect r="16408"/>
          <a:stretch/>
        </p:blipFill>
        <p:spPr>
          <a:xfrm>
            <a:off x="6422390" y="1562800"/>
            <a:ext cx="366436" cy="407448"/>
          </a:xfrm>
          <a:prstGeom prst="rect">
            <a:avLst/>
          </a:prstGeom>
          <a:noFill/>
          <a:ln>
            <a:noFill/>
          </a:ln>
        </p:spPr>
      </p:pic>
      <p:grpSp>
        <p:nvGrpSpPr>
          <p:cNvPr id="92" name="Google Shape;92;p14"/>
          <p:cNvGrpSpPr/>
          <p:nvPr/>
        </p:nvGrpSpPr>
        <p:grpSpPr>
          <a:xfrm>
            <a:off x="4921613" y="1565526"/>
            <a:ext cx="1304743" cy="404204"/>
            <a:chOff x="6186325" y="1569417"/>
            <a:chExt cx="1629300" cy="546000"/>
          </a:xfrm>
        </p:grpSpPr>
        <p:sp>
          <p:nvSpPr>
            <p:cNvPr id="93" name="Google Shape;93;p14"/>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dirty="0">
                  <a:solidFill>
                    <a:schemeClr val="lt1"/>
                  </a:solidFill>
                </a:rPr>
                <a:t>CS, Professor</a:t>
              </a:r>
              <a:endParaRPr sz="1094" dirty="0">
                <a:solidFill>
                  <a:schemeClr val="lt1"/>
                </a:solidFill>
              </a:endParaRPr>
            </a:p>
          </p:txBody>
        </p:sp>
        <p:sp>
          <p:nvSpPr>
            <p:cNvPr id="94" name="Google Shape;94;p14"/>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95" name="Google Shape;95;p14"/>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96" name="Google Shape;96;p14"/>
          <p:cNvPicPr preferRelativeResize="0"/>
          <p:nvPr/>
        </p:nvPicPr>
        <p:blipFill rotWithShape="1">
          <a:blip r:embed="rId9">
            <a:alphaModFix/>
          </a:blip>
          <a:srcRect r="16408"/>
          <a:stretch/>
        </p:blipFill>
        <p:spPr>
          <a:xfrm>
            <a:off x="6421820" y="2588043"/>
            <a:ext cx="367561" cy="407448"/>
          </a:xfrm>
          <a:prstGeom prst="rect">
            <a:avLst/>
          </a:prstGeom>
          <a:noFill/>
          <a:ln>
            <a:noFill/>
          </a:ln>
        </p:spPr>
      </p:pic>
      <p:grpSp>
        <p:nvGrpSpPr>
          <p:cNvPr id="97" name="Google Shape;97;p14"/>
          <p:cNvGrpSpPr/>
          <p:nvPr/>
        </p:nvGrpSpPr>
        <p:grpSpPr>
          <a:xfrm>
            <a:off x="4921613" y="2586442"/>
            <a:ext cx="1304743" cy="404204"/>
            <a:chOff x="6186325" y="1569417"/>
            <a:chExt cx="1629300" cy="546000"/>
          </a:xfrm>
        </p:grpSpPr>
        <p:sp>
          <p:nvSpPr>
            <p:cNvPr id="79" name="Google Shape;79;p14"/>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u="sng">
                  <a:solidFill>
                    <a:schemeClr val="lt1"/>
                  </a:solidFill>
                </a:rPr>
                <a:t>CS</a:t>
              </a:r>
              <a:r>
                <a:rPr lang="en" sz="1094">
                  <a:solidFill>
                    <a:schemeClr val="lt1"/>
                  </a:solidFill>
                </a:rPr>
                <a:t>, Student</a:t>
              </a:r>
              <a:endParaRPr sz="1094">
                <a:solidFill>
                  <a:schemeClr val="lt1"/>
                </a:solidFill>
              </a:endParaRPr>
            </a:p>
          </p:txBody>
        </p:sp>
        <p:sp>
          <p:nvSpPr>
            <p:cNvPr id="98" name="Google Shape;98;p14"/>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99" name="Google Shape;99;p14"/>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100" name="Google Shape;100;p14"/>
          <p:cNvPicPr preferRelativeResize="0"/>
          <p:nvPr/>
        </p:nvPicPr>
        <p:blipFill rotWithShape="1">
          <a:blip r:embed="rId9">
            <a:alphaModFix/>
          </a:blip>
          <a:srcRect r="16408"/>
          <a:stretch/>
        </p:blipFill>
        <p:spPr>
          <a:xfrm>
            <a:off x="6422390" y="3384685"/>
            <a:ext cx="366436" cy="407448"/>
          </a:xfrm>
          <a:prstGeom prst="rect">
            <a:avLst/>
          </a:prstGeom>
          <a:noFill/>
          <a:ln>
            <a:noFill/>
          </a:ln>
        </p:spPr>
      </p:pic>
      <p:grpSp>
        <p:nvGrpSpPr>
          <p:cNvPr id="101" name="Google Shape;101;p14"/>
          <p:cNvGrpSpPr/>
          <p:nvPr/>
        </p:nvGrpSpPr>
        <p:grpSpPr>
          <a:xfrm>
            <a:off x="4921613" y="3378759"/>
            <a:ext cx="1304743" cy="404204"/>
            <a:chOff x="6186325" y="1569417"/>
            <a:chExt cx="1629300" cy="546000"/>
          </a:xfrm>
        </p:grpSpPr>
        <p:sp>
          <p:nvSpPr>
            <p:cNvPr id="81" name="Google Shape;81;p14"/>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a:t>
              </a:r>
              <a:r>
                <a:rPr lang="en" sz="1094" u="sng">
                  <a:solidFill>
                    <a:schemeClr val="lt1"/>
                  </a:solidFill>
                </a:rPr>
                <a:t>Professor</a:t>
              </a:r>
              <a:endParaRPr sz="1094" u="sng">
                <a:solidFill>
                  <a:schemeClr val="lt1"/>
                </a:solidFill>
              </a:endParaRPr>
            </a:p>
          </p:txBody>
        </p:sp>
        <p:sp>
          <p:nvSpPr>
            <p:cNvPr id="102" name="Google Shape;102;p14"/>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103" name="Google Shape;103;p14"/>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107" name="Google Shape;107;p14"/>
          <p:cNvPicPr preferRelativeResize="0"/>
          <p:nvPr/>
        </p:nvPicPr>
        <p:blipFill>
          <a:blip r:embed="rId7">
            <a:alphaModFix/>
          </a:blip>
          <a:stretch>
            <a:fillRect/>
          </a:stretch>
        </p:blipFill>
        <p:spPr>
          <a:xfrm>
            <a:off x="5655311" y="1849087"/>
            <a:ext cx="339320" cy="339320"/>
          </a:xfrm>
          <a:prstGeom prst="rect">
            <a:avLst/>
          </a:prstGeom>
          <a:noFill/>
          <a:ln>
            <a:noFill/>
          </a:ln>
        </p:spPr>
      </p:pic>
      <p:pic>
        <p:nvPicPr>
          <p:cNvPr id="108" name="Google Shape;108;p14"/>
          <p:cNvPicPr preferRelativeResize="0"/>
          <p:nvPr/>
        </p:nvPicPr>
        <p:blipFill>
          <a:blip r:embed="rId7">
            <a:alphaModFix/>
          </a:blip>
          <a:stretch>
            <a:fillRect/>
          </a:stretch>
        </p:blipFill>
        <p:spPr>
          <a:xfrm>
            <a:off x="5655311" y="2870003"/>
            <a:ext cx="339320" cy="339320"/>
          </a:xfrm>
          <a:prstGeom prst="rect">
            <a:avLst/>
          </a:prstGeom>
          <a:noFill/>
          <a:ln>
            <a:noFill/>
          </a:ln>
        </p:spPr>
      </p:pic>
      <p:pic>
        <p:nvPicPr>
          <p:cNvPr id="109" name="Google Shape;109;p14"/>
          <p:cNvPicPr preferRelativeResize="0"/>
          <p:nvPr/>
        </p:nvPicPr>
        <p:blipFill>
          <a:blip r:embed="rId7">
            <a:alphaModFix/>
          </a:blip>
          <a:stretch>
            <a:fillRect/>
          </a:stretch>
        </p:blipFill>
        <p:spPr>
          <a:xfrm>
            <a:off x="5655311" y="3662320"/>
            <a:ext cx="339320" cy="339320"/>
          </a:xfrm>
          <a:prstGeom prst="rect">
            <a:avLst/>
          </a:prstGeom>
          <a:noFill/>
          <a:ln>
            <a:noFill/>
          </a:ln>
        </p:spPr>
      </p:pic>
      <p:pic>
        <p:nvPicPr>
          <p:cNvPr id="113" name="Google Shape;113;p14"/>
          <p:cNvPicPr preferRelativeResize="0"/>
          <p:nvPr/>
        </p:nvPicPr>
        <p:blipFill rotWithShape="1">
          <a:blip r:embed="rId9">
            <a:alphaModFix/>
          </a:blip>
          <a:srcRect r="16408"/>
          <a:stretch/>
        </p:blipFill>
        <p:spPr>
          <a:xfrm>
            <a:off x="6422390" y="4177002"/>
            <a:ext cx="366436" cy="407448"/>
          </a:xfrm>
          <a:prstGeom prst="rect">
            <a:avLst/>
          </a:prstGeom>
          <a:noFill/>
          <a:ln>
            <a:noFill/>
          </a:ln>
        </p:spPr>
      </p:pic>
      <p:grpSp>
        <p:nvGrpSpPr>
          <p:cNvPr id="114" name="Google Shape;114;p14"/>
          <p:cNvGrpSpPr/>
          <p:nvPr/>
        </p:nvGrpSpPr>
        <p:grpSpPr>
          <a:xfrm>
            <a:off x="4921613" y="4171075"/>
            <a:ext cx="1304743" cy="404204"/>
            <a:chOff x="6186325" y="1569417"/>
            <a:chExt cx="1629300" cy="546000"/>
          </a:xfrm>
        </p:grpSpPr>
        <p:sp>
          <p:nvSpPr>
            <p:cNvPr id="115" name="Google Shape;115;p14"/>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Student</a:t>
              </a:r>
              <a:endParaRPr sz="1094">
                <a:solidFill>
                  <a:schemeClr val="lt1"/>
                </a:solidFill>
              </a:endParaRPr>
            </a:p>
          </p:txBody>
        </p:sp>
        <p:sp>
          <p:nvSpPr>
            <p:cNvPr id="116" name="Google Shape;116;p14"/>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117" name="Google Shape;117;p14"/>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119" name="Google Shape;119;p14"/>
          <p:cNvPicPr preferRelativeResize="0"/>
          <p:nvPr/>
        </p:nvPicPr>
        <p:blipFill>
          <a:blip r:embed="rId7">
            <a:alphaModFix/>
          </a:blip>
          <a:stretch>
            <a:fillRect/>
          </a:stretch>
        </p:blipFill>
        <p:spPr>
          <a:xfrm>
            <a:off x="5655311" y="4454636"/>
            <a:ext cx="339320" cy="339320"/>
          </a:xfrm>
          <a:prstGeom prst="rect">
            <a:avLst/>
          </a:prstGeom>
          <a:noFill/>
          <a:ln>
            <a:noFill/>
          </a:ln>
        </p:spPr>
      </p:pic>
      <p:cxnSp>
        <p:nvCxnSpPr>
          <p:cNvPr id="121" name="Google Shape;121;p14"/>
          <p:cNvCxnSpPr>
            <a:stCxn id="76" idx="3"/>
            <a:endCxn id="115" idx="1"/>
          </p:cNvCxnSpPr>
          <p:nvPr/>
        </p:nvCxnSpPr>
        <p:spPr>
          <a:xfrm>
            <a:off x="4112897" y="2774273"/>
            <a:ext cx="808800" cy="1599000"/>
          </a:xfrm>
          <a:prstGeom prst="straightConnector1">
            <a:avLst/>
          </a:prstGeom>
          <a:noFill/>
          <a:ln w="9525" cap="flat" cmpd="sng">
            <a:solidFill>
              <a:schemeClr val="dk2"/>
            </a:solidFill>
            <a:prstDash val="solid"/>
            <a:round/>
            <a:headEnd type="none" w="med" len="med"/>
            <a:tailEnd type="triangle" w="med" len="med"/>
          </a:ln>
        </p:spPr>
      </p:cxnSp>
      <p:sp>
        <p:nvSpPr>
          <p:cNvPr id="122" name="Google Shape;122;p14"/>
          <p:cNvSpPr txBox="1"/>
          <p:nvPr/>
        </p:nvSpPr>
        <p:spPr>
          <a:xfrm>
            <a:off x="7740663" y="2608158"/>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123" name="Google Shape;123;p14"/>
          <p:cNvSpPr txBox="1"/>
          <p:nvPr/>
        </p:nvSpPr>
        <p:spPr>
          <a:xfrm>
            <a:off x="7740663" y="3337676"/>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124" name="Google Shape;124;p14"/>
          <p:cNvSpPr txBox="1"/>
          <p:nvPr/>
        </p:nvSpPr>
        <p:spPr>
          <a:xfrm>
            <a:off x="7740663" y="4129992"/>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3172"/>
    </mc:Choice>
    <mc:Fallback>
      <p:transition spd="slow" advTm="1131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1" grpId="0" animBg="1"/>
      <p:bldP spid="72" grpId="0" animBg="1"/>
      <p:bldP spid="82" grpId="0"/>
      <p:bldP spid="90" grpId="0"/>
      <p:bldP spid="122" grpId="0"/>
      <p:bldP spid="123" grpId="0"/>
      <p:bldP spid="12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a:extLst>
            <a:ext uri="{FF2B5EF4-FFF2-40B4-BE49-F238E27FC236}">
              <a16:creationId xmlns:a16="http://schemas.microsoft.com/office/drawing/2014/main" id="{6AB8C5AF-1A63-9AD1-08B6-B39559A05582}"/>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3577381E-3C2D-4731-DC6B-4CB57A4C84C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645" name="Google Shape;645;p28">
            <a:extLst>
              <a:ext uri="{FF2B5EF4-FFF2-40B4-BE49-F238E27FC236}">
                <a16:creationId xmlns:a16="http://schemas.microsoft.com/office/drawing/2014/main" id="{D90F9114-96B3-2AF7-8569-D3E589BDE86A}"/>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Proof Technique: Dual System Encryption </a:t>
            </a:r>
            <a:r>
              <a:rPr lang="en" sz="1800" dirty="0"/>
              <a:t>[W’09]</a:t>
            </a:r>
            <a:endParaRPr sz="1800" dirty="0"/>
          </a:p>
        </p:txBody>
      </p:sp>
      <p:sp>
        <p:nvSpPr>
          <p:cNvPr id="45" name="Google Shape;637;p27">
            <a:extLst>
              <a:ext uri="{FF2B5EF4-FFF2-40B4-BE49-F238E27FC236}">
                <a16:creationId xmlns:a16="http://schemas.microsoft.com/office/drawing/2014/main" id="{41A76C97-50A8-298D-3236-3FFD97BB664D}"/>
              </a:ext>
            </a:extLst>
          </p:cNvPr>
          <p:cNvSpPr txBox="1">
            <a:spLocks/>
          </p:cNvSpPr>
          <p:nvPr/>
        </p:nvSpPr>
        <p:spPr>
          <a:xfrm>
            <a:off x="516900" y="4456683"/>
            <a:ext cx="8627100"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Last step: ciphertext encrypts random message</a:t>
            </a:r>
          </a:p>
        </p:txBody>
      </p:sp>
      <p:sp>
        <p:nvSpPr>
          <p:cNvPr id="58" name="Google Shape;637;p27">
            <a:extLst>
              <a:ext uri="{FF2B5EF4-FFF2-40B4-BE49-F238E27FC236}">
                <a16:creationId xmlns:a16="http://schemas.microsoft.com/office/drawing/2014/main" id="{EE690A8F-B79E-E9D4-7966-473E17FACF82}"/>
              </a:ext>
            </a:extLst>
          </p:cNvPr>
          <p:cNvSpPr txBox="1">
            <a:spLocks/>
          </p:cNvSpPr>
          <p:nvPr/>
        </p:nvSpPr>
        <p:spPr>
          <a:xfrm>
            <a:off x="516900" y="3902579"/>
            <a:ext cx="2107030"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User secret keys</a:t>
            </a:r>
          </a:p>
        </p:txBody>
      </p:sp>
      <p:sp>
        <p:nvSpPr>
          <p:cNvPr id="59" name="Google Shape;637;p27">
            <a:extLst>
              <a:ext uri="{FF2B5EF4-FFF2-40B4-BE49-F238E27FC236}">
                <a16:creationId xmlns:a16="http://schemas.microsoft.com/office/drawing/2014/main" id="{0C661B19-B1B4-4747-79A1-7706B4AC32A2}"/>
              </a:ext>
            </a:extLst>
          </p:cNvPr>
          <p:cNvSpPr txBox="1">
            <a:spLocks/>
          </p:cNvSpPr>
          <p:nvPr/>
        </p:nvSpPr>
        <p:spPr>
          <a:xfrm>
            <a:off x="516900" y="3348475"/>
            <a:ext cx="1272143"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Ciphertext</a:t>
            </a:r>
          </a:p>
        </p:txBody>
      </p:sp>
      <p:sp>
        <p:nvSpPr>
          <p:cNvPr id="60" name="Rectangle 59">
            <a:extLst>
              <a:ext uri="{FF2B5EF4-FFF2-40B4-BE49-F238E27FC236}">
                <a16:creationId xmlns:a16="http://schemas.microsoft.com/office/drawing/2014/main" id="{EE3595DC-8CDA-7E7A-56A0-CBBDFFB2364F}"/>
              </a:ext>
            </a:extLst>
          </p:cNvPr>
          <p:cNvSpPr/>
          <p:nvPr/>
        </p:nvSpPr>
        <p:spPr>
          <a:xfrm>
            <a:off x="2488758" y="3474369"/>
            <a:ext cx="1828800"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9EEE819-78D6-E948-91BB-3A1FA0E8E184}"/>
              </a:ext>
            </a:extLst>
          </p:cNvPr>
          <p:cNvSpPr/>
          <p:nvPr/>
        </p:nvSpPr>
        <p:spPr>
          <a:xfrm>
            <a:off x="2488758" y="4068405"/>
            <a:ext cx="378476"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A52C257-44FE-20B7-A4A5-FE0B80380CA4}"/>
              </a:ext>
            </a:extLst>
          </p:cNvPr>
          <p:cNvSpPr/>
          <p:nvPr/>
        </p:nvSpPr>
        <p:spPr>
          <a:xfrm>
            <a:off x="3013544" y="4060042"/>
            <a:ext cx="378476"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65EDD9F-78A6-F181-3AC6-5BE8BAD5F075}"/>
              </a:ext>
            </a:extLst>
          </p:cNvPr>
          <p:cNvSpPr/>
          <p:nvPr/>
        </p:nvSpPr>
        <p:spPr>
          <a:xfrm>
            <a:off x="3538330" y="4060390"/>
            <a:ext cx="378476"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639">
            <a:extLst>
              <a:ext uri="{FF2B5EF4-FFF2-40B4-BE49-F238E27FC236}">
                <a16:creationId xmlns:a16="http://schemas.microsoft.com/office/drawing/2014/main" id="{C53E5AC2-789A-E7D0-E99D-F9314AFDD70C}"/>
              </a:ext>
            </a:extLst>
          </p:cNvPr>
          <p:cNvSpPr/>
          <p:nvPr/>
        </p:nvSpPr>
        <p:spPr>
          <a:xfrm>
            <a:off x="4071002" y="4046380"/>
            <a:ext cx="378476"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640">
            <a:extLst>
              <a:ext uri="{FF2B5EF4-FFF2-40B4-BE49-F238E27FC236}">
                <a16:creationId xmlns:a16="http://schemas.microsoft.com/office/drawing/2014/main" id="{4A7C4F04-FBF4-E0EC-D57A-EE7F9AD85AEE}"/>
              </a:ext>
            </a:extLst>
          </p:cNvPr>
          <p:cNvSpPr/>
          <p:nvPr/>
        </p:nvSpPr>
        <p:spPr>
          <a:xfrm>
            <a:off x="4595788" y="4038017"/>
            <a:ext cx="378476"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641">
            <a:extLst>
              <a:ext uri="{FF2B5EF4-FFF2-40B4-BE49-F238E27FC236}">
                <a16:creationId xmlns:a16="http://schemas.microsoft.com/office/drawing/2014/main" id="{EC760C46-1A79-0103-18FC-66C3ECAA7AC1}"/>
              </a:ext>
            </a:extLst>
          </p:cNvPr>
          <p:cNvSpPr/>
          <p:nvPr/>
        </p:nvSpPr>
        <p:spPr>
          <a:xfrm>
            <a:off x="5120574" y="4038365"/>
            <a:ext cx="378476" cy="3483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CB503342-101A-3090-27EB-983C9FAA505E}"/>
              </a:ext>
            </a:extLst>
          </p:cNvPr>
          <p:cNvCxnSpPr>
            <a:cxnSpLocks/>
          </p:cNvCxnSpPr>
          <p:nvPr/>
        </p:nvCxnSpPr>
        <p:spPr>
          <a:xfrm>
            <a:off x="678678" y="2878372"/>
            <a:ext cx="72777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A29CC35-6B31-34BF-7AFC-CE9C7C0362B0}"/>
              </a:ext>
            </a:extLst>
          </p:cNvPr>
          <p:cNvSpPr/>
          <p:nvPr/>
        </p:nvSpPr>
        <p:spPr>
          <a:xfrm>
            <a:off x="2488761" y="3473389"/>
            <a:ext cx="1828800"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0A0814-A1E9-1DDF-548E-09408F9BCB9D}"/>
              </a:ext>
            </a:extLst>
          </p:cNvPr>
          <p:cNvSpPr/>
          <p:nvPr/>
        </p:nvSpPr>
        <p:spPr>
          <a:xfrm>
            <a:off x="2488761" y="4067425"/>
            <a:ext cx="378476"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4B1C847-CFAA-F01B-1B22-7082A4C03339}"/>
              </a:ext>
            </a:extLst>
          </p:cNvPr>
          <p:cNvSpPr/>
          <p:nvPr/>
        </p:nvSpPr>
        <p:spPr>
          <a:xfrm>
            <a:off x="3013547" y="4059062"/>
            <a:ext cx="378476"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40DBD37-BD99-29CA-9C9A-80647206C4AD}"/>
              </a:ext>
            </a:extLst>
          </p:cNvPr>
          <p:cNvSpPr/>
          <p:nvPr/>
        </p:nvSpPr>
        <p:spPr>
          <a:xfrm>
            <a:off x="3538333" y="4059410"/>
            <a:ext cx="378476"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61F491-BC7C-C3E5-FF45-1C6EB8BA1DEF}"/>
              </a:ext>
            </a:extLst>
          </p:cNvPr>
          <p:cNvSpPr/>
          <p:nvPr/>
        </p:nvSpPr>
        <p:spPr>
          <a:xfrm>
            <a:off x="4071005" y="4045400"/>
            <a:ext cx="378476"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04FA80-7981-6E1B-2131-F4A67CBA4F80}"/>
              </a:ext>
            </a:extLst>
          </p:cNvPr>
          <p:cNvSpPr/>
          <p:nvPr/>
        </p:nvSpPr>
        <p:spPr>
          <a:xfrm>
            <a:off x="4595791" y="4037037"/>
            <a:ext cx="378476"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9C1E72-BC14-CAA4-5D77-3D109F327591}"/>
              </a:ext>
            </a:extLst>
          </p:cNvPr>
          <p:cNvSpPr/>
          <p:nvPr/>
        </p:nvSpPr>
        <p:spPr>
          <a:xfrm>
            <a:off x="5120577" y="4037385"/>
            <a:ext cx="378476" cy="34834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12BDBAB0-A786-DA04-32D3-A50590B34BCD}"/>
              </a:ext>
            </a:extLst>
          </p:cNvPr>
          <p:cNvGraphicFramePr>
            <a:graphicFrameLocks noGrp="1"/>
          </p:cNvGraphicFramePr>
          <p:nvPr/>
        </p:nvGraphicFramePr>
        <p:xfrm>
          <a:off x="1388828" y="1096341"/>
          <a:ext cx="6096000" cy="1554480"/>
        </p:xfrm>
        <a:graphic>
          <a:graphicData uri="http://schemas.openxmlformats.org/drawingml/2006/table">
            <a:tbl>
              <a:tblPr firstRow="1" bandRow="1">
                <a:tableStyleId>{051880A8-D4F1-4EB1-BC22-3ACA0F566227}</a:tableStyleId>
              </a:tblPr>
              <a:tblGrid>
                <a:gridCol w="2032000">
                  <a:extLst>
                    <a:ext uri="{9D8B030D-6E8A-4147-A177-3AD203B41FA5}">
                      <a16:colId xmlns:a16="http://schemas.microsoft.com/office/drawing/2014/main" val="2780821281"/>
                    </a:ext>
                  </a:extLst>
                </a:gridCol>
                <a:gridCol w="2032000">
                  <a:extLst>
                    <a:ext uri="{9D8B030D-6E8A-4147-A177-3AD203B41FA5}">
                      <a16:colId xmlns:a16="http://schemas.microsoft.com/office/drawing/2014/main" val="1169898214"/>
                    </a:ext>
                  </a:extLst>
                </a:gridCol>
                <a:gridCol w="2032000">
                  <a:extLst>
                    <a:ext uri="{9D8B030D-6E8A-4147-A177-3AD203B41FA5}">
                      <a16:colId xmlns:a16="http://schemas.microsoft.com/office/drawing/2014/main" val="3056549916"/>
                    </a:ext>
                  </a:extLst>
                </a:gridCol>
              </a:tblGrid>
              <a:tr h="370840">
                <a:tc>
                  <a:txBody>
                    <a:bodyPr/>
                    <a:lstStyle/>
                    <a:p>
                      <a:pPr algn="ctr"/>
                      <a:endParaRPr lang="en-US" dirty="0"/>
                    </a:p>
                  </a:txBody>
                  <a:tcPr anchor="ctr"/>
                </a:tc>
                <a:tc>
                  <a:txBody>
                    <a:bodyPr/>
                    <a:lstStyle/>
                    <a:p>
                      <a:pPr algn="ctr"/>
                      <a:r>
                        <a:rPr lang="en-US" dirty="0">
                          <a:solidFill>
                            <a:schemeClr val="accent1"/>
                          </a:solidFill>
                        </a:rPr>
                        <a:t>Normal</a:t>
                      </a:r>
                    </a:p>
                    <a:p>
                      <a:pPr algn="ctr"/>
                      <a:r>
                        <a:rPr lang="en-US" dirty="0">
                          <a:solidFill>
                            <a:schemeClr val="accent1"/>
                          </a:solidFill>
                        </a:rPr>
                        <a:t>user secret key</a:t>
                      </a:r>
                    </a:p>
                  </a:txBody>
                  <a:tcPr anchor="ctr"/>
                </a:tc>
                <a:tc>
                  <a:txBody>
                    <a:bodyPr/>
                    <a:lstStyle/>
                    <a:p>
                      <a:pPr algn="ctr"/>
                      <a:r>
                        <a:rPr lang="en-US" dirty="0">
                          <a:solidFill>
                            <a:srgbClr val="C00000"/>
                          </a:solidFill>
                        </a:rPr>
                        <a:t>Semi-functional</a:t>
                      </a:r>
                    </a:p>
                    <a:p>
                      <a:pPr algn="ctr"/>
                      <a:r>
                        <a:rPr lang="en-US" dirty="0">
                          <a:solidFill>
                            <a:srgbClr val="C00000"/>
                          </a:solidFill>
                        </a:rPr>
                        <a:t>user secret key</a:t>
                      </a:r>
                    </a:p>
                  </a:txBody>
                  <a:tcPr anchor="ctr"/>
                </a:tc>
                <a:extLst>
                  <a:ext uri="{0D108BD9-81ED-4DB2-BD59-A6C34878D82A}">
                    <a16:rowId xmlns:a16="http://schemas.microsoft.com/office/drawing/2014/main" val="2513227750"/>
                  </a:ext>
                </a:extLst>
              </a:tr>
              <a:tr h="370840">
                <a:tc>
                  <a:txBody>
                    <a:bodyPr/>
                    <a:lstStyle/>
                    <a:p>
                      <a:pPr algn="ctr"/>
                      <a:r>
                        <a:rPr lang="en-US" dirty="0">
                          <a:solidFill>
                            <a:schemeClr val="accent1"/>
                          </a:solidFill>
                        </a:rPr>
                        <a:t>Normal </a:t>
                      </a:r>
                    </a:p>
                    <a:p>
                      <a:pPr algn="ctr"/>
                      <a:r>
                        <a:rPr lang="en-US" dirty="0">
                          <a:solidFill>
                            <a:schemeClr val="accent1"/>
                          </a:solidFill>
                        </a:rPr>
                        <a:t>ciphertext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chemeClr val="accent1"/>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chemeClr val="accent1"/>
                          </a:solidFill>
                        </a:rPr>
                        <a:t>✅</a:t>
                      </a:r>
                    </a:p>
                  </a:txBody>
                  <a:tcPr anchor="ctr"/>
                </a:tc>
                <a:extLst>
                  <a:ext uri="{0D108BD9-81ED-4DB2-BD59-A6C34878D82A}">
                    <a16:rowId xmlns:a16="http://schemas.microsoft.com/office/drawing/2014/main" val="578706729"/>
                  </a:ext>
                </a:extLst>
              </a:tr>
              <a:tr h="370840">
                <a:tc>
                  <a:txBody>
                    <a:bodyPr/>
                    <a:lstStyle/>
                    <a:p>
                      <a:pPr algn="ctr"/>
                      <a:r>
                        <a:rPr lang="en-US" dirty="0">
                          <a:solidFill>
                            <a:srgbClr val="C00000"/>
                          </a:solidFill>
                        </a:rPr>
                        <a:t>Semi-functional ciphertext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chemeClr val="accent1"/>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800" b="1" dirty="0">
                          <a:solidFill>
                            <a:srgbClr val="BB0000"/>
                          </a:solidFill>
                        </a:rPr>
                        <a:t>❌</a:t>
                      </a:r>
                    </a:p>
                  </a:txBody>
                  <a:tcPr anchor="ctr"/>
                </a:tc>
                <a:extLst>
                  <a:ext uri="{0D108BD9-81ED-4DB2-BD59-A6C34878D82A}">
                    <a16:rowId xmlns:a16="http://schemas.microsoft.com/office/drawing/2014/main" val="1323973195"/>
                  </a:ext>
                </a:extLst>
              </a:tr>
            </a:tbl>
          </a:graphicData>
        </a:graphic>
      </p:graphicFrame>
    </p:spTree>
    <p:custDataLst>
      <p:tags r:id="rId1"/>
    </p:custDataLst>
    <p:extLst>
      <p:ext uri="{BB962C8B-B14F-4D97-AF65-F5344CB8AC3E}">
        <p14:creationId xmlns:p14="http://schemas.microsoft.com/office/powerpoint/2010/main" val="1221579027"/>
      </p:ext>
    </p:extLst>
  </p:cSld>
  <p:clrMapOvr>
    <a:masterClrMapping/>
  </p:clrMapOvr>
  <mc:AlternateContent xmlns:mc="http://schemas.openxmlformats.org/markup-compatibility/2006">
    <mc:Choice xmlns:p14="http://schemas.microsoft.com/office/powerpoint/2010/main" Requires="p14">
      <p:transition spd="slow" p14:dur="2000" advTm="32952"/>
    </mc:Choice>
    <mc:Fallback>
      <p:transition spd="slow" advTm="329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 grpId="0" animBg="1"/>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a:extLst>
            <a:ext uri="{FF2B5EF4-FFF2-40B4-BE49-F238E27FC236}">
              <a16:creationId xmlns:a16="http://schemas.microsoft.com/office/drawing/2014/main" id="{4A112CC3-8B38-546C-40CC-6FA62D4CEEAB}"/>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FF65089B-A2DA-87E2-0865-A753522B3C7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645" name="Google Shape;645;p28">
            <a:extLst>
              <a:ext uri="{FF2B5EF4-FFF2-40B4-BE49-F238E27FC236}">
                <a16:creationId xmlns:a16="http://schemas.microsoft.com/office/drawing/2014/main" id="{D3CE5CA9-8D00-D94B-172E-1CB54511E7AE}"/>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Limitation: </a:t>
            </a:r>
            <a:r>
              <a:rPr lang="en" sz="2950" b="1" dirty="0">
                <a:solidFill>
                  <a:srgbClr val="C00000"/>
                </a:solidFill>
              </a:rPr>
              <a:t>Static</a:t>
            </a:r>
            <a:r>
              <a:rPr lang="en" sz="2950" b="1" dirty="0"/>
              <a:t> Authority Corruption </a:t>
            </a:r>
            <a:endParaRPr sz="2950" b="1" dirty="0"/>
          </a:p>
        </p:txBody>
      </p:sp>
      <p:sp>
        <p:nvSpPr>
          <p:cNvPr id="49" name="Google Shape;637;p27">
            <a:extLst>
              <a:ext uri="{FF2B5EF4-FFF2-40B4-BE49-F238E27FC236}">
                <a16:creationId xmlns:a16="http://schemas.microsoft.com/office/drawing/2014/main" id="{20AF525F-E2EE-4F79-BCD4-B7BECC81B5D3}"/>
              </a:ext>
            </a:extLst>
          </p:cNvPr>
          <p:cNvSpPr txBox="1">
            <a:spLocks/>
          </p:cNvSpPr>
          <p:nvPr/>
        </p:nvSpPr>
        <p:spPr>
          <a:xfrm>
            <a:off x="613764" y="1945095"/>
            <a:ext cx="7226222"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Target-group-based computational assumption (DBDH variant)</a:t>
            </a:r>
          </a:p>
        </p:txBody>
      </p:sp>
      <p:sp>
        <p:nvSpPr>
          <p:cNvPr id="51" name="Triangle 50">
            <a:extLst>
              <a:ext uri="{FF2B5EF4-FFF2-40B4-BE49-F238E27FC236}">
                <a16:creationId xmlns:a16="http://schemas.microsoft.com/office/drawing/2014/main" id="{A5CB2185-8D55-711F-F7A7-63D999C51964}"/>
              </a:ext>
            </a:extLst>
          </p:cNvPr>
          <p:cNvSpPr/>
          <p:nvPr/>
        </p:nvSpPr>
        <p:spPr>
          <a:xfrm rot="10800000">
            <a:off x="2615973" y="2424730"/>
            <a:ext cx="1073426" cy="302148"/>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Google Shape;637;p27">
            <a:extLst>
              <a:ext uri="{FF2B5EF4-FFF2-40B4-BE49-F238E27FC236}">
                <a16:creationId xmlns:a16="http://schemas.microsoft.com/office/drawing/2014/main" id="{52D2699B-0DA4-9371-6C6D-D52466629769}"/>
              </a:ext>
            </a:extLst>
          </p:cNvPr>
          <p:cNvSpPr txBox="1">
            <a:spLocks/>
          </p:cNvSpPr>
          <p:nvPr/>
        </p:nvSpPr>
        <p:spPr>
          <a:xfrm>
            <a:off x="615090" y="2606379"/>
            <a:ext cx="7226222"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Reduction embeds challenge in public keys of </a:t>
            </a:r>
            <a:r>
              <a:rPr lang="en-US" sz="1800" i="1" dirty="0">
                <a:solidFill>
                  <a:srgbClr val="C00000"/>
                </a:solidFill>
              </a:rPr>
              <a:t>honest authorities</a:t>
            </a:r>
          </a:p>
        </p:txBody>
      </p:sp>
      <p:sp>
        <p:nvSpPr>
          <p:cNvPr id="2" name="Google Shape;637;p27">
            <a:extLst>
              <a:ext uri="{FF2B5EF4-FFF2-40B4-BE49-F238E27FC236}">
                <a16:creationId xmlns:a16="http://schemas.microsoft.com/office/drawing/2014/main" id="{3D75EE63-E87B-E781-F40C-F3C49EC66046}"/>
              </a:ext>
            </a:extLst>
          </p:cNvPr>
          <p:cNvSpPr txBox="1">
            <a:spLocks/>
          </p:cNvSpPr>
          <p:nvPr/>
        </p:nvSpPr>
        <p:spPr>
          <a:xfrm>
            <a:off x="517025" y="715698"/>
            <a:ext cx="8627100" cy="101563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US" sz="1800" dirty="0"/>
              <a:t>Penultimate step: ciphertext, all user secret keys: semi-functional</a:t>
            </a:r>
          </a:p>
          <a:p>
            <a:pPr marL="285750" indent="-285750">
              <a:lnSpc>
                <a:spcPct val="150000"/>
              </a:lnSpc>
              <a:buFont typeface="Arial" panose="020B0604020202020204" pitchFamily="34" charset="0"/>
              <a:buChar char="•"/>
            </a:pPr>
            <a:r>
              <a:rPr lang="en-US" sz="1800" dirty="0"/>
              <a:t>Last step: ciphertext encrypts random message</a:t>
            </a:r>
          </a:p>
        </p:txBody>
      </p:sp>
      <p:sp>
        <p:nvSpPr>
          <p:cNvPr id="3" name="Curved Right Arrow 2">
            <a:extLst>
              <a:ext uri="{FF2B5EF4-FFF2-40B4-BE49-F238E27FC236}">
                <a16:creationId xmlns:a16="http://schemas.microsoft.com/office/drawing/2014/main" id="{717AD203-4246-7601-435D-3E08A9C02347}"/>
              </a:ext>
            </a:extLst>
          </p:cNvPr>
          <p:cNvSpPr/>
          <p:nvPr/>
        </p:nvSpPr>
        <p:spPr>
          <a:xfrm>
            <a:off x="318623" y="985959"/>
            <a:ext cx="206734" cy="477078"/>
          </a:xfrm>
          <a:prstGeom prst="curved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66BB8029-C0F4-8D69-CBEA-A363F8B7D9A3}"/>
              </a:ext>
            </a:extLst>
          </p:cNvPr>
          <p:cNvSpPr/>
          <p:nvPr/>
        </p:nvSpPr>
        <p:spPr>
          <a:xfrm>
            <a:off x="127221" y="834884"/>
            <a:ext cx="7712765" cy="771276"/>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E9171971-863F-5A0E-C911-71614E69D8D7}"/>
              </a:ext>
            </a:extLst>
          </p:cNvPr>
          <p:cNvSpPr/>
          <p:nvPr/>
        </p:nvSpPr>
        <p:spPr>
          <a:xfrm rot="10800000">
            <a:off x="2615973" y="1674744"/>
            <a:ext cx="1073426" cy="302148"/>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Tree>
    <p:extLst>
      <p:ext uri="{BB962C8B-B14F-4D97-AF65-F5344CB8AC3E}">
        <p14:creationId xmlns:p14="http://schemas.microsoft.com/office/powerpoint/2010/main" val="507219842"/>
      </p:ext>
    </p:extLst>
  </p:cSld>
  <p:clrMapOvr>
    <a:masterClrMapping/>
  </p:clrMapOvr>
  <mc:AlternateContent xmlns:mc="http://schemas.openxmlformats.org/markup-compatibility/2006">
    <mc:Choice xmlns:p14="http://schemas.microsoft.com/office/powerpoint/2010/main" Requires="p14">
      <p:transition spd="slow" p14:dur="2000" advTm="39832"/>
    </mc:Choice>
    <mc:Fallback>
      <p:transition spd="slow" advTm="3983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a:extLst>
            <a:ext uri="{FF2B5EF4-FFF2-40B4-BE49-F238E27FC236}">
              <a16:creationId xmlns:a16="http://schemas.microsoft.com/office/drawing/2014/main" id="{A0AFD4D4-8534-9601-02D8-A9EADFBCA66F}"/>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15B72157-AF24-7D34-E5E3-0A5B110798F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645" name="Google Shape;645;p28">
            <a:extLst>
              <a:ext uri="{FF2B5EF4-FFF2-40B4-BE49-F238E27FC236}">
                <a16:creationId xmlns:a16="http://schemas.microsoft.com/office/drawing/2014/main" id="{BF6FAEFF-37EB-73A6-F5CD-3C40C7918C48}"/>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Towards </a:t>
            </a:r>
            <a:r>
              <a:rPr lang="en" sz="2950" b="1" dirty="0">
                <a:solidFill>
                  <a:schemeClr val="accent1"/>
                </a:solidFill>
              </a:rPr>
              <a:t>Adaptive</a:t>
            </a:r>
            <a:r>
              <a:rPr lang="en" sz="2950" b="1" dirty="0"/>
              <a:t> Authority Corruption </a:t>
            </a:r>
            <a:endParaRPr sz="2950" b="1" dirty="0"/>
          </a:p>
        </p:txBody>
      </p:sp>
      <p:sp>
        <p:nvSpPr>
          <p:cNvPr id="45" name="Google Shape;637;p27">
            <a:extLst>
              <a:ext uri="{FF2B5EF4-FFF2-40B4-BE49-F238E27FC236}">
                <a16:creationId xmlns:a16="http://schemas.microsoft.com/office/drawing/2014/main" id="{C55A62D0-DF7C-DD83-EA70-75A6C6D7D584}"/>
              </a:ext>
            </a:extLst>
          </p:cNvPr>
          <p:cNvSpPr txBox="1">
            <a:spLocks/>
          </p:cNvSpPr>
          <p:nvPr/>
        </p:nvSpPr>
        <p:spPr>
          <a:xfrm>
            <a:off x="517025" y="715698"/>
            <a:ext cx="8627100" cy="101563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US" sz="1800" dirty="0"/>
              <a:t>Penultimate step: ciphertext, all user secret keys: semi-functional</a:t>
            </a:r>
          </a:p>
          <a:p>
            <a:pPr marL="285750" indent="-285750">
              <a:lnSpc>
                <a:spcPct val="150000"/>
              </a:lnSpc>
              <a:buFont typeface="Arial" panose="020B0604020202020204" pitchFamily="34" charset="0"/>
              <a:buChar char="•"/>
            </a:pPr>
            <a:r>
              <a:rPr lang="en-US" sz="1800" dirty="0"/>
              <a:t>Last step: ciphertext encrypts random message</a:t>
            </a:r>
          </a:p>
        </p:txBody>
      </p:sp>
      <p:sp>
        <p:nvSpPr>
          <p:cNvPr id="47" name="Curved Right Arrow 46">
            <a:extLst>
              <a:ext uri="{FF2B5EF4-FFF2-40B4-BE49-F238E27FC236}">
                <a16:creationId xmlns:a16="http://schemas.microsoft.com/office/drawing/2014/main" id="{D86115DD-BECD-B97D-9AB3-9DDFC0A6C60E}"/>
              </a:ext>
            </a:extLst>
          </p:cNvPr>
          <p:cNvSpPr/>
          <p:nvPr/>
        </p:nvSpPr>
        <p:spPr>
          <a:xfrm>
            <a:off x="318623" y="985959"/>
            <a:ext cx="206734" cy="477078"/>
          </a:xfrm>
          <a:prstGeom prst="curved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a:extLst>
              <a:ext uri="{FF2B5EF4-FFF2-40B4-BE49-F238E27FC236}">
                <a16:creationId xmlns:a16="http://schemas.microsoft.com/office/drawing/2014/main" id="{D2D1FFBA-9F47-A470-762C-894A89FAD0E5}"/>
              </a:ext>
            </a:extLst>
          </p:cNvPr>
          <p:cNvSpPr/>
          <p:nvPr/>
        </p:nvSpPr>
        <p:spPr>
          <a:xfrm>
            <a:off x="127221" y="834884"/>
            <a:ext cx="7712765" cy="771276"/>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Google Shape;637;p27">
            <a:extLst>
              <a:ext uri="{FF2B5EF4-FFF2-40B4-BE49-F238E27FC236}">
                <a16:creationId xmlns:a16="http://schemas.microsoft.com/office/drawing/2014/main" id="{5547532D-CDFF-EA1E-B110-7747CBF597DA}"/>
              </a:ext>
            </a:extLst>
          </p:cNvPr>
          <p:cNvSpPr txBox="1">
            <a:spLocks/>
          </p:cNvSpPr>
          <p:nvPr/>
        </p:nvSpPr>
        <p:spPr>
          <a:xfrm>
            <a:off x="1175214" y="1865577"/>
            <a:ext cx="7457186"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Make this transition information-theoretic</a:t>
            </a:r>
          </a:p>
        </p:txBody>
      </p:sp>
      <p:sp>
        <p:nvSpPr>
          <p:cNvPr id="50" name="Triangle 49">
            <a:extLst>
              <a:ext uri="{FF2B5EF4-FFF2-40B4-BE49-F238E27FC236}">
                <a16:creationId xmlns:a16="http://schemas.microsoft.com/office/drawing/2014/main" id="{694EDDC1-6D8C-CBED-F477-35393F6430EB}"/>
              </a:ext>
            </a:extLst>
          </p:cNvPr>
          <p:cNvSpPr/>
          <p:nvPr/>
        </p:nvSpPr>
        <p:spPr>
          <a:xfrm rot="10800000">
            <a:off x="2615973" y="1674744"/>
            <a:ext cx="1073426" cy="302148"/>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961B43-FE9A-DC21-7995-B4C6E5947D24}"/>
                  </a:ext>
                </a:extLst>
              </p:cNvPr>
              <p:cNvSpPr txBox="1"/>
              <p:nvPr/>
            </p:nvSpPr>
            <p:spPr>
              <a:xfrm>
                <a:off x="1899822" y="3005809"/>
                <a:ext cx="2920754" cy="369332"/>
              </a:xfrm>
              <a:prstGeom prst="rect">
                <a:avLst/>
              </a:prstGeom>
              <a:noFill/>
              <a:ln>
                <a:solidFill>
                  <a:schemeClr val="accent1"/>
                </a:solidFill>
              </a:ln>
            </p:spPr>
            <p:txBody>
              <a:bodyPr wrap="square">
                <a:spAutoFit/>
              </a:bodyPr>
              <a:lstStyle/>
              <a:p>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r>
                      <a:rPr lang="en-US" sz="1800" b="0" i="1" smtClean="0">
                        <a:latin typeface="Cambria Math" panose="02040503050406030204" pitchFamily="18" charset="0"/>
                      </a:rPr>
                      <m:t>𝑚𝑠𝑔</m:t>
                    </m:r>
                    <m:r>
                      <a:rPr lang="en-US" sz="1800" b="0" i="1" smtClean="0">
                        <a:latin typeface="Cambria Math" panose="02040503050406030204" pitchFamily="18" charset="0"/>
                      </a:rPr>
                      <m:t> ∙</m:t>
                    </m:r>
                  </m:oMath>
                </a14:m>
                <a:r>
                  <a:rPr lang="en-US" sz="1800" dirty="0"/>
                  <a:t> </a:t>
                </a:r>
                <a14:m>
                  <m:oMath xmlns:m="http://schemas.openxmlformats.org/officeDocument/2006/math">
                    <m:r>
                      <a:rPr lang="en-US" sz="1800" i="1" dirty="0">
                        <a:latin typeface="Cambria Math" panose="02040503050406030204" pitchFamily="18" charset="0"/>
                      </a:rPr>
                      <m:t>𝑒</m:t>
                    </m:r>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3</m:t>
                        </m:r>
                      </m:sub>
                    </m:sSub>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3</m:t>
                        </m:r>
                      </m:sub>
                    </m:sSub>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m:t>
                        </m:r>
                      </m:e>
                      <m:sup>
                        <m:r>
                          <a:rPr lang="en-US" sz="1800" b="0" i="1" dirty="0" smtClean="0">
                            <a:solidFill>
                              <a:schemeClr val="accent1"/>
                            </a:solidFill>
                            <a:latin typeface="Cambria Math" panose="02040503050406030204" pitchFamily="18" charset="0"/>
                          </a:rPr>
                          <m:t>𝑠</m:t>
                        </m:r>
                      </m:sup>
                    </m:sSup>
                    <m:r>
                      <a:rPr lang="en-US" sz="1800" b="0" i="1" dirty="0"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18" name="TextBox 17">
                <a:extLst>
                  <a:ext uri="{FF2B5EF4-FFF2-40B4-BE49-F238E27FC236}">
                    <a16:creationId xmlns:a16="http://schemas.microsoft.com/office/drawing/2014/main" id="{A4961B43-FE9A-DC21-7995-B4C6E5947D24}"/>
                  </a:ext>
                </a:extLst>
              </p:cNvPr>
              <p:cNvSpPr txBox="1">
                <a:spLocks noRot="1" noChangeAspect="1" noMove="1" noResize="1" noEditPoints="1" noAdjustHandles="1" noChangeArrowheads="1" noChangeShapeType="1" noTextEdit="1"/>
              </p:cNvSpPr>
              <p:nvPr/>
            </p:nvSpPr>
            <p:spPr>
              <a:xfrm>
                <a:off x="1899822" y="3005809"/>
                <a:ext cx="2920754" cy="369332"/>
              </a:xfrm>
              <a:prstGeom prst="rect">
                <a:avLst/>
              </a:prstGeom>
              <a:blipFill>
                <a:blip r:embed="rId4"/>
                <a:stretch>
                  <a:fillRect b="-16129"/>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42BBA16-5821-9871-7C21-14376A3769E3}"/>
                  </a:ext>
                </a:extLst>
              </p:cNvPr>
              <p:cNvSpPr txBox="1"/>
              <p:nvPr/>
            </p:nvSpPr>
            <p:spPr>
              <a:xfrm>
                <a:off x="5110653" y="3010150"/>
                <a:ext cx="3704873" cy="413318"/>
              </a:xfrm>
              <a:prstGeom prst="rect">
                <a:avLst/>
              </a:prstGeom>
              <a:noFill/>
              <a:ln>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𝑐</m:t>
                          </m:r>
                        </m:e>
                        <m:sub>
                          <m:r>
                            <a:rPr lang="en-US" sz="1800" b="0" i="1" dirty="0" smtClean="0">
                              <a:latin typeface="Cambria Math" panose="02040503050406030204" pitchFamily="18" charset="0"/>
                            </a:rPr>
                            <m:t>2</m:t>
                          </m:r>
                          <m:r>
                            <a:rPr lang="en-US" sz="1800" i="1" dirty="0">
                              <a:latin typeface="Cambria Math" panose="02040503050406030204" pitchFamily="18" charset="0"/>
                            </a:rPr>
                            <m:t>,</m:t>
                          </m:r>
                          <m:r>
                            <a:rPr lang="en-US" sz="1800" i="1" dirty="0">
                              <a:latin typeface="Cambria Math" panose="02040503050406030204" pitchFamily="18" charset="0"/>
                            </a:rPr>
                            <m:t>𝑥</m:t>
                          </m:r>
                        </m:sub>
                      </m:sSub>
                      <m:r>
                        <a:rPr lang="en-US" sz="1800" b="0" i="1" dirty="0" smtClean="0">
                          <a:latin typeface="Cambria Math" panose="02040503050406030204" pitchFamily="18" charset="0"/>
                        </a:rPr>
                        <m:t>= </m:t>
                      </m:r>
                      <m:r>
                        <a:rPr lang="en-US" sz="1800" i="1" dirty="0">
                          <a:latin typeface="Cambria Math" panose="02040503050406030204" pitchFamily="18" charset="0"/>
                        </a:rPr>
                        <m:t>𝑒</m:t>
                      </m:r>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3</m:t>
                          </m:r>
                        </m:sub>
                      </m:sSub>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3</m:t>
                          </m:r>
                        </m:sub>
                      </m:sSub>
                      <m:sSup>
                        <m:sSupPr>
                          <m:ctrlPr>
                            <a:rPr lang="en-US" sz="1800" i="1" dirty="0">
                              <a:latin typeface="Cambria Math" panose="02040503050406030204" pitchFamily="18" charset="0"/>
                            </a:rPr>
                          </m:ctrlPr>
                        </m:sSupPr>
                        <m:e>
                          <m:r>
                            <a:rPr lang="en-US" sz="1800" i="1" dirty="0">
                              <a:latin typeface="Cambria Math" panose="02040503050406030204" pitchFamily="18" charset="0"/>
                            </a:rPr>
                            <m:t>)</m:t>
                          </m:r>
                        </m:e>
                        <m:sup>
                          <m:sSub>
                            <m:sSubPr>
                              <m:ctrlPr>
                                <a:rPr lang="en-US" sz="1800" i="1" dirty="0" smtClean="0">
                                  <a:solidFill>
                                    <a:schemeClr val="accent1"/>
                                  </a:solidFill>
                                  <a:latin typeface="Cambria Math" panose="02040503050406030204" pitchFamily="18" charset="0"/>
                                </a:rPr>
                              </m:ctrlPr>
                            </m:sSubPr>
                            <m:e>
                              <m:r>
                                <a:rPr lang="en-US" sz="1800" i="1" dirty="0" smtClean="0">
                                  <a:solidFill>
                                    <a:schemeClr val="accent1"/>
                                  </a:solidFill>
                                  <a:latin typeface="Cambria Math" panose="02040503050406030204" pitchFamily="18" charset="0"/>
                                  <a:ea typeface="Cambria Math" panose="02040503050406030204" pitchFamily="18" charset="0"/>
                                </a:rPr>
                                <m:t>𝜆</m:t>
                              </m:r>
                            </m:e>
                            <m:sub>
                              <m:r>
                                <a:rPr lang="en-US" sz="1800" b="0" i="1" dirty="0" smtClean="0">
                                  <a:solidFill>
                                    <a:schemeClr val="accent1"/>
                                  </a:solidFill>
                                  <a:latin typeface="Cambria Math" panose="02040503050406030204" pitchFamily="18" charset="0"/>
                                </a:rPr>
                                <m:t>𝑥</m:t>
                              </m:r>
                            </m:sub>
                          </m:sSub>
                          <m:r>
                            <a:rPr lang="en-US" sz="1800" b="0" i="1" dirty="0" smtClean="0">
                              <a:solidFill>
                                <a:schemeClr val="accent1"/>
                              </a:solidFill>
                              <a:latin typeface="Cambria Math" panose="02040503050406030204" pitchFamily="18" charset="0"/>
                            </a:rPr>
                            <m:t>[</m:t>
                          </m:r>
                          <m:r>
                            <a:rPr lang="en-US" sz="1800" b="0" i="1" dirty="0" smtClean="0">
                              <a:solidFill>
                                <a:schemeClr val="accent1"/>
                              </a:solidFill>
                              <a:latin typeface="Cambria Math" panose="02040503050406030204" pitchFamily="18" charset="0"/>
                            </a:rPr>
                            <m:t>𝑠</m:t>
                          </m:r>
                          <m:r>
                            <a:rPr lang="en-US" sz="1800" b="0" i="1" dirty="0" smtClean="0">
                              <a:solidFill>
                                <a:schemeClr val="accent1"/>
                              </a:solidFill>
                              <a:latin typeface="Cambria Math" panose="02040503050406030204" pitchFamily="18" charset="0"/>
                            </a:rPr>
                            <m:t>]+ </m:t>
                          </m:r>
                          <m:sSub>
                            <m:sSubPr>
                              <m:ctrlPr>
                                <a:rPr lang="en-US" sz="1800" b="0" i="1" dirty="0" smtClean="0">
                                  <a:solidFill>
                                    <a:srgbClr val="FFC000"/>
                                  </a:solidFill>
                                  <a:latin typeface="Cambria Math" panose="02040503050406030204" pitchFamily="18" charset="0"/>
                                </a:rPr>
                              </m:ctrlPr>
                            </m:sSubPr>
                            <m:e>
                              <m:r>
                                <a:rPr lang="en-US" sz="1800" b="0" i="1" dirty="0" smtClean="0">
                                  <a:solidFill>
                                    <a:srgbClr val="FFC000"/>
                                  </a:solidFill>
                                  <a:latin typeface="Cambria Math" panose="02040503050406030204" pitchFamily="18" charset="0"/>
                                  <a:ea typeface="Cambria Math" panose="02040503050406030204" pitchFamily="18" charset="0"/>
                                </a:rPr>
                                <m:t>𝛼</m:t>
                              </m:r>
                            </m:e>
                            <m:sub>
                              <m:r>
                                <a:rPr lang="en-US" sz="1800" b="0" i="1" dirty="0" smtClean="0">
                                  <a:solidFill>
                                    <a:srgbClr val="FFC000"/>
                                  </a:solidFill>
                                  <a:latin typeface="Cambria Math" panose="02040503050406030204" pitchFamily="18" charset="0"/>
                                  <a:ea typeface="Cambria Math" panose="02040503050406030204" pitchFamily="18" charset="0"/>
                                </a:rPr>
                                <m:t>𝜌</m:t>
                              </m:r>
                              <m:d>
                                <m:dPr>
                                  <m:ctrlPr>
                                    <a:rPr lang="en-US" sz="1800" b="0" i="1" dirty="0" smtClean="0">
                                      <a:solidFill>
                                        <a:srgbClr val="FFC000"/>
                                      </a:solidFill>
                                      <a:latin typeface="Cambria Math" panose="02040503050406030204" pitchFamily="18" charset="0"/>
                                      <a:ea typeface="Cambria Math" panose="02040503050406030204" pitchFamily="18" charset="0"/>
                                    </a:rPr>
                                  </m:ctrlPr>
                                </m:dPr>
                                <m:e>
                                  <m:r>
                                    <a:rPr lang="en-US" sz="1800" b="0" i="1" dirty="0" smtClean="0">
                                      <a:solidFill>
                                        <a:srgbClr val="FFC000"/>
                                      </a:solidFill>
                                      <a:latin typeface="Cambria Math" panose="02040503050406030204" pitchFamily="18" charset="0"/>
                                      <a:ea typeface="Cambria Math" panose="02040503050406030204" pitchFamily="18" charset="0"/>
                                    </a:rPr>
                                    <m:t>𝑥</m:t>
                                  </m:r>
                                </m:e>
                              </m:d>
                            </m:sub>
                          </m:sSub>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𝑟</m:t>
                              </m:r>
                            </m:e>
                            <m:sub>
                              <m:r>
                                <a:rPr lang="en-US" sz="1800" b="0" i="1" dirty="0" smtClean="0">
                                  <a:latin typeface="Cambria Math" panose="02040503050406030204" pitchFamily="18" charset="0"/>
                                </a:rPr>
                                <m:t>𝑥</m:t>
                              </m:r>
                            </m:sub>
                          </m:sSub>
                        </m:sup>
                      </m:sSup>
                      <m:r>
                        <a:rPr lang="en-US" sz="1800" i="1" dirty="0">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20" name="TextBox 19">
                <a:extLst>
                  <a:ext uri="{FF2B5EF4-FFF2-40B4-BE49-F238E27FC236}">
                    <a16:creationId xmlns:a16="http://schemas.microsoft.com/office/drawing/2014/main" id="{842BBA16-5821-9871-7C21-14376A3769E3}"/>
                  </a:ext>
                </a:extLst>
              </p:cNvPr>
              <p:cNvSpPr txBox="1">
                <a:spLocks noRot="1" noChangeAspect="1" noMove="1" noResize="1" noEditPoints="1" noAdjustHandles="1" noChangeArrowheads="1" noChangeShapeType="1" noTextEdit="1"/>
              </p:cNvSpPr>
              <p:nvPr/>
            </p:nvSpPr>
            <p:spPr>
              <a:xfrm>
                <a:off x="5110653" y="3010150"/>
                <a:ext cx="3704873" cy="413318"/>
              </a:xfrm>
              <a:prstGeom prst="rect">
                <a:avLst/>
              </a:prstGeom>
              <a:blipFill>
                <a:blip r:embed="rId5"/>
                <a:stretch>
                  <a:fillRect b="-11429"/>
                </a:stretch>
              </a:blipFill>
              <a:ln>
                <a:solidFill>
                  <a:schemeClr val="accent1"/>
                </a:solidFill>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04A57D44-DDFC-731B-E307-FC14EA6B01D6}"/>
              </a:ext>
            </a:extLst>
          </p:cNvPr>
          <p:cNvSpPr txBox="1"/>
          <p:nvPr/>
        </p:nvSpPr>
        <p:spPr>
          <a:xfrm>
            <a:off x="81475" y="1995496"/>
            <a:ext cx="1093739" cy="369332"/>
          </a:xfrm>
          <a:prstGeom prst="rect">
            <a:avLst/>
          </a:prstGeom>
          <a:solidFill>
            <a:schemeClr val="accent1"/>
          </a:solidFill>
        </p:spPr>
        <p:txBody>
          <a:bodyPr wrap="square">
            <a:spAutoFit/>
          </a:bodyPr>
          <a:lstStyle/>
          <a:p>
            <a:pPr algn="ctr"/>
            <a:r>
              <a:rPr lang="en-US" sz="1800" dirty="0">
                <a:solidFill>
                  <a:schemeClr val="bg1"/>
                </a:solidFill>
              </a:rPr>
              <a:t>Want </a:t>
            </a:r>
          </a:p>
        </p:txBody>
      </p:sp>
      <p:sp>
        <p:nvSpPr>
          <p:cNvPr id="23" name="TextBox 22">
            <a:extLst>
              <a:ext uri="{FF2B5EF4-FFF2-40B4-BE49-F238E27FC236}">
                <a16:creationId xmlns:a16="http://schemas.microsoft.com/office/drawing/2014/main" id="{04137CF1-D425-A873-51A6-D3E7521754C4}"/>
              </a:ext>
            </a:extLst>
          </p:cNvPr>
          <p:cNvSpPr txBox="1"/>
          <p:nvPr/>
        </p:nvSpPr>
        <p:spPr>
          <a:xfrm>
            <a:off x="81475" y="2495433"/>
            <a:ext cx="1093739" cy="369332"/>
          </a:xfrm>
          <a:prstGeom prst="rect">
            <a:avLst/>
          </a:prstGeom>
          <a:solidFill>
            <a:schemeClr val="accent1"/>
          </a:solidFill>
        </p:spPr>
        <p:txBody>
          <a:bodyPr wrap="square">
            <a:spAutoFit/>
          </a:bodyPr>
          <a:lstStyle/>
          <a:p>
            <a:pPr algn="ctr"/>
            <a:r>
              <a:rPr lang="en-US" sz="1800" dirty="0">
                <a:solidFill>
                  <a:schemeClr val="bg1"/>
                </a:solidFill>
              </a:rPr>
              <a:t>Idea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FE14CB4-0A26-6B00-C5FF-067B51E48D62}"/>
                  </a:ext>
                </a:extLst>
              </p:cNvPr>
              <p:cNvSpPr txBox="1"/>
              <p:nvPr/>
            </p:nvSpPr>
            <p:spPr>
              <a:xfrm>
                <a:off x="1175214" y="3511468"/>
                <a:ext cx="4572000" cy="394019"/>
              </a:xfrm>
              <a:prstGeom prst="rect">
                <a:avLst/>
              </a:prstGeom>
              <a:noFill/>
            </p:spPr>
            <p:txBody>
              <a:bodyPr wrap="square">
                <a:spAutoFit/>
              </a:bodyPr>
              <a:lstStyle/>
              <a:p>
                <a:r>
                  <a:rPr lang="en-US" sz="1800" dirty="0"/>
                  <a:t>Use entropy of </a:t>
                </a:r>
                <a14:m>
                  <m:oMath xmlns:m="http://schemas.openxmlformats.org/officeDocument/2006/math">
                    <m:sSub>
                      <m:sSubPr>
                        <m:ctrlPr>
                          <a:rPr lang="en-US" sz="1800" b="0" i="1" dirty="0" smtClean="0">
                            <a:solidFill>
                              <a:srgbClr val="FFC000"/>
                            </a:solidFill>
                            <a:latin typeface="Cambria Math" panose="02040503050406030204" pitchFamily="18" charset="0"/>
                          </a:rPr>
                        </m:ctrlPr>
                      </m:sSubPr>
                      <m:e>
                        <m:r>
                          <a:rPr lang="en-US" sz="1800" b="0" i="1" dirty="0" smtClean="0">
                            <a:solidFill>
                              <a:srgbClr val="FFC000"/>
                            </a:solidFill>
                            <a:latin typeface="Cambria Math" panose="02040503050406030204" pitchFamily="18" charset="0"/>
                            <a:ea typeface="Cambria Math" panose="02040503050406030204" pitchFamily="18" charset="0"/>
                          </a:rPr>
                          <m:t>𝛼</m:t>
                        </m:r>
                      </m:e>
                      <m:sub>
                        <m:r>
                          <a:rPr lang="en-US" sz="1800" b="0" i="1" dirty="0" smtClean="0">
                            <a:solidFill>
                              <a:srgbClr val="FFC000"/>
                            </a:solidFill>
                            <a:latin typeface="Cambria Math" panose="02040503050406030204" pitchFamily="18" charset="0"/>
                            <a:ea typeface="Cambria Math" panose="02040503050406030204" pitchFamily="18" charset="0"/>
                          </a:rPr>
                          <m:t>𝜌</m:t>
                        </m:r>
                        <m:d>
                          <m:dPr>
                            <m:ctrlPr>
                              <a:rPr lang="en-US" sz="1800" b="0" i="1" dirty="0" smtClean="0">
                                <a:solidFill>
                                  <a:srgbClr val="FFC000"/>
                                </a:solidFill>
                                <a:latin typeface="Cambria Math" panose="02040503050406030204" pitchFamily="18" charset="0"/>
                                <a:ea typeface="Cambria Math" panose="02040503050406030204" pitchFamily="18" charset="0"/>
                              </a:rPr>
                            </m:ctrlPr>
                          </m:dPr>
                          <m:e>
                            <m:r>
                              <a:rPr lang="en-US" sz="1800" b="0" i="1" dirty="0" smtClean="0">
                                <a:solidFill>
                                  <a:srgbClr val="FFC000"/>
                                </a:solidFill>
                                <a:latin typeface="Cambria Math" panose="02040503050406030204" pitchFamily="18" charset="0"/>
                                <a:ea typeface="Cambria Math" panose="02040503050406030204" pitchFamily="18" charset="0"/>
                              </a:rPr>
                              <m:t>𝑥</m:t>
                            </m:r>
                          </m:e>
                        </m:d>
                      </m:sub>
                    </m:sSub>
                  </m:oMath>
                </a14:m>
                <a:r>
                  <a:rPr lang="en-US" sz="1800" dirty="0">
                    <a:solidFill>
                      <a:srgbClr val="FFC000"/>
                    </a:solidFill>
                  </a:rPr>
                  <a:t> </a:t>
                </a:r>
                <a14:m>
                  <m:oMath xmlns:m="http://schemas.openxmlformats.org/officeDocument/2006/math">
                    <m:r>
                      <a:rPr lang="en-US" sz="1800" i="1">
                        <a:solidFill>
                          <a:srgbClr val="FFC000"/>
                        </a:solidFill>
                        <a:latin typeface="Cambria Math" panose="02040503050406030204" pitchFamily="18" charset="0"/>
                      </a:rPr>
                      <m:t>𝑚𝑜𝑑</m:t>
                    </m:r>
                    <m:r>
                      <a:rPr lang="en-US" sz="1800" i="1">
                        <a:solidFill>
                          <a:srgbClr val="FFC000"/>
                        </a:solidFill>
                        <a:latin typeface="Cambria Math" panose="02040503050406030204" pitchFamily="18" charset="0"/>
                      </a:rPr>
                      <m:t> </m:t>
                    </m:r>
                    <m:sSub>
                      <m:sSubPr>
                        <m:ctrlPr>
                          <a:rPr lang="en-US" sz="1800" i="1">
                            <a:solidFill>
                              <a:srgbClr val="FFC000"/>
                            </a:solidFill>
                            <a:latin typeface="Cambria Math" panose="02040503050406030204" pitchFamily="18" charset="0"/>
                          </a:rPr>
                        </m:ctrlPr>
                      </m:sSubPr>
                      <m:e>
                        <m:r>
                          <a:rPr lang="en-US" sz="1800" i="1">
                            <a:solidFill>
                              <a:srgbClr val="FFC000"/>
                            </a:solidFill>
                            <a:latin typeface="Cambria Math" panose="02040503050406030204" pitchFamily="18" charset="0"/>
                          </a:rPr>
                          <m:t>𝑝</m:t>
                        </m:r>
                      </m:e>
                      <m:sub>
                        <m:r>
                          <a:rPr lang="en-US" sz="1800" i="1">
                            <a:solidFill>
                              <a:srgbClr val="FFC000"/>
                            </a:solidFill>
                            <a:latin typeface="Cambria Math" panose="02040503050406030204" pitchFamily="18" charset="0"/>
                          </a:rPr>
                          <m:t>3</m:t>
                        </m:r>
                      </m:sub>
                    </m:sSub>
                  </m:oMath>
                </a14:m>
                <a:r>
                  <a:rPr lang="en-US" sz="1800" dirty="0"/>
                  <a:t> to modify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𝑐</m:t>
                        </m:r>
                      </m:e>
                      <m:sub>
                        <m:r>
                          <a:rPr lang="en-US" sz="1800" i="1" dirty="0">
                            <a:latin typeface="Cambria Math" panose="02040503050406030204" pitchFamily="18" charset="0"/>
                          </a:rPr>
                          <m:t>2,</m:t>
                        </m:r>
                        <m:r>
                          <a:rPr lang="en-US" sz="1800" i="1" dirty="0">
                            <a:latin typeface="Cambria Math" panose="02040503050406030204" pitchFamily="18" charset="0"/>
                          </a:rPr>
                          <m:t>𝑥</m:t>
                        </m:r>
                      </m:sub>
                    </m:sSub>
                  </m:oMath>
                </a14:m>
                <a:endParaRPr lang="en-US" sz="1800" dirty="0"/>
              </a:p>
            </p:txBody>
          </p:sp>
        </mc:Choice>
        <mc:Fallback xmlns="">
          <p:sp>
            <p:nvSpPr>
              <p:cNvPr id="25" name="TextBox 24">
                <a:extLst>
                  <a:ext uri="{FF2B5EF4-FFF2-40B4-BE49-F238E27FC236}">
                    <a16:creationId xmlns:a16="http://schemas.microsoft.com/office/drawing/2014/main" id="{3FE14CB4-0A26-6B00-C5FF-067B51E48D62}"/>
                  </a:ext>
                </a:extLst>
              </p:cNvPr>
              <p:cNvSpPr txBox="1">
                <a:spLocks noRot="1" noChangeAspect="1" noMove="1" noResize="1" noEditPoints="1" noAdjustHandles="1" noChangeArrowheads="1" noChangeShapeType="1" noTextEdit="1"/>
              </p:cNvSpPr>
              <p:nvPr/>
            </p:nvSpPr>
            <p:spPr>
              <a:xfrm>
                <a:off x="1175214" y="3511468"/>
                <a:ext cx="4572000" cy="394019"/>
              </a:xfrm>
              <a:prstGeom prst="rect">
                <a:avLst/>
              </a:prstGeom>
              <a:blipFill>
                <a:blip r:embed="rId6"/>
                <a:stretch>
                  <a:fillRect l="-1108" t="-9375" b="-1562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187F504-59DA-FB0A-5DC1-A9C764E196B7}"/>
              </a:ext>
            </a:extLst>
          </p:cNvPr>
          <p:cNvSpPr txBox="1"/>
          <p:nvPr/>
        </p:nvSpPr>
        <p:spPr>
          <a:xfrm>
            <a:off x="81475" y="3511468"/>
            <a:ext cx="1078336" cy="369332"/>
          </a:xfrm>
          <a:prstGeom prst="rect">
            <a:avLst/>
          </a:prstGeom>
          <a:solidFill>
            <a:schemeClr val="accent1"/>
          </a:solidFill>
        </p:spPr>
        <p:txBody>
          <a:bodyPr wrap="square">
            <a:spAutoFit/>
          </a:bodyPr>
          <a:lstStyle/>
          <a:p>
            <a:pPr algn="ctr"/>
            <a:r>
              <a:rPr lang="en-US" sz="1800" dirty="0">
                <a:solidFill>
                  <a:schemeClr val="bg1"/>
                </a:solidFill>
              </a:rPr>
              <a:t>How </a:t>
            </a:r>
          </a:p>
        </p:txBody>
      </p:sp>
      <mc:AlternateContent xmlns:mc="http://schemas.openxmlformats.org/markup-compatibility/2006" xmlns:a14="http://schemas.microsoft.com/office/drawing/2010/main">
        <mc:Choice Requires="a14">
          <p:sp>
            <p:nvSpPr>
              <p:cNvPr id="27" name="Google Shape;637;p27">
                <a:extLst>
                  <a:ext uri="{FF2B5EF4-FFF2-40B4-BE49-F238E27FC236}">
                    <a16:creationId xmlns:a16="http://schemas.microsoft.com/office/drawing/2014/main" id="{D61AD795-2B3F-0BBB-41E1-1F0AB817C879}"/>
                  </a:ext>
                </a:extLst>
              </p:cNvPr>
              <p:cNvSpPr txBox="1">
                <a:spLocks/>
              </p:cNvSpPr>
              <p:nvPr/>
            </p:nvSpPr>
            <p:spPr>
              <a:xfrm>
                <a:off x="1263988" y="3905487"/>
                <a:ext cx="5055516" cy="63719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𝛼</m:t>
                        </m:r>
                      </m:e>
                      <m:sub>
                        <m:r>
                          <a:rPr lang="en-US" sz="1800" i="1" dirty="0">
                            <a:latin typeface="Cambria Math" panose="02040503050406030204" pitchFamily="18" charset="0"/>
                            <a:ea typeface="Cambria Math" panose="02040503050406030204" pitchFamily="18" charset="0"/>
                          </a:rPr>
                          <m:t>𝜌</m:t>
                        </m:r>
                        <m:d>
                          <m:dPr>
                            <m:ctrlPr>
                              <a:rPr lang="en-US" sz="1800" i="1" dirty="0">
                                <a:latin typeface="Cambria Math" panose="02040503050406030204" pitchFamily="18" charset="0"/>
                                <a:ea typeface="Cambria Math" panose="02040503050406030204" pitchFamily="18" charset="0"/>
                              </a:rPr>
                            </m:ctrlPr>
                          </m:dPr>
                          <m:e>
                            <m:r>
                              <a:rPr lang="en-US" sz="1800" i="1" dirty="0">
                                <a:latin typeface="Cambria Math" panose="02040503050406030204" pitchFamily="18" charset="0"/>
                                <a:ea typeface="Cambria Math" panose="02040503050406030204" pitchFamily="18" charset="0"/>
                              </a:rPr>
                              <m:t>𝑥</m:t>
                            </m:r>
                          </m:e>
                        </m:d>
                      </m:sub>
                    </m:sSub>
                    <m:r>
                      <a:rPr lang="en-US" sz="1800" b="0" i="1" dirty="0"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rPr>
                      <m:t>𝑚𝑜𝑑</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oMath>
                </a14:m>
                <a:r>
                  <a:rPr lang="en-US" sz="1800" dirty="0"/>
                  <a:t> information-theoretically revealed</a:t>
                </a:r>
              </a:p>
            </p:txBody>
          </p:sp>
        </mc:Choice>
        <mc:Fallback xmlns="">
          <p:sp>
            <p:nvSpPr>
              <p:cNvPr id="27" name="Google Shape;637;p27">
                <a:extLst>
                  <a:ext uri="{FF2B5EF4-FFF2-40B4-BE49-F238E27FC236}">
                    <a16:creationId xmlns:a16="http://schemas.microsoft.com/office/drawing/2014/main" id="{D61AD795-2B3F-0BBB-41E1-1F0AB817C879}"/>
                  </a:ext>
                </a:extLst>
              </p:cNvPr>
              <p:cNvSpPr txBox="1">
                <a:spLocks noRot="1" noChangeAspect="1" noMove="1" noResize="1" noEditPoints="1" noAdjustHandles="1" noChangeArrowheads="1" noChangeShapeType="1" noTextEdit="1"/>
              </p:cNvSpPr>
              <p:nvPr/>
            </p:nvSpPr>
            <p:spPr>
              <a:xfrm>
                <a:off x="1263988" y="3905487"/>
                <a:ext cx="5055516" cy="637195"/>
              </a:xfrm>
              <a:prstGeom prst="rect">
                <a:avLst/>
              </a:prstGeom>
              <a:blipFill>
                <a:blip r:embed="rId7"/>
                <a:stretch>
                  <a:fillRect/>
                </a:stretch>
              </a:blipFill>
              <a:ln>
                <a:noFill/>
              </a:ln>
            </p:spPr>
            <p:txBody>
              <a:bodyPr/>
              <a:lstStyle/>
              <a:p>
                <a:r>
                  <a:rPr lang="en-US">
                    <a:noFill/>
                  </a:rPr>
                  <a:t> </a:t>
                </a:r>
              </a:p>
            </p:txBody>
          </p:sp>
        </mc:Fallback>
      </mc:AlternateContent>
      <p:sp>
        <p:nvSpPr>
          <p:cNvPr id="28" name="TextBox 27">
            <a:extLst>
              <a:ext uri="{FF2B5EF4-FFF2-40B4-BE49-F238E27FC236}">
                <a16:creationId xmlns:a16="http://schemas.microsoft.com/office/drawing/2014/main" id="{41181339-2A3F-5820-7088-C8DDBB776318}"/>
              </a:ext>
            </a:extLst>
          </p:cNvPr>
          <p:cNvSpPr txBox="1"/>
          <p:nvPr/>
        </p:nvSpPr>
        <p:spPr>
          <a:xfrm>
            <a:off x="84634" y="4085470"/>
            <a:ext cx="1078336" cy="369332"/>
          </a:xfrm>
          <a:prstGeom prst="rect">
            <a:avLst/>
          </a:prstGeom>
          <a:solidFill>
            <a:srgbClr val="C00000"/>
          </a:solidFill>
        </p:spPr>
        <p:txBody>
          <a:bodyPr wrap="square">
            <a:spAutoFit/>
          </a:bodyPr>
          <a:lstStyle/>
          <a:p>
            <a:pPr algn="ctr"/>
            <a:r>
              <a:rPr lang="en-US" sz="1800" dirty="0">
                <a:solidFill>
                  <a:schemeClr val="bg1"/>
                </a:solidFill>
              </a:rPr>
              <a:t>Problem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F129B8-EBC5-2881-0BED-375EB4CEAB3C}"/>
                  </a:ext>
                </a:extLst>
              </p:cNvPr>
              <p:cNvSpPr txBox="1"/>
              <p:nvPr/>
            </p:nvSpPr>
            <p:spPr>
              <a:xfrm>
                <a:off x="6523582" y="3583259"/>
                <a:ext cx="2569135" cy="5863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𝑠𝑘</m:t>
                          </m:r>
                        </m:e>
                        <m:sub>
                          <m:r>
                            <a:rPr lang="en-US" sz="1400" b="0" i="1" dirty="0" smtClean="0">
                              <a:solidFill>
                                <a:srgbClr val="92D050"/>
                              </a:solidFill>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ar-AE" sz="1400" i="1" dirty="0" smtClean="0">
                              <a:latin typeface="Cambria Math" panose="02040503050406030204" pitchFamily="18" charset="0"/>
                            </a:rPr>
                          </m:ctrlPr>
                        </m:sSubSupPr>
                        <m:e>
                          <m:r>
                            <a:rPr lang="ar-AE" sz="1400" i="1" dirty="0" smtClean="0">
                              <a:latin typeface="Cambria Math" panose="02040503050406030204" pitchFamily="18" charset="0"/>
                            </a:rPr>
                            <m:t>𝑔</m:t>
                          </m:r>
                        </m:e>
                        <m:sub>
                          <m:r>
                            <a:rPr lang="en-US" sz="1400" b="0" i="1" dirty="0" smtClean="0">
                              <a:latin typeface="Cambria Math" panose="02040503050406030204" pitchFamily="18" charset="0"/>
                            </a:rPr>
                            <m:t>3</m:t>
                          </m:r>
                        </m:sub>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bSup>
                      <m:sSub>
                        <m:sSubPr>
                          <m:ctrlPr>
                            <a:rPr lang="ar-AE" sz="1400" i="1" dirty="0" smtClean="0">
                              <a:latin typeface="Cambria Math" panose="02040503050406030204" pitchFamily="18" charset="0"/>
                            </a:rPr>
                          </m:ctrlPr>
                        </m:sSubPr>
                        <m:e>
                          <m:r>
                            <a:rPr lang="en-US" sz="1400" b="0" i="1" dirty="0" smtClean="0">
                              <a:latin typeface="Cambria Math" panose="02040503050406030204" pitchFamily="18" charset="0"/>
                            </a:rPr>
                            <m:t>𝐻</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solidFill>
                            <a:srgbClr val="92D050"/>
                          </a:solidFill>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r>
                        <a:rPr lang="en-US" i="1" dirty="0">
                          <a:latin typeface="Cambria Math" panose="02040503050406030204" pitchFamily="18" charset="0"/>
                          <a:ea typeface="Cambria Math" panose="02040503050406030204" pitchFamily="18" charset="0"/>
                        </a:rPr>
                        <m:t>∙(…)</m:t>
                      </m:r>
                    </m:oMath>
                  </m:oMathPara>
                </a14:m>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              </m:t>
                      </m:r>
                      <m:r>
                        <a:rPr lang="en-US" i="1" dirty="0">
                          <a:latin typeface="Cambria Math" panose="02040503050406030204" pitchFamily="18" charset="0"/>
                        </a:rPr>
                        <m:t>=</m:t>
                      </m:r>
                      <m:sSubSup>
                        <m:sSubSupPr>
                          <m:ctrlPr>
                            <a:rPr lang="ar-AE" i="1" dirty="0">
                              <a:latin typeface="Cambria Math" panose="02040503050406030204" pitchFamily="18" charset="0"/>
                            </a:rPr>
                          </m:ctrlPr>
                        </m:sSubSupPr>
                        <m:e>
                          <m:r>
                            <a:rPr lang="ar-AE" i="1" dirty="0">
                              <a:latin typeface="Cambria Math" panose="02040503050406030204" pitchFamily="18" charset="0"/>
                            </a:rPr>
                            <m:t>𝑔</m:t>
                          </m:r>
                        </m:e>
                        <m:sub>
                          <m:r>
                            <a:rPr lang="en-US" i="1" dirty="0">
                              <a:latin typeface="Cambria Math" panose="02040503050406030204" pitchFamily="18" charset="0"/>
                            </a:rPr>
                            <m:t>3</m:t>
                          </m:r>
                        </m:sub>
                        <m:sup>
                          <m:sSub>
                            <m:sSubPr>
                              <m:ctrlPr>
                                <a:rPr lang="ar-AE" i="1" dirty="0">
                                  <a:latin typeface="Cambria Math" panose="02040503050406030204" pitchFamily="18" charset="0"/>
                                </a:rPr>
                              </m:ctrlPr>
                            </m:sSubPr>
                            <m:e>
                              <m:r>
                                <a:rPr lang="ar-AE" i="1" dirty="0">
                                  <a:latin typeface="Cambria Math" panose="02040503050406030204" pitchFamily="18" charset="0"/>
                                </a:rPr>
                                <m:t>𝛼</m:t>
                              </m:r>
                            </m:e>
                            <m:sub>
                              <m:r>
                                <a:rPr lang="ar-AE" i="1" dirty="0">
                                  <a:latin typeface="Cambria Math" panose="02040503050406030204" pitchFamily="18" charset="0"/>
                                </a:rPr>
                                <m:t>𝑢</m:t>
                              </m:r>
                            </m:sub>
                          </m:sSub>
                          <m:r>
                            <a:rPr lang="en-US" b="0" i="1" dirty="0" smtClean="0">
                              <a:latin typeface="Cambria Math" panose="02040503050406030204" pitchFamily="18" charset="0"/>
                            </a:rPr>
                            <m:t>+</m:t>
                          </m:r>
                          <m:sSub>
                            <m:sSubPr>
                              <m:ctrlPr>
                                <a:rPr lang="en-US" b="0" i="1" dirty="0" smtClean="0">
                                  <a:solidFill>
                                    <a:srgbClr val="92D050"/>
                                  </a:solidFill>
                                  <a:latin typeface="Cambria Math" panose="02040503050406030204" pitchFamily="18" charset="0"/>
                                </a:rPr>
                              </m:ctrlPr>
                            </m:sSubPr>
                            <m:e>
                              <m:r>
                                <a:rPr lang="en-US" b="0" i="1" dirty="0" smtClean="0">
                                  <a:solidFill>
                                    <a:srgbClr val="92D050"/>
                                  </a:solidFill>
                                  <a:latin typeface="Cambria Math" panose="02040503050406030204" pitchFamily="18" charset="0"/>
                                </a:rPr>
                                <m:t>𝑧</m:t>
                              </m:r>
                            </m:e>
                            <m:sub>
                              <m:r>
                                <a:rPr lang="en-US" b="0" i="1" dirty="0" smtClean="0">
                                  <a:solidFill>
                                    <a:srgbClr val="92D050"/>
                                  </a:solidFill>
                                  <a:latin typeface="Cambria Math" panose="02040503050406030204" pitchFamily="18" charset="0"/>
                                </a:rPr>
                                <m:t>𝐺𝐼𝐷</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𝑦</m:t>
                              </m:r>
                            </m:e>
                            <m:sub>
                              <m:r>
                                <a:rPr lang="en-US" b="0" i="1" dirty="0" smtClean="0">
                                  <a:latin typeface="Cambria Math" panose="02040503050406030204" pitchFamily="18" charset="0"/>
                                  <a:ea typeface="Cambria Math" panose="02040503050406030204" pitchFamily="18" charset="0"/>
                                </a:rPr>
                                <m:t>𝑢</m:t>
                              </m:r>
                            </m:sub>
                          </m:sSub>
                        </m:sup>
                      </m:sSubSup>
                      <m:r>
                        <a:rPr lang="en-US" i="1" dirty="0">
                          <a:latin typeface="Cambria Math" panose="02040503050406030204" pitchFamily="18" charset="0"/>
                          <a:ea typeface="Cambria Math" panose="02040503050406030204" pitchFamily="18" charset="0"/>
                        </a:rPr>
                        <m:t>∙(…)</m:t>
                      </m:r>
                    </m:oMath>
                  </m:oMathPara>
                </a14:m>
                <a:endParaRPr lang="en-US" sz="1400" b="0" dirty="0"/>
              </a:p>
            </p:txBody>
          </p:sp>
        </mc:Choice>
        <mc:Fallback xmlns="">
          <p:sp>
            <p:nvSpPr>
              <p:cNvPr id="30" name="TextBox 29">
                <a:extLst>
                  <a:ext uri="{FF2B5EF4-FFF2-40B4-BE49-F238E27FC236}">
                    <a16:creationId xmlns:a16="http://schemas.microsoft.com/office/drawing/2014/main" id="{0FF129B8-EBC5-2881-0BED-375EB4CEAB3C}"/>
                  </a:ext>
                </a:extLst>
              </p:cNvPr>
              <p:cNvSpPr txBox="1">
                <a:spLocks noRot="1" noChangeAspect="1" noMove="1" noResize="1" noEditPoints="1" noAdjustHandles="1" noChangeArrowheads="1" noChangeShapeType="1" noTextEdit="1"/>
              </p:cNvSpPr>
              <p:nvPr/>
            </p:nvSpPr>
            <p:spPr>
              <a:xfrm>
                <a:off x="6523582" y="3583259"/>
                <a:ext cx="2569135" cy="586379"/>
              </a:xfrm>
              <a:prstGeom prst="rect">
                <a:avLst/>
              </a:prstGeom>
              <a:blipFill>
                <a:blip r:embed="rId8"/>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5DFF20E-9C27-B373-EB6D-570E70AF7E4D}"/>
                  </a:ext>
                </a:extLst>
              </p:cNvPr>
              <p:cNvSpPr txBox="1"/>
              <p:nvPr/>
            </p:nvSpPr>
            <p:spPr>
              <a:xfrm>
                <a:off x="6523580" y="4126297"/>
                <a:ext cx="2691979" cy="5863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𝑠𝑘</m:t>
                          </m:r>
                        </m:e>
                        <m:sub>
                          <m:r>
                            <a:rPr lang="en-US" sz="1400" b="0" i="1" dirty="0" smtClean="0">
                              <a:solidFill>
                                <a:srgbClr val="C00000"/>
                              </a:solidFill>
                              <a:latin typeface="Cambria Math" panose="02040503050406030204" pitchFamily="18" charset="0"/>
                            </a:rPr>
                            <m:t>𝐺𝐼𝐷</m:t>
                          </m:r>
                          <m:r>
                            <a:rPr lang="en-US" sz="1400" b="0" i="1" dirty="0" smtClean="0">
                              <a:solidFill>
                                <a:srgbClr val="C00000"/>
                              </a:solidFill>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ar-AE" sz="1400" i="1" dirty="0" smtClean="0">
                              <a:latin typeface="Cambria Math" panose="02040503050406030204" pitchFamily="18" charset="0"/>
                            </a:rPr>
                          </m:ctrlPr>
                        </m:sSubSupPr>
                        <m:e>
                          <m:r>
                            <a:rPr lang="en-US" sz="1400" b="0" i="1" dirty="0" smtClean="0">
                              <a:latin typeface="Cambria Math" panose="02040503050406030204" pitchFamily="18" charset="0"/>
                            </a:rPr>
                            <m:t> </m:t>
                          </m:r>
                          <m:r>
                            <a:rPr lang="ar-AE" sz="1400" i="1" dirty="0" smtClean="0">
                              <a:latin typeface="Cambria Math" panose="02040503050406030204" pitchFamily="18" charset="0"/>
                            </a:rPr>
                            <m:t>𝑔</m:t>
                          </m:r>
                        </m:e>
                        <m:sub>
                          <m:r>
                            <a:rPr lang="en-US" sz="1400" b="0" i="1" dirty="0" smtClean="0">
                              <a:latin typeface="Cambria Math" panose="02040503050406030204" pitchFamily="18" charset="0"/>
                            </a:rPr>
                            <m:t>3</m:t>
                          </m:r>
                        </m:sub>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bSup>
                      <m:sSub>
                        <m:sSubPr>
                          <m:ctrlPr>
                            <a:rPr lang="ar-AE" sz="1400" i="1" dirty="0" smtClean="0">
                              <a:latin typeface="Cambria Math" panose="02040503050406030204" pitchFamily="18" charset="0"/>
                            </a:rPr>
                          </m:ctrlPr>
                        </m:sSubPr>
                        <m:e>
                          <m:r>
                            <a:rPr lang="en-US" sz="1400" b="0" i="1" dirty="0" smtClean="0">
                              <a:latin typeface="Cambria Math" panose="02040503050406030204" pitchFamily="18" charset="0"/>
                            </a:rPr>
                            <m:t>𝐻</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solidFill>
                            <a:srgbClr val="C00000"/>
                          </a:solidFill>
                          <a:latin typeface="Cambria Math" panose="02040503050406030204" pitchFamily="18" charset="0"/>
                        </a:rPr>
                        <m:t>𝐺𝐼𝐷</m:t>
                      </m:r>
                      <m:r>
                        <a:rPr lang="en-US" sz="1400" b="0" i="1" dirty="0" smtClean="0">
                          <a:solidFill>
                            <a:srgbClr val="C00000"/>
                          </a:solidFill>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r>
                        <a:rPr lang="en-US" i="1" dirty="0">
                          <a:latin typeface="Cambria Math" panose="02040503050406030204" pitchFamily="18" charset="0"/>
                          <a:ea typeface="Cambria Math" panose="02040503050406030204" pitchFamily="18" charset="0"/>
                        </a:rPr>
                        <m:t>∙(…)</m:t>
                      </m:r>
                    </m:oMath>
                  </m:oMathPara>
                </a14:m>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               </m:t>
                      </m:r>
                      <m:r>
                        <a:rPr lang="en-US" i="1" dirty="0">
                          <a:latin typeface="Cambria Math" panose="02040503050406030204" pitchFamily="18" charset="0"/>
                        </a:rPr>
                        <m:t>=</m:t>
                      </m:r>
                      <m:sSubSup>
                        <m:sSubSupPr>
                          <m:ctrlPr>
                            <a:rPr lang="ar-AE" i="1" dirty="0">
                              <a:latin typeface="Cambria Math" panose="02040503050406030204" pitchFamily="18" charset="0"/>
                            </a:rPr>
                          </m:ctrlPr>
                        </m:sSubSupPr>
                        <m:e>
                          <m:r>
                            <a:rPr lang="ar-AE" i="1" dirty="0">
                              <a:latin typeface="Cambria Math" panose="02040503050406030204" pitchFamily="18" charset="0"/>
                            </a:rPr>
                            <m:t>𝑔</m:t>
                          </m:r>
                        </m:e>
                        <m:sub>
                          <m:r>
                            <a:rPr lang="en-US" i="1" dirty="0">
                              <a:latin typeface="Cambria Math" panose="02040503050406030204" pitchFamily="18" charset="0"/>
                            </a:rPr>
                            <m:t>3</m:t>
                          </m:r>
                        </m:sub>
                        <m:sup>
                          <m:sSub>
                            <m:sSubPr>
                              <m:ctrlPr>
                                <a:rPr lang="ar-AE" i="1" dirty="0">
                                  <a:latin typeface="Cambria Math" panose="02040503050406030204" pitchFamily="18" charset="0"/>
                                </a:rPr>
                              </m:ctrlPr>
                            </m:sSubPr>
                            <m:e>
                              <m:r>
                                <a:rPr lang="ar-AE" i="1" dirty="0">
                                  <a:latin typeface="Cambria Math" panose="02040503050406030204" pitchFamily="18" charset="0"/>
                                </a:rPr>
                                <m:t>𝛼</m:t>
                              </m:r>
                            </m:e>
                            <m:sub>
                              <m:r>
                                <a:rPr lang="ar-AE" i="1" dirty="0">
                                  <a:latin typeface="Cambria Math" panose="02040503050406030204" pitchFamily="18" charset="0"/>
                                </a:rPr>
                                <m:t>𝑢</m:t>
                              </m:r>
                            </m:sub>
                          </m:sSub>
                          <m:r>
                            <a:rPr lang="en-US" b="0" i="1" dirty="0" smtClean="0">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𝑧</m:t>
                              </m:r>
                            </m:e>
                            <m:sub>
                              <m:r>
                                <a:rPr lang="en-US" b="0" i="1" dirty="0" smtClean="0">
                                  <a:solidFill>
                                    <a:srgbClr val="C00000"/>
                                  </a:solidFill>
                                  <a:latin typeface="Cambria Math" panose="02040503050406030204" pitchFamily="18" charset="0"/>
                                </a:rPr>
                                <m:t>𝐺𝐼𝐷</m:t>
                              </m:r>
                              <m:r>
                                <a:rPr lang="en-US" b="0" i="1" dirty="0" smtClean="0">
                                  <a:solidFill>
                                    <a:srgbClr val="C00000"/>
                                  </a:solidFill>
                                  <a:latin typeface="Cambria Math" panose="02040503050406030204" pitchFamily="18" charset="0"/>
                                </a:rPr>
                                <m:t>′</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𝑦</m:t>
                              </m:r>
                            </m:e>
                            <m:sub>
                              <m:r>
                                <a:rPr lang="en-US" b="0" i="1" dirty="0" smtClean="0">
                                  <a:latin typeface="Cambria Math" panose="02040503050406030204" pitchFamily="18" charset="0"/>
                                  <a:ea typeface="Cambria Math" panose="02040503050406030204" pitchFamily="18" charset="0"/>
                                </a:rPr>
                                <m:t>𝑢</m:t>
                              </m:r>
                            </m:sub>
                          </m:sSub>
                        </m:sup>
                      </m:sSubSup>
                      <m:r>
                        <a:rPr lang="en-US" i="1" dirty="0">
                          <a:latin typeface="Cambria Math" panose="02040503050406030204" pitchFamily="18" charset="0"/>
                          <a:ea typeface="Cambria Math" panose="02040503050406030204" pitchFamily="18" charset="0"/>
                        </a:rPr>
                        <m:t>∙(…)</m:t>
                      </m:r>
                    </m:oMath>
                  </m:oMathPara>
                </a14:m>
                <a:endParaRPr lang="en-US" sz="1400" b="0" dirty="0"/>
              </a:p>
            </p:txBody>
          </p:sp>
        </mc:Choice>
        <mc:Fallback xmlns="">
          <p:sp>
            <p:nvSpPr>
              <p:cNvPr id="31" name="TextBox 30">
                <a:extLst>
                  <a:ext uri="{FF2B5EF4-FFF2-40B4-BE49-F238E27FC236}">
                    <a16:creationId xmlns:a16="http://schemas.microsoft.com/office/drawing/2014/main" id="{A5DFF20E-9C27-B373-EB6D-570E70AF7E4D}"/>
                  </a:ext>
                </a:extLst>
              </p:cNvPr>
              <p:cNvSpPr txBox="1">
                <a:spLocks noRot="1" noChangeAspect="1" noMove="1" noResize="1" noEditPoints="1" noAdjustHandles="1" noChangeArrowheads="1" noChangeShapeType="1" noTextEdit="1"/>
              </p:cNvSpPr>
              <p:nvPr/>
            </p:nvSpPr>
            <p:spPr>
              <a:xfrm>
                <a:off x="6523580" y="4126297"/>
                <a:ext cx="2691979" cy="586379"/>
              </a:xfrm>
              <a:prstGeom prst="rect">
                <a:avLst/>
              </a:prstGeom>
              <a:blipFill>
                <a:blip r:embed="rId9"/>
                <a:stretch>
                  <a:fillRect b="-2083"/>
                </a:stretch>
              </a:blipFill>
            </p:spPr>
            <p:txBody>
              <a:bodyPr/>
              <a:lstStyle/>
              <a:p>
                <a:r>
                  <a:rPr lang="en-US">
                    <a:noFill/>
                  </a:rPr>
                  <a:t> </a:t>
                </a:r>
              </a:p>
            </p:txBody>
          </p:sp>
        </mc:Fallback>
      </mc:AlternateContent>
      <p:sp>
        <p:nvSpPr>
          <p:cNvPr id="33" name="Rounded Rectangular Callout 32">
            <a:extLst>
              <a:ext uri="{FF2B5EF4-FFF2-40B4-BE49-F238E27FC236}">
                <a16:creationId xmlns:a16="http://schemas.microsoft.com/office/drawing/2014/main" id="{1C128490-E114-2E03-8147-8052BB0AF2BF}"/>
              </a:ext>
            </a:extLst>
          </p:cNvPr>
          <p:cNvSpPr/>
          <p:nvPr/>
        </p:nvSpPr>
        <p:spPr>
          <a:xfrm>
            <a:off x="6506566" y="3587536"/>
            <a:ext cx="2552800" cy="1125140"/>
          </a:xfrm>
          <a:prstGeom prst="wedgeRoundRectCallout">
            <a:avLst>
              <a:gd name="adj1" fmla="val -64651"/>
              <a:gd name="adj2" fmla="val 8057"/>
              <a:gd name="adj3" fmla="val 16667"/>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D4CBCC0-995C-5DD8-6EAB-940D09B6018D}"/>
                  </a:ext>
                </a:extLst>
              </p:cNvPr>
              <p:cNvSpPr txBox="1"/>
              <p:nvPr/>
            </p:nvSpPr>
            <p:spPr>
              <a:xfrm>
                <a:off x="1176318" y="2508000"/>
                <a:ext cx="7095811" cy="410433"/>
              </a:xfrm>
              <a:prstGeom prst="rect">
                <a:avLst/>
              </a:prstGeom>
              <a:noFill/>
            </p:spPr>
            <p:txBody>
              <a:bodyPr wrap="square">
                <a:spAutoFit/>
              </a:bodyPr>
              <a:lstStyle/>
              <a:p>
                <a:pPr>
                  <a:lnSpc>
                    <a:spcPct val="115000"/>
                  </a:lnSpc>
                </a:pPr>
                <a:r>
                  <a:rPr lang="en-US" sz="1800" dirty="0"/>
                  <a:t>Break correlation between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0</m:t>
                        </m:r>
                      </m:sub>
                    </m:sSub>
                  </m:oMath>
                </a14:m>
                <a:r>
                  <a:rPr lang="en-US" sz="1800" i="1" dirty="0">
                    <a:latin typeface="Cambria Math" panose="02040503050406030204" pitchFamily="18" charset="0"/>
                  </a:rPr>
                  <a:t> </a:t>
                </a:r>
                <a:r>
                  <a:rPr lang="en-US" sz="1800" dirty="0">
                    <a:latin typeface="+mn-lt"/>
                  </a:rPr>
                  <a:t>and</a:t>
                </a:r>
                <a:r>
                  <a:rPr lang="en-US" sz="1800" i="1" dirty="0">
                    <a:latin typeface="Cambria Math" panose="02040503050406030204" pitchFamily="18" charset="0"/>
                  </a:rPr>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𝑐</m:t>
                        </m:r>
                      </m:e>
                      <m:sub>
                        <m:r>
                          <a:rPr lang="en-US" sz="1800" i="1" dirty="0">
                            <a:latin typeface="Cambria Math" panose="02040503050406030204" pitchFamily="18" charset="0"/>
                          </a:rPr>
                          <m:t>2,</m:t>
                        </m:r>
                        <m:r>
                          <a:rPr lang="en-US" sz="1800" i="1" dirty="0">
                            <a:latin typeface="Cambria Math" panose="02040503050406030204" pitchFamily="18" charset="0"/>
                          </a:rPr>
                          <m:t>𝑥</m:t>
                        </m:r>
                      </m:sub>
                    </m:sSub>
                  </m:oMath>
                </a14:m>
                <a:r>
                  <a:rPr lang="en-US" sz="1800" i="1" dirty="0">
                    <a:latin typeface="Cambria Math" panose="02040503050406030204" pitchFamily="18" charset="0"/>
                  </a:rPr>
                  <a:t> </a:t>
                </a:r>
                <a:r>
                  <a:rPr lang="en-US" sz="1800" dirty="0">
                    <a:latin typeface="+mn-lt"/>
                  </a:rPr>
                  <a:t>and use entropy of </a:t>
                </a:r>
                <a14:m>
                  <m:oMath xmlns:m="http://schemas.openxmlformats.org/officeDocument/2006/math">
                    <m:r>
                      <a:rPr lang="en-US" sz="1800" i="1" dirty="0" smtClean="0">
                        <a:solidFill>
                          <a:schemeClr val="accent1"/>
                        </a:solidFill>
                        <a:latin typeface="Cambria Math" panose="02040503050406030204" pitchFamily="18" charset="0"/>
                      </a:rPr>
                      <m:t>𝑠</m:t>
                    </m:r>
                  </m:oMath>
                </a14:m>
                <a:r>
                  <a:rPr lang="en-US" sz="1800" i="1" dirty="0">
                    <a:solidFill>
                      <a:schemeClr val="accent1"/>
                    </a:solidFill>
                    <a:latin typeface="+mn-lt"/>
                  </a:rPr>
                  <a:t> </a:t>
                </a:r>
                <a14:m>
                  <m:oMath xmlns:m="http://schemas.openxmlformats.org/officeDocument/2006/math">
                    <m:r>
                      <a:rPr lang="en-US" sz="1800" i="1">
                        <a:solidFill>
                          <a:schemeClr val="accent1"/>
                        </a:solidFill>
                        <a:latin typeface="Cambria Math" panose="02040503050406030204" pitchFamily="18" charset="0"/>
                      </a:rPr>
                      <m:t>𝑚𝑜𝑑</m:t>
                    </m:r>
                    <m:r>
                      <a:rPr lang="en-US" sz="1800" i="1">
                        <a:solidFill>
                          <a:schemeClr val="accent1"/>
                        </a:solidFill>
                        <a:latin typeface="Cambria Math" panose="02040503050406030204" pitchFamily="18" charset="0"/>
                      </a:rPr>
                      <m:t> </m:t>
                    </m:r>
                    <m:sSub>
                      <m:sSubPr>
                        <m:ctrlPr>
                          <a:rPr lang="en-US" sz="1800" i="1">
                            <a:solidFill>
                              <a:schemeClr val="accent1"/>
                            </a:solidFill>
                            <a:latin typeface="Cambria Math" panose="02040503050406030204" pitchFamily="18" charset="0"/>
                          </a:rPr>
                        </m:ctrlPr>
                      </m:sSubPr>
                      <m:e>
                        <m:r>
                          <a:rPr lang="en-US" sz="1800" i="1">
                            <a:solidFill>
                              <a:schemeClr val="accent1"/>
                            </a:solidFill>
                            <a:latin typeface="Cambria Math" panose="02040503050406030204" pitchFamily="18" charset="0"/>
                          </a:rPr>
                          <m:t>𝑝</m:t>
                        </m:r>
                      </m:e>
                      <m:sub>
                        <m:r>
                          <a:rPr lang="en-US" sz="1800" i="1">
                            <a:solidFill>
                              <a:schemeClr val="accent1"/>
                            </a:solidFill>
                            <a:latin typeface="Cambria Math" panose="02040503050406030204" pitchFamily="18" charset="0"/>
                          </a:rPr>
                          <m:t>3</m:t>
                        </m:r>
                      </m:sub>
                    </m:sSub>
                  </m:oMath>
                </a14:m>
                <a:r>
                  <a:rPr lang="en-US" sz="1800" dirty="0">
                    <a:solidFill>
                      <a:schemeClr val="accent1"/>
                    </a:solidFill>
                  </a:rPr>
                  <a:t> </a:t>
                </a:r>
                <a:endParaRPr lang="en-US" sz="1800" i="1" dirty="0">
                  <a:latin typeface="+mn-lt"/>
                </a:endParaRPr>
              </a:p>
            </p:txBody>
          </p:sp>
        </mc:Choice>
        <mc:Fallback xmlns="">
          <p:sp>
            <p:nvSpPr>
              <p:cNvPr id="35" name="TextBox 34">
                <a:extLst>
                  <a:ext uri="{FF2B5EF4-FFF2-40B4-BE49-F238E27FC236}">
                    <a16:creationId xmlns:a16="http://schemas.microsoft.com/office/drawing/2014/main" id="{7D4CBCC0-995C-5DD8-6EAB-940D09B6018D}"/>
                  </a:ext>
                </a:extLst>
              </p:cNvPr>
              <p:cNvSpPr txBox="1">
                <a:spLocks noRot="1" noChangeAspect="1" noMove="1" noResize="1" noEditPoints="1" noAdjustHandles="1" noChangeArrowheads="1" noChangeShapeType="1" noTextEdit="1"/>
              </p:cNvSpPr>
              <p:nvPr/>
            </p:nvSpPr>
            <p:spPr>
              <a:xfrm>
                <a:off x="1176318" y="2508000"/>
                <a:ext cx="7095811" cy="410433"/>
              </a:xfrm>
              <a:prstGeom prst="rect">
                <a:avLst/>
              </a:prstGeom>
              <a:blipFill>
                <a:blip r:embed="rId10"/>
                <a:stretch>
                  <a:fillRect l="-714" t="-3030" b="-1818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698717095"/>
      </p:ext>
    </p:extLst>
  </p:cSld>
  <p:clrMapOvr>
    <a:masterClrMapping/>
  </p:clrMapOvr>
  <mc:AlternateContent xmlns:mc="http://schemas.openxmlformats.org/markup-compatibility/2006">
    <mc:Choice xmlns:p14="http://schemas.microsoft.com/office/powerpoint/2010/main" Requires="p14">
      <p:transition spd="slow" p14:dur="2000" advTm="141440"/>
    </mc:Choice>
    <mc:Fallback>
      <p:transition spd="slow" advTm="1414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3" grpId="0" animBg="1"/>
      <p:bldP spid="25" grpId="0"/>
      <p:bldP spid="26" grpId="0" animBg="1"/>
      <p:bldP spid="27" grpId="0"/>
      <p:bldP spid="28" grpId="0" animBg="1"/>
      <p:bldP spid="30" grpId="0"/>
      <p:bldP spid="31" grpId="0"/>
      <p:bldP spid="33"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3">
          <a:extLst>
            <a:ext uri="{FF2B5EF4-FFF2-40B4-BE49-F238E27FC236}">
              <a16:creationId xmlns:a16="http://schemas.microsoft.com/office/drawing/2014/main" id="{4F3D16F9-1B27-778B-3BBE-1DB323FBA853}"/>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3E329C5B-4D26-459C-EE38-1AD64BB9A84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645" name="Google Shape;645;p28">
            <a:extLst>
              <a:ext uri="{FF2B5EF4-FFF2-40B4-BE49-F238E27FC236}">
                <a16:creationId xmlns:a16="http://schemas.microsoft.com/office/drawing/2014/main" id="{F1A3E0C9-50DC-A134-9151-7BB4AF7B056E}"/>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Towards </a:t>
            </a:r>
            <a:r>
              <a:rPr lang="en" sz="2950" b="1" dirty="0">
                <a:solidFill>
                  <a:schemeClr val="accent1"/>
                </a:solidFill>
              </a:rPr>
              <a:t>Adaptive</a:t>
            </a:r>
            <a:r>
              <a:rPr lang="en" sz="2950" b="1" dirty="0"/>
              <a:t> Authority Corruption </a:t>
            </a:r>
            <a:endParaRPr sz="2950" b="1" dirty="0"/>
          </a:p>
        </p:txBody>
      </p:sp>
      <p:sp>
        <p:nvSpPr>
          <p:cNvPr id="45" name="Google Shape;637;p27">
            <a:extLst>
              <a:ext uri="{FF2B5EF4-FFF2-40B4-BE49-F238E27FC236}">
                <a16:creationId xmlns:a16="http://schemas.microsoft.com/office/drawing/2014/main" id="{98BD8BEF-C49C-A5F3-FDED-0A1B4ED0E318}"/>
              </a:ext>
            </a:extLst>
          </p:cNvPr>
          <p:cNvSpPr txBox="1">
            <a:spLocks/>
          </p:cNvSpPr>
          <p:nvPr/>
        </p:nvSpPr>
        <p:spPr>
          <a:xfrm>
            <a:off x="517025" y="715698"/>
            <a:ext cx="8627100" cy="101563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lnSpc>
                <a:spcPct val="150000"/>
              </a:lnSpc>
              <a:buFont typeface="Arial" panose="020B0604020202020204" pitchFamily="34" charset="0"/>
              <a:buChar char="•"/>
            </a:pPr>
            <a:r>
              <a:rPr lang="en-US" sz="1800" dirty="0"/>
              <a:t>Penultimate step: ciphertext, all user secret keys: semi-functional</a:t>
            </a:r>
          </a:p>
          <a:p>
            <a:pPr marL="285750" indent="-285750">
              <a:lnSpc>
                <a:spcPct val="150000"/>
              </a:lnSpc>
              <a:buFont typeface="Arial" panose="020B0604020202020204" pitchFamily="34" charset="0"/>
              <a:buChar char="•"/>
            </a:pPr>
            <a:r>
              <a:rPr lang="en-US" sz="1800" dirty="0"/>
              <a:t>Last step: ciphertext encrypts random message</a:t>
            </a:r>
          </a:p>
        </p:txBody>
      </p:sp>
      <p:sp>
        <p:nvSpPr>
          <p:cNvPr id="47" name="Curved Right Arrow 46">
            <a:extLst>
              <a:ext uri="{FF2B5EF4-FFF2-40B4-BE49-F238E27FC236}">
                <a16:creationId xmlns:a16="http://schemas.microsoft.com/office/drawing/2014/main" id="{A1F2C82A-07A4-A3A6-4760-43D6923C53D5}"/>
              </a:ext>
            </a:extLst>
          </p:cNvPr>
          <p:cNvSpPr/>
          <p:nvPr/>
        </p:nvSpPr>
        <p:spPr>
          <a:xfrm>
            <a:off x="318623" y="985959"/>
            <a:ext cx="206734" cy="477078"/>
          </a:xfrm>
          <a:prstGeom prst="curved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a:extLst>
              <a:ext uri="{FF2B5EF4-FFF2-40B4-BE49-F238E27FC236}">
                <a16:creationId xmlns:a16="http://schemas.microsoft.com/office/drawing/2014/main" id="{AC5DF407-E71C-41AE-E945-12B3BA113E17}"/>
              </a:ext>
            </a:extLst>
          </p:cNvPr>
          <p:cNvSpPr/>
          <p:nvPr/>
        </p:nvSpPr>
        <p:spPr>
          <a:xfrm>
            <a:off x="127221" y="834884"/>
            <a:ext cx="7712765" cy="771276"/>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iangle 49">
            <a:extLst>
              <a:ext uri="{FF2B5EF4-FFF2-40B4-BE49-F238E27FC236}">
                <a16:creationId xmlns:a16="http://schemas.microsoft.com/office/drawing/2014/main" id="{0300CD6B-CF3E-A611-636B-DE8D734E8079}"/>
              </a:ext>
            </a:extLst>
          </p:cNvPr>
          <p:cNvSpPr/>
          <p:nvPr/>
        </p:nvSpPr>
        <p:spPr>
          <a:xfrm rot="10800000">
            <a:off x="2615973" y="1674744"/>
            <a:ext cx="1073426" cy="302148"/>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2" name="Google Shape;654;p29">
            <a:extLst>
              <a:ext uri="{FF2B5EF4-FFF2-40B4-BE49-F238E27FC236}">
                <a16:creationId xmlns:a16="http://schemas.microsoft.com/office/drawing/2014/main" id="{9DF67EBF-4401-E4F2-977D-A3DFF28231F9}"/>
              </a:ext>
            </a:extLst>
          </p:cNvPr>
          <p:cNvPicPr preferRelativeResize="0"/>
          <p:nvPr/>
        </p:nvPicPr>
        <p:blipFill>
          <a:blip r:embed="rId3">
            <a:alphaModFix/>
          </a:blip>
          <a:stretch>
            <a:fillRect/>
          </a:stretch>
        </p:blipFill>
        <p:spPr>
          <a:xfrm>
            <a:off x="6742913" y="2489762"/>
            <a:ext cx="1097280" cy="1097280"/>
          </a:xfrm>
          <a:prstGeom prst="rect">
            <a:avLst/>
          </a:prstGeom>
          <a:noFill/>
          <a:ln>
            <a:noFill/>
          </a:ln>
        </p:spPr>
      </p:pic>
      <p:sp>
        <p:nvSpPr>
          <p:cNvPr id="5" name="TextBox 4">
            <a:extLst>
              <a:ext uri="{FF2B5EF4-FFF2-40B4-BE49-F238E27FC236}">
                <a16:creationId xmlns:a16="http://schemas.microsoft.com/office/drawing/2014/main" id="{D6E57590-8A77-0CF1-816B-C4CF7ED54E29}"/>
              </a:ext>
            </a:extLst>
          </p:cNvPr>
          <p:cNvSpPr txBox="1"/>
          <p:nvPr/>
        </p:nvSpPr>
        <p:spPr>
          <a:xfrm>
            <a:off x="81475" y="2636924"/>
            <a:ext cx="1093739" cy="1020857"/>
          </a:xfrm>
          <a:prstGeom prst="rect">
            <a:avLst/>
          </a:prstGeom>
          <a:solidFill>
            <a:schemeClr val="accent1"/>
          </a:solidFill>
        </p:spPr>
        <p:txBody>
          <a:bodyPr wrap="square">
            <a:spAutoFit/>
          </a:bodyPr>
          <a:lstStyle/>
          <a:p>
            <a:pPr lvl="0" algn="ctr">
              <a:lnSpc>
                <a:spcPct val="115000"/>
              </a:lnSpc>
            </a:pPr>
            <a:r>
              <a:rPr lang="en-US" sz="1800" dirty="0">
                <a:solidFill>
                  <a:schemeClr val="bg1"/>
                </a:solidFill>
              </a:rPr>
              <a:t>Our Main Idea</a:t>
            </a:r>
            <a:endParaRPr lang="ar-AE" sz="1800" dirty="0">
              <a:solidFill>
                <a:schemeClr val="bg1"/>
              </a:solidFill>
            </a:endParaRPr>
          </a:p>
        </p:txBody>
      </p:sp>
      <mc:AlternateContent xmlns:mc="http://schemas.openxmlformats.org/markup-compatibility/2006" xmlns:a14="http://schemas.microsoft.com/office/drawing/2010/main">
        <mc:Choice Requires="a14">
          <p:sp>
            <p:nvSpPr>
              <p:cNvPr id="8" name="Google Shape;637;p27">
                <a:extLst>
                  <a:ext uri="{FF2B5EF4-FFF2-40B4-BE49-F238E27FC236}">
                    <a16:creationId xmlns:a16="http://schemas.microsoft.com/office/drawing/2014/main" id="{ED0E3C74-CEB3-C608-25AD-F30F0EC21FF4}"/>
                  </a:ext>
                </a:extLst>
              </p:cNvPr>
              <p:cNvSpPr txBox="1">
                <a:spLocks/>
              </p:cNvSpPr>
              <p:nvPr/>
            </p:nvSpPr>
            <p:spPr>
              <a:xfrm>
                <a:off x="1175214" y="2426755"/>
                <a:ext cx="5483038" cy="14311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Modify semi-functional form of all user secret keys</a:t>
                </a:r>
              </a:p>
              <a:p>
                <a:pPr algn="ctr">
                  <a:lnSpc>
                    <a:spcPct val="150000"/>
                  </a:lnSpc>
                </a:pPr>
                <a:r>
                  <a:rPr lang="en-US" sz="1800" dirty="0"/>
                  <a:t>such that</a:t>
                </a:r>
              </a:p>
              <a:p>
                <a:pPr>
                  <a:lnSpc>
                    <a:spcPct val="150000"/>
                  </a:lnSpc>
                </a:pP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𝛼</m:t>
                        </m:r>
                      </m:e>
                      <m:sub>
                        <m:r>
                          <a:rPr lang="en-US" sz="1800" b="0" i="1" smtClean="0">
                            <a:latin typeface="Cambria Math" panose="02040503050406030204" pitchFamily="18" charset="0"/>
                          </a:rPr>
                          <m:t>𝑢</m:t>
                        </m:r>
                      </m:sub>
                    </m:sSub>
                    <m:r>
                      <a:rPr lang="en-US" sz="1800" b="0" i="1"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𝑢</m:t>
                        </m:r>
                      </m:sub>
                    </m:sSub>
                    <m:r>
                      <a:rPr lang="en-US" sz="1800" b="0" i="1" smtClean="0">
                        <a:latin typeface="Cambria Math" panose="02040503050406030204" pitchFamily="18" charset="0"/>
                      </a:rPr>
                      <m:t> </m:t>
                    </m:r>
                    <m:r>
                      <a:rPr lang="en-US" sz="1800" b="0" i="1" smtClean="0">
                        <a:latin typeface="Cambria Math" panose="02040503050406030204" pitchFamily="18" charset="0"/>
                      </a:rPr>
                      <m:t>𝑚𝑜𝑑</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oMath>
                </a14:m>
                <a:r>
                  <a:rPr lang="en-US" sz="1800" dirty="0"/>
                  <a:t> information-theoretically revealed</a:t>
                </a:r>
              </a:p>
            </p:txBody>
          </p:sp>
        </mc:Choice>
        <mc:Fallback xmlns="">
          <p:sp>
            <p:nvSpPr>
              <p:cNvPr id="8" name="Google Shape;637;p27">
                <a:extLst>
                  <a:ext uri="{FF2B5EF4-FFF2-40B4-BE49-F238E27FC236}">
                    <a16:creationId xmlns:a16="http://schemas.microsoft.com/office/drawing/2014/main" id="{ED0E3C74-CEB3-C608-25AD-F30F0EC21FF4}"/>
                  </a:ext>
                </a:extLst>
              </p:cNvPr>
              <p:cNvSpPr txBox="1">
                <a:spLocks noRot="1" noChangeAspect="1" noMove="1" noResize="1" noEditPoints="1" noAdjustHandles="1" noChangeArrowheads="1" noChangeShapeType="1" noTextEdit="1"/>
              </p:cNvSpPr>
              <p:nvPr/>
            </p:nvSpPr>
            <p:spPr>
              <a:xfrm>
                <a:off x="1175214" y="2426755"/>
                <a:ext cx="5483038" cy="1431131"/>
              </a:xfrm>
              <a:prstGeom prst="rect">
                <a:avLst/>
              </a:prstGeom>
              <a:blipFill>
                <a:blip r:embed="rId4"/>
                <a:stretch>
                  <a:fillRect l="-9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8510CD-EE79-C17B-4FC6-5A5758EF7572}"/>
                  </a:ext>
                </a:extLst>
              </p:cNvPr>
              <p:cNvSpPr txBox="1"/>
              <p:nvPr/>
            </p:nvSpPr>
            <p:spPr>
              <a:xfrm>
                <a:off x="2588576" y="3930676"/>
                <a:ext cx="2569135" cy="5859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𝑠𝑘</m:t>
                          </m:r>
                        </m:e>
                        <m:sub>
                          <m:r>
                            <a:rPr lang="en-US" sz="1400" b="0" i="1" dirty="0" smtClean="0">
                              <a:solidFill>
                                <a:srgbClr val="92D050"/>
                              </a:solidFill>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ar-AE" sz="1400" i="1" dirty="0" smtClean="0">
                              <a:latin typeface="Cambria Math" panose="02040503050406030204" pitchFamily="18" charset="0"/>
                            </a:rPr>
                          </m:ctrlPr>
                        </m:sSubSupPr>
                        <m:e>
                          <m:r>
                            <a:rPr lang="ar-AE" sz="1400" i="1" dirty="0" smtClean="0">
                              <a:latin typeface="Cambria Math" panose="02040503050406030204" pitchFamily="18" charset="0"/>
                            </a:rPr>
                            <m:t>𝑔</m:t>
                          </m:r>
                        </m:e>
                        <m:sub>
                          <m:r>
                            <a:rPr lang="en-US" sz="1400" b="0" i="1" dirty="0" smtClean="0">
                              <a:latin typeface="Cambria Math" panose="02040503050406030204" pitchFamily="18" charset="0"/>
                            </a:rPr>
                            <m:t>3</m:t>
                          </m:r>
                        </m:sub>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bSup>
                      <m:sSub>
                        <m:sSubPr>
                          <m:ctrlPr>
                            <a:rPr lang="ar-AE" sz="1400" i="1" dirty="0" smtClean="0">
                              <a:latin typeface="Cambria Math" panose="02040503050406030204" pitchFamily="18" charset="0"/>
                            </a:rPr>
                          </m:ctrlPr>
                        </m:sSubPr>
                        <m:e>
                          <m:r>
                            <a:rPr lang="en-US" sz="1400" b="0" i="1" dirty="0" smtClean="0">
                              <a:latin typeface="Cambria Math" panose="02040503050406030204" pitchFamily="18" charset="0"/>
                            </a:rPr>
                            <m:t>𝐻</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solidFill>
                            <a:srgbClr val="92D050"/>
                          </a:solidFill>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r>
                        <a:rPr lang="en-US" i="1" dirty="0">
                          <a:latin typeface="Cambria Math" panose="02040503050406030204" pitchFamily="18" charset="0"/>
                          <a:ea typeface="Cambria Math" panose="02040503050406030204" pitchFamily="18" charset="0"/>
                        </a:rPr>
                        <m:t>∙(…)</m:t>
                      </m:r>
                    </m:oMath>
                  </m:oMathPara>
                </a14:m>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              </m:t>
                      </m:r>
                      <m:r>
                        <a:rPr lang="en-US" i="1" dirty="0">
                          <a:latin typeface="Cambria Math" panose="02040503050406030204" pitchFamily="18" charset="0"/>
                        </a:rPr>
                        <m:t>=</m:t>
                      </m:r>
                      <m:sSubSup>
                        <m:sSubSupPr>
                          <m:ctrlPr>
                            <a:rPr lang="ar-AE" i="1" dirty="0">
                              <a:latin typeface="Cambria Math" panose="02040503050406030204" pitchFamily="18" charset="0"/>
                            </a:rPr>
                          </m:ctrlPr>
                        </m:sSubSupPr>
                        <m:e>
                          <m:r>
                            <a:rPr lang="ar-AE" i="1" dirty="0">
                              <a:latin typeface="Cambria Math" panose="02040503050406030204" pitchFamily="18" charset="0"/>
                            </a:rPr>
                            <m:t>𝑔</m:t>
                          </m:r>
                        </m:e>
                        <m:sub>
                          <m:r>
                            <a:rPr lang="en-US" i="1" dirty="0">
                              <a:latin typeface="Cambria Math" panose="02040503050406030204" pitchFamily="18" charset="0"/>
                            </a:rPr>
                            <m:t>3</m:t>
                          </m:r>
                        </m:sub>
                        <m:sup>
                          <m:sSub>
                            <m:sSubPr>
                              <m:ctrlPr>
                                <a:rPr lang="ar-AE" i="1" dirty="0">
                                  <a:latin typeface="Cambria Math" panose="02040503050406030204" pitchFamily="18" charset="0"/>
                                </a:rPr>
                              </m:ctrlPr>
                            </m:sSubPr>
                            <m:e>
                              <m:r>
                                <a:rPr lang="ar-AE" i="1" dirty="0">
                                  <a:latin typeface="Cambria Math" panose="02040503050406030204" pitchFamily="18" charset="0"/>
                                </a:rPr>
                                <m:t>𝛼</m:t>
                              </m:r>
                            </m:e>
                            <m:sub>
                              <m:r>
                                <a:rPr lang="ar-AE" i="1" dirty="0">
                                  <a:latin typeface="Cambria Math" panose="02040503050406030204" pitchFamily="18" charset="0"/>
                                </a:rPr>
                                <m:t>𝑢</m:t>
                              </m:r>
                            </m:sub>
                          </m:sSub>
                          <m:r>
                            <a:rPr lang="en-US" b="0" i="1" dirty="0" smtClean="0">
                              <a:latin typeface="Cambria Math" panose="02040503050406030204" pitchFamily="18" charset="0"/>
                            </a:rPr>
                            <m:t>+ </m:t>
                          </m:r>
                          <m:r>
                            <a:rPr lang="en-US" b="0" i="1" dirty="0" smtClean="0">
                              <a:solidFill>
                                <a:schemeClr val="accent1"/>
                              </a:solidFill>
                              <a:latin typeface="Cambria Math" panose="02040503050406030204" pitchFamily="18" charset="0"/>
                            </a:rPr>
                            <m:t>𝑐</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𝑦</m:t>
                              </m:r>
                            </m:e>
                            <m:sub>
                              <m:r>
                                <a:rPr lang="en-US" b="0" i="1" dirty="0" smtClean="0">
                                  <a:latin typeface="Cambria Math" panose="02040503050406030204" pitchFamily="18" charset="0"/>
                                  <a:ea typeface="Cambria Math" panose="02040503050406030204" pitchFamily="18" charset="0"/>
                                </a:rPr>
                                <m:t>𝑢</m:t>
                              </m:r>
                            </m:sub>
                          </m:sSub>
                        </m:sup>
                      </m:sSubSup>
                      <m:r>
                        <a:rPr lang="en-US" i="1" dirty="0">
                          <a:latin typeface="Cambria Math" panose="02040503050406030204" pitchFamily="18" charset="0"/>
                          <a:ea typeface="Cambria Math" panose="02040503050406030204" pitchFamily="18" charset="0"/>
                        </a:rPr>
                        <m:t>∙(…)</m:t>
                      </m:r>
                    </m:oMath>
                  </m:oMathPara>
                </a14:m>
                <a:endParaRPr lang="en-US" sz="1400" b="0" dirty="0"/>
              </a:p>
            </p:txBody>
          </p:sp>
        </mc:Choice>
        <mc:Fallback xmlns="">
          <p:sp>
            <p:nvSpPr>
              <p:cNvPr id="14" name="TextBox 13">
                <a:extLst>
                  <a:ext uri="{FF2B5EF4-FFF2-40B4-BE49-F238E27FC236}">
                    <a16:creationId xmlns:a16="http://schemas.microsoft.com/office/drawing/2014/main" id="{5F8510CD-EE79-C17B-4FC6-5A5758EF7572}"/>
                  </a:ext>
                </a:extLst>
              </p:cNvPr>
              <p:cNvSpPr txBox="1">
                <a:spLocks noRot="1" noChangeAspect="1" noMove="1" noResize="1" noEditPoints="1" noAdjustHandles="1" noChangeArrowheads="1" noChangeShapeType="1" noTextEdit="1"/>
              </p:cNvSpPr>
              <p:nvPr/>
            </p:nvSpPr>
            <p:spPr>
              <a:xfrm>
                <a:off x="2588576" y="3930676"/>
                <a:ext cx="2569135" cy="585994"/>
              </a:xfrm>
              <a:prstGeom prst="rect">
                <a:avLst/>
              </a:prstGeom>
              <a:blipFill>
                <a:blip r:embed="rId5"/>
                <a:stretch>
                  <a:fillRect b="-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5CF43F2-687D-DE41-A4E3-13B14CD12AFE}"/>
                  </a:ext>
                </a:extLst>
              </p:cNvPr>
              <p:cNvSpPr txBox="1"/>
              <p:nvPr/>
            </p:nvSpPr>
            <p:spPr>
              <a:xfrm>
                <a:off x="2588574" y="4473714"/>
                <a:ext cx="2691979" cy="5859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𝑠𝑘</m:t>
                          </m:r>
                        </m:e>
                        <m:sub>
                          <m:r>
                            <a:rPr lang="en-US" sz="1400" b="0" i="1" dirty="0" smtClean="0">
                              <a:solidFill>
                                <a:srgbClr val="C00000"/>
                              </a:solidFill>
                              <a:latin typeface="Cambria Math" panose="02040503050406030204" pitchFamily="18" charset="0"/>
                            </a:rPr>
                            <m:t>𝐺𝐼𝐷</m:t>
                          </m:r>
                          <m:r>
                            <a:rPr lang="en-US" sz="1400" b="0" i="1" dirty="0" smtClean="0">
                              <a:solidFill>
                                <a:srgbClr val="C00000"/>
                              </a:solidFill>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ar-AE" sz="1400" i="1" dirty="0" smtClean="0">
                              <a:latin typeface="Cambria Math" panose="02040503050406030204" pitchFamily="18" charset="0"/>
                            </a:rPr>
                          </m:ctrlPr>
                        </m:sSubSupPr>
                        <m:e>
                          <m:r>
                            <a:rPr lang="en-US" sz="1400" b="0" i="1" dirty="0" smtClean="0">
                              <a:latin typeface="Cambria Math" panose="02040503050406030204" pitchFamily="18" charset="0"/>
                            </a:rPr>
                            <m:t> </m:t>
                          </m:r>
                          <m:r>
                            <a:rPr lang="ar-AE" sz="1400" i="1" dirty="0" smtClean="0">
                              <a:latin typeface="Cambria Math" panose="02040503050406030204" pitchFamily="18" charset="0"/>
                            </a:rPr>
                            <m:t>𝑔</m:t>
                          </m:r>
                        </m:e>
                        <m:sub>
                          <m:r>
                            <a:rPr lang="en-US" sz="1400" b="0" i="1" dirty="0" smtClean="0">
                              <a:latin typeface="Cambria Math" panose="02040503050406030204" pitchFamily="18" charset="0"/>
                            </a:rPr>
                            <m:t>3</m:t>
                          </m:r>
                        </m:sub>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bSup>
                      <m:sSub>
                        <m:sSubPr>
                          <m:ctrlPr>
                            <a:rPr lang="ar-AE" sz="1400" i="1" dirty="0" smtClean="0">
                              <a:latin typeface="Cambria Math" panose="02040503050406030204" pitchFamily="18" charset="0"/>
                            </a:rPr>
                          </m:ctrlPr>
                        </m:sSubPr>
                        <m:e>
                          <m:r>
                            <a:rPr lang="en-US" sz="1400" b="0" i="1" dirty="0" smtClean="0">
                              <a:latin typeface="Cambria Math" panose="02040503050406030204" pitchFamily="18" charset="0"/>
                            </a:rPr>
                            <m:t>𝐻</m:t>
                          </m:r>
                        </m:e>
                        <m:sub>
                          <m:r>
                            <a:rPr lang="en-US" sz="1400" b="0" i="1" dirty="0" smtClean="0">
                              <a:latin typeface="Cambria Math" panose="02040503050406030204" pitchFamily="18" charset="0"/>
                            </a:rPr>
                            <m:t>3</m:t>
                          </m:r>
                        </m:sub>
                      </m:sSub>
                      <m:r>
                        <a:rPr lang="en-US" sz="1400" b="0" i="1" dirty="0" smtClean="0">
                          <a:latin typeface="Cambria Math" panose="02040503050406030204" pitchFamily="18" charset="0"/>
                        </a:rPr>
                        <m:t>(</m:t>
                      </m:r>
                      <m:r>
                        <a:rPr lang="en-US" sz="1400" b="0" i="1" dirty="0" smtClean="0">
                          <a:solidFill>
                            <a:srgbClr val="C00000"/>
                          </a:solidFill>
                          <a:latin typeface="Cambria Math" panose="02040503050406030204" pitchFamily="18" charset="0"/>
                        </a:rPr>
                        <m:t>𝐺𝐼𝐷</m:t>
                      </m:r>
                      <m:r>
                        <a:rPr lang="en-US" sz="1400" b="0" i="1" dirty="0" smtClean="0">
                          <a:solidFill>
                            <a:srgbClr val="C00000"/>
                          </a:solidFill>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r>
                        <a:rPr lang="en-US" i="1" dirty="0">
                          <a:latin typeface="Cambria Math" panose="02040503050406030204" pitchFamily="18" charset="0"/>
                          <a:ea typeface="Cambria Math" panose="02040503050406030204" pitchFamily="18" charset="0"/>
                        </a:rPr>
                        <m:t>∙(…)</m:t>
                      </m:r>
                    </m:oMath>
                  </m:oMathPara>
                </a14:m>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               </m:t>
                      </m:r>
                      <m:r>
                        <a:rPr lang="en-US" i="1" dirty="0">
                          <a:latin typeface="Cambria Math" panose="02040503050406030204" pitchFamily="18" charset="0"/>
                        </a:rPr>
                        <m:t>=</m:t>
                      </m:r>
                      <m:sSubSup>
                        <m:sSubSupPr>
                          <m:ctrlPr>
                            <a:rPr lang="ar-AE" i="1" dirty="0">
                              <a:latin typeface="Cambria Math" panose="02040503050406030204" pitchFamily="18" charset="0"/>
                            </a:rPr>
                          </m:ctrlPr>
                        </m:sSubSupPr>
                        <m:e>
                          <m:r>
                            <a:rPr lang="ar-AE" i="1" dirty="0">
                              <a:latin typeface="Cambria Math" panose="02040503050406030204" pitchFamily="18" charset="0"/>
                            </a:rPr>
                            <m:t>𝑔</m:t>
                          </m:r>
                        </m:e>
                        <m:sub>
                          <m:r>
                            <a:rPr lang="en-US" i="1" dirty="0">
                              <a:latin typeface="Cambria Math" panose="02040503050406030204" pitchFamily="18" charset="0"/>
                            </a:rPr>
                            <m:t>3</m:t>
                          </m:r>
                        </m:sub>
                        <m:sup>
                          <m:sSub>
                            <m:sSubPr>
                              <m:ctrlPr>
                                <a:rPr lang="ar-AE" i="1" dirty="0">
                                  <a:latin typeface="Cambria Math" panose="02040503050406030204" pitchFamily="18" charset="0"/>
                                </a:rPr>
                              </m:ctrlPr>
                            </m:sSubPr>
                            <m:e>
                              <m:r>
                                <a:rPr lang="ar-AE" i="1" dirty="0">
                                  <a:latin typeface="Cambria Math" panose="02040503050406030204" pitchFamily="18" charset="0"/>
                                </a:rPr>
                                <m:t>𝛼</m:t>
                              </m:r>
                            </m:e>
                            <m:sub>
                              <m:r>
                                <a:rPr lang="ar-AE" i="1" dirty="0">
                                  <a:latin typeface="Cambria Math" panose="02040503050406030204" pitchFamily="18" charset="0"/>
                                </a:rPr>
                                <m:t>𝑢</m:t>
                              </m:r>
                            </m:sub>
                          </m:sSub>
                          <m:r>
                            <a:rPr lang="en-US" b="0" i="1" dirty="0" smtClean="0">
                              <a:latin typeface="Cambria Math" panose="02040503050406030204" pitchFamily="18" charset="0"/>
                            </a:rPr>
                            <m:t>+ </m:t>
                          </m:r>
                          <m:r>
                            <a:rPr lang="en-US" b="0" i="1" dirty="0" smtClean="0">
                              <a:solidFill>
                                <a:schemeClr val="accent1"/>
                              </a:solidFill>
                              <a:latin typeface="Cambria Math" panose="02040503050406030204" pitchFamily="18" charset="0"/>
                            </a:rPr>
                            <m:t>𝑐</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𝑦</m:t>
                              </m:r>
                            </m:e>
                            <m:sub>
                              <m:r>
                                <a:rPr lang="en-US" b="0" i="1" dirty="0" smtClean="0">
                                  <a:latin typeface="Cambria Math" panose="02040503050406030204" pitchFamily="18" charset="0"/>
                                  <a:ea typeface="Cambria Math" panose="02040503050406030204" pitchFamily="18" charset="0"/>
                                </a:rPr>
                                <m:t>𝑢</m:t>
                              </m:r>
                            </m:sub>
                          </m:sSub>
                        </m:sup>
                      </m:sSubSup>
                      <m:r>
                        <a:rPr lang="en-US" i="1" dirty="0">
                          <a:latin typeface="Cambria Math" panose="02040503050406030204" pitchFamily="18" charset="0"/>
                          <a:ea typeface="Cambria Math" panose="02040503050406030204" pitchFamily="18" charset="0"/>
                        </a:rPr>
                        <m:t>∙(…)</m:t>
                      </m:r>
                    </m:oMath>
                  </m:oMathPara>
                </a14:m>
                <a:endParaRPr lang="en-US" sz="1400" b="0" dirty="0"/>
              </a:p>
            </p:txBody>
          </p:sp>
        </mc:Choice>
        <mc:Fallback xmlns="">
          <p:sp>
            <p:nvSpPr>
              <p:cNvPr id="15" name="TextBox 14">
                <a:extLst>
                  <a:ext uri="{FF2B5EF4-FFF2-40B4-BE49-F238E27FC236}">
                    <a16:creationId xmlns:a16="http://schemas.microsoft.com/office/drawing/2014/main" id="{75CF43F2-687D-DE41-A4E3-13B14CD12AFE}"/>
                  </a:ext>
                </a:extLst>
              </p:cNvPr>
              <p:cNvSpPr txBox="1">
                <a:spLocks noRot="1" noChangeAspect="1" noMove="1" noResize="1" noEditPoints="1" noAdjustHandles="1" noChangeArrowheads="1" noChangeShapeType="1" noTextEdit="1"/>
              </p:cNvSpPr>
              <p:nvPr/>
            </p:nvSpPr>
            <p:spPr>
              <a:xfrm>
                <a:off x="2588574" y="4473714"/>
                <a:ext cx="2691979" cy="585994"/>
              </a:xfrm>
              <a:prstGeom prst="rect">
                <a:avLst/>
              </a:prstGeom>
              <a:blipFill>
                <a:blip r:embed="rId6"/>
                <a:stretch>
                  <a:fillRect b="-4255"/>
                </a:stretch>
              </a:blipFill>
            </p:spPr>
            <p:txBody>
              <a:bodyPr/>
              <a:lstStyle/>
              <a:p>
                <a:r>
                  <a:rPr lang="en-US">
                    <a:noFill/>
                  </a:rPr>
                  <a:t> </a:t>
                </a:r>
              </a:p>
            </p:txBody>
          </p:sp>
        </mc:Fallback>
      </mc:AlternateContent>
      <p:sp>
        <p:nvSpPr>
          <p:cNvPr id="17" name="Google Shape;637;p27">
            <a:extLst>
              <a:ext uri="{FF2B5EF4-FFF2-40B4-BE49-F238E27FC236}">
                <a16:creationId xmlns:a16="http://schemas.microsoft.com/office/drawing/2014/main" id="{55854C1C-8DC0-4EB6-EBAC-5D0C0BFDC17B}"/>
              </a:ext>
            </a:extLst>
          </p:cNvPr>
          <p:cNvSpPr txBox="1">
            <a:spLocks/>
          </p:cNvSpPr>
          <p:nvPr/>
        </p:nvSpPr>
        <p:spPr>
          <a:xfrm>
            <a:off x="1175214" y="1865577"/>
            <a:ext cx="4399963"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Make this transition information-theoretic</a:t>
            </a:r>
          </a:p>
        </p:txBody>
      </p:sp>
      <p:sp>
        <p:nvSpPr>
          <p:cNvPr id="18" name="TextBox 17">
            <a:extLst>
              <a:ext uri="{FF2B5EF4-FFF2-40B4-BE49-F238E27FC236}">
                <a16:creationId xmlns:a16="http://schemas.microsoft.com/office/drawing/2014/main" id="{B77E6AB2-F8F4-4EA1-8C65-631FACBB7684}"/>
              </a:ext>
            </a:extLst>
          </p:cNvPr>
          <p:cNvSpPr txBox="1"/>
          <p:nvPr/>
        </p:nvSpPr>
        <p:spPr>
          <a:xfrm>
            <a:off x="81475" y="1995496"/>
            <a:ext cx="1093739" cy="369332"/>
          </a:xfrm>
          <a:prstGeom prst="rect">
            <a:avLst/>
          </a:prstGeom>
          <a:solidFill>
            <a:schemeClr val="accent1"/>
          </a:solidFill>
        </p:spPr>
        <p:txBody>
          <a:bodyPr wrap="square">
            <a:spAutoFit/>
          </a:bodyPr>
          <a:lstStyle/>
          <a:p>
            <a:pPr algn="ctr"/>
            <a:r>
              <a:rPr lang="en-US" sz="1800" dirty="0">
                <a:solidFill>
                  <a:schemeClr val="bg1"/>
                </a:solidFill>
              </a:rPr>
              <a:t>Want </a:t>
            </a:r>
          </a:p>
        </p:txBody>
      </p:sp>
      <p:sp>
        <p:nvSpPr>
          <p:cNvPr id="19" name="Rounded Rectangular Callout 18">
            <a:extLst>
              <a:ext uri="{FF2B5EF4-FFF2-40B4-BE49-F238E27FC236}">
                <a16:creationId xmlns:a16="http://schemas.microsoft.com/office/drawing/2014/main" id="{C4C54B54-DF80-3BB2-FC4C-69BBC6F90092}"/>
              </a:ext>
            </a:extLst>
          </p:cNvPr>
          <p:cNvSpPr/>
          <p:nvPr/>
        </p:nvSpPr>
        <p:spPr>
          <a:xfrm>
            <a:off x="2545841" y="3934568"/>
            <a:ext cx="2611869" cy="1125140"/>
          </a:xfrm>
          <a:prstGeom prst="wedgeRoundRectCallout">
            <a:avLst>
              <a:gd name="adj1" fmla="val -31516"/>
              <a:gd name="adj2" fmla="val -66900"/>
              <a:gd name="adj3" fmla="val 16667"/>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918977"/>
      </p:ext>
    </p:extLst>
  </p:cSld>
  <p:clrMapOvr>
    <a:masterClrMapping/>
  </p:clrMapOvr>
  <mc:AlternateContent xmlns:mc="http://schemas.openxmlformats.org/markup-compatibility/2006">
    <mc:Choice xmlns:p14="http://schemas.microsoft.com/office/powerpoint/2010/main" Requires="p14">
      <p:transition spd="slow" p14:dur="2000" advTm="68794"/>
    </mc:Choice>
    <mc:Fallback>
      <p:transition spd="slow" advTm="6879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616">
          <a:extLst>
            <a:ext uri="{FF2B5EF4-FFF2-40B4-BE49-F238E27FC236}">
              <a16:creationId xmlns:a16="http://schemas.microsoft.com/office/drawing/2014/main" id="{1949CFE0-F201-FFEB-5ECF-BB3D8BA3580E}"/>
            </a:ext>
          </a:extLst>
        </p:cNvPr>
        <p:cNvGrpSpPr/>
        <p:nvPr/>
      </p:nvGrpSpPr>
      <p:grpSpPr>
        <a:xfrm>
          <a:off x="0" y="0"/>
          <a:ext cx="0" cy="0"/>
          <a:chOff x="0" y="0"/>
          <a:chExt cx="0" cy="0"/>
        </a:xfrm>
      </p:grpSpPr>
      <p:sp>
        <p:nvSpPr>
          <p:cNvPr id="617" name="Google Shape;617;p25">
            <a:extLst>
              <a:ext uri="{FF2B5EF4-FFF2-40B4-BE49-F238E27FC236}">
                <a16:creationId xmlns:a16="http://schemas.microsoft.com/office/drawing/2014/main" id="{A2B65ECD-736C-D2C2-2C3E-8EBDE055C296}"/>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618" name="Google Shape;618;p25">
            <a:extLst>
              <a:ext uri="{FF2B5EF4-FFF2-40B4-BE49-F238E27FC236}">
                <a16:creationId xmlns:a16="http://schemas.microsoft.com/office/drawing/2014/main" id="{8CDAED3D-924E-F880-4424-1C18C93A55B7}"/>
              </a:ext>
            </a:extLst>
          </p:cNvPr>
          <p:cNvSpPr txBox="1">
            <a:spLocks noGrp="1"/>
          </p:cNvSpPr>
          <p:nvPr>
            <p:ph type="body" idx="1"/>
          </p:nvPr>
        </p:nvSpPr>
        <p:spPr>
          <a:xfrm>
            <a:off x="2986998" y="914400"/>
            <a:ext cx="6156711" cy="1084082"/>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 sz="2400" dirty="0" err="1">
                <a:solidFill>
                  <a:schemeClr val="bg2"/>
                </a:solidFill>
              </a:rPr>
              <a:t>Lewko</a:t>
            </a:r>
            <a:r>
              <a:rPr lang="en" sz="2400" dirty="0">
                <a:solidFill>
                  <a:schemeClr val="bg2"/>
                </a:solidFill>
              </a:rPr>
              <a:t>-Waters MA-ABE for BSP</a:t>
            </a:r>
          </a:p>
          <a:p>
            <a:pPr>
              <a:buClr>
                <a:schemeClr val="dk1"/>
              </a:buClr>
              <a:buFont typeface="Wingdings" pitchFamily="2" charset="2"/>
              <a:buChar char="Ø"/>
            </a:pPr>
            <a:r>
              <a:rPr lang="en" sz="1600" dirty="0">
                <a:solidFill>
                  <a:schemeClr val="bg2"/>
                </a:solidFill>
              </a:rPr>
              <a:t>Limitations in supporting adaptive authority corruption</a:t>
            </a:r>
            <a:endParaRPr sz="1600" dirty="0">
              <a:solidFill>
                <a:schemeClr val="bg2"/>
              </a:solidFill>
            </a:endParaRPr>
          </a:p>
        </p:txBody>
      </p:sp>
      <p:pic>
        <p:nvPicPr>
          <p:cNvPr id="9" name="Picture 4">
            <a:extLst>
              <a:ext uri="{FF2B5EF4-FFF2-40B4-BE49-F238E27FC236}">
                <a16:creationId xmlns:a16="http://schemas.microsoft.com/office/drawing/2014/main" id="{5618FCF0-696E-907D-355B-215D1D6271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406" b="31672"/>
          <a:stretch/>
        </p:blipFill>
        <p:spPr bwMode="auto">
          <a:xfrm rot="5400000">
            <a:off x="-1890074" y="1647922"/>
            <a:ext cx="5382707" cy="184765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51268643-80EE-97CC-4460-E6FC970B99B9}"/>
              </a:ext>
            </a:extLst>
          </p:cNvPr>
          <p:cNvGrpSpPr/>
          <p:nvPr/>
        </p:nvGrpSpPr>
        <p:grpSpPr>
          <a:xfrm>
            <a:off x="1677972" y="914400"/>
            <a:ext cx="1064292" cy="640080"/>
            <a:chOff x="1555421" y="530304"/>
            <a:chExt cx="1064292" cy="640080"/>
          </a:xfrm>
        </p:grpSpPr>
        <p:sp>
          <p:nvSpPr>
            <p:cNvPr id="14" name="Oval 13">
              <a:extLst>
                <a:ext uri="{FF2B5EF4-FFF2-40B4-BE49-F238E27FC236}">
                  <a16:creationId xmlns:a16="http://schemas.microsoft.com/office/drawing/2014/main" id="{0D7199D9-74E6-2B0D-813D-772C6962E17C}"/>
                </a:ext>
              </a:extLst>
            </p:cNvPr>
            <p:cNvSpPr/>
            <p:nvPr/>
          </p:nvSpPr>
          <p:spPr>
            <a:xfrm>
              <a:off x="1979633" y="530304"/>
              <a:ext cx="640080" cy="640080"/>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608B4ECD-6941-9F72-7B41-2D88AE44DB08}"/>
                </a:ext>
              </a:extLst>
            </p:cNvPr>
            <p:cNvSpPr txBox="1"/>
            <p:nvPr/>
          </p:nvSpPr>
          <p:spPr>
            <a:xfrm>
              <a:off x="2121579" y="619511"/>
              <a:ext cx="356188" cy="461665"/>
            </a:xfrm>
            <a:prstGeom prst="rect">
              <a:avLst/>
            </a:prstGeom>
            <a:noFill/>
          </p:spPr>
          <p:txBody>
            <a:bodyPr wrap="none" rtlCol="0">
              <a:spAutoFit/>
            </a:bodyPr>
            <a:lstStyle/>
            <a:p>
              <a:r>
                <a:rPr lang="en-US" sz="2400" dirty="0">
                  <a:solidFill>
                    <a:schemeClr val="bg2"/>
                  </a:solidFill>
                </a:rPr>
                <a:t>1</a:t>
              </a:r>
            </a:p>
          </p:txBody>
        </p:sp>
        <p:sp>
          <p:nvSpPr>
            <p:cNvPr id="17" name="Triangle 16">
              <a:extLst>
                <a:ext uri="{FF2B5EF4-FFF2-40B4-BE49-F238E27FC236}">
                  <a16:creationId xmlns:a16="http://schemas.microsoft.com/office/drawing/2014/main" id="{FAB9406E-7D1A-73CD-9AB8-BB1DE1D392DC}"/>
                </a:ext>
              </a:extLst>
            </p:cNvPr>
            <p:cNvSpPr>
              <a:spLocks noChangeAspect="1"/>
            </p:cNvSpPr>
            <p:nvPr/>
          </p:nvSpPr>
          <p:spPr>
            <a:xfrm rot="16200000">
              <a:off x="1526160" y="667463"/>
              <a:ext cx="424282" cy="36576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56BD9370-CDB9-E2FB-38AC-6B3FE88A0CB7}"/>
              </a:ext>
            </a:extLst>
          </p:cNvPr>
          <p:cNvGrpSpPr/>
          <p:nvPr/>
        </p:nvGrpSpPr>
        <p:grpSpPr>
          <a:xfrm>
            <a:off x="1677972" y="2286000"/>
            <a:ext cx="1064292" cy="640080"/>
            <a:chOff x="1555421" y="530304"/>
            <a:chExt cx="1064292" cy="640080"/>
          </a:xfrm>
        </p:grpSpPr>
        <p:sp>
          <p:nvSpPr>
            <p:cNvPr id="20" name="Oval 19">
              <a:extLst>
                <a:ext uri="{FF2B5EF4-FFF2-40B4-BE49-F238E27FC236}">
                  <a16:creationId xmlns:a16="http://schemas.microsoft.com/office/drawing/2014/main" id="{89254593-FB20-6FB5-6173-4FBB3DAE5826}"/>
                </a:ext>
              </a:extLst>
            </p:cNvPr>
            <p:cNvSpPr/>
            <p:nvPr/>
          </p:nvSpPr>
          <p:spPr>
            <a:xfrm>
              <a:off x="1979633" y="530304"/>
              <a:ext cx="640080" cy="6400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978BB1B-6D35-3322-D272-52029465B71C}"/>
                </a:ext>
              </a:extLst>
            </p:cNvPr>
            <p:cNvSpPr txBox="1"/>
            <p:nvPr/>
          </p:nvSpPr>
          <p:spPr>
            <a:xfrm>
              <a:off x="2121579" y="619511"/>
              <a:ext cx="356188" cy="461665"/>
            </a:xfrm>
            <a:prstGeom prst="rect">
              <a:avLst/>
            </a:prstGeom>
            <a:noFill/>
          </p:spPr>
          <p:txBody>
            <a:bodyPr wrap="none" rtlCol="0">
              <a:spAutoFit/>
            </a:bodyPr>
            <a:lstStyle/>
            <a:p>
              <a:r>
                <a:rPr lang="en-US" sz="2400" dirty="0">
                  <a:solidFill>
                    <a:srgbClr val="C00000"/>
                  </a:solidFill>
                </a:rPr>
                <a:t>2</a:t>
              </a:r>
            </a:p>
          </p:txBody>
        </p:sp>
        <p:sp>
          <p:nvSpPr>
            <p:cNvPr id="22" name="Triangle 21">
              <a:extLst>
                <a:ext uri="{FF2B5EF4-FFF2-40B4-BE49-F238E27FC236}">
                  <a16:creationId xmlns:a16="http://schemas.microsoft.com/office/drawing/2014/main" id="{960C4E0F-30B9-1F28-323A-78C64B50EAA5}"/>
                </a:ext>
              </a:extLst>
            </p:cNvPr>
            <p:cNvSpPr>
              <a:spLocks noChangeAspect="1"/>
            </p:cNvSpPr>
            <p:nvPr/>
          </p:nvSpPr>
          <p:spPr>
            <a:xfrm rot="16200000">
              <a:off x="1526160" y="667463"/>
              <a:ext cx="424282" cy="365760"/>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55BB95E2-CE5B-4575-EE62-9D4911CE44E5}"/>
              </a:ext>
            </a:extLst>
          </p:cNvPr>
          <p:cNvGrpSpPr/>
          <p:nvPr/>
        </p:nvGrpSpPr>
        <p:grpSpPr>
          <a:xfrm>
            <a:off x="1711984" y="3657600"/>
            <a:ext cx="1064292" cy="640080"/>
            <a:chOff x="1555421" y="530304"/>
            <a:chExt cx="1064292" cy="640080"/>
          </a:xfrm>
        </p:grpSpPr>
        <p:sp>
          <p:nvSpPr>
            <p:cNvPr id="24" name="Oval 23">
              <a:extLst>
                <a:ext uri="{FF2B5EF4-FFF2-40B4-BE49-F238E27FC236}">
                  <a16:creationId xmlns:a16="http://schemas.microsoft.com/office/drawing/2014/main" id="{CECBA832-7347-185E-7E1F-F41C5E8596AF}"/>
                </a:ext>
              </a:extLst>
            </p:cNvPr>
            <p:cNvSpPr/>
            <p:nvPr/>
          </p:nvSpPr>
          <p:spPr>
            <a:xfrm>
              <a:off x="1979633" y="530304"/>
              <a:ext cx="640080" cy="640080"/>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7EFE619-075D-7844-E37E-2C663536C990}"/>
                </a:ext>
              </a:extLst>
            </p:cNvPr>
            <p:cNvSpPr txBox="1"/>
            <p:nvPr/>
          </p:nvSpPr>
          <p:spPr>
            <a:xfrm>
              <a:off x="2121579" y="619511"/>
              <a:ext cx="356188" cy="461665"/>
            </a:xfrm>
            <a:prstGeom prst="rect">
              <a:avLst/>
            </a:prstGeom>
            <a:noFill/>
          </p:spPr>
          <p:txBody>
            <a:bodyPr wrap="none" rtlCol="0">
              <a:spAutoFit/>
            </a:bodyPr>
            <a:lstStyle/>
            <a:p>
              <a:r>
                <a:rPr lang="en-US" sz="2400" dirty="0">
                  <a:solidFill>
                    <a:schemeClr val="bg2"/>
                  </a:solidFill>
                </a:rPr>
                <a:t>3</a:t>
              </a:r>
            </a:p>
          </p:txBody>
        </p:sp>
        <p:sp>
          <p:nvSpPr>
            <p:cNvPr id="26" name="Triangle 25">
              <a:extLst>
                <a:ext uri="{FF2B5EF4-FFF2-40B4-BE49-F238E27FC236}">
                  <a16:creationId xmlns:a16="http://schemas.microsoft.com/office/drawing/2014/main" id="{174C8725-6DC5-9766-CD78-5774957A6202}"/>
                </a:ext>
              </a:extLst>
            </p:cNvPr>
            <p:cNvSpPr>
              <a:spLocks noChangeAspect="1"/>
            </p:cNvSpPr>
            <p:nvPr/>
          </p:nvSpPr>
          <p:spPr>
            <a:xfrm rot="16200000">
              <a:off x="1526160" y="667463"/>
              <a:ext cx="424282" cy="36576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Google Shape;618;p25">
            <a:extLst>
              <a:ext uri="{FF2B5EF4-FFF2-40B4-BE49-F238E27FC236}">
                <a16:creationId xmlns:a16="http://schemas.microsoft.com/office/drawing/2014/main" id="{C106BE3F-B3AC-F482-3F7A-3872DF1DAEA1}"/>
              </a:ext>
            </a:extLst>
          </p:cNvPr>
          <p:cNvSpPr txBox="1">
            <a:spLocks/>
          </p:cNvSpPr>
          <p:nvPr/>
        </p:nvSpPr>
        <p:spPr>
          <a:xfrm>
            <a:off x="2996425" y="2285997"/>
            <a:ext cx="5608011" cy="640081"/>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None/>
            </a:pPr>
            <a:r>
              <a:rPr lang="en-US" sz="2400" b="1" dirty="0">
                <a:solidFill>
                  <a:srgbClr val="C00000"/>
                </a:solidFill>
              </a:rPr>
              <a:t>Our MA-ABE for BSP</a:t>
            </a:r>
          </a:p>
        </p:txBody>
      </p:sp>
      <p:sp>
        <p:nvSpPr>
          <p:cNvPr id="28" name="Google Shape;618;p25">
            <a:extLst>
              <a:ext uri="{FF2B5EF4-FFF2-40B4-BE49-F238E27FC236}">
                <a16:creationId xmlns:a16="http://schemas.microsoft.com/office/drawing/2014/main" id="{1CDB13B1-985A-5C9F-EF36-E8D3E5CA4836}"/>
              </a:ext>
            </a:extLst>
          </p:cNvPr>
          <p:cNvSpPr txBox="1">
            <a:spLocks/>
          </p:cNvSpPr>
          <p:nvPr/>
        </p:nvSpPr>
        <p:spPr>
          <a:xfrm>
            <a:off x="2986998" y="3657599"/>
            <a:ext cx="5608011" cy="64008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None/>
            </a:pPr>
            <a:r>
              <a:rPr lang="en-US" sz="2400" dirty="0">
                <a:solidFill>
                  <a:schemeClr val="bg2"/>
                </a:solidFill>
              </a:rPr>
              <a:t>Security Analysis</a:t>
            </a:r>
          </a:p>
        </p:txBody>
      </p:sp>
    </p:spTree>
    <p:extLst>
      <p:ext uri="{BB962C8B-B14F-4D97-AF65-F5344CB8AC3E}">
        <p14:creationId xmlns:p14="http://schemas.microsoft.com/office/powerpoint/2010/main" val="1716272395"/>
      </p:ext>
    </p:extLst>
  </p:cSld>
  <p:clrMapOvr>
    <a:masterClrMapping/>
  </p:clrMapOvr>
  <mc:AlternateContent xmlns:mc="http://schemas.openxmlformats.org/markup-compatibility/2006">
    <mc:Choice xmlns:p14="http://schemas.microsoft.com/office/powerpoint/2010/main" Requires="p14">
      <p:transition spd="slow" p14:dur="2000" advTm="14526"/>
    </mc:Choice>
    <mc:Fallback>
      <p:transition spd="slow" advTm="1452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359CA6EE-E952-806C-992D-16B1A4730806}"/>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3A4A0F7F-CC61-CCBC-19AE-43975AC77FA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645" name="Google Shape;645;p28">
            <a:extLst>
              <a:ext uri="{FF2B5EF4-FFF2-40B4-BE49-F238E27FC236}">
                <a16:creationId xmlns:a16="http://schemas.microsoft.com/office/drawing/2014/main" id="{8124A08B-C113-649F-014D-7D5D4FB642EC}"/>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Our MA-ABE for BSP construction: step 0 </a:t>
            </a:r>
            <a:r>
              <a:rPr lang="en" sz="1800" dirty="0"/>
              <a:t>[LW11]</a:t>
            </a:r>
            <a:endParaRPr sz="1800" dirty="0"/>
          </a:p>
        </p:txBody>
      </p:sp>
      <mc:AlternateContent xmlns:mc="http://schemas.openxmlformats.org/markup-compatibility/2006" xmlns:a14="http://schemas.microsoft.com/office/drawing/2010/main">
        <mc:Choice Requires="a14">
          <p:sp>
            <p:nvSpPr>
              <p:cNvPr id="647" name="Google Shape;647;p28">
                <a:extLst>
                  <a:ext uri="{FF2B5EF4-FFF2-40B4-BE49-F238E27FC236}">
                    <a16:creationId xmlns:a16="http://schemas.microsoft.com/office/drawing/2014/main" id="{C86B953D-9941-7632-BC86-9A3057713AC2}"/>
                  </a:ext>
                </a:extLst>
              </p:cNvPr>
              <p:cNvSpPr txBox="1">
                <a:spLocks noGrp="1"/>
              </p:cNvSpPr>
              <p:nvPr>
                <p:ph type="title"/>
              </p:nvPr>
            </p:nvSpPr>
            <p:spPr>
              <a:xfrm>
                <a:off x="584611" y="1917610"/>
                <a:ext cx="3788606" cy="460801"/>
              </a:xfrm>
              <a:prstGeom prst="rect">
                <a:avLst/>
              </a:prstGeom>
            </p:spPr>
            <p:txBody>
              <a:bodyPr spcFirstLastPara="1" wrap="square" lIns="91425" tIns="91425" rIns="91425" bIns="91425" anchor="t" anchorCtr="0">
                <a:spAutoFit/>
              </a:bodyPr>
              <a:lstStyle/>
              <a:p>
                <a:pPr lvl="0">
                  <a:lnSpc>
                    <a:spcPct val="115000"/>
                  </a:lnSpc>
                </a:pPr>
                <a14:m>
                  <m:oMathPara xmlns:m="http://schemas.openxmlformats.org/officeDocument/2006/math">
                    <m:oMathParaPr>
                      <m:jc m:val="left"/>
                    </m:oMathParaPr>
                    <m:oMath xmlns:m="http://schemas.openxmlformats.org/officeDocument/2006/math">
                      <m:r>
                        <a:rPr lang="en-US" sz="1400" i="1" dirty="0" smtClean="0">
                          <a:latin typeface="Cambria Math" panose="02040503050406030204" pitchFamily="18" charset="0"/>
                        </a:rPr>
                        <m:t>𝑚𝑠𝑘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b="0" i="1" dirty="0" smtClean="0">
                          <a:latin typeface="Cambria Math" panose="02040503050406030204" pitchFamily="18" charset="0"/>
                        </a:rPr>
                        <m:t>  </m:t>
                      </m:r>
                      <m:r>
                        <a:rPr lang="en-US" sz="1400" i="1" dirty="0" err="1">
                          <a:latin typeface="Cambria Math" panose="02040503050406030204" pitchFamily="18" charset="0"/>
                        </a:rPr>
                        <m:t>𝑝𝑘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Sub>
                      <m:r>
                        <a:rPr lang="en-US" sz="1400" i="1" dirty="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Sub>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i="1" dirty="0" smtClean="0">
                                  <a:latin typeface="Cambria Math" panose="02040503050406030204" pitchFamily="18" charset="0"/>
                                </a:rPr>
                              </m:ctrlPr>
                            </m:sSubPr>
                            <m:e>
                              <m:r>
                                <a:rPr lang="en-US" sz="1400" i="1" dirty="0">
                                  <a:latin typeface="Cambria Math" panose="02040503050406030204" pitchFamily="18" charset="0"/>
                                </a:rPr>
                                <m:t>𝛼</m:t>
                              </m:r>
                            </m:e>
                            <m:sub>
                              <m:r>
                                <a:rPr lang="en-US" sz="1400" b="0" i="1" dirty="0" smtClean="0">
                                  <a:latin typeface="Cambria Math" panose="02040503050406030204" pitchFamily="18" charset="0"/>
                                </a:rPr>
                                <m:t>𝑢</m:t>
                              </m:r>
                            </m:sub>
                          </m:sSub>
                        </m:sup>
                      </m:sSup>
                      <m:r>
                        <a:rPr lang="en-US" sz="1400" i="1" dirty="0">
                          <a:latin typeface="Cambria Math" panose="02040503050406030204" pitchFamily="18" charset="0"/>
                        </a:rPr>
                        <m:t>, </m:t>
                      </m:r>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bSup>
                      <m:r>
                        <a:rPr lang="en-US" sz="1400" i="1" dirty="0">
                          <a:latin typeface="Cambria Math" panose="02040503050406030204" pitchFamily="18" charset="0"/>
                        </a:rPr>
                        <m:t>)</m:t>
                      </m:r>
                    </m:oMath>
                  </m:oMathPara>
                </a14:m>
                <a:endParaRPr sz="1400" dirty="0"/>
              </a:p>
            </p:txBody>
          </p:sp>
        </mc:Choice>
        <mc:Fallback xmlns="">
          <p:sp>
            <p:nvSpPr>
              <p:cNvPr id="647" name="Google Shape;647;p28">
                <a:extLst>
                  <a:ext uri="{FF2B5EF4-FFF2-40B4-BE49-F238E27FC236}">
                    <a16:creationId xmlns:a16="http://schemas.microsoft.com/office/drawing/2014/main" id="{C86B953D-9941-7632-BC86-9A3057713AC2}"/>
                  </a:ext>
                </a:extLst>
              </p:cNvPr>
              <p:cNvSpPr txBox="1">
                <a:spLocks noGrp="1" noRot="1" noChangeAspect="1" noMove="1" noResize="1" noEditPoints="1" noAdjustHandles="1" noChangeArrowheads="1" noChangeShapeType="1" noTextEdit="1"/>
              </p:cNvSpPr>
              <p:nvPr>
                <p:ph type="title"/>
              </p:nvPr>
            </p:nvSpPr>
            <p:spPr>
              <a:xfrm>
                <a:off x="584611" y="1917610"/>
                <a:ext cx="3788606" cy="46080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Google Shape;647;p28">
                <a:extLst>
                  <a:ext uri="{FF2B5EF4-FFF2-40B4-BE49-F238E27FC236}">
                    <a16:creationId xmlns:a16="http://schemas.microsoft.com/office/drawing/2014/main" id="{35251F0F-72F7-87F6-5467-C481D04ED932}"/>
                  </a:ext>
                </a:extLst>
              </p:cNvPr>
              <p:cNvSpPr txBox="1">
                <a:spLocks/>
              </p:cNvSpPr>
              <p:nvPr/>
            </p:nvSpPr>
            <p:spPr>
              <a:xfrm>
                <a:off x="517025" y="3759321"/>
                <a:ext cx="5565723" cy="10525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 xmlns:m="http://schemas.openxmlformats.org/officeDocument/2006/math">
                    <m:r>
                      <a:rPr lang="en-US" sz="1400" i="1" dirty="0" smtClean="0">
                        <a:latin typeface="Cambria Math" panose="02040503050406030204" pitchFamily="18" charset="0"/>
                      </a:rPr>
                      <m:t>𝑐𝑡</m:t>
                    </m:r>
                    <m:r>
                      <a:rPr lang="en-US" sz="1400" i="1" dirty="0" smtClean="0">
                        <a:latin typeface="Cambria Math" panose="02040503050406030204" pitchFamily="18" charset="0"/>
                      </a:rPr>
                      <m:t> = (</m:t>
                    </m:r>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r>
                      <a:rPr lang="en-US" sz="1400" i="1" dirty="0" smtClean="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m:t>
                        </m:r>
                      </m:e>
                      <m:sub>
                        <m:r>
                          <a:rPr lang="en-US" sz="1400" b="0" i="1" dirty="0" smtClean="0">
                            <a:latin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𝑛</m:t>
                        </m:r>
                        <m:r>
                          <a:rPr lang="en-US" sz="1400" b="0" i="1" dirty="0" smtClean="0">
                            <a:latin typeface="Cambria Math" panose="02040503050406030204" pitchFamily="18" charset="0"/>
                            <a:ea typeface="Cambria Math" panose="02040503050406030204" pitchFamily="18" charset="0"/>
                          </a:rPr>
                          <m:t>]</m:t>
                        </m:r>
                      </m:sub>
                    </m:sSub>
                    <m:r>
                      <a:rPr lang="en-US" sz="1400" i="1" dirty="0" smtClean="0">
                        <a:latin typeface="Cambria Math" panose="02040503050406030204" pitchFamily="18" charset="0"/>
                      </a:rPr>
                      <m:t>)</m:t>
                    </m:r>
                  </m:oMath>
                </a14:m>
                <a:r>
                  <a:rPr lang="en-US" sz="1400" i="1" dirty="0">
                    <a:latin typeface="Cambria Math" panose="02040503050406030204" pitchFamily="18" charset="0"/>
                  </a:rPr>
                  <a:t> </a:t>
                </a:r>
                <a:r>
                  <a:rPr lang="en-US" sz="1400" dirty="0">
                    <a:latin typeface="+mn-lt"/>
                  </a:rPr>
                  <a:t>, where</a:t>
                </a:r>
              </a:p>
              <a:p>
                <a:pPr>
                  <a:lnSpc>
                    <a:spcPct val="115000"/>
                  </a:lnSpc>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𝑚𝑠𝑔</m:t>
                    </m:r>
                    <m:r>
                      <a:rPr lang="en-US" sz="1400" b="0" i="1" smtClean="0">
                        <a:latin typeface="Cambria Math" panose="02040503050406030204" pitchFamily="18" charset="0"/>
                      </a:rPr>
                      <m:t> ∙</m:t>
                    </m:r>
                  </m:oMath>
                </a14:m>
                <a:r>
                  <a:rPr lang="en-US" sz="1400" dirty="0"/>
                  <a:t> </a:t>
                </a:r>
                <a14:m>
                  <m:oMath xmlns:m="http://schemas.openxmlformats.org/officeDocument/2006/math">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r>
                          <a:rPr lang="en-US" sz="1400" b="0" i="1" dirty="0" smtClean="0">
                            <a:latin typeface="Cambria Math" panose="02040503050406030204" pitchFamily="18" charset="0"/>
                          </a:rPr>
                          <m:t>𝑠</m:t>
                        </m:r>
                      </m:sup>
                    </m:sSup>
                  </m:oMath>
                </a14:m>
                <a:r>
                  <a:rPr lang="en-US" sz="1400" dirty="0">
                    <a:latin typeface="Cambria Math" panose="02040503050406030204" pitchFamily="18" charset="0"/>
                  </a:rPr>
                  <a:t>,</a:t>
                </a:r>
              </a:p>
              <a:p>
                <a:pPr>
                  <a:lnSpc>
                    <a:spcPct val="115000"/>
                  </a:lnSpc>
                </a:pPr>
                <a14:m>
                  <m:oMathPara xmlns:m="http://schemas.openxmlformats.org/officeDocument/2006/math">
                    <m:oMathParaPr>
                      <m:jc m:val="left"/>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bSup>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𝑐</m:t>
                          </m:r>
                        </m:e>
                        <m:sub>
                          <m:r>
                            <a:rPr lang="en-US" sz="1400" b="0" i="1" dirty="0" smtClean="0">
                              <a:latin typeface="Cambria Math" panose="02040503050406030204" pitchFamily="18" charset="0"/>
                            </a:rPr>
                            <m:t>2</m:t>
                          </m:r>
                          <m:r>
                            <a:rPr lang="en-US" sz="1400" i="1" dirty="0">
                              <a:latin typeface="Cambria Math" panose="02040503050406030204" pitchFamily="18" charset="0"/>
                            </a:rPr>
                            <m:t>,</m:t>
                          </m:r>
                          <m:r>
                            <a:rPr lang="en-US" sz="1400" i="1" dirty="0">
                              <a:latin typeface="Cambria Math" panose="02040503050406030204" pitchFamily="18" charset="0"/>
                            </a:rPr>
                            <m:t>𝑥</m:t>
                          </m:r>
                        </m:sub>
                      </m:sSub>
                      <m:r>
                        <a:rPr lang="en-US" sz="1400" b="0" i="1" dirty="0" smtClean="0">
                          <a:latin typeface="Cambria Math" panose="02040503050406030204" pitchFamily="18" charset="0"/>
                        </a:rPr>
                        <m:t>= </m:t>
                      </m:r>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sSup>
                        <m:sSupPr>
                          <m:ctrlPr>
                            <a:rPr lang="en-US" sz="1400" i="1" dirty="0">
                              <a:latin typeface="Cambria Math" panose="02040503050406030204" pitchFamily="18" charset="0"/>
                            </a:rPr>
                          </m:ctrlPr>
                        </m:sSupPr>
                        <m:e>
                          <m:r>
                            <a:rPr lang="en-US" sz="1400" i="1" dirty="0">
                              <a:latin typeface="Cambria Math" panose="02040503050406030204" pitchFamily="18" charset="0"/>
                            </a:rPr>
                            <m:t>)</m:t>
                          </m:r>
                        </m:e>
                        <m:sup>
                          <m:sSub>
                            <m:sSubPr>
                              <m:ctrlPr>
                                <a:rPr lang="en-US" sz="1400" i="1" dirty="0">
                                  <a:latin typeface="Cambria Math" panose="02040503050406030204" pitchFamily="18" charset="0"/>
                                </a:rPr>
                              </m:ctrlPr>
                            </m:sSubPr>
                            <m:e>
                              <m:r>
                                <a:rPr lang="en-US" sz="1400" i="1" dirty="0" smtClean="0">
                                  <a:latin typeface="Cambria Math" panose="02040503050406030204" pitchFamily="18" charset="0"/>
                                  <a:ea typeface="Cambria Math" panose="02040503050406030204" pitchFamily="18" charset="0"/>
                                </a:rPr>
                                <m:t>𝜆</m:t>
                              </m:r>
                            </m:e>
                            <m:sub>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𝑠</m:t>
                          </m:r>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𝛼</m:t>
                              </m:r>
                            </m:e>
                            <m:sub>
                              <m:r>
                                <a:rPr lang="en-US" sz="1400" b="0" i="1" dirty="0" smtClean="0">
                                  <a:latin typeface="Cambria Math" panose="02040503050406030204" pitchFamily="18" charset="0"/>
                                  <a:ea typeface="Cambria Math" panose="02040503050406030204" pitchFamily="18" charset="0"/>
                                </a:rPr>
                                <m:t>𝜌</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𝑥</m:t>
                                  </m:r>
                                </m:e>
                              </m:d>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p>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𝜔</m:t>
                              </m:r>
                            </m:e>
                            <m:sub>
                              <m:r>
                                <a:rPr lang="en-US" sz="1400" i="1" dirty="0">
                                  <a:latin typeface="Cambria Math" panose="02040503050406030204" pitchFamily="18" charset="0"/>
                                </a:rPr>
                                <m:t>𝑥</m:t>
                              </m:r>
                            </m:sub>
                          </m:sSub>
                          <m:r>
                            <a:rPr lang="en-US" sz="1400" b="0" i="1" dirty="0" smtClean="0">
                              <a:latin typeface="Cambria Math" panose="02040503050406030204" pitchFamily="18" charset="0"/>
                            </a:rPr>
                            <m:t>[0]</m:t>
                          </m:r>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oMath>
                  </m:oMathPara>
                </a14:m>
                <a:endParaRPr lang="en-US" sz="1400" dirty="0">
                  <a:latin typeface="Cambria Math" panose="02040503050406030204" pitchFamily="18" charset="0"/>
                </a:endParaRPr>
              </a:p>
            </p:txBody>
          </p:sp>
        </mc:Choice>
        <mc:Fallback>
          <p:sp>
            <p:nvSpPr>
              <p:cNvPr id="3" name="Google Shape;647;p28">
                <a:extLst>
                  <a:ext uri="{FF2B5EF4-FFF2-40B4-BE49-F238E27FC236}">
                    <a16:creationId xmlns:a16="http://schemas.microsoft.com/office/drawing/2014/main" id="{35251F0F-72F7-87F6-5467-C481D04ED932}"/>
                  </a:ext>
                </a:extLst>
              </p:cNvPr>
              <p:cNvSpPr txBox="1">
                <a:spLocks noRot="1" noChangeAspect="1" noMove="1" noResize="1" noEditPoints="1" noAdjustHandles="1" noChangeArrowheads="1" noChangeShapeType="1" noTextEdit="1"/>
              </p:cNvSpPr>
              <p:nvPr/>
            </p:nvSpPr>
            <p:spPr>
              <a:xfrm>
                <a:off x="517025" y="3759321"/>
                <a:ext cx="5565723" cy="1052566"/>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4CE7E67-82DC-5BBC-D887-0733B3FD1C22}"/>
                  </a:ext>
                </a:extLst>
              </p:cNvPr>
              <p:cNvSpPr txBox="1"/>
              <p:nvPr/>
            </p:nvSpPr>
            <p:spPr>
              <a:xfrm>
                <a:off x="3546484" y="3425334"/>
                <a:ext cx="2393142" cy="738664"/>
              </a:xfrm>
              <a:prstGeom prst="rect">
                <a:avLst/>
              </a:prstGeom>
              <a:solidFill>
                <a:schemeClr val="bg1"/>
              </a:solidFill>
              <a:ln>
                <a:solidFill>
                  <a:srgbClr val="C00000"/>
                </a:solidFill>
              </a:ln>
            </p:spPr>
            <p:txBody>
              <a:bodyPr wrap="square">
                <a:spAutoFit/>
              </a:bodyPr>
              <a:lstStyle/>
              <a:p>
                <a:r>
                  <a:rPr lang="en-US" sz="1400" dirty="0">
                    <a:solidFill>
                      <a:schemeClr val="tx1"/>
                    </a:solidFill>
                  </a:rPr>
                  <a:t>choose random </a:t>
                </a:r>
                <a14:m>
                  <m:oMath xmlns:m="http://schemas.openxmlformats.org/officeDocument/2006/math">
                    <m:r>
                      <a:rPr lang="en-US" sz="1400" b="0" i="1" dirty="0" smtClean="0">
                        <a:solidFill>
                          <a:schemeClr val="tx1"/>
                        </a:solidFill>
                        <a:latin typeface="Cambria Math" panose="02040503050406030204" pitchFamily="18" charset="0"/>
                      </a:rPr>
                      <m:t>𝑠</m:t>
                    </m:r>
                  </m:oMath>
                </a14:m>
                <a:r>
                  <a:rPr lang="en-US" sz="1400" dirty="0">
                    <a:solidFill>
                      <a:schemeClr val="tx1"/>
                    </a:solidFill>
                  </a:rPr>
                  <a:t> in </a:t>
                </a:r>
                <a14:m>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𝑁</m:t>
                    </m:r>
                  </m:oMath>
                </a14:m>
                <a:endParaRPr lang="en-US" sz="1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𝑠</m:t>
                      </m:r>
                      <m:r>
                        <a:rPr lang="en-US" sz="1400" i="1" dirty="0">
                          <a:solidFill>
                            <a:schemeClr val="tx1"/>
                          </a:solidFill>
                          <a:latin typeface="Cambria Math" panose="02040503050406030204" pitchFamily="18" charset="0"/>
                        </a:rPr>
                        <m:t>)→</m:t>
                      </m:r>
                      <m:r>
                        <a:rPr lang="el-GR" sz="1400" b="0" i="1" dirty="0">
                          <a:solidFill>
                            <a:schemeClr val="tx1"/>
                          </a:solidFill>
                          <a:latin typeface="Cambria Math" panose="02040503050406030204" pitchFamily="18" charset="0"/>
                        </a:rPr>
                        <m:t>𝜆</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 </m:t>
                      </m:r>
                      <m:r>
                        <a:rPr lang="el-GR" sz="1400" b="0" i="1" dirty="0">
                          <a:solidFill>
                            <a:schemeClr val="tx1"/>
                          </a:solidFill>
                          <a:latin typeface="Cambria Math" panose="02040503050406030204" pitchFamily="18" charset="0"/>
                        </a:rPr>
                        <m:t>𝜆</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0)→</m:t>
                      </m:r>
                      <m:r>
                        <a:rPr lang="en-US" sz="1400" i="1" dirty="0" smtClean="0">
                          <a:solidFill>
                            <a:schemeClr val="tx1"/>
                          </a:solidFill>
                          <a:latin typeface="Cambria Math" panose="02040503050406030204" pitchFamily="18" charset="0"/>
                          <a:ea typeface="Cambria Math" panose="02040503050406030204" pitchFamily="18" charset="0"/>
                        </a:rPr>
                        <m:t>𝜔</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ea typeface="Cambria Math" panose="02040503050406030204" pitchFamily="18" charset="0"/>
                        </a:rPr>
                        <m:t>𝜔</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F4CE7E67-82DC-5BBC-D887-0733B3FD1C22}"/>
                  </a:ext>
                </a:extLst>
              </p:cNvPr>
              <p:cNvSpPr txBox="1">
                <a:spLocks noRot="1" noChangeAspect="1" noMove="1" noResize="1" noEditPoints="1" noAdjustHandles="1" noChangeArrowheads="1" noChangeShapeType="1" noTextEdit="1"/>
              </p:cNvSpPr>
              <p:nvPr/>
            </p:nvSpPr>
            <p:spPr>
              <a:xfrm>
                <a:off x="3546484" y="3425334"/>
                <a:ext cx="2393142" cy="738664"/>
              </a:xfrm>
              <a:prstGeom prst="rect">
                <a:avLst/>
              </a:prstGeom>
              <a:blipFill>
                <a:blip r:embed="rId5"/>
                <a:stretch>
                  <a:fillRect l="-524" t="-3333" b="-3333"/>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D3700E-0F39-1613-D8D3-3EE2DB113F56}"/>
                  </a:ext>
                </a:extLst>
              </p:cNvPr>
              <p:cNvSpPr txBox="1"/>
              <p:nvPr/>
            </p:nvSpPr>
            <p:spPr>
              <a:xfrm>
                <a:off x="584611" y="1228071"/>
                <a:ext cx="3728972"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ar-AE" sz="1400" i="1" dirty="0" smtClean="0">
                          <a:latin typeface="Cambria Math" panose="02040503050406030204" pitchFamily="18" charset="0"/>
                        </a:rPr>
                        <m:t>𝑔𝑝</m:t>
                      </m:r>
                      <m:r>
                        <a:rPr lang="ar-AE" sz="1400" i="1" dirty="0">
                          <a:latin typeface="Cambria Math" panose="02040503050406030204" pitchFamily="18" charset="0"/>
                        </a:rPr>
                        <m:t> = (</m:t>
                      </m:r>
                      <m:r>
                        <a:rPr lang="ar-AE" sz="1400" i="1" dirty="0">
                          <a:latin typeface="Cambria Math" panose="02040503050406030204" pitchFamily="18" charset="0"/>
                        </a:rPr>
                        <m:t>𝑁</m:t>
                      </m:r>
                      <m:r>
                        <a:rPr lang="ar-AE" sz="1400" i="1" dirty="0">
                          <a:latin typeface="Cambria Math" panose="02040503050406030204" pitchFamily="18" charset="0"/>
                        </a:rPr>
                        <m:t>=</m:t>
                      </m:r>
                      <m:r>
                        <a:rPr lang="ar-AE" sz="1400" i="1" dirty="0">
                          <a:latin typeface="Cambria Math" panose="02040503050406030204" pitchFamily="18" charset="0"/>
                        </a:rPr>
                        <m:t>𝑝</m:t>
                      </m:r>
                      <m:r>
                        <a:rPr lang="ar-AE" sz="1400" i="1" baseline="-25000" dirty="0">
                          <a:latin typeface="Cambria Math" panose="02040503050406030204" pitchFamily="18" charset="0"/>
                        </a:rPr>
                        <m:t>1</m:t>
                      </m:r>
                      <m:r>
                        <a:rPr lang="ar-AE" sz="1400" i="1" dirty="0">
                          <a:latin typeface="Cambria Math" panose="02040503050406030204" pitchFamily="18" charset="0"/>
                        </a:rPr>
                        <m:t>𝑝</m:t>
                      </m:r>
                      <m:r>
                        <a:rPr lang="ar-AE" sz="1400" i="1" baseline="-25000" dirty="0">
                          <a:latin typeface="Cambria Math" panose="02040503050406030204" pitchFamily="18" charset="0"/>
                        </a:rPr>
                        <m:t>2</m:t>
                      </m:r>
                      <m:r>
                        <a:rPr lang="ar-AE" sz="1400" i="1" dirty="0">
                          <a:latin typeface="Cambria Math" panose="02040503050406030204" pitchFamily="18" charset="0"/>
                        </a:rPr>
                        <m:t>𝑝</m:t>
                      </m:r>
                      <m:r>
                        <a:rPr lang="ar-AE" sz="1400" i="1" baseline="-25000" dirty="0">
                          <a:latin typeface="Cambria Math" panose="02040503050406030204" pitchFamily="18" charset="0"/>
                        </a:rPr>
                        <m:t>3</m:t>
                      </m:r>
                      <m:r>
                        <a:rPr lang="ar-AE" sz="1400" i="1" dirty="0">
                          <a:latin typeface="Cambria Math" panose="02040503050406030204" pitchFamily="18" charset="0"/>
                        </a:rPr>
                        <m:t>, </m:t>
                      </m:r>
                      <m:r>
                        <a:rPr lang="ar-AE" sz="1400" i="1" dirty="0">
                          <a:latin typeface="Cambria Math" panose="02040503050406030204" pitchFamily="18" charset="0"/>
                        </a:rPr>
                        <m:t>𝐺</m:t>
                      </m:r>
                      <m:r>
                        <a:rPr lang="ar-AE" sz="1400" i="1" dirty="0">
                          <a:latin typeface="Cambria Math" panose="02040503050406030204" pitchFamily="18" charset="0"/>
                        </a:rPr>
                        <m:t>, </m:t>
                      </m:r>
                      <m:r>
                        <a:rPr lang="ar-AE" sz="1400" i="1" dirty="0">
                          <a:latin typeface="Cambria Math" panose="02040503050406030204" pitchFamily="18" charset="0"/>
                        </a:rPr>
                        <m:t>𝐺𝑇</m:t>
                      </m:r>
                      <m:r>
                        <a:rPr lang="ar-AE" sz="1400" i="1" dirty="0">
                          <a:latin typeface="Cambria Math" panose="02040503050406030204" pitchFamily="18" charset="0"/>
                        </a:rPr>
                        <m:t>, </m:t>
                      </m:r>
                      <m:r>
                        <a:rPr lang="ar-AE" sz="1400" i="1" dirty="0">
                          <a:latin typeface="Cambria Math" panose="02040503050406030204" pitchFamily="18" charset="0"/>
                        </a:rPr>
                        <m:t>𝑒</m:t>
                      </m:r>
                      <m:r>
                        <a:rPr lang="ar-AE" sz="1400" i="1" dirty="0">
                          <a:latin typeface="Cambria Math" panose="02040503050406030204" pitchFamily="18" charset="0"/>
                        </a:rPr>
                        <m:t>, </m:t>
                      </m:r>
                      <m:r>
                        <a:rPr lang="ar-AE" sz="1400" i="1" dirty="0">
                          <a:latin typeface="Cambria Math" panose="02040503050406030204" pitchFamily="18" charset="0"/>
                        </a:rPr>
                        <m:t>𝑔</m:t>
                      </m:r>
                      <m:r>
                        <a:rPr lang="ar-AE" sz="1400" i="1" baseline="-25000" dirty="0">
                          <a:latin typeface="Cambria Math" panose="02040503050406030204" pitchFamily="18" charset="0"/>
                        </a:rPr>
                        <m:t>1</m:t>
                      </m:r>
                      <m:r>
                        <a:rPr lang="ar-AE" sz="1400" i="1" dirty="0">
                          <a:latin typeface="Cambria Math" panose="02040503050406030204" pitchFamily="18" charset="0"/>
                        </a:rPr>
                        <m:t>, </m:t>
                      </m:r>
                      <m:r>
                        <a:rPr lang="ar-AE" sz="1400" i="1" dirty="0">
                          <a:latin typeface="Cambria Math" panose="02040503050406030204" pitchFamily="18" charset="0"/>
                        </a:rPr>
                        <m:t>𝐻</m:t>
                      </m:r>
                      <m:r>
                        <a:rPr lang="ar-AE" sz="1400" i="1" dirty="0">
                          <a:latin typeface="Cambria Math" panose="02040503050406030204" pitchFamily="18" charset="0"/>
                        </a:rPr>
                        <m:t>: {0,1</m:t>
                      </m:r>
                      <m:sSup>
                        <m:sSupPr>
                          <m:ctrlPr>
                            <a:rPr lang="ar-AE" sz="1400" i="1" dirty="0" smtClean="0">
                              <a:latin typeface="Cambria Math" panose="02040503050406030204" pitchFamily="18" charset="0"/>
                            </a:rPr>
                          </m:ctrlPr>
                        </m:sSupPr>
                        <m:e>
                          <m:r>
                            <a:rPr lang="ar-AE" sz="1400" b="0" i="1" dirty="0" smtClean="0">
                              <a:latin typeface="Cambria Math" panose="02040503050406030204" pitchFamily="18" charset="0"/>
                            </a:rPr>
                            <m:t>}</m:t>
                          </m:r>
                        </m:e>
                        <m:sup>
                          <m:r>
                            <a:rPr lang="en-US" sz="1400" b="0" i="1" dirty="0" smtClean="0">
                              <a:latin typeface="Cambria Math" panose="02040503050406030204" pitchFamily="18" charset="0"/>
                            </a:rPr>
                            <m:t>∗</m:t>
                          </m:r>
                        </m:sup>
                      </m:sSup>
                      <m:r>
                        <a:rPr lang="ar-AE" sz="1400" i="1" dirty="0">
                          <a:latin typeface="Cambria Math" panose="02040503050406030204" pitchFamily="18" charset="0"/>
                        </a:rPr>
                        <m:t>→</m:t>
                      </m:r>
                      <m:r>
                        <a:rPr lang="ar-AE" sz="1400" i="1" dirty="0">
                          <a:latin typeface="Cambria Math" panose="02040503050406030204" pitchFamily="18" charset="0"/>
                        </a:rPr>
                        <m:t>𝐺</m:t>
                      </m:r>
                      <m:r>
                        <a:rPr lang="ar-AE" sz="1400" i="1" dirty="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35D3700E-0F39-1613-D8D3-3EE2DB113F56}"/>
                  </a:ext>
                </a:extLst>
              </p:cNvPr>
              <p:cNvSpPr txBox="1">
                <a:spLocks noRot="1" noChangeAspect="1" noMove="1" noResize="1" noEditPoints="1" noAdjustHandles="1" noChangeArrowheads="1" noChangeShapeType="1" noTextEdit="1"/>
              </p:cNvSpPr>
              <p:nvPr/>
            </p:nvSpPr>
            <p:spPr>
              <a:xfrm>
                <a:off x="584611" y="1228071"/>
                <a:ext cx="3728972" cy="307777"/>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3ADF940-7DD0-B5A1-F61E-B6FE3B188124}"/>
                  </a:ext>
                </a:extLst>
              </p:cNvPr>
              <p:cNvSpPr txBox="1"/>
              <p:nvPr/>
            </p:nvSpPr>
            <p:spPr>
              <a:xfrm>
                <a:off x="584611" y="822729"/>
                <a:ext cx="1570192" cy="340093"/>
              </a:xfrm>
              <a:prstGeom prst="rect">
                <a:avLst/>
              </a:prstGeom>
              <a:solidFill>
                <a:srgbClr val="C00000"/>
              </a:solidFill>
            </p:spPr>
            <p:txBody>
              <a:bodyPr wrap="square">
                <a:spAutoFit/>
              </a:bodyPr>
              <a:lstStyle/>
              <a:p>
                <a:pPr lvl="0">
                  <a:lnSpc>
                    <a:spcPct val="115000"/>
                  </a:lnSpc>
                </a:pPr>
                <a14:m>
                  <m:oMathPara xmlns:m="http://schemas.openxmlformats.org/officeDocument/2006/math">
                    <m:oMathParaPr>
                      <m:jc m:val="left"/>
                    </m:oMathParaPr>
                    <m:oMath xmlns:m="http://schemas.openxmlformats.org/officeDocument/2006/math">
                      <m:r>
                        <a:rPr lang="ar-AE" sz="1400" b="1" i="1" dirty="0" smtClean="0">
                          <a:solidFill>
                            <a:schemeClr val="bg1"/>
                          </a:solidFill>
                          <a:latin typeface="Cambria Math" panose="02040503050406030204" pitchFamily="18" charset="0"/>
                        </a:rPr>
                        <m:t>𝑮𝒍𝒐𝒃𝒂𝒍𝑺𝒆𝒕𝒖𝒑</m:t>
                      </m:r>
                      <m:r>
                        <a:rPr lang="ar-AE" sz="1400" i="1" dirty="0">
                          <a:solidFill>
                            <a:schemeClr val="bg1"/>
                          </a:solidFill>
                          <a:latin typeface="Cambria Math" panose="02040503050406030204" pitchFamily="18" charset="0"/>
                        </a:rPr>
                        <m:t>(1</m:t>
                      </m:r>
                      <m:r>
                        <a:rPr lang="ar-AE" sz="1400" i="1" baseline="30000" dirty="0">
                          <a:solidFill>
                            <a:schemeClr val="bg1"/>
                          </a:solidFill>
                          <a:latin typeface="Cambria Math" panose="02040503050406030204" pitchFamily="18" charset="0"/>
                        </a:rPr>
                        <m:t>𝜿</m:t>
                      </m:r>
                      <m:r>
                        <a:rPr lang="ar-AE" sz="1400" i="1" dirty="0">
                          <a:solidFill>
                            <a:schemeClr val="bg1"/>
                          </a:solidFill>
                          <a:latin typeface="Cambria Math" panose="02040503050406030204" pitchFamily="18" charset="0"/>
                        </a:rPr>
                        <m:t>)</m:t>
                      </m:r>
                    </m:oMath>
                  </m:oMathPara>
                </a14:m>
                <a:br>
                  <a:rPr lang="ar-AE" sz="1400" b="1" dirty="0">
                    <a:solidFill>
                      <a:schemeClr val="bg1"/>
                    </a:solidFill>
                  </a:rPr>
                </a:br>
                <a:endParaRPr lang="ar-AE" sz="1400" dirty="0">
                  <a:solidFill>
                    <a:schemeClr val="bg1"/>
                  </a:solidFill>
                </a:endParaRPr>
              </a:p>
            </p:txBody>
          </p:sp>
        </mc:Choice>
        <mc:Fallback xmlns="">
          <p:sp>
            <p:nvSpPr>
              <p:cNvPr id="9" name="TextBox 8">
                <a:extLst>
                  <a:ext uri="{FF2B5EF4-FFF2-40B4-BE49-F238E27FC236}">
                    <a16:creationId xmlns:a16="http://schemas.microsoft.com/office/drawing/2014/main" id="{A3ADF940-7DD0-B5A1-F61E-B6FE3B188124}"/>
                  </a:ext>
                </a:extLst>
              </p:cNvPr>
              <p:cNvSpPr txBox="1">
                <a:spLocks noRot="1" noChangeAspect="1" noMove="1" noResize="1" noEditPoints="1" noAdjustHandles="1" noChangeArrowheads="1" noChangeShapeType="1" noTextEdit="1"/>
              </p:cNvSpPr>
              <p:nvPr/>
            </p:nvSpPr>
            <p:spPr>
              <a:xfrm>
                <a:off x="584611" y="822729"/>
                <a:ext cx="1570192" cy="340093"/>
              </a:xfrm>
              <a:prstGeom prst="rect">
                <a:avLst/>
              </a:prstGeom>
              <a:blipFill>
                <a:blip r:embed="rId7"/>
                <a:stretch>
                  <a:fillRect l="-1613" t="-3571" r="-4839"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DDA2555-F9EE-F160-723D-8597237D77BA}"/>
                  </a:ext>
                </a:extLst>
              </p:cNvPr>
              <p:cNvSpPr txBox="1"/>
              <p:nvPr/>
            </p:nvSpPr>
            <p:spPr>
              <a:xfrm>
                <a:off x="584611" y="1606238"/>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𝑨𝒖𝒕𝒉𝑺𝒆𝒕𝒖𝒑</m:t>
                      </m:r>
                      <m:r>
                        <a:rPr lang="en-US" sz="1400" i="1" dirty="0">
                          <a:solidFill>
                            <a:schemeClr val="bg1"/>
                          </a:solidFill>
                          <a:latin typeface="Cambria Math" panose="02040503050406030204" pitchFamily="18" charset="0"/>
                        </a:rPr>
                        <m:t>(</m:t>
                      </m:r>
                      <m:r>
                        <a:rPr lang="en-US" sz="1400" i="1" dirty="0" err="1">
                          <a:solidFill>
                            <a:schemeClr val="bg1"/>
                          </a:solidFill>
                          <a:latin typeface="Cambria Math" panose="02040503050406030204" pitchFamily="18" charset="0"/>
                        </a:rPr>
                        <m:t>𝑔𝑝</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𝑢</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2DDA2555-F9EE-F160-723D-8597237D77BA}"/>
                  </a:ext>
                </a:extLst>
              </p:cNvPr>
              <p:cNvSpPr txBox="1">
                <a:spLocks noRot="1" noChangeAspect="1" noMove="1" noResize="1" noEditPoints="1" noAdjustHandles="1" noChangeArrowheads="1" noChangeShapeType="1" noTextEdit="1"/>
              </p:cNvSpPr>
              <p:nvPr/>
            </p:nvSpPr>
            <p:spPr>
              <a:xfrm>
                <a:off x="584611" y="1606238"/>
                <a:ext cx="1570192" cy="307777"/>
              </a:xfrm>
              <a:prstGeom prst="rect">
                <a:avLst/>
              </a:prstGeom>
              <a:blipFill>
                <a:blip r:embed="rId8"/>
                <a:stretch>
                  <a:fillRect r="-645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2296826-2359-C47E-008E-810EEEC84317}"/>
                  </a:ext>
                </a:extLst>
              </p:cNvPr>
              <p:cNvSpPr txBox="1"/>
              <p:nvPr/>
            </p:nvSpPr>
            <p:spPr>
              <a:xfrm>
                <a:off x="584610" y="3425334"/>
                <a:ext cx="2732605" cy="316369"/>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dirty="0" smtClean="0">
                          <a:solidFill>
                            <a:schemeClr val="bg1"/>
                          </a:solidFill>
                          <a:latin typeface="Cambria Math" panose="02040503050406030204" pitchFamily="18" charset="0"/>
                        </a:rPr>
                        <m:t>𝑬𝒏𝒄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𝑴</m:t>
                      </m:r>
                      <m:r>
                        <a:rPr lang="en-US" i="1" dirty="0">
                          <a:solidFill>
                            <a:schemeClr val="bg1"/>
                          </a:solidFill>
                          <a:latin typeface="Cambria Math" panose="02040503050406030204" pitchFamily="18" charset="0"/>
                        </a:rPr>
                        <m:t>∈</m:t>
                      </m:r>
                      <m:sSubSup>
                        <m:sSubSupPr>
                          <m:ctrlPr>
                            <a:rPr lang="en-US" i="1" dirty="0">
                              <a:solidFill>
                                <a:schemeClr val="bg1"/>
                              </a:solidFill>
                              <a:latin typeface="Cambria Math" panose="02040503050406030204" pitchFamily="18" charset="0"/>
                            </a:rPr>
                          </m:ctrlPr>
                        </m:sSubSupPr>
                        <m:e>
                          <m:r>
                            <a:rPr lang="en-US" i="1" dirty="0">
                              <a:solidFill>
                                <a:schemeClr val="bg1"/>
                              </a:solidFill>
                              <a:latin typeface="Cambria Math" panose="02040503050406030204" pitchFamily="18" charset="0"/>
                            </a:rPr>
                            <m:t>𝑍</m:t>
                          </m:r>
                        </m:e>
                        <m:sub>
                          <m:r>
                            <a:rPr lang="en-US" i="1" dirty="0">
                              <a:solidFill>
                                <a:schemeClr val="bg1"/>
                              </a:solidFill>
                              <a:latin typeface="Cambria Math" panose="02040503050406030204" pitchFamily="18" charset="0"/>
                            </a:rPr>
                            <m:t>𝑁</m:t>
                          </m:r>
                        </m:sub>
                        <m:sup>
                          <m:r>
                            <a:rPr lang="en-US" i="1" dirty="0">
                              <a:solidFill>
                                <a:schemeClr val="bg1"/>
                              </a:solidFill>
                              <a:latin typeface="Cambria Math" panose="02040503050406030204" pitchFamily="18" charset="0"/>
                            </a:rPr>
                            <m:t>𝑛</m:t>
                          </m:r>
                          <m:r>
                            <a:rPr lang="en-US" i="1" dirty="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ea typeface="Cambria Math" panose="02040503050406030204" pitchFamily="18" charset="0"/>
                            </a:rPr>
                            <m:t>𝑙</m:t>
                          </m:r>
                        </m:sup>
                      </m:sSubSup>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𝜌</m:t>
                      </m:r>
                      <m:r>
                        <a:rPr lang="en-US" sz="1400" b="0" i="1" dirty="0" smtClean="0">
                          <a:solidFill>
                            <a:schemeClr val="bg1"/>
                          </a:solidFill>
                          <a:latin typeface="Cambria Math" panose="02040503050406030204" pitchFamily="18" charset="0"/>
                        </a:rPr>
                        <m:t>)</m:t>
                      </m:r>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𝑚𝑠𝑔</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𝐺</m:t>
                          </m:r>
                        </m:e>
                        <m:sub>
                          <m:r>
                            <a:rPr lang="en-US" sz="1400" b="0" i="1" dirty="0" smtClean="0">
                              <a:solidFill>
                                <a:schemeClr val="bg1"/>
                              </a:solidFill>
                              <a:latin typeface="Cambria Math" panose="02040503050406030204" pitchFamily="18" charset="0"/>
                              <a:ea typeface="Cambria Math" panose="02040503050406030204" pitchFamily="18" charset="0"/>
                            </a:rPr>
                            <m:t>𝑇</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15" name="TextBox 14">
                <a:extLst>
                  <a:ext uri="{FF2B5EF4-FFF2-40B4-BE49-F238E27FC236}">
                    <a16:creationId xmlns:a16="http://schemas.microsoft.com/office/drawing/2014/main" id="{22296826-2359-C47E-008E-810EEEC84317}"/>
                  </a:ext>
                </a:extLst>
              </p:cNvPr>
              <p:cNvSpPr txBox="1">
                <a:spLocks noRot="1" noChangeAspect="1" noMove="1" noResize="1" noEditPoints="1" noAdjustHandles="1" noChangeArrowheads="1" noChangeShapeType="1" noTextEdit="1"/>
              </p:cNvSpPr>
              <p:nvPr/>
            </p:nvSpPr>
            <p:spPr>
              <a:xfrm>
                <a:off x="584610" y="3425334"/>
                <a:ext cx="2732605" cy="316369"/>
              </a:xfrm>
              <a:prstGeom prst="rect">
                <a:avLst/>
              </a:prstGeom>
              <a:blipFill>
                <a:blip r:embed="rId9"/>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AA18AF-196B-5968-4D2A-1355479DFCDC}"/>
                  </a:ext>
                </a:extLst>
              </p:cNvPr>
              <p:cNvSpPr txBox="1"/>
              <p:nvPr/>
            </p:nvSpPr>
            <p:spPr>
              <a:xfrm>
                <a:off x="3546483" y="1606238"/>
                <a:ext cx="2286000" cy="307777"/>
              </a:xfrm>
              <a:prstGeom prst="rect">
                <a:avLst/>
              </a:prstGeom>
              <a:noFill/>
              <a:ln>
                <a:solidFill>
                  <a:srgbClr val="C00000"/>
                </a:solidFill>
              </a:ln>
            </p:spPr>
            <p:txBody>
              <a:bodyPr wrap="square">
                <a:spAutoFit/>
              </a:bodyPr>
              <a:lstStyle/>
              <a:p>
                <a:r>
                  <a:rPr lang="en-US" sz="1400" dirty="0"/>
                  <a:t>choose random </a:t>
                </a:r>
                <a14:m>
                  <m:oMath xmlns:m="http://schemas.openxmlformats.org/officeDocument/2006/math">
                    <m:r>
                      <a:rPr lang="en-US" sz="1400" i="1" dirty="0" smtClean="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baseline="-25000" dirty="0">
                        <a:latin typeface="Cambria Math" panose="02040503050406030204" pitchFamily="18" charset="0"/>
                      </a:rPr>
                      <m:t> </m:t>
                    </m:r>
                  </m:oMath>
                </a14:m>
                <a:r>
                  <a:rPr lang="en-US" sz="1400" dirty="0"/>
                  <a:t>in </a:t>
                </a:r>
                <a14:m>
                  <m:oMath xmlns:m="http://schemas.openxmlformats.org/officeDocument/2006/math">
                    <m:r>
                      <a:rPr lang="en-US" sz="1400" i="1" dirty="0" smtClean="0">
                        <a:latin typeface="Cambria Math" panose="02040503050406030204" pitchFamily="18" charset="0"/>
                      </a:rPr>
                      <m:t>𝑍</m:t>
                    </m:r>
                    <m:r>
                      <a:rPr lang="en-US" sz="1400" i="1" baseline="-25000" dirty="0">
                        <a:latin typeface="Cambria Math" panose="02040503050406030204" pitchFamily="18" charset="0"/>
                      </a:rPr>
                      <m:t>𝑁</m:t>
                    </m:r>
                  </m:oMath>
                </a14:m>
                <a:endParaRPr lang="en-US" dirty="0"/>
              </a:p>
            </p:txBody>
          </p:sp>
        </mc:Choice>
        <mc:Fallback xmlns="">
          <p:sp>
            <p:nvSpPr>
              <p:cNvPr id="17" name="TextBox 16">
                <a:extLst>
                  <a:ext uri="{FF2B5EF4-FFF2-40B4-BE49-F238E27FC236}">
                    <a16:creationId xmlns:a16="http://schemas.microsoft.com/office/drawing/2014/main" id="{DBAA18AF-196B-5968-4D2A-1355479DFCDC}"/>
                  </a:ext>
                </a:extLst>
              </p:cNvPr>
              <p:cNvSpPr txBox="1">
                <a:spLocks noRot="1" noChangeAspect="1" noMove="1" noResize="1" noEditPoints="1" noAdjustHandles="1" noChangeArrowheads="1" noChangeShapeType="1" noTextEdit="1"/>
              </p:cNvSpPr>
              <p:nvPr/>
            </p:nvSpPr>
            <p:spPr>
              <a:xfrm>
                <a:off x="3546483" y="1606238"/>
                <a:ext cx="2286000" cy="307777"/>
              </a:xfrm>
              <a:prstGeom prst="rect">
                <a:avLst/>
              </a:prstGeom>
              <a:blipFill>
                <a:blip r:embed="rId10"/>
                <a:stretch>
                  <a:fillRect l="-549" b="-1851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BD08C4-6D92-2E25-DC30-0FD3B7C72E68}"/>
                  </a:ext>
                </a:extLst>
              </p:cNvPr>
              <p:cNvSpPr txBox="1"/>
              <p:nvPr/>
            </p:nvSpPr>
            <p:spPr>
              <a:xfrm>
                <a:off x="585941" y="2514014"/>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𝑲𝑮𝒆𝒏</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𝑚𝑠</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𝑘</m:t>
                          </m:r>
                        </m:e>
                        <m:sub>
                          <m:r>
                            <a:rPr lang="en-US" sz="1400" b="0" i="1" dirty="0" smtClean="0">
                              <a:solidFill>
                                <a:schemeClr val="bg1"/>
                              </a:solidFill>
                              <a:latin typeface="Cambria Math" panose="02040503050406030204" pitchFamily="18" charset="0"/>
                            </a:rPr>
                            <m:t>𝑢</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𝐺𝐼𝐷</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F7BD08C4-6D92-2E25-DC30-0FD3B7C72E68}"/>
                  </a:ext>
                </a:extLst>
              </p:cNvPr>
              <p:cNvSpPr txBox="1">
                <a:spLocks noRot="1" noChangeAspect="1" noMove="1" noResize="1" noEditPoints="1" noAdjustHandles="1" noChangeArrowheads="1" noChangeShapeType="1" noTextEdit="1"/>
              </p:cNvSpPr>
              <p:nvPr/>
            </p:nvSpPr>
            <p:spPr>
              <a:xfrm>
                <a:off x="585941" y="2514014"/>
                <a:ext cx="1570192" cy="307777"/>
              </a:xfrm>
              <a:prstGeom prst="rect">
                <a:avLst/>
              </a:prstGeom>
              <a:blipFill>
                <a:blip r:embed="rId11"/>
                <a:stretch>
                  <a:fillRect r="-483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47;p28">
                <a:extLst>
                  <a:ext uri="{FF2B5EF4-FFF2-40B4-BE49-F238E27FC236}">
                    <a16:creationId xmlns:a16="http://schemas.microsoft.com/office/drawing/2014/main" id="{84D748A7-5C58-7EC8-FF79-D6B0EBE1FC00}"/>
                  </a:ext>
                </a:extLst>
              </p:cNvPr>
              <p:cNvSpPr txBox="1">
                <a:spLocks/>
              </p:cNvSpPr>
              <p:nvPr/>
            </p:nvSpPr>
            <p:spPr>
              <a:xfrm>
                <a:off x="593888" y="2833337"/>
                <a:ext cx="3331406" cy="47009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ar-AE" sz="1400" i="1" dirty="0" smtClean="0">
                              <a:latin typeface="Cambria Math" panose="02040503050406030204" pitchFamily="18" charset="0"/>
                            </a:rPr>
                          </m:ctrlPr>
                        </m:sSubSupPr>
                        <m:e>
                          <m:r>
                            <a:rPr lang="ar-AE" sz="1400" i="1" dirty="0" smtClean="0">
                              <a:latin typeface="Cambria Math" panose="02040503050406030204" pitchFamily="18" charset="0"/>
                            </a:rPr>
                            <m:t>𝑔</m:t>
                          </m:r>
                        </m:e>
                        <m:sub>
                          <m:r>
                            <a:rPr lang="ar-AE" sz="1400" i="1" dirty="0" smtClean="0">
                              <a:latin typeface="Cambria Math" panose="02040503050406030204" pitchFamily="18" charset="0"/>
                            </a:rPr>
                            <m:t>1</m:t>
                          </m:r>
                        </m:sub>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bSup>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ar-AE" sz="1400" dirty="0"/>
              </a:p>
            </p:txBody>
          </p:sp>
        </mc:Choice>
        <mc:Fallback xmlns="">
          <p:sp>
            <p:nvSpPr>
              <p:cNvPr id="20" name="Google Shape;647;p28">
                <a:extLst>
                  <a:ext uri="{FF2B5EF4-FFF2-40B4-BE49-F238E27FC236}">
                    <a16:creationId xmlns:a16="http://schemas.microsoft.com/office/drawing/2014/main" id="{84D748A7-5C58-7EC8-FF79-D6B0EBE1FC00}"/>
                  </a:ext>
                </a:extLst>
              </p:cNvPr>
              <p:cNvSpPr txBox="1">
                <a:spLocks noRot="1" noChangeAspect="1" noMove="1" noResize="1" noEditPoints="1" noAdjustHandles="1" noChangeArrowheads="1" noChangeShapeType="1" noTextEdit="1"/>
              </p:cNvSpPr>
              <p:nvPr/>
            </p:nvSpPr>
            <p:spPr>
              <a:xfrm>
                <a:off x="593888" y="2833337"/>
                <a:ext cx="3331406" cy="470098"/>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4456399-D1BF-DD8A-A888-D4D9A39E1B05}"/>
                  </a:ext>
                </a:extLst>
              </p:cNvPr>
              <p:cNvSpPr txBox="1"/>
              <p:nvPr/>
            </p:nvSpPr>
            <p:spPr>
              <a:xfrm>
                <a:off x="6215461" y="820597"/>
                <a:ext cx="2233144"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04456399-D1BF-DD8A-A888-D4D9A39E1B05}"/>
                  </a:ext>
                </a:extLst>
              </p:cNvPr>
              <p:cNvSpPr txBox="1">
                <a:spLocks noRot="1" noChangeAspect="1" noMove="1" noResize="1" noEditPoints="1" noAdjustHandles="1" noChangeArrowheads="1" noChangeShapeType="1" noTextEdit="1"/>
              </p:cNvSpPr>
              <p:nvPr/>
            </p:nvSpPr>
            <p:spPr>
              <a:xfrm>
                <a:off x="6215461" y="820597"/>
                <a:ext cx="2233144" cy="3269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Google Shape;647;p28">
                <a:extLst>
                  <a:ext uri="{FF2B5EF4-FFF2-40B4-BE49-F238E27FC236}">
                    <a16:creationId xmlns:a16="http://schemas.microsoft.com/office/drawing/2014/main" id="{94B1473D-801E-B0BC-8BCA-812D2FAB7420}"/>
                  </a:ext>
                </a:extLst>
              </p:cNvPr>
              <p:cNvSpPr txBox="1">
                <a:spLocks/>
              </p:cNvSpPr>
              <p:nvPr/>
            </p:nvSpPr>
            <p:spPr>
              <a:xfrm>
                <a:off x="6215461" y="1263563"/>
                <a:ext cx="3331406" cy="9985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r>
                                <a:rPr lang="en-US" sz="1400" b="0" i="1" smtClean="0">
                                  <a:latin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𝐺𝐼𝐷</m:t>
                              </m:r>
                            </m:e>
                          </m:d>
                          <m:r>
                            <a:rPr lang="en-US" sz="1400" b="0" i="1" smtClean="0">
                              <a:latin typeface="Cambria Math" panose="02040503050406030204" pitchFamily="18" charset="0"/>
                              <a:ea typeface="Cambria Math" panose="02040503050406030204" pitchFamily="18" charset="0"/>
                            </a:rPr>
                            <m:t>)</m:t>
                          </m:r>
                        </m:num>
                        <m:den>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𝑠𝑘</m:t>
                              </m:r>
                            </m:e>
                            <m:sub>
                              <m:r>
                                <a:rPr lang="en-US" sz="1400" b="0" i="1" smtClean="0">
                                  <a:latin typeface="Cambria Math" panose="02040503050406030204" pitchFamily="18" charset="0"/>
                                </a:rPr>
                                <m:t>𝐺𝐼𝐷</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m:t>
                          </m:r>
                        </m:den>
                      </m:f>
                    </m:oMath>
                    <m:oMath xmlns:m="http://schemas.openxmlformats.org/officeDocument/2006/math">
                      <m:r>
                        <a:rPr lang="en-US" sz="1200" b="0" i="0" smtClean="0">
                          <a:latin typeface="Cambria Math" panose="02040503050406030204" pitchFamily="18" charset="0"/>
                        </a:rPr>
                        <m:t>      </m:t>
                      </m:r>
                      <m:r>
                        <a:rPr lang="en-US" sz="1200" b="0" i="1" smtClean="0">
                          <a:latin typeface="Cambria Math" panose="02040503050406030204" pitchFamily="18" charset="0"/>
                        </a:rPr>
                        <m:t>=</m:t>
                      </m:r>
                      <m:r>
                        <a:rPr lang="en-US" sz="1200" b="0" i="1" smtClean="0">
                          <a:latin typeface="Cambria Math" panose="02040503050406030204" pitchFamily="18" charset="0"/>
                        </a:rPr>
                        <m:t>𝑒</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𝑔</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𝑔</m:t>
                          </m:r>
                        </m:e>
                        <m:sub>
                          <m:r>
                            <a:rPr lang="en-US" sz="1200" b="0" i="1" smtClean="0">
                              <a:latin typeface="Cambria Math" panose="02040503050406030204" pitchFamily="18" charset="0"/>
                            </a:rPr>
                            <m:t>1</m:t>
                          </m:r>
                        </m:sub>
                      </m:sSub>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m:t>
                          </m:r>
                        </m:e>
                        <m: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𝜆</m:t>
                              </m:r>
                            </m:e>
                            <m:sub>
                              <m:r>
                                <a:rPr lang="en-US" sz="1200" b="0" i="1" smtClean="0">
                                  <a:latin typeface="Cambria Math" panose="02040503050406030204" pitchFamily="18" charset="0"/>
                                </a:rPr>
                                <m:t>𝑥</m:t>
                              </m:r>
                            </m:sub>
                          </m:sSub>
                          <m:r>
                            <a:rPr lang="en-US" sz="1200" b="0" i="1" smtClean="0">
                              <a:latin typeface="Cambria Math" panose="02040503050406030204" pitchFamily="18" charset="0"/>
                            </a:rPr>
                            <m:t>[</m:t>
                          </m:r>
                          <m:r>
                            <a:rPr lang="en-US" sz="1200" b="0" i="1" smtClean="0">
                              <a:latin typeface="Cambria Math" panose="02040503050406030204" pitchFamily="18" charset="0"/>
                            </a:rPr>
                            <m:t>𝑠</m:t>
                          </m:r>
                          <m:r>
                            <a:rPr lang="en-US" sz="1200" b="0" i="1" smtClean="0">
                              <a:latin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𝑒</m:t>
                      </m:r>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b="0" i="1" smtClean="0">
                          <a:latin typeface="Cambria Math" panose="02040503050406030204" pitchFamily="18" charset="0"/>
                        </a:rPr>
                        <m:t>, </m:t>
                      </m:r>
                      <m:r>
                        <a:rPr lang="en-US" sz="1200" b="0" i="1" smtClean="0">
                          <a:latin typeface="Cambria Math" panose="02040503050406030204" pitchFamily="18" charset="0"/>
                        </a:rPr>
                        <m:t>𝐻</m:t>
                      </m:r>
                      <m:r>
                        <a:rPr lang="en-US" sz="1200" b="0" i="1" smtClean="0">
                          <a:latin typeface="Cambria Math" panose="02040503050406030204" pitchFamily="18" charset="0"/>
                        </a:rPr>
                        <m:t>(</m:t>
                      </m:r>
                      <m:r>
                        <a:rPr lang="en-US" sz="1200" b="0" i="1" smtClean="0">
                          <a:latin typeface="Cambria Math" panose="02040503050406030204" pitchFamily="18" charset="0"/>
                        </a:rPr>
                        <m:t>𝐺𝐼𝐷</m:t>
                      </m:r>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𝑥</m:t>
                              </m:r>
                            </m:sub>
                          </m:sSub>
                          <m:r>
                            <a:rPr lang="en-US" sz="1200" b="0" i="1" smtClean="0">
                              <a:latin typeface="Cambria Math" panose="02040503050406030204" pitchFamily="18" charset="0"/>
                            </a:rPr>
                            <m:t>[0]</m:t>
                          </m:r>
                        </m:sup>
                      </m:sSup>
                    </m:oMath>
                  </m:oMathPara>
                </a14:m>
                <a:endParaRPr lang="en-US" sz="1200" b="0" dirty="0"/>
              </a:p>
            </p:txBody>
          </p:sp>
        </mc:Choice>
        <mc:Fallback>
          <p:sp>
            <p:nvSpPr>
              <p:cNvPr id="22" name="Google Shape;647;p28">
                <a:extLst>
                  <a:ext uri="{FF2B5EF4-FFF2-40B4-BE49-F238E27FC236}">
                    <a16:creationId xmlns:a16="http://schemas.microsoft.com/office/drawing/2014/main" id="{94B1473D-801E-B0BC-8BCA-812D2FAB7420}"/>
                  </a:ext>
                </a:extLst>
              </p:cNvPr>
              <p:cNvSpPr txBox="1">
                <a:spLocks noRot="1" noChangeAspect="1" noMove="1" noResize="1" noEditPoints="1" noAdjustHandles="1" noChangeArrowheads="1" noChangeShapeType="1" noTextEdit="1"/>
              </p:cNvSpPr>
              <p:nvPr/>
            </p:nvSpPr>
            <p:spPr>
              <a:xfrm>
                <a:off x="6215461" y="1263563"/>
                <a:ext cx="3331406" cy="998576"/>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D205B35-CB18-F577-1E56-3BE733787979}"/>
                  </a:ext>
                </a:extLst>
              </p:cNvPr>
              <p:cNvSpPr txBox="1"/>
              <p:nvPr/>
            </p:nvSpPr>
            <p:spPr>
              <a:xfrm>
                <a:off x="6215461" y="2894205"/>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24" name="TextBox 23">
                <a:extLst>
                  <a:ext uri="{FF2B5EF4-FFF2-40B4-BE49-F238E27FC236}">
                    <a16:creationId xmlns:a16="http://schemas.microsoft.com/office/drawing/2014/main" id="{ED205B35-CB18-F577-1E56-3BE733787979}"/>
                  </a:ext>
                </a:extLst>
              </p:cNvPr>
              <p:cNvSpPr txBox="1">
                <a:spLocks noRot="1" noChangeAspect="1" noMove="1" noResize="1" noEditPoints="1" noAdjustHandles="1" noChangeArrowheads="1" noChangeShapeType="1" noTextEdit="1"/>
              </p:cNvSpPr>
              <p:nvPr/>
            </p:nvSpPr>
            <p:spPr>
              <a:xfrm>
                <a:off x="6215461" y="2894205"/>
                <a:ext cx="2774821" cy="307777"/>
              </a:xfrm>
              <a:prstGeom prst="rect">
                <a:avLst/>
              </a:prstGeom>
              <a:blipFill>
                <a:blip r:embed="rId15"/>
                <a:stretch>
                  <a:fillRect b="-1200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13E9D435-DB4A-4109-70AE-F68EA906773C}"/>
              </a:ext>
            </a:extLst>
          </p:cNvPr>
          <p:cNvCxnSpPr>
            <a:cxnSpLocks/>
          </p:cNvCxnSpPr>
          <p:nvPr/>
        </p:nvCxnSpPr>
        <p:spPr>
          <a:xfrm>
            <a:off x="7030282" y="2262139"/>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EB4B708-41FF-604B-7A2E-AE85CEFBBC3A}"/>
                  </a:ext>
                </a:extLst>
              </p:cNvPr>
              <p:cNvSpPr txBox="1"/>
              <p:nvPr/>
            </p:nvSpPr>
            <p:spPr>
              <a:xfrm>
                <a:off x="7107484" y="2446642"/>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31" name="TextBox 30">
                <a:extLst>
                  <a:ext uri="{FF2B5EF4-FFF2-40B4-BE49-F238E27FC236}">
                    <a16:creationId xmlns:a16="http://schemas.microsoft.com/office/drawing/2014/main" id="{BEB4B708-41FF-604B-7A2E-AE85CEFBBC3A}"/>
                  </a:ext>
                </a:extLst>
              </p:cNvPr>
              <p:cNvSpPr txBox="1">
                <a:spLocks noRot="1" noChangeAspect="1" noMove="1" noResize="1" noEditPoints="1" noAdjustHandles="1" noChangeArrowheads="1" noChangeShapeType="1" noTextEdit="1"/>
              </p:cNvSpPr>
              <p:nvPr/>
            </p:nvSpPr>
            <p:spPr>
              <a:xfrm>
                <a:off x="7107484" y="2446642"/>
                <a:ext cx="1244211"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D0D3B18-9EA1-0943-15A6-F9CE043341D5}"/>
                  </a:ext>
                </a:extLst>
              </p:cNvPr>
              <p:cNvSpPr txBox="1"/>
              <p:nvPr/>
            </p:nvSpPr>
            <p:spPr>
              <a:xfrm>
                <a:off x="6216600" y="3468021"/>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32" name="TextBox 31">
                <a:extLst>
                  <a:ext uri="{FF2B5EF4-FFF2-40B4-BE49-F238E27FC236}">
                    <a16:creationId xmlns:a16="http://schemas.microsoft.com/office/drawing/2014/main" id="{FD0D3B18-9EA1-0943-15A6-F9CE043341D5}"/>
                  </a:ext>
                </a:extLst>
              </p:cNvPr>
              <p:cNvSpPr txBox="1">
                <a:spLocks noRot="1" noChangeAspect="1" noMove="1" noResize="1" noEditPoints="1" noAdjustHandles="1" noChangeArrowheads="1" noChangeShapeType="1" noTextEdit="1"/>
              </p:cNvSpPr>
              <p:nvPr/>
            </p:nvSpPr>
            <p:spPr>
              <a:xfrm>
                <a:off x="6216600" y="3468021"/>
                <a:ext cx="1178114" cy="459806"/>
              </a:xfrm>
              <a:prstGeom prst="rect">
                <a:avLst/>
              </a:prstGeom>
              <a:blipFill>
                <a:blip r:embed="rId17"/>
                <a:stretch>
                  <a:fillRect b="-270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3C688701-4C26-4E0E-D03E-40B16C25F6D8}"/>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Double Brace 35">
            <a:extLst>
              <a:ext uri="{FF2B5EF4-FFF2-40B4-BE49-F238E27FC236}">
                <a16:creationId xmlns:a16="http://schemas.microsoft.com/office/drawing/2014/main" id="{3CEEC2C7-A250-6198-D8BB-8DEE80CFB475}"/>
              </a:ext>
            </a:extLst>
          </p:cNvPr>
          <p:cNvSpPr/>
          <p:nvPr/>
        </p:nvSpPr>
        <p:spPr>
          <a:xfrm>
            <a:off x="6149183" y="1405344"/>
            <a:ext cx="2963009" cy="775259"/>
          </a:xfrm>
          <a:prstGeom prst="brace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7916328"/>
      </p:ext>
    </p:extLst>
  </p:cSld>
  <p:clrMapOvr>
    <a:masterClrMapping/>
  </p:clrMapOvr>
  <mc:AlternateContent xmlns:mc="http://schemas.openxmlformats.org/markup-compatibility/2006">
    <mc:Choice xmlns:p14="http://schemas.microsoft.com/office/powerpoint/2010/main" Requires="p14">
      <p:transition spd="slow" p14:dur="2000" advTm="11384"/>
    </mc:Choice>
    <mc:Fallback>
      <p:transition spd="slow" advTm="1138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1956E1D9-5715-CCAB-CFD9-B57A8FC5FED1}"/>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06F5FFBB-9A7D-A7BF-AEEB-23CB73B9520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645" name="Google Shape;645;p28">
            <a:extLst>
              <a:ext uri="{FF2B5EF4-FFF2-40B4-BE49-F238E27FC236}">
                <a16:creationId xmlns:a16="http://schemas.microsoft.com/office/drawing/2014/main" id="{4D99C8CD-A89E-6081-E532-08AA015C1BB0}"/>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Our MA-ABE for BSP construction: step 1</a:t>
            </a:r>
            <a:endParaRPr sz="2950" b="1" dirty="0"/>
          </a:p>
        </p:txBody>
      </p:sp>
      <mc:AlternateContent xmlns:mc="http://schemas.openxmlformats.org/markup-compatibility/2006" xmlns:a14="http://schemas.microsoft.com/office/drawing/2010/main">
        <mc:Choice Requires="a14">
          <p:sp>
            <p:nvSpPr>
              <p:cNvPr id="647" name="Google Shape;647;p28">
                <a:extLst>
                  <a:ext uri="{FF2B5EF4-FFF2-40B4-BE49-F238E27FC236}">
                    <a16:creationId xmlns:a16="http://schemas.microsoft.com/office/drawing/2014/main" id="{660F4FE8-CFA5-945F-942E-6112CD3D94F3}"/>
                  </a:ext>
                </a:extLst>
              </p:cNvPr>
              <p:cNvSpPr txBox="1">
                <a:spLocks noGrp="1"/>
              </p:cNvSpPr>
              <p:nvPr>
                <p:ph type="title"/>
              </p:nvPr>
            </p:nvSpPr>
            <p:spPr>
              <a:xfrm>
                <a:off x="584611" y="1917610"/>
                <a:ext cx="3788606" cy="460801"/>
              </a:xfrm>
              <a:prstGeom prst="rect">
                <a:avLst/>
              </a:prstGeom>
            </p:spPr>
            <p:txBody>
              <a:bodyPr spcFirstLastPara="1" wrap="square" lIns="91425" tIns="91425" rIns="91425" bIns="91425" anchor="t" anchorCtr="0">
                <a:spAutoFit/>
              </a:bodyPr>
              <a:lstStyle/>
              <a:p>
                <a:pPr lvl="0">
                  <a:lnSpc>
                    <a:spcPct val="115000"/>
                  </a:lnSpc>
                </a:pPr>
                <a14:m>
                  <m:oMathPara xmlns:m="http://schemas.openxmlformats.org/officeDocument/2006/math">
                    <m:oMathParaPr>
                      <m:jc m:val="left"/>
                    </m:oMathParaPr>
                    <m:oMath xmlns:m="http://schemas.openxmlformats.org/officeDocument/2006/math">
                      <m:r>
                        <a:rPr lang="en-US" sz="1400" i="1" dirty="0" smtClean="0">
                          <a:latin typeface="Cambria Math" panose="02040503050406030204" pitchFamily="18" charset="0"/>
                        </a:rPr>
                        <m:t>𝑚𝑠𝑘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b="0" i="1" dirty="0" smtClean="0">
                          <a:latin typeface="Cambria Math" panose="02040503050406030204" pitchFamily="18" charset="0"/>
                        </a:rPr>
                        <m:t>  </m:t>
                      </m:r>
                      <m:r>
                        <a:rPr lang="en-US" sz="1400" i="1" dirty="0" err="1">
                          <a:latin typeface="Cambria Math" panose="02040503050406030204" pitchFamily="18" charset="0"/>
                        </a:rPr>
                        <m:t>𝑝𝑘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Sub>
                      <m:r>
                        <a:rPr lang="en-US" sz="1400" i="1" dirty="0">
                          <a:latin typeface="Cambria Math" panose="02040503050406030204" pitchFamily="18" charset="0"/>
                        </a:rPr>
                        <m:t>, </m:t>
                      </m:r>
                      <m:r>
                        <a:rPr lang="en-US" sz="1400" b="0" i="1" dirty="0" smtClean="0">
                          <a:solidFill>
                            <a:schemeClr val="accent1"/>
                          </a:solidFill>
                          <a:latin typeface="Cambria Math" panose="02040503050406030204" pitchFamily="18" charset="0"/>
                        </a:rPr>
                        <m:t>h</m:t>
                      </m:r>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i="1" dirty="0" smtClean="0">
                                  <a:latin typeface="Cambria Math" panose="02040503050406030204" pitchFamily="18" charset="0"/>
                                </a:rPr>
                              </m:ctrlPr>
                            </m:sSubPr>
                            <m:e>
                              <m:r>
                                <a:rPr lang="en-US" sz="1400" i="1" dirty="0">
                                  <a:latin typeface="Cambria Math" panose="02040503050406030204" pitchFamily="18" charset="0"/>
                                </a:rPr>
                                <m:t>𝛼</m:t>
                              </m:r>
                            </m:e>
                            <m:sub>
                              <m:r>
                                <a:rPr lang="en-US" sz="1400" b="0" i="1" dirty="0" smtClean="0">
                                  <a:latin typeface="Cambria Math" panose="02040503050406030204" pitchFamily="18" charset="0"/>
                                </a:rPr>
                                <m:t>𝑢</m:t>
                              </m:r>
                            </m:sub>
                          </m:sSub>
                        </m:sup>
                      </m:sSup>
                      <m:r>
                        <a:rPr lang="en-US" sz="1400" i="1" dirty="0">
                          <a:latin typeface="Cambria Math" panose="02040503050406030204" pitchFamily="18" charset="0"/>
                        </a:rPr>
                        <m:t>, </m:t>
                      </m:r>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bSup>
                      <m:r>
                        <a:rPr lang="en-US" sz="1400" i="1" dirty="0">
                          <a:latin typeface="Cambria Math" panose="02040503050406030204" pitchFamily="18" charset="0"/>
                        </a:rPr>
                        <m:t>)</m:t>
                      </m:r>
                    </m:oMath>
                  </m:oMathPara>
                </a14:m>
                <a:endParaRPr sz="1400" dirty="0"/>
              </a:p>
            </p:txBody>
          </p:sp>
        </mc:Choice>
        <mc:Fallback xmlns="">
          <p:sp>
            <p:nvSpPr>
              <p:cNvPr id="647" name="Google Shape;647;p28">
                <a:extLst>
                  <a:ext uri="{FF2B5EF4-FFF2-40B4-BE49-F238E27FC236}">
                    <a16:creationId xmlns:a16="http://schemas.microsoft.com/office/drawing/2014/main" id="{660F4FE8-CFA5-945F-942E-6112CD3D94F3}"/>
                  </a:ext>
                </a:extLst>
              </p:cNvPr>
              <p:cNvSpPr txBox="1">
                <a:spLocks noGrp="1" noRot="1" noChangeAspect="1" noMove="1" noResize="1" noEditPoints="1" noAdjustHandles="1" noChangeArrowheads="1" noChangeShapeType="1" noTextEdit="1"/>
              </p:cNvSpPr>
              <p:nvPr>
                <p:ph type="title"/>
              </p:nvPr>
            </p:nvSpPr>
            <p:spPr>
              <a:xfrm>
                <a:off x="584611" y="1917610"/>
                <a:ext cx="3788606" cy="46080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Google Shape;647;p28">
                <a:extLst>
                  <a:ext uri="{FF2B5EF4-FFF2-40B4-BE49-F238E27FC236}">
                    <a16:creationId xmlns:a16="http://schemas.microsoft.com/office/drawing/2014/main" id="{47B3C000-24B5-57A9-D09D-3CBD1FF516D9}"/>
                  </a:ext>
                </a:extLst>
              </p:cNvPr>
              <p:cNvSpPr txBox="1">
                <a:spLocks/>
              </p:cNvSpPr>
              <p:nvPr/>
            </p:nvSpPr>
            <p:spPr>
              <a:xfrm>
                <a:off x="517025" y="3759321"/>
                <a:ext cx="5565723" cy="10525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 xmlns:m="http://schemas.openxmlformats.org/officeDocument/2006/math">
                    <m:r>
                      <a:rPr lang="en-US" sz="1400" i="1" dirty="0" smtClean="0">
                        <a:latin typeface="Cambria Math" panose="02040503050406030204" pitchFamily="18" charset="0"/>
                      </a:rPr>
                      <m:t>𝑐𝑡</m:t>
                    </m:r>
                    <m:r>
                      <a:rPr lang="en-US" sz="1400" i="1" dirty="0" smtClean="0">
                        <a:latin typeface="Cambria Math" panose="02040503050406030204" pitchFamily="18" charset="0"/>
                      </a:rPr>
                      <m:t> = (</m:t>
                    </m:r>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r>
                      <a:rPr lang="en-US" sz="1400" i="1" dirty="0" smtClean="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m:t>
                        </m:r>
                      </m:e>
                      <m:sub>
                        <m:r>
                          <a:rPr lang="en-US" sz="1400" b="0" i="1" dirty="0" smtClean="0">
                            <a:latin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𝑛</m:t>
                        </m:r>
                        <m:r>
                          <a:rPr lang="en-US" sz="1400" b="0" i="1" dirty="0" smtClean="0">
                            <a:latin typeface="Cambria Math" panose="02040503050406030204" pitchFamily="18" charset="0"/>
                            <a:ea typeface="Cambria Math" panose="02040503050406030204" pitchFamily="18" charset="0"/>
                          </a:rPr>
                          <m:t>]</m:t>
                        </m:r>
                      </m:sub>
                    </m:sSub>
                    <m:r>
                      <a:rPr lang="en-US" sz="1400" i="1" dirty="0" smtClean="0">
                        <a:latin typeface="Cambria Math" panose="02040503050406030204" pitchFamily="18" charset="0"/>
                      </a:rPr>
                      <m:t>)</m:t>
                    </m:r>
                  </m:oMath>
                </a14:m>
                <a:r>
                  <a:rPr lang="en-US" sz="1400" i="1" dirty="0">
                    <a:latin typeface="Cambria Math" panose="02040503050406030204" pitchFamily="18" charset="0"/>
                  </a:rPr>
                  <a:t> </a:t>
                </a:r>
                <a:r>
                  <a:rPr lang="en-US" sz="1400" dirty="0">
                    <a:latin typeface="+mn-lt"/>
                  </a:rPr>
                  <a:t>, where</a:t>
                </a:r>
              </a:p>
              <a:p>
                <a:pPr>
                  <a:lnSpc>
                    <a:spcPct val="115000"/>
                  </a:lnSpc>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𝑚𝑠𝑔</m:t>
                    </m:r>
                    <m:r>
                      <a:rPr lang="en-US" sz="1400" b="0" i="1" smtClean="0">
                        <a:latin typeface="Cambria Math" panose="02040503050406030204" pitchFamily="18" charset="0"/>
                      </a:rPr>
                      <m:t> ∙</m:t>
                    </m:r>
                  </m:oMath>
                </a14:m>
                <a:r>
                  <a:rPr lang="en-US" sz="1400" dirty="0"/>
                  <a:t> </a:t>
                </a:r>
                <a14:m>
                  <m:oMath xmlns:m="http://schemas.openxmlformats.org/officeDocument/2006/math">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r>
                      <a:rPr lang="en-US" sz="1400" b="0" i="1" dirty="0" smtClean="0">
                        <a:solidFill>
                          <a:schemeClr val="accent1"/>
                        </a:solidFill>
                        <a:latin typeface="Cambria Math" panose="02040503050406030204" pitchFamily="18" charset="0"/>
                      </a:rPr>
                      <m:t>h</m:t>
                    </m:r>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r>
                          <a:rPr lang="en-US" sz="1400" b="0" i="1" dirty="0" smtClean="0">
                            <a:latin typeface="Cambria Math" panose="02040503050406030204" pitchFamily="18" charset="0"/>
                          </a:rPr>
                          <m:t>𝑠</m:t>
                        </m:r>
                      </m:sup>
                    </m:sSup>
                  </m:oMath>
                </a14:m>
                <a:r>
                  <a:rPr lang="en-US" sz="1400" dirty="0">
                    <a:latin typeface="Cambria Math" panose="02040503050406030204" pitchFamily="18" charset="0"/>
                  </a:rPr>
                  <a:t>,</a:t>
                </a:r>
              </a:p>
              <a:p>
                <a:pPr>
                  <a:lnSpc>
                    <a:spcPct val="115000"/>
                  </a:lnSpc>
                </a:pPr>
                <a14:m>
                  <m:oMathPara xmlns:m="http://schemas.openxmlformats.org/officeDocument/2006/math">
                    <m:oMathParaPr>
                      <m:jc m:val="left"/>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bSup>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𝑐</m:t>
                          </m:r>
                        </m:e>
                        <m:sub>
                          <m:r>
                            <a:rPr lang="en-US" sz="1400" b="0" i="1" dirty="0" smtClean="0">
                              <a:latin typeface="Cambria Math" panose="02040503050406030204" pitchFamily="18" charset="0"/>
                            </a:rPr>
                            <m:t>2</m:t>
                          </m:r>
                          <m:r>
                            <a:rPr lang="en-US" sz="1400" i="1" dirty="0">
                              <a:latin typeface="Cambria Math" panose="02040503050406030204" pitchFamily="18" charset="0"/>
                            </a:rPr>
                            <m:t>,</m:t>
                          </m:r>
                          <m:r>
                            <a:rPr lang="en-US" sz="1400" i="1" dirty="0">
                              <a:latin typeface="Cambria Math" panose="02040503050406030204" pitchFamily="18" charset="0"/>
                            </a:rPr>
                            <m:t>𝑥</m:t>
                          </m:r>
                        </m:sub>
                      </m:sSub>
                      <m:r>
                        <a:rPr lang="en-US" sz="1400" b="0" i="1" dirty="0" smtClean="0">
                          <a:latin typeface="Cambria Math" panose="02040503050406030204" pitchFamily="18" charset="0"/>
                        </a:rPr>
                        <m:t>= </m:t>
                      </m:r>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r>
                        <a:rPr lang="en-US" sz="1400" b="0" i="1" dirty="0" smtClean="0">
                          <a:solidFill>
                            <a:schemeClr val="accent1"/>
                          </a:solidFill>
                          <a:latin typeface="Cambria Math" panose="02040503050406030204" pitchFamily="18" charset="0"/>
                        </a:rPr>
                        <m:t>h</m:t>
                      </m:r>
                      <m:sSup>
                        <m:sSupPr>
                          <m:ctrlPr>
                            <a:rPr lang="en-US" sz="1400" i="1" dirty="0">
                              <a:latin typeface="Cambria Math" panose="02040503050406030204" pitchFamily="18" charset="0"/>
                            </a:rPr>
                          </m:ctrlPr>
                        </m:sSupPr>
                        <m:e>
                          <m:r>
                            <a:rPr lang="en-US" sz="1400" i="1" dirty="0">
                              <a:latin typeface="Cambria Math" panose="02040503050406030204" pitchFamily="18" charset="0"/>
                            </a:rPr>
                            <m:t>)</m:t>
                          </m:r>
                        </m:e>
                        <m:sup>
                          <m:sSub>
                            <m:sSubPr>
                              <m:ctrlPr>
                                <a:rPr lang="en-US" sz="1400" i="1" dirty="0">
                                  <a:latin typeface="Cambria Math" panose="02040503050406030204" pitchFamily="18" charset="0"/>
                                </a:rPr>
                              </m:ctrlPr>
                            </m:sSubPr>
                            <m:e>
                              <m:r>
                                <a:rPr lang="en-US" sz="1400" i="1" dirty="0" smtClean="0">
                                  <a:latin typeface="Cambria Math" panose="02040503050406030204" pitchFamily="18" charset="0"/>
                                  <a:ea typeface="Cambria Math" panose="02040503050406030204" pitchFamily="18" charset="0"/>
                                </a:rPr>
                                <m:t>𝜆</m:t>
                              </m:r>
                            </m:e>
                            <m:sub>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𝑠</m:t>
                          </m:r>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𝛼</m:t>
                              </m:r>
                            </m:e>
                            <m:sub>
                              <m:r>
                                <a:rPr lang="en-US" sz="1400" b="0" i="1" dirty="0" smtClean="0">
                                  <a:latin typeface="Cambria Math" panose="02040503050406030204" pitchFamily="18" charset="0"/>
                                  <a:ea typeface="Cambria Math" panose="02040503050406030204" pitchFamily="18" charset="0"/>
                                </a:rPr>
                                <m:t>𝜌</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𝑥</m:t>
                                  </m:r>
                                </m:e>
                              </m:d>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p>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𝜔</m:t>
                              </m:r>
                            </m:e>
                            <m:sub>
                              <m:r>
                                <a:rPr lang="en-US" sz="1400" i="1" dirty="0">
                                  <a:latin typeface="Cambria Math" panose="02040503050406030204" pitchFamily="18" charset="0"/>
                                </a:rPr>
                                <m:t>𝑥</m:t>
                              </m:r>
                            </m:sub>
                          </m:sSub>
                          <m:r>
                            <a:rPr lang="en-US" sz="1400" b="0" i="1" dirty="0" smtClean="0">
                              <a:latin typeface="Cambria Math" panose="02040503050406030204" pitchFamily="18" charset="0"/>
                            </a:rPr>
                            <m:t>[0]</m:t>
                          </m:r>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oMath>
                  </m:oMathPara>
                </a14:m>
                <a:endParaRPr lang="en-US" sz="1400" dirty="0">
                  <a:latin typeface="Cambria Math" panose="02040503050406030204" pitchFamily="18" charset="0"/>
                </a:endParaRPr>
              </a:p>
            </p:txBody>
          </p:sp>
        </mc:Choice>
        <mc:Fallback>
          <p:sp>
            <p:nvSpPr>
              <p:cNvPr id="3" name="Google Shape;647;p28">
                <a:extLst>
                  <a:ext uri="{FF2B5EF4-FFF2-40B4-BE49-F238E27FC236}">
                    <a16:creationId xmlns:a16="http://schemas.microsoft.com/office/drawing/2014/main" id="{47B3C000-24B5-57A9-D09D-3CBD1FF516D9}"/>
                  </a:ext>
                </a:extLst>
              </p:cNvPr>
              <p:cNvSpPr txBox="1">
                <a:spLocks noRot="1" noChangeAspect="1" noMove="1" noResize="1" noEditPoints="1" noAdjustHandles="1" noChangeArrowheads="1" noChangeShapeType="1" noTextEdit="1"/>
              </p:cNvSpPr>
              <p:nvPr/>
            </p:nvSpPr>
            <p:spPr>
              <a:xfrm>
                <a:off x="517025" y="3759321"/>
                <a:ext cx="5565723" cy="1052566"/>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6D20E3-B265-F1BF-EF4B-E6127FFF6DC3}"/>
                  </a:ext>
                </a:extLst>
              </p:cNvPr>
              <p:cNvSpPr txBox="1"/>
              <p:nvPr/>
            </p:nvSpPr>
            <p:spPr>
              <a:xfrm>
                <a:off x="3546484" y="3425334"/>
                <a:ext cx="2393142" cy="738664"/>
              </a:xfrm>
              <a:prstGeom prst="rect">
                <a:avLst/>
              </a:prstGeom>
              <a:solidFill>
                <a:schemeClr val="bg1"/>
              </a:solidFill>
              <a:ln>
                <a:solidFill>
                  <a:srgbClr val="C00000"/>
                </a:solidFill>
              </a:ln>
            </p:spPr>
            <p:txBody>
              <a:bodyPr wrap="square">
                <a:spAutoFit/>
              </a:bodyPr>
              <a:lstStyle/>
              <a:p>
                <a:r>
                  <a:rPr lang="en-US" sz="1400" dirty="0">
                    <a:solidFill>
                      <a:schemeClr val="tx1"/>
                    </a:solidFill>
                  </a:rPr>
                  <a:t>choose random </a:t>
                </a:r>
                <a14:m>
                  <m:oMath xmlns:m="http://schemas.openxmlformats.org/officeDocument/2006/math">
                    <m:r>
                      <a:rPr lang="en-US" sz="1400" b="0" i="1" dirty="0" smtClean="0">
                        <a:solidFill>
                          <a:schemeClr val="tx1"/>
                        </a:solidFill>
                        <a:latin typeface="Cambria Math" panose="02040503050406030204" pitchFamily="18" charset="0"/>
                      </a:rPr>
                      <m:t>𝑠</m:t>
                    </m:r>
                  </m:oMath>
                </a14:m>
                <a:r>
                  <a:rPr lang="en-US" sz="1400" dirty="0">
                    <a:solidFill>
                      <a:schemeClr val="tx1"/>
                    </a:solidFill>
                  </a:rPr>
                  <a:t> in </a:t>
                </a:r>
                <a14:m>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𝑁</m:t>
                    </m:r>
                  </m:oMath>
                </a14:m>
                <a:endParaRPr lang="en-US" sz="1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𝑠</m:t>
                      </m:r>
                      <m:r>
                        <a:rPr lang="en-US" sz="1400" i="1" dirty="0">
                          <a:solidFill>
                            <a:schemeClr val="tx1"/>
                          </a:solidFill>
                          <a:latin typeface="Cambria Math" panose="02040503050406030204" pitchFamily="18" charset="0"/>
                        </a:rPr>
                        <m:t>)→</m:t>
                      </m:r>
                      <m:r>
                        <a:rPr lang="el-GR" sz="1400" b="0" i="1" dirty="0">
                          <a:solidFill>
                            <a:schemeClr val="tx1"/>
                          </a:solidFill>
                          <a:latin typeface="Cambria Math" panose="02040503050406030204" pitchFamily="18" charset="0"/>
                        </a:rPr>
                        <m:t>𝜆</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 </m:t>
                      </m:r>
                      <m:r>
                        <a:rPr lang="el-GR" sz="1400" b="0" i="1" dirty="0">
                          <a:solidFill>
                            <a:schemeClr val="tx1"/>
                          </a:solidFill>
                          <a:latin typeface="Cambria Math" panose="02040503050406030204" pitchFamily="18" charset="0"/>
                        </a:rPr>
                        <m:t>𝜆</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0)→</m:t>
                      </m:r>
                      <m:r>
                        <a:rPr lang="en-US" sz="1400" i="1" dirty="0" smtClean="0">
                          <a:solidFill>
                            <a:schemeClr val="tx1"/>
                          </a:solidFill>
                          <a:latin typeface="Cambria Math" panose="02040503050406030204" pitchFamily="18" charset="0"/>
                          <a:ea typeface="Cambria Math" panose="02040503050406030204" pitchFamily="18" charset="0"/>
                        </a:rPr>
                        <m:t>𝜔</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ea typeface="Cambria Math" panose="02040503050406030204" pitchFamily="18" charset="0"/>
                        </a:rPr>
                        <m:t>𝜔</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E66D20E3-B265-F1BF-EF4B-E6127FFF6DC3}"/>
                  </a:ext>
                </a:extLst>
              </p:cNvPr>
              <p:cNvSpPr txBox="1">
                <a:spLocks noRot="1" noChangeAspect="1" noMove="1" noResize="1" noEditPoints="1" noAdjustHandles="1" noChangeArrowheads="1" noChangeShapeType="1" noTextEdit="1"/>
              </p:cNvSpPr>
              <p:nvPr/>
            </p:nvSpPr>
            <p:spPr>
              <a:xfrm>
                <a:off x="3546484" y="3425334"/>
                <a:ext cx="2393142" cy="738664"/>
              </a:xfrm>
              <a:prstGeom prst="rect">
                <a:avLst/>
              </a:prstGeom>
              <a:blipFill>
                <a:blip r:embed="rId5"/>
                <a:stretch>
                  <a:fillRect l="-524" t="-3333" b="-3333"/>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33F3A1-56A9-CAE8-C183-07F53B8FBE97}"/>
                  </a:ext>
                </a:extLst>
              </p:cNvPr>
              <p:cNvSpPr txBox="1"/>
              <p:nvPr/>
            </p:nvSpPr>
            <p:spPr>
              <a:xfrm>
                <a:off x="584610" y="1228071"/>
                <a:ext cx="4043047"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ar-AE" sz="1400" i="1" dirty="0" smtClean="0">
                          <a:latin typeface="Cambria Math" panose="02040503050406030204" pitchFamily="18" charset="0"/>
                        </a:rPr>
                        <m:t>𝑔𝑝</m:t>
                      </m:r>
                      <m:r>
                        <a:rPr lang="ar-AE" sz="1400" i="1" dirty="0">
                          <a:latin typeface="Cambria Math" panose="02040503050406030204" pitchFamily="18" charset="0"/>
                        </a:rPr>
                        <m:t> = (</m:t>
                      </m:r>
                      <m:r>
                        <a:rPr lang="ar-AE" sz="1400" i="1" dirty="0">
                          <a:latin typeface="Cambria Math" panose="02040503050406030204" pitchFamily="18" charset="0"/>
                        </a:rPr>
                        <m:t>𝑁</m:t>
                      </m:r>
                      <m:r>
                        <a:rPr lang="ar-AE" sz="1400" i="1" dirty="0">
                          <a:latin typeface="Cambria Math" panose="02040503050406030204" pitchFamily="18" charset="0"/>
                        </a:rPr>
                        <m:t>=</m:t>
                      </m:r>
                      <m:r>
                        <a:rPr lang="ar-AE" sz="1400" i="1" dirty="0">
                          <a:latin typeface="Cambria Math" panose="02040503050406030204" pitchFamily="18" charset="0"/>
                        </a:rPr>
                        <m:t>𝑝</m:t>
                      </m:r>
                      <m:r>
                        <a:rPr lang="ar-AE" sz="1400" i="1" baseline="-25000" dirty="0">
                          <a:latin typeface="Cambria Math" panose="02040503050406030204" pitchFamily="18" charset="0"/>
                        </a:rPr>
                        <m:t>1</m:t>
                      </m:r>
                      <m:r>
                        <a:rPr lang="ar-AE" sz="1400" i="1" dirty="0">
                          <a:latin typeface="Cambria Math" panose="02040503050406030204" pitchFamily="18" charset="0"/>
                        </a:rPr>
                        <m:t>𝑝</m:t>
                      </m:r>
                      <m:r>
                        <a:rPr lang="ar-AE" sz="1400" i="1" baseline="-25000" dirty="0">
                          <a:latin typeface="Cambria Math" panose="02040503050406030204" pitchFamily="18" charset="0"/>
                        </a:rPr>
                        <m:t>2</m:t>
                      </m:r>
                      <m:r>
                        <a:rPr lang="ar-AE" sz="1400" i="1" dirty="0">
                          <a:latin typeface="Cambria Math" panose="02040503050406030204" pitchFamily="18" charset="0"/>
                        </a:rPr>
                        <m:t>𝑝</m:t>
                      </m:r>
                      <m:r>
                        <a:rPr lang="ar-AE" sz="1400" i="1" baseline="-25000" dirty="0">
                          <a:latin typeface="Cambria Math" panose="02040503050406030204" pitchFamily="18" charset="0"/>
                        </a:rPr>
                        <m:t>3</m:t>
                      </m:r>
                      <m:r>
                        <a:rPr lang="ar-AE" sz="1400" i="1" dirty="0">
                          <a:latin typeface="Cambria Math" panose="02040503050406030204" pitchFamily="18" charset="0"/>
                        </a:rPr>
                        <m:t>, </m:t>
                      </m:r>
                      <m:r>
                        <a:rPr lang="ar-AE" sz="1400" i="1" dirty="0">
                          <a:latin typeface="Cambria Math" panose="02040503050406030204" pitchFamily="18" charset="0"/>
                        </a:rPr>
                        <m:t>𝐺</m:t>
                      </m:r>
                      <m:r>
                        <a:rPr lang="ar-AE" sz="1400" i="1" dirty="0">
                          <a:latin typeface="Cambria Math" panose="02040503050406030204" pitchFamily="18" charset="0"/>
                        </a:rPr>
                        <m:t>, </m:t>
                      </m:r>
                      <m:r>
                        <a:rPr lang="ar-AE" sz="1400" i="1" dirty="0">
                          <a:latin typeface="Cambria Math" panose="02040503050406030204" pitchFamily="18" charset="0"/>
                        </a:rPr>
                        <m:t>𝐺𝑇</m:t>
                      </m:r>
                      <m:r>
                        <a:rPr lang="ar-AE" sz="1400" i="1" dirty="0">
                          <a:latin typeface="Cambria Math" panose="02040503050406030204" pitchFamily="18" charset="0"/>
                        </a:rPr>
                        <m:t>, </m:t>
                      </m:r>
                      <m:r>
                        <a:rPr lang="ar-AE" sz="1400" i="1" dirty="0">
                          <a:latin typeface="Cambria Math" panose="02040503050406030204" pitchFamily="18" charset="0"/>
                        </a:rPr>
                        <m:t>𝑒</m:t>
                      </m:r>
                      <m:r>
                        <a:rPr lang="ar-AE" sz="1400" i="1" dirty="0">
                          <a:latin typeface="Cambria Math" panose="02040503050406030204" pitchFamily="18" charset="0"/>
                        </a:rPr>
                        <m:t>, </m:t>
                      </m:r>
                      <m:r>
                        <a:rPr lang="ar-AE" sz="1400" i="1" dirty="0">
                          <a:latin typeface="Cambria Math" panose="02040503050406030204" pitchFamily="18" charset="0"/>
                        </a:rPr>
                        <m:t>𝑔</m:t>
                      </m:r>
                      <m:r>
                        <a:rPr lang="ar-AE" sz="1400" i="1" baseline="-25000" dirty="0">
                          <a:latin typeface="Cambria Math" panose="02040503050406030204" pitchFamily="18" charset="0"/>
                        </a:rPr>
                        <m:t>1</m:t>
                      </m:r>
                      <m:r>
                        <a:rPr lang="ar-AE" sz="1400" i="1" dirty="0">
                          <a:latin typeface="Cambria Math" panose="02040503050406030204" pitchFamily="18" charset="0"/>
                        </a:rPr>
                        <m:t>, </m:t>
                      </m:r>
                      <m:r>
                        <a:rPr lang="en-US" sz="1400" b="0" i="1" dirty="0" smtClean="0">
                          <a:solidFill>
                            <a:schemeClr val="accent1"/>
                          </a:solidFill>
                          <a:latin typeface="Cambria Math" panose="02040503050406030204" pitchFamily="18" charset="0"/>
                        </a:rPr>
                        <m:t>h</m:t>
                      </m:r>
                      <m:r>
                        <a:rPr lang="en-US" sz="1400" b="0" i="1" dirty="0" smtClean="0">
                          <a:latin typeface="Cambria Math" panose="02040503050406030204" pitchFamily="18" charset="0"/>
                        </a:rPr>
                        <m:t>, </m:t>
                      </m:r>
                      <m:r>
                        <a:rPr lang="ar-AE" sz="1400" i="1" dirty="0">
                          <a:latin typeface="Cambria Math" panose="02040503050406030204" pitchFamily="18" charset="0"/>
                        </a:rPr>
                        <m:t>𝐻</m:t>
                      </m:r>
                      <m:r>
                        <a:rPr lang="ar-AE" sz="1400" i="1" dirty="0">
                          <a:latin typeface="Cambria Math" panose="02040503050406030204" pitchFamily="18" charset="0"/>
                        </a:rPr>
                        <m:t>: {0,1</m:t>
                      </m:r>
                      <m:sSup>
                        <m:sSupPr>
                          <m:ctrlPr>
                            <a:rPr lang="ar-AE" sz="1400" i="1" dirty="0" smtClean="0">
                              <a:latin typeface="Cambria Math" panose="02040503050406030204" pitchFamily="18" charset="0"/>
                            </a:rPr>
                          </m:ctrlPr>
                        </m:sSupPr>
                        <m:e>
                          <m:r>
                            <a:rPr lang="ar-AE" sz="1400" b="0" i="1" dirty="0" smtClean="0">
                              <a:latin typeface="Cambria Math" panose="02040503050406030204" pitchFamily="18" charset="0"/>
                            </a:rPr>
                            <m:t>}</m:t>
                          </m:r>
                        </m:e>
                        <m:sup>
                          <m:r>
                            <a:rPr lang="en-US" sz="1400" b="0" i="1" dirty="0" smtClean="0">
                              <a:latin typeface="Cambria Math" panose="02040503050406030204" pitchFamily="18" charset="0"/>
                            </a:rPr>
                            <m:t>∗</m:t>
                          </m:r>
                        </m:sup>
                      </m:sSup>
                      <m:r>
                        <a:rPr lang="ar-AE" sz="1400" i="1" dirty="0">
                          <a:latin typeface="Cambria Math" panose="02040503050406030204" pitchFamily="18" charset="0"/>
                        </a:rPr>
                        <m:t>→</m:t>
                      </m:r>
                      <m:r>
                        <a:rPr lang="ar-AE" sz="1400" i="1" dirty="0">
                          <a:latin typeface="Cambria Math" panose="02040503050406030204" pitchFamily="18" charset="0"/>
                        </a:rPr>
                        <m:t>𝐺</m:t>
                      </m:r>
                      <m:r>
                        <a:rPr lang="ar-AE" sz="1400" i="1" dirty="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8333F3A1-56A9-CAE8-C183-07F53B8FBE97}"/>
                  </a:ext>
                </a:extLst>
              </p:cNvPr>
              <p:cNvSpPr txBox="1">
                <a:spLocks noRot="1" noChangeAspect="1" noMove="1" noResize="1" noEditPoints="1" noAdjustHandles="1" noChangeArrowheads="1" noChangeShapeType="1" noTextEdit="1"/>
              </p:cNvSpPr>
              <p:nvPr/>
            </p:nvSpPr>
            <p:spPr>
              <a:xfrm>
                <a:off x="584610" y="1228071"/>
                <a:ext cx="4043047" cy="307777"/>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4947E5B-B00C-BBDC-8F6E-41D860A3CFD8}"/>
                  </a:ext>
                </a:extLst>
              </p:cNvPr>
              <p:cNvSpPr txBox="1"/>
              <p:nvPr/>
            </p:nvSpPr>
            <p:spPr>
              <a:xfrm>
                <a:off x="584611" y="822729"/>
                <a:ext cx="1570192" cy="340093"/>
              </a:xfrm>
              <a:prstGeom prst="rect">
                <a:avLst/>
              </a:prstGeom>
              <a:solidFill>
                <a:srgbClr val="C00000"/>
              </a:solidFill>
            </p:spPr>
            <p:txBody>
              <a:bodyPr wrap="square">
                <a:spAutoFit/>
              </a:bodyPr>
              <a:lstStyle/>
              <a:p>
                <a:pPr lvl="0">
                  <a:lnSpc>
                    <a:spcPct val="115000"/>
                  </a:lnSpc>
                </a:pPr>
                <a14:m>
                  <m:oMathPara xmlns:m="http://schemas.openxmlformats.org/officeDocument/2006/math">
                    <m:oMathParaPr>
                      <m:jc m:val="left"/>
                    </m:oMathParaPr>
                    <m:oMath xmlns:m="http://schemas.openxmlformats.org/officeDocument/2006/math">
                      <m:r>
                        <a:rPr lang="ar-AE" sz="1400" b="1" i="1" dirty="0" smtClean="0">
                          <a:solidFill>
                            <a:schemeClr val="bg1"/>
                          </a:solidFill>
                          <a:latin typeface="Cambria Math" panose="02040503050406030204" pitchFamily="18" charset="0"/>
                        </a:rPr>
                        <m:t>𝑮𝒍𝒐𝒃𝒂𝒍𝑺𝒆𝒕𝒖𝒑</m:t>
                      </m:r>
                      <m:r>
                        <a:rPr lang="ar-AE" sz="1400" i="1" dirty="0">
                          <a:solidFill>
                            <a:schemeClr val="bg1"/>
                          </a:solidFill>
                          <a:latin typeface="Cambria Math" panose="02040503050406030204" pitchFamily="18" charset="0"/>
                        </a:rPr>
                        <m:t>(1</m:t>
                      </m:r>
                      <m:r>
                        <a:rPr lang="ar-AE" sz="1400" i="1" baseline="30000" dirty="0">
                          <a:solidFill>
                            <a:schemeClr val="bg1"/>
                          </a:solidFill>
                          <a:latin typeface="Cambria Math" panose="02040503050406030204" pitchFamily="18" charset="0"/>
                        </a:rPr>
                        <m:t>𝜿</m:t>
                      </m:r>
                      <m:r>
                        <a:rPr lang="ar-AE" sz="1400" i="1" dirty="0">
                          <a:solidFill>
                            <a:schemeClr val="bg1"/>
                          </a:solidFill>
                          <a:latin typeface="Cambria Math" panose="02040503050406030204" pitchFamily="18" charset="0"/>
                        </a:rPr>
                        <m:t>)</m:t>
                      </m:r>
                    </m:oMath>
                  </m:oMathPara>
                </a14:m>
                <a:br>
                  <a:rPr lang="ar-AE" sz="1400" b="1" dirty="0">
                    <a:solidFill>
                      <a:schemeClr val="bg1"/>
                    </a:solidFill>
                  </a:rPr>
                </a:br>
                <a:endParaRPr lang="ar-AE" sz="1400" dirty="0">
                  <a:solidFill>
                    <a:schemeClr val="bg1"/>
                  </a:solidFill>
                </a:endParaRPr>
              </a:p>
            </p:txBody>
          </p:sp>
        </mc:Choice>
        <mc:Fallback xmlns="">
          <p:sp>
            <p:nvSpPr>
              <p:cNvPr id="9" name="TextBox 8">
                <a:extLst>
                  <a:ext uri="{FF2B5EF4-FFF2-40B4-BE49-F238E27FC236}">
                    <a16:creationId xmlns:a16="http://schemas.microsoft.com/office/drawing/2014/main" id="{A4947E5B-B00C-BBDC-8F6E-41D860A3CFD8}"/>
                  </a:ext>
                </a:extLst>
              </p:cNvPr>
              <p:cNvSpPr txBox="1">
                <a:spLocks noRot="1" noChangeAspect="1" noMove="1" noResize="1" noEditPoints="1" noAdjustHandles="1" noChangeArrowheads="1" noChangeShapeType="1" noTextEdit="1"/>
              </p:cNvSpPr>
              <p:nvPr/>
            </p:nvSpPr>
            <p:spPr>
              <a:xfrm>
                <a:off x="584611" y="822729"/>
                <a:ext cx="1570192" cy="340093"/>
              </a:xfrm>
              <a:prstGeom prst="rect">
                <a:avLst/>
              </a:prstGeom>
              <a:blipFill>
                <a:blip r:embed="rId7"/>
                <a:stretch>
                  <a:fillRect l="-1613" t="-3571" r="-4839"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FECB2C-DE0E-A59E-463C-A9B37EFA1CB7}"/>
                  </a:ext>
                </a:extLst>
              </p:cNvPr>
              <p:cNvSpPr txBox="1"/>
              <p:nvPr/>
            </p:nvSpPr>
            <p:spPr>
              <a:xfrm>
                <a:off x="584611" y="1606238"/>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𝑨𝒖𝒕𝒉𝑺𝒆𝒕𝒖𝒑</m:t>
                      </m:r>
                      <m:r>
                        <a:rPr lang="en-US" sz="1400" i="1" dirty="0">
                          <a:solidFill>
                            <a:schemeClr val="bg1"/>
                          </a:solidFill>
                          <a:latin typeface="Cambria Math" panose="02040503050406030204" pitchFamily="18" charset="0"/>
                        </a:rPr>
                        <m:t>(</m:t>
                      </m:r>
                      <m:r>
                        <a:rPr lang="en-US" sz="1400" i="1" dirty="0" err="1">
                          <a:solidFill>
                            <a:schemeClr val="bg1"/>
                          </a:solidFill>
                          <a:latin typeface="Cambria Math" panose="02040503050406030204" pitchFamily="18" charset="0"/>
                        </a:rPr>
                        <m:t>𝑔𝑝</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𝑢</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3BFECB2C-DE0E-A59E-463C-A9B37EFA1CB7}"/>
                  </a:ext>
                </a:extLst>
              </p:cNvPr>
              <p:cNvSpPr txBox="1">
                <a:spLocks noRot="1" noChangeAspect="1" noMove="1" noResize="1" noEditPoints="1" noAdjustHandles="1" noChangeArrowheads="1" noChangeShapeType="1" noTextEdit="1"/>
              </p:cNvSpPr>
              <p:nvPr/>
            </p:nvSpPr>
            <p:spPr>
              <a:xfrm>
                <a:off x="584611" y="1606238"/>
                <a:ext cx="1570192" cy="307777"/>
              </a:xfrm>
              <a:prstGeom prst="rect">
                <a:avLst/>
              </a:prstGeom>
              <a:blipFill>
                <a:blip r:embed="rId8"/>
                <a:stretch>
                  <a:fillRect r="-645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FEC67D-52FE-235E-F29C-AAF2AB51B60F}"/>
                  </a:ext>
                </a:extLst>
              </p:cNvPr>
              <p:cNvSpPr txBox="1"/>
              <p:nvPr/>
            </p:nvSpPr>
            <p:spPr>
              <a:xfrm>
                <a:off x="3546483" y="1606238"/>
                <a:ext cx="2286000" cy="307777"/>
              </a:xfrm>
              <a:prstGeom prst="rect">
                <a:avLst/>
              </a:prstGeom>
              <a:noFill/>
              <a:ln>
                <a:solidFill>
                  <a:srgbClr val="C00000"/>
                </a:solidFill>
              </a:ln>
            </p:spPr>
            <p:txBody>
              <a:bodyPr wrap="square">
                <a:spAutoFit/>
              </a:bodyPr>
              <a:lstStyle/>
              <a:p>
                <a:r>
                  <a:rPr lang="en-US" sz="1400" dirty="0"/>
                  <a:t>choose random </a:t>
                </a:r>
                <a14:m>
                  <m:oMath xmlns:m="http://schemas.openxmlformats.org/officeDocument/2006/math">
                    <m:r>
                      <a:rPr lang="en-US" sz="1400" i="1" dirty="0" smtClean="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baseline="-25000" dirty="0">
                        <a:latin typeface="Cambria Math" panose="02040503050406030204" pitchFamily="18" charset="0"/>
                      </a:rPr>
                      <m:t> </m:t>
                    </m:r>
                  </m:oMath>
                </a14:m>
                <a:r>
                  <a:rPr lang="en-US" sz="1400" dirty="0"/>
                  <a:t>in </a:t>
                </a:r>
                <a14:m>
                  <m:oMath xmlns:m="http://schemas.openxmlformats.org/officeDocument/2006/math">
                    <m:r>
                      <a:rPr lang="en-US" sz="1400" i="1" dirty="0" smtClean="0">
                        <a:latin typeface="Cambria Math" panose="02040503050406030204" pitchFamily="18" charset="0"/>
                      </a:rPr>
                      <m:t>𝑍</m:t>
                    </m:r>
                    <m:r>
                      <a:rPr lang="en-US" sz="1400" i="1" baseline="-25000" dirty="0">
                        <a:latin typeface="Cambria Math" panose="02040503050406030204" pitchFamily="18" charset="0"/>
                      </a:rPr>
                      <m:t>𝑁</m:t>
                    </m:r>
                  </m:oMath>
                </a14:m>
                <a:endParaRPr lang="en-US" dirty="0"/>
              </a:p>
            </p:txBody>
          </p:sp>
        </mc:Choice>
        <mc:Fallback xmlns="">
          <p:sp>
            <p:nvSpPr>
              <p:cNvPr id="17" name="TextBox 16">
                <a:extLst>
                  <a:ext uri="{FF2B5EF4-FFF2-40B4-BE49-F238E27FC236}">
                    <a16:creationId xmlns:a16="http://schemas.microsoft.com/office/drawing/2014/main" id="{8EFEC67D-52FE-235E-F29C-AAF2AB51B60F}"/>
                  </a:ext>
                </a:extLst>
              </p:cNvPr>
              <p:cNvSpPr txBox="1">
                <a:spLocks noRot="1" noChangeAspect="1" noMove="1" noResize="1" noEditPoints="1" noAdjustHandles="1" noChangeArrowheads="1" noChangeShapeType="1" noTextEdit="1"/>
              </p:cNvSpPr>
              <p:nvPr/>
            </p:nvSpPr>
            <p:spPr>
              <a:xfrm>
                <a:off x="3546483" y="1606238"/>
                <a:ext cx="2286000" cy="307777"/>
              </a:xfrm>
              <a:prstGeom prst="rect">
                <a:avLst/>
              </a:prstGeom>
              <a:blipFill>
                <a:blip r:embed="rId10"/>
                <a:stretch>
                  <a:fillRect l="-549" b="-1851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171072-1A67-2230-4E81-17CFDA5499AC}"/>
                  </a:ext>
                </a:extLst>
              </p:cNvPr>
              <p:cNvSpPr txBox="1"/>
              <p:nvPr/>
            </p:nvSpPr>
            <p:spPr>
              <a:xfrm>
                <a:off x="585941" y="2514014"/>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𝑲𝑮𝒆𝒏</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𝑚𝑠</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𝑘</m:t>
                          </m:r>
                        </m:e>
                        <m:sub>
                          <m:r>
                            <a:rPr lang="en-US" sz="1400" b="0" i="1" dirty="0" smtClean="0">
                              <a:solidFill>
                                <a:schemeClr val="bg1"/>
                              </a:solidFill>
                              <a:latin typeface="Cambria Math" panose="02040503050406030204" pitchFamily="18" charset="0"/>
                            </a:rPr>
                            <m:t>𝑢</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𝐺𝐼𝐷</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2C171072-1A67-2230-4E81-17CFDA5499AC}"/>
                  </a:ext>
                </a:extLst>
              </p:cNvPr>
              <p:cNvSpPr txBox="1">
                <a:spLocks noRot="1" noChangeAspect="1" noMove="1" noResize="1" noEditPoints="1" noAdjustHandles="1" noChangeArrowheads="1" noChangeShapeType="1" noTextEdit="1"/>
              </p:cNvSpPr>
              <p:nvPr/>
            </p:nvSpPr>
            <p:spPr>
              <a:xfrm>
                <a:off x="585941" y="2514014"/>
                <a:ext cx="1570192" cy="307777"/>
              </a:xfrm>
              <a:prstGeom prst="rect">
                <a:avLst/>
              </a:prstGeom>
              <a:blipFill>
                <a:blip r:embed="rId11"/>
                <a:stretch>
                  <a:fillRect r="-483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47;p28">
                <a:extLst>
                  <a:ext uri="{FF2B5EF4-FFF2-40B4-BE49-F238E27FC236}">
                    <a16:creationId xmlns:a16="http://schemas.microsoft.com/office/drawing/2014/main" id="{973BA459-E463-2FE1-04A3-773923BE5BFE}"/>
                  </a:ext>
                </a:extLst>
              </p:cNvPr>
              <p:cNvSpPr txBox="1">
                <a:spLocks/>
              </p:cNvSpPr>
              <p:nvPr/>
            </p:nvSpPr>
            <p:spPr>
              <a:xfrm>
                <a:off x="593888" y="2833337"/>
                <a:ext cx="3331406" cy="4432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solidFill>
                                <a:schemeClr val="accent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p>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ar-AE" sz="1400" dirty="0"/>
              </a:p>
            </p:txBody>
          </p:sp>
        </mc:Choice>
        <mc:Fallback xmlns="">
          <p:sp>
            <p:nvSpPr>
              <p:cNvPr id="20" name="Google Shape;647;p28">
                <a:extLst>
                  <a:ext uri="{FF2B5EF4-FFF2-40B4-BE49-F238E27FC236}">
                    <a16:creationId xmlns:a16="http://schemas.microsoft.com/office/drawing/2014/main" id="{973BA459-E463-2FE1-04A3-773923BE5BFE}"/>
                  </a:ext>
                </a:extLst>
              </p:cNvPr>
              <p:cNvSpPr txBox="1">
                <a:spLocks noRot="1" noChangeAspect="1" noMove="1" noResize="1" noEditPoints="1" noAdjustHandles="1" noChangeArrowheads="1" noChangeShapeType="1" noTextEdit="1"/>
              </p:cNvSpPr>
              <p:nvPr/>
            </p:nvSpPr>
            <p:spPr>
              <a:xfrm>
                <a:off x="593888" y="2833337"/>
                <a:ext cx="3331406" cy="443233"/>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0263645-B4EE-196C-7779-3447B8CB56CE}"/>
                  </a:ext>
                </a:extLst>
              </p:cNvPr>
              <p:cNvSpPr txBox="1"/>
              <p:nvPr/>
            </p:nvSpPr>
            <p:spPr>
              <a:xfrm>
                <a:off x="6215461" y="820597"/>
                <a:ext cx="2233144"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50263645-B4EE-196C-7779-3447B8CB56CE}"/>
                  </a:ext>
                </a:extLst>
              </p:cNvPr>
              <p:cNvSpPr txBox="1">
                <a:spLocks noRot="1" noChangeAspect="1" noMove="1" noResize="1" noEditPoints="1" noAdjustHandles="1" noChangeArrowheads="1" noChangeShapeType="1" noTextEdit="1"/>
              </p:cNvSpPr>
              <p:nvPr/>
            </p:nvSpPr>
            <p:spPr>
              <a:xfrm>
                <a:off x="6215461" y="820597"/>
                <a:ext cx="2233144" cy="3269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Google Shape;647;p28">
                <a:extLst>
                  <a:ext uri="{FF2B5EF4-FFF2-40B4-BE49-F238E27FC236}">
                    <a16:creationId xmlns:a16="http://schemas.microsoft.com/office/drawing/2014/main" id="{91139C8F-AE19-2BC0-E1B6-3F60D248212F}"/>
                  </a:ext>
                </a:extLst>
              </p:cNvPr>
              <p:cNvSpPr txBox="1">
                <a:spLocks/>
              </p:cNvSpPr>
              <p:nvPr/>
            </p:nvSpPr>
            <p:spPr>
              <a:xfrm>
                <a:off x="6215461" y="1263563"/>
                <a:ext cx="3331406" cy="9985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r>
                                <a:rPr lang="en-US" sz="1400" b="0" i="1" smtClean="0">
                                  <a:latin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𝐺𝐼𝐷</m:t>
                              </m:r>
                            </m:e>
                          </m:d>
                          <m:r>
                            <a:rPr lang="en-US" sz="1400" b="0" i="1" smtClean="0">
                              <a:latin typeface="Cambria Math" panose="02040503050406030204" pitchFamily="18" charset="0"/>
                              <a:ea typeface="Cambria Math" panose="02040503050406030204" pitchFamily="18" charset="0"/>
                            </a:rPr>
                            <m:t>)</m:t>
                          </m:r>
                        </m:num>
                        <m:den>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𝑠𝑘</m:t>
                              </m:r>
                            </m:e>
                            <m:sub>
                              <m:r>
                                <a:rPr lang="en-US" sz="1400" b="0" i="1" smtClean="0">
                                  <a:latin typeface="Cambria Math" panose="02040503050406030204" pitchFamily="18" charset="0"/>
                                </a:rPr>
                                <m:t>𝐺𝐼𝐷</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m:t>
                          </m:r>
                        </m:den>
                      </m:f>
                    </m:oMath>
                    <m:oMath xmlns:m="http://schemas.openxmlformats.org/officeDocument/2006/math">
                      <m:r>
                        <a:rPr lang="en-US" sz="1200" b="0" i="0" smtClean="0">
                          <a:latin typeface="Cambria Math" panose="02040503050406030204" pitchFamily="18" charset="0"/>
                        </a:rPr>
                        <m:t>      </m:t>
                      </m:r>
                      <m:r>
                        <a:rPr lang="en-US" sz="1200" b="0" i="1" smtClean="0">
                          <a:latin typeface="Cambria Math" panose="02040503050406030204" pitchFamily="18" charset="0"/>
                        </a:rPr>
                        <m:t> </m:t>
                      </m:r>
                      <m:r>
                        <a:rPr lang="en-US" sz="1200" b="0" i="1" smtClean="0">
                          <a:latin typeface="Cambria Math" panose="02040503050406030204" pitchFamily="18" charset="0"/>
                        </a:rPr>
                        <m:t>=</m:t>
                      </m:r>
                      <m:r>
                        <a:rPr lang="en-US" sz="1200" b="0" i="1" smtClean="0">
                          <a:latin typeface="Cambria Math" panose="02040503050406030204" pitchFamily="18" charset="0"/>
                        </a:rPr>
                        <m:t>𝑒</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𝑔</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r>
                        <a:rPr lang="en-US" sz="1200" b="0" i="1" smtClean="0">
                          <a:solidFill>
                            <a:schemeClr val="accent1"/>
                          </a:solidFill>
                          <a:latin typeface="Cambria Math" panose="02040503050406030204" pitchFamily="18" charset="0"/>
                        </a:rPr>
                        <m:t>h</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m:t>
                          </m:r>
                        </m:e>
                        <m: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𝜆</m:t>
                              </m:r>
                            </m:e>
                            <m:sub>
                              <m:r>
                                <a:rPr lang="en-US" sz="1200" b="0" i="1" smtClean="0">
                                  <a:latin typeface="Cambria Math" panose="02040503050406030204" pitchFamily="18" charset="0"/>
                                </a:rPr>
                                <m:t>𝑥</m:t>
                              </m:r>
                            </m:sub>
                          </m:sSub>
                          <m:r>
                            <a:rPr lang="en-US" sz="1200" b="0" i="1" smtClean="0">
                              <a:latin typeface="Cambria Math" panose="02040503050406030204" pitchFamily="18" charset="0"/>
                            </a:rPr>
                            <m:t>[</m:t>
                          </m:r>
                          <m:r>
                            <a:rPr lang="en-US" sz="1200" b="0" i="1" smtClean="0">
                              <a:latin typeface="Cambria Math" panose="02040503050406030204" pitchFamily="18" charset="0"/>
                            </a:rPr>
                            <m:t>𝑠</m:t>
                          </m:r>
                          <m:r>
                            <a:rPr lang="en-US" sz="1200" b="0" i="1" smtClean="0">
                              <a:latin typeface="Cambria Math" panose="02040503050406030204" pitchFamily="18" charset="0"/>
                            </a:rPr>
                            <m:t>]</m:t>
                          </m:r>
                        </m:sup>
                      </m:sSup>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𝑒</m:t>
                      </m:r>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b="0" i="1" smtClean="0">
                          <a:latin typeface="Cambria Math" panose="02040503050406030204" pitchFamily="18" charset="0"/>
                        </a:rPr>
                        <m:t>, </m:t>
                      </m:r>
                      <m:r>
                        <a:rPr lang="en-US" sz="1200" b="0" i="1" smtClean="0">
                          <a:latin typeface="Cambria Math" panose="02040503050406030204" pitchFamily="18" charset="0"/>
                        </a:rPr>
                        <m:t>𝐻</m:t>
                      </m:r>
                      <m:r>
                        <a:rPr lang="en-US" sz="1200" b="0" i="1" smtClean="0">
                          <a:latin typeface="Cambria Math" panose="02040503050406030204" pitchFamily="18" charset="0"/>
                        </a:rPr>
                        <m:t>(</m:t>
                      </m:r>
                      <m:r>
                        <a:rPr lang="en-US" sz="1200" b="0" i="1" smtClean="0">
                          <a:latin typeface="Cambria Math" panose="02040503050406030204" pitchFamily="18" charset="0"/>
                        </a:rPr>
                        <m:t>𝐺𝐼𝐷</m:t>
                      </m:r>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𝑥</m:t>
                              </m:r>
                            </m:sub>
                          </m:sSub>
                          <m:r>
                            <a:rPr lang="en-US" sz="1200" b="0" i="1" smtClean="0">
                              <a:latin typeface="Cambria Math" panose="02040503050406030204" pitchFamily="18" charset="0"/>
                            </a:rPr>
                            <m:t>[0]</m:t>
                          </m:r>
                        </m:sup>
                      </m:sSup>
                    </m:oMath>
                  </m:oMathPara>
                </a14:m>
                <a:endParaRPr lang="en-US" sz="1200" b="0" dirty="0"/>
              </a:p>
            </p:txBody>
          </p:sp>
        </mc:Choice>
        <mc:Fallback>
          <p:sp>
            <p:nvSpPr>
              <p:cNvPr id="22" name="Google Shape;647;p28">
                <a:extLst>
                  <a:ext uri="{FF2B5EF4-FFF2-40B4-BE49-F238E27FC236}">
                    <a16:creationId xmlns:a16="http://schemas.microsoft.com/office/drawing/2014/main" id="{91139C8F-AE19-2BC0-E1B6-3F60D248212F}"/>
                  </a:ext>
                </a:extLst>
              </p:cNvPr>
              <p:cNvSpPr txBox="1">
                <a:spLocks noRot="1" noChangeAspect="1" noMove="1" noResize="1" noEditPoints="1" noAdjustHandles="1" noChangeArrowheads="1" noChangeShapeType="1" noTextEdit="1"/>
              </p:cNvSpPr>
              <p:nvPr/>
            </p:nvSpPr>
            <p:spPr>
              <a:xfrm>
                <a:off x="6215461" y="1263563"/>
                <a:ext cx="3331406" cy="998576"/>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2453FDA-650D-044F-1D3E-63A0A747A3BC}"/>
                  </a:ext>
                </a:extLst>
              </p:cNvPr>
              <p:cNvSpPr txBox="1"/>
              <p:nvPr/>
            </p:nvSpPr>
            <p:spPr>
              <a:xfrm>
                <a:off x="6215461" y="2894205"/>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solidFill>
                            <a:schemeClr val="accent1"/>
                          </a:solidFill>
                          <a:latin typeface="Cambria Math" panose="02040503050406030204" pitchFamily="18" charset="0"/>
                        </a:rPr>
                        <m:t>h</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24" name="TextBox 23">
                <a:extLst>
                  <a:ext uri="{FF2B5EF4-FFF2-40B4-BE49-F238E27FC236}">
                    <a16:creationId xmlns:a16="http://schemas.microsoft.com/office/drawing/2014/main" id="{B2453FDA-650D-044F-1D3E-63A0A747A3BC}"/>
                  </a:ext>
                </a:extLst>
              </p:cNvPr>
              <p:cNvSpPr txBox="1">
                <a:spLocks noRot="1" noChangeAspect="1" noMove="1" noResize="1" noEditPoints="1" noAdjustHandles="1" noChangeArrowheads="1" noChangeShapeType="1" noTextEdit="1"/>
              </p:cNvSpPr>
              <p:nvPr/>
            </p:nvSpPr>
            <p:spPr>
              <a:xfrm>
                <a:off x="6215461" y="2894205"/>
                <a:ext cx="2774821" cy="307777"/>
              </a:xfrm>
              <a:prstGeom prst="rect">
                <a:avLst/>
              </a:prstGeom>
              <a:blipFill>
                <a:blip r:embed="rId15"/>
                <a:stretch>
                  <a:fillRect b="-1200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EE62E82F-AD05-5323-8279-257C89DF0F00}"/>
              </a:ext>
            </a:extLst>
          </p:cNvPr>
          <p:cNvCxnSpPr>
            <a:cxnSpLocks/>
          </p:cNvCxnSpPr>
          <p:nvPr/>
        </p:nvCxnSpPr>
        <p:spPr>
          <a:xfrm>
            <a:off x="7030282" y="2262139"/>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BA71340-6113-9A03-4BE5-18932FB31398}"/>
                  </a:ext>
                </a:extLst>
              </p:cNvPr>
              <p:cNvSpPr txBox="1"/>
              <p:nvPr/>
            </p:nvSpPr>
            <p:spPr>
              <a:xfrm>
                <a:off x="7107484" y="2446642"/>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31" name="TextBox 30">
                <a:extLst>
                  <a:ext uri="{FF2B5EF4-FFF2-40B4-BE49-F238E27FC236}">
                    <a16:creationId xmlns:a16="http://schemas.microsoft.com/office/drawing/2014/main" id="{CBA71340-6113-9A03-4BE5-18932FB31398}"/>
                  </a:ext>
                </a:extLst>
              </p:cNvPr>
              <p:cNvSpPr txBox="1">
                <a:spLocks noRot="1" noChangeAspect="1" noMove="1" noResize="1" noEditPoints="1" noAdjustHandles="1" noChangeArrowheads="1" noChangeShapeType="1" noTextEdit="1"/>
              </p:cNvSpPr>
              <p:nvPr/>
            </p:nvSpPr>
            <p:spPr>
              <a:xfrm>
                <a:off x="7107484" y="2446642"/>
                <a:ext cx="1244211"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833331-2275-2818-B236-6372467A3C2B}"/>
                  </a:ext>
                </a:extLst>
              </p:cNvPr>
              <p:cNvSpPr txBox="1"/>
              <p:nvPr/>
            </p:nvSpPr>
            <p:spPr>
              <a:xfrm>
                <a:off x="6216600" y="3468021"/>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32" name="TextBox 31">
                <a:extLst>
                  <a:ext uri="{FF2B5EF4-FFF2-40B4-BE49-F238E27FC236}">
                    <a16:creationId xmlns:a16="http://schemas.microsoft.com/office/drawing/2014/main" id="{4D833331-2275-2818-B236-6372467A3C2B}"/>
                  </a:ext>
                </a:extLst>
              </p:cNvPr>
              <p:cNvSpPr txBox="1">
                <a:spLocks noRot="1" noChangeAspect="1" noMove="1" noResize="1" noEditPoints="1" noAdjustHandles="1" noChangeArrowheads="1" noChangeShapeType="1" noTextEdit="1"/>
              </p:cNvSpPr>
              <p:nvPr/>
            </p:nvSpPr>
            <p:spPr>
              <a:xfrm>
                <a:off x="6216600" y="3468021"/>
                <a:ext cx="1178114" cy="459806"/>
              </a:xfrm>
              <a:prstGeom prst="rect">
                <a:avLst/>
              </a:prstGeom>
              <a:blipFill>
                <a:blip r:embed="rId17"/>
                <a:stretch>
                  <a:fillRect b="-270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234DF0BE-EE6A-A0FB-74E0-A3B95545CD75}"/>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Double Brace 35">
            <a:extLst>
              <a:ext uri="{FF2B5EF4-FFF2-40B4-BE49-F238E27FC236}">
                <a16:creationId xmlns:a16="http://schemas.microsoft.com/office/drawing/2014/main" id="{0EB7B869-1F1D-5A38-DEE4-3A9D636BF9F4}"/>
              </a:ext>
            </a:extLst>
          </p:cNvPr>
          <p:cNvSpPr/>
          <p:nvPr/>
        </p:nvSpPr>
        <p:spPr>
          <a:xfrm>
            <a:off x="6149183" y="1405344"/>
            <a:ext cx="2963009" cy="775259"/>
          </a:xfrm>
          <a:prstGeom prst="brace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5BA4B58-AF0D-12D6-9A03-568AF520561E}"/>
                  </a:ext>
                </a:extLst>
              </p:cNvPr>
              <p:cNvSpPr txBox="1"/>
              <p:nvPr/>
            </p:nvSpPr>
            <p:spPr>
              <a:xfrm>
                <a:off x="584610" y="3425334"/>
                <a:ext cx="2732605" cy="316369"/>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dirty="0" smtClean="0">
                          <a:solidFill>
                            <a:schemeClr val="bg1"/>
                          </a:solidFill>
                          <a:latin typeface="Cambria Math" panose="02040503050406030204" pitchFamily="18" charset="0"/>
                        </a:rPr>
                        <m:t>𝑬𝒏𝒄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𝑴</m:t>
                      </m:r>
                      <m:r>
                        <a:rPr lang="en-US" i="1" dirty="0">
                          <a:solidFill>
                            <a:schemeClr val="bg1"/>
                          </a:solidFill>
                          <a:latin typeface="Cambria Math" panose="02040503050406030204" pitchFamily="18" charset="0"/>
                        </a:rPr>
                        <m:t>∈</m:t>
                      </m:r>
                      <m:sSubSup>
                        <m:sSubSupPr>
                          <m:ctrlPr>
                            <a:rPr lang="en-US" i="1" dirty="0">
                              <a:solidFill>
                                <a:schemeClr val="bg1"/>
                              </a:solidFill>
                              <a:latin typeface="Cambria Math" panose="02040503050406030204" pitchFamily="18" charset="0"/>
                            </a:rPr>
                          </m:ctrlPr>
                        </m:sSubSupPr>
                        <m:e>
                          <m:r>
                            <a:rPr lang="en-US" i="1" dirty="0">
                              <a:solidFill>
                                <a:schemeClr val="bg1"/>
                              </a:solidFill>
                              <a:latin typeface="Cambria Math" panose="02040503050406030204" pitchFamily="18" charset="0"/>
                            </a:rPr>
                            <m:t>𝑍</m:t>
                          </m:r>
                        </m:e>
                        <m:sub>
                          <m:r>
                            <a:rPr lang="en-US" i="1" dirty="0">
                              <a:solidFill>
                                <a:schemeClr val="bg1"/>
                              </a:solidFill>
                              <a:latin typeface="Cambria Math" panose="02040503050406030204" pitchFamily="18" charset="0"/>
                            </a:rPr>
                            <m:t>𝑁</m:t>
                          </m:r>
                        </m:sub>
                        <m:sup>
                          <m:r>
                            <a:rPr lang="en-US" i="1" dirty="0">
                              <a:solidFill>
                                <a:schemeClr val="bg1"/>
                              </a:solidFill>
                              <a:latin typeface="Cambria Math" panose="02040503050406030204" pitchFamily="18" charset="0"/>
                            </a:rPr>
                            <m:t>𝑛</m:t>
                          </m:r>
                          <m:r>
                            <a:rPr lang="en-US" i="1" dirty="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ea typeface="Cambria Math" panose="02040503050406030204" pitchFamily="18" charset="0"/>
                            </a:rPr>
                            <m:t>𝑙</m:t>
                          </m:r>
                        </m:sup>
                      </m:sSubSup>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𝜌</m:t>
                      </m:r>
                      <m:r>
                        <a:rPr lang="en-US" sz="1400" b="0" i="1" dirty="0" smtClean="0">
                          <a:solidFill>
                            <a:schemeClr val="bg1"/>
                          </a:solidFill>
                          <a:latin typeface="Cambria Math" panose="02040503050406030204" pitchFamily="18" charset="0"/>
                        </a:rPr>
                        <m:t>)</m:t>
                      </m:r>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𝑚𝑠𝑔</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𝐺</m:t>
                          </m:r>
                        </m:e>
                        <m:sub>
                          <m:r>
                            <a:rPr lang="en-US" sz="1400" b="0" i="1" dirty="0" smtClean="0">
                              <a:solidFill>
                                <a:schemeClr val="bg1"/>
                              </a:solidFill>
                              <a:latin typeface="Cambria Math" panose="02040503050406030204" pitchFamily="18" charset="0"/>
                              <a:ea typeface="Cambria Math" panose="02040503050406030204" pitchFamily="18" charset="0"/>
                            </a:rPr>
                            <m:t>𝑇</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4" name="TextBox 3">
                <a:extLst>
                  <a:ext uri="{FF2B5EF4-FFF2-40B4-BE49-F238E27FC236}">
                    <a16:creationId xmlns:a16="http://schemas.microsoft.com/office/drawing/2014/main" id="{45BA4B58-AF0D-12D6-9A03-568AF520561E}"/>
                  </a:ext>
                </a:extLst>
              </p:cNvPr>
              <p:cNvSpPr txBox="1">
                <a:spLocks noRot="1" noChangeAspect="1" noMove="1" noResize="1" noEditPoints="1" noAdjustHandles="1" noChangeArrowheads="1" noChangeShapeType="1" noTextEdit="1"/>
              </p:cNvSpPr>
              <p:nvPr/>
            </p:nvSpPr>
            <p:spPr>
              <a:xfrm>
                <a:off x="584610" y="3425334"/>
                <a:ext cx="2732605" cy="316369"/>
              </a:xfrm>
              <a:prstGeom prst="rect">
                <a:avLst/>
              </a:prstGeom>
              <a:blipFill>
                <a:blip r:embed="rId18"/>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2976471361"/>
      </p:ext>
    </p:extLst>
  </p:cSld>
  <p:clrMapOvr>
    <a:masterClrMapping/>
  </p:clrMapOvr>
  <mc:AlternateContent xmlns:mc="http://schemas.openxmlformats.org/markup-compatibility/2006">
    <mc:Choice xmlns:p14="http://schemas.microsoft.com/office/powerpoint/2010/main" Requires="p14">
      <p:transition spd="slow" p14:dur="2000" advTm="53674"/>
    </mc:Choice>
    <mc:Fallback>
      <p:transition spd="slow" advTm="5367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668B8B6F-5C0A-C5D7-E400-DBAF6B1A2308}"/>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35DC1440-9B57-8088-8D35-76CB3FC17C2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645" name="Google Shape;645;p28">
            <a:extLst>
              <a:ext uri="{FF2B5EF4-FFF2-40B4-BE49-F238E27FC236}">
                <a16:creationId xmlns:a16="http://schemas.microsoft.com/office/drawing/2014/main" id="{F770E9B2-7FE9-F9A0-90F2-DB473F4C0A3F}"/>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Our MA-ABE for BSP construction: step final</a:t>
            </a:r>
            <a:endParaRPr sz="2950" b="1" dirty="0"/>
          </a:p>
        </p:txBody>
      </p:sp>
      <mc:AlternateContent xmlns:mc="http://schemas.openxmlformats.org/markup-compatibility/2006" xmlns:a14="http://schemas.microsoft.com/office/drawing/2010/main">
        <mc:Choice Requires="a14">
          <p:sp>
            <p:nvSpPr>
              <p:cNvPr id="647" name="Google Shape;647;p28">
                <a:extLst>
                  <a:ext uri="{FF2B5EF4-FFF2-40B4-BE49-F238E27FC236}">
                    <a16:creationId xmlns:a16="http://schemas.microsoft.com/office/drawing/2014/main" id="{454A5169-62E5-B39C-7BCE-488B7F80202D}"/>
                  </a:ext>
                </a:extLst>
              </p:cNvPr>
              <p:cNvSpPr txBox="1">
                <a:spLocks noGrp="1"/>
              </p:cNvSpPr>
              <p:nvPr>
                <p:ph type="title"/>
              </p:nvPr>
            </p:nvSpPr>
            <p:spPr>
              <a:xfrm>
                <a:off x="584611" y="1917610"/>
                <a:ext cx="3788606" cy="469394"/>
              </a:xfrm>
              <a:prstGeom prst="rect">
                <a:avLst/>
              </a:prstGeom>
            </p:spPr>
            <p:txBody>
              <a:bodyPr spcFirstLastPara="1" wrap="square" lIns="91425" tIns="91425" rIns="91425" bIns="91425" anchor="t" anchorCtr="0">
                <a:spAutoFit/>
              </a:bodyPr>
              <a:lstStyle/>
              <a:p>
                <a:pPr lvl="0">
                  <a:lnSpc>
                    <a:spcPct val="115000"/>
                  </a:lnSpc>
                </a:pPr>
                <a14:m>
                  <m:oMathPara xmlns:m="http://schemas.openxmlformats.org/officeDocument/2006/math">
                    <m:oMathParaPr>
                      <m:jc m:val="left"/>
                    </m:oMathParaPr>
                    <m:oMath xmlns:m="http://schemas.openxmlformats.org/officeDocument/2006/math">
                      <m:r>
                        <a:rPr lang="en-US" sz="1400" i="1" dirty="0" smtClean="0">
                          <a:latin typeface="Cambria Math" panose="02040503050406030204" pitchFamily="18" charset="0"/>
                        </a:rPr>
                        <m:t>𝑚𝑠𝑘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b="0" i="1" dirty="0" smtClean="0">
                          <a:latin typeface="Cambria Math" panose="02040503050406030204" pitchFamily="18" charset="0"/>
                        </a:rPr>
                        <m:t>  </m:t>
                      </m:r>
                      <m:r>
                        <a:rPr lang="en-US" sz="1400" i="1" dirty="0" err="1">
                          <a:latin typeface="Cambria Math" panose="02040503050406030204" pitchFamily="18" charset="0"/>
                        </a:rPr>
                        <m:t>𝑝𝑘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sSubSup>
                        <m:sSubSupPr>
                          <m:ctrlPr>
                            <a:rPr lang="en-US" sz="1400" i="1" dirty="0">
                              <a:latin typeface="Cambria Math" panose="02040503050406030204" pitchFamily="18" charset="0"/>
                            </a:rPr>
                          </m:ctrlPr>
                        </m:sSubSupPr>
                        <m:e>
                          <m:r>
                            <a:rPr lang="en-US" sz="1400" i="1" dirty="0" smtClean="0">
                              <a:solidFill>
                                <a:schemeClr val="accent1"/>
                              </a:solidFill>
                              <a:latin typeface="Cambria Math" panose="02040503050406030204" pitchFamily="18" charset="0"/>
                            </a:rPr>
                            <m:t>𝑔</m:t>
                          </m:r>
                        </m:e>
                        <m:sub>
                          <m:r>
                            <a:rPr lang="en-US" sz="1400" i="1" dirty="0" smtClean="0">
                              <a:solidFill>
                                <a:schemeClr val="accent1"/>
                              </a:solidFill>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smtClean="0">
                                  <a:latin typeface="Cambria Math" panose="02040503050406030204" pitchFamily="18" charset="0"/>
                                  <a:ea typeface="Cambria Math" panose="02040503050406030204" pitchFamily="18" charset="0"/>
                                </a:rPr>
                                <m:t>𝛼</m:t>
                              </m:r>
                            </m:e>
                            <m:sub>
                              <m:r>
                                <a:rPr lang="en-US" sz="1400" i="1" dirty="0">
                                  <a:latin typeface="Cambria Math" panose="02040503050406030204" pitchFamily="18" charset="0"/>
                                </a:rPr>
                                <m:t>𝑢</m:t>
                              </m:r>
                            </m:sub>
                          </m:sSub>
                        </m:sup>
                      </m:sSubSup>
                      <m:r>
                        <a:rPr lang="en-US" sz="1400" b="0" i="1" dirty="0" smtClean="0">
                          <a:latin typeface="Cambria Math" panose="02040503050406030204" pitchFamily="18" charset="0"/>
                        </a:rPr>
                        <m:t>, </m:t>
                      </m:r>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bSup>
                      <m:r>
                        <a:rPr lang="en-US" sz="1400" i="1" dirty="0">
                          <a:latin typeface="Cambria Math" panose="02040503050406030204" pitchFamily="18" charset="0"/>
                        </a:rPr>
                        <m:t>)</m:t>
                      </m:r>
                    </m:oMath>
                  </m:oMathPara>
                </a14:m>
                <a:endParaRPr sz="1400" dirty="0"/>
              </a:p>
            </p:txBody>
          </p:sp>
        </mc:Choice>
        <mc:Fallback xmlns="">
          <p:sp>
            <p:nvSpPr>
              <p:cNvPr id="647" name="Google Shape;647;p28">
                <a:extLst>
                  <a:ext uri="{FF2B5EF4-FFF2-40B4-BE49-F238E27FC236}">
                    <a16:creationId xmlns:a16="http://schemas.microsoft.com/office/drawing/2014/main" id="{454A5169-62E5-B39C-7BCE-488B7F80202D}"/>
                  </a:ext>
                </a:extLst>
              </p:cNvPr>
              <p:cNvSpPr txBox="1">
                <a:spLocks noGrp="1" noRot="1" noChangeAspect="1" noMove="1" noResize="1" noEditPoints="1" noAdjustHandles="1" noChangeArrowheads="1" noChangeShapeType="1" noTextEdit="1"/>
              </p:cNvSpPr>
              <p:nvPr>
                <p:ph type="title"/>
              </p:nvPr>
            </p:nvSpPr>
            <p:spPr>
              <a:xfrm>
                <a:off x="584611" y="1917610"/>
                <a:ext cx="3788606" cy="4693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Google Shape;647;p28">
                <a:extLst>
                  <a:ext uri="{FF2B5EF4-FFF2-40B4-BE49-F238E27FC236}">
                    <a16:creationId xmlns:a16="http://schemas.microsoft.com/office/drawing/2014/main" id="{E9DBB499-68E5-B83B-855D-2B5C31D08E93}"/>
                  </a:ext>
                </a:extLst>
              </p:cNvPr>
              <p:cNvSpPr txBox="1">
                <a:spLocks/>
              </p:cNvSpPr>
              <p:nvPr/>
            </p:nvSpPr>
            <p:spPr>
              <a:xfrm>
                <a:off x="517025" y="3759321"/>
                <a:ext cx="5565723" cy="105359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 xmlns:m="http://schemas.openxmlformats.org/officeDocument/2006/math">
                    <m:r>
                      <a:rPr lang="en-US" sz="1400" i="1" dirty="0" smtClean="0">
                        <a:latin typeface="Cambria Math" panose="02040503050406030204" pitchFamily="18" charset="0"/>
                      </a:rPr>
                      <m:t>𝑐𝑡</m:t>
                    </m:r>
                    <m:r>
                      <a:rPr lang="en-US" sz="1400" i="1" dirty="0" smtClean="0">
                        <a:latin typeface="Cambria Math" panose="02040503050406030204" pitchFamily="18" charset="0"/>
                      </a:rPr>
                      <m:t> = (</m:t>
                    </m:r>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r>
                      <a:rPr lang="en-US" sz="1400" i="1" dirty="0" smtClean="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m:t>
                        </m:r>
                      </m:e>
                      <m:sub>
                        <m:r>
                          <a:rPr lang="en-US" sz="1400" b="0" i="1" dirty="0" smtClean="0">
                            <a:latin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𝑛</m:t>
                        </m:r>
                        <m:r>
                          <a:rPr lang="en-US" sz="1400" b="0" i="1" dirty="0" smtClean="0">
                            <a:latin typeface="Cambria Math" panose="02040503050406030204" pitchFamily="18" charset="0"/>
                            <a:ea typeface="Cambria Math" panose="02040503050406030204" pitchFamily="18" charset="0"/>
                          </a:rPr>
                          <m:t>]</m:t>
                        </m:r>
                      </m:sub>
                    </m:sSub>
                    <m:r>
                      <a:rPr lang="en-US" sz="1400" i="1" dirty="0" smtClean="0">
                        <a:latin typeface="Cambria Math" panose="02040503050406030204" pitchFamily="18" charset="0"/>
                      </a:rPr>
                      <m:t>)</m:t>
                    </m:r>
                  </m:oMath>
                </a14:m>
                <a:r>
                  <a:rPr lang="en-US" sz="1400" i="1" dirty="0">
                    <a:latin typeface="Cambria Math" panose="02040503050406030204" pitchFamily="18" charset="0"/>
                  </a:rPr>
                  <a:t> </a:t>
                </a:r>
                <a:r>
                  <a:rPr lang="en-US" sz="1400" dirty="0">
                    <a:latin typeface="+mn-lt"/>
                  </a:rPr>
                  <a:t>, where</a:t>
                </a:r>
              </a:p>
              <a:p>
                <a:pPr>
                  <a:lnSpc>
                    <a:spcPct val="115000"/>
                  </a:lnSpc>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𝑚𝑠𝑔</m:t>
                    </m:r>
                    <m:r>
                      <a:rPr lang="en-US" sz="1400" b="0" i="1" smtClean="0">
                        <a:latin typeface="Cambria Math" panose="02040503050406030204" pitchFamily="18" charset="0"/>
                      </a:rPr>
                      <m:t> ∙</m:t>
                    </m:r>
                  </m:oMath>
                </a14:m>
                <a:r>
                  <a:rPr lang="en-US" sz="1400" dirty="0"/>
                  <a:t> </a:t>
                </a:r>
                <a14:m>
                  <m:oMath xmlns:m="http://schemas.openxmlformats.org/officeDocument/2006/math">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r>
                      <a:rPr lang="en-US" sz="1400" b="0" i="1" dirty="0" smtClean="0">
                        <a:solidFill>
                          <a:schemeClr val="tx1"/>
                        </a:solidFill>
                        <a:latin typeface="Cambria Math" panose="02040503050406030204" pitchFamily="18" charset="0"/>
                      </a:rPr>
                      <m:t>h</m:t>
                    </m:r>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r>
                          <a:rPr lang="en-US" sz="1400" b="0" i="1" dirty="0" smtClean="0">
                            <a:latin typeface="Cambria Math" panose="02040503050406030204" pitchFamily="18" charset="0"/>
                          </a:rPr>
                          <m:t>𝑠</m:t>
                        </m:r>
                      </m:sup>
                    </m:sSup>
                  </m:oMath>
                </a14:m>
                <a:r>
                  <a:rPr lang="en-US" sz="1400" dirty="0">
                    <a:latin typeface="Cambria Math" panose="02040503050406030204" pitchFamily="18" charset="0"/>
                  </a:rPr>
                  <a:t>,</a:t>
                </a:r>
              </a:p>
              <a:p>
                <a:pPr>
                  <a:lnSpc>
                    <a:spcPct val="115000"/>
                  </a:lnSpc>
                </a:pPr>
                <a14:m>
                  <m:oMathPara xmlns:m="http://schemas.openxmlformats.org/officeDocument/2006/math">
                    <m:oMathParaPr>
                      <m:jc m:val="left"/>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bSup>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𝑐</m:t>
                          </m:r>
                        </m:e>
                        <m:sub>
                          <m:r>
                            <a:rPr lang="en-US" sz="1400" b="0" i="1" dirty="0" smtClean="0">
                              <a:latin typeface="Cambria Math" panose="02040503050406030204" pitchFamily="18" charset="0"/>
                            </a:rPr>
                            <m:t>2</m:t>
                          </m:r>
                          <m:r>
                            <a:rPr lang="en-US" sz="1400" i="1" dirty="0">
                              <a:latin typeface="Cambria Math" panose="02040503050406030204" pitchFamily="18" charset="0"/>
                            </a:rPr>
                            <m:t>,</m:t>
                          </m:r>
                          <m:r>
                            <a:rPr lang="en-US" sz="1400" i="1" dirty="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solidFill>
                                <a:schemeClr val="accent1"/>
                              </a:solidFill>
                              <a:latin typeface="Cambria Math" panose="02040503050406030204" pitchFamily="18" charset="0"/>
                            </a:rPr>
                            <m:t>𝑔</m:t>
                          </m:r>
                        </m:e>
                        <m:sub>
                          <m:r>
                            <a:rPr lang="en-US" sz="1400" b="0" i="1" dirty="0" smtClean="0">
                              <a:solidFill>
                                <a:schemeClr val="accent1"/>
                              </a:solidFill>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𝜆</m:t>
                              </m:r>
                            </m:e>
                            <m:sub>
                              <m:r>
                                <a:rPr lang="en-US" sz="1400" i="1" dirty="0">
                                  <a:latin typeface="Cambria Math" panose="02040503050406030204" pitchFamily="18" charset="0"/>
                                </a:rPr>
                                <m:t>𝑥</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𝑠</m:t>
                          </m:r>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𝛼</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𝜔</m:t>
                              </m:r>
                            </m:e>
                            <m:sub>
                              <m:r>
                                <a:rPr lang="en-US" sz="1400" i="1" dirty="0">
                                  <a:latin typeface="Cambria Math" panose="02040503050406030204" pitchFamily="18" charset="0"/>
                                </a:rPr>
                                <m:t>𝑥</m:t>
                              </m:r>
                            </m:sub>
                          </m:sSub>
                          <m:r>
                            <a:rPr lang="en-US" sz="1400" b="0" i="1" dirty="0" smtClean="0">
                              <a:latin typeface="Cambria Math" panose="02040503050406030204" pitchFamily="18" charset="0"/>
                            </a:rPr>
                            <m:t>[0]</m:t>
                          </m:r>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oMath>
                  </m:oMathPara>
                </a14:m>
                <a:endParaRPr lang="en-US" sz="1400" dirty="0">
                  <a:latin typeface="Cambria Math" panose="02040503050406030204" pitchFamily="18" charset="0"/>
                </a:endParaRPr>
              </a:p>
            </p:txBody>
          </p:sp>
        </mc:Choice>
        <mc:Fallback>
          <p:sp>
            <p:nvSpPr>
              <p:cNvPr id="3" name="Google Shape;647;p28">
                <a:extLst>
                  <a:ext uri="{FF2B5EF4-FFF2-40B4-BE49-F238E27FC236}">
                    <a16:creationId xmlns:a16="http://schemas.microsoft.com/office/drawing/2014/main" id="{E9DBB499-68E5-B83B-855D-2B5C31D08E93}"/>
                  </a:ext>
                </a:extLst>
              </p:cNvPr>
              <p:cNvSpPr txBox="1">
                <a:spLocks noRot="1" noChangeAspect="1" noMove="1" noResize="1" noEditPoints="1" noAdjustHandles="1" noChangeArrowheads="1" noChangeShapeType="1" noTextEdit="1"/>
              </p:cNvSpPr>
              <p:nvPr/>
            </p:nvSpPr>
            <p:spPr>
              <a:xfrm>
                <a:off x="517025" y="3759321"/>
                <a:ext cx="5565723" cy="1053591"/>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2253CD-AAC3-0E79-924D-842C29A93182}"/>
                  </a:ext>
                </a:extLst>
              </p:cNvPr>
              <p:cNvSpPr txBox="1"/>
              <p:nvPr/>
            </p:nvSpPr>
            <p:spPr>
              <a:xfrm>
                <a:off x="3546484" y="3425334"/>
                <a:ext cx="2393142" cy="738664"/>
              </a:xfrm>
              <a:prstGeom prst="rect">
                <a:avLst/>
              </a:prstGeom>
              <a:solidFill>
                <a:schemeClr val="bg1"/>
              </a:solidFill>
              <a:ln>
                <a:solidFill>
                  <a:srgbClr val="C00000"/>
                </a:solidFill>
              </a:ln>
            </p:spPr>
            <p:txBody>
              <a:bodyPr wrap="square">
                <a:spAutoFit/>
              </a:bodyPr>
              <a:lstStyle/>
              <a:p>
                <a:r>
                  <a:rPr lang="en-US" sz="1400" dirty="0">
                    <a:solidFill>
                      <a:schemeClr val="tx1"/>
                    </a:solidFill>
                  </a:rPr>
                  <a:t>choose random </a:t>
                </a:r>
                <a14:m>
                  <m:oMath xmlns:m="http://schemas.openxmlformats.org/officeDocument/2006/math">
                    <m:r>
                      <a:rPr lang="en-US" sz="1400" b="0" i="1" dirty="0" smtClean="0">
                        <a:solidFill>
                          <a:schemeClr val="tx1"/>
                        </a:solidFill>
                        <a:latin typeface="Cambria Math" panose="02040503050406030204" pitchFamily="18" charset="0"/>
                      </a:rPr>
                      <m:t>𝑠</m:t>
                    </m:r>
                  </m:oMath>
                </a14:m>
                <a:r>
                  <a:rPr lang="en-US" sz="1400" dirty="0">
                    <a:solidFill>
                      <a:schemeClr val="tx1"/>
                    </a:solidFill>
                  </a:rPr>
                  <a:t> in </a:t>
                </a:r>
                <a14:m>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𝑁</m:t>
                    </m:r>
                  </m:oMath>
                </a14:m>
                <a:endParaRPr lang="en-US" sz="1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𝑠</m:t>
                      </m:r>
                      <m:r>
                        <a:rPr lang="en-US" sz="1400" i="1" dirty="0">
                          <a:solidFill>
                            <a:schemeClr val="tx1"/>
                          </a:solidFill>
                          <a:latin typeface="Cambria Math" panose="02040503050406030204" pitchFamily="18" charset="0"/>
                        </a:rPr>
                        <m:t>)→</m:t>
                      </m:r>
                      <m:r>
                        <a:rPr lang="el-GR" sz="1400" b="0" i="1" dirty="0">
                          <a:solidFill>
                            <a:schemeClr val="tx1"/>
                          </a:solidFill>
                          <a:latin typeface="Cambria Math" panose="02040503050406030204" pitchFamily="18" charset="0"/>
                        </a:rPr>
                        <m:t>𝜆</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 </m:t>
                      </m:r>
                      <m:r>
                        <a:rPr lang="el-GR" sz="1400" b="0" i="1" dirty="0">
                          <a:solidFill>
                            <a:schemeClr val="tx1"/>
                          </a:solidFill>
                          <a:latin typeface="Cambria Math" panose="02040503050406030204" pitchFamily="18" charset="0"/>
                        </a:rPr>
                        <m:t>𝜆</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0)→</m:t>
                      </m:r>
                      <m:r>
                        <a:rPr lang="en-US" sz="1400" i="1" dirty="0" smtClean="0">
                          <a:solidFill>
                            <a:schemeClr val="tx1"/>
                          </a:solidFill>
                          <a:latin typeface="Cambria Math" panose="02040503050406030204" pitchFamily="18" charset="0"/>
                          <a:ea typeface="Cambria Math" panose="02040503050406030204" pitchFamily="18" charset="0"/>
                        </a:rPr>
                        <m:t>𝜔</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ea typeface="Cambria Math" panose="02040503050406030204" pitchFamily="18" charset="0"/>
                        </a:rPr>
                        <m:t>𝜔</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422253CD-AAC3-0E79-924D-842C29A93182}"/>
                  </a:ext>
                </a:extLst>
              </p:cNvPr>
              <p:cNvSpPr txBox="1">
                <a:spLocks noRot="1" noChangeAspect="1" noMove="1" noResize="1" noEditPoints="1" noAdjustHandles="1" noChangeArrowheads="1" noChangeShapeType="1" noTextEdit="1"/>
              </p:cNvSpPr>
              <p:nvPr/>
            </p:nvSpPr>
            <p:spPr>
              <a:xfrm>
                <a:off x="3546484" y="3425334"/>
                <a:ext cx="2393142" cy="738664"/>
              </a:xfrm>
              <a:prstGeom prst="rect">
                <a:avLst/>
              </a:prstGeom>
              <a:blipFill>
                <a:blip r:embed="rId5"/>
                <a:stretch>
                  <a:fillRect l="-524" t="-3333" b="-3333"/>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026582-88C4-6F46-D3C6-7F5E5D792B60}"/>
                  </a:ext>
                </a:extLst>
              </p:cNvPr>
              <p:cNvSpPr txBox="1"/>
              <p:nvPr/>
            </p:nvSpPr>
            <p:spPr>
              <a:xfrm>
                <a:off x="584610" y="1228071"/>
                <a:ext cx="4043047"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ar-AE" sz="1400" i="1" dirty="0" smtClean="0">
                          <a:latin typeface="Cambria Math" panose="02040503050406030204" pitchFamily="18" charset="0"/>
                        </a:rPr>
                        <m:t>𝑔𝑝</m:t>
                      </m:r>
                      <m:r>
                        <a:rPr lang="ar-AE" sz="1400" i="1" dirty="0">
                          <a:latin typeface="Cambria Math" panose="02040503050406030204" pitchFamily="18" charset="0"/>
                        </a:rPr>
                        <m:t> = (</m:t>
                      </m:r>
                      <m:r>
                        <a:rPr lang="ar-AE" sz="1400" i="1" dirty="0">
                          <a:latin typeface="Cambria Math" panose="02040503050406030204" pitchFamily="18" charset="0"/>
                        </a:rPr>
                        <m:t>𝑁</m:t>
                      </m:r>
                      <m:r>
                        <a:rPr lang="ar-AE" sz="1400" i="1" dirty="0">
                          <a:latin typeface="Cambria Math" panose="02040503050406030204" pitchFamily="18" charset="0"/>
                        </a:rPr>
                        <m:t>=</m:t>
                      </m:r>
                      <m:r>
                        <a:rPr lang="ar-AE" sz="1400" i="1" dirty="0">
                          <a:latin typeface="Cambria Math" panose="02040503050406030204" pitchFamily="18" charset="0"/>
                        </a:rPr>
                        <m:t>𝑝</m:t>
                      </m:r>
                      <m:r>
                        <a:rPr lang="ar-AE" sz="1400" i="1" baseline="-25000" dirty="0">
                          <a:latin typeface="Cambria Math" panose="02040503050406030204" pitchFamily="18" charset="0"/>
                        </a:rPr>
                        <m:t>1</m:t>
                      </m:r>
                      <m:r>
                        <a:rPr lang="ar-AE" sz="1400" i="1" dirty="0">
                          <a:latin typeface="Cambria Math" panose="02040503050406030204" pitchFamily="18" charset="0"/>
                        </a:rPr>
                        <m:t>𝑝</m:t>
                      </m:r>
                      <m:r>
                        <a:rPr lang="ar-AE" sz="1400" i="1" baseline="-25000" dirty="0">
                          <a:latin typeface="Cambria Math" panose="02040503050406030204" pitchFamily="18" charset="0"/>
                        </a:rPr>
                        <m:t>2</m:t>
                      </m:r>
                      <m:r>
                        <a:rPr lang="ar-AE" sz="1400" i="1" dirty="0">
                          <a:latin typeface="Cambria Math" panose="02040503050406030204" pitchFamily="18" charset="0"/>
                        </a:rPr>
                        <m:t>𝑝</m:t>
                      </m:r>
                      <m:r>
                        <a:rPr lang="ar-AE" sz="1400" i="1" baseline="-25000" dirty="0">
                          <a:latin typeface="Cambria Math" panose="02040503050406030204" pitchFamily="18" charset="0"/>
                        </a:rPr>
                        <m:t>3</m:t>
                      </m:r>
                      <m:r>
                        <a:rPr lang="ar-AE" sz="1400" i="1" dirty="0">
                          <a:latin typeface="Cambria Math" panose="02040503050406030204" pitchFamily="18" charset="0"/>
                        </a:rPr>
                        <m:t>, </m:t>
                      </m:r>
                      <m:r>
                        <a:rPr lang="ar-AE" sz="1400" i="1" dirty="0">
                          <a:latin typeface="Cambria Math" panose="02040503050406030204" pitchFamily="18" charset="0"/>
                        </a:rPr>
                        <m:t>𝐺</m:t>
                      </m:r>
                      <m:r>
                        <a:rPr lang="ar-AE" sz="1400" i="1" dirty="0">
                          <a:latin typeface="Cambria Math" panose="02040503050406030204" pitchFamily="18" charset="0"/>
                        </a:rPr>
                        <m:t>, </m:t>
                      </m:r>
                      <m:r>
                        <a:rPr lang="ar-AE" sz="1400" i="1" dirty="0">
                          <a:latin typeface="Cambria Math" panose="02040503050406030204" pitchFamily="18" charset="0"/>
                        </a:rPr>
                        <m:t>𝐺𝑇</m:t>
                      </m:r>
                      <m:r>
                        <a:rPr lang="ar-AE" sz="1400" i="1" dirty="0">
                          <a:latin typeface="Cambria Math" panose="02040503050406030204" pitchFamily="18" charset="0"/>
                        </a:rPr>
                        <m:t>, </m:t>
                      </m:r>
                      <m:r>
                        <a:rPr lang="ar-AE" sz="1400" i="1" dirty="0">
                          <a:latin typeface="Cambria Math" panose="02040503050406030204" pitchFamily="18" charset="0"/>
                        </a:rPr>
                        <m:t>𝑒</m:t>
                      </m:r>
                      <m:r>
                        <a:rPr lang="ar-AE" sz="1400" i="1" dirty="0">
                          <a:latin typeface="Cambria Math" panose="02040503050406030204" pitchFamily="18" charset="0"/>
                        </a:rPr>
                        <m:t>, </m:t>
                      </m:r>
                      <m:r>
                        <a:rPr lang="ar-AE" sz="1400" i="1" dirty="0">
                          <a:latin typeface="Cambria Math" panose="02040503050406030204" pitchFamily="18" charset="0"/>
                        </a:rPr>
                        <m:t>𝑔</m:t>
                      </m:r>
                      <m:r>
                        <a:rPr lang="ar-AE" sz="1400" i="1" baseline="-25000" dirty="0">
                          <a:latin typeface="Cambria Math" panose="02040503050406030204" pitchFamily="18" charset="0"/>
                        </a:rPr>
                        <m:t>1</m:t>
                      </m:r>
                      <m:r>
                        <a:rPr lang="ar-AE" sz="1400" i="1" dirty="0">
                          <a:latin typeface="Cambria Math" panose="02040503050406030204" pitchFamily="18" charset="0"/>
                        </a:rPr>
                        <m:t>, </m:t>
                      </m:r>
                      <m:r>
                        <a:rPr lang="en-US" sz="1400" b="0" i="1" dirty="0" smtClean="0">
                          <a:solidFill>
                            <a:schemeClr val="tx1"/>
                          </a:solidFill>
                          <a:latin typeface="Cambria Math" panose="02040503050406030204" pitchFamily="18" charset="0"/>
                        </a:rPr>
                        <m:t>h</m:t>
                      </m:r>
                      <m:r>
                        <a:rPr lang="en-US" sz="1400" b="0" i="1" dirty="0" smtClean="0">
                          <a:latin typeface="Cambria Math" panose="02040503050406030204" pitchFamily="18" charset="0"/>
                        </a:rPr>
                        <m:t>, </m:t>
                      </m:r>
                      <m:r>
                        <a:rPr lang="ar-AE" sz="1400" i="1" dirty="0">
                          <a:latin typeface="Cambria Math" panose="02040503050406030204" pitchFamily="18" charset="0"/>
                        </a:rPr>
                        <m:t>𝐻</m:t>
                      </m:r>
                      <m:r>
                        <a:rPr lang="ar-AE" sz="1400" i="1" dirty="0">
                          <a:latin typeface="Cambria Math" panose="02040503050406030204" pitchFamily="18" charset="0"/>
                        </a:rPr>
                        <m:t>: {0,1</m:t>
                      </m:r>
                      <m:sSup>
                        <m:sSupPr>
                          <m:ctrlPr>
                            <a:rPr lang="ar-AE" sz="1400" i="1" dirty="0" smtClean="0">
                              <a:latin typeface="Cambria Math" panose="02040503050406030204" pitchFamily="18" charset="0"/>
                            </a:rPr>
                          </m:ctrlPr>
                        </m:sSupPr>
                        <m:e>
                          <m:r>
                            <a:rPr lang="ar-AE" sz="1400" b="0" i="1" dirty="0" smtClean="0">
                              <a:latin typeface="Cambria Math" panose="02040503050406030204" pitchFamily="18" charset="0"/>
                            </a:rPr>
                            <m:t>}</m:t>
                          </m:r>
                        </m:e>
                        <m:sup>
                          <m:r>
                            <a:rPr lang="en-US" sz="1400" b="0" i="1" dirty="0" smtClean="0">
                              <a:latin typeface="Cambria Math" panose="02040503050406030204" pitchFamily="18" charset="0"/>
                            </a:rPr>
                            <m:t>∗</m:t>
                          </m:r>
                        </m:sup>
                      </m:sSup>
                      <m:r>
                        <a:rPr lang="ar-AE" sz="1400" i="1" dirty="0">
                          <a:latin typeface="Cambria Math" panose="02040503050406030204" pitchFamily="18" charset="0"/>
                        </a:rPr>
                        <m:t>→</m:t>
                      </m:r>
                      <m:r>
                        <a:rPr lang="ar-AE" sz="1400" i="1" dirty="0">
                          <a:latin typeface="Cambria Math" panose="02040503050406030204" pitchFamily="18" charset="0"/>
                        </a:rPr>
                        <m:t>𝐺</m:t>
                      </m:r>
                      <m:r>
                        <a:rPr lang="ar-AE" sz="1400" i="1" dirty="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7C026582-88C4-6F46-D3C6-7F5E5D792B60}"/>
                  </a:ext>
                </a:extLst>
              </p:cNvPr>
              <p:cNvSpPr txBox="1">
                <a:spLocks noRot="1" noChangeAspect="1" noMove="1" noResize="1" noEditPoints="1" noAdjustHandles="1" noChangeArrowheads="1" noChangeShapeType="1" noTextEdit="1"/>
              </p:cNvSpPr>
              <p:nvPr/>
            </p:nvSpPr>
            <p:spPr>
              <a:xfrm>
                <a:off x="584610" y="1228071"/>
                <a:ext cx="4043047" cy="307777"/>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2AF72C-924A-91AE-3BA2-63325B805029}"/>
                  </a:ext>
                </a:extLst>
              </p:cNvPr>
              <p:cNvSpPr txBox="1"/>
              <p:nvPr/>
            </p:nvSpPr>
            <p:spPr>
              <a:xfrm>
                <a:off x="584611" y="822729"/>
                <a:ext cx="1570192" cy="340093"/>
              </a:xfrm>
              <a:prstGeom prst="rect">
                <a:avLst/>
              </a:prstGeom>
              <a:solidFill>
                <a:srgbClr val="C00000"/>
              </a:solidFill>
            </p:spPr>
            <p:txBody>
              <a:bodyPr wrap="square">
                <a:spAutoFit/>
              </a:bodyPr>
              <a:lstStyle/>
              <a:p>
                <a:pPr lvl="0">
                  <a:lnSpc>
                    <a:spcPct val="115000"/>
                  </a:lnSpc>
                </a:pPr>
                <a14:m>
                  <m:oMathPara xmlns:m="http://schemas.openxmlformats.org/officeDocument/2006/math">
                    <m:oMathParaPr>
                      <m:jc m:val="left"/>
                    </m:oMathParaPr>
                    <m:oMath xmlns:m="http://schemas.openxmlformats.org/officeDocument/2006/math">
                      <m:r>
                        <a:rPr lang="ar-AE" sz="1400" b="1" i="1" dirty="0" smtClean="0">
                          <a:solidFill>
                            <a:schemeClr val="bg1"/>
                          </a:solidFill>
                          <a:latin typeface="Cambria Math" panose="02040503050406030204" pitchFamily="18" charset="0"/>
                        </a:rPr>
                        <m:t>𝑮𝒍𝒐𝒃𝒂𝒍𝑺𝒆𝒕𝒖𝒑</m:t>
                      </m:r>
                      <m:r>
                        <a:rPr lang="ar-AE" sz="1400" i="1" dirty="0">
                          <a:solidFill>
                            <a:schemeClr val="bg1"/>
                          </a:solidFill>
                          <a:latin typeface="Cambria Math" panose="02040503050406030204" pitchFamily="18" charset="0"/>
                        </a:rPr>
                        <m:t>(1</m:t>
                      </m:r>
                      <m:r>
                        <a:rPr lang="ar-AE" sz="1400" i="1" baseline="30000" dirty="0">
                          <a:solidFill>
                            <a:schemeClr val="bg1"/>
                          </a:solidFill>
                          <a:latin typeface="Cambria Math" panose="02040503050406030204" pitchFamily="18" charset="0"/>
                        </a:rPr>
                        <m:t>𝜿</m:t>
                      </m:r>
                      <m:r>
                        <a:rPr lang="ar-AE" sz="1400" i="1" dirty="0">
                          <a:solidFill>
                            <a:schemeClr val="bg1"/>
                          </a:solidFill>
                          <a:latin typeface="Cambria Math" panose="02040503050406030204" pitchFamily="18" charset="0"/>
                        </a:rPr>
                        <m:t>)</m:t>
                      </m:r>
                    </m:oMath>
                  </m:oMathPara>
                </a14:m>
                <a:br>
                  <a:rPr lang="ar-AE" sz="1400" b="1" dirty="0">
                    <a:solidFill>
                      <a:schemeClr val="bg1"/>
                    </a:solidFill>
                  </a:rPr>
                </a:br>
                <a:endParaRPr lang="ar-AE" sz="1400" dirty="0">
                  <a:solidFill>
                    <a:schemeClr val="bg1"/>
                  </a:solidFill>
                </a:endParaRPr>
              </a:p>
            </p:txBody>
          </p:sp>
        </mc:Choice>
        <mc:Fallback xmlns="">
          <p:sp>
            <p:nvSpPr>
              <p:cNvPr id="9" name="TextBox 8">
                <a:extLst>
                  <a:ext uri="{FF2B5EF4-FFF2-40B4-BE49-F238E27FC236}">
                    <a16:creationId xmlns:a16="http://schemas.microsoft.com/office/drawing/2014/main" id="{932AF72C-924A-91AE-3BA2-63325B805029}"/>
                  </a:ext>
                </a:extLst>
              </p:cNvPr>
              <p:cNvSpPr txBox="1">
                <a:spLocks noRot="1" noChangeAspect="1" noMove="1" noResize="1" noEditPoints="1" noAdjustHandles="1" noChangeArrowheads="1" noChangeShapeType="1" noTextEdit="1"/>
              </p:cNvSpPr>
              <p:nvPr/>
            </p:nvSpPr>
            <p:spPr>
              <a:xfrm>
                <a:off x="584611" y="822729"/>
                <a:ext cx="1570192" cy="340093"/>
              </a:xfrm>
              <a:prstGeom prst="rect">
                <a:avLst/>
              </a:prstGeom>
              <a:blipFill>
                <a:blip r:embed="rId7"/>
                <a:stretch>
                  <a:fillRect l="-1613" t="-3571" r="-4839"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9DEAC78-65D5-496B-4AD2-8AB3D90E068E}"/>
                  </a:ext>
                </a:extLst>
              </p:cNvPr>
              <p:cNvSpPr txBox="1"/>
              <p:nvPr/>
            </p:nvSpPr>
            <p:spPr>
              <a:xfrm>
                <a:off x="584611" y="1606238"/>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𝑨𝒖𝒕𝒉𝑺𝒆𝒕𝒖𝒑</m:t>
                      </m:r>
                      <m:r>
                        <a:rPr lang="en-US" sz="1400" i="1" dirty="0">
                          <a:solidFill>
                            <a:schemeClr val="bg1"/>
                          </a:solidFill>
                          <a:latin typeface="Cambria Math" panose="02040503050406030204" pitchFamily="18" charset="0"/>
                        </a:rPr>
                        <m:t>(</m:t>
                      </m:r>
                      <m:r>
                        <a:rPr lang="en-US" sz="1400" i="1" dirty="0" err="1">
                          <a:solidFill>
                            <a:schemeClr val="bg1"/>
                          </a:solidFill>
                          <a:latin typeface="Cambria Math" panose="02040503050406030204" pitchFamily="18" charset="0"/>
                        </a:rPr>
                        <m:t>𝑔𝑝</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𝑢</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19DEAC78-65D5-496B-4AD2-8AB3D90E068E}"/>
                  </a:ext>
                </a:extLst>
              </p:cNvPr>
              <p:cNvSpPr txBox="1">
                <a:spLocks noRot="1" noChangeAspect="1" noMove="1" noResize="1" noEditPoints="1" noAdjustHandles="1" noChangeArrowheads="1" noChangeShapeType="1" noTextEdit="1"/>
              </p:cNvSpPr>
              <p:nvPr/>
            </p:nvSpPr>
            <p:spPr>
              <a:xfrm>
                <a:off x="584611" y="1606238"/>
                <a:ext cx="1570192" cy="307777"/>
              </a:xfrm>
              <a:prstGeom prst="rect">
                <a:avLst/>
              </a:prstGeom>
              <a:blipFill>
                <a:blip r:embed="rId8"/>
                <a:stretch>
                  <a:fillRect r="-645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BB79B4E-475B-FA00-7095-E02E51A5A58D}"/>
                  </a:ext>
                </a:extLst>
              </p:cNvPr>
              <p:cNvSpPr txBox="1"/>
              <p:nvPr/>
            </p:nvSpPr>
            <p:spPr>
              <a:xfrm>
                <a:off x="3546483" y="1606238"/>
                <a:ext cx="2286000" cy="307777"/>
              </a:xfrm>
              <a:prstGeom prst="rect">
                <a:avLst/>
              </a:prstGeom>
              <a:noFill/>
              <a:ln>
                <a:solidFill>
                  <a:srgbClr val="C00000"/>
                </a:solidFill>
              </a:ln>
            </p:spPr>
            <p:txBody>
              <a:bodyPr wrap="square">
                <a:spAutoFit/>
              </a:bodyPr>
              <a:lstStyle/>
              <a:p>
                <a:r>
                  <a:rPr lang="en-US" sz="1400" dirty="0"/>
                  <a:t>choose random </a:t>
                </a:r>
                <a14:m>
                  <m:oMath xmlns:m="http://schemas.openxmlformats.org/officeDocument/2006/math">
                    <m:r>
                      <a:rPr lang="en-US" sz="1400" i="1" dirty="0" smtClean="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baseline="-25000" dirty="0">
                        <a:latin typeface="Cambria Math" panose="02040503050406030204" pitchFamily="18" charset="0"/>
                      </a:rPr>
                      <m:t> </m:t>
                    </m:r>
                  </m:oMath>
                </a14:m>
                <a:r>
                  <a:rPr lang="en-US" sz="1400" dirty="0"/>
                  <a:t>in </a:t>
                </a:r>
                <a14:m>
                  <m:oMath xmlns:m="http://schemas.openxmlformats.org/officeDocument/2006/math">
                    <m:r>
                      <a:rPr lang="en-US" sz="1400" i="1" dirty="0" smtClean="0">
                        <a:latin typeface="Cambria Math" panose="02040503050406030204" pitchFamily="18" charset="0"/>
                      </a:rPr>
                      <m:t>𝑍</m:t>
                    </m:r>
                    <m:r>
                      <a:rPr lang="en-US" sz="1400" i="1" baseline="-25000" dirty="0">
                        <a:latin typeface="Cambria Math" panose="02040503050406030204" pitchFamily="18" charset="0"/>
                      </a:rPr>
                      <m:t>𝑁</m:t>
                    </m:r>
                  </m:oMath>
                </a14:m>
                <a:endParaRPr lang="en-US" dirty="0"/>
              </a:p>
            </p:txBody>
          </p:sp>
        </mc:Choice>
        <mc:Fallback xmlns="">
          <p:sp>
            <p:nvSpPr>
              <p:cNvPr id="17" name="TextBox 16">
                <a:extLst>
                  <a:ext uri="{FF2B5EF4-FFF2-40B4-BE49-F238E27FC236}">
                    <a16:creationId xmlns:a16="http://schemas.microsoft.com/office/drawing/2014/main" id="{2BB79B4E-475B-FA00-7095-E02E51A5A58D}"/>
                  </a:ext>
                </a:extLst>
              </p:cNvPr>
              <p:cNvSpPr txBox="1">
                <a:spLocks noRot="1" noChangeAspect="1" noMove="1" noResize="1" noEditPoints="1" noAdjustHandles="1" noChangeArrowheads="1" noChangeShapeType="1" noTextEdit="1"/>
              </p:cNvSpPr>
              <p:nvPr/>
            </p:nvSpPr>
            <p:spPr>
              <a:xfrm>
                <a:off x="3546483" y="1606238"/>
                <a:ext cx="2286000" cy="307777"/>
              </a:xfrm>
              <a:prstGeom prst="rect">
                <a:avLst/>
              </a:prstGeom>
              <a:blipFill>
                <a:blip r:embed="rId10"/>
                <a:stretch>
                  <a:fillRect l="-549" b="-1851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D84FE9-546C-FA25-BBA3-DE99667F1178}"/>
                  </a:ext>
                </a:extLst>
              </p:cNvPr>
              <p:cNvSpPr txBox="1"/>
              <p:nvPr/>
            </p:nvSpPr>
            <p:spPr>
              <a:xfrm>
                <a:off x="585941" y="2514014"/>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𝑲𝑮𝒆𝒏</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𝑚𝑠</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𝑘</m:t>
                          </m:r>
                        </m:e>
                        <m:sub>
                          <m:r>
                            <a:rPr lang="en-US" sz="1400" b="0" i="1" dirty="0" smtClean="0">
                              <a:solidFill>
                                <a:schemeClr val="bg1"/>
                              </a:solidFill>
                              <a:latin typeface="Cambria Math" panose="02040503050406030204" pitchFamily="18" charset="0"/>
                            </a:rPr>
                            <m:t>𝑢</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𝐺𝐼𝐷</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75D84FE9-546C-FA25-BBA3-DE99667F1178}"/>
                  </a:ext>
                </a:extLst>
              </p:cNvPr>
              <p:cNvSpPr txBox="1">
                <a:spLocks noRot="1" noChangeAspect="1" noMove="1" noResize="1" noEditPoints="1" noAdjustHandles="1" noChangeArrowheads="1" noChangeShapeType="1" noTextEdit="1"/>
              </p:cNvSpPr>
              <p:nvPr/>
            </p:nvSpPr>
            <p:spPr>
              <a:xfrm>
                <a:off x="585941" y="2514014"/>
                <a:ext cx="1570192" cy="307777"/>
              </a:xfrm>
              <a:prstGeom prst="rect">
                <a:avLst/>
              </a:prstGeom>
              <a:blipFill>
                <a:blip r:embed="rId11"/>
                <a:stretch>
                  <a:fillRect r="-483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47;p28">
                <a:extLst>
                  <a:ext uri="{FF2B5EF4-FFF2-40B4-BE49-F238E27FC236}">
                    <a16:creationId xmlns:a16="http://schemas.microsoft.com/office/drawing/2014/main" id="{3BD65B1A-E682-D1A2-3682-F0486E98DE60}"/>
                  </a:ext>
                </a:extLst>
              </p:cNvPr>
              <p:cNvSpPr txBox="1">
                <a:spLocks/>
              </p:cNvSpPr>
              <p:nvPr/>
            </p:nvSpPr>
            <p:spPr>
              <a:xfrm>
                <a:off x="593888" y="2833337"/>
                <a:ext cx="3331406" cy="4432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solidFill>
                                <a:schemeClr val="tx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p>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ar-AE" sz="1400" dirty="0"/>
              </a:p>
            </p:txBody>
          </p:sp>
        </mc:Choice>
        <mc:Fallback xmlns="">
          <p:sp>
            <p:nvSpPr>
              <p:cNvPr id="20" name="Google Shape;647;p28">
                <a:extLst>
                  <a:ext uri="{FF2B5EF4-FFF2-40B4-BE49-F238E27FC236}">
                    <a16:creationId xmlns:a16="http://schemas.microsoft.com/office/drawing/2014/main" id="{3BD65B1A-E682-D1A2-3682-F0486E98DE60}"/>
                  </a:ext>
                </a:extLst>
              </p:cNvPr>
              <p:cNvSpPr txBox="1">
                <a:spLocks noRot="1" noChangeAspect="1" noMove="1" noResize="1" noEditPoints="1" noAdjustHandles="1" noChangeArrowheads="1" noChangeShapeType="1" noTextEdit="1"/>
              </p:cNvSpPr>
              <p:nvPr/>
            </p:nvSpPr>
            <p:spPr>
              <a:xfrm>
                <a:off x="593888" y="2833337"/>
                <a:ext cx="3331406" cy="443233"/>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C4DEC9-12B2-8E7C-2E3F-14955C1024B5}"/>
                  </a:ext>
                </a:extLst>
              </p:cNvPr>
              <p:cNvSpPr txBox="1"/>
              <p:nvPr/>
            </p:nvSpPr>
            <p:spPr>
              <a:xfrm>
                <a:off x="6215461" y="820597"/>
                <a:ext cx="2233144"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1CC4DEC9-12B2-8E7C-2E3F-14955C1024B5}"/>
                  </a:ext>
                </a:extLst>
              </p:cNvPr>
              <p:cNvSpPr txBox="1">
                <a:spLocks noRot="1" noChangeAspect="1" noMove="1" noResize="1" noEditPoints="1" noAdjustHandles="1" noChangeArrowheads="1" noChangeShapeType="1" noTextEdit="1"/>
              </p:cNvSpPr>
              <p:nvPr/>
            </p:nvSpPr>
            <p:spPr>
              <a:xfrm>
                <a:off x="6215461" y="820597"/>
                <a:ext cx="2233144" cy="3269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Google Shape;647;p28">
                <a:extLst>
                  <a:ext uri="{FF2B5EF4-FFF2-40B4-BE49-F238E27FC236}">
                    <a16:creationId xmlns:a16="http://schemas.microsoft.com/office/drawing/2014/main" id="{FC047DD5-1087-B285-4AFE-C9F6FC52F220}"/>
                  </a:ext>
                </a:extLst>
              </p:cNvPr>
              <p:cNvSpPr txBox="1">
                <a:spLocks/>
              </p:cNvSpPr>
              <p:nvPr/>
            </p:nvSpPr>
            <p:spPr>
              <a:xfrm>
                <a:off x="6215461" y="1263563"/>
                <a:ext cx="3331406" cy="9985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solidFill>
                                    <a:schemeClr val="accent1"/>
                                  </a:solidFill>
                                  <a:latin typeface="Cambria Math" panose="02040503050406030204" pitchFamily="18" charset="0"/>
                                </a:rPr>
                                <m:t>𝑒</m:t>
                              </m:r>
                              <m:r>
                                <a:rPr lang="en-US" sz="1400" b="0" i="1" smtClean="0">
                                  <a:solidFill>
                                    <a:schemeClr val="accent1"/>
                                  </a:solidFill>
                                  <a:latin typeface="Cambria Math" panose="02040503050406030204" pitchFamily="18" charset="0"/>
                                </a:rPr>
                                <m:t>(</m:t>
                              </m:r>
                              <m:r>
                                <a:rPr lang="en-US" sz="1400" b="0" i="1" smtClean="0">
                                  <a:latin typeface="Cambria Math" panose="02040503050406030204" pitchFamily="18" charset="0"/>
                                </a:rPr>
                                <m:t>𝑐</m:t>
                              </m:r>
                            </m:e>
                            <m:sub>
                              <m:r>
                                <a:rPr lang="en-US" sz="1400" b="0" i="1" smtClean="0">
                                  <a:latin typeface="Cambria Math" panose="02040503050406030204" pitchFamily="18" charset="0"/>
                                </a:rPr>
                                <m:t>2,</m:t>
                              </m:r>
                              <m:r>
                                <a:rPr lang="en-US" sz="1400" b="0" i="1" smtClean="0">
                                  <a:latin typeface="Cambria Math" panose="02040503050406030204" pitchFamily="18" charset="0"/>
                                </a:rPr>
                                <m:t>𝑥</m:t>
                              </m:r>
                            </m:sub>
                          </m:sSub>
                          <m:r>
                            <a:rPr lang="en-US" sz="1400" b="0" i="1" smtClean="0">
                              <a:latin typeface="Cambria Math" panose="02040503050406030204" pitchFamily="18" charset="0"/>
                            </a:rPr>
                            <m:t>,</m:t>
                          </m:r>
                          <m:r>
                            <a:rPr lang="en-US" sz="1400" b="0" i="1" smtClean="0">
                              <a:solidFill>
                                <a:schemeClr val="accent1"/>
                              </a:solidFill>
                              <a:latin typeface="Cambria Math" panose="02040503050406030204" pitchFamily="18" charset="0"/>
                            </a:rPr>
                            <m:t>h</m:t>
                          </m:r>
                          <m:r>
                            <a:rPr lang="en-US" sz="1400" b="0" i="1" smtClean="0">
                              <a:solidFill>
                                <a:schemeClr val="accent1"/>
                              </a:solidFill>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𝐺𝐼𝐷</m:t>
                              </m:r>
                            </m:e>
                          </m:d>
                          <m:r>
                            <a:rPr lang="en-US" sz="1400" b="0" i="1" smtClean="0">
                              <a:latin typeface="Cambria Math" panose="02040503050406030204" pitchFamily="18" charset="0"/>
                              <a:ea typeface="Cambria Math" panose="02040503050406030204" pitchFamily="18" charset="0"/>
                            </a:rPr>
                            <m:t>)</m:t>
                          </m:r>
                        </m:num>
                        <m:den>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𝑠𝑘</m:t>
                              </m:r>
                            </m:e>
                            <m:sub>
                              <m:r>
                                <a:rPr lang="en-US" sz="1400" b="0" i="1" smtClean="0">
                                  <a:latin typeface="Cambria Math" panose="02040503050406030204" pitchFamily="18" charset="0"/>
                                </a:rPr>
                                <m:t>𝐺𝐼𝐷</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m:t>
                          </m:r>
                        </m:den>
                      </m:f>
                    </m:oMath>
                    <m:oMath xmlns:m="http://schemas.openxmlformats.org/officeDocument/2006/math">
                      <m:r>
                        <a:rPr lang="en-US" sz="1200" b="0" i="1" smtClean="0">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𝑒</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i="1">
                          <a:latin typeface="Cambria Math" panose="02040503050406030204" pitchFamily="18" charset="0"/>
                        </a:rPr>
                        <m:t>, </m:t>
                      </m:r>
                      <m:r>
                        <a:rPr lang="en-US" sz="1200" i="1">
                          <a:solidFill>
                            <a:schemeClr val="accent1"/>
                          </a:solidFill>
                          <a:latin typeface="Cambria Math" panose="02040503050406030204" pitchFamily="18" charset="0"/>
                        </a:rPr>
                        <m:t>h</m:t>
                      </m:r>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𝜆</m:t>
                              </m:r>
                            </m:e>
                            <m:sub>
                              <m:r>
                                <a:rPr lang="en-US" sz="1200" i="1">
                                  <a:latin typeface="Cambria Math" panose="02040503050406030204" pitchFamily="18" charset="0"/>
                                </a:rPr>
                                <m:t>𝑥</m:t>
                              </m:r>
                            </m:sub>
                          </m:sSub>
                          <m:r>
                            <a:rPr lang="en-US" sz="1200" i="1">
                              <a:latin typeface="Cambria Math" panose="02040503050406030204" pitchFamily="18" charset="0"/>
                            </a:rPr>
                            <m:t>[</m:t>
                          </m:r>
                          <m:r>
                            <a:rPr lang="en-US" sz="1200" i="1">
                              <a:latin typeface="Cambria Math" panose="02040503050406030204" pitchFamily="18" charset="0"/>
                            </a:rPr>
                            <m:t>𝑠</m:t>
                          </m:r>
                          <m:r>
                            <a:rPr lang="en-US" sz="1200" i="1">
                              <a:latin typeface="Cambria Math" panose="02040503050406030204" pitchFamily="18" charset="0"/>
                            </a:rPr>
                            <m:t>]</m:t>
                          </m:r>
                        </m:sup>
                      </m:sSup>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𝑔</m:t>
                          </m:r>
                        </m:e>
                        <m:sub>
                          <m:r>
                            <a:rPr lang="en-US" sz="1200" i="1">
                              <a:latin typeface="Cambria Math" panose="02040503050406030204" pitchFamily="18" charset="0"/>
                            </a:rPr>
                            <m:t>1</m:t>
                          </m:r>
                        </m:sub>
                      </m:sSub>
                      <m:r>
                        <a:rPr lang="en-US" sz="1200" i="1">
                          <a:latin typeface="Cambria Math" panose="02040503050406030204" pitchFamily="18" charset="0"/>
                        </a:rPr>
                        <m:t>, </m:t>
                      </m:r>
                      <m:r>
                        <a:rPr lang="en-US" sz="1200" i="1">
                          <a:latin typeface="Cambria Math" panose="02040503050406030204" pitchFamily="18" charset="0"/>
                        </a:rPr>
                        <m:t>𝐻</m:t>
                      </m:r>
                      <m:r>
                        <a:rPr lang="en-US" sz="1200" i="1">
                          <a:latin typeface="Cambria Math" panose="02040503050406030204" pitchFamily="18" charset="0"/>
                        </a:rPr>
                        <m:t>(</m:t>
                      </m:r>
                      <m:r>
                        <a:rPr lang="en-US" sz="1200" i="1">
                          <a:latin typeface="Cambria Math" panose="02040503050406030204" pitchFamily="18" charset="0"/>
                        </a:rPr>
                        <m:t>𝐺𝐼𝐷</m:t>
                      </m:r>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m:t>
                          </m:r>
                        </m:e>
                        <m:sup>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𝜔</m:t>
                              </m:r>
                            </m:e>
                            <m:sub>
                              <m:r>
                                <a:rPr lang="en-US" sz="1200" i="1">
                                  <a:latin typeface="Cambria Math" panose="02040503050406030204" pitchFamily="18" charset="0"/>
                                </a:rPr>
                                <m:t>𝑥</m:t>
                              </m:r>
                            </m:sub>
                          </m:sSub>
                          <m:r>
                            <a:rPr lang="en-US" sz="1200" i="1">
                              <a:latin typeface="Cambria Math" panose="02040503050406030204" pitchFamily="18" charset="0"/>
                            </a:rPr>
                            <m:t>[0]</m:t>
                          </m:r>
                        </m:sup>
                      </m:sSup>
                    </m:oMath>
                  </m:oMathPara>
                </a14:m>
                <a:endParaRPr lang="en-US" sz="1200" b="0" dirty="0"/>
              </a:p>
            </p:txBody>
          </p:sp>
        </mc:Choice>
        <mc:Fallback>
          <p:sp>
            <p:nvSpPr>
              <p:cNvPr id="22" name="Google Shape;647;p28">
                <a:extLst>
                  <a:ext uri="{FF2B5EF4-FFF2-40B4-BE49-F238E27FC236}">
                    <a16:creationId xmlns:a16="http://schemas.microsoft.com/office/drawing/2014/main" id="{FC047DD5-1087-B285-4AFE-C9F6FC52F220}"/>
                  </a:ext>
                </a:extLst>
              </p:cNvPr>
              <p:cNvSpPr txBox="1">
                <a:spLocks noRot="1" noChangeAspect="1" noMove="1" noResize="1" noEditPoints="1" noAdjustHandles="1" noChangeArrowheads="1" noChangeShapeType="1" noTextEdit="1"/>
              </p:cNvSpPr>
              <p:nvPr/>
            </p:nvSpPr>
            <p:spPr>
              <a:xfrm>
                <a:off x="6215461" y="1263563"/>
                <a:ext cx="3331406" cy="998576"/>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5A3A9C-DA9E-5EA1-C7C4-9BCEA3ED5A70}"/>
                  </a:ext>
                </a:extLst>
              </p:cNvPr>
              <p:cNvSpPr txBox="1"/>
              <p:nvPr/>
            </p:nvSpPr>
            <p:spPr>
              <a:xfrm>
                <a:off x="6215461" y="2894205"/>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solidFill>
                            <a:schemeClr val="tx1"/>
                          </a:solidFill>
                          <a:latin typeface="Cambria Math" panose="02040503050406030204" pitchFamily="18" charset="0"/>
                        </a:rPr>
                        <m:t>h</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24" name="TextBox 23">
                <a:extLst>
                  <a:ext uri="{FF2B5EF4-FFF2-40B4-BE49-F238E27FC236}">
                    <a16:creationId xmlns:a16="http://schemas.microsoft.com/office/drawing/2014/main" id="{D55A3A9C-DA9E-5EA1-C7C4-9BCEA3ED5A70}"/>
                  </a:ext>
                </a:extLst>
              </p:cNvPr>
              <p:cNvSpPr txBox="1">
                <a:spLocks noRot="1" noChangeAspect="1" noMove="1" noResize="1" noEditPoints="1" noAdjustHandles="1" noChangeArrowheads="1" noChangeShapeType="1" noTextEdit="1"/>
              </p:cNvSpPr>
              <p:nvPr/>
            </p:nvSpPr>
            <p:spPr>
              <a:xfrm>
                <a:off x="6215461" y="2894205"/>
                <a:ext cx="2774821" cy="307777"/>
              </a:xfrm>
              <a:prstGeom prst="rect">
                <a:avLst/>
              </a:prstGeom>
              <a:blipFill>
                <a:blip r:embed="rId15"/>
                <a:stretch>
                  <a:fillRect b="-1200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92437A6A-78AB-0C4C-AA20-8E04D6124181}"/>
              </a:ext>
            </a:extLst>
          </p:cNvPr>
          <p:cNvCxnSpPr>
            <a:cxnSpLocks/>
          </p:cNvCxnSpPr>
          <p:nvPr/>
        </p:nvCxnSpPr>
        <p:spPr>
          <a:xfrm>
            <a:off x="7030282" y="2262139"/>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870459C-D91F-A8B4-2FC5-3888C2AF8241}"/>
                  </a:ext>
                </a:extLst>
              </p:cNvPr>
              <p:cNvSpPr txBox="1"/>
              <p:nvPr/>
            </p:nvSpPr>
            <p:spPr>
              <a:xfrm>
                <a:off x="7107484" y="2446642"/>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31" name="TextBox 30">
                <a:extLst>
                  <a:ext uri="{FF2B5EF4-FFF2-40B4-BE49-F238E27FC236}">
                    <a16:creationId xmlns:a16="http://schemas.microsoft.com/office/drawing/2014/main" id="{B870459C-D91F-A8B4-2FC5-3888C2AF8241}"/>
                  </a:ext>
                </a:extLst>
              </p:cNvPr>
              <p:cNvSpPr txBox="1">
                <a:spLocks noRot="1" noChangeAspect="1" noMove="1" noResize="1" noEditPoints="1" noAdjustHandles="1" noChangeArrowheads="1" noChangeShapeType="1" noTextEdit="1"/>
              </p:cNvSpPr>
              <p:nvPr/>
            </p:nvSpPr>
            <p:spPr>
              <a:xfrm>
                <a:off x="7107484" y="2446642"/>
                <a:ext cx="1244211"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D8FCBDE-6001-C245-722D-08D008DCFE4D}"/>
                  </a:ext>
                </a:extLst>
              </p:cNvPr>
              <p:cNvSpPr txBox="1"/>
              <p:nvPr/>
            </p:nvSpPr>
            <p:spPr>
              <a:xfrm>
                <a:off x="6216600" y="3468021"/>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32" name="TextBox 31">
                <a:extLst>
                  <a:ext uri="{FF2B5EF4-FFF2-40B4-BE49-F238E27FC236}">
                    <a16:creationId xmlns:a16="http://schemas.microsoft.com/office/drawing/2014/main" id="{6D8FCBDE-6001-C245-722D-08D008DCFE4D}"/>
                  </a:ext>
                </a:extLst>
              </p:cNvPr>
              <p:cNvSpPr txBox="1">
                <a:spLocks noRot="1" noChangeAspect="1" noMove="1" noResize="1" noEditPoints="1" noAdjustHandles="1" noChangeArrowheads="1" noChangeShapeType="1" noTextEdit="1"/>
              </p:cNvSpPr>
              <p:nvPr/>
            </p:nvSpPr>
            <p:spPr>
              <a:xfrm>
                <a:off x="6216600" y="3468021"/>
                <a:ext cx="1178114" cy="459806"/>
              </a:xfrm>
              <a:prstGeom prst="rect">
                <a:avLst/>
              </a:prstGeom>
              <a:blipFill>
                <a:blip r:embed="rId17"/>
                <a:stretch>
                  <a:fillRect b="-270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E1AE9D19-6DB5-4156-9467-7203A44F31FC}"/>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Double Brace 35">
            <a:extLst>
              <a:ext uri="{FF2B5EF4-FFF2-40B4-BE49-F238E27FC236}">
                <a16:creationId xmlns:a16="http://schemas.microsoft.com/office/drawing/2014/main" id="{66CF374A-9CDC-FBEF-C319-67E27E71C28C}"/>
              </a:ext>
            </a:extLst>
          </p:cNvPr>
          <p:cNvSpPr/>
          <p:nvPr/>
        </p:nvSpPr>
        <p:spPr>
          <a:xfrm>
            <a:off x="6149183" y="1405344"/>
            <a:ext cx="2963009" cy="775259"/>
          </a:xfrm>
          <a:prstGeom prst="bracePair">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8F699E9-C18D-97FB-0E44-7DB26EEACF91}"/>
                  </a:ext>
                </a:extLst>
              </p:cNvPr>
              <p:cNvSpPr txBox="1"/>
              <p:nvPr/>
            </p:nvSpPr>
            <p:spPr>
              <a:xfrm>
                <a:off x="584610" y="3425334"/>
                <a:ext cx="2732605" cy="316369"/>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dirty="0" smtClean="0">
                          <a:solidFill>
                            <a:schemeClr val="bg1"/>
                          </a:solidFill>
                          <a:latin typeface="Cambria Math" panose="02040503050406030204" pitchFamily="18" charset="0"/>
                        </a:rPr>
                        <m:t>𝑬𝒏𝒄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𝑴</m:t>
                      </m:r>
                      <m:r>
                        <a:rPr lang="en-US" i="1" dirty="0">
                          <a:solidFill>
                            <a:schemeClr val="bg1"/>
                          </a:solidFill>
                          <a:latin typeface="Cambria Math" panose="02040503050406030204" pitchFamily="18" charset="0"/>
                        </a:rPr>
                        <m:t>∈</m:t>
                      </m:r>
                      <m:sSubSup>
                        <m:sSubSupPr>
                          <m:ctrlPr>
                            <a:rPr lang="en-US" i="1" dirty="0">
                              <a:solidFill>
                                <a:schemeClr val="bg1"/>
                              </a:solidFill>
                              <a:latin typeface="Cambria Math" panose="02040503050406030204" pitchFamily="18" charset="0"/>
                            </a:rPr>
                          </m:ctrlPr>
                        </m:sSubSupPr>
                        <m:e>
                          <m:r>
                            <a:rPr lang="en-US" i="1" dirty="0">
                              <a:solidFill>
                                <a:schemeClr val="bg1"/>
                              </a:solidFill>
                              <a:latin typeface="Cambria Math" panose="02040503050406030204" pitchFamily="18" charset="0"/>
                            </a:rPr>
                            <m:t>𝑍</m:t>
                          </m:r>
                        </m:e>
                        <m:sub>
                          <m:r>
                            <a:rPr lang="en-US" i="1" dirty="0">
                              <a:solidFill>
                                <a:schemeClr val="bg1"/>
                              </a:solidFill>
                              <a:latin typeface="Cambria Math" panose="02040503050406030204" pitchFamily="18" charset="0"/>
                            </a:rPr>
                            <m:t>𝑁</m:t>
                          </m:r>
                        </m:sub>
                        <m:sup>
                          <m:r>
                            <a:rPr lang="en-US" i="1" dirty="0">
                              <a:solidFill>
                                <a:schemeClr val="bg1"/>
                              </a:solidFill>
                              <a:latin typeface="Cambria Math" panose="02040503050406030204" pitchFamily="18" charset="0"/>
                            </a:rPr>
                            <m:t>𝑛</m:t>
                          </m:r>
                          <m:r>
                            <a:rPr lang="en-US" i="1" dirty="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ea typeface="Cambria Math" panose="02040503050406030204" pitchFamily="18" charset="0"/>
                            </a:rPr>
                            <m:t>𝑙</m:t>
                          </m:r>
                        </m:sup>
                      </m:sSubSup>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𝜌</m:t>
                      </m:r>
                      <m:r>
                        <a:rPr lang="en-US" sz="1400" b="0" i="1" dirty="0" smtClean="0">
                          <a:solidFill>
                            <a:schemeClr val="bg1"/>
                          </a:solidFill>
                          <a:latin typeface="Cambria Math" panose="02040503050406030204" pitchFamily="18" charset="0"/>
                        </a:rPr>
                        <m:t>)</m:t>
                      </m:r>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𝑚𝑠𝑔</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𝐺</m:t>
                          </m:r>
                        </m:e>
                        <m:sub>
                          <m:r>
                            <a:rPr lang="en-US" sz="1400" b="0" i="1" dirty="0" smtClean="0">
                              <a:solidFill>
                                <a:schemeClr val="bg1"/>
                              </a:solidFill>
                              <a:latin typeface="Cambria Math" panose="02040503050406030204" pitchFamily="18" charset="0"/>
                              <a:ea typeface="Cambria Math" panose="02040503050406030204" pitchFamily="18" charset="0"/>
                            </a:rPr>
                            <m:t>𝑇</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p:sp>
            <p:nvSpPr>
              <p:cNvPr id="4" name="TextBox 3">
                <a:extLst>
                  <a:ext uri="{FF2B5EF4-FFF2-40B4-BE49-F238E27FC236}">
                    <a16:creationId xmlns:a16="http://schemas.microsoft.com/office/drawing/2014/main" id="{E8F699E9-C18D-97FB-0E44-7DB26EEACF91}"/>
                  </a:ext>
                </a:extLst>
              </p:cNvPr>
              <p:cNvSpPr txBox="1">
                <a:spLocks noRot="1" noChangeAspect="1" noMove="1" noResize="1" noEditPoints="1" noAdjustHandles="1" noChangeArrowheads="1" noChangeShapeType="1" noTextEdit="1"/>
              </p:cNvSpPr>
              <p:nvPr/>
            </p:nvSpPr>
            <p:spPr>
              <a:xfrm>
                <a:off x="584610" y="3425334"/>
                <a:ext cx="2732605" cy="316369"/>
              </a:xfrm>
              <a:prstGeom prst="rect">
                <a:avLst/>
              </a:prstGeom>
              <a:blipFill>
                <a:blip r:embed="rId18"/>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2652061211"/>
      </p:ext>
    </p:extLst>
  </p:cSld>
  <p:clrMapOvr>
    <a:masterClrMapping/>
  </p:clrMapOvr>
  <mc:AlternateContent xmlns:mc="http://schemas.openxmlformats.org/markup-compatibility/2006">
    <mc:Choice xmlns:p14="http://schemas.microsoft.com/office/powerpoint/2010/main" Requires="p14">
      <p:transition spd="slow" p14:dur="2000" advTm="76134"/>
    </mc:Choice>
    <mc:Fallback>
      <p:transition spd="slow" advTm="7613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616">
          <a:extLst>
            <a:ext uri="{FF2B5EF4-FFF2-40B4-BE49-F238E27FC236}">
              <a16:creationId xmlns:a16="http://schemas.microsoft.com/office/drawing/2014/main" id="{BB25CC80-E969-2679-11EF-DA9E48C0DC22}"/>
            </a:ext>
          </a:extLst>
        </p:cNvPr>
        <p:cNvGrpSpPr/>
        <p:nvPr/>
      </p:nvGrpSpPr>
      <p:grpSpPr>
        <a:xfrm>
          <a:off x="0" y="0"/>
          <a:ext cx="0" cy="0"/>
          <a:chOff x="0" y="0"/>
          <a:chExt cx="0" cy="0"/>
        </a:xfrm>
      </p:grpSpPr>
      <p:sp>
        <p:nvSpPr>
          <p:cNvPr id="617" name="Google Shape;617;p25">
            <a:extLst>
              <a:ext uri="{FF2B5EF4-FFF2-40B4-BE49-F238E27FC236}">
                <a16:creationId xmlns:a16="http://schemas.microsoft.com/office/drawing/2014/main" id="{027B48F3-4322-A4CE-D2D7-0B86EA9B897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618" name="Google Shape;618;p25">
            <a:extLst>
              <a:ext uri="{FF2B5EF4-FFF2-40B4-BE49-F238E27FC236}">
                <a16:creationId xmlns:a16="http://schemas.microsoft.com/office/drawing/2014/main" id="{C61F3D70-3D35-4E06-CBFD-272EA9621730}"/>
              </a:ext>
            </a:extLst>
          </p:cNvPr>
          <p:cNvSpPr txBox="1">
            <a:spLocks noGrp="1"/>
          </p:cNvSpPr>
          <p:nvPr>
            <p:ph type="body" idx="1"/>
          </p:nvPr>
        </p:nvSpPr>
        <p:spPr>
          <a:xfrm>
            <a:off x="2986998" y="914400"/>
            <a:ext cx="6156711" cy="1084082"/>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r>
              <a:rPr lang="en" sz="2400" dirty="0" err="1">
                <a:solidFill>
                  <a:schemeClr val="bg2"/>
                </a:solidFill>
              </a:rPr>
              <a:t>Lewko</a:t>
            </a:r>
            <a:r>
              <a:rPr lang="en" sz="2400" dirty="0">
                <a:solidFill>
                  <a:schemeClr val="bg2"/>
                </a:solidFill>
              </a:rPr>
              <a:t>-Waters MA-ABE for BSP</a:t>
            </a:r>
          </a:p>
          <a:p>
            <a:pPr>
              <a:buClr>
                <a:schemeClr val="dk1"/>
              </a:buClr>
              <a:buFont typeface="Wingdings" pitchFamily="2" charset="2"/>
              <a:buChar char="Ø"/>
            </a:pPr>
            <a:r>
              <a:rPr lang="en" sz="1600" dirty="0">
                <a:solidFill>
                  <a:schemeClr val="bg2"/>
                </a:solidFill>
              </a:rPr>
              <a:t>Limitations in supporting adaptive authority corruption</a:t>
            </a:r>
            <a:endParaRPr sz="1600" dirty="0">
              <a:solidFill>
                <a:schemeClr val="bg2"/>
              </a:solidFill>
            </a:endParaRPr>
          </a:p>
        </p:txBody>
      </p:sp>
      <p:pic>
        <p:nvPicPr>
          <p:cNvPr id="9" name="Picture 4">
            <a:extLst>
              <a:ext uri="{FF2B5EF4-FFF2-40B4-BE49-F238E27FC236}">
                <a16:creationId xmlns:a16="http://schemas.microsoft.com/office/drawing/2014/main" id="{ED9A173A-288A-89AB-D6C3-9F7FFCEB40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406" b="31672"/>
          <a:stretch/>
        </p:blipFill>
        <p:spPr bwMode="auto">
          <a:xfrm rot="5400000">
            <a:off x="-1890074" y="1647922"/>
            <a:ext cx="5382707" cy="1847654"/>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C7DE422C-E2A9-F68E-41DD-751CC0295F01}"/>
              </a:ext>
            </a:extLst>
          </p:cNvPr>
          <p:cNvGrpSpPr/>
          <p:nvPr/>
        </p:nvGrpSpPr>
        <p:grpSpPr>
          <a:xfrm>
            <a:off x="1677972" y="914400"/>
            <a:ext cx="1064292" cy="640080"/>
            <a:chOff x="1555421" y="530304"/>
            <a:chExt cx="1064292" cy="640080"/>
          </a:xfrm>
        </p:grpSpPr>
        <p:sp>
          <p:nvSpPr>
            <p:cNvPr id="14" name="Oval 13">
              <a:extLst>
                <a:ext uri="{FF2B5EF4-FFF2-40B4-BE49-F238E27FC236}">
                  <a16:creationId xmlns:a16="http://schemas.microsoft.com/office/drawing/2014/main" id="{C8D924EF-DBE8-7FA1-D022-03A969FDF6DD}"/>
                </a:ext>
              </a:extLst>
            </p:cNvPr>
            <p:cNvSpPr/>
            <p:nvPr/>
          </p:nvSpPr>
          <p:spPr>
            <a:xfrm>
              <a:off x="1979633" y="530304"/>
              <a:ext cx="640080" cy="640080"/>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5EA2ADE-8177-20BA-19B2-A1C73301200C}"/>
                </a:ext>
              </a:extLst>
            </p:cNvPr>
            <p:cNvSpPr txBox="1"/>
            <p:nvPr/>
          </p:nvSpPr>
          <p:spPr>
            <a:xfrm>
              <a:off x="2121579" y="619511"/>
              <a:ext cx="356188" cy="461665"/>
            </a:xfrm>
            <a:prstGeom prst="rect">
              <a:avLst/>
            </a:prstGeom>
            <a:noFill/>
          </p:spPr>
          <p:txBody>
            <a:bodyPr wrap="none" rtlCol="0">
              <a:spAutoFit/>
            </a:bodyPr>
            <a:lstStyle/>
            <a:p>
              <a:r>
                <a:rPr lang="en-US" sz="2400" dirty="0">
                  <a:solidFill>
                    <a:schemeClr val="bg2"/>
                  </a:solidFill>
                </a:rPr>
                <a:t>1</a:t>
              </a:r>
            </a:p>
          </p:txBody>
        </p:sp>
        <p:sp>
          <p:nvSpPr>
            <p:cNvPr id="17" name="Triangle 16">
              <a:extLst>
                <a:ext uri="{FF2B5EF4-FFF2-40B4-BE49-F238E27FC236}">
                  <a16:creationId xmlns:a16="http://schemas.microsoft.com/office/drawing/2014/main" id="{7E65BD11-D910-052D-6856-76532E4A6BB1}"/>
                </a:ext>
              </a:extLst>
            </p:cNvPr>
            <p:cNvSpPr>
              <a:spLocks noChangeAspect="1"/>
            </p:cNvSpPr>
            <p:nvPr/>
          </p:nvSpPr>
          <p:spPr>
            <a:xfrm rot="16200000">
              <a:off x="1526160" y="667463"/>
              <a:ext cx="424282" cy="36576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AB7C8105-2E2D-5C6C-B1F3-EC963428AF7E}"/>
              </a:ext>
            </a:extLst>
          </p:cNvPr>
          <p:cNvGrpSpPr/>
          <p:nvPr/>
        </p:nvGrpSpPr>
        <p:grpSpPr>
          <a:xfrm>
            <a:off x="1677972" y="2286000"/>
            <a:ext cx="1064292" cy="640080"/>
            <a:chOff x="1555421" y="530304"/>
            <a:chExt cx="1064292" cy="640080"/>
          </a:xfrm>
        </p:grpSpPr>
        <p:sp>
          <p:nvSpPr>
            <p:cNvPr id="20" name="Oval 19">
              <a:extLst>
                <a:ext uri="{FF2B5EF4-FFF2-40B4-BE49-F238E27FC236}">
                  <a16:creationId xmlns:a16="http://schemas.microsoft.com/office/drawing/2014/main" id="{35E933CF-EDB3-345B-1DBD-0287AFA56474}"/>
                </a:ext>
              </a:extLst>
            </p:cNvPr>
            <p:cNvSpPr/>
            <p:nvPr/>
          </p:nvSpPr>
          <p:spPr>
            <a:xfrm>
              <a:off x="1979633" y="530304"/>
              <a:ext cx="640080" cy="640080"/>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7857FF3-A890-446D-AA30-741082C6FFDE}"/>
                </a:ext>
              </a:extLst>
            </p:cNvPr>
            <p:cNvSpPr txBox="1"/>
            <p:nvPr/>
          </p:nvSpPr>
          <p:spPr>
            <a:xfrm>
              <a:off x="2121579" y="619511"/>
              <a:ext cx="356188" cy="461665"/>
            </a:xfrm>
            <a:prstGeom prst="rect">
              <a:avLst/>
            </a:prstGeom>
            <a:noFill/>
          </p:spPr>
          <p:txBody>
            <a:bodyPr wrap="none" rtlCol="0">
              <a:spAutoFit/>
            </a:bodyPr>
            <a:lstStyle/>
            <a:p>
              <a:r>
                <a:rPr lang="en-US" sz="2400" dirty="0">
                  <a:solidFill>
                    <a:schemeClr val="bg2"/>
                  </a:solidFill>
                </a:rPr>
                <a:t>2</a:t>
              </a:r>
            </a:p>
          </p:txBody>
        </p:sp>
        <p:sp>
          <p:nvSpPr>
            <p:cNvPr id="22" name="Triangle 21">
              <a:extLst>
                <a:ext uri="{FF2B5EF4-FFF2-40B4-BE49-F238E27FC236}">
                  <a16:creationId xmlns:a16="http://schemas.microsoft.com/office/drawing/2014/main" id="{5F2985B7-B655-444A-955A-70EDB8A6BCE3}"/>
                </a:ext>
              </a:extLst>
            </p:cNvPr>
            <p:cNvSpPr>
              <a:spLocks noChangeAspect="1"/>
            </p:cNvSpPr>
            <p:nvPr/>
          </p:nvSpPr>
          <p:spPr>
            <a:xfrm rot="16200000">
              <a:off x="1526160" y="667463"/>
              <a:ext cx="424282" cy="365760"/>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03684EA0-B762-C82A-1035-6B54DB7D6D93}"/>
              </a:ext>
            </a:extLst>
          </p:cNvPr>
          <p:cNvGrpSpPr/>
          <p:nvPr/>
        </p:nvGrpSpPr>
        <p:grpSpPr>
          <a:xfrm>
            <a:off x="1711984" y="3657600"/>
            <a:ext cx="1064292" cy="640080"/>
            <a:chOff x="1555421" y="530304"/>
            <a:chExt cx="1064292" cy="640080"/>
          </a:xfrm>
        </p:grpSpPr>
        <p:sp>
          <p:nvSpPr>
            <p:cNvPr id="24" name="Oval 23">
              <a:extLst>
                <a:ext uri="{FF2B5EF4-FFF2-40B4-BE49-F238E27FC236}">
                  <a16:creationId xmlns:a16="http://schemas.microsoft.com/office/drawing/2014/main" id="{BD6C8EEC-BA4D-E411-AE92-8D9FAF6A618D}"/>
                </a:ext>
              </a:extLst>
            </p:cNvPr>
            <p:cNvSpPr/>
            <p:nvPr/>
          </p:nvSpPr>
          <p:spPr>
            <a:xfrm>
              <a:off x="1979633" y="530304"/>
              <a:ext cx="640080" cy="6400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FF29F37-9E17-C5B1-44E0-C111A1D36CDC}"/>
                </a:ext>
              </a:extLst>
            </p:cNvPr>
            <p:cNvSpPr txBox="1"/>
            <p:nvPr/>
          </p:nvSpPr>
          <p:spPr>
            <a:xfrm>
              <a:off x="2121579" y="619511"/>
              <a:ext cx="356188" cy="461665"/>
            </a:xfrm>
            <a:prstGeom prst="rect">
              <a:avLst/>
            </a:prstGeom>
            <a:noFill/>
          </p:spPr>
          <p:txBody>
            <a:bodyPr wrap="none" rtlCol="0">
              <a:spAutoFit/>
            </a:bodyPr>
            <a:lstStyle/>
            <a:p>
              <a:r>
                <a:rPr lang="en-US" sz="2400" dirty="0">
                  <a:solidFill>
                    <a:srgbClr val="C00000"/>
                  </a:solidFill>
                </a:rPr>
                <a:t>3</a:t>
              </a:r>
            </a:p>
          </p:txBody>
        </p:sp>
        <p:sp>
          <p:nvSpPr>
            <p:cNvPr id="26" name="Triangle 25">
              <a:extLst>
                <a:ext uri="{FF2B5EF4-FFF2-40B4-BE49-F238E27FC236}">
                  <a16:creationId xmlns:a16="http://schemas.microsoft.com/office/drawing/2014/main" id="{33CE503E-410F-1382-646C-E617BEC43573}"/>
                </a:ext>
              </a:extLst>
            </p:cNvPr>
            <p:cNvSpPr>
              <a:spLocks noChangeAspect="1"/>
            </p:cNvSpPr>
            <p:nvPr/>
          </p:nvSpPr>
          <p:spPr>
            <a:xfrm rot="16200000">
              <a:off x="1526160" y="667463"/>
              <a:ext cx="424282" cy="365760"/>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Google Shape;618;p25">
            <a:extLst>
              <a:ext uri="{FF2B5EF4-FFF2-40B4-BE49-F238E27FC236}">
                <a16:creationId xmlns:a16="http://schemas.microsoft.com/office/drawing/2014/main" id="{15E2431B-AAAF-01B3-E242-C91E7271D45E}"/>
              </a:ext>
            </a:extLst>
          </p:cNvPr>
          <p:cNvSpPr txBox="1">
            <a:spLocks/>
          </p:cNvSpPr>
          <p:nvPr/>
        </p:nvSpPr>
        <p:spPr>
          <a:xfrm>
            <a:off x="2996425" y="2285997"/>
            <a:ext cx="5608011" cy="640081"/>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None/>
            </a:pPr>
            <a:r>
              <a:rPr lang="en-US" sz="2400" dirty="0">
                <a:solidFill>
                  <a:schemeClr val="bg2"/>
                </a:solidFill>
              </a:rPr>
              <a:t>Our MA-ABE for BSP</a:t>
            </a:r>
          </a:p>
        </p:txBody>
      </p:sp>
      <p:sp>
        <p:nvSpPr>
          <p:cNvPr id="28" name="Google Shape;618;p25">
            <a:extLst>
              <a:ext uri="{FF2B5EF4-FFF2-40B4-BE49-F238E27FC236}">
                <a16:creationId xmlns:a16="http://schemas.microsoft.com/office/drawing/2014/main" id="{C34928A3-7FB9-8C58-C4FC-7007DF3F649E}"/>
              </a:ext>
            </a:extLst>
          </p:cNvPr>
          <p:cNvSpPr txBox="1">
            <a:spLocks/>
          </p:cNvSpPr>
          <p:nvPr/>
        </p:nvSpPr>
        <p:spPr>
          <a:xfrm>
            <a:off x="2986998" y="3657599"/>
            <a:ext cx="5608011" cy="64008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dk1"/>
              </a:buClr>
              <a:buNone/>
            </a:pPr>
            <a:r>
              <a:rPr lang="en-US" sz="2400" b="1" dirty="0">
                <a:solidFill>
                  <a:srgbClr val="C00000"/>
                </a:solidFill>
              </a:rPr>
              <a:t>Security Analysis</a:t>
            </a:r>
          </a:p>
        </p:txBody>
      </p:sp>
    </p:spTree>
    <p:extLst>
      <p:ext uri="{BB962C8B-B14F-4D97-AF65-F5344CB8AC3E}">
        <p14:creationId xmlns:p14="http://schemas.microsoft.com/office/powerpoint/2010/main" val="216053722"/>
      </p:ext>
    </p:extLst>
  </p:cSld>
  <p:clrMapOvr>
    <a:masterClrMapping/>
  </p:clrMapOvr>
  <mc:AlternateContent xmlns:mc="http://schemas.openxmlformats.org/markup-compatibility/2006">
    <mc:Choice xmlns:p14="http://schemas.microsoft.com/office/powerpoint/2010/main" Requires="p14">
      <p:transition spd="slow" p14:dur="2000" advTm="7785"/>
    </mc:Choice>
    <mc:Fallback>
      <p:transition spd="slow" advTm="7785"/>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1FFD699A-16E3-7A2D-CFBC-CD99D65A07D7}"/>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A2ABAFC4-C6AD-9F4C-EEFF-7BC8BBE0BA63}"/>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645" name="Google Shape;645;p28">
            <a:extLst>
              <a:ext uri="{FF2B5EF4-FFF2-40B4-BE49-F238E27FC236}">
                <a16:creationId xmlns:a16="http://schemas.microsoft.com/office/drawing/2014/main" id="{50F01204-1FEE-6B2C-B2F5-D59F649776E3}"/>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Subgroup Decision (SD) Assumption</a:t>
            </a:r>
            <a:endParaRPr sz="2950" b="1" dirty="0"/>
          </a:p>
        </p:txBody>
      </p:sp>
      <mc:AlternateContent xmlns:mc="http://schemas.openxmlformats.org/markup-compatibility/2006" xmlns:a14="http://schemas.microsoft.com/office/drawing/2010/main">
        <mc:Choice Requires="a14">
          <p:sp>
            <p:nvSpPr>
              <p:cNvPr id="6" name="Google Shape;637;p27">
                <a:extLst>
                  <a:ext uri="{FF2B5EF4-FFF2-40B4-BE49-F238E27FC236}">
                    <a16:creationId xmlns:a16="http://schemas.microsoft.com/office/drawing/2014/main" id="{1D1AB53D-CDB4-9F14-C821-C1951E0B8A0C}"/>
                  </a:ext>
                </a:extLst>
              </p:cNvPr>
              <p:cNvSpPr txBox="1">
                <a:spLocks/>
              </p:cNvSpPr>
              <p:nvPr/>
            </p:nvSpPr>
            <p:spPr>
              <a:xfrm>
                <a:off x="5827317" y="1530918"/>
                <a:ext cx="3193841" cy="1040832"/>
              </a:xfrm>
              <a:prstGeom prst="rect">
                <a:avLst/>
              </a:prstGeom>
              <a:solidFill>
                <a:schemeClr val="accent1"/>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200" dirty="0">
                    <a:solidFill>
                      <a:schemeClr val="bg1"/>
                    </a:solidFill>
                  </a:rPr>
                  <a:t>Groups </a:t>
                </a:r>
                <a14:m>
                  <m:oMath xmlns:m="http://schemas.openxmlformats.org/officeDocument/2006/math">
                    <m:r>
                      <a:rPr lang="en-US" sz="1200" i="1" smtClean="0">
                        <a:solidFill>
                          <a:schemeClr val="bg1"/>
                        </a:solidFill>
                        <a:latin typeface="Cambria Math" panose="02040503050406030204" pitchFamily="18" charset="0"/>
                      </a:rPr>
                      <m:t>𝐺</m:t>
                    </m:r>
                    <m:r>
                      <a:rPr lang="en-US" sz="1200" i="1" smtClean="0">
                        <a:solidFill>
                          <a:schemeClr val="bg1"/>
                        </a:solidFill>
                        <a:latin typeface="Cambria Math" panose="02040503050406030204" pitchFamily="18" charset="0"/>
                      </a:rPr>
                      <m:t>, </m:t>
                    </m:r>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𝐺</m:t>
                        </m:r>
                      </m:e>
                      <m:sub>
                        <m:r>
                          <a:rPr lang="ar-AE" sz="1200" i="1" smtClean="0">
                            <a:solidFill>
                              <a:schemeClr val="bg1"/>
                            </a:solidFill>
                            <a:latin typeface="Cambria Math" panose="02040503050406030204" pitchFamily="18" charset="0"/>
                          </a:rPr>
                          <m:t>𝑇</m:t>
                        </m:r>
                      </m:sub>
                    </m:sSub>
                    <m:r>
                      <a:rPr lang="ar-AE" sz="1200" i="1" smtClean="0">
                        <a:solidFill>
                          <a:schemeClr val="bg1"/>
                        </a:solidFill>
                        <a:latin typeface="Cambria Math" panose="02040503050406030204" pitchFamily="18" charset="0"/>
                      </a:rPr>
                      <m:t> </m:t>
                    </m:r>
                  </m:oMath>
                </a14:m>
                <a:r>
                  <a:rPr lang="en-US" sz="1200" dirty="0">
                    <a:solidFill>
                      <a:schemeClr val="bg1"/>
                    </a:solidFill>
                  </a:rPr>
                  <a:t>of order </a:t>
                </a:r>
                <a14:m>
                  <m:oMath xmlns:m="http://schemas.openxmlformats.org/officeDocument/2006/math">
                    <m:r>
                      <a:rPr lang="en-US" sz="1200" i="1" smtClean="0">
                        <a:solidFill>
                          <a:schemeClr val="bg1"/>
                        </a:solidFill>
                        <a:latin typeface="Cambria Math" panose="02040503050406030204" pitchFamily="18" charset="0"/>
                      </a:rPr>
                      <m:t>𝑁</m:t>
                    </m:r>
                    <m:r>
                      <a:rPr lang="en-US" sz="1200" i="1" smtClean="0">
                        <a:solidFill>
                          <a:schemeClr val="bg1"/>
                        </a:solidFill>
                        <a:latin typeface="Cambria Math" panose="02040503050406030204" pitchFamily="18" charset="0"/>
                      </a:rPr>
                      <m:t>=</m:t>
                    </m:r>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1</m:t>
                        </m:r>
                      </m:sub>
                    </m:s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2</m:t>
                        </m:r>
                      </m:sub>
                    </m:s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3</m:t>
                        </m:r>
                      </m:sub>
                    </m:sSub>
                  </m:oMath>
                </a14:m>
                <a:br>
                  <a:rPr lang="ar-AE" sz="1200" baseline="-25000" dirty="0">
                    <a:solidFill>
                      <a:schemeClr val="bg1"/>
                    </a:solidFill>
                  </a:rPr>
                </a:br>
                <a:r>
                  <a:rPr lang="en-US" sz="1200" dirty="0">
                    <a:solidFill>
                      <a:schemeClr val="bg1"/>
                    </a:solidFill>
                  </a:rPr>
                  <a:t>Subgroups </a:t>
                </a:r>
                <a14:m>
                  <m:oMath xmlns:m="http://schemas.openxmlformats.org/officeDocument/2006/math">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𝐺</m:t>
                        </m:r>
                      </m:e>
                      <m: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1</m:t>
                            </m:r>
                          </m:sub>
                        </m:sSub>
                      </m:sub>
                    </m:sSub>
                    <m:r>
                      <a:rPr lang="ar-AE" sz="1200" i="1" smtClean="0">
                        <a:solidFill>
                          <a:schemeClr val="bg1"/>
                        </a:solidFill>
                        <a:latin typeface="Cambria Math" panose="02040503050406030204" pitchFamily="18" charset="0"/>
                      </a:rPr>
                      <m:t>,</m:t>
                    </m:r>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𝐺</m:t>
                        </m:r>
                      </m:e>
                      <m:sub>
                        <m:sSub>
                          <m:sSubPr>
                            <m:ctrlPr>
                              <a:rPr lang="ar-AE" sz="1200" i="1" smtClean="0">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2</m:t>
                            </m:r>
                          </m:sub>
                        </m:sSub>
                      </m:sub>
                    </m:sSub>
                  </m:oMath>
                </a14:m>
                <a:r>
                  <a:rPr lang="ar-AE" sz="1200" dirty="0">
                    <a:solidFill>
                      <a:schemeClr val="bg1"/>
                    </a:solidFill>
                  </a:rPr>
                  <a:t>, </a:t>
                </a:r>
                <a14:m>
                  <m:oMath xmlns:m="http://schemas.openxmlformats.org/officeDocument/2006/math">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𝐺</m:t>
                        </m:r>
                      </m:e>
                      <m:sub>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3</m:t>
                            </m:r>
                          </m:sub>
                        </m:sSub>
                      </m:sub>
                    </m:sSub>
                  </m:oMath>
                </a14:m>
                <a:r>
                  <a:rPr lang="ar-AE" sz="1200" dirty="0">
                    <a:solidFill>
                      <a:schemeClr val="bg1"/>
                    </a:solidFill>
                  </a:rPr>
                  <a:t>: </a:t>
                </a:r>
                <a:r>
                  <a:rPr lang="en-US" sz="1200" dirty="0">
                    <a:solidFill>
                      <a:schemeClr val="bg1"/>
                    </a:solidFill>
                  </a:rPr>
                  <a:t>orthogonal under </a:t>
                </a:r>
                <a14:m>
                  <m:oMath xmlns:m="http://schemas.openxmlformats.org/officeDocument/2006/math">
                    <m:r>
                      <a:rPr lang="en-US" sz="1200" i="1" dirty="0" smtClean="0">
                        <a:solidFill>
                          <a:schemeClr val="bg1"/>
                        </a:solidFill>
                        <a:latin typeface="Cambria Math" panose="02040503050406030204" pitchFamily="18" charset="0"/>
                      </a:rPr>
                      <m:t>𝑒</m:t>
                    </m:r>
                  </m:oMath>
                </a14:m>
                <a:r>
                  <a:rPr lang="en-US" sz="1200" dirty="0">
                    <a:solidFill>
                      <a:schemeClr val="bg1"/>
                    </a:solidFill>
                  </a:rPr>
                  <a:t>. </a:t>
                </a:r>
                <a:br>
                  <a:rPr lang="en-US" sz="1200" dirty="0">
                    <a:solidFill>
                      <a:schemeClr val="bg1"/>
                    </a:solidFill>
                  </a:rPr>
                </a:br>
                <a:r>
                  <a:rPr lang="en-US" sz="1200" dirty="0">
                    <a:solidFill>
                      <a:schemeClr val="bg1"/>
                    </a:solidFill>
                  </a:rPr>
                  <a:t>	Example: </a:t>
                </a:r>
                <a14:m>
                  <m:oMath xmlns:m="http://schemas.openxmlformats.org/officeDocument/2006/math">
                    <m:r>
                      <a:rPr lang="en-US" sz="1200" i="1" dirty="0" smtClean="0">
                        <a:solidFill>
                          <a:schemeClr val="bg1"/>
                        </a:solidFill>
                        <a:latin typeface="Cambria Math" panose="02040503050406030204" pitchFamily="18" charset="0"/>
                      </a:rPr>
                      <m:t>𝑒</m:t>
                    </m:r>
                    <m:r>
                      <a:rPr lang="en-US" sz="1200" i="1" dirty="0" smtClean="0">
                        <a:solidFill>
                          <a:schemeClr val="bg1"/>
                        </a:solidFill>
                        <a:latin typeface="Cambria Math" panose="02040503050406030204" pitchFamily="18" charset="0"/>
                      </a:rPr>
                      <m:t>(</m:t>
                    </m:r>
                    <m:r>
                      <a:rPr lang="en-US" sz="1200" i="1" dirty="0" smtClean="0">
                        <a:solidFill>
                          <a:schemeClr val="bg1"/>
                        </a:solidFill>
                        <a:latin typeface="Cambria Math" panose="02040503050406030204" pitchFamily="18" charset="0"/>
                      </a:rPr>
                      <m:t>𝑔</m:t>
                    </m:r>
                    <m:r>
                      <a:rPr lang="en-US" sz="1200" i="1" baseline="-25000" dirty="0" smtClean="0">
                        <a:solidFill>
                          <a:schemeClr val="bg1"/>
                        </a:solidFill>
                        <a:latin typeface="Cambria Math" panose="02040503050406030204" pitchFamily="18" charset="0"/>
                      </a:rPr>
                      <m:t>1</m:t>
                    </m:r>
                    <m:r>
                      <a:rPr lang="en-US" sz="1200" i="1" dirty="0" smtClean="0">
                        <a:solidFill>
                          <a:schemeClr val="bg1"/>
                        </a:solidFill>
                        <a:latin typeface="Cambria Math" panose="02040503050406030204" pitchFamily="18" charset="0"/>
                      </a:rPr>
                      <m:t>, </m:t>
                    </m:r>
                    <m:r>
                      <a:rPr lang="en-US" sz="1200" i="1" dirty="0" smtClean="0">
                        <a:solidFill>
                          <a:schemeClr val="bg1"/>
                        </a:solidFill>
                        <a:latin typeface="Cambria Math" panose="02040503050406030204" pitchFamily="18" charset="0"/>
                      </a:rPr>
                      <m:t>𝑔</m:t>
                    </m:r>
                    <m:r>
                      <a:rPr lang="en-US" sz="1200" i="1" baseline="-25000" dirty="0" smtClean="0">
                        <a:solidFill>
                          <a:schemeClr val="bg1"/>
                        </a:solidFill>
                        <a:latin typeface="Cambria Math" panose="02040503050406030204" pitchFamily="18" charset="0"/>
                      </a:rPr>
                      <m:t>2</m:t>
                    </m:r>
                    <m:r>
                      <a:rPr lang="en-US" sz="1200" i="1" dirty="0" smtClean="0">
                        <a:solidFill>
                          <a:schemeClr val="bg1"/>
                        </a:solidFill>
                        <a:latin typeface="Cambria Math" panose="02040503050406030204" pitchFamily="18" charset="0"/>
                      </a:rPr>
                      <m:t>)=1</m:t>
                    </m:r>
                  </m:oMath>
                </a14:m>
                <a:endParaRPr lang="en-US" sz="1200" dirty="0">
                  <a:solidFill>
                    <a:schemeClr val="bg1"/>
                  </a:solidFill>
                </a:endParaRPr>
              </a:p>
            </p:txBody>
          </p:sp>
        </mc:Choice>
        <mc:Fallback xmlns="">
          <p:sp>
            <p:nvSpPr>
              <p:cNvPr id="6" name="Google Shape;637;p27">
                <a:extLst>
                  <a:ext uri="{FF2B5EF4-FFF2-40B4-BE49-F238E27FC236}">
                    <a16:creationId xmlns:a16="http://schemas.microsoft.com/office/drawing/2014/main" id="{1D1AB53D-CDB4-9F14-C821-C1951E0B8A0C}"/>
                  </a:ext>
                </a:extLst>
              </p:cNvPr>
              <p:cNvSpPr txBox="1">
                <a:spLocks noRot="1" noChangeAspect="1" noMove="1" noResize="1" noEditPoints="1" noAdjustHandles="1" noChangeArrowheads="1" noChangeShapeType="1" noTextEdit="1"/>
              </p:cNvSpPr>
              <p:nvPr/>
            </p:nvSpPr>
            <p:spPr>
              <a:xfrm>
                <a:off x="5827317" y="1530918"/>
                <a:ext cx="3193841" cy="1040832"/>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637;p27">
                <a:extLst>
                  <a:ext uri="{FF2B5EF4-FFF2-40B4-BE49-F238E27FC236}">
                    <a16:creationId xmlns:a16="http://schemas.microsoft.com/office/drawing/2014/main" id="{5DBFC1E4-ED11-C468-6A3E-265D1C84C75D}"/>
                  </a:ext>
                </a:extLst>
              </p:cNvPr>
              <p:cNvSpPr txBox="1">
                <a:spLocks/>
              </p:cNvSpPr>
              <p:nvPr/>
            </p:nvSpPr>
            <p:spPr>
              <a:xfrm>
                <a:off x="517025" y="715698"/>
                <a:ext cx="8627100" cy="68265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Given </a:t>
                </a:r>
                <a14:m>
                  <m:oMath xmlns:m="http://schemas.openxmlformats.org/officeDocument/2006/math">
                    <m:r>
                      <a:rPr lang="en-US" sz="1800" i="1" dirty="0" smtClean="0">
                        <a:latin typeface="Cambria Math" panose="02040503050406030204" pitchFamily="18" charset="0"/>
                      </a:rPr>
                      <m:t>𝑎𝑢𝑥</m:t>
                    </m:r>
                  </m:oMath>
                </a14:m>
                <a:r>
                  <a:rPr lang="en-US" sz="1800" dirty="0"/>
                  <a:t>, distinguish </a:t>
                </a:r>
                <a14:m>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𝐺</m:t>
                        </m:r>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𝑖</m:t>
                            </m:r>
                          </m:sub>
                        </m:sSub>
                      </m:sub>
                    </m:sSub>
                  </m:oMath>
                </a14:m>
                <a:r>
                  <a:rPr lang="en-US" sz="1800" dirty="0"/>
                  <a:t> from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𝑖</m:t>
                            </m:r>
                          </m:sub>
                        </m:sSub>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𝑗</m:t>
                            </m:r>
                          </m:sub>
                        </m:sSub>
                      </m:sub>
                    </m:sSub>
                  </m:oMath>
                </a14:m>
                <a:r>
                  <a:rPr lang="en-US" sz="1800" dirty="0"/>
                  <a:t>, where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r>
                      <a:rPr lang="en-US" sz="1800" b="0" i="1" smtClean="0">
                        <a:latin typeface="Cambria Math" panose="02040503050406030204" pitchFamily="18" charset="0"/>
                      </a:rPr>
                      <m:t> ∈{1,2,3}</m:t>
                    </m:r>
                  </m:oMath>
                </a14:m>
                <a:r>
                  <a:rPr lang="en-US" sz="1800" dirty="0"/>
                  <a:t> and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oMath>
                </a14:m>
                <a:endParaRPr lang="en-US" sz="1800" dirty="0"/>
              </a:p>
            </p:txBody>
          </p:sp>
        </mc:Choice>
        <mc:Fallback xmlns="">
          <p:sp>
            <p:nvSpPr>
              <p:cNvPr id="7" name="Google Shape;637;p27">
                <a:extLst>
                  <a:ext uri="{FF2B5EF4-FFF2-40B4-BE49-F238E27FC236}">
                    <a16:creationId xmlns:a16="http://schemas.microsoft.com/office/drawing/2014/main" id="{5DBFC1E4-ED11-C468-6A3E-265D1C84C75D}"/>
                  </a:ext>
                </a:extLst>
              </p:cNvPr>
              <p:cNvSpPr txBox="1">
                <a:spLocks noRot="1" noChangeAspect="1" noMove="1" noResize="1" noEditPoints="1" noAdjustHandles="1" noChangeArrowheads="1" noChangeShapeType="1" noTextEdit="1"/>
              </p:cNvSpPr>
              <p:nvPr/>
            </p:nvSpPr>
            <p:spPr>
              <a:xfrm>
                <a:off x="517025" y="715698"/>
                <a:ext cx="8627100" cy="682657"/>
              </a:xfrm>
              <a:prstGeom prst="rect">
                <a:avLst/>
              </a:prstGeom>
              <a:blipFill>
                <a:blip r:embed="rId4"/>
                <a:stretch>
                  <a:fillRect l="-58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Google Shape;637;p27">
                <a:extLst>
                  <a:ext uri="{FF2B5EF4-FFF2-40B4-BE49-F238E27FC236}">
                    <a16:creationId xmlns:a16="http://schemas.microsoft.com/office/drawing/2014/main" id="{257DCFD1-8F01-DB3B-86DA-75BF3E22B7F7}"/>
                  </a:ext>
                </a:extLst>
              </p:cNvPr>
              <p:cNvSpPr txBox="1">
                <a:spLocks/>
              </p:cNvSpPr>
              <p:nvPr/>
            </p:nvSpPr>
            <p:spPr>
              <a:xfrm>
                <a:off x="660548" y="1659918"/>
                <a:ext cx="875289" cy="682657"/>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800" b="1" dirty="0">
                    <a:solidFill>
                      <a:srgbClr val="BB0000"/>
                    </a:solidFill>
                  </a:rPr>
                  <a:t>❌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𝐺</m:t>
                        </m:r>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𝑗</m:t>
                            </m:r>
                          </m:sub>
                        </m:sSub>
                      </m:sub>
                    </m:sSub>
                  </m:oMath>
                </a14:m>
                <a:endParaRPr lang="en-US" sz="1800" dirty="0"/>
              </a:p>
            </p:txBody>
          </p:sp>
        </mc:Choice>
        <mc:Fallback xmlns="">
          <p:sp>
            <p:nvSpPr>
              <p:cNvPr id="8" name="Google Shape;637;p27">
                <a:extLst>
                  <a:ext uri="{FF2B5EF4-FFF2-40B4-BE49-F238E27FC236}">
                    <a16:creationId xmlns:a16="http://schemas.microsoft.com/office/drawing/2014/main" id="{257DCFD1-8F01-DB3B-86DA-75BF3E22B7F7}"/>
                  </a:ext>
                </a:extLst>
              </p:cNvPr>
              <p:cNvSpPr txBox="1">
                <a:spLocks noRot="1" noChangeAspect="1" noMove="1" noResize="1" noEditPoints="1" noAdjustHandles="1" noChangeArrowheads="1" noChangeShapeType="1" noTextEdit="1"/>
              </p:cNvSpPr>
              <p:nvPr/>
            </p:nvSpPr>
            <p:spPr>
              <a:xfrm>
                <a:off x="660548" y="1659918"/>
                <a:ext cx="875289" cy="682657"/>
              </a:xfrm>
              <a:prstGeom prst="rect">
                <a:avLst/>
              </a:prstGeom>
              <a:blipFill>
                <a:blip r:embed="rId5"/>
                <a:stretch>
                  <a:fillRect l="-4225"/>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637;p27">
                <a:extLst>
                  <a:ext uri="{FF2B5EF4-FFF2-40B4-BE49-F238E27FC236}">
                    <a16:creationId xmlns:a16="http://schemas.microsoft.com/office/drawing/2014/main" id="{7057BFA7-D492-6610-54D1-966683309E16}"/>
                  </a:ext>
                </a:extLst>
              </p:cNvPr>
              <p:cNvSpPr txBox="1">
                <a:spLocks/>
              </p:cNvSpPr>
              <p:nvPr/>
            </p:nvSpPr>
            <p:spPr>
              <a:xfrm>
                <a:off x="1679361" y="1659917"/>
                <a:ext cx="3585098" cy="682657"/>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800" b="1" dirty="0">
                    <a:solidFill>
                      <a:srgbClr val="BB0000"/>
                    </a:solidFill>
                  </a:rPr>
                  <a:t>❌</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𝑗</m:t>
                            </m:r>
                          </m:sub>
                        </m:sSub>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𝑘</m:t>
                            </m:r>
                          </m:sub>
                        </m:sSub>
                      </m:sub>
                    </m:sSub>
                  </m:oMath>
                </a14:m>
                <a:r>
                  <a:rPr lang="en-US" sz="1800" dirty="0"/>
                  <a:t>, where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1,2,3</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9" name="Google Shape;637;p27">
                <a:extLst>
                  <a:ext uri="{FF2B5EF4-FFF2-40B4-BE49-F238E27FC236}">
                    <a16:creationId xmlns:a16="http://schemas.microsoft.com/office/drawing/2014/main" id="{7057BFA7-D492-6610-54D1-966683309E16}"/>
                  </a:ext>
                </a:extLst>
              </p:cNvPr>
              <p:cNvSpPr txBox="1">
                <a:spLocks noRot="1" noChangeAspect="1" noMove="1" noResize="1" noEditPoints="1" noAdjustHandles="1" noChangeArrowheads="1" noChangeShapeType="1" noTextEdit="1"/>
              </p:cNvSpPr>
              <p:nvPr/>
            </p:nvSpPr>
            <p:spPr>
              <a:xfrm>
                <a:off x="1679361" y="1659917"/>
                <a:ext cx="3585098" cy="682657"/>
              </a:xfrm>
              <a:prstGeom prst="rect">
                <a:avLst/>
              </a:prstGeom>
              <a:blipFill>
                <a:blip r:embed="rId6"/>
                <a:stretch>
                  <a:fillRect l="-1053"/>
                </a:stretch>
              </a:blipFill>
              <a:ln w="19050">
                <a:solidFill>
                  <a:srgbClr val="C00000"/>
                </a:solidFill>
                <a:prstDash val="dash"/>
              </a:ln>
            </p:spPr>
            <p:txBody>
              <a:bodyPr/>
              <a:lstStyle/>
              <a:p>
                <a:r>
                  <a:rPr lang="en-US">
                    <a:noFill/>
                  </a:rPr>
                  <a:t> </a:t>
                </a:r>
              </a:p>
            </p:txBody>
          </p:sp>
        </mc:Fallback>
      </mc:AlternateContent>
      <p:sp>
        <p:nvSpPr>
          <p:cNvPr id="10" name="Rectangular Callout 9">
            <a:extLst>
              <a:ext uri="{FF2B5EF4-FFF2-40B4-BE49-F238E27FC236}">
                <a16:creationId xmlns:a16="http://schemas.microsoft.com/office/drawing/2014/main" id="{404A9E50-86DB-D636-11D6-C191F2946EC3}"/>
              </a:ext>
            </a:extLst>
          </p:cNvPr>
          <p:cNvSpPr/>
          <p:nvPr/>
        </p:nvSpPr>
        <p:spPr>
          <a:xfrm>
            <a:off x="517025" y="1544715"/>
            <a:ext cx="4916109" cy="1027035"/>
          </a:xfrm>
          <a:prstGeom prst="wedgeRectCallout">
            <a:avLst>
              <a:gd name="adj1" fmla="val -30608"/>
              <a:gd name="adj2" fmla="val -78397"/>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Google Shape;637;p27">
                <a:extLst>
                  <a:ext uri="{FF2B5EF4-FFF2-40B4-BE49-F238E27FC236}">
                    <a16:creationId xmlns:a16="http://schemas.microsoft.com/office/drawing/2014/main" id="{CC580D01-0D79-9ADC-EFDA-657A0DAACCBC}"/>
                  </a:ext>
                </a:extLst>
              </p:cNvPr>
              <p:cNvSpPr txBox="1">
                <a:spLocks/>
              </p:cNvSpPr>
              <p:nvPr/>
            </p:nvSpPr>
            <p:spPr>
              <a:xfrm>
                <a:off x="660548" y="2807165"/>
                <a:ext cx="3458691" cy="146684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Example:</a:t>
                </a:r>
              </a:p>
              <a:p>
                <a:pPr>
                  <a:lnSpc>
                    <a:spcPct val="150000"/>
                  </a:lnSpc>
                </a:pPr>
                <a:r>
                  <a:rPr lang="en-US" sz="1800" dirty="0"/>
                  <a:t> 	</a:t>
                </a:r>
                <a14:m>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𝐺</m:t>
                        </m:r>
                      </m:e>
                      <m: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1</m:t>
                            </m:r>
                          </m:sub>
                        </m:sSub>
                      </m:sub>
                    </m:sSub>
                  </m:oMath>
                </a14:m>
                <a:r>
                  <a:rPr lang="en-US" sz="1800" dirty="0"/>
                  <a:t> vs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1</m:t>
                            </m:r>
                          </m:sub>
                        </m:sSub>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2</m:t>
                            </m:r>
                          </m:sub>
                        </m:sSub>
                      </m:sub>
                    </m:sSub>
                  </m:oMath>
                </a14:m>
                <a:endParaRPr lang="en-US" sz="1800" i="1" dirty="0">
                  <a:latin typeface="Cambria Math" panose="02040503050406030204" pitchFamily="18" charset="0"/>
                </a:endParaRPr>
              </a:p>
              <a:p>
                <a:pPr>
                  <a:lnSpc>
                    <a:spcPct val="150000"/>
                  </a:lnSpc>
                </a:pPr>
                <a:r>
                  <a:rPr lang="en-US" sz="1800" dirty="0"/>
                  <a:t>	</a:t>
                </a:r>
                <a14:m>
                  <m:oMath xmlns:m="http://schemas.openxmlformats.org/officeDocument/2006/math">
                    <m:r>
                      <a:rPr lang="en-US" sz="1800" i="1" dirty="0" smtClean="0">
                        <a:latin typeface="Cambria Math" panose="02040503050406030204" pitchFamily="18" charset="0"/>
                      </a:rPr>
                      <m:t>𝑎𝑢𝑥</m:t>
                    </m:r>
                    <m:r>
                      <a:rPr lang="en-US" sz="1800" b="0" i="0" dirty="0" smtClean="0">
                        <a:latin typeface="Cambria Math" panose="02040503050406030204" pitchFamily="18" charset="0"/>
                      </a:rPr>
                      <m:t>:</m:t>
                    </m:r>
                  </m:oMath>
                </a14:m>
                <a:r>
                  <a:rPr lang="en-US" sz="1800" dirty="0"/>
                  <a:t> </a:t>
                </a:r>
              </a:p>
            </p:txBody>
          </p:sp>
        </mc:Choice>
        <mc:Fallback xmlns="">
          <p:sp>
            <p:nvSpPr>
              <p:cNvPr id="11" name="Google Shape;637;p27">
                <a:extLst>
                  <a:ext uri="{FF2B5EF4-FFF2-40B4-BE49-F238E27FC236}">
                    <a16:creationId xmlns:a16="http://schemas.microsoft.com/office/drawing/2014/main" id="{CC580D01-0D79-9ADC-EFDA-657A0DAACCBC}"/>
                  </a:ext>
                </a:extLst>
              </p:cNvPr>
              <p:cNvSpPr txBox="1">
                <a:spLocks noRot="1" noChangeAspect="1" noMove="1" noResize="1" noEditPoints="1" noAdjustHandles="1" noChangeArrowheads="1" noChangeShapeType="1" noTextEdit="1"/>
              </p:cNvSpPr>
              <p:nvPr/>
            </p:nvSpPr>
            <p:spPr>
              <a:xfrm>
                <a:off x="660548" y="2807165"/>
                <a:ext cx="3458691" cy="1466846"/>
              </a:xfrm>
              <a:prstGeom prst="rect">
                <a:avLst/>
              </a:prstGeom>
              <a:blipFill>
                <a:blip r:embed="rId7"/>
                <a:stretch>
                  <a:fillRect l="-109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F17753-A7D7-6592-7CAE-9B013BBBAFF5}"/>
                  </a:ext>
                </a:extLst>
              </p:cNvPr>
              <p:cNvSpPr txBox="1"/>
              <p:nvPr/>
            </p:nvSpPr>
            <p:spPr>
              <a:xfrm>
                <a:off x="2228296" y="3823308"/>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2FF17753-A7D7-6592-7CAE-9B013BBBAFF5}"/>
                  </a:ext>
                </a:extLst>
              </p:cNvPr>
              <p:cNvSpPr txBox="1">
                <a:spLocks noRot="1" noChangeAspect="1" noMove="1" noResize="1" noEditPoints="1" noAdjustHandles="1" noChangeArrowheads="1" noChangeShapeType="1" noTextEdit="1"/>
              </p:cNvSpPr>
              <p:nvPr/>
            </p:nvSpPr>
            <p:spPr>
              <a:xfrm>
                <a:off x="2228296" y="3823308"/>
                <a:ext cx="551538" cy="307777"/>
              </a:xfrm>
              <a:prstGeom prst="rect">
                <a:avLst/>
              </a:prstGeom>
              <a:blipFill>
                <a:blip r:embed="rId8"/>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F9A133-31FB-1338-D54B-1BDA6B544E8A}"/>
                  </a:ext>
                </a:extLst>
              </p:cNvPr>
              <p:cNvSpPr txBox="1"/>
              <p:nvPr/>
            </p:nvSpPr>
            <p:spPr>
              <a:xfrm>
                <a:off x="2903740" y="3823307"/>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5" name="TextBox 14">
                <a:extLst>
                  <a:ext uri="{FF2B5EF4-FFF2-40B4-BE49-F238E27FC236}">
                    <a16:creationId xmlns:a16="http://schemas.microsoft.com/office/drawing/2014/main" id="{7BF9A133-31FB-1338-D54B-1BDA6B544E8A}"/>
                  </a:ext>
                </a:extLst>
              </p:cNvPr>
              <p:cNvSpPr txBox="1">
                <a:spLocks noRot="1" noChangeAspect="1" noMove="1" noResize="1" noEditPoints="1" noAdjustHandles="1" noChangeArrowheads="1" noChangeShapeType="1" noTextEdit="1"/>
              </p:cNvSpPr>
              <p:nvPr/>
            </p:nvSpPr>
            <p:spPr>
              <a:xfrm>
                <a:off x="2903740" y="3823307"/>
                <a:ext cx="551538" cy="307777"/>
              </a:xfrm>
              <a:prstGeom prst="rect">
                <a:avLst/>
              </a:prstGeom>
              <a:blipFill>
                <a:blip r:embed="rId9"/>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58611-D2EC-074B-34C9-99753E59FC5F}"/>
                  </a:ext>
                </a:extLst>
              </p:cNvPr>
              <p:cNvSpPr txBox="1"/>
              <p:nvPr/>
            </p:nvSpPr>
            <p:spPr>
              <a:xfrm>
                <a:off x="3567701" y="3823306"/>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1</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6" name="TextBox 15">
                <a:extLst>
                  <a:ext uri="{FF2B5EF4-FFF2-40B4-BE49-F238E27FC236}">
                    <a16:creationId xmlns:a16="http://schemas.microsoft.com/office/drawing/2014/main" id="{DFB58611-D2EC-074B-34C9-99753E59FC5F}"/>
                  </a:ext>
                </a:extLst>
              </p:cNvPr>
              <p:cNvSpPr txBox="1">
                <a:spLocks noRot="1" noChangeAspect="1" noMove="1" noResize="1" noEditPoints="1" noAdjustHandles="1" noChangeArrowheads="1" noChangeShapeType="1" noTextEdit="1"/>
              </p:cNvSpPr>
              <p:nvPr/>
            </p:nvSpPr>
            <p:spPr>
              <a:xfrm>
                <a:off x="3567701" y="3823306"/>
                <a:ext cx="55153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969BE9-EC12-6E53-78AB-590F8868A75A}"/>
                  </a:ext>
                </a:extLst>
              </p:cNvPr>
              <p:cNvSpPr txBox="1"/>
              <p:nvPr/>
            </p:nvSpPr>
            <p:spPr>
              <a:xfrm>
                <a:off x="4243145" y="3823306"/>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2</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7" name="TextBox 16">
                <a:extLst>
                  <a:ext uri="{FF2B5EF4-FFF2-40B4-BE49-F238E27FC236}">
                    <a16:creationId xmlns:a16="http://schemas.microsoft.com/office/drawing/2014/main" id="{E4969BE9-EC12-6E53-78AB-590F8868A75A}"/>
                  </a:ext>
                </a:extLst>
              </p:cNvPr>
              <p:cNvSpPr txBox="1">
                <a:spLocks noRot="1" noChangeAspect="1" noMove="1" noResize="1" noEditPoints="1" noAdjustHandles="1" noChangeArrowheads="1" noChangeShapeType="1" noTextEdit="1"/>
              </p:cNvSpPr>
              <p:nvPr/>
            </p:nvSpPr>
            <p:spPr>
              <a:xfrm>
                <a:off x="4243145" y="3823306"/>
                <a:ext cx="551538" cy="307777"/>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00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31" name="Google Shape;131;p15"/>
          <p:cNvSpPr/>
          <p:nvPr/>
        </p:nvSpPr>
        <p:spPr>
          <a:xfrm>
            <a:off x="2462000" y="2113000"/>
            <a:ext cx="1827900" cy="1452000"/>
          </a:xfrm>
          <a:prstGeom prst="roundRect">
            <a:avLst>
              <a:gd name="adj" fmla="val 16667"/>
            </a:avLst>
          </a:prstGeom>
          <a:solidFill>
            <a:srgbClr val="EFEFEF"/>
          </a:solid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dk1"/>
              </a:solidFill>
            </a:endParaRPr>
          </a:p>
        </p:txBody>
      </p:sp>
      <p:pic>
        <p:nvPicPr>
          <p:cNvPr id="132" name="Google Shape;132;p15"/>
          <p:cNvPicPr preferRelativeResize="0"/>
          <p:nvPr/>
        </p:nvPicPr>
        <p:blipFill>
          <a:blip r:embed="rId3">
            <a:alphaModFix/>
          </a:blip>
          <a:stretch>
            <a:fillRect/>
          </a:stretch>
        </p:blipFill>
        <p:spPr>
          <a:xfrm>
            <a:off x="3034820" y="1526673"/>
            <a:ext cx="548640" cy="548640"/>
          </a:xfrm>
          <a:prstGeom prst="rect">
            <a:avLst/>
          </a:prstGeom>
          <a:noFill/>
          <a:ln>
            <a:noFill/>
          </a:ln>
        </p:spPr>
      </p:pic>
      <p:sp>
        <p:nvSpPr>
          <p:cNvPr id="133" name="Google Shape;133;p15"/>
          <p:cNvSpPr txBox="1"/>
          <p:nvPr/>
        </p:nvSpPr>
        <p:spPr>
          <a:xfrm>
            <a:off x="2921864" y="2113738"/>
            <a:ext cx="99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CMU</a:t>
            </a:r>
            <a:endParaRPr sz="1800">
              <a:solidFill>
                <a:schemeClr val="dk2"/>
              </a:solidFill>
            </a:endParaRPr>
          </a:p>
        </p:txBody>
      </p:sp>
      <p:grpSp>
        <p:nvGrpSpPr>
          <p:cNvPr id="134" name="Google Shape;134;p15"/>
          <p:cNvGrpSpPr/>
          <p:nvPr/>
        </p:nvGrpSpPr>
        <p:grpSpPr>
          <a:xfrm>
            <a:off x="2638997" y="2501273"/>
            <a:ext cx="1473900" cy="546000"/>
            <a:chOff x="6341727" y="1569425"/>
            <a:chExt cx="1473900" cy="546000"/>
          </a:xfrm>
        </p:grpSpPr>
        <p:sp>
          <p:nvSpPr>
            <p:cNvPr id="135" name="Google Shape;135;p15"/>
            <p:cNvSpPr/>
            <p:nvPr/>
          </p:nvSpPr>
          <p:spPr>
            <a:xfrm>
              <a:off x="6341727" y="1569425"/>
              <a:ext cx="1473900" cy="546000"/>
            </a:xfrm>
            <a:prstGeom prst="homePlate">
              <a:avLst>
                <a:gd name="adj" fmla="val 66008"/>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pk, </a:t>
              </a:r>
              <a:r>
                <a:rPr lang="en" dirty="0" err="1">
                  <a:solidFill>
                    <a:schemeClr val="lt1"/>
                  </a:solidFill>
                </a:rPr>
                <a:t>msk</a:t>
              </a:r>
              <a:endParaRPr dirty="0">
                <a:solidFill>
                  <a:schemeClr val="lt1"/>
                </a:solidFill>
              </a:endParaRPr>
            </a:p>
          </p:txBody>
        </p:sp>
        <p:sp>
          <p:nvSpPr>
            <p:cNvPr id="136" name="Google Shape;136;p15"/>
            <p:cNvSpPr/>
            <p:nvPr/>
          </p:nvSpPr>
          <p:spPr>
            <a:xfrm>
              <a:off x="7602969" y="1796663"/>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7" name="Google Shape;137;p15"/>
            <p:cNvCxnSpPr/>
            <p:nvPr/>
          </p:nvCxnSpPr>
          <p:spPr>
            <a:xfrm flipH="1">
              <a:off x="7404394" y="1851748"/>
              <a:ext cx="230100" cy="196500"/>
            </a:xfrm>
            <a:prstGeom prst="curvedConnector3">
              <a:avLst>
                <a:gd name="adj1" fmla="val -51619"/>
              </a:avLst>
            </a:prstGeom>
            <a:noFill/>
            <a:ln w="19050" cap="flat" cmpd="sng">
              <a:solidFill>
                <a:schemeClr val="dk2"/>
              </a:solidFill>
              <a:prstDash val="solid"/>
              <a:round/>
              <a:headEnd type="none" w="med" len="med"/>
              <a:tailEnd type="none" w="med" len="med"/>
            </a:ln>
          </p:spPr>
        </p:cxnSp>
      </p:grpSp>
      <p:pic>
        <p:nvPicPr>
          <p:cNvPr id="138" name="Google Shape;138;p15"/>
          <p:cNvPicPr preferRelativeResize="0"/>
          <p:nvPr/>
        </p:nvPicPr>
        <p:blipFill>
          <a:blip r:embed="rId4">
            <a:alphaModFix/>
          </a:blip>
          <a:stretch>
            <a:fillRect/>
          </a:stretch>
        </p:blipFill>
        <p:spPr>
          <a:xfrm rot="-2051921">
            <a:off x="3459851" y="2938866"/>
            <a:ext cx="457199" cy="457199"/>
          </a:xfrm>
          <a:prstGeom prst="rect">
            <a:avLst/>
          </a:prstGeom>
          <a:noFill/>
          <a:ln>
            <a:noFill/>
          </a:ln>
        </p:spPr>
      </p:pic>
      <p:pic>
        <p:nvPicPr>
          <p:cNvPr id="139" name="Google Shape;139;p15"/>
          <p:cNvPicPr preferRelativeResize="0"/>
          <p:nvPr/>
        </p:nvPicPr>
        <p:blipFill>
          <a:blip r:embed="rId5">
            <a:alphaModFix/>
          </a:blip>
          <a:stretch>
            <a:fillRect/>
          </a:stretch>
        </p:blipFill>
        <p:spPr>
          <a:xfrm>
            <a:off x="3373748" y="2898842"/>
            <a:ext cx="457200" cy="457200"/>
          </a:xfrm>
          <a:prstGeom prst="rect">
            <a:avLst/>
          </a:prstGeom>
          <a:noFill/>
          <a:ln>
            <a:noFill/>
          </a:ln>
        </p:spPr>
      </p:pic>
      <p:pic>
        <p:nvPicPr>
          <p:cNvPr id="140" name="Google Shape;140;p15"/>
          <p:cNvPicPr preferRelativeResize="0"/>
          <p:nvPr/>
        </p:nvPicPr>
        <p:blipFill>
          <a:blip r:embed="rId6">
            <a:alphaModFix/>
          </a:blip>
          <a:stretch>
            <a:fillRect/>
          </a:stretch>
        </p:blipFill>
        <p:spPr>
          <a:xfrm>
            <a:off x="4027762" y="3633350"/>
            <a:ext cx="1256252" cy="1273700"/>
          </a:xfrm>
          <a:prstGeom prst="rect">
            <a:avLst/>
          </a:prstGeom>
          <a:noFill/>
          <a:ln>
            <a:noFill/>
          </a:ln>
        </p:spPr>
      </p:pic>
      <p:sp>
        <p:nvSpPr>
          <p:cNvPr id="141" name="Google Shape;141;p15"/>
          <p:cNvSpPr/>
          <p:nvPr/>
        </p:nvSpPr>
        <p:spPr>
          <a:xfrm rot="5400000">
            <a:off x="3414100" y="3632275"/>
            <a:ext cx="548700" cy="803100"/>
          </a:xfrm>
          <a:prstGeom prst="bentUpArrow">
            <a:avLst>
              <a:gd name="adj1" fmla="val 25000"/>
              <a:gd name="adj2" fmla="val 25000"/>
              <a:gd name="adj3" fmla="val 25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2" name="Google Shape;142;p15"/>
          <p:cNvPicPr preferRelativeResize="0"/>
          <p:nvPr/>
        </p:nvPicPr>
        <p:blipFill>
          <a:blip r:embed="rId4">
            <a:alphaModFix/>
          </a:blip>
          <a:stretch>
            <a:fillRect/>
          </a:stretch>
        </p:blipFill>
        <p:spPr>
          <a:xfrm rot="-2051921">
            <a:off x="3459851" y="4386666"/>
            <a:ext cx="457199" cy="457199"/>
          </a:xfrm>
          <a:prstGeom prst="rect">
            <a:avLst/>
          </a:prstGeom>
          <a:noFill/>
          <a:ln>
            <a:noFill/>
          </a:ln>
        </p:spPr>
      </p:pic>
      <p:sp>
        <p:nvSpPr>
          <p:cNvPr id="143" name="Google Shape;143;p15"/>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Centralized trust</a:t>
            </a:r>
            <a:endParaRPr sz="3300" b="1">
              <a:solidFill>
                <a:srgbClr val="4A86E8"/>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1161"/>
    </mc:Choice>
    <mc:Fallback>
      <p:transition spd="slow" advTm="3116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97A572C2-53BF-785C-6EC3-0A83017D1E4D}"/>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57B7A7B6-8E82-C276-700F-482BC7C5645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645" name="Google Shape;645;p28">
            <a:extLst>
              <a:ext uri="{FF2B5EF4-FFF2-40B4-BE49-F238E27FC236}">
                <a16:creationId xmlns:a16="http://schemas.microsoft.com/office/drawing/2014/main" id="{9CA7D053-8EA6-5DD4-8329-E95CD531ECF9}"/>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Subgroup Decision (SD) Assumption</a:t>
            </a:r>
            <a:endParaRPr sz="2950" b="1" dirty="0"/>
          </a:p>
        </p:txBody>
      </p:sp>
      <mc:AlternateContent xmlns:mc="http://schemas.openxmlformats.org/markup-compatibility/2006" xmlns:a14="http://schemas.microsoft.com/office/drawing/2010/main">
        <mc:Choice Requires="a14">
          <p:sp>
            <p:nvSpPr>
              <p:cNvPr id="6" name="Google Shape;637;p27">
                <a:extLst>
                  <a:ext uri="{FF2B5EF4-FFF2-40B4-BE49-F238E27FC236}">
                    <a16:creationId xmlns:a16="http://schemas.microsoft.com/office/drawing/2014/main" id="{C2C7B18A-7765-8C84-9198-5A9890EBCCF5}"/>
                  </a:ext>
                </a:extLst>
              </p:cNvPr>
              <p:cNvSpPr txBox="1">
                <a:spLocks/>
              </p:cNvSpPr>
              <p:nvPr/>
            </p:nvSpPr>
            <p:spPr>
              <a:xfrm>
                <a:off x="5827317" y="1530918"/>
                <a:ext cx="3193841" cy="1040832"/>
              </a:xfrm>
              <a:prstGeom prst="rect">
                <a:avLst/>
              </a:prstGeom>
              <a:solidFill>
                <a:schemeClr val="accent1"/>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200" dirty="0">
                    <a:solidFill>
                      <a:schemeClr val="bg1"/>
                    </a:solidFill>
                  </a:rPr>
                  <a:t>Groups </a:t>
                </a:r>
                <a14:m>
                  <m:oMath xmlns:m="http://schemas.openxmlformats.org/officeDocument/2006/math">
                    <m:r>
                      <a:rPr lang="en-US" sz="1200" i="1" smtClean="0">
                        <a:solidFill>
                          <a:schemeClr val="bg1"/>
                        </a:solidFill>
                        <a:latin typeface="Cambria Math" panose="02040503050406030204" pitchFamily="18" charset="0"/>
                      </a:rPr>
                      <m:t>𝐺</m:t>
                    </m:r>
                    <m:r>
                      <a:rPr lang="en-US" sz="1200" i="1" smtClean="0">
                        <a:solidFill>
                          <a:schemeClr val="bg1"/>
                        </a:solidFill>
                        <a:latin typeface="Cambria Math" panose="02040503050406030204" pitchFamily="18" charset="0"/>
                      </a:rPr>
                      <m:t>, </m:t>
                    </m:r>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𝐺</m:t>
                        </m:r>
                      </m:e>
                      <m:sub>
                        <m:r>
                          <a:rPr lang="ar-AE" sz="1200" i="1" smtClean="0">
                            <a:solidFill>
                              <a:schemeClr val="bg1"/>
                            </a:solidFill>
                            <a:latin typeface="Cambria Math" panose="02040503050406030204" pitchFamily="18" charset="0"/>
                          </a:rPr>
                          <m:t>𝑇</m:t>
                        </m:r>
                      </m:sub>
                    </m:sSub>
                    <m:r>
                      <a:rPr lang="ar-AE" sz="1200" i="1" smtClean="0">
                        <a:solidFill>
                          <a:schemeClr val="bg1"/>
                        </a:solidFill>
                        <a:latin typeface="Cambria Math" panose="02040503050406030204" pitchFamily="18" charset="0"/>
                      </a:rPr>
                      <m:t> </m:t>
                    </m:r>
                  </m:oMath>
                </a14:m>
                <a:r>
                  <a:rPr lang="en-US" sz="1200" dirty="0">
                    <a:solidFill>
                      <a:schemeClr val="bg1"/>
                    </a:solidFill>
                  </a:rPr>
                  <a:t>of order </a:t>
                </a:r>
                <a14:m>
                  <m:oMath xmlns:m="http://schemas.openxmlformats.org/officeDocument/2006/math">
                    <m:r>
                      <a:rPr lang="en-US" sz="1200" i="1" smtClean="0">
                        <a:solidFill>
                          <a:schemeClr val="bg1"/>
                        </a:solidFill>
                        <a:latin typeface="Cambria Math" panose="02040503050406030204" pitchFamily="18" charset="0"/>
                      </a:rPr>
                      <m:t>𝑁</m:t>
                    </m:r>
                    <m:r>
                      <a:rPr lang="en-US" sz="1200" i="1" smtClean="0">
                        <a:solidFill>
                          <a:schemeClr val="bg1"/>
                        </a:solidFill>
                        <a:latin typeface="Cambria Math" panose="02040503050406030204" pitchFamily="18" charset="0"/>
                      </a:rPr>
                      <m:t>=</m:t>
                    </m:r>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1</m:t>
                        </m:r>
                      </m:sub>
                    </m:s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2</m:t>
                        </m:r>
                      </m:sub>
                    </m:s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3</m:t>
                        </m:r>
                      </m:sub>
                    </m:sSub>
                  </m:oMath>
                </a14:m>
                <a:br>
                  <a:rPr lang="ar-AE" sz="1200" baseline="-25000" dirty="0">
                    <a:solidFill>
                      <a:schemeClr val="bg1"/>
                    </a:solidFill>
                  </a:rPr>
                </a:br>
                <a:r>
                  <a:rPr lang="en-US" sz="1200" dirty="0">
                    <a:solidFill>
                      <a:schemeClr val="bg1"/>
                    </a:solidFill>
                  </a:rPr>
                  <a:t>Subgroups </a:t>
                </a:r>
                <a14:m>
                  <m:oMath xmlns:m="http://schemas.openxmlformats.org/officeDocument/2006/math">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𝐺</m:t>
                        </m:r>
                      </m:e>
                      <m: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1</m:t>
                            </m:r>
                          </m:sub>
                        </m:sSub>
                      </m:sub>
                    </m:sSub>
                    <m:r>
                      <a:rPr lang="ar-AE" sz="1200" i="1" smtClean="0">
                        <a:solidFill>
                          <a:schemeClr val="bg1"/>
                        </a:solidFill>
                        <a:latin typeface="Cambria Math" panose="02040503050406030204" pitchFamily="18" charset="0"/>
                      </a:rPr>
                      <m:t>,</m:t>
                    </m:r>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𝐺</m:t>
                        </m:r>
                      </m:e>
                      <m:sub>
                        <m:sSub>
                          <m:sSubPr>
                            <m:ctrlPr>
                              <a:rPr lang="ar-AE" sz="1200" i="1" smtClean="0">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2</m:t>
                            </m:r>
                          </m:sub>
                        </m:sSub>
                      </m:sub>
                    </m:sSub>
                  </m:oMath>
                </a14:m>
                <a:r>
                  <a:rPr lang="ar-AE" sz="1200" dirty="0">
                    <a:solidFill>
                      <a:schemeClr val="bg1"/>
                    </a:solidFill>
                  </a:rPr>
                  <a:t>, </a:t>
                </a:r>
                <a14:m>
                  <m:oMath xmlns:m="http://schemas.openxmlformats.org/officeDocument/2006/math">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𝐺</m:t>
                        </m:r>
                      </m:e>
                      <m:sub>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3</m:t>
                            </m:r>
                          </m:sub>
                        </m:sSub>
                      </m:sub>
                    </m:sSub>
                  </m:oMath>
                </a14:m>
                <a:r>
                  <a:rPr lang="ar-AE" sz="1200" dirty="0">
                    <a:solidFill>
                      <a:schemeClr val="bg1"/>
                    </a:solidFill>
                  </a:rPr>
                  <a:t>: </a:t>
                </a:r>
                <a:r>
                  <a:rPr lang="en-US" sz="1200" dirty="0">
                    <a:solidFill>
                      <a:schemeClr val="bg1"/>
                    </a:solidFill>
                  </a:rPr>
                  <a:t>orthogonal under </a:t>
                </a:r>
                <a14:m>
                  <m:oMath xmlns:m="http://schemas.openxmlformats.org/officeDocument/2006/math">
                    <m:r>
                      <a:rPr lang="en-US" sz="1200" i="1" dirty="0" smtClean="0">
                        <a:solidFill>
                          <a:schemeClr val="bg1"/>
                        </a:solidFill>
                        <a:latin typeface="Cambria Math" panose="02040503050406030204" pitchFamily="18" charset="0"/>
                      </a:rPr>
                      <m:t>𝑒</m:t>
                    </m:r>
                  </m:oMath>
                </a14:m>
                <a:r>
                  <a:rPr lang="en-US" sz="1200" dirty="0">
                    <a:solidFill>
                      <a:schemeClr val="bg1"/>
                    </a:solidFill>
                  </a:rPr>
                  <a:t>. </a:t>
                </a:r>
                <a:br>
                  <a:rPr lang="en-US" sz="1200" dirty="0">
                    <a:solidFill>
                      <a:schemeClr val="bg1"/>
                    </a:solidFill>
                  </a:rPr>
                </a:br>
                <a:r>
                  <a:rPr lang="en-US" sz="1200" dirty="0">
                    <a:solidFill>
                      <a:schemeClr val="bg1"/>
                    </a:solidFill>
                  </a:rPr>
                  <a:t>	Example: </a:t>
                </a:r>
                <a14:m>
                  <m:oMath xmlns:m="http://schemas.openxmlformats.org/officeDocument/2006/math">
                    <m:r>
                      <a:rPr lang="en-US" sz="1200" i="1" dirty="0" smtClean="0">
                        <a:solidFill>
                          <a:schemeClr val="bg1"/>
                        </a:solidFill>
                        <a:latin typeface="Cambria Math" panose="02040503050406030204" pitchFamily="18" charset="0"/>
                      </a:rPr>
                      <m:t>𝑒</m:t>
                    </m:r>
                    <m:r>
                      <a:rPr lang="en-US" sz="1200" i="1" dirty="0" smtClean="0">
                        <a:solidFill>
                          <a:schemeClr val="bg1"/>
                        </a:solidFill>
                        <a:latin typeface="Cambria Math" panose="02040503050406030204" pitchFamily="18" charset="0"/>
                      </a:rPr>
                      <m:t>(</m:t>
                    </m:r>
                    <m:r>
                      <a:rPr lang="en-US" sz="1200" i="1" dirty="0" smtClean="0">
                        <a:solidFill>
                          <a:schemeClr val="bg1"/>
                        </a:solidFill>
                        <a:latin typeface="Cambria Math" panose="02040503050406030204" pitchFamily="18" charset="0"/>
                      </a:rPr>
                      <m:t>𝑔</m:t>
                    </m:r>
                    <m:r>
                      <a:rPr lang="en-US" sz="1200" i="1" baseline="-25000" dirty="0" smtClean="0">
                        <a:solidFill>
                          <a:schemeClr val="bg1"/>
                        </a:solidFill>
                        <a:latin typeface="Cambria Math" panose="02040503050406030204" pitchFamily="18" charset="0"/>
                      </a:rPr>
                      <m:t>1</m:t>
                    </m:r>
                    <m:r>
                      <a:rPr lang="en-US" sz="1200" i="1" dirty="0" smtClean="0">
                        <a:solidFill>
                          <a:schemeClr val="bg1"/>
                        </a:solidFill>
                        <a:latin typeface="Cambria Math" panose="02040503050406030204" pitchFamily="18" charset="0"/>
                      </a:rPr>
                      <m:t>, </m:t>
                    </m:r>
                    <m:r>
                      <a:rPr lang="en-US" sz="1200" i="1" dirty="0" smtClean="0">
                        <a:solidFill>
                          <a:schemeClr val="bg1"/>
                        </a:solidFill>
                        <a:latin typeface="Cambria Math" panose="02040503050406030204" pitchFamily="18" charset="0"/>
                      </a:rPr>
                      <m:t>𝑔</m:t>
                    </m:r>
                    <m:r>
                      <a:rPr lang="en-US" sz="1200" i="1" baseline="-25000" dirty="0" smtClean="0">
                        <a:solidFill>
                          <a:schemeClr val="bg1"/>
                        </a:solidFill>
                        <a:latin typeface="Cambria Math" panose="02040503050406030204" pitchFamily="18" charset="0"/>
                      </a:rPr>
                      <m:t>2</m:t>
                    </m:r>
                    <m:r>
                      <a:rPr lang="en-US" sz="1200" i="1" dirty="0" smtClean="0">
                        <a:solidFill>
                          <a:schemeClr val="bg1"/>
                        </a:solidFill>
                        <a:latin typeface="Cambria Math" panose="02040503050406030204" pitchFamily="18" charset="0"/>
                      </a:rPr>
                      <m:t>)=1</m:t>
                    </m:r>
                  </m:oMath>
                </a14:m>
                <a:endParaRPr lang="en-US" sz="1200" dirty="0">
                  <a:solidFill>
                    <a:schemeClr val="bg1"/>
                  </a:solidFill>
                </a:endParaRPr>
              </a:p>
            </p:txBody>
          </p:sp>
        </mc:Choice>
        <mc:Fallback xmlns="">
          <p:sp>
            <p:nvSpPr>
              <p:cNvPr id="6" name="Google Shape;637;p27">
                <a:extLst>
                  <a:ext uri="{FF2B5EF4-FFF2-40B4-BE49-F238E27FC236}">
                    <a16:creationId xmlns:a16="http://schemas.microsoft.com/office/drawing/2014/main" id="{C2C7B18A-7765-8C84-9198-5A9890EBCCF5}"/>
                  </a:ext>
                </a:extLst>
              </p:cNvPr>
              <p:cNvSpPr txBox="1">
                <a:spLocks noRot="1" noChangeAspect="1" noMove="1" noResize="1" noEditPoints="1" noAdjustHandles="1" noChangeArrowheads="1" noChangeShapeType="1" noTextEdit="1"/>
              </p:cNvSpPr>
              <p:nvPr/>
            </p:nvSpPr>
            <p:spPr>
              <a:xfrm>
                <a:off x="5827317" y="1530918"/>
                <a:ext cx="3193841" cy="1040832"/>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637;p27">
                <a:extLst>
                  <a:ext uri="{FF2B5EF4-FFF2-40B4-BE49-F238E27FC236}">
                    <a16:creationId xmlns:a16="http://schemas.microsoft.com/office/drawing/2014/main" id="{61FA52A1-9C4F-61F9-1404-F85EFDB11904}"/>
                  </a:ext>
                </a:extLst>
              </p:cNvPr>
              <p:cNvSpPr txBox="1">
                <a:spLocks/>
              </p:cNvSpPr>
              <p:nvPr/>
            </p:nvSpPr>
            <p:spPr>
              <a:xfrm>
                <a:off x="517025" y="715698"/>
                <a:ext cx="8627100" cy="68265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Given </a:t>
                </a:r>
                <a14:m>
                  <m:oMath xmlns:m="http://schemas.openxmlformats.org/officeDocument/2006/math">
                    <m:r>
                      <a:rPr lang="en-US" sz="1800" i="1" dirty="0" smtClean="0">
                        <a:latin typeface="Cambria Math" panose="02040503050406030204" pitchFamily="18" charset="0"/>
                      </a:rPr>
                      <m:t>𝑎𝑢𝑥</m:t>
                    </m:r>
                  </m:oMath>
                </a14:m>
                <a:r>
                  <a:rPr lang="en-US" sz="1800" dirty="0"/>
                  <a:t>, distinguish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𝑖</m:t>
                            </m:r>
                          </m:sub>
                        </m:sSub>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𝑗</m:t>
                            </m:r>
                          </m:sub>
                        </m:sSub>
                      </m:sub>
                    </m:sSub>
                  </m:oMath>
                </a14:m>
                <a:r>
                  <a:rPr lang="en-US" sz="1800" dirty="0"/>
                  <a:t> from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𝐺</m:t>
                    </m:r>
                  </m:oMath>
                </a14:m>
                <a:r>
                  <a:rPr lang="en-US" sz="1800" dirty="0"/>
                  <a:t>, where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r>
                      <a:rPr lang="en-US" sz="1800" b="0" i="1" smtClean="0">
                        <a:latin typeface="Cambria Math" panose="02040503050406030204" pitchFamily="18" charset="0"/>
                      </a:rPr>
                      <m:t> ∈{1,2,3}</m:t>
                    </m:r>
                  </m:oMath>
                </a14:m>
                <a:r>
                  <a:rPr lang="en-US" sz="1800" dirty="0"/>
                  <a:t> and </a:t>
                </a:r>
                <a14:m>
                  <m:oMath xmlns:m="http://schemas.openxmlformats.org/officeDocument/2006/math">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oMath>
                </a14:m>
                <a:endParaRPr lang="en-US" sz="1800" dirty="0"/>
              </a:p>
            </p:txBody>
          </p:sp>
        </mc:Choice>
        <mc:Fallback xmlns="">
          <p:sp>
            <p:nvSpPr>
              <p:cNvPr id="7" name="Google Shape;637;p27">
                <a:extLst>
                  <a:ext uri="{FF2B5EF4-FFF2-40B4-BE49-F238E27FC236}">
                    <a16:creationId xmlns:a16="http://schemas.microsoft.com/office/drawing/2014/main" id="{61FA52A1-9C4F-61F9-1404-F85EFDB11904}"/>
                  </a:ext>
                </a:extLst>
              </p:cNvPr>
              <p:cNvSpPr txBox="1">
                <a:spLocks noRot="1" noChangeAspect="1" noMove="1" noResize="1" noEditPoints="1" noAdjustHandles="1" noChangeArrowheads="1" noChangeShapeType="1" noTextEdit="1"/>
              </p:cNvSpPr>
              <p:nvPr/>
            </p:nvSpPr>
            <p:spPr>
              <a:xfrm>
                <a:off x="517025" y="715698"/>
                <a:ext cx="8627100" cy="682657"/>
              </a:xfrm>
              <a:prstGeom prst="rect">
                <a:avLst/>
              </a:prstGeom>
              <a:blipFill>
                <a:blip r:embed="rId4"/>
                <a:stretch>
                  <a:fillRect l="-58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Google Shape;637;p27">
                <a:extLst>
                  <a:ext uri="{FF2B5EF4-FFF2-40B4-BE49-F238E27FC236}">
                    <a16:creationId xmlns:a16="http://schemas.microsoft.com/office/drawing/2014/main" id="{BBE683D7-2F0A-B632-B20E-39B3610E3FF9}"/>
                  </a:ext>
                </a:extLst>
              </p:cNvPr>
              <p:cNvSpPr txBox="1">
                <a:spLocks/>
              </p:cNvSpPr>
              <p:nvPr/>
            </p:nvSpPr>
            <p:spPr>
              <a:xfrm>
                <a:off x="660548" y="1704270"/>
                <a:ext cx="3585098" cy="639312"/>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800" b="1" dirty="0">
                    <a:solidFill>
                      <a:srgbClr val="BB0000"/>
                    </a:solidFill>
                  </a:rPr>
                  <a:t>❌</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𝑘</m:t>
                            </m:r>
                          </m:sub>
                        </m:sSub>
                      </m:sub>
                    </m:sSub>
                  </m:oMath>
                </a14:m>
                <a:r>
                  <a:rPr lang="en-US" sz="1800" dirty="0"/>
                  <a:t>, where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1,2,3</m:t>
                        </m:r>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m:t>
                    </m:r>
                  </m:oMath>
                </a14:m>
                <a:endParaRPr lang="en-US" sz="1800" dirty="0"/>
              </a:p>
            </p:txBody>
          </p:sp>
        </mc:Choice>
        <mc:Fallback xmlns="">
          <p:sp>
            <p:nvSpPr>
              <p:cNvPr id="9" name="Google Shape;637;p27">
                <a:extLst>
                  <a:ext uri="{FF2B5EF4-FFF2-40B4-BE49-F238E27FC236}">
                    <a16:creationId xmlns:a16="http://schemas.microsoft.com/office/drawing/2014/main" id="{BBE683D7-2F0A-B632-B20E-39B3610E3FF9}"/>
                  </a:ext>
                </a:extLst>
              </p:cNvPr>
              <p:cNvSpPr txBox="1">
                <a:spLocks noRot="1" noChangeAspect="1" noMove="1" noResize="1" noEditPoints="1" noAdjustHandles="1" noChangeArrowheads="1" noChangeShapeType="1" noTextEdit="1"/>
              </p:cNvSpPr>
              <p:nvPr/>
            </p:nvSpPr>
            <p:spPr>
              <a:xfrm>
                <a:off x="660548" y="1704270"/>
                <a:ext cx="3585098" cy="639312"/>
              </a:xfrm>
              <a:prstGeom prst="rect">
                <a:avLst/>
              </a:prstGeom>
              <a:blipFill>
                <a:blip r:embed="rId5"/>
                <a:stretch>
                  <a:fillRect l="-1053"/>
                </a:stretch>
              </a:blipFill>
              <a:ln w="19050">
                <a:solidFill>
                  <a:srgbClr val="C00000"/>
                </a:solidFill>
                <a:prstDash val="dash"/>
              </a:ln>
            </p:spPr>
            <p:txBody>
              <a:bodyPr/>
              <a:lstStyle/>
              <a:p>
                <a:r>
                  <a:rPr lang="en-US">
                    <a:noFill/>
                  </a:rPr>
                  <a:t> </a:t>
                </a:r>
              </a:p>
            </p:txBody>
          </p:sp>
        </mc:Fallback>
      </mc:AlternateContent>
      <p:sp>
        <p:nvSpPr>
          <p:cNvPr id="10" name="Rectangular Callout 9">
            <a:extLst>
              <a:ext uri="{FF2B5EF4-FFF2-40B4-BE49-F238E27FC236}">
                <a16:creationId xmlns:a16="http://schemas.microsoft.com/office/drawing/2014/main" id="{F6DB8655-3834-CF9C-F7EE-9F71F2C4AB18}"/>
              </a:ext>
            </a:extLst>
          </p:cNvPr>
          <p:cNvSpPr/>
          <p:nvPr/>
        </p:nvSpPr>
        <p:spPr>
          <a:xfrm>
            <a:off x="517026" y="1544715"/>
            <a:ext cx="3868544" cy="1027035"/>
          </a:xfrm>
          <a:prstGeom prst="wedgeRectCallout">
            <a:avLst>
              <a:gd name="adj1" fmla="val -25559"/>
              <a:gd name="adj2" fmla="val -80990"/>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Google Shape;637;p27">
                <a:extLst>
                  <a:ext uri="{FF2B5EF4-FFF2-40B4-BE49-F238E27FC236}">
                    <a16:creationId xmlns:a16="http://schemas.microsoft.com/office/drawing/2014/main" id="{463376CB-0D3B-ED55-69F5-02C253BDC50C}"/>
                  </a:ext>
                </a:extLst>
              </p:cNvPr>
              <p:cNvSpPr txBox="1">
                <a:spLocks/>
              </p:cNvSpPr>
              <p:nvPr/>
            </p:nvSpPr>
            <p:spPr>
              <a:xfrm>
                <a:off x="660548" y="2807165"/>
                <a:ext cx="5447289" cy="146684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Example:</a:t>
                </a:r>
              </a:p>
              <a:p>
                <a:pPr>
                  <a:lnSpc>
                    <a:spcPct val="150000"/>
                  </a:lnSpc>
                </a:pPr>
                <a:r>
                  <a:rPr lang="en-US" sz="1800" dirty="0"/>
                  <a:t> 	</a:t>
                </a:r>
                <a14:m>
                  <m:oMath xmlns:m="http://schemas.openxmlformats.org/officeDocument/2006/math">
                    <m:r>
                      <a:rPr lang="en-US" sz="1800" i="1">
                        <a:latin typeface="Cambria Math" panose="02040503050406030204" pitchFamily="18" charset="0"/>
                      </a:rPr>
                      <m:t>𝑇</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1</m:t>
                            </m:r>
                          </m:sub>
                        </m:sSub>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𝑝</m:t>
                            </m:r>
                          </m:e>
                          <m:sub>
                            <m:r>
                              <a:rPr lang="en-US" sz="1800" b="0" i="1" smtClean="0">
                                <a:latin typeface="Cambria Math" panose="02040503050406030204" pitchFamily="18" charset="0"/>
                                <a:ea typeface="Cambria Math" panose="02040503050406030204" pitchFamily="18" charset="0"/>
                              </a:rPr>
                              <m:t>2</m:t>
                            </m:r>
                          </m:sub>
                        </m:sSub>
                      </m:sub>
                    </m:sSub>
                  </m:oMath>
                </a14:m>
                <a:r>
                  <a:rPr lang="en-US" sz="1800" dirty="0"/>
                  <a:t> vs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3</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𝐺</m:t>
                    </m:r>
                  </m:oMath>
                </a14:m>
                <a:r>
                  <a:rPr lang="en-US" sz="1800" dirty="0"/>
                  <a:t> </a:t>
                </a:r>
                <a:endParaRPr lang="en-US" sz="1800" i="1" dirty="0">
                  <a:latin typeface="Cambria Math" panose="02040503050406030204" pitchFamily="18" charset="0"/>
                </a:endParaRPr>
              </a:p>
              <a:p>
                <a:pPr>
                  <a:lnSpc>
                    <a:spcPct val="150000"/>
                  </a:lnSpc>
                </a:pPr>
                <a:r>
                  <a:rPr lang="en-US" sz="1800" dirty="0"/>
                  <a:t>	</a:t>
                </a:r>
                <a14:m>
                  <m:oMath xmlns:m="http://schemas.openxmlformats.org/officeDocument/2006/math">
                    <m:r>
                      <a:rPr lang="en-US" sz="1800" i="1" dirty="0" smtClean="0">
                        <a:latin typeface="Cambria Math" panose="02040503050406030204" pitchFamily="18" charset="0"/>
                      </a:rPr>
                      <m:t>𝑎𝑢𝑥</m:t>
                    </m:r>
                    <m:r>
                      <a:rPr lang="en-US" sz="1800" b="0" i="0" dirty="0" smtClean="0">
                        <a:latin typeface="Cambria Math" panose="02040503050406030204" pitchFamily="18" charset="0"/>
                      </a:rPr>
                      <m:t>:</m:t>
                    </m:r>
                  </m:oMath>
                </a14:m>
                <a:r>
                  <a:rPr lang="en-US" sz="1800" dirty="0"/>
                  <a:t> </a:t>
                </a:r>
              </a:p>
            </p:txBody>
          </p:sp>
        </mc:Choice>
        <mc:Fallback xmlns="">
          <p:sp>
            <p:nvSpPr>
              <p:cNvPr id="11" name="Google Shape;637;p27">
                <a:extLst>
                  <a:ext uri="{FF2B5EF4-FFF2-40B4-BE49-F238E27FC236}">
                    <a16:creationId xmlns:a16="http://schemas.microsoft.com/office/drawing/2014/main" id="{463376CB-0D3B-ED55-69F5-02C253BDC50C}"/>
                  </a:ext>
                </a:extLst>
              </p:cNvPr>
              <p:cNvSpPr txBox="1">
                <a:spLocks noRot="1" noChangeAspect="1" noMove="1" noResize="1" noEditPoints="1" noAdjustHandles="1" noChangeArrowheads="1" noChangeShapeType="1" noTextEdit="1"/>
              </p:cNvSpPr>
              <p:nvPr/>
            </p:nvSpPr>
            <p:spPr>
              <a:xfrm>
                <a:off x="660548" y="2807165"/>
                <a:ext cx="5447289" cy="1466846"/>
              </a:xfrm>
              <a:prstGeom prst="rect">
                <a:avLst/>
              </a:prstGeom>
              <a:blipFill>
                <a:blip r:embed="rId6"/>
                <a:stretch>
                  <a:fillRect l="-69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3F83FE-C25D-FB54-BB45-E0F820C76771}"/>
                  </a:ext>
                </a:extLst>
              </p:cNvPr>
              <p:cNvSpPr txBox="1"/>
              <p:nvPr/>
            </p:nvSpPr>
            <p:spPr>
              <a:xfrm>
                <a:off x="2228296" y="3823308"/>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6F3F83FE-C25D-FB54-BB45-E0F820C76771}"/>
                  </a:ext>
                </a:extLst>
              </p:cNvPr>
              <p:cNvSpPr txBox="1">
                <a:spLocks noRot="1" noChangeAspect="1" noMove="1" noResize="1" noEditPoints="1" noAdjustHandles="1" noChangeArrowheads="1" noChangeShapeType="1" noTextEdit="1"/>
              </p:cNvSpPr>
              <p:nvPr/>
            </p:nvSpPr>
            <p:spPr>
              <a:xfrm>
                <a:off x="2228296" y="3823308"/>
                <a:ext cx="551538" cy="307777"/>
              </a:xfrm>
              <a:prstGeom prst="rect">
                <a:avLst/>
              </a:prstGeom>
              <a:blipFill>
                <a:blip r:embed="rId7"/>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F54DEB1-BA75-2F39-6442-93770FD617AE}"/>
                  </a:ext>
                </a:extLst>
              </p:cNvPr>
              <p:cNvSpPr txBox="1"/>
              <p:nvPr/>
            </p:nvSpPr>
            <p:spPr>
              <a:xfrm>
                <a:off x="2903740" y="3823307"/>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TextBox 14">
                <a:extLst>
                  <a:ext uri="{FF2B5EF4-FFF2-40B4-BE49-F238E27FC236}">
                    <a16:creationId xmlns:a16="http://schemas.microsoft.com/office/drawing/2014/main" id="{FF54DEB1-BA75-2F39-6442-93770FD617AE}"/>
                  </a:ext>
                </a:extLst>
              </p:cNvPr>
              <p:cNvSpPr txBox="1">
                <a:spLocks noRot="1" noChangeAspect="1" noMove="1" noResize="1" noEditPoints="1" noAdjustHandles="1" noChangeArrowheads="1" noChangeShapeType="1" noTextEdit="1"/>
              </p:cNvSpPr>
              <p:nvPr/>
            </p:nvSpPr>
            <p:spPr>
              <a:xfrm>
                <a:off x="2903740" y="3823307"/>
                <a:ext cx="551538" cy="307777"/>
              </a:xfrm>
              <a:prstGeom prst="rect">
                <a:avLst/>
              </a:prstGeom>
              <a:blipFill>
                <a:blip r:embed="rId8"/>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78B6C3D-0523-0A36-BE16-E41E2AB7D246}"/>
                  </a:ext>
                </a:extLst>
              </p:cNvPr>
              <p:cNvSpPr txBox="1"/>
              <p:nvPr/>
            </p:nvSpPr>
            <p:spPr>
              <a:xfrm>
                <a:off x="3567701" y="3823306"/>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1</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TextBox 15">
                <a:extLst>
                  <a:ext uri="{FF2B5EF4-FFF2-40B4-BE49-F238E27FC236}">
                    <a16:creationId xmlns:a16="http://schemas.microsoft.com/office/drawing/2014/main" id="{978B6C3D-0523-0A36-BE16-E41E2AB7D246}"/>
                  </a:ext>
                </a:extLst>
              </p:cNvPr>
              <p:cNvSpPr txBox="1">
                <a:spLocks noRot="1" noChangeAspect="1" noMove="1" noResize="1" noEditPoints="1" noAdjustHandles="1" noChangeArrowheads="1" noChangeShapeType="1" noTextEdit="1"/>
              </p:cNvSpPr>
              <p:nvPr/>
            </p:nvSpPr>
            <p:spPr>
              <a:xfrm>
                <a:off x="3567701" y="3823306"/>
                <a:ext cx="551538"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DE2FBCB-C17E-C46E-3F85-7094E1FE94C3}"/>
                  </a:ext>
                </a:extLst>
              </p:cNvPr>
              <p:cNvSpPr txBox="1"/>
              <p:nvPr/>
            </p:nvSpPr>
            <p:spPr>
              <a:xfrm>
                <a:off x="4243145" y="3823306"/>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𝑍</m:t>
                          </m:r>
                        </m:e>
                        <m:sub>
                          <m:r>
                            <a:rPr lang="en-US" b="0" i="1" smtClean="0">
                              <a:solidFill>
                                <a:schemeClr val="bg1"/>
                              </a:solidFill>
                              <a:latin typeface="Cambria Math" panose="02040503050406030204" pitchFamily="18" charset="0"/>
                            </a:rPr>
                            <m:t>2</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𝑍</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7" name="TextBox 16">
                <a:extLst>
                  <a:ext uri="{FF2B5EF4-FFF2-40B4-BE49-F238E27FC236}">
                    <a16:creationId xmlns:a16="http://schemas.microsoft.com/office/drawing/2014/main" id="{3DE2FBCB-C17E-C46E-3F85-7094E1FE94C3}"/>
                  </a:ext>
                </a:extLst>
              </p:cNvPr>
              <p:cNvSpPr txBox="1">
                <a:spLocks noRot="1" noChangeAspect="1" noMove="1" noResize="1" noEditPoints="1" noAdjustHandles="1" noChangeArrowheads="1" noChangeShapeType="1" noTextEdit="1"/>
              </p:cNvSpPr>
              <p:nvPr/>
            </p:nvSpPr>
            <p:spPr>
              <a:xfrm>
                <a:off x="4243145" y="3823306"/>
                <a:ext cx="551538" cy="30777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45431"/>
      </p:ext>
    </p:extLst>
  </p:cSld>
  <p:clrMapOvr>
    <a:masterClrMapping/>
  </p:clrMapOvr>
  <mc:AlternateContent xmlns:mc="http://schemas.openxmlformats.org/markup-compatibility/2006">
    <mc:Choice xmlns:p14="http://schemas.microsoft.com/office/powerpoint/2010/main" Requires="p14">
      <p:transition spd="slow" p14:dur="2000" advTm="199107"/>
    </mc:Choice>
    <mc:Fallback>
      <p:transition spd="slow" advTm="19910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C0680D9D-A296-9EE6-8FE0-376426EB291C}"/>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EC00F9AE-9D48-AAD2-9DF9-EC93E78AA0B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645" name="Google Shape;645;p28">
            <a:extLst>
              <a:ext uri="{FF2B5EF4-FFF2-40B4-BE49-F238E27FC236}">
                <a16:creationId xmlns:a16="http://schemas.microsoft.com/office/drawing/2014/main" id="{8F8A412D-0BB4-B479-6190-3909312A36F8}"/>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solidFill>
                  <a:schemeClr val="accent1"/>
                </a:solidFill>
              </a:rPr>
              <a:t>Our new </a:t>
            </a:r>
            <a:r>
              <a:rPr lang="en" sz="2950" b="1" dirty="0"/>
              <a:t>Subgroup Decision (SD) Assumption</a:t>
            </a:r>
            <a:endParaRPr sz="2950" b="1" dirty="0"/>
          </a:p>
        </p:txBody>
      </p:sp>
      <mc:AlternateContent xmlns:mc="http://schemas.openxmlformats.org/markup-compatibility/2006" xmlns:a14="http://schemas.microsoft.com/office/drawing/2010/main">
        <mc:Choice Requires="a14">
          <p:sp>
            <p:nvSpPr>
              <p:cNvPr id="6" name="Google Shape;637;p27">
                <a:extLst>
                  <a:ext uri="{FF2B5EF4-FFF2-40B4-BE49-F238E27FC236}">
                    <a16:creationId xmlns:a16="http://schemas.microsoft.com/office/drawing/2014/main" id="{531D2E04-E3AF-8082-F672-AA4A066D8EBC}"/>
                  </a:ext>
                </a:extLst>
              </p:cNvPr>
              <p:cNvSpPr txBox="1">
                <a:spLocks/>
              </p:cNvSpPr>
              <p:nvPr/>
            </p:nvSpPr>
            <p:spPr>
              <a:xfrm>
                <a:off x="5827317" y="1530918"/>
                <a:ext cx="3193841" cy="1040832"/>
              </a:xfrm>
              <a:prstGeom prst="rect">
                <a:avLst/>
              </a:prstGeom>
              <a:solidFill>
                <a:schemeClr val="accent1"/>
              </a:solid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200" dirty="0">
                    <a:solidFill>
                      <a:schemeClr val="bg1"/>
                    </a:solidFill>
                  </a:rPr>
                  <a:t>Groups </a:t>
                </a:r>
                <a14:m>
                  <m:oMath xmlns:m="http://schemas.openxmlformats.org/officeDocument/2006/math">
                    <m:r>
                      <a:rPr lang="en-US" sz="1200" i="1" smtClean="0">
                        <a:solidFill>
                          <a:schemeClr val="bg1"/>
                        </a:solidFill>
                        <a:latin typeface="Cambria Math" panose="02040503050406030204" pitchFamily="18" charset="0"/>
                      </a:rPr>
                      <m:t>𝐺</m:t>
                    </m:r>
                    <m:r>
                      <a:rPr lang="en-US" sz="1200" i="1" smtClean="0">
                        <a:solidFill>
                          <a:schemeClr val="bg1"/>
                        </a:solidFill>
                        <a:latin typeface="Cambria Math" panose="02040503050406030204" pitchFamily="18" charset="0"/>
                      </a:rPr>
                      <m:t>, </m:t>
                    </m:r>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𝐺</m:t>
                        </m:r>
                      </m:e>
                      <m:sub>
                        <m:r>
                          <a:rPr lang="ar-AE" sz="1200" i="1" smtClean="0">
                            <a:solidFill>
                              <a:schemeClr val="bg1"/>
                            </a:solidFill>
                            <a:latin typeface="Cambria Math" panose="02040503050406030204" pitchFamily="18" charset="0"/>
                          </a:rPr>
                          <m:t>𝑇</m:t>
                        </m:r>
                      </m:sub>
                    </m:sSub>
                    <m:r>
                      <a:rPr lang="ar-AE" sz="1200" i="1" smtClean="0">
                        <a:solidFill>
                          <a:schemeClr val="bg1"/>
                        </a:solidFill>
                        <a:latin typeface="Cambria Math" panose="02040503050406030204" pitchFamily="18" charset="0"/>
                      </a:rPr>
                      <m:t> </m:t>
                    </m:r>
                  </m:oMath>
                </a14:m>
                <a:r>
                  <a:rPr lang="en-US" sz="1200" dirty="0">
                    <a:solidFill>
                      <a:schemeClr val="bg1"/>
                    </a:solidFill>
                  </a:rPr>
                  <a:t>of order </a:t>
                </a:r>
                <a14:m>
                  <m:oMath xmlns:m="http://schemas.openxmlformats.org/officeDocument/2006/math">
                    <m:r>
                      <a:rPr lang="en-US" sz="1200" i="1" smtClean="0">
                        <a:solidFill>
                          <a:schemeClr val="bg1"/>
                        </a:solidFill>
                        <a:latin typeface="Cambria Math" panose="02040503050406030204" pitchFamily="18" charset="0"/>
                      </a:rPr>
                      <m:t>𝑁</m:t>
                    </m:r>
                    <m:r>
                      <a:rPr lang="en-US" sz="1200" i="1" smtClean="0">
                        <a:solidFill>
                          <a:schemeClr val="bg1"/>
                        </a:solidFill>
                        <a:latin typeface="Cambria Math" panose="02040503050406030204" pitchFamily="18" charset="0"/>
                      </a:rPr>
                      <m:t>=</m:t>
                    </m:r>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1</m:t>
                        </m:r>
                      </m:sub>
                    </m:s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2</m:t>
                        </m:r>
                      </m:sub>
                    </m:s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3</m:t>
                        </m:r>
                      </m:sub>
                    </m:sSub>
                  </m:oMath>
                </a14:m>
                <a:br>
                  <a:rPr lang="ar-AE" sz="1200" baseline="-25000" dirty="0">
                    <a:solidFill>
                      <a:schemeClr val="bg1"/>
                    </a:solidFill>
                  </a:rPr>
                </a:br>
                <a:r>
                  <a:rPr lang="en-US" sz="1200" dirty="0">
                    <a:solidFill>
                      <a:schemeClr val="bg1"/>
                    </a:solidFill>
                  </a:rPr>
                  <a:t>Subgroups </a:t>
                </a:r>
                <a14:m>
                  <m:oMath xmlns:m="http://schemas.openxmlformats.org/officeDocument/2006/math">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𝐺</m:t>
                        </m:r>
                      </m:e>
                      <m:sub>
                        <m:sSub>
                          <m:sSubPr>
                            <m:ctrlPr>
                              <a:rPr lang="ar-AE" sz="1200" i="1" smtClean="0">
                                <a:solidFill>
                                  <a:schemeClr val="bg1"/>
                                </a:solidFill>
                                <a:latin typeface="Cambria Math" panose="02040503050406030204" pitchFamily="18" charset="0"/>
                              </a:rPr>
                            </m:ctrlPr>
                          </m:sSubPr>
                          <m:e>
                            <m:r>
                              <a:rPr lang="ar-AE" sz="1200" i="1" smtClean="0">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1</m:t>
                            </m:r>
                          </m:sub>
                        </m:sSub>
                      </m:sub>
                    </m:sSub>
                    <m:r>
                      <a:rPr lang="ar-AE" sz="1200" i="1" smtClean="0">
                        <a:solidFill>
                          <a:schemeClr val="bg1"/>
                        </a:solidFill>
                        <a:latin typeface="Cambria Math" panose="02040503050406030204" pitchFamily="18" charset="0"/>
                      </a:rPr>
                      <m:t>,</m:t>
                    </m:r>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𝐺</m:t>
                        </m:r>
                      </m:e>
                      <m:sub>
                        <m:sSub>
                          <m:sSubPr>
                            <m:ctrlPr>
                              <a:rPr lang="ar-AE" sz="1200" i="1" smtClean="0">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2</m:t>
                            </m:r>
                          </m:sub>
                        </m:sSub>
                      </m:sub>
                    </m:sSub>
                  </m:oMath>
                </a14:m>
                <a:r>
                  <a:rPr lang="ar-AE" sz="1200" dirty="0">
                    <a:solidFill>
                      <a:schemeClr val="bg1"/>
                    </a:solidFill>
                  </a:rPr>
                  <a:t>, </a:t>
                </a:r>
                <a14:m>
                  <m:oMath xmlns:m="http://schemas.openxmlformats.org/officeDocument/2006/math">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𝐺</m:t>
                        </m:r>
                      </m:e>
                      <m:sub>
                        <m:sSub>
                          <m:sSubPr>
                            <m:ctrlPr>
                              <a:rPr lang="ar-AE" sz="1200" i="1">
                                <a:solidFill>
                                  <a:schemeClr val="bg1"/>
                                </a:solidFill>
                                <a:latin typeface="Cambria Math" panose="02040503050406030204" pitchFamily="18" charset="0"/>
                              </a:rPr>
                            </m:ctrlPr>
                          </m:sSubPr>
                          <m:e>
                            <m:r>
                              <a:rPr lang="ar-AE" sz="1200" i="1">
                                <a:solidFill>
                                  <a:schemeClr val="bg1"/>
                                </a:solidFill>
                                <a:latin typeface="Cambria Math" panose="02040503050406030204" pitchFamily="18" charset="0"/>
                              </a:rPr>
                              <m:t>𝑝</m:t>
                            </m:r>
                          </m:e>
                          <m:sub>
                            <m:r>
                              <a:rPr lang="ar-AE" sz="1200" i="1" smtClean="0">
                                <a:solidFill>
                                  <a:schemeClr val="bg1"/>
                                </a:solidFill>
                                <a:latin typeface="Cambria Math" panose="02040503050406030204" pitchFamily="18" charset="0"/>
                              </a:rPr>
                              <m:t>3</m:t>
                            </m:r>
                          </m:sub>
                        </m:sSub>
                      </m:sub>
                    </m:sSub>
                  </m:oMath>
                </a14:m>
                <a:r>
                  <a:rPr lang="ar-AE" sz="1200" dirty="0">
                    <a:solidFill>
                      <a:schemeClr val="bg1"/>
                    </a:solidFill>
                  </a:rPr>
                  <a:t>: </a:t>
                </a:r>
                <a:r>
                  <a:rPr lang="en-US" sz="1200" dirty="0">
                    <a:solidFill>
                      <a:schemeClr val="bg1"/>
                    </a:solidFill>
                  </a:rPr>
                  <a:t>orthogonal under </a:t>
                </a:r>
                <a14:m>
                  <m:oMath xmlns:m="http://schemas.openxmlformats.org/officeDocument/2006/math">
                    <m:r>
                      <a:rPr lang="en-US" sz="1200" i="1" dirty="0" smtClean="0">
                        <a:solidFill>
                          <a:schemeClr val="bg1"/>
                        </a:solidFill>
                        <a:latin typeface="Cambria Math" panose="02040503050406030204" pitchFamily="18" charset="0"/>
                      </a:rPr>
                      <m:t>𝑒</m:t>
                    </m:r>
                  </m:oMath>
                </a14:m>
                <a:r>
                  <a:rPr lang="en-US" sz="1200" dirty="0">
                    <a:solidFill>
                      <a:schemeClr val="bg1"/>
                    </a:solidFill>
                  </a:rPr>
                  <a:t>. </a:t>
                </a:r>
                <a:br>
                  <a:rPr lang="en-US" sz="1200" dirty="0">
                    <a:solidFill>
                      <a:schemeClr val="bg1"/>
                    </a:solidFill>
                  </a:rPr>
                </a:br>
                <a:r>
                  <a:rPr lang="en-US" sz="1200" dirty="0">
                    <a:solidFill>
                      <a:schemeClr val="bg1"/>
                    </a:solidFill>
                  </a:rPr>
                  <a:t>	Example: </a:t>
                </a:r>
                <a14:m>
                  <m:oMath xmlns:m="http://schemas.openxmlformats.org/officeDocument/2006/math">
                    <m:r>
                      <a:rPr lang="en-US" sz="1200" i="1" dirty="0" smtClean="0">
                        <a:solidFill>
                          <a:schemeClr val="bg1"/>
                        </a:solidFill>
                        <a:latin typeface="Cambria Math" panose="02040503050406030204" pitchFamily="18" charset="0"/>
                      </a:rPr>
                      <m:t>𝑒</m:t>
                    </m:r>
                    <m:r>
                      <a:rPr lang="en-US" sz="1200" i="1" dirty="0" smtClean="0">
                        <a:solidFill>
                          <a:schemeClr val="bg1"/>
                        </a:solidFill>
                        <a:latin typeface="Cambria Math" panose="02040503050406030204" pitchFamily="18" charset="0"/>
                      </a:rPr>
                      <m:t>(</m:t>
                    </m:r>
                    <m:r>
                      <a:rPr lang="en-US" sz="1200" i="1" dirty="0" smtClean="0">
                        <a:solidFill>
                          <a:schemeClr val="bg1"/>
                        </a:solidFill>
                        <a:latin typeface="Cambria Math" panose="02040503050406030204" pitchFamily="18" charset="0"/>
                      </a:rPr>
                      <m:t>𝑔</m:t>
                    </m:r>
                    <m:r>
                      <a:rPr lang="en-US" sz="1200" i="1" baseline="-25000" dirty="0" smtClean="0">
                        <a:solidFill>
                          <a:schemeClr val="bg1"/>
                        </a:solidFill>
                        <a:latin typeface="Cambria Math" panose="02040503050406030204" pitchFamily="18" charset="0"/>
                      </a:rPr>
                      <m:t>1</m:t>
                    </m:r>
                    <m:r>
                      <a:rPr lang="en-US" sz="1200" i="1" dirty="0" smtClean="0">
                        <a:solidFill>
                          <a:schemeClr val="bg1"/>
                        </a:solidFill>
                        <a:latin typeface="Cambria Math" panose="02040503050406030204" pitchFamily="18" charset="0"/>
                      </a:rPr>
                      <m:t>, </m:t>
                    </m:r>
                    <m:r>
                      <a:rPr lang="en-US" sz="1200" i="1" dirty="0" smtClean="0">
                        <a:solidFill>
                          <a:schemeClr val="bg1"/>
                        </a:solidFill>
                        <a:latin typeface="Cambria Math" panose="02040503050406030204" pitchFamily="18" charset="0"/>
                      </a:rPr>
                      <m:t>𝑔</m:t>
                    </m:r>
                    <m:r>
                      <a:rPr lang="en-US" sz="1200" i="1" baseline="-25000" dirty="0" smtClean="0">
                        <a:solidFill>
                          <a:schemeClr val="bg1"/>
                        </a:solidFill>
                        <a:latin typeface="Cambria Math" panose="02040503050406030204" pitchFamily="18" charset="0"/>
                      </a:rPr>
                      <m:t>2</m:t>
                    </m:r>
                    <m:r>
                      <a:rPr lang="en-US" sz="1200" i="1" dirty="0" smtClean="0">
                        <a:solidFill>
                          <a:schemeClr val="bg1"/>
                        </a:solidFill>
                        <a:latin typeface="Cambria Math" panose="02040503050406030204" pitchFamily="18" charset="0"/>
                      </a:rPr>
                      <m:t>)=1</m:t>
                    </m:r>
                  </m:oMath>
                </a14:m>
                <a:endParaRPr lang="en-US" sz="1200" dirty="0">
                  <a:solidFill>
                    <a:schemeClr val="bg1"/>
                  </a:solidFill>
                </a:endParaRPr>
              </a:p>
            </p:txBody>
          </p:sp>
        </mc:Choice>
        <mc:Fallback xmlns="">
          <p:sp>
            <p:nvSpPr>
              <p:cNvPr id="6" name="Google Shape;637;p27">
                <a:extLst>
                  <a:ext uri="{FF2B5EF4-FFF2-40B4-BE49-F238E27FC236}">
                    <a16:creationId xmlns:a16="http://schemas.microsoft.com/office/drawing/2014/main" id="{531D2E04-E3AF-8082-F672-AA4A066D8EBC}"/>
                  </a:ext>
                </a:extLst>
              </p:cNvPr>
              <p:cNvSpPr txBox="1">
                <a:spLocks noRot="1" noChangeAspect="1" noMove="1" noResize="1" noEditPoints="1" noAdjustHandles="1" noChangeArrowheads="1" noChangeShapeType="1" noTextEdit="1"/>
              </p:cNvSpPr>
              <p:nvPr/>
            </p:nvSpPr>
            <p:spPr>
              <a:xfrm>
                <a:off x="5827317" y="1530918"/>
                <a:ext cx="3193841" cy="104083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Google Shape;637;p27">
                <a:extLst>
                  <a:ext uri="{FF2B5EF4-FFF2-40B4-BE49-F238E27FC236}">
                    <a16:creationId xmlns:a16="http://schemas.microsoft.com/office/drawing/2014/main" id="{3BDB5358-4974-74BA-06B1-CE77F74D5510}"/>
                  </a:ext>
                </a:extLst>
              </p:cNvPr>
              <p:cNvSpPr txBox="1">
                <a:spLocks/>
              </p:cNvSpPr>
              <p:nvPr/>
            </p:nvSpPr>
            <p:spPr>
              <a:xfrm>
                <a:off x="517025" y="715698"/>
                <a:ext cx="8627100" cy="63584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dirty="0"/>
                  <a:t>Given </a:t>
                </a:r>
                <a14:m>
                  <m:oMath xmlns:m="http://schemas.openxmlformats.org/officeDocument/2006/math">
                    <m:r>
                      <a:rPr lang="en-US" sz="1800" i="1" dirty="0" smtClean="0">
                        <a:latin typeface="Cambria Math" panose="02040503050406030204" pitchFamily="18" charset="0"/>
                      </a:rPr>
                      <m:t>𝑎𝑢𝑥</m:t>
                    </m:r>
                  </m:oMath>
                </a14:m>
                <a:r>
                  <a:rPr lang="en-US" sz="1800" dirty="0"/>
                  <a:t>, distinguish </a:t>
                </a:r>
                <a14:m>
                  <m:oMath xmlns:m="http://schemas.openxmlformats.org/officeDocument/2006/math">
                    <m:r>
                      <a:rPr lang="en-US" sz="1800" i="1">
                        <a:latin typeface="Cambria Math" panose="02040503050406030204" pitchFamily="18" charset="0"/>
                      </a:rPr>
                      <m:t>𝑇</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𝐺</m:t>
                        </m:r>
                      </m:e>
                      <m: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1</m:t>
                            </m:r>
                          </m:sub>
                        </m:s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2</m:t>
                            </m:r>
                          </m:sub>
                        </m:sSub>
                      </m:sub>
                    </m:sSub>
                    <m:r>
                      <a:rPr lang="en-US" sz="1800" i="1">
                        <a:latin typeface="Cambria Math" panose="02040503050406030204" pitchFamily="18" charset="0"/>
                        <a:ea typeface="Cambria Math" panose="02040503050406030204" pitchFamily="18" charset="0"/>
                      </a:rPr>
                      <m:t> </m:t>
                    </m:r>
                  </m:oMath>
                </a14:m>
                <a:r>
                  <a:rPr lang="en-US" sz="1800" dirty="0"/>
                  <a:t>from</a:t>
                </a:r>
                <a14:m>
                  <m:oMath xmlns:m="http://schemas.openxmlformats.org/officeDocument/2006/math">
                    <m:r>
                      <a:rPr lang="en-US" sz="1800" b="0" i="0" smtClean="0">
                        <a:latin typeface="Cambria Math" panose="02040503050406030204" pitchFamily="18" charset="0"/>
                      </a:rPr>
                      <m:t> </m:t>
                    </m:r>
                    <m:r>
                      <a:rPr lang="en-US" sz="1800" i="1">
                        <a:latin typeface="Cambria Math" panose="02040503050406030204" pitchFamily="18" charset="0"/>
                      </a:rPr>
                      <m:t>𝑇</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sSub>
                      <m:sSubPr>
                        <m:ctrlPr>
                          <a:rPr lang="en-US" sz="1800" i="1" smtClean="0">
                            <a:solidFill>
                              <a:schemeClr val="accent1"/>
                            </a:solidFill>
                            <a:latin typeface="Cambria Math" panose="02040503050406030204" pitchFamily="18" charset="0"/>
                          </a:rPr>
                        </m:ctrlPr>
                      </m:sSubPr>
                      <m:e>
                        <m:r>
                          <a:rPr lang="en-US" sz="1800" b="0" i="1" smtClean="0">
                            <a:solidFill>
                              <a:schemeClr val="accent1"/>
                            </a:solidFill>
                            <a:latin typeface="Cambria Math" panose="02040503050406030204" pitchFamily="18" charset="0"/>
                          </a:rPr>
                          <m:t>𝑋</m:t>
                        </m:r>
                      </m:e>
                      <m:sub>
                        <m:r>
                          <a:rPr lang="en-US" sz="1800" i="1">
                            <a:solidFill>
                              <a:schemeClr val="accent1"/>
                            </a:solidFill>
                            <a:latin typeface="Cambria Math" panose="02040503050406030204" pitchFamily="18" charset="0"/>
                          </a:rPr>
                          <m:t>3</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𝐺</m:t>
                    </m:r>
                  </m:oMath>
                </a14:m>
                <a:endParaRPr lang="en-US" sz="1800" dirty="0"/>
              </a:p>
            </p:txBody>
          </p:sp>
        </mc:Choice>
        <mc:Fallback xmlns="">
          <p:sp>
            <p:nvSpPr>
              <p:cNvPr id="7" name="Google Shape;637;p27">
                <a:extLst>
                  <a:ext uri="{FF2B5EF4-FFF2-40B4-BE49-F238E27FC236}">
                    <a16:creationId xmlns:a16="http://schemas.microsoft.com/office/drawing/2014/main" id="{3BDB5358-4974-74BA-06B1-CE77F74D5510}"/>
                  </a:ext>
                </a:extLst>
              </p:cNvPr>
              <p:cNvSpPr txBox="1">
                <a:spLocks noRot="1" noChangeAspect="1" noMove="1" noResize="1" noEditPoints="1" noAdjustHandles="1" noChangeArrowheads="1" noChangeShapeType="1" noTextEdit="1"/>
              </p:cNvSpPr>
              <p:nvPr/>
            </p:nvSpPr>
            <p:spPr>
              <a:xfrm>
                <a:off x="517025" y="715698"/>
                <a:ext cx="8627100" cy="635849"/>
              </a:xfrm>
              <a:prstGeom prst="rect">
                <a:avLst/>
              </a:prstGeom>
              <a:blipFill>
                <a:blip r:embed="rId5"/>
                <a:stretch>
                  <a:fillRect l="-588"/>
                </a:stretch>
              </a:blipFill>
              <a:ln>
                <a:noFill/>
              </a:ln>
            </p:spPr>
            <p:txBody>
              <a:bodyPr/>
              <a:lstStyle/>
              <a:p>
                <a:r>
                  <a:rPr lang="en-US">
                    <a:noFill/>
                  </a:rPr>
                  <a:t> </a:t>
                </a:r>
              </a:p>
            </p:txBody>
          </p:sp>
        </mc:Fallback>
      </mc:AlternateContent>
      <p:sp>
        <p:nvSpPr>
          <p:cNvPr id="10" name="Rectangular Callout 9">
            <a:extLst>
              <a:ext uri="{FF2B5EF4-FFF2-40B4-BE49-F238E27FC236}">
                <a16:creationId xmlns:a16="http://schemas.microsoft.com/office/drawing/2014/main" id="{2520931D-01ED-39E6-79F8-D5D763E9DCFA}"/>
              </a:ext>
            </a:extLst>
          </p:cNvPr>
          <p:cNvSpPr/>
          <p:nvPr/>
        </p:nvSpPr>
        <p:spPr>
          <a:xfrm>
            <a:off x="517026" y="1367158"/>
            <a:ext cx="3300372" cy="440330"/>
          </a:xfrm>
          <a:prstGeom prst="wedgeRectCallout">
            <a:avLst>
              <a:gd name="adj1" fmla="val -25559"/>
              <a:gd name="adj2" fmla="val -80990"/>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Google Shape;637;p27">
                <a:extLst>
                  <a:ext uri="{FF2B5EF4-FFF2-40B4-BE49-F238E27FC236}">
                    <a16:creationId xmlns:a16="http://schemas.microsoft.com/office/drawing/2014/main" id="{48CD731E-0C70-FC6D-EE0F-4177627BBDCC}"/>
                  </a:ext>
                </a:extLst>
              </p:cNvPr>
              <p:cNvSpPr txBox="1">
                <a:spLocks/>
              </p:cNvSpPr>
              <p:nvPr/>
            </p:nvSpPr>
            <p:spPr>
              <a:xfrm>
                <a:off x="517025" y="1273642"/>
                <a:ext cx="688858"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r>
                      <a:rPr lang="en-US" sz="1800" i="1" dirty="0" smtClean="0">
                        <a:latin typeface="Cambria Math" panose="02040503050406030204" pitchFamily="18" charset="0"/>
                      </a:rPr>
                      <m:t>𝑎𝑢𝑥</m:t>
                    </m:r>
                    <m:r>
                      <a:rPr lang="en-US" sz="1800" b="0" i="0" dirty="0" smtClean="0">
                        <a:latin typeface="Cambria Math" panose="02040503050406030204" pitchFamily="18" charset="0"/>
                      </a:rPr>
                      <m:t>:</m:t>
                    </m:r>
                  </m:oMath>
                </a14:m>
                <a:r>
                  <a:rPr lang="en-US" sz="1800" dirty="0"/>
                  <a:t> </a:t>
                </a:r>
              </a:p>
            </p:txBody>
          </p:sp>
        </mc:Choice>
        <mc:Fallback xmlns="">
          <p:sp>
            <p:nvSpPr>
              <p:cNvPr id="11" name="Google Shape;637;p27">
                <a:extLst>
                  <a:ext uri="{FF2B5EF4-FFF2-40B4-BE49-F238E27FC236}">
                    <a16:creationId xmlns:a16="http://schemas.microsoft.com/office/drawing/2014/main" id="{48CD731E-0C70-FC6D-EE0F-4177627BBDCC}"/>
                  </a:ext>
                </a:extLst>
              </p:cNvPr>
              <p:cNvSpPr txBox="1">
                <a:spLocks noRot="1" noChangeAspect="1" noMove="1" noResize="1" noEditPoints="1" noAdjustHandles="1" noChangeArrowheads="1" noChangeShapeType="1" noTextEdit="1"/>
              </p:cNvSpPr>
              <p:nvPr/>
            </p:nvSpPr>
            <p:spPr>
              <a:xfrm>
                <a:off x="517025" y="1273642"/>
                <a:ext cx="688858" cy="600134"/>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D055162-E8C0-4223-4162-152315693732}"/>
                  </a:ext>
                </a:extLst>
              </p:cNvPr>
              <p:cNvSpPr txBox="1"/>
              <p:nvPr/>
            </p:nvSpPr>
            <p:spPr>
              <a:xfrm>
                <a:off x="1145217" y="1448045"/>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4D055162-E8C0-4223-4162-152315693732}"/>
                  </a:ext>
                </a:extLst>
              </p:cNvPr>
              <p:cNvSpPr txBox="1">
                <a:spLocks noRot="1" noChangeAspect="1" noMove="1" noResize="1" noEditPoints="1" noAdjustHandles="1" noChangeArrowheads="1" noChangeShapeType="1" noTextEdit="1"/>
              </p:cNvSpPr>
              <p:nvPr/>
            </p:nvSpPr>
            <p:spPr>
              <a:xfrm>
                <a:off x="1145217" y="1448045"/>
                <a:ext cx="551538" cy="307777"/>
              </a:xfrm>
              <a:prstGeom prst="rect">
                <a:avLst/>
              </a:prstGeom>
              <a:blipFill>
                <a:blip r:embed="rId7"/>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325679-933C-803B-5CBA-1085B8DA312E}"/>
                  </a:ext>
                </a:extLst>
              </p:cNvPr>
              <p:cNvSpPr txBox="1"/>
              <p:nvPr/>
            </p:nvSpPr>
            <p:spPr>
              <a:xfrm>
                <a:off x="1820661" y="1448044"/>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𝑔</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TextBox 14">
                <a:extLst>
                  <a:ext uri="{FF2B5EF4-FFF2-40B4-BE49-F238E27FC236}">
                    <a16:creationId xmlns:a16="http://schemas.microsoft.com/office/drawing/2014/main" id="{63325679-933C-803B-5CBA-1085B8DA312E}"/>
                  </a:ext>
                </a:extLst>
              </p:cNvPr>
              <p:cNvSpPr txBox="1">
                <a:spLocks noRot="1" noChangeAspect="1" noMove="1" noResize="1" noEditPoints="1" noAdjustHandles="1" noChangeArrowheads="1" noChangeShapeType="1" noTextEdit="1"/>
              </p:cNvSpPr>
              <p:nvPr/>
            </p:nvSpPr>
            <p:spPr>
              <a:xfrm>
                <a:off x="1820661" y="1448044"/>
                <a:ext cx="551538" cy="307777"/>
              </a:xfrm>
              <a:prstGeom prst="rect">
                <a:avLst/>
              </a:prstGeom>
              <a:blipFill>
                <a:blip r:embed="rId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50A1E59-13FD-56B7-320F-AEAB75A638BB}"/>
                  </a:ext>
                </a:extLst>
              </p:cNvPr>
              <p:cNvSpPr txBox="1"/>
              <p:nvPr/>
            </p:nvSpPr>
            <p:spPr>
              <a:xfrm>
                <a:off x="2484622" y="1448043"/>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1</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TextBox 15">
                <a:extLst>
                  <a:ext uri="{FF2B5EF4-FFF2-40B4-BE49-F238E27FC236}">
                    <a16:creationId xmlns:a16="http://schemas.microsoft.com/office/drawing/2014/main" id="{E50A1E59-13FD-56B7-320F-AEAB75A638BB}"/>
                  </a:ext>
                </a:extLst>
              </p:cNvPr>
              <p:cNvSpPr txBox="1">
                <a:spLocks noRot="1" noChangeAspect="1" noMove="1" noResize="1" noEditPoints="1" noAdjustHandles="1" noChangeArrowheads="1" noChangeShapeType="1" noTextEdit="1"/>
              </p:cNvSpPr>
              <p:nvPr/>
            </p:nvSpPr>
            <p:spPr>
              <a:xfrm>
                <a:off x="2484622" y="1448043"/>
                <a:ext cx="551538"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0425D0-84FB-ED3D-80FE-928D6CA511BA}"/>
                  </a:ext>
                </a:extLst>
              </p:cNvPr>
              <p:cNvSpPr txBox="1"/>
              <p:nvPr/>
            </p:nvSpPr>
            <p:spPr>
              <a:xfrm>
                <a:off x="3160066" y="1448043"/>
                <a:ext cx="551538" cy="307777"/>
              </a:xfrm>
              <a:prstGeom prst="rect">
                <a:avLst/>
              </a:prstGeom>
              <a:solidFill>
                <a:schemeClr val="accent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𝑍</m:t>
                          </m:r>
                        </m:e>
                        <m:sub>
                          <m:r>
                            <a:rPr lang="en-US" b="0" i="1" smtClean="0">
                              <a:solidFill>
                                <a:schemeClr val="bg1"/>
                              </a:solidFill>
                              <a:latin typeface="Cambria Math" panose="02040503050406030204" pitchFamily="18" charset="0"/>
                            </a:rPr>
                            <m:t>2</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𝑍</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7" name="TextBox 16">
                <a:extLst>
                  <a:ext uri="{FF2B5EF4-FFF2-40B4-BE49-F238E27FC236}">
                    <a16:creationId xmlns:a16="http://schemas.microsoft.com/office/drawing/2014/main" id="{990425D0-84FB-ED3D-80FE-928D6CA511BA}"/>
                  </a:ext>
                </a:extLst>
              </p:cNvPr>
              <p:cNvSpPr txBox="1">
                <a:spLocks noRot="1" noChangeAspect="1" noMove="1" noResize="1" noEditPoints="1" noAdjustHandles="1" noChangeArrowheads="1" noChangeShapeType="1" noTextEdit="1"/>
              </p:cNvSpPr>
              <p:nvPr/>
            </p:nvSpPr>
            <p:spPr>
              <a:xfrm>
                <a:off x="3160066" y="1448043"/>
                <a:ext cx="551538" cy="307777"/>
              </a:xfrm>
              <a:prstGeom prst="rect">
                <a:avLst/>
              </a:prstGeom>
              <a:blipFill>
                <a:blip r:embed="rId10"/>
                <a:stretch>
                  <a:fillRect/>
                </a:stretch>
              </a:blipFill>
            </p:spPr>
            <p:txBody>
              <a:bodyPr/>
              <a:lstStyle/>
              <a:p>
                <a:r>
                  <a:rPr lang="en-US">
                    <a:noFill/>
                  </a:rPr>
                  <a:t> </a:t>
                </a:r>
              </a:p>
            </p:txBody>
          </p:sp>
        </mc:Fallback>
      </mc:AlternateContent>
      <p:sp>
        <p:nvSpPr>
          <p:cNvPr id="2" name="Google Shape;637;p27">
            <a:extLst>
              <a:ext uri="{FF2B5EF4-FFF2-40B4-BE49-F238E27FC236}">
                <a16:creationId xmlns:a16="http://schemas.microsoft.com/office/drawing/2014/main" id="{3B4B78F9-BBCE-2C39-1DC2-8040852792AF}"/>
              </a:ext>
            </a:extLst>
          </p:cNvPr>
          <p:cNvSpPr txBox="1">
            <a:spLocks/>
          </p:cNvSpPr>
          <p:nvPr/>
        </p:nvSpPr>
        <p:spPr>
          <a:xfrm>
            <a:off x="516900" y="1985045"/>
            <a:ext cx="1179855" cy="6001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US" sz="1800" b="1" u="sng" dirty="0"/>
              <a:t>Proof:</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41E533B-F350-B716-9D8C-9AF894300405}"/>
                  </a:ext>
                </a:extLst>
              </p:cNvPr>
              <p:cNvSpPr txBox="1"/>
              <p:nvPr/>
            </p:nvSpPr>
            <p:spPr>
              <a:xfrm>
                <a:off x="482509" y="2585179"/>
                <a:ext cx="4450702" cy="2246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1800" i="1" smtClean="0">
                              <a:latin typeface="Cambria Math" panose="02040503050406030204" pitchFamily="18" charset="0"/>
                            </a:rPr>
                          </m:ctrlPr>
                        </m:dPr>
                        <m:e>
                          <m:r>
                            <a:rPr lang="en-US" sz="1800" i="1">
                              <a:latin typeface="Cambria Math" panose="02040503050406030204" pitchFamily="18" charset="0"/>
                            </a:rPr>
                            <m:t>𝑎𝑢𝑥</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e>
                      </m:d>
                      <m:r>
                        <a:rPr lang="en-US" sz="1800" b="0" i="1" smtClean="0">
                          <a:latin typeface="Cambria Math" panose="02040503050406030204" pitchFamily="18" charset="0"/>
                          <a:ea typeface="Cambria Math" panose="02040503050406030204" pitchFamily="18" charset="0"/>
                        </a:rPr>
                        <m:t> </m:t>
                      </m:r>
                    </m:oMath>
                  </m:oMathPara>
                </a14:m>
                <a:endParaRPr lang="en-US" sz="1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𝑐</m:t>
                          </m:r>
                        </m:sub>
                      </m:sSub>
                      <m:r>
                        <a:rPr lang="en-US" sz="1800" b="0" i="1" smtClean="0">
                          <a:latin typeface="Cambria Math" panose="02040503050406030204" pitchFamily="18" charset="0"/>
                          <a:ea typeface="Cambria Math" panose="02040503050406030204" pitchFamily="18" charset="0"/>
                        </a:rPr>
                        <m:t> </m:t>
                      </m:r>
                    </m:oMath>
                  </m:oMathPara>
                </a14:m>
                <a:endParaRPr lang="en-US" sz="1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𝑎𝑢𝑥</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3</m:t>
                              </m:r>
                            </m:sub>
                          </m:sSub>
                        </m:e>
                      </m:d>
                    </m:oMath>
                  </m:oMathPara>
                </a14:m>
                <a:endParaRPr lang="en-US" sz="1800" b="0" i="1" dirty="0">
                  <a:latin typeface="Cambria Math" panose="02040503050406030204" pitchFamily="18" charset="0"/>
                  <a:ea typeface="Cambria Math" panose="02040503050406030204" pitchFamily="18" charset="0"/>
                </a:endParaRPr>
              </a:p>
              <a:p>
                <a:pPr algn="ctr"/>
                <a14:m>
                  <m:oMath xmlns:m="http://schemas.openxmlformats.org/officeDocument/2006/math">
                    <m:r>
                      <a:rPr lang="en-US" sz="1800" b="0" i="1" smtClean="0">
                        <a:latin typeface="Cambria Math" panose="02040503050406030204" pitchFamily="18" charset="0"/>
                        <a:ea typeface="Cambria Math" panose="02040503050406030204" pitchFamily="18" charset="0"/>
                      </a:rPr>
                      <m:t>≡</m:t>
                    </m:r>
                  </m:oMath>
                </a14:m>
                <a:r>
                  <a:rPr lang="en-US" sz="1800" dirty="0"/>
                  <a:t> </a:t>
                </a: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𝑎𝑢𝑥</m:t>
                      </m:r>
                      <m:r>
                        <a:rPr lang="en-US" sz="1800" i="1">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m:t>
                              </m:r>
                              <m:r>
                                <a:rPr lang="en-US" sz="1800" b="0" i="1" smtClean="0">
                                  <a:latin typeface="Cambria Math" panose="02040503050406030204" pitchFamily="18" charset="0"/>
                                </a:rPr>
                                <m:t>𝑈</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𝑋</m:t>
                          </m:r>
                        </m:e>
                        <m:sub>
                          <m:r>
                            <a:rPr lang="en-US" sz="1800" i="1">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𝑋</m:t>
                          </m:r>
                        </m:e>
                        <m:sub>
                          <m:r>
                            <a:rPr lang="en-US" sz="1800" i="1">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3</m:t>
                          </m:r>
                        </m:sub>
                      </m:sSub>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oMath>
                  </m:oMathPara>
                </a14:m>
                <a:endParaRPr lang="en-US" sz="1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US" sz="1800" i="1">
                              <a:latin typeface="Cambria Math" panose="02040503050406030204" pitchFamily="18" charset="0"/>
                              <a:ea typeface="Cambria Math" panose="02040503050406030204" pitchFamily="18" charset="0"/>
                            </a:rPr>
                            <m:t>𝑐</m:t>
                          </m:r>
                        </m:sub>
                      </m:sSub>
                    </m:oMath>
                  </m:oMathPara>
                </a14:m>
                <a:endParaRPr lang="en-US" sz="1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𝑎𝑢𝑥</m:t>
                      </m:r>
                      <m:r>
                        <a:rPr lang="en-US" sz="1800" i="1">
                          <a:latin typeface="Cambria Math" panose="02040503050406030204" pitchFamily="18" charset="0"/>
                        </a:rPr>
                        <m:t>, </m:t>
                      </m:r>
                      <m:sSub>
                        <m:sSubPr>
                          <m:ctrlPr>
                            <a:rPr lang="en-US" sz="1800" i="1">
                              <a:latin typeface="Cambria Math" panose="02040503050406030204" pitchFamily="18" charset="0"/>
                            </a:rPr>
                          </m:ctrlPr>
                        </m:sSub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𝑈</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e>
                          </m:d>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3</m:t>
                              </m:r>
                            </m:sub>
                          </m:sSub>
                          <m:r>
                            <a:rPr lang="en-US" sz="1800" b="0" i="1" smtClean="0">
                              <a:latin typeface="Cambria Math" panose="02040503050406030204" pitchFamily="18" charset="0"/>
                            </a:rPr>
                            <m:t>=</m:t>
                          </m:r>
                          <m:r>
                            <a:rPr lang="en-US" sz="1800" i="1">
                              <a:latin typeface="Cambria Math" panose="02040503050406030204" pitchFamily="18" charset="0"/>
                            </a:rPr>
                            <m:t>𝑇</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3</m:t>
                          </m:r>
                        </m:sub>
                      </m:sSub>
                      <m:r>
                        <a:rPr lang="en-US" sz="1800" i="1">
                          <a:latin typeface="Cambria Math" panose="02040503050406030204" pitchFamily="18" charset="0"/>
                        </a:rPr>
                        <m:t>)</m:t>
                      </m:r>
                    </m:oMath>
                  </m:oMathPara>
                </a14:m>
                <a:endParaRPr lang="en-US" sz="1800" dirty="0"/>
              </a:p>
              <a:p>
                <a:endParaRPr lang="en-US" dirty="0"/>
              </a:p>
            </p:txBody>
          </p:sp>
        </mc:Choice>
        <mc:Fallback>
          <p:sp>
            <p:nvSpPr>
              <p:cNvPr id="5" name="TextBox 4">
                <a:extLst>
                  <a:ext uri="{FF2B5EF4-FFF2-40B4-BE49-F238E27FC236}">
                    <a16:creationId xmlns:a16="http://schemas.microsoft.com/office/drawing/2014/main" id="{741E533B-F350-B716-9D8C-9AF894300405}"/>
                  </a:ext>
                </a:extLst>
              </p:cNvPr>
              <p:cNvSpPr txBox="1">
                <a:spLocks noRot="1" noChangeAspect="1" noMove="1" noResize="1" noEditPoints="1" noAdjustHandles="1" noChangeArrowheads="1" noChangeShapeType="1" noTextEdit="1"/>
              </p:cNvSpPr>
              <p:nvPr/>
            </p:nvSpPr>
            <p:spPr>
              <a:xfrm>
                <a:off x="482509" y="2585179"/>
                <a:ext cx="4450702" cy="224676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7CA871B-25FC-1E8A-8E30-48C9F12478A9}"/>
                  </a:ext>
                </a:extLst>
              </p:cNvPr>
              <p:cNvSpPr txBox="1"/>
              <p:nvPr/>
            </p:nvSpPr>
            <p:spPr>
              <a:xfrm>
                <a:off x="5313845" y="2905200"/>
                <a:ext cx="27456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𝑆𝐷</m:t>
                      </m:r>
                    </m:oMath>
                  </m:oMathPara>
                </a14:m>
                <a:endParaRPr lang="en-US" dirty="0"/>
              </a:p>
            </p:txBody>
          </p:sp>
        </mc:Choice>
        <mc:Fallback>
          <p:sp>
            <p:nvSpPr>
              <p:cNvPr id="8" name="TextBox 7">
                <a:extLst>
                  <a:ext uri="{FF2B5EF4-FFF2-40B4-BE49-F238E27FC236}">
                    <a16:creationId xmlns:a16="http://schemas.microsoft.com/office/drawing/2014/main" id="{77CA871B-25FC-1E8A-8E30-48C9F12478A9}"/>
                  </a:ext>
                </a:extLst>
              </p:cNvPr>
              <p:cNvSpPr txBox="1">
                <a:spLocks noRot="1" noChangeAspect="1" noMove="1" noResize="1" noEditPoints="1" noAdjustHandles="1" noChangeArrowheads="1" noChangeShapeType="1" noTextEdit="1"/>
              </p:cNvSpPr>
              <p:nvPr/>
            </p:nvSpPr>
            <p:spPr>
              <a:xfrm>
                <a:off x="5313845" y="2905200"/>
                <a:ext cx="274562" cy="215444"/>
              </a:xfrm>
              <a:prstGeom prst="rect">
                <a:avLst/>
              </a:prstGeom>
              <a:blipFill>
                <a:blip r:embed="rId12"/>
                <a:stretch>
                  <a:fillRect l="-13043" r="-8696"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724C506-57C2-1147-8BEE-732B4446E114}"/>
                  </a:ext>
                </a:extLst>
              </p:cNvPr>
              <p:cNvSpPr txBox="1"/>
              <p:nvPr/>
            </p:nvSpPr>
            <p:spPr>
              <a:xfrm>
                <a:off x="5313845" y="4051899"/>
                <a:ext cx="27456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𝑆𝐷</m:t>
                      </m:r>
                    </m:oMath>
                  </m:oMathPara>
                </a14:m>
                <a:endParaRPr lang="en-US" dirty="0"/>
              </a:p>
            </p:txBody>
          </p:sp>
        </mc:Choice>
        <mc:Fallback>
          <p:sp>
            <p:nvSpPr>
              <p:cNvPr id="12" name="TextBox 11">
                <a:extLst>
                  <a:ext uri="{FF2B5EF4-FFF2-40B4-BE49-F238E27FC236}">
                    <a16:creationId xmlns:a16="http://schemas.microsoft.com/office/drawing/2014/main" id="{2724C506-57C2-1147-8BEE-732B4446E114}"/>
                  </a:ext>
                </a:extLst>
              </p:cNvPr>
              <p:cNvSpPr txBox="1">
                <a:spLocks noRot="1" noChangeAspect="1" noMove="1" noResize="1" noEditPoints="1" noAdjustHandles="1" noChangeArrowheads="1" noChangeShapeType="1" noTextEdit="1"/>
              </p:cNvSpPr>
              <p:nvPr/>
            </p:nvSpPr>
            <p:spPr>
              <a:xfrm>
                <a:off x="5313845" y="4051899"/>
                <a:ext cx="274562" cy="215444"/>
              </a:xfrm>
              <a:prstGeom prst="rect">
                <a:avLst/>
              </a:prstGeom>
              <a:blipFill>
                <a:blip r:embed="rId13"/>
                <a:stretch>
                  <a:fillRect l="-13043" r="-8696" b="-11765"/>
                </a:stretch>
              </a:blipFill>
            </p:spPr>
            <p:txBody>
              <a:bodyPr/>
              <a:lstStyle/>
              <a:p>
                <a:r>
                  <a:rPr lang="en-US">
                    <a:noFill/>
                  </a:rPr>
                  <a:t> </a:t>
                </a:r>
              </a:p>
            </p:txBody>
          </p:sp>
        </mc:Fallback>
      </mc:AlternateContent>
      <p:sp>
        <p:nvSpPr>
          <p:cNvPr id="14" name="Curved Left Arrow 13">
            <a:extLst>
              <a:ext uri="{FF2B5EF4-FFF2-40B4-BE49-F238E27FC236}">
                <a16:creationId xmlns:a16="http://schemas.microsoft.com/office/drawing/2014/main" id="{4167B8E9-C4AA-72DB-2312-EE439F60C012}"/>
              </a:ext>
            </a:extLst>
          </p:cNvPr>
          <p:cNvSpPr/>
          <p:nvPr/>
        </p:nvSpPr>
        <p:spPr>
          <a:xfrm>
            <a:off x="4967603" y="2787588"/>
            <a:ext cx="275769" cy="585927"/>
          </a:xfrm>
          <a:prstGeom prst="curvedLef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Left Arrow 17">
            <a:extLst>
              <a:ext uri="{FF2B5EF4-FFF2-40B4-BE49-F238E27FC236}">
                <a16:creationId xmlns:a16="http://schemas.microsoft.com/office/drawing/2014/main" id="{1FB0A3FE-7E34-1328-BC77-5660DC439BAF}"/>
              </a:ext>
            </a:extLst>
          </p:cNvPr>
          <p:cNvSpPr/>
          <p:nvPr/>
        </p:nvSpPr>
        <p:spPr>
          <a:xfrm>
            <a:off x="5003684" y="3890845"/>
            <a:ext cx="275769" cy="585927"/>
          </a:xfrm>
          <a:prstGeom prst="curvedLef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1588832856"/>
      </p:ext>
    </p:extLst>
  </p:cSld>
  <p:clrMapOvr>
    <a:masterClrMapping/>
  </p:clrMapOvr>
  <mc:AlternateContent xmlns:mc="http://schemas.openxmlformats.org/markup-compatibility/2006">
    <mc:Choice xmlns:p14="http://schemas.microsoft.com/office/powerpoint/2010/main" Requires="p14">
      <p:transition spd="slow" p14:dur="2000" advTm="137563"/>
    </mc:Choice>
    <mc:Fallback>
      <p:transition spd="slow" advTm="1375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2" grpId="0"/>
      <p:bldP spid="14"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B7F94A71-C48E-C7BF-BDAF-3F9EBAD4E878}"/>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5B0A2D9E-D479-C383-5AE7-1BD034DEDC7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645" name="Google Shape;645;p28">
            <a:extLst>
              <a:ext uri="{FF2B5EF4-FFF2-40B4-BE49-F238E27FC236}">
                <a16:creationId xmlns:a16="http://schemas.microsoft.com/office/drawing/2014/main" id="{F4014BBE-AD14-D649-3B2A-846BCB43B267}"/>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F075F4B1-9B30-B2AA-8BF1-2E547D4CA826}"/>
                  </a:ext>
                </a:extLst>
              </p:cNvPr>
              <p:cNvGraphicFramePr>
                <a:graphicFrameLocks noGrp="1"/>
              </p:cNvGraphicFramePr>
              <p:nvPr>
                <p:extLst>
                  <p:ext uri="{D42A27DB-BD31-4B8C-83A1-F6EECF244321}">
                    <p14:modId xmlns:p14="http://schemas.microsoft.com/office/powerpoint/2010/main" val="348214795"/>
                  </p:ext>
                </p:extLst>
              </p:nvPr>
            </p:nvGraphicFramePr>
            <p:xfrm>
              <a:off x="5280701" y="1363601"/>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h</m:t>
                                    </m:r>
                                  </m:e>
                                  <m:sup>
                                    <m:sSub>
                                      <m:sSubPr>
                                        <m:ctrlPr>
                                          <a:rPr lang="en-US" sz="1400" b="0" i="1" dirty="0" smtClean="0">
                                            <a:latin typeface="Cambria Math" panose="02040503050406030204" pitchFamily="18" charset="0"/>
                                          </a:rPr>
                                        </m:ctrlPr>
                                      </m:sSubPr>
                                      <m:e>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𝑧</m:t>
                                            </m:r>
                                          </m:e>
                                          <m:sub>
                                            <m:r>
                                              <a:rPr lang="en-US" sz="1400" b="0" i="1" dirty="0" smtClean="0">
                                                <a:latin typeface="Cambria Math" panose="02040503050406030204" pitchFamily="18" charset="0"/>
                                              </a:rPr>
                                              <m:t>𝐺𝐼𝐷</m:t>
                                            </m:r>
                                          </m:sub>
                                        </m:sSub>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5" name="Table 4">
                <a:extLst>
                  <a:ext uri="{FF2B5EF4-FFF2-40B4-BE49-F238E27FC236}">
                    <a16:creationId xmlns:a16="http://schemas.microsoft.com/office/drawing/2014/main" id="{F075F4B1-9B30-B2AA-8BF1-2E547D4CA826}"/>
                  </a:ext>
                </a:extLst>
              </p:cNvPr>
              <p:cNvGraphicFramePr>
                <a:graphicFrameLocks noGrp="1"/>
              </p:cNvGraphicFramePr>
              <p:nvPr>
                <p:extLst>
                  <p:ext uri="{D42A27DB-BD31-4B8C-83A1-F6EECF244321}">
                    <p14:modId xmlns:p14="http://schemas.microsoft.com/office/powerpoint/2010/main" val="348214795"/>
                  </p:ext>
                </p:extLst>
              </p:nvPr>
            </p:nvGraphicFramePr>
            <p:xfrm>
              <a:off x="5280701" y="1363601"/>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94AF644-25CB-3B03-34EC-F858BA46481B}"/>
                  </a:ext>
                </a:extLst>
              </p:cNvPr>
              <p:cNvSpPr txBox="1"/>
              <p:nvPr/>
            </p:nvSpPr>
            <p:spPr>
              <a:xfrm>
                <a:off x="5280700" y="1032184"/>
                <a:ext cx="37404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7" name="TextBox 26">
                <a:extLst>
                  <a:ext uri="{FF2B5EF4-FFF2-40B4-BE49-F238E27FC236}">
                    <a16:creationId xmlns:a16="http://schemas.microsoft.com/office/drawing/2014/main" id="{D94AF644-25CB-3B03-34EC-F858BA46481B}"/>
                  </a:ext>
                </a:extLst>
              </p:cNvPr>
              <p:cNvSpPr txBox="1">
                <a:spLocks noRot="1" noChangeAspect="1" noMove="1" noResize="1" noEditPoints="1" noAdjustHandles="1" noChangeArrowheads="1" noChangeShapeType="1" noTextEdit="1"/>
              </p:cNvSpPr>
              <p:nvPr/>
            </p:nvSpPr>
            <p:spPr>
              <a:xfrm>
                <a:off x="5280700" y="1032184"/>
                <a:ext cx="3740457"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9D7202D5-4CED-9FB9-5A9E-D1F80B7ED631}"/>
                  </a:ext>
                </a:extLst>
              </p:cNvPr>
              <p:cNvGraphicFramePr>
                <a:graphicFrameLocks noGrp="1"/>
              </p:cNvGraphicFramePr>
              <p:nvPr>
                <p:extLst>
                  <p:ext uri="{D42A27DB-BD31-4B8C-83A1-F6EECF244321}">
                    <p14:modId xmlns:p14="http://schemas.microsoft.com/office/powerpoint/2010/main" val="1607552641"/>
                  </p:ext>
                </p:extLst>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28" name="Table 27">
                <a:extLst>
                  <a:ext uri="{FF2B5EF4-FFF2-40B4-BE49-F238E27FC236}">
                    <a16:creationId xmlns:a16="http://schemas.microsoft.com/office/drawing/2014/main" id="{9D7202D5-4CED-9FB9-5A9E-D1F80B7ED631}"/>
                  </a:ext>
                </a:extLst>
              </p:cNvPr>
              <p:cNvGraphicFramePr>
                <a:graphicFrameLocks noGrp="1"/>
              </p:cNvGraphicFramePr>
              <p:nvPr>
                <p:extLst>
                  <p:ext uri="{D42A27DB-BD31-4B8C-83A1-F6EECF244321}">
                    <p14:modId xmlns:p14="http://schemas.microsoft.com/office/powerpoint/2010/main" val="1607552641"/>
                  </p:ext>
                </p:extLst>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3448" r="-202041" b="-3206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100000" r="-202041" b="-21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9217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193548" r="-202041" b="-10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912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293548" r="-202041"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78C77EDC-60F8-AE48-AECC-2E2BF9FC0E8D}"/>
                  </a:ext>
                </a:extLst>
              </p:cNvPr>
              <p:cNvGraphicFramePr>
                <a:graphicFrameLocks noGrp="1"/>
              </p:cNvGraphicFramePr>
              <p:nvPr>
                <p:extLst>
                  <p:ext uri="{D42A27DB-BD31-4B8C-83A1-F6EECF244321}">
                    <p14:modId xmlns:p14="http://schemas.microsoft.com/office/powerpoint/2010/main" val="1727924812"/>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p>
                                  <m:sSupPr>
                                    <m:ctrlPr>
                                      <a:rPr lang="en-US" sz="1400" b="0" i="1" dirty="0" smtClean="0">
                                        <a:latin typeface="Cambria Math" panose="02040503050406030204" pitchFamily="18" charset="0"/>
                                      </a:rPr>
                                    </m:ctrlPr>
                                  </m:sSupPr>
                                  <m:e>
                                    <m:r>
                                      <a:rPr lang="en-US" sz="1400" b="0" i="1" dirty="0" smtClean="0">
                                        <a:solidFill>
                                          <a:schemeClr val="tx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78C77EDC-60F8-AE48-AECC-2E2BF9FC0E8D}"/>
                  </a:ext>
                </a:extLst>
              </p:cNvPr>
              <p:cNvGraphicFramePr>
                <a:graphicFrameLocks noGrp="1"/>
              </p:cNvGraphicFramePr>
              <p:nvPr>
                <p:extLst>
                  <p:ext uri="{D42A27DB-BD31-4B8C-83A1-F6EECF244321}">
                    <p14:modId xmlns:p14="http://schemas.microsoft.com/office/powerpoint/2010/main" val="1727924812"/>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292AC9B-E5FB-0AF9-8652-76B37A08823C}"/>
                  </a:ext>
                </a:extLst>
              </p:cNvPr>
              <p:cNvSpPr txBox="1"/>
              <p:nvPr/>
            </p:nvSpPr>
            <p:spPr>
              <a:xfrm>
                <a:off x="5280700" y="1797197"/>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30" name="TextBox 29">
                <a:extLst>
                  <a:ext uri="{FF2B5EF4-FFF2-40B4-BE49-F238E27FC236}">
                    <a16:creationId xmlns:a16="http://schemas.microsoft.com/office/drawing/2014/main" id="{0292AC9B-E5FB-0AF9-8652-76B37A08823C}"/>
                  </a:ext>
                </a:extLst>
              </p:cNvPr>
              <p:cNvSpPr txBox="1">
                <a:spLocks noRot="1" noChangeAspect="1" noMove="1" noResize="1" noEditPoints="1" noAdjustHandles="1" noChangeArrowheads="1" noChangeShapeType="1" noTextEdit="1"/>
              </p:cNvSpPr>
              <p:nvPr/>
            </p:nvSpPr>
            <p:spPr>
              <a:xfrm>
                <a:off x="5280700" y="1797197"/>
                <a:ext cx="3740457" cy="31720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B0D84-BEF5-B8DC-C6C6-FA277F7D9DBA}"/>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31" name="TextBox 30">
                <a:extLst>
                  <a:ext uri="{FF2B5EF4-FFF2-40B4-BE49-F238E27FC236}">
                    <a16:creationId xmlns:a16="http://schemas.microsoft.com/office/drawing/2014/main" id="{408B0D84-BEF5-B8DC-C6C6-FA277F7D9DBA}"/>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3A9B2E4-37AE-9559-041E-B3EB51B2390A}"/>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32" name="TextBox 31">
                <a:extLst>
                  <a:ext uri="{FF2B5EF4-FFF2-40B4-BE49-F238E27FC236}">
                    <a16:creationId xmlns:a16="http://schemas.microsoft.com/office/drawing/2014/main" id="{D3A9B2E4-37AE-9559-041E-B3EB51B2390A}"/>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E3F2E32-4809-B571-6367-A23F4838B9D5}"/>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33" name="TextBox 32">
                <a:extLst>
                  <a:ext uri="{FF2B5EF4-FFF2-40B4-BE49-F238E27FC236}">
                    <a16:creationId xmlns:a16="http://schemas.microsoft.com/office/drawing/2014/main" id="{CE3F2E32-4809-B571-6367-A23F4838B9D5}"/>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7D1E21A-4A36-F1BD-B4DE-C7610E874CD0}"/>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34" name="TextBox 33">
                <a:extLst>
                  <a:ext uri="{FF2B5EF4-FFF2-40B4-BE49-F238E27FC236}">
                    <a16:creationId xmlns:a16="http://schemas.microsoft.com/office/drawing/2014/main" id="{97D1E21A-4A36-F1BD-B4DE-C7610E874CD0}"/>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FEA3DD8C-E406-C35A-1DDF-74960DA8FE3F}"/>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35" name="Table 34">
                <a:extLst>
                  <a:ext uri="{FF2B5EF4-FFF2-40B4-BE49-F238E27FC236}">
                    <a16:creationId xmlns:a16="http://schemas.microsoft.com/office/drawing/2014/main" id="{FEA3DD8C-E406-C35A-1DDF-74960DA8FE3F}"/>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p:spTree>
    <p:extLst>
      <p:ext uri="{BB962C8B-B14F-4D97-AF65-F5344CB8AC3E}">
        <p14:creationId xmlns:p14="http://schemas.microsoft.com/office/powerpoint/2010/main" val="3807774335"/>
      </p:ext>
    </p:extLst>
  </p:cSld>
  <p:clrMapOvr>
    <a:masterClrMapping/>
  </p:clrMapOvr>
  <mc:AlternateContent xmlns:mc="http://schemas.openxmlformats.org/markup-compatibility/2006">
    <mc:Choice xmlns:p14="http://schemas.microsoft.com/office/powerpoint/2010/main" Requires="p14">
      <p:transition spd="slow" p14:dur="2000" advTm="25748"/>
    </mc:Choice>
    <mc:Fallback>
      <p:transition spd="slow" advTm="25748"/>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BA4D411-A3CA-EDB7-6B16-2DCC67F8D60A}"/>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92C2DBB0-92D6-60E6-FBFA-EF6FF4F03CD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645" name="Google Shape;645;p28">
            <a:extLst>
              <a:ext uri="{FF2B5EF4-FFF2-40B4-BE49-F238E27FC236}">
                <a16:creationId xmlns:a16="http://schemas.microsoft.com/office/drawing/2014/main" id="{4E9BBFAE-5BDF-C859-1A84-4DF542181409}"/>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D1C1DAD0-24F5-7E44-D340-7D3897B37CAE}"/>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28" name="Table 27">
                <a:extLst>
                  <a:ext uri="{FF2B5EF4-FFF2-40B4-BE49-F238E27FC236}">
                    <a16:creationId xmlns:a16="http://schemas.microsoft.com/office/drawing/2014/main" id="{D1C1DAD0-24F5-7E44-D340-7D3897B37CAE}"/>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448" r="-202041" b="-3206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00000" r="-202041" b="-21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9217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93548" r="-202041" b="-10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912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293548" r="-202041"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3A3403-FFDF-801F-D4B1-A4DB1DA635C0}"/>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31" name="TextBox 30">
                <a:extLst>
                  <a:ext uri="{FF2B5EF4-FFF2-40B4-BE49-F238E27FC236}">
                    <a16:creationId xmlns:a16="http://schemas.microsoft.com/office/drawing/2014/main" id="{AB3A3403-FFDF-801F-D4B1-A4DB1DA635C0}"/>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7F227AC-C0C5-729C-AA06-DA48B444FB10}"/>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32" name="TextBox 31">
                <a:extLst>
                  <a:ext uri="{FF2B5EF4-FFF2-40B4-BE49-F238E27FC236}">
                    <a16:creationId xmlns:a16="http://schemas.microsoft.com/office/drawing/2014/main" id="{A7F227AC-C0C5-729C-AA06-DA48B444FB10}"/>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EB70CE6-9A3E-061B-9408-97601E177020}"/>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33" name="TextBox 32">
                <a:extLst>
                  <a:ext uri="{FF2B5EF4-FFF2-40B4-BE49-F238E27FC236}">
                    <a16:creationId xmlns:a16="http://schemas.microsoft.com/office/drawing/2014/main" id="{BEB70CE6-9A3E-061B-9408-97601E177020}"/>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5A9B89D-94A4-F8EE-9E1D-EA55FF13C45B}"/>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34" name="TextBox 33">
                <a:extLst>
                  <a:ext uri="{FF2B5EF4-FFF2-40B4-BE49-F238E27FC236}">
                    <a16:creationId xmlns:a16="http://schemas.microsoft.com/office/drawing/2014/main" id="{75A9B89D-94A4-F8EE-9E1D-EA55FF13C45B}"/>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76442044-70B9-CD6C-169B-61099C08D95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35" name="Table 34">
                <a:extLst>
                  <a:ext uri="{FF2B5EF4-FFF2-40B4-BE49-F238E27FC236}">
                    <a16:creationId xmlns:a16="http://schemas.microsoft.com/office/drawing/2014/main" id="{76442044-70B9-CD6C-169B-61099C08D95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62FA2CDB-FC06-F4D4-47EA-0A662E8CC1AB}"/>
                  </a:ext>
                </a:extLst>
              </p:cNvPr>
              <p:cNvGraphicFramePr>
                <a:graphicFrameLocks noGrp="1"/>
              </p:cNvGraphicFramePr>
              <p:nvPr>
                <p:extLst>
                  <p:ext uri="{D42A27DB-BD31-4B8C-83A1-F6EECF244321}">
                    <p14:modId xmlns:p14="http://schemas.microsoft.com/office/powerpoint/2010/main" val="2742331975"/>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h</m:t>
                                    </m:r>
                                  </m:e>
                                  <m:sup>
                                    <m:sSub>
                                      <m:sSubPr>
                                        <m:ctrlPr>
                                          <a:rPr lang="en-US" sz="1400" b="0" i="1" dirty="0" smtClean="0">
                                            <a:latin typeface="Cambria Math" panose="02040503050406030204" pitchFamily="18" charset="0"/>
                                          </a:rPr>
                                        </m:ctrlPr>
                                      </m:sSubPr>
                                      <m:e>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𝑧</m:t>
                                            </m:r>
                                          </m:e>
                                          <m:sub>
                                            <m:r>
                                              <a:rPr lang="en-US" sz="1400" b="0" i="1" dirty="0" smtClean="0">
                                                <a:latin typeface="Cambria Math" panose="02040503050406030204" pitchFamily="18" charset="0"/>
                                              </a:rPr>
                                              <m:t>𝐺𝐼𝐷</m:t>
                                            </m:r>
                                          </m:sub>
                                        </m:sSub>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2" name="Table 1">
                <a:extLst>
                  <a:ext uri="{FF2B5EF4-FFF2-40B4-BE49-F238E27FC236}">
                    <a16:creationId xmlns:a16="http://schemas.microsoft.com/office/drawing/2014/main" id="{62FA2CDB-FC06-F4D4-47EA-0A662E8CC1AB}"/>
                  </a:ext>
                </a:extLst>
              </p:cNvPr>
              <p:cNvGraphicFramePr>
                <a:graphicFrameLocks noGrp="1"/>
              </p:cNvGraphicFramePr>
              <p:nvPr>
                <p:extLst>
                  <p:ext uri="{D42A27DB-BD31-4B8C-83A1-F6EECF244321}">
                    <p14:modId xmlns:p14="http://schemas.microsoft.com/office/powerpoint/2010/main" val="2742331975"/>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0D8B8B-0C0F-2DCA-BFF7-0772D93A0ED8}"/>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3" name="TextBox 2">
                <a:extLst>
                  <a:ext uri="{FF2B5EF4-FFF2-40B4-BE49-F238E27FC236}">
                    <a16:creationId xmlns:a16="http://schemas.microsoft.com/office/drawing/2014/main" id="{B70D8B8B-0C0F-2DCA-BFF7-0772D93A0ED8}"/>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49449133"/>
      </p:ext>
    </p:extLst>
  </p:cSld>
  <p:clrMapOvr>
    <a:masterClrMapping/>
  </p:clrMapOvr>
  <mc:AlternateContent xmlns:mc="http://schemas.openxmlformats.org/markup-compatibility/2006">
    <mc:Choice xmlns:p14="http://schemas.microsoft.com/office/powerpoint/2010/main" Requires="p14">
      <p:transition spd="slow" p14:dur="2000" advTm="1501"/>
    </mc:Choice>
    <mc:Fallback>
      <p:transition spd="slow" advTm="150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8B772DF-EEC7-79C2-CB31-440799E987B6}"/>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52C37563-CBFD-C896-180B-09E27BBBC28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645" name="Google Shape;645;p28">
            <a:extLst>
              <a:ext uri="{FF2B5EF4-FFF2-40B4-BE49-F238E27FC236}">
                <a16:creationId xmlns:a16="http://schemas.microsoft.com/office/drawing/2014/main" id="{1730353B-1C6E-1E67-AEDF-39BFE8EE56CE}"/>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255FAB9A-6CDA-F25B-881D-A15DEA952758}"/>
                  </a:ext>
                </a:extLst>
              </p:cNvPr>
              <p:cNvGraphicFramePr>
                <a:graphicFrameLocks noGrp="1"/>
              </p:cNvGraphicFramePr>
              <p:nvPr>
                <p:extLst>
                  <p:ext uri="{D42A27DB-BD31-4B8C-83A1-F6EECF244321}">
                    <p14:modId xmlns:p14="http://schemas.microsoft.com/office/powerpoint/2010/main" val="2345979812"/>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28" name="Table 27">
                <a:extLst>
                  <a:ext uri="{FF2B5EF4-FFF2-40B4-BE49-F238E27FC236}">
                    <a16:creationId xmlns:a16="http://schemas.microsoft.com/office/drawing/2014/main" id="{255FAB9A-6CDA-F25B-881D-A15DEA952758}"/>
                  </a:ext>
                </a:extLst>
              </p:cNvPr>
              <p:cNvGraphicFramePr>
                <a:graphicFrameLocks noGrp="1"/>
              </p:cNvGraphicFramePr>
              <p:nvPr>
                <p:extLst>
                  <p:ext uri="{D42A27DB-BD31-4B8C-83A1-F6EECF244321}">
                    <p14:modId xmlns:p14="http://schemas.microsoft.com/office/powerpoint/2010/main" val="2345979812"/>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333" r="-202041" b="-29666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06897" r="-202041" b="-206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200000" r="-202041"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10345" r="-202041"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25AC382-72EF-262F-2CD3-42D766E4E0C7}"/>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31" name="TextBox 30">
                <a:extLst>
                  <a:ext uri="{FF2B5EF4-FFF2-40B4-BE49-F238E27FC236}">
                    <a16:creationId xmlns:a16="http://schemas.microsoft.com/office/drawing/2014/main" id="{F25AC382-72EF-262F-2CD3-42D766E4E0C7}"/>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EB1EE4B-3511-47EA-F29A-6C0CD4EC83C4}"/>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32" name="TextBox 31">
                <a:extLst>
                  <a:ext uri="{FF2B5EF4-FFF2-40B4-BE49-F238E27FC236}">
                    <a16:creationId xmlns:a16="http://schemas.microsoft.com/office/drawing/2014/main" id="{0EB1EE4B-3511-47EA-F29A-6C0CD4EC83C4}"/>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700103F-C387-512A-C06C-B28B16C8DA87}"/>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33" name="TextBox 32">
                <a:extLst>
                  <a:ext uri="{FF2B5EF4-FFF2-40B4-BE49-F238E27FC236}">
                    <a16:creationId xmlns:a16="http://schemas.microsoft.com/office/drawing/2014/main" id="{A700103F-C387-512A-C06C-B28B16C8DA87}"/>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12136C1-5B68-C1D6-6454-1443A5B52869}"/>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34" name="TextBox 33">
                <a:extLst>
                  <a:ext uri="{FF2B5EF4-FFF2-40B4-BE49-F238E27FC236}">
                    <a16:creationId xmlns:a16="http://schemas.microsoft.com/office/drawing/2014/main" id="{C12136C1-5B68-C1D6-6454-1443A5B52869}"/>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7BF20EA-496C-D675-45FA-B66090C4E23C}"/>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35" name="Table 34">
                <a:extLst>
                  <a:ext uri="{FF2B5EF4-FFF2-40B4-BE49-F238E27FC236}">
                    <a16:creationId xmlns:a16="http://schemas.microsoft.com/office/drawing/2014/main" id="{17BF20EA-496C-D675-45FA-B66090C4E23C}"/>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E4229DA9-0F23-3522-FC3A-7CA480881753}"/>
                  </a:ext>
                </a:extLst>
              </p:cNvPr>
              <p:cNvGraphicFramePr>
                <a:graphicFrameLocks noGrp="1"/>
              </p:cNvGraphicFramePr>
              <p:nvPr>
                <p:extLst>
                  <p:ext uri="{D42A27DB-BD31-4B8C-83A1-F6EECF244321}">
                    <p14:modId xmlns:p14="http://schemas.microsoft.com/office/powerpoint/2010/main" val="2726827119"/>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𝑧</m:t>
                                        </m:r>
                                      </m:e>
                                      <m:sub>
                                        <m:r>
                                          <a:rPr lang="en-US" sz="1400" b="0" i="1" dirty="0" smtClean="0">
                                            <a:latin typeface="Cambria Math" panose="02040503050406030204" pitchFamily="18" charset="0"/>
                                          </a:rPr>
                                          <m:t>𝐺𝐼𝐷</m:t>
                                        </m:r>
                                      </m:sub>
                                    </m:sSub>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2" name="Table 1">
                <a:extLst>
                  <a:ext uri="{FF2B5EF4-FFF2-40B4-BE49-F238E27FC236}">
                    <a16:creationId xmlns:a16="http://schemas.microsoft.com/office/drawing/2014/main" id="{E4229DA9-0F23-3522-FC3A-7CA480881753}"/>
                  </a:ext>
                </a:extLst>
              </p:cNvPr>
              <p:cNvGraphicFramePr>
                <a:graphicFrameLocks noGrp="1"/>
              </p:cNvGraphicFramePr>
              <p:nvPr>
                <p:extLst>
                  <p:ext uri="{D42A27DB-BD31-4B8C-83A1-F6EECF244321}">
                    <p14:modId xmlns:p14="http://schemas.microsoft.com/office/powerpoint/2010/main" val="2726827119"/>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7146A36-2EF4-B5A8-4F1C-476619D366CF}"/>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3" name="TextBox 2">
                <a:extLst>
                  <a:ext uri="{FF2B5EF4-FFF2-40B4-BE49-F238E27FC236}">
                    <a16:creationId xmlns:a16="http://schemas.microsoft.com/office/drawing/2014/main" id="{17146A36-2EF4-B5A8-4F1C-476619D366CF}"/>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1452269"/>
      </p:ext>
    </p:extLst>
  </p:cSld>
  <p:clrMapOvr>
    <a:masterClrMapping/>
  </p:clrMapOvr>
  <mc:AlternateContent xmlns:mc="http://schemas.openxmlformats.org/markup-compatibility/2006">
    <mc:Choice xmlns:p14="http://schemas.microsoft.com/office/powerpoint/2010/main" Requires="p14">
      <p:transition spd="slow" p14:dur="2000" advTm="18935"/>
    </mc:Choice>
    <mc:Fallback>
      <p:transition spd="slow" advTm="18935"/>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AAB1631C-8943-24D3-EDD4-ADBB838FAC9D}"/>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E057AF96-29D9-B8E8-6EC9-C1098DDCF41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645" name="Google Shape;645;p28">
            <a:extLst>
              <a:ext uri="{FF2B5EF4-FFF2-40B4-BE49-F238E27FC236}">
                <a16:creationId xmlns:a16="http://schemas.microsoft.com/office/drawing/2014/main" id="{E0E43585-9A22-43D8-9E4E-687021099928}"/>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4795E02E-B194-52DD-B302-E601D6B93584}"/>
                  </a:ext>
                </a:extLst>
              </p:cNvPr>
              <p:cNvGraphicFramePr>
                <a:graphicFrameLocks noGrp="1"/>
              </p:cNvGraphicFramePr>
              <p:nvPr>
                <p:extLst>
                  <p:ext uri="{D42A27DB-BD31-4B8C-83A1-F6EECF244321}">
                    <p14:modId xmlns:p14="http://schemas.microsoft.com/office/powerpoint/2010/main" val="1337124755"/>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4795E02E-B194-52DD-B302-E601D6B93584}"/>
                  </a:ext>
                </a:extLst>
              </p:cNvPr>
              <p:cNvGraphicFramePr>
                <a:graphicFrameLocks noGrp="1"/>
              </p:cNvGraphicFramePr>
              <p:nvPr>
                <p:extLst>
                  <p:ext uri="{D42A27DB-BD31-4B8C-83A1-F6EECF244321}">
                    <p14:modId xmlns:p14="http://schemas.microsoft.com/office/powerpoint/2010/main" val="1337124755"/>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333" r="-202041"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06897" r="-202041" b="-206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200000" r="-202041"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10345" r="-202041"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2FD9F6C4-4397-D813-F06C-F25C9F8070F7}"/>
                  </a:ext>
                </a:extLst>
              </p:cNvPr>
              <p:cNvGraphicFramePr>
                <a:graphicFrameLocks noGrp="1"/>
              </p:cNvGraphicFramePr>
              <p:nvPr>
                <p:extLst>
                  <p:ext uri="{D42A27DB-BD31-4B8C-83A1-F6EECF244321}">
                    <p14:modId xmlns:p14="http://schemas.microsoft.com/office/powerpoint/2010/main" val="1298048160"/>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𝑧</m:t>
                                        </m:r>
                                      </m:e>
                                      <m:sub>
                                        <m:r>
                                          <a:rPr lang="en-US" sz="1400" b="0" i="1" dirty="0" smtClean="0">
                                            <a:latin typeface="Cambria Math" panose="02040503050406030204" pitchFamily="18" charset="0"/>
                                          </a:rPr>
                                          <m:t>𝐺𝐼𝐷</m:t>
                                        </m:r>
                                      </m:sub>
                                    </m:sSub>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5" name="Table 4">
                <a:extLst>
                  <a:ext uri="{FF2B5EF4-FFF2-40B4-BE49-F238E27FC236}">
                    <a16:creationId xmlns:a16="http://schemas.microsoft.com/office/drawing/2014/main" id="{2FD9F6C4-4397-D813-F06C-F25C9F8070F7}"/>
                  </a:ext>
                </a:extLst>
              </p:cNvPr>
              <p:cNvGraphicFramePr>
                <a:graphicFrameLocks noGrp="1"/>
              </p:cNvGraphicFramePr>
              <p:nvPr>
                <p:extLst>
                  <p:ext uri="{D42A27DB-BD31-4B8C-83A1-F6EECF244321}">
                    <p14:modId xmlns:p14="http://schemas.microsoft.com/office/powerpoint/2010/main" val="1298048160"/>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DBF581-2C2E-7DEE-BE3F-6E82BAC4E137}"/>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EEDBF581-2C2E-7DEE-BE3F-6E82BAC4E137}"/>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97B8DE4-970B-843E-C092-BB6E398CF904}"/>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497B8DE4-970B-843E-C092-BB6E398CF904}"/>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55B7A3E-97FA-BCF0-2A9D-D12435B332DE}"/>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D55B7A3E-97FA-BCF0-2A9D-D12435B332DE}"/>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B1394E5-A830-9987-AC08-801EA6C2161D}"/>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7B1394E5-A830-9987-AC08-801EA6C2161D}"/>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BF5FD12-5A9B-574B-9374-78BD702523F7}"/>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1BF5FD12-5A9B-574B-9374-78BD702523F7}"/>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37E71C90-655C-4BE5-96D9-9E19BD50B52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37E71C90-655C-4BE5-96D9-9E19BD50B52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E6021AF-D0F0-BF9D-5C04-45212027C6FE}"/>
                  </a:ext>
                </a:extLst>
              </p:cNvPr>
              <p:cNvSpPr txBox="1"/>
              <p:nvPr/>
            </p:nvSpPr>
            <p:spPr>
              <a:xfrm>
                <a:off x="5282174" y="2855113"/>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6" name="TextBox 15">
                <a:extLst>
                  <a:ext uri="{FF2B5EF4-FFF2-40B4-BE49-F238E27FC236}">
                    <a16:creationId xmlns:a16="http://schemas.microsoft.com/office/drawing/2014/main" id="{9E6021AF-D0F0-BF9D-5C04-45212027C6FE}"/>
                  </a:ext>
                </a:extLst>
              </p:cNvPr>
              <p:cNvSpPr txBox="1">
                <a:spLocks noRot="1" noChangeAspect="1" noMove="1" noResize="1" noEditPoints="1" noAdjustHandles="1" noChangeArrowheads="1" noChangeShapeType="1" noTextEdit="1"/>
              </p:cNvSpPr>
              <p:nvPr/>
            </p:nvSpPr>
            <p:spPr>
              <a:xfrm>
                <a:off x="5282174" y="2855113"/>
                <a:ext cx="3740457" cy="31720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80C2FFA6-0D69-1A61-8D32-FA99130A0AE2}"/>
                  </a:ext>
                </a:extLst>
              </p:cNvPr>
              <p:cNvGraphicFramePr>
                <a:graphicFrameLocks noGrp="1"/>
              </p:cNvGraphicFramePr>
              <p:nvPr>
                <p:extLst>
                  <p:ext uri="{D42A27DB-BD31-4B8C-83A1-F6EECF244321}">
                    <p14:modId xmlns:p14="http://schemas.microsoft.com/office/powerpoint/2010/main" val="2427770590"/>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1</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80C2FFA6-0D69-1A61-8D32-FA99130A0AE2}"/>
                  </a:ext>
                </a:extLst>
              </p:cNvPr>
              <p:cNvGraphicFramePr>
                <a:graphicFrameLocks noGrp="1"/>
              </p:cNvGraphicFramePr>
              <p:nvPr>
                <p:extLst>
                  <p:ext uri="{D42A27DB-BD31-4B8C-83A1-F6EECF244321}">
                    <p14:modId xmlns:p14="http://schemas.microsoft.com/office/powerpoint/2010/main" val="2427770590"/>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0" name="Table 29">
                <a:extLst>
                  <a:ext uri="{FF2B5EF4-FFF2-40B4-BE49-F238E27FC236}">
                    <a16:creationId xmlns:a16="http://schemas.microsoft.com/office/drawing/2014/main" id="{03BCC7F8-DCD9-1CA8-4336-3196137CE138}"/>
                  </a:ext>
                </a:extLst>
              </p:cNvPr>
              <p:cNvGraphicFramePr>
                <a:graphicFrameLocks noGrp="1"/>
              </p:cNvGraphicFramePr>
              <p:nvPr>
                <p:extLst>
                  <p:ext uri="{D42A27DB-BD31-4B8C-83A1-F6EECF244321}">
                    <p14:modId xmlns:p14="http://schemas.microsoft.com/office/powerpoint/2010/main" val="2245779798"/>
                  </p:ext>
                </p:extLst>
              </p:nvPr>
            </p:nvGraphicFramePr>
            <p:xfrm>
              <a:off x="5280699" y="2488729"/>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𝑧</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p:graphicFrame>
            <p:nvGraphicFramePr>
              <p:cNvPr id="30" name="Table 29">
                <a:extLst>
                  <a:ext uri="{FF2B5EF4-FFF2-40B4-BE49-F238E27FC236}">
                    <a16:creationId xmlns:a16="http://schemas.microsoft.com/office/drawing/2014/main" id="{03BCC7F8-DCD9-1CA8-4336-3196137CE138}"/>
                  </a:ext>
                </a:extLst>
              </p:cNvPr>
              <p:cNvGraphicFramePr>
                <a:graphicFrameLocks noGrp="1"/>
              </p:cNvGraphicFramePr>
              <p:nvPr>
                <p:extLst>
                  <p:ext uri="{D42A27DB-BD31-4B8C-83A1-F6EECF244321}">
                    <p14:modId xmlns:p14="http://schemas.microsoft.com/office/powerpoint/2010/main" val="2245779798"/>
                  </p:ext>
                </p:extLst>
              </p:nvPr>
            </p:nvGraphicFramePr>
            <p:xfrm>
              <a:off x="5280699" y="2488729"/>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r="-200000"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sp>
        <p:nvSpPr>
          <p:cNvPr id="40" name="TextBox 39">
            <a:extLst>
              <a:ext uri="{FF2B5EF4-FFF2-40B4-BE49-F238E27FC236}">
                <a16:creationId xmlns:a16="http://schemas.microsoft.com/office/drawing/2014/main" id="{C91FD08A-6DE7-AA61-3F69-0BD45105ACCA}"/>
              </a:ext>
            </a:extLst>
          </p:cNvPr>
          <p:cNvSpPr txBox="1"/>
          <p:nvPr/>
        </p:nvSpPr>
        <p:spPr>
          <a:xfrm>
            <a:off x="2696338" y="2469636"/>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grpSp>
        <p:nvGrpSpPr>
          <p:cNvPr id="41" name="Group 40">
            <a:extLst>
              <a:ext uri="{FF2B5EF4-FFF2-40B4-BE49-F238E27FC236}">
                <a16:creationId xmlns:a16="http://schemas.microsoft.com/office/drawing/2014/main" id="{2C84EF36-2315-855D-B07A-866E14323F5D}"/>
              </a:ext>
            </a:extLst>
          </p:cNvPr>
          <p:cNvGrpSpPr/>
          <p:nvPr/>
        </p:nvGrpSpPr>
        <p:grpSpPr>
          <a:xfrm>
            <a:off x="1956687" y="3301164"/>
            <a:ext cx="3973592" cy="717136"/>
            <a:chOff x="696059" y="3167989"/>
            <a:chExt cx="3973592" cy="717136"/>
          </a:xfrm>
        </p:grpSpPr>
        <p:sp>
          <p:nvSpPr>
            <p:cNvPr id="42" name="Rectangle 41">
              <a:extLst>
                <a:ext uri="{FF2B5EF4-FFF2-40B4-BE49-F238E27FC236}">
                  <a16:creationId xmlns:a16="http://schemas.microsoft.com/office/drawing/2014/main" id="{E9862B99-8B89-BBEF-64BC-AB671712AB92}"/>
                </a:ext>
              </a:extLst>
            </p:cNvPr>
            <p:cNvSpPr/>
            <p:nvPr/>
          </p:nvSpPr>
          <p:spPr>
            <a:xfrm>
              <a:off x="696059" y="3167989"/>
              <a:ext cx="3973592"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Google Shape;637;p27">
                  <a:extLst>
                    <a:ext uri="{FF2B5EF4-FFF2-40B4-BE49-F238E27FC236}">
                      <a16:creationId xmlns:a16="http://schemas.microsoft.com/office/drawing/2014/main" id="{CEF03092-F013-1BC2-3F58-DD41B6874B70}"/>
                    </a:ext>
                  </a:extLst>
                </p:cNvPr>
                <p:cNvSpPr txBox="1">
                  <a:spLocks/>
                </p:cNvSpPr>
                <p:nvPr/>
              </p:nvSpPr>
              <p:spPr>
                <a:xfrm>
                  <a:off x="696059" y="3265651"/>
                  <a:ext cx="1444939"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oMath>
                    </m:oMathPara>
                  </a14:m>
                  <a:endParaRPr lang="en-US" sz="1400" i="1" dirty="0">
                    <a:latin typeface="Cambria Math" panose="02040503050406030204" pitchFamily="18" charset="0"/>
                  </a:endParaRPr>
                </a:p>
              </p:txBody>
            </p:sp>
          </mc:Choice>
          <mc:Fallback xmlns="">
            <p:sp>
              <p:nvSpPr>
                <p:cNvPr id="43" name="Google Shape;637;p27">
                  <a:extLst>
                    <a:ext uri="{FF2B5EF4-FFF2-40B4-BE49-F238E27FC236}">
                      <a16:creationId xmlns:a16="http://schemas.microsoft.com/office/drawing/2014/main" id="{CEF03092-F013-1BC2-3F58-DD41B6874B70}"/>
                    </a:ext>
                  </a:extLst>
                </p:cNvPr>
                <p:cNvSpPr txBox="1">
                  <a:spLocks noRot="1" noChangeAspect="1" noMove="1" noResize="1" noEditPoints="1" noAdjustHandles="1" noChangeArrowheads="1" noChangeShapeType="1" noTextEdit="1"/>
                </p:cNvSpPr>
                <p:nvPr/>
              </p:nvSpPr>
              <p:spPr>
                <a:xfrm>
                  <a:off x="696059" y="3265651"/>
                  <a:ext cx="1444939" cy="535501"/>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Google Shape;637;p27">
                  <a:extLst>
                    <a:ext uri="{FF2B5EF4-FFF2-40B4-BE49-F238E27FC236}">
                      <a16:creationId xmlns:a16="http://schemas.microsoft.com/office/drawing/2014/main" id="{9A310E4A-96D6-5787-3225-7C3AD3C4B7BE}"/>
                    </a:ext>
                  </a:extLst>
                </p:cNvPr>
                <p:cNvSpPr txBox="1">
                  <a:spLocks/>
                </p:cNvSpPr>
                <p:nvPr/>
              </p:nvSpPr>
              <p:spPr>
                <a:xfrm>
                  <a:off x="1938292" y="3284624"/>
                  <a:ext cx="689493" cy="535501"/>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endParaRPr lang="en-US" sz="1400" dirty="0"/>
                </a:p>
              </p:txBody>
            </p:sp>
          </mc:Choice>
          <mc:Fallback xmlns="">
            <p:sp>
              <p:nvSpPr>
                <p:cNvPr id="44" name="Google Shape;637;p27">
                  <a:extLst>
                    <a:ext uri="{FF2B5EF4-FFF2-40B4-BE49-F238E27FC236}">
                      <a16:creationId xmlns:a16="http://schemas.microsoft.com/office/drawing/2014/main" id="{9A310E4A-96D6-5787-3225-7C3AD3C4B7BE}"/>
                    </a:ext>
                  </a:extLst>
                </p:cNvPr>
                <p:cNvSpPr txBox="1">
                  <a:spLocks noRot="1" noChangeAspect="1" noMove="1" noResize="1" noEditPoints="1" noAdjustHandles="1" noChangeArrowheads="1" noChangeShapeType="1" noTextEdit="1"/>
                </p:cNvSpPr>
                <p:nvPr/>
              </p:nvSpPr>
              <p:spPr>
                <a:xfrm>
                  <a:off x="1938292" y="3284624"/>
                  <a:ext cx="689493" cy="535501"/>
                </a:xfrm>
                <a:prstGeom prst="rect">
                  <a:avLst/>
                </a:prstGeom>
                <a:blipFill>
                  <a:blip r:embed="rId15"/>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Google Shape;637;p27">
                  <a:extLst>
                    <a:ext uri="{FF2B5EF4-FFF2-40B4-BE49-F238E27FC236}">
                      <a16:creationId xmlns:a16="http://schemas.microsoft.com/office/drawing/2014/main" id="{0A94A5CB-F00D-07F7-C06B-55771D0887A6}"/>
                    </a:ext>
                  </a:extLst>
                </p:cNvPr>
                <p:cNvSpPr txBox="1">
                  <a:spLocks/>
                </p:cNvSpPr>
                <p:nvPr/>
              </p:nvSpPr>
              <p:spPr>
                <a:xfrm>
                  <a:off x="2795718" y="3284624"/>
                  <a:ext cx="689493"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45" name="Google Shape;637;p27">
                  <a:extLst>
                    <a:ext uri="{FF2B5EF4-FFF2-40B4-BE49-F238E27FC236}">
                      <a16:creationId xmlns:a16="http://schemas.microsoft.com/office/drawing/2014/main" id="{0A94A5CB-F00D-07F7-C06B-55771D0887A6}"/>
                    </a:ext>
                  </a:extLst>
                </p:cNvPr>
                <p:cNvSpPr txBox="1">
                  <a:spLocks noRot="1" noChangeAspect="1" noMove="1" noResize="1" noEditPoints="1" noAdjustHandles="1" noChangeArrowheads="1" noChangeShapeType="1" noTextEdit="1"/>
                </p:cNvSpPr>
                <p:nvPr/>
              </p:nvSpPr>
              <p:spPr>
                <a:xfrm>
                  <a:off x="2795718" y="3284624"/>
                  <a:ext cx="689493" cy="536976"/>
                </a:xfrm>
                <a:prstGeom prst="rect">
                  <a:avLst/>
                </a:prstGeom>
                <a:blipFill>
                  <a:blip r:embed="rId16"/>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Google Shape;637;p27">
                  <a:extLst>
                    <a:ext uri="{FF2B5EF4-FFF2-40B4-BE49-F238E27FC236}">
                      <a16:creationId xmlns:a16="http://schemas.microsoft.com/office/drawing/2014/main" id="{C66BD6AD-7582-0030-9BA7-89192A21D150}"/>
                    </a:ext>
                  </a:extLst>
                </p:cNvPr>
                <p:cNvSpPr txBox="1">
                  <a:spLocks/>
                </p:cNvSpPr>
                <p:nvPr/>
              </p:nvSpPr>
              <p:spPr>
                <a:xfrm>
                  <a:off x="3653144"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46" name="Google Shape;637;p27">
                  <a:extLst>
                    <a:ext uri="{FF2B5EF4-FFF2-40B4-BE49-F238E27FC236}">
                      <a16:creationId xmlns:a16="http://schemas.microsoft.com/office/drawing/2014/main" id="{C66BD6AD-7582-0030-9BA7-89192A21D150}"/>
                    </a:ext>
                  </a:extLst>
                </p:cNvPr>
                <p:cNvSpPr txBox="1">
                  <a:spLocks noRot="1" noChangeAspect="1" noMove="1" noResize="1" noEditPoints="1" noAdjustHandles="1" noChangeArrowheads="1" noChangeShapeType="1" noTextEdit="1"/>
                </p:cNvSpPr>
                <p:nvPr/>
              </p:nvSpPr>
              <p:spPr>
                <a:xfrm>
                  <a:off x="3653144" y="3284624"/>
                  <a:ext cx="866229" cy="536976"/>
                </a:xfrm>
                <a:prstGeom prst="rect">
                  <a:avLst/>
                </a:prstGeom>
                <a:blipFill>
                  <a:blip r:embed="rId17"/>
                  <a:stretch>
                    <a:fillRect l="-1408"/>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711F5E5-32EB-827E-52E0-64AFFEC3857C}"/>
                  </a:ext>
                </a:extLst>
              </p:cNvPr>
              <p:cNvSpPr txBox="1"/>
              <p:nvPr/>
            </p:nvSpPr>
            <p:spPr>
              <a:xfrm>
                <a:off x="117981" y="3531662"/>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a14:m>
                <a:r>
                  <a:rPr lang="en-US" dirty="0"/>
                  <a:t> if:</a:t>
                </a:r>
              </a:p>
            </p:txBody>
          </p:sp>
        </mc:Choice>
        <mc:Fallback xmlns="">
          <p:sp>
            <p:nvSpPr>
              <p:cNvPr id="47" name="TextBox 46">
                <a:extLst>
                  <a:ext uri="{FF2B5EF4-FFF2-40B4-BE49-F238E27FC236}">
                    <a16:creationId xmlns:a16="http://schemas.microsoft.com/office/drawing/2014/main" id="{1711F5E5-32EB-827E-52E0-64AFFEC3857C}"/>
                  </a:ext>
                </a:extLst>
              </p:cNvPr>
              <p:cNvSpPr txBox="1">
                <a:spLocks noRot="1" noChangeAspect="1" noMove="1" noResize="1" noEditPoints="1" noAdjustHandles="1" noChangeArrowheads="1" noChangeShapeType="1" noTextEdit="1"/>
              </p:cNvSpPr>
              <p:nvPr/>
            </p:nvSpPr>
            <p:spPr>
              <a:xfrm>
                <a:off x="117981" y="3531662"/>
                <a:ext cx="1667682" cy="307777"/>
              </a:xfrm>
              <a:prstGeom prst="rect">
                <a:avLst/>
              </a:prstGeom>
              <a:blipFill>
                <a:blip r:embed="rId18"/>
                <a:stretch>
                  <a:fillRect t="-3846" b="-1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D2E77F5-CA24-A1EE-6A1A-7122960A3BD9}"/>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1" i="1" smtClean="0">
                          <a:solidFill>
                            <a:srgbClr val="C00000"/>
                          </a:solidFill>
                          <a:latin typeface="Cambria Math" panose="02040503050406030204" pitchFamily="18" charset="0"/>
                        </a:rPr>
                        <m:t>𝟎</m:t>
                      </m:r>
                      <m:r>
                        <a:rPr lang="en-US" sz="1200" b="1" i="1" smtClean="0">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𝟏</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4</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4" name="TextBox 3">
                <a:extLst>
                  <a:ext uri="{FF2B5EF4-FFF2-40B4-BE49-F238E27FC236}">
                    <a16:creationId xmlns:a16="http://schemas.microsoft.com/office/drawing/2014/main" id="{7D2E77F5-CA24-A1EE-6A1A-7122960A3BD9}"/>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19"/>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58216926"/>
      </p:ext>
    </p:extLst>
  </p:cSld>
  <p:clrMapOvr>
    <a:masterClrMapping/>
  </p:clrMapOvr>
  <mc:AlternateContent xmlns:mc="http://schemas.openxmlformats.org/markup-compatibility/2006">
    <mc:Choice xmlns:p14="http://schemas.microsoft.com/office/powerpoint/2010/main" Requires="p14">
      <p:transition spd="slow" p14:dur="2000" advTm="83532"/>
    </mc:Choice>
    <mc:Fallback>
      <p:transition spd="slow" advTm="83532"/>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BF93DEBC-5EA1-1B63-4124-FF5C76072DD2}"/>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1F604AE6-4D48-0AE5-390E-7D47E158186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645" name="Google Shape;645;p28">
            <a:extLst>
              <a:ext uri="{FF2B5EF4-FFF2-40B4-BE49-F238E27FC236}">
                <a16:creationId xmlns:a16="http://schemas.microsoft.com/office/drawing/2014/main" id="{4C508F8B-37B0-38E2-B6AB-2935C5CB4321}"/>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2AB68D7-77AD-C96F-A743-342DEAA53879}"/>
                  </a:ext>
                </a:extLst>
              </p:cNvPr>
              <p:cNvGraphicFramePr>
                <a:graphicFrameLocks noGrp="1"/>
              </p:cNvGraphicFramePr>
              <p:nvPr>
                <p:extLst>
                  <p:ext uri="{D42A27DB-BD31-4B8C-83A1-F6EECF244321}">
                    <p14:modId xmlns:p14="http://schemas.microsoft.com/office/powerpoint/2010/main" val="133611795"/>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82AB68D7-77AD-C96F-A743-342DEAA53879}"/>
                  </a:ext>
                </a:extLst>
              </p:cNvPr>
              <p:cNvGraphicFramePr>
                <a:graphicFrameLocks noGrp="1"/>
              </p:cNvGraphicFramePr>
              <p:nvPr>
                <p:extLst>
                  <p:ext uri="{D42A27DB-BD31-4B8C-83A1-F6EECF244321}">
                    <p14:modId xmlns:p14="http://schemas.microsoft.com/office/powerpoint/2010/main" val="133611795"/>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3333" r="-202041"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106897" r="-202041" b="-206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200000" r="-202041"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310345" r="-202041"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754A92B-040F-4934-3849-A2BA55E3E7D5}"/>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3754A92B-040F-4934-3849-A2BA55E3E7D5}"/>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7B0A5B4-1BAC-534C-E39D-0658FF481003}"/>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A7B0A5B4-1BAC-534C-E39D-0658FF481003}"/>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2AE9FD-C03E-93CF-EEC5-F9771B7F6CE5}"/>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922AE9FD-C03E-93CF-EEC5-F9771B7F6CE5}"/>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319AAB4-4B76-332F-7B0B-F08DD8C46909}"/>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E319AAB4-4B76-332F-7B0B-F08DD8C46909}"/>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04216EB-CB01-55E7-9B6F-4FE9E6625B41}"/>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004216EB-CB01-55E7-9B6F-4FE9E6625B41}"/>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52D87036-3BBE-BE07-1DEE-7A8353A0A5D7}"/>
                  </a:ext>
                </a:extLst>
              </p:cNvPr>
              <p:cNvGraphicFramePr>
                <a:graphicFrameLocks noGrp="1"/>
              </p:cNvGraphicFramePr>
              <p:nvPr>
                <p:extLst>
                  <p:ext uri="{D42A27DB-BD31-4B8C-83A1-F6EECF244321}">
                    <p14:modId xmlns:p14="http://schemas.microsoft.com/office/powerpoint/2010/main" val="1135930179"/>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1</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52D87036-3BBE-BE07-1DEE-7A8353A0A5D7}"/>
                  </a:ext>
                </a:extLst>
              </p:cNvPr>
              <p:cNvGraphicFramePr>
                <a:graphicFrameLocks noGrp="1"/>
              </p:cNvGraphicFramePr>
              <p:nvPr>
                <p:extLst>
                  <p:ext uri="{D42A27DB-BD31-4B8C-83A1-F6EECF244321}">
                    <p14:modId xmlns:p14="http://schemas.microsoft.com/office/powerpoint/2010/main" val="1135930179"/>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0C561839-2D9B-D81B-D91F-F4895F4A0C79}"/>
                  </a:ext>
                </a:extLst>
              </p:cNvPr>
              <p:cNvGraphicFramePr>
                <a:graphicFrameLocks noGrp="1"/>
              </p:cNvGraphicFramePr>
              <p:nvPr>
                <p:extLst>
                  <p:ext uri="{D42A27DB-BD31-4B8C-83A1-F6EECF244321}">
                    <p14:modId xmlns:p14="http://schemas.microsoft.com/office/powerpoint/2010/main" val="942271749"/>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2</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0C561839-2D9B-D81B-D91F-F4895F4A0C79}"/>
                  </a:ext>
                </a:extLst>
              </p:cNvPr>
              <p:cNvGraphicFramePr>
                <a:graphicFrameLocks noGrp="1"/>
              </p:cNvGraphicFramePr>
              <p:nvPr>
                <p:extLst>
                  <p:ext uri="{D42A27DB-BD31-4B8C-83A1-F6EECF244321}">
                    <p14:modId xmlns:p14="http://schemas.microsoft.com/office/powerpoint/2010/main" val="942271749"/>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0" name="Table 29">
                <a:extLst>
                  <a:ext uri="{FF2B5EF4-FFF2-40B4-BE49-F238E27FC236}">
                    <a16:creationId xmlns:a16="http://schemas.microsoft.com/office/drawing/2014/main" id="{57224CE2-F80E-7EB0-CAB6-12AC017C6174}"/>
                  </a:ext>
                </a:extLst>
              </p:cNvPr>
              <p:cNvGraphicFramePr>
                <a:graphicFrameLocks noGrp="1"/>
              </p:cNvGraphicFramePr>
              <p:nvPr>
                <p:extLst>
                  <p:ext uri="{D42A27DB-BD31-4B8C-83A1-F6EECF244321}">
                    <p14:modId xmlns:p14="http://schemas.microsoft.com/office/powerpoint/2010/main" val="1922684461"/>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𝑧</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p:graphicFrame>
            <p:nvGraphicFramePr>
              <p:cNvPr id="30" name="Table 29">
                <a:extLst>
                  <a:ext uri="{FF2B5EF4-FFF2-40B4-BE49-F238E27FC236}">
                    <a16:creationId xmlns:a16="http://schemas.microsoft.com/office/drawing/2014/main" id="{57224CE2-F80E-7EB0-CAB6-12AC017C6174}"/>
                  </a:ext>
                </a:extLst>
              </p:cNvPr>
              <p:cNvGraphicFramePr>
                <a:graphicFrameLocks noGrp="1"/>
              </p:cNvGraphicFramePr>
              <p:nvPr>
                <p:extLst>
                  <p:ext uri="{D42A27DB-BD31-4B8C-83A1-F6EECF244321}">
                    <p14:modId xmlns:p14="http://schemas.microsoft.com/office/powerpoint/2010/main" val="1922684461"/>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grpSp>
        <p:nvGrpSpPr>
          <p:cNvPr id="36" name="Group 35">
            <a:extLst>
              <a:ext uri="{FF2B5EF4-FFF2-40B4-BE49-F238E27FC236}">
                <a16:creationId xmlns:a16="http://schemas.microsoft.com/office/drawing/2014/main" id="{832EFB89-7B7D-2AA3-A3F6-48A806FB1FF3}"/>
              </a:ext>
            </a:extLst>
          </p:cNvPr>
          <p:cNvGrpSpPr/>
          <p:nvPr/>
        </p:nvGrpSpPr>
        <p:grpSpPr>
          <a:xfrm>
            <a:off x="1956686" y="4126788"/>
            <a:ext cx="3324013" cy="717136"/>
            <a:chOff x="696058" y="3167989"/>
            <a:chExt cx="3324013" cy="717136"/>
          </a:xfrm>
        </p:grpSpPr>
        <p:sp>
          <p:nvSpPr>
            <p:cNvPr id="35" name="Rectangle 34">
              <a:extLst>
                <a:ext uri="{FF2B5EF4-FFF2-40B4-BE49-F238E27FC236}">
                  <a16:creationId xmlns:a16="http://schemas.microsoft.com/office/drawing/2014/main" id="{2B880B3D-6D78-808B-E704-045A842AD23E}"/>
                </a:ext>
              </a:extLst>
            </p:cNvPr>
            <p:cNvSpPr/>
            <p:nvPr/>
          </p:nvSpPr>
          <p:spPr>
            <a:xfrm>
              <a:off x="696058" y="3167989"/>
              <a:ext cx="3324013"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Google Shape;637;p27">
                  <a:extLst>
                    <a:ext uri="{FF2B5EF4-FFF2-40B4-BE49-F238E27FC236}">
                      <a16:creationId xmlns:a16="http://schemas.microsoft.com/office/drawing/2014/main" id="{F02B11D7-1D85-09CE-4FCA-D3BEF82D7376}"/>
                    </a:ext>
                  </a:extLst>
                </p:cNvPr>
                <p:cNvSpPr txBox="1">
                  <a:spLocks/>
                </p:cNvSpPr>
                <p:nvPr/>
              </p:nvSpPr>
              <p:spPr>
                <a:xfrm>
                  <a:off x="696060" y="3265651"/>
                  <a:ext cx="1470094" cy="5369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r>
                    <a:rPr lang="en-US" sz="1400" i="1" dirty="0">
                      <a:latin typeface="Cambria Math" panose="02040503050406030204" pitchFamily="18" charset="0"/>
                    </a:rPr>
                    <a:t> </a:t>
                  </a:r>
                </a:p>
              </p:txBody>
            </p:sp>
          </mc:Choice>
          <mc:Fallback xmlns="">
            <p:sp>
              <p:nvSpPr>
                <p:cNvPr id="31" name="Google Shape;637;p27">
                  <a:extLst>
                    <a:ext uri="{FF2B5EF4-FFF2-40B4-BE49-F238E27FC236}">
                      <a16:creationId xmlns:a16="http://schemas.microsoft.com/office/drawing/2014/main" id="{F02B11D7-1D85-09CE-4FCA-D3BEF82D7376}"/>
                    </a:ext>
                  </a:extLst>
                </p:cNvPr>
                <p:cNvSpPr txBox="1">
                  <a:spLocks noRot="1" noChangeAspect="1" noMove="1" noResize="1" noEditPoints="1" noAdjustHandles="1" noChangeArrowheads="1" noChangeShapeType="1" noTextEdit="1"/>
                </p:cNvSpPr>
                <p:nvPr/>
              </p:nvSpPr>
              <p:spPr>
                <a:xfrm>
                  <a:off x="696060" y="3265651"/>
                  <a:ext cx="1470094" cy="536976"/>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Google Shape;637;p27">
                  <a:extLst>
                    <a:ext uri="{FF2B5EF4-FFF2-40B4-BE49-F238E27FC236}">
                      <a16:creationId xmlns:a16="http://schemas.microsoft.com/office/drawing/2014/main" id="{7097876C-EA5C-D32F-C8EC-EB5D74BAF4B0}"/>
                    </a:ext>
                  </a:extLst>
                </p:cNvPr>
                <p:cNvSpPr txBox="1">
                  <a:spLocks/>
                </p:cNvSpPr>
                <p:nvPr/>
              </p:nvSpPr>
              <p:spPr>
                <a:xfrm>
                  <a:off x="2183155" y="3284624"/>
                  <a:ext cx="689493"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33" name="Google Shape;637;p27">
                  <a:extLst>
                    <a:ext uri="{FF2B5EF4-FFF2-40B4-BE49-F238E27FC236}">
                      <a16:creationId xmlns:a16="http://schemas.microsoft.com/office/drawing/2014/main" id="{7097876C-EA5C-D32F-C8EC-EB5D74BAF4B0}"/>
                    </a:ext>
                  </a:extLst>
                </p:cNvPr>
                <p:cNvSpPr txBox="1">
                  <a:spLocks noRot="1" noChangeAspect="1" noMove="1" noResize="1" noEditPoints="1" noAdjustHandles="1" noChangeArrowheads="1" noChangeShapeType="1" noTextEdit="1"/>
                </p:cNvSpPr>
                <p:nvPr/>
              </p:nvSpPr>
              <p:spPr>
                <a:xfrm>
                  <a:off x="2183155" y="3284624"/>
                  <a:ext cx="689493" cy="536976"/>
                </a:xfrm>
                <a:prstGeom prst="rect">
                  <a:avLst/>
                </a:prstGeom>
                <a:blipFill>
                  <a:blip r:embed="rId14"/>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Google Shape;637;p27">
                  <a:extLst>
                    <a:ext uri="{FF2B5EF4-FFF2-40B4-BE49-F238E27FC236}">
                      <a16:creationId xmlns:a16="http://schemas.microsoft.com/office/drawing/2014/main" id="{DBFC42CE-748C-5E12-16A5-E65F70680272}"/>
                    </a:ext>
                  </a:extLst>
                </p:cNvPr>
                <p:cNvSpPr txBox="1">
                  <a:spLocks/>
                </p:cNvSpPr>
                <p:nvPr/>
              </p:nvSpPr>
              <p:spPr>
                <a:xfrm>
                  <a:off x="3040581"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34" name="Google Shape;637;p27">
                  <a:extLst>
                    <a:ext uri="{FF2B5EF4-FFF2-40B4-BE49-F238E27FC236}">
                      <a16:creationId xmlns:a16="http://schemas.microsoft.com/office/drawing/2014/main" id="{DBFC42CE-748C-5E12-16A5-E65F70680272}"/>
                    </a:ext>
                  </a:extLst>
                </p:cNvPr>
                <p:cNvSpPr txBox="1">
                  <a:spLocks noRot="1" noChangeAspect="1" noMove="1" noResize="1" noEditPoints="1" noAdjustHandles="1" noChangeArrowheads="1" noChangeShapeType="1" noTextEdit="1"/>
                </p:cNvSpPr>
                <p:nvPr/>
              </p:nvSpPr>
              <p:spPr>
                <a:xfrm>
                  <a:off x="3040581" y="3284624"/>
                  <a:ext cx="866229" cy="536976"/>
                </a:xfrm>
                <a:prstGeom prst="rect">
                  <a:avLst/>
                </a:prstGeom>
                <a:blipFill>
                  <a:blip r:embed="rId15"/>
                  <a:stretch>
                    <a:fillRect l="-2817"/>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0176607-EE21-1ADE-BE51-748CE5A2C5CD}"/>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oMath>
                </a14:m>
                <a:r>
                  <a:rPr lang="en-US" dirty="0"/>
                  <a:t> if:</a:t>
                </a:r>
              </a:p>
            </p:txBody>
          </p:sp>
        </mc:Choice>
        <mc:Fallback xmlns="">
          <p:sp>
            <p:nvSpPr>
              <p:cNvPr id="38" name="TextBox 37">
                <a:extLst>
                  <a:ext uri="{FF2B5EF4-FFF2-40B4-BE49-F238E27FC236}">
                    <a16:creationId xmlns:a16="http://schemas.microsoft.com/office/drawing/2014/main" id="{A0176607-EE21-1ADE-BE51-748CE5A2C5CD}"/>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16"/>
                <a:stretch>
                  <a:fillRect t="-4000" b="-20000"/>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937FF4F3-0C50-E80A-FEF7-1408890E3051}"/>
              </a:ext>
            </a:extLst>
          </p:cNvPr>
          <p:cNvSpPr txBox="1"/>
          <p:nvPr/>
        </p:nvSpPr>
        <p:spPr>
          <a:xfrm>
            <a:off x="6785393" y="255048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74590B8-0E24-BDE5-FA1D-3AAA4F08CCC8}"/>
                  </a:ext>
                </a:extLst>
              </p:cNvPr>
              <p:cNvGraphicFramePr>
                <a:graphicFrameLocks noGrp="1"/>
              </p:cNvGraphicFramePr>
              <p:nvPr>
                <p:extLst>
                  <p:ext uri="{D42A27DB-BD31-4B8C-83A1-F6EECF244321}">
                    <p14:modId xmlns:p14="http://schemas.microsoft.com/office/powerpoint/2010/main" val="3108738546"/>
                  </p:ext>
                </p:extLst>
              </p:nvPr>
            </p:nvGraphicFramePr>
            <p:xfrm>
              <a:off x="1259153" y="2465908"/>
              <a:ext cx="3738978" cy="1483360"/>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258653">
                      <a:extLst>
                        <a:ext uri="{9D8B030D-6E8A-4147-A177-3AD203B41FA5}">
                          <a16:colId xmlns:a16="http://schemas.microsoft.com/office/drawing/2014/main" val="3502316753"/>
                        </a:ext>
                      </a:extLst>
                    </a:gridCol>
                    <a:gridCol w="123399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774590B8-0E24-BDE5-FA1D-3AAA4F08CCC8}"/>
                  </a:ext>
                </a:extLst>
              </p:cNvPr>
              <p:cNvGraphicFramePr>
                <a:graphicFrameLocks noGrp="1"/>
              </p:cNvGraphicFramePr>
              <p:nvPr>
                <p:extLst>
                  <p:ext uri="{D42A27DB-BD31-4B8C-83A1-F6EECF244321}">
                    <p14:modId xmlns:p14="http://schemas.microsoft.com/office/powerpoint/2010/main" val="3108738546"/>
                  </p:ext>
                </p:extLst>
              </p:nvPr>
            </p:nvGraphicFramePr>
            <p:xfrm>
              <a:off x="1259153" y="2465908"/>
              <a:ext cx="3738978" cy="1483360"/>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258653">
                      <a:extLst>
                        <a:ext uri="{9D8B030D-6E8A-4147-A177-3AD203B41FA5}">
                          <a16:colId xmlns:a16="http://schemas.microsoft.com/office/drawing/2014/main" val="3502316753"/>
                        </a:ext>
                      </a:extLst>
                    </a:gridCol>
                    <a:gridCol w="123399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1020" t="-3448" r="-202041" b="-3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205155" t="-3448" r="-1031" b="-30689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1020" t="-100000" r="-202041" b="-19666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205155" t="-100000" r="-1031" b="-19666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1020" t="-206897" r="-202041" b="-103448"/>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205155" t="-206897" r="-1031" b="-103448"/>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1020" t="-306897" r="-202041" b="-3448"/>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205155" t="-306897" r="-1031"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0D05020-AA60-9075-DBEA-487C3D19E4E1}"/>
                  </a:ext>
                </a:extLst>
              </p:cNvPr>
              <p:cNvSpPr txBox="1"/>
              <p:nvPr/>
            </p:nvSpPr>
            <p:spPr>
              <a:xfrm>
                <a:off x="792373" y="246590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90D05020-AA60-9075-DBEA-487C3D19E4E1}"/>
                  </a:ext>
                </a:extLst>
              </p:cNvPr>
              <p:cNvSpPr txBox="1">
                <a:spLocks noRot="1" noChangeAspect="1" noMove="1" noResize="1" noEditPoints="1" noAdjustHandles="1" noChangeArrowheads="1" noChangeShapeType="1" noTextEdit="1"/>
              </p:cNvSpPr>
              <p:nvPr/>
            </p:nvSpPr>
            <p:spPr>
              <a:xfrm>
                <a:off x="792373" y="2465908"/>
                <a:ext cx="457200"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AB17F4-87F2-67F4-D6FD-76A21CFFCAD2}"/>
                  </a:ext>
                </a:extLst>
              </p:cNvPr>
              <p:cNvSpPr txBox="1"/>
              <p:nvPr/>
            </p:nvSpPr>
            <p:spPr>
              <a:xfrm>
                <a:off x="792373" y="283559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08AB17F4-87F2-67F4-D6FD-76A21CFFCAD2}"/>
                  </a:ext>
                </a:extLst>
              </p:cNvPr>
              <p:cNvSpPr txBox="1">
                <a:spLocks noRot="1" noChangeAspect="1" noMove="1" noResize="1" noEditPoints="1" noAdjustHandles="1" noChangeArrowheads="1" noChangeShapeType="1" noTextEdit="1"/>
              </p:cNvSpPr>
              <p:nvPr/>
            </p:nvSpPr>
            <p:spPr>
              <a:xfrm>
                <a:off x="792373" y="2835594"/>
                <a:ext cx="418730" cy="3288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CD1CCE-FC7A-5B2E-C2EE-C7B1B89067A3}"/>
                  </a:ext>
                </a:extLst>
              </p:cNvPr>
              <p:cNvSpPr txBox="1"/>
              <p:nvPr/>
            </p:nvSpPr>
            <p:spPr>
              <a:xfrm>
                <a:off x="792373" y="324973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1ECD1CCE-FC7A-5B2E-C2EE-C7B1B89067A3}"/>
                  </a:ext>
                </a:extLst>
              </p:cNvPr>
              <p:cNvSpPr txBox="1">
                <a:spLocks noRot="1" noChangeAspect="1" noMove="1" noResize="1" noEditPoints="1" noAdjustHandles="1" noChangeArrowheads="1" noChangeShapeType="1" noTextEdit="1"/>
              </p:cNvSpPr>
              <p:nvPr/>
            </p:nvSpPr>
            <p:spPr>
              <a:xfrm>
                <a:off x="792373" y="3249739"/>
                <a:ext cx="426128" cy="3288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847EDD-721B-0571-A32A-77086D07B2B2}"/>
                  </a:ext>
                </a:extLst>
              </p:cNvPr>
              <p:cNvSpPr txBox="1"/>
              <p:nvPr/>
            </p:nvSpPr>
            <p:spPr>
              <a:xfrm>
                <a:off x="798993" y="362039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88847EDD-721B-0571-A32A-77086D07B2B2}"/>
                  </a:ext>
                </a:extLst>
              </p:cNvPr>
              <p:cNvSpPr txBox="1">
                <a:spLocks noRot="1" noChangeAspect="1" noMove="1" noResize="1" noEditPoints="1" noAdjustHandles="1" noChangeArrowheads="1" noChangeShapeType="1" noTextEdit="1"/>
              </p:cNvSpPr>
              <p:nvPr/>
            </p:nvSpPr>
            <p:spPr>
              <a:xfrm>
                <a:off x="798993" y="3620395"/>
                <a:ext cx="460159" cy="328873"/>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A894DFE-176A-9526-1B47-86C8E799FD0E}"/>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𝟏</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𝟐</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4</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5" name="TextBox 4">
                <a:extLst>
                  <a:ext uri="{FF2B5EF4-FFF2-40B4-BE49-F238E27FC236}">
                    <a16:creationId xmlns:a16="http://schemas.microsoft.com/office/drawing/2014/main" id="{8A894DFE-176A-9526-1B47-86C8E799FD0E}"/>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22"/>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44099370"/>
      </p:ext>
    </p:extLst>
  </p:cSld>
  <p:clrMapOvr>
    <a:masterClrMapping/>
  </p:clrMapOvr>
  <mc:AlternateContent xmlns:mc="http://schemas.openxmlformats.org/markup-compatibility/2006">
    <mc:Choice xmlns:p14="http://schemas.microsoft.com/office/powerpoint/2010/main" Requires="p14">
      <p:transition spd="slow" p14:dur="2000" advTm="75874"/>
    </mc:Choice>
    <mc:Fallback>
      <p:transition spd="slow" advTm="758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A5E78C3E-E7BE-798F-DCDA-85D3CF483275}"/>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B8C9B2DE-0545-6D5D-E0D2-D18BF08FA1F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645" name="Google Shape;645;p28">
            <a:extLst>
              <a:ext uri="{FF2B5EF4-FFF2-40B4-BE49-F238E27FC236}">
                <a16:creationId xmlns:a16="http://schemas.microsoft.com/office/drawing/2014/main" id="{7E12AAC6-EB89-0E6F-480F-AE7D922945E1}"/>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EDDC0DA-3F5F-E397-C2C1-E8FA7305497F}"/>
                  </a:ext>
                </a:extLst>
              </p:cNvPr>
              <p:cNvGraphicFramePr>
                <a:graphicFrameLocks noGrp="1"/>
              </p:cNvGraphicFramePr>
              <p:nvPr>
                <p:extLst>
                  <p:ext uri="{D42A27DB-BD31-4B8C-83A1-F6EECF244321}">
                    <p14:modId xmlns:p14="http://schemas.microsoft.com/office/powerpoint/2010/main" val="3514584129"/>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099841">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1EDDC0DA-3F5F-E397-C2C1-E8FA7305497F}"/>
                  </a:ext>
                </a:extLst>
              </p:cNvPr>
              <p:cNvGraphicFramePr>
                <a:graphicFrameLocks noGrp="1"/>
              </p:cNvGraphicFramePr>
              <p:nvPr>
                <p:extLst>
                  <p:ext uri="{D42A27DB-BD31-4B8C-83A1-F6EECF244321}">
                    <p14:modId xmlns:p14="http://schemas.microsoft.com/office/powerpoint/2010/main" val="3514584129"/>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099841">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3333" r="-202041"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333" r="-909"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106897" r="-202041" b="-206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106897" r="-909"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200000" r="-202041" b="-10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200000" r="-909"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0" t="-310345" r="-202041" b="-3448"/>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10345"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A2DA313-D4D8-64FC-3068-3B1439CB6CD0}"/>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AA2DA313-D4D8-64FC-3068-3B1439CB6CD0}"/>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984300-465E-2352-4989-35E0B7B7F6CF}"/>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7B984300-465E-2352-4989-35E0B7B7F6CF}"/>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34B505C-95EB-F953-B274-44340CBEE69C}"/>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134B505C-95EB-F953-B274-44340CBEE69C}"/>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6CB07D-FC82-1820-07CD-34A91907AF6E}"/>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746CB07D-FC82-1820-07CD-34A91907AF6E}"/>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6A81501-CC01-2317-FA83-B8F0B11C50DB}"/>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26A81501-CC01-2317-FA83-B8F0B11C50DB}"/>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570BE709-C2B2-98A5-1563-40DA9AC24302}"/>
                  </a:ext>
                </a:extLst>
              </p:cNvPr>
              <p:cNvGraphicFramePr>
                <a:graphicFrameLocks noGrp="1"/>
              </p:cNvGraphicFramePr>
              <p:nvPr>
                <p:extLst>
                  <p:ext uri="{D42A27DB-BD31-4B8C-83A1-F6EECF244321}">
                    <p14:modId xmlns:p14="http://schemas.microsoft.com/office/powerpoint/2010/main" val="449701536"/>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2</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570BE709-C2B2-98A5-1563-40DA9AC24302}"/>
                  </a:ext>
                </a:extLst>
              </p:cNvPr>
              <p:cNvGraphicFramePr>
                <a:graphicFrameLocks noGrp="1"/>
              </p:cNvGraphicFramePr>
              <p:nvPr>
                <p:extLst>
                  <p:ext uri="{D42A27DB-BD31-4B8C-83A1-F6EECF244321}">
                    <p14:modId xmlns:p14="http://schemas.microsoft.com/office/powerpoint/2010/main" val="449701536"/>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B223C2F7-8B92-6F66-47F2-254AE7A54BCF}"/>
                  </a:ext>
                </a:extLst>
              </p:cNvPr>
              <p:cNvGraphicFramePr>
                <a:graphicFrameLocks noGrp="1"/>
              </p:cNvGraphicFramePr>
              <p:nvPr>
                <p:extLst>
                  <p:ext uri="{D42A27DB-BD31-4B8C-83A1-F6EECF244321}">
                    <p14:modId xmlns:p14="http://schemas.microsoft.com/office/powerpoint/2010/main" val="1874660505"/>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3</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B223C2F7-8B92-6F66-47F2-254AE7A54BCF}"/>
                  </a:ext>
                </a:extLst>
              </p:cNvPr>
              <p:cNvGraphicFramePr>
                <a:graphicFrameLocks noGrp="1"/>
              </p:cNvGraphicFramePr>
              <p:nvPr>
                <p:extLst>
                  <p:ext uri="{D42A27DB-BD31-4B8C-83A1-F6EECF244321}">
                    <p14:modId xmlns:p14="http://schemas.microsoft.com/office/powerpoint/2010/main" val="1874660505"/>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4A109FC0-F354-801F-AFFD-6A1262C29C12}"/>
                  </a:ext>
                </a:extLst>
              </p:cNvPr>
              <p:cNvGraphicFramePr>
                <a:graphicFrameLocks noGrp="1"/>
              </p:cNvGraphicFramePr>
              <p:nvPr>
                <p:extLst>
                  <p:ext uri="{D42A27DB-BD31-4B8C-83A1-F6EECF244321}">
                    <p14:modId xmlns:p14="http://schemas.microsoft.com/office/powerpoint/2010/main" val="3808620630"/>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4A109FC0-F354-801F-AFFD-6A1262C29C12}"/>
                  </a:ext>
                </a:extLst>
              </p:cNvPr>
              <p:cNvGraphicFramePr>
                <a:graphicFrameLocks noGrp="1"/>
              </p:cNvGraphicFramePr>
              <p:nvPr>
                <p:extLst>
                  <p:ext uri="{D42A27DB-BD31-4B8C-83A1-F6EECF244321}">
                    <p14:modId xmlns:p14="http://schemas.microsoft.com/office/powerpoint/2010/main" val="3808620630"/>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1E8B0BBA-B5DF-8ACB-5380-D5FF8E8F7F77}"/>
                  </a:ext>
                </a:extLst>
              </p:cNvPr>
              <p:cNvSpPr txBox="1"/>
              <p:nvPr/>
            </p:nvSpPr>
            <p:spPr>
              <a:xfrm>
                <a:off x="117980" y="4357286"/>
                <a:ext cx="5162719" cy="542393"/>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3</m:t>
                        </m:r>
                      </m:sub>
                    </m:sSub>
                  </m:oMath>
                </a14:m>
                <a:r>
                  <a:rPr lang="en-US" dirty="0"/>
                  <a:t>  since corrupts rows unauthorized to decrypt and </a:t>
                </a:r>
              </a:p>
              <a:p>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𝑦</m:t>
                        </m:r>
                      </m:e>
                      <m:sub>
                        <m:r>
                          <a:rPr lang="en-US" i="1" dirty="0">
                            <a:latin typeface="Cambria Math" panose="02040503050406030204" pitchFamily="18" charset="0"/>
                            <a:ea typeface="Cambria Math" panose="02040503050406030204" pitchFamily="18" charset="0"/>
                          </a:rPr>
                          <m:t>𝜌</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𝑥</m:t>
                            </m:r>
                          </m:e>
                        </m:d>
                      </m:sub>
                    </m:sSub>
                    <m:r>
                      <a:rPr lang="en-US" i="1" dirty="0">
                        <a:latin typeface="Cambria Math" panose="02040503050406030204" pitchFamily="18" charset="0"/>
                        <a:ea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3</m:t>
                        </m:r>
                      </m:sub>
                    </m:sSub>
                  </m:oMath>
                </a14:m>
                <a:r>
                  <a:rPr lang="en-US" dirty="0"/>
                  <a:t> information-theoretically hidden</a:t>
                </a:r>
              </a:p>
            </p:txBody>
          </p:sp>
        </mc:Choice>
        <mc:Fallback>
          <p:sp>
            <p:nvSpPr>
              <p:cNvPr id="38" name="TextBox 37">
                <a:extLst>
                  <a:ext uri="{FF2B5EF4-FFF2-40B4-BE49-F238E27FC236}">
                    <a16:creationId xmlns:a16="http://schemas.microsoft.com/office/drawing/2014/main" id="{1E8B0BBA-B5DF-8ACB-5380-D5FF8E8F7F77}"/>
                  </a:ext>
                </a:extLst>
              </p:cNvPr>
              <p:cNvSpPr txBox="1">
                <a:spLocks noRot="1" noChangeAspect="1" noMove="1" noResize="1" noEditPoints="1" noAdjustHandles="1" noChangeArrowheads="1" noChangeShapeType="1" noTextEdit="1"/>
              </p:cNvSpPr>
              <p:nvPr/>
            </p:nvSpPr>
            <p:spPr>
              <a:xfrm>
                <a:off x="117980" y="4357286"/>
                <a:ext cx="5162719" cy="542393"/>
              </a:xfrm>
              <a:prstGeom prst="rect">
                <a:avLst/>
              </a:prstGeom>
              <a:blipFill>
                <a:blip r:embed="rId13"/>
                <a:stretch>
                  <a:fillRect t="-2326" r="-983" b="-6977"/>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A663A472-3DB5-BBA6-DE4A-53FFEC30FC73}"/>
              </a:ext>
            </a:extLst>
          </p:cNvPr>
          <p:cNvSpPr txBox="1"/>
          <p:nvPr/>
        </p:nvSpPr>
        <p:spPr>
          <a:xfrm>
            <a:off x="6785393" y="255048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6CAB433-13D7-0425-3226-E45DFA5CCEE4}"/>
                  </a:ext>
                </a:extLst>
              </p:cNvPr>
              <p:cNvGraphicFramePr>
                <a:graphicFrameLocks noGrp="1"/>
              </p:cNvGraphicFramePr>
              <p:nvPr>
                <p:extLst>
                  <p:ext uri="{D42A27DB-BD31-4B8C-83A1-F6EECF244321}">
                    <p14:modId xmlns:p14="http://schemas.microsoft.com/office/powerpoint/2010/main" val="1175727906"/>
                  </p:ext>
                </p:extLst>
              </p:nvPr>
            </p:nvGraphicFramePr>
            <p:xfrm>
              <a:off x="1259153" y="2465908"/>
              <a:ext cx="3738978" cy="1483360"/>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098855">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B6CAB433-13D7-0425-3226-E45DFA5CCEE4}"/>
                  </a:ext>
                </a:extLst>
              </p:cNvPr>
              <p:cNvGraphicFramePr>
                <a:graphicFrameLocks noGrp="1"/>
              </p:cNvGraphicFramePr>
              <p:nvPr>
                <p:extLst>
                  <p:ext uri="{D42A27DB-BD31-4B8C-83A1-F6EECF244321}">
                    <p14:modId xmlns:p14="http://schemas.microsoft.com/office/powerpoint/2010/main" val="1175727906"/>
                  </p:ext>
                </p:extLst>
              </p:nvPr>
            </p:nvGraphicFramePr>
            <p:xfrm>
              <a:off x="1259153" y="2465908"/>
              <a:ext cx="3738978" cy="1483360"/>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098855">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4"/>
                          <a:stretch>
                            <a:fillRect l="-169091" t="-306897"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3FAEA3-915E-6EAB-8A25-A77456F85734}"/>
                  </a:ext>
                </a:extLst>
              </p:cNvPr>
              <p:cNvSpPr txBox="1"/>
              <p:nvPr/>
            </p:nvSpPr>
            <p:spPr>
              <a:xfrm>
                <a:off x="792373" y="246590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353FAEA3-915E-6EAB-8A25-A77456F85734}"/>
                  </a:ext>
                </a:extLst>
              </p:cNvPr>
              <p:cNvSpPr txBox="1">
                <a:spLocks noRot="1" noChangeAspect="1" noMove="1" noResize="1" noEditPoints="1" noAdjustHandles="1" noChangeArrowheads="1" noChangeShapeType="1" noTextEdit="1"/>
              </p:cNvSpPr>
              <p:nvPr/>
            </p:nvSpPr>
            <p:spPr>
              <a:xfrm>
                <a:off x="792373" y="2465908"/>
                <a:ext cx="45720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9F8E47-2A2D-2F21-2B1D-58AD7F7FBC3D}"/>
                  </a:ext>
                </a:extLst>
              </p:cNvPr>
              <p:cNvSpPr txBox="1"/>
              <p:nvPr/>
            </p:nvSpPr>
            <p:spPr>
              <a:xfrm>
                <a:off x="792373" y="283559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6B9F8E47-2A2D-2F21-2B1D-58AD7F7FBC3D}"/>
                  </a:ext>
                </a:extLst>
              </p:cNvPr>
              <p:cNvSpPr txBox="1">
                <a:spLocks noRot="1" noChangeAspect="1" noMove="1" noResize="1" noEditPoints="1" noAdjustHandles="1" noChangeArrowheads="1" noChangeShapeType="1" noTextEdit="1"/>
              </p:cNvSpPr>
              <p:nvPr/>
            </p:nvSpPr>
            <p:spPr>
              <a:xfrm>
                <a:off x="792373" y="2835594"/>
                <a:ext cx="418730" cy="3288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9A9EE3-3FAD-0C89-3EAA-1432DEF67B43}"/>
                  </a:ext>
                </a:extLst>
              </p:cNvPr>
              <p:cNvSpPr txBox="1"/>
              <p:nvPr/>
            </p:nvSpPr>
            <p:spPr>
              <a:xfrm>
                <a:off x="792373" y="324973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8D9A9EE3-3FAD-0C89-3EAA-1432DEF67B43}"/>
                  </a:ext>
                </a:extLst>
              </p:cNvPr>
              <p:cNvSpPr txBox="1">
                <a:spLocks noRot="1" noChangeAspect="1" noMove="1" noResize="1" noEditPoints="1" noAdjustHandles="1" noChangeArrowheads="1" noChangeShapeType="1" noTextEdit="1"/>
              </p:cNvSpPr>
              <p:nvPr/>
            </p:nvSpPr>
            <p:spPr>
              <a:xfrm>
                <a:off x="792373" y="3249739"/>
                <a:ext cx="426128" cy="32887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5378D0-15A2-5511-024A-6D0E0FAD81A6}"/>
                  </a:ext>
                </a:extLst>
              </p:cNvPr>
              <p:cNvSpPr txBox="1"/>
              <p:nvPr/>
            </p:nvSpPr>
            <p:spPr>
              <a:xfrm>
                <a:off x="798993" y="362039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735378D0-15A2-5511-024A-6D0E0FAD81A6}"/>
                  </a:ext>
                </a:extLst>
              </p:cNvPr>
              <p:cNvSpPr txBox="1">
                <a:spLocks noRot="1" noChangeAspect="1" noMove="1" noResize="1" noEditPoints="1" noAdjustHandles="1" noChangeArrowheads="1" noChangeShapeType="1" noTextEdit="1"/>
              </p:cNvSpPr>
              <p:nvPr/>
            </p:nvSpPr>
            <p:spPr>
              <a:xfrm>
                <a:off x="798993" y="3620395"/>
                <a:ext cx="460159" cy="328873"/>
              </a:xfrm>
              <a:prstGeom prst="rect">
                <a:avLst/>
              </a:prstGeom>
              <a:blipFill>
                <a:blip r:embed="rId18"/>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C3881B0-F647-BEF4-48A9-0BD114284920}"/>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9" name="TextBox 8">
            <a:extLst>
              <a:ext uri="{FF2B5EF4-FFF2-40B4-BE49-F238E27FC236}">
                <a16:creationId xmlns:a16="http://schemas.microsoft.com/office/drawing/2014/main" id="{2C48CC9D-C821-36AF-4D4B-D7F0546CF32E}"/>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327875DB-2BB7-2057-D558-3536252F65FD}"/>
              </a:ext>
            </a:extLst>
          </p:cNvPr>
          <p:cNvSpPr txBox="1"/>
          <p:nvPr/>
        </p:nvSpPr>
        <p:spPr>
          <a:xfrm>
            <a:off x="3935675" y="325441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A04593B1-F476-25C7-3044-14D0A12742E1}"/>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6454ADC2-F0D1-4F6D-3926-076A93CBBD37}"/>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8593789F-C42B-EBE2-F0DD-4D28CA460339}"/>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93C5F5F2-2B3D-4D16-2F11-EDAB676066E7}"/>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8EF07A9-8AE8-0DC8-9F49-75E24FDB3668}"/>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𝟐</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𝟑</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4</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15" name="TextBox 14">
                <a:extLst>
                  <a:ext uri="{FF2B5EF4-FFF2-40B4-BE49-F238E27FC236}">
                    <a16:creationId xmlns:a16="http://schemas.microsoft.com/office/drawing/2014/main" id="{18EF07A9-8AE8-0DC8-9F49-75E24FDB3668}"/>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19"/>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58524029"/>
      </p:ext>
    </p:extLst>
  </p:cSld>
  <p:clrMapOvr>
    <a:masterClrMapping/>
  </p:clrMapOvr>
  <mc:AlternateContent xmlns:mc="http://schemas.openxmlformats.org/markup-compatibility/2006">
    <mc:Choice xmlns:p14="http://schemas.microsoft.com/office/powerpoint/2010/main" Requires="p14">
      <p:transition spd="slow" p14:dur="2000" advTm="67318"/>
    </mc:Choice>
    <mc:Fallback>
      <p:transition spd="slow" advTm="673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 grpId="0"/>
      <p:bldP spid="6" grpId="0"/>
      <p:bldP spid="7" grpId="0"/>
      <p:bldP spid="8" grpId="0"/>
      <p:bldP spid="5" grpId="0"/>
      <p:bldP spid="9" grpId="0"/>
      <p:bldP spid="10" grpId="0"/>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D1E8165A-0359-EB17-499D-4B67ECD852D2}"/>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1A2CC9F2-059F-B3F8-7AAC-E86BEE9E61F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645" name="Google Shape;645;p28">
            <a:extLst>
              <a:ext uri="{FF2B5EF4-FFF2-40B4-BE49-F238E27FC236}">
                <a16:creationId xmlns:a16="http://schemas.microsoft.com/office/drawing/2014/main" id="{31378432-31B3-C076-1B47-C162DDE9891E}"/>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19ABE77-5A93-33F5-4345-6FA21E947B59}"/>
                  </a:ext>
                </a:extLst>
              </p:cNvPr>
              <p:cNvGraphicFramePr>
                <a:graphicFrameLocks noGrp="1"/>
              </p:cNvGraphicFramePr>
              <p:nvPr>
                <p:extLst>
                  <p:ext uri="{D42A27DB-BD31-4B8C-83A1-F6EECF244321}">
                    <p14:modId xmlns:p14="http://schemas.microsoft.com/office/powerpoint/2010/main" val="109516636"/>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F19ABE77-5A93-33F5-4345-6FA21E947B59}"/>
                  </a:ext>
                </a:extLst>
              </p:cNvPr>
              <p:cNvGraphicFramePr>
                <a:graphicFrameLocks noGrp="1"/>
              </p:cNvGraphicFramePr>
              <p:nvPr>
                <p:extLst>
                  <p:ext uri="{D42A27DB-BD31-4B8C-83A1-F6EECF244321}">
                    <p14:modId xmlns:p14="http://schemas.microsoft.com/office/powerpoint/2010/main" val="109516636"/>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333" r="-236364" b="-29666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333" r="-909"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106897" r="-236364" b="-206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106897" r="-909"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200000" r="-236364" b="-10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200000" r="-909"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10345" r="-236364" b="-3448"/>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10345"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E2061E-10CA-0E41-5862-E45EA02FD751}"/>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2FE2061E-10CA-0E41-5862-E45EA02FD751}"/>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F581817-0880-0A81-2F65-AC068FCA1E81}"/>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AF581817-0880-0A81-2F65-AC068FCA1E81}"/>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E303F6A-CA0D-D675-1C4C-00D7B2F44075}"/>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BE303F6A-CA0D-D675-1C4C-00D7B2F44075}"/>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9E8C60D-A658-CE31-E468-7B35ACA34670}"/>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39E8C60D-A658-CE31-E468-7B35ACA34670}"/>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52F90B4-8424-08AD-8EF2-2B24022F465C}"/>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E52F90B4-8424-08AD-8EF2-2B24022F465C}"/>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2D85116B-07DA-E934-4331-4F8BD56A2C04}"/>
                  </a:ext>
                </a:extLst>
              </p:cNvPr>
              <p:cNvGraphicFramePr>
                <a:graphicFrameLocks noGrp="1"/>
              </p:cNvGraphicFramePr>
              <p:nvPr>
                <p:extLst>
                  <p:ext uri="{D42A27DB-BD31-4B8C-83A1-F6EECF244321}">
                    <p14:modId xmlns:p14="http://schemas.microsoft.com/office/powerpoint/2010/main" val="2783346908"/>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3</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2D85116B-07DA-E934-4331-4F8BD56A2C04}"/>
                  </a:ext>
                </a:extLst>
              </p:cNvPr>
              <p:cNvGraphicFramePr>
                <a:graphicFrameLocks noGrp="1"/>
              </p:cNvGraphicFramePr>
              <p:nvPr>
                <p:extLst>
                  <p:ext uri="{D42A27DB-BD31-4B8C-83A1-F6EECF244321}">
                    <p14:modId xmlns:p14="http://schemas.microsoft.com/office/powerpoint/2010/main" val="2783346908"/>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154FAC01-D52E-43C2-51DC-D2DE9B477DA1}"/>
                  </a:ext>
                </a:extLst>
              </p:cNvPr>
              <p:cNvGraphicFramePr>
                <a:graphicFrameLocks noGrp="1"/>
              </p:cNvGraphicFramePr>
              <p:nvPr>
                <p:extLst>
                  <p:ext uri="{D42A27DB-BD31-4B8C-83A1-F6EECF244321}">
                    <p14:modId xmlns:p14="http://schemas.microsoft.com/office/powerpoint/2010/main" val="3154239406"/>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4</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154FAC01-D52E-43C2-51DC-D2DE9B477DA1}"/>
                  </a:ext>
                </a:extLst>
              </p:cNvPr>
              <p:cNvGraphicFramePr>
                <a:graphicFrameLocks noGrp="1"/>
              </p:cNvGraphicFramePr>
              <p:nvPr>
                <p:extLst>
                  <p:ext uri="{D42A27DB-BD31-4B8C-83A1-F6EECF244321}">
                    <p14:modId xmlns:p14="http://schemas.microsoft.com/office/powerpoint/2010/main" val="3154239406"/>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E0FE2BA6-61AE-3D5D-913E-83EAE90D2505}"/>
                  </a:ext>
                </a:extLst>
              </p:cNvPr>
              <p:cNvGraphicFramePr>
                <a:graphicFrameLocks noGrp="1"/>
              </p:cNvGraphicFramePr>
              <p:nvPr>
                <p:extLst>
                  <p:ext uri="{D42A27DB-BD31-4B8C-83A1-F6EECF244321}">
                    <p14:modId xmlns:p14="http://schemas.microsoft.com/office/powerpoint/2010/main" val="3055716500"/>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E0FE2BA6-61AE-3D5D-913E-83EAE90D2505}"/>
                  </a:ext>
                </a:extLst>
              </p:cNvPr>
              <p:cNvGraphicFramePr>
                <a:graphicFrameLocks noGrp="1"/>
              </p:cNvGraphicFramePr>
              <p:nvPr>
                <p:extLst>
                  <p:ext uri="{D42A27DB-BD31-4B8C-83A1-F6EECF244321}">
                    <p14:modId xmlns:p14="http://schemas.microsoft.com/office/powerpoint/2010/main" val="3055716500"/>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sp>
        <p:nvSpPr>
          <p:cNvPr id="40" name="TextBox 39">
            <a:extLst>
              <a:ext uri="{FF2B5EF4-FFF2-40B4-BE49-F238E27FC236}">
                <a16:creationId xmlns:a16="http://schemas.microsoft.com/office/drawing/2014/main" id="{55706068-886D-8F1C-1C72-71E7BCEF1F98}"/>
              </a:ext>
            </a:extLst>
          </p:cNvPr>
          <p:cNvSpPr txBox="1"/>
          <p:nvPr/>
        </p:nvSpPr>
        <p:spPr>
          <a:xfrm>
            <a:off x="6785393" y="255048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A1DA913-B03E-756D-0A62-E04B6ED35AF5}"/>
                  </a:ext>
                </a:extLst>
              </p:cNvPr>
              <p:cNvGraphicFramePr>
                <a:graphicFrameLocks noGrp="1"/>
              </p:cNvGraphicFramePr>
              <p:nvPr>
                <p:extLst>
                  <p:ext uri="{D42A27DB-BD31-4B8C-83A1-F6EECF244321}">
                    <p14:modId xmlns:p14="http://schemas.microsoft.com/office/powerpoint/2010/main" val="1282022557"/>
                  </p:ext>
                </p:extLst>
              </p:nvPr>
            </p:nvGraphicFramePr>
            <p:xfrm>
              <a:off x="1259153" y="2465908"/>
              <a:ext cx="3738978" cy="1483360"/>
            </p:xfrm>
            <a:graphic>
              <a:graphicData uri="http://schemas.openxmlformats.org/drawingml/2006/table">
                <a:tbl>
                  <a:tblPr firstRow="1" bandRow="1">
                    <a:tableStyleId>{051880A8-D4F1-4EB1-BC22-3ACA0F566227}</a:tableStyleId>
                  </a:tblPr>
                  <a:tblGrid>
                    <a:gridCol w="1111185">
                      <a:extLst>
                        <a:ext uri="{9D8B030D-6E8A-4147-A177-3AD203B41FA5}">
                          <a16:colId xmlns:a16="http://schemas.microsoft.com/office/drawing/2014/main" val="2640321021"/>
                        </a:ext>
                      </a:extLst>
                    </a:gridCol>
                    <a:gridCol w="1233996">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3A1DA913-B03E-756D-0A62-E04B6ED35AF5}"/>
                  </a:ext>
                </a:extLst>
              </p:cNvPr>
              <p:cNvGraphicFramePr>
                <a:graphicFrameLocks noGrp="1"/>
              </p:cNvGraphicFramePr>
              <p:nvPr>
                <p:extLst>
                  <p:ext uri="{D42A27DB-BD31-4B8C-83A1-F6EECF244321}">
                    <p14:modId xmlns:p14="http://schemas.microsoft.com/office/powerpoint/2010/main" val="1282022557"/>
                  </p:ext>
                </p:extLst>
              </p:nvPr>
            </p:nvGraphicFramePr>
            <p:xfrm>
              <a:off x="1259153" y="2465908"/>
              <a:ext cx="3738978" cy="1483360"/>
            </p:xfrm>
            <a:graphic>
              <a:graphicData uri="http://schemas.openxmlformats.org/drawingml/2006/table">
                <a:tbl>
                  <a:tblPr firstRow="1" bandRow="1">
                    <a:tableStyleId>{051880A8-D4F1-4EB1-BC22-3ACA0F566227}</a:tableStyleId>
                  </a:tblPr>
                  <a:tblGrid>
                    <a:gridCol w="1111185">
                      <a:extLst>
                        <a:ext uri="{9D8B030D-6E8A-4147-A177-3AD203B41FA5}">
                          <a16:colId xmlns:a16="http://schemas.microsoft.com/office/drawing/2014/main" val="2640321021"/>
                        </a:ext>
                      </a:extLst>
                    </a:gridCol>
                    <a:gridCol w="1233996">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91753" t="-3448" r="-114433" b="-306897"/>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91753" t="-100000" r="-114433" b="-196667"/>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91753" t="-206897" r="-114433" b="-103448"/>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91753" t="-306897" r="-114433" b="-3448"/>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E0B784-3EF0-BF1E-3311-7C9BFF8DC76B}"/>
                  </a:ext>
                </a:extLst>
              </p:cNvPr>
              <p:cNvSpPr txBox="1"/>
              <p:nvPr/>
            </p:nvSpPr>
            <p:spPr>
              <a:xfrm>
                <a:off x="792373" y="246590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E1E0B784-3EF0-BF1E-3311-7C9BFF8DC76B}"/>
                  </a:ext>
                </a:extLst>
              </p:cNvPr>
              <p:cNvSpPr txBox="1">
                <a:spLocks noRot="1" noChangeAspect="1" noMove="1" noResize="1" noEditPoints="1" noAdjustHandles="1" noChangeArrowheads="1" noChangeShapeType="1" noTextEdit="1"/>
              </p:cNvSpPr>
              <p:nvPr/>
            </p:nvSpPr>
            <p:spPr>
              <a:xfrm>
                <a:off x="792373" y="2465908"/>
                <a:ext cx="45720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1E869B-E693-587B-5F70-737737A27764}"/>
                  </a:ext>
                </a:extLst>
              </p:cNvPr>
              <p:cNvSpPr txBox="1"/>
              <p:nvPr/>
            </p:nvSpPr>
            <p:spPr>
              <a:xfrm>
                <a:off x="792373" y="283559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381E869B-E693-587B-5F70-737737A27764}"/>
                  </a:ext>
                </a:extLst>
              </p:cNvPr>
              <p:cNvSpPr txBox="1">
                <a:spLocks noRot="1" noChangeAspect="1" noMove="1" noResize="1" noEditPoints="1" noAdjustHandles="1" noChangeArrowheads="1" noChangeShapeType="1" noTextEdit="1"/>
              </p:cNvSpPr>
              <p:nvPr/>
            </p:nvSpPr>
            <p:spPr>
              <a:xfrm>
                <a:off x="792373" y="2835594"/>
                <a:ext cx="418730" cy="3288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4310A5-3121-DF5A-ACBA-7D7676066E93}"/>
                  </a:ext>
                </a:extLst>
              </p:cNvPr>
              <p:cNvSpPr txBox="1"/>
              <p:nvPr/>
            </p:nvSpPr>
            <p:spPr>
              <a:xfrm>
                <a:off x="792373" y="324973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7F4310A5-3121-DF5A-ACBA-7D7676066E93}"/>
                  </a:ext>
                </a:extLst>
              </p:cNvPr>
              <p:cNvSpPr txBox="1">
                <a:spLocks noRot="1" noChangeAspect="1" noMove="1" noResize="1" noEditPoints="1" noAdjustHandles="1" noChangeArrowheads="1" noChangeShapeType="1" noTextEdit="1"/>
              </p:cNvSpPr>
              <p:nvPr/>
            </p:nvSpPr>
            <p:spPr>
              <a:xfrm>
                <a:off x="792373" y="3249739"/>
                <a:ext cx="426128" cy="3288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13D54A-EBF2-D42B-66CE-FEBD003F9E2C}"/>
                  </a:ext>
                </a:extLst>
              </p:cNvPr>
              <p:cNvSpPr txBox="1"/>
              <p:nvPr/>
            </p:nvSpPr>
            <p:spPr>
              <a:xfrm>
                <a:off x="798993" y="362039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DC13D54A-EBF2-D42B-66CE-FEBD003F9E2C}"/>
                  </a:ext>
                </a:extLst>
              </p:cNvPr>
              <p:cNvSpPr txBox="1">
                <a:spLocks noRot="1" noChangeAspect="1" noMove="1" noResize="1" noEditPoints="1" noAdjustHandles="1" noChangeArrowheads="1" noChangeShapeType="1" noTextEdit="1"/>
              </p:cNvSpPr>
              <p:nvPr/>
            </p:nvSpPr>
            <p:spPr>
              <a:xfrm>
                <a:off x="798993" y="3620395"/>
                <a:ext cx="460159" cy="328873"/>
              </a:xfrm>
              <a:prstGeom prst="rect">
                <a:avLst/>
              </a:prstGeom>
              <a:blipFill>
                <a:blip r:embed="rId17"/>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89E824B-3220-EB27-DD35-FD00A8030E7F}"/>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9" name="TextBox 8">
            <a:extLst>
              <a:ext uri="{FF2B5EF4-FFF2-40B4-BE49-F238E27FC236}">
                <a16:creationId xmlns:a16="http://schemas.microsoft.com/office/drawing/2014/main" id="{E946D0E8-BA5C-92AC-6C60-F382589124B1}"/>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2932911C-3302-55F0-CD93-F0B3ACE054D8}"/>
              </a:ext>
            </a:extLst>
          </p:cNvPr>
          <p:cNvSpPr txBox="1"/>
          <p:nvPr/>
        </p:nvSpPr>
        <p:spPr>
          <a:xfrm>
            <a:off x="3935675" y="325441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8BCAC55C-A94C-F6C7-504E-1E1D02A4DD33}"/>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3DA09815-EBE4-250C-09B5-F015C6A228EF}"/>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1DCCE85F-3013-96E5-F370-769DFCFD4600}"/>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F06197DD-DF00-C739-863E-DB83381175B1}"/>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5" name="TextBox 14">
            <a:extLst>
              <a:ext uri="{FF2B5EF4-FFF2-40B4-BE49-F238E27FC236}">
                <a16:creationId xmlns:a16="http://schemas.microsoft.com/office/drawing/2014/main" id="{E5C98E99-6244-0263-CDA5-4F0F41040A96}"/>
              </a:ext>
            </a:extLst>
          </p:cNvPr>
          <p:cNvSpPr txBox="1"/>
          <p:nvPr/>
        </p:nvSpPr>
        <p:spPr>
          <a:xfrm>
            <a:off x="3936377" y="36369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grpSp>
        <p:nvGrpSpPr>
          <p:cNvPr id="16" name="Group 15">
            <a:extLst>
              <a:ext uri="{FF2B5EF4-FFF2-40B4-BE49-F238E27FC236}">
                <a16:creationId xmlns:a16="http://schemas.microsoft.com/office/drawing/2014/main" id="{009887AA-5EE5-2310-1893-59EC8503190E}"/>
              </a:ext>
            </a:extLst>
          </p:cNvPr>
          <p:cNvGrpSpPr/>
          <p:nvPr/>
        </p:nvGrpSpPr>
        <p:grpSpPr>
          <a:xfrm>
            <a:off x="1956686" y="4126788"/>
            <a:ext cx="3324013" cy="717136"/>
            <a:chOff x="696058" y="3167989"/>
            <a:chExt cx="3324013" cy="717136"/>
          </a:xfrm>
        </p:grpSpPr>
        <p:sp>
          <p:nvSpPr>
            <p:cNvPr id="17" name="Rectangle 16">
              <a:extLst>
                <a:ext uri="{FF2B5EF4-FFF2-40B4-BE49-F238E27FC236}">
                  <a16:creationId xmlns:a16="http://schemas.microsoft.com/office/drawing/2014/main" id="{8D9FE9C4-3077-2605-1603-FD107D000EE5}"/>
                </a:ext>
              </a:extLst>
            </p:cNvPr>
            <p:cNvSpPr/>
            <p:nvPr/>
          </p:nvSpPr>
          <p:spPr>
            <a:xfrm>
              <a:off x="696058" y="3167989"/>
              <a:ext cx="3324013"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Google Shape;637;p27">
                  <a:extLst>
                    <a:ext uri="{FF2B5EF4-FFF2-40B4-BE49-F238E27FC236}">
                      <a16:creationId xmlns:a16="http://schemas.microsoft.com/office/drawing/2014/main" id="{CF95520A-CE2E-E670-D4C5-6C26C8D6E83E}"/>
                    </a:ext>
                  </a:extLst>
                </p:cNvPr>
                <p:cNvSpPr txBox="1">
                  <a:spLocks/>
                </p:cNvSpPr>
                <p:nvPr/>
              </p:nvSpPr>
              <p:spPr>
                <a:xfrm>
                  <a:off x="696060" y="3265651"/>
                  <a:ext cx="1470094"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r>
                    <a:rPr lang="en-US" sz="1400" i="1" dirty="0">
                      <a:latin typeface="Cambria Math" panose="02040503050406030204" pitchFamily="18" charset="0"/>
                    </a:rPr>
                    <a:t> </a:t>
                  </a:r>
                </a:p>
              </p:txBody>
            </p:sp>
          </mc:Choice>
          <mc:Fallback xmlns="">
            <p:sp>
              <p:nvSpPr>
                <p:cNvPr id="19" name="Google Shape;637;p27">
                  <a:extLst>
                    <a:ext uri="{FF2B5EF4-FFF2-40B4-BE49-F238E27FC236}">
                      <a16:creationId xmlns:a16="http://schemas.microsoft.com/office/drawing/2014/main" id="{CF95520A-CE2E-E670-D4C5-6C26C8D6E83E}"/>
                    </a:ext>
                  </a:extLst>
                </p:cNvPr>
                <p:cNvSpPr txBox="1">
                  <a:spLocks noRot="1" noChangeAspect="1" noMove="1" noResize="1" noEditPoints="1" noAdjustHandles="1" noChangeArrowheads="1" noChangeShapeType="1" noTextEdit="1"/>
                </p:cNvSpPr>
                <p:nvPr/>
              </p:nvSpPr>
              <p:spPr>
                <a:xfrm>
                  <a:off x="696060" y="3265651"/>
                  <a:ext cx="1470094" cy="535501"/>
                </a:xfrm>
                <a:prstGeom prst="rect">
                  <a:avLst/>
                </a:prstGeom>
                <a:blipFill>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37;p27">
                  <a:extLst>
                    <a:ext uri="{FF2B5EF4-FFF2-40B4-BE49-F238E27FC236}">
                      <a16:creationId xmlns:a16="http://schemas.microsoft.com/office/drawing/2014/main" id="{BABF4F69-D396-95B0-D69F-BED0936BA16F}"/>
                    </a:ext>
                  </a:extLst>
                </p:cNvPr>
                <p:cNvSpPr txBox="1">
                  <a:spLocks/>
                </p:cNvSpPr>
                <p:nvPr/>
              </p:nvSpPr>
              <p:spPr>
                <a:xfrm>
                  <a:off x="2183155" y="3284624"/>
                  <a:ext cx="689493" cy="535501"/>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endParaRPr lang="en-US" sz="1400" dirty="0"/>
                </a:p>
              </p:txBody>
            </p:sp>
          </mc:Choice>
          <mc:Fallback xmlns="">
            <p:sp>
              <p:nvSpPr>
                <p:cNvPr id="20" name="Google Shape;637;p27">
                  <a:extLst>
                    <a:ext uri="{FF2B5EF4-FFF2-40B4-BE49-F238E27FC236}">
                      <a16:creationId xmlns:a16="http://schemas.microsoft.com/office/drawing/2014/main" id="{BABF4F69-D396-95B0-D69F-BED0936BA16F}"/>
                    </a:ext>
                  </a:extLst>
                </p:cNvPr>
                <p:cNvSpPr txBox="1">
                  <a:spLocks noRot="1" noChangeAspect="1" noMove="1" noResize="1" noEditPoints="1" noAdjustHandles="1" noChangeArrowheads="1" noChangeShapeType="1" noTextEdit="1"/>
                </p:cNvSpPr>
                <p:nvPr/>
              </p:nvSpPr>
              <p:spPr>
                <a:xfrm>
                  <a:off x="2183155" y="3284624"/>
                  <a:ext cx="689493" cy="535501"/>
                </a:xfrm>
                <a:prstGeom prst="rect">
                  <a:avLst/>
                </a:prstGeom>
                <a:blipFill>
                  <a:blip r:embed="rId19"/>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Google Shape;637;p27">
                  <a:extLst>
                    <a:ext uri="{FF2B5EF4-FFF2-40B4-BE49-F238E27FC236}">
                      <a16:creationId xmlns:a16="http://schemas.microsoft.com/office/drawing/2014/main" id="{08F6A613-7687-66C5-9DF8-A4C446D67568}"/>
                    </a:ext>
                  </a:extLst>
                </p:cNvPr>
                <p:cNvSpPr txBox="1">
                  <a:spLocks/>
                </p:cNvSpPr>
                <p:nvPr/>
              </p:nvSpPr>
              <p:spPr>
                <a:xfrm>
                  <a:off x="3040581"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25" name="Google Shape;637;p27">
                  <a:extLst>
                    <a:ext uri="{FF2B5EF4-FFF2-40B4-BE49-F238E27FC236}">
                      <a16:creationId xmlns:a16="http://schemas.microsoft.com/office/drawing/2014/main" id="{08F6A613-7687-66C5-9DF8-A4C446D67568}"/>
                    </a:ext>
                  </a:extLst>
                </p:cNvPr>
                <p:cNvSpPr txBox="1">
                  <a:spLocks noRot="1" noChangeAspect="1" noMove="1" noResize="1" noEditPoints="1" noAdjustHandles="1" noChangeArrowheads="1" noChangeShapeType="1" noTextEdit="1"/>
                </p:cNvSpPr>
                <p:nvPr/>
              </p:nvSpPr>
              <p:spPr>
                <a:xfrm>
                  <a:off x="3040581" y="3284624"/>
                  <a:ext cx="866229" cy="536976"/>
                </a:xfrm>
                <a:prstGeom prst="rect">
                  <a:avLst/>
                </a:prstGeom>
                <a:blipFill>
                  <a:blip r:embed="rId20"/>
                  <a:stretch>
                    <a:fillRect l="-2817"/>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A0BEC6E-6A55-C67B-D251-F5F549365F2C}"/>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4</m:t>
                        </m:r>
                      </m:sub>
                    </m:sSub>
                  </m:oMath>
                </a14:m>
                <a:r>
                  <a:rPr lang="en-US" dirty="0"/>
                  <a:t> if:</a:t>
                </a:r>
              </a:p>
            </p:txBody>
          </p:sp>
        </mc:Choice>
        <mc:Fallback xmlns="">
          <p:sp>
            <p:nvSpPr>
              <p:cNvPr id="27" name="TextBox 26">
                <a:extLst>
                  <a:ext uri="{FF2B5EF4-FFF2-40B4-BE49-F238E27FC236}">
                    <a16:creationId xmlns:a16="http://schemas.microsoft.com/office/drawing/2014/main" id="{3A0BEC6E-6A55-C67B-D251-F5F549365F2C}"/>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21"/>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B54A614A-943B-B505-49B7-55E92CE679D7}"/>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𝟑</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𝟒</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28" name="TextBox 27">
                <a:extLst>
                  <a:ext uri="{FF2B5EF4-FFF2-40B4-BE49-F238E27FC236}">
                    <a16:creationId xmlns:a16="http://schemas.microsoft.com/office/drawing/2014/main" id="{B54A614A-943B-B505-49B7-55E92CE679D7}"/>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22"/>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456724480"/>
      </p:ext>
    </p:extLst>
  </p:cSld>
  <p:clrMapOvr>
    <a:masterClrMapping/>
  </p:clrMapOvr>
  <mc:AlternateContent xmlns:mc="http://schemas.openxmlformats.org/markup-compatibility/2006">
    <mc:Choice xmlns:p14="http://schemas.microsoft.com/office/powerpoint/2010/main" Requires="p14">
      <p:transition spd="slow" p14:dur="2000" advTm="68817"/>
    </mc:Choice>
    <mc:Fallback>
      <p:transition spd="slow" advTm="688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 grpId="0"/>
      <p:bldP spid="6" grpId="0"/>
      <p:bldP spid="7" grpId="0"/>
      <p:bldP spid="8" grpId="0"/>
      <p:bldP spid="5" grpId="0"/>
      <p:bldP spid="9" grpId="0"/>
      <p:bldP spid="10" grpId="0"/>
      <p:bldP spid="11" grpId="0"/>
      <p:bldP spid="12" grpId="0"/>
      <p:bldP spid="13" grpId="0"/>
      <p:bldP spid="14" grpId="0"/>
      <p:bldP spid="15"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4D372E0-BB3C-4BA8-53EF-0BE6086173E5}"/>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FE337DEC-D5F8-1BB5-D3A5-6993D69B3BA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645" name="Google Shape;645;p28">
            <a:extLst>
              <a:ext uri="{FF2B5EF4-FFF2-40B4-BE49-F238E27FC236}">
                <a16:creationId xmlns:a16="http://schemas.microsoft.com/office/drawing/2014/main" id="{9D5B027D-4466-D307-B87C-4E9818F2BFF7}"/>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1A1FEB4B-152F-08A6-ADA5-0F4C6C25E1A4}"/>
                  </a:ext>
                </a:extLst>
              </p:cNvPr>
              <p:cNvGraphicFramePr>
                <a:graphicFrameLocks noGrp="1"/>
              </p:cNvGraphicFramePr>
              <p:nvPr>
                <p:extLst>
                  <p:ext uri="{D42A27DB-BD31-4B8C-83A1-F6EECF244321}">
                    <p14:modId xmlns:p14="http://schemas.microsoft.com/office/powerpoint/2010/main" val="1642935726"/>
                  </p:ext>
                </p:extLst>
              </p:nvPr>
            </p:nvGraphicFramePr>
            <p:xfrm>
              <a:off x="1257674" y="2378802"/>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p:graphicFrame>
            <p:nvGraphicFramePr>
              <p:cNvPr id="3" name="Table 2">
                <a:extLst>
                  <a:ext uri="{FF2B5EF4-FFF2-40B4-BE49-F238E27FC236}">
                    <a16:creationId xmlns:a16="http://schemas.microsoft.com/office/drawing/2014/main" id="{1A1FEB4B-152F-08A6-ADA5-0F4C6C25E1A4}"/>
                  </a:ext>
                </a:extLst>
              </p:cNvPr>
              <p:cNvGraphicFramePr>
                <a:graphicFrameLocks noGrp="1"/>
              </p:cNvGraphicFramePr>
              <p:nvPr>
                <p:extLst>
                  <p:ext uri="{D42A27DB-BD31-4B8C-83A1-F6EECF244321}">
                    <p14:modId xmlns:p14="http://schemas.microsoft.com/office/powerpoint/2010/main" val="1642935726"/>
                  </p:ext>
                </p:extLst>
              </p:nvPr>
            </p:nvGraphicFramePr>
            <p:xfrm>
              <a:off x="1257674" y="2378802"/>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333" r="-236364"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333" r="-114433"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333" r="-909"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106897" r="-236364"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106897" r="-114433"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106897" r="-909"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200000" r="-236364"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200000" r="-114433"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200000" r="-909"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10345" r="-236364"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10345" r="-114433"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10345"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B660BFE-00F2-4056-89CB-77BFBD25FE30}"/>
                  </a:ext>
                </a:extLst>
              </p:cNvPr>
              <p:cNvSpPr txBox="1"/>
              <p:nvPr/>
            </p:nvSpPr>
            <p:spPr>
              <a:xfrm>
                <a:off x="790894" y="2378802"/>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p:sp>
            <p:nvSpPr>
              <p:cNvPr id="21" name="TextBox 20">
                <a:extLst>
                  <a:ext uri="{FF2B5EF4-FFF2-40B4-BE49-F238E27FC236}">
                    <a16:creationId xmlns:a16="http://schemas.microsoft.com/office/drawing/2014/main" id="{3B660BFE-00F2-4056-89CB-77BFBD25FE30}"/>
                  </a:ext>
                </a:extLst>
              </p:cNvPr>
              <p:cNvSpPr txBox="1">
                <a:spLocks noRot="1" noChangeAspect="1" noMove="1" noResize="1" noEditPoints="1" noAdjustHandles="1" noChangeArrowheads="1" noChangeShapeType="1" noTextEdit="1"/>
              </p:cNvSpPr>
              <p:nvPr/>
            </p:nvSpPr>
            <p:spPr>
              <a:xfrm>
                <a:off x="790894" y="2378802"/>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B1DBBA7-EB76-A0FA-C0F1-8A0B2AB61AF9}"/>
                  </a:ext>
                </a:extLst>
              </p:cNvPr>
              <p:cNvSpPr txBox="1"/>
              <p:nvPr/>
            </p:nvSpPr>
            <p:spPr>
              <a:xfrm>
                <a:off x="790894" y="2748488"/>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p:sp>
            <p:nvSpPr>
              <p:cNvPr id="22" name="TextBox 21">
                <a:extLst>
                  <a:ext uri="{FF2B5EF4-FFF2-40B4-BE49-F238E27FC236}">
                    <a16:creationId xmlns:a16="http://schemas.microsoft.com/office/drawing/2014/main" id="{EB1DBBA7-EB76-A0FA-C0F1-8A0B2AB61AF9}"/>
                  </a:ext>
                </a:extLst>
              </p:cNvPr>
              <p:cNvSpPr txBox="1">
                <a:spLocks noRot="1" noChangeAspect="1" noMove="1" noResize="1" noEditPoints="1" noAdjustHandles="1" noChangeArrowheads="1" noChangeShapeType="1" noTextEdit="1"/>
              </p:cNvSpPr>
              <p:nvPr/>
            </p:nvSpPr>
            <p:spPr>
              <a:xfrm>
                <a:off x="790894" y="2748488"/>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9880799-4BF0-BAD2-0C3A-83EAF07C53D7}"/>
                  </a:ext>
                </a:extLst>
              </p:cNvPr>
              <p:cNvSpPr txBox="1"/>
              <p:nvPr/>
            </p:nvSpPr>
            <p:spPr>
              <a:xfrm>
                <a:off x="790894" y="3162633"/>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p:sp>
            <p:nvSpPr>
              <p:cNvPr id="23" name="TextBox 22">
                <a:extLst>
                  <a:ext uri="{FF2B5EF4-FFF2-40B4-BE49-F238E27FC236}">
                    <a16:creationId xmlns:a16="http://schemas.microsoft.com/office/drawing/2014/main" id="{49880799-4BF0-BAD2-0C3A-83EAF07C53D7}"/>
                  </a:ext>
                </a:extLst>
              </p:cNvPr>
              <p:cNvSpPr txBox="1">
                <a:spLocks noRot="1" noChangeAspect="1" noMove="1" noResize="1" noEditPoints="1" noAdjustHandles="1" noChangeArrowheads="1" noChangeShapeType="1" noTextEdit="1"/>
              </p:cNvSpPr>
              <p:nvPr/>
            </p:nvSpPr>
            <p:spPr>
              <a:xfrm>
                <a:off x="790894" y="3162633"/>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53FD81A-4A88-D873-BB18-15ACD2A616C9}"/>
                  </a:ext>
                </a:extLst>
              </p:cNvPr>
              <p:cNvSpPr txBox="1"/>
              <p:nvPr/>
            </p:nvSpPr>
            <p:spPr>
              <a:xfrm>
                <a:off x="797514" y="3533289"/>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p:sp>
            <p:nvSpPr>
              <p:cNvPr id="24" name="TextBox 23">
                <a:extLst>
                  <a:ext uri="{FF2B5EF4-FFF2-40B4-BE49-F238E27FC236}">
                    <a16:creationId xmlns:a16="http://schemas.microsoft.com/office/drawing/2014/main" id="{853FD81A-4A88-D873-BB18-15ACD2A616C9}"/>
                  </a:ext>
                </a:extLst>
              </p:cNvPr>
              <p:cNvSpPr txBox="1">
                <a:spLocks noRot="1" noChangeAspect="1" noMove="1" noResize="1" noEditPoints="1" noAdjustHandles="1" noChangeArrowheads="1" noChangeShapeType="1" noTextEdit="1"/>
              </p:cNvSpPr>
              <p:nvPr/>
            </p:nvSpPr>
            <p:spPr>
              <a:xfrm>
                <a:off x="797514" y="3533289"/>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6" name="Table 25">
                <a:extLst>
                  <a:ext uri="{FF2B5EF4-FFF2-40B4-BE49-F238E27FC236}">
                    <a16:creationId xmlns:a16="http://schemas.microsoft.com/office/drawing/2014/main" id="{C3BF7BD3-C9FE-04C9-32BF-B68CCBCB1C1E}"/>
                  </a:ext>
                </a:extLst>
              </p:cNvPr>
              <p:cNvGraphicFramePr>
                <a:graphicFrameLocks noGrp="1"/>
              </p:cNvGraphicFramePr>
              <p:nvPr>
                <p:extLst>
                  <p:ext uri="{D42A27DB-BD31-4B8C-83A1-F6EECF244321}">
                    <p14:modId xmlns:p14="http://schemas.microsoft.com/office/powerpoint/2010/main" val="2968839544"/>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26" name="Table 25">
                <a:extLst>
                  <a:ext uri="{FF2B5EF4-FFF2-40B4-BE49-F238E27FC236}">
                    <a16:creationId xmlns:a16="http://schemas.microsoft.com/office/drawing/2014/main" id="{C3BF7BD3-C9FE-04C9-32BF-B68CCBCB1C1E}"/>
                  </a:ext>
                </a:extLst>
              </p:cNvPr>
              <p:cNvGraphicFramePr>
                <a:graphicFrameLocks noGrp="1"/>
              </p:cNvGraphicFramePr>
              <p:nvPr>
                <p:extLst>
                  <p:ext uri="{D42A27DB-BD31-4B8C-83A1-F6EECF244321}">
                    <p14:modId xmlns:p14="http://schemas.microsoft.com/office/powerpoint/2010/main" val="2968839544"/>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A7CA9F09-AB64-9249-2B11-0BA8270092A2}"/>
                  </a:ext>
                </a:extLst>
              </p:cNvPr>
              <p:cNvGraphicFramePr>
                <a:graphicFrameLocks noGrp="1"/>
              </p:cNvGraphicFramePr>
              <p:nvPr>
                <p:extLst>
                  <p:ext uri="{D42A27DB-BD31-4B8C-83A1-F6EECF244321}">
                    <p14:modId xmlns:p14="http://schemas.microsoft.com/office/powerpoint/2010/main" val="3382450934"/>
                  </p:ext>
                </p:extLst>
              </p:nvPr>
            </p:nvGraphicFramePr>
            <p:xfrm>
              <a:off x="111686" y="2298786"/>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𝑏</m:t>
                                  </m:r>
                                </m:e>
                                <m:sub>
                                  <m:r>
                                    <a:rPr lang="en-US" sz="1400" b="0" i="1" dirty="0" smtClean="0">
                                      <a:latin typeface="Cambria Math" panose="02040503050406030204" pitchFamily="18" charset="0"/>
                                    </a:rPr>
                                    <m:t>4</m:t>
                                  </m:r>
                                </m:sub>
                              </m:sSub>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29" name="Table 28">
                <a:extLst>
                  <a:ext uri="{FF2B5EF4-FFF2-40B4-BE49-F238E27FC236}">
                    <a16:creationId xmlns:a16="http://schemas.microsoft.com/office/drawing/2014/main" id="{A7CA9F09-AB64-9249-2B11-0BA8270092A2}"/>
                  </a:ext>
                </a:extLst>
              </p:cNvPr>
              <p:cNvGraphicFramePr>
                <a:graphicFrameLocks noGrp="1"/>
              </p:cNvGraphicFramePr>
              <p:nvPr>
                <p:extLst>
                  <p:ext uri="{D42A27DB-BD31-4B8C-83A1-F6EECF244321}">
                    <p14:modId xmlns:p14="http://schemas.microsoft.com/office/powerpoint/2010/main" val="3382450934"/>
                  </p:ext>
                </p:extLst>
              </p:nvPr>
            </p:nvGraphicFramePr>
            <p:xfrm>
              <a:off x="111686" y="2298786"/>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44E3581-3D38-0498-8AF4-881D0975C8D9}"/>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4</m:t>
                        </m:r>
                      </m:sub>
                    </m:sSub>
                  </m:oMath>
                </a14:m>
                <a:r>
                  <a:rPr lang="en-US" dirty="0"/>
                  <a:t> if:</a:t>
                </a:r>
              </a:p>
            </p:txBody>
          </p:sp>
        </mc:Choice>
        <mc:Fallback>
          <p:sp>
            <p:nvSpPr>
              <p:cNvPr id="27" name="TextBox 26">
                <a:extLst>
                  <a:ext uri="{FF2B5EF4-FFF2-40B4-BE49-F238E27FC236}">
                    <a16:creationId xmlns:a16="http://schemas.microsoft.com/office/drawing/2014/main" id="{844E3581-3D38-0498-8AF4-881D0975C8D9}"/>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11"/>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8" name="Table 27">
                <a:extLst>
                  <a:ext uri="{FF2B5EF4-FFF2-40B4-BE49-F238E27FC236}">
                    <a16:creationId xmlns:a16="http://schemas.microsoft.com/office/drawing/2014/main" id="{FAFEE823-746B-3521-494C-20D9F12352C2}"/>
                  </a:ext>
                </a:extLst>
              </p:cNvPr>
              <p:cNvGraphicFramePr>
                <a:graphicFrameLocks noGrp="1"/>
              </p:cNvGraphicFramePr>
              <p:nvPr>
                <p:extLst>
                  <p:ext uri="{D42A27DB-BD31-4B8C-83A1-F6EECF244321}">
                    <p14:modId xmlns:p14="http://schemas.microsoft.com/office/powerpoint/2010/main" val="2932631276"/>
                  </p:ext>
                </p:extLst>
              </p:nvPr>
            </p:nvGraphicFramePr>
            <p:xfrm>
              <a:off x="5291857" y="2376771"/>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3044607"/>
                      </a:ext>
                    </a:extLst>
                  </a:tr>
                </a:tbl>
              </a:graphicData>
            </a:graphic>
          </p:graphicFrame>
        </mc:Choice>
        <mc:Fallback>
          <p:graphicFrame>
            <p:nvGraphicFramePr>
              <p:cNvPr id="28" name="Table 27">
                <a:extLst>
                  <a:ext uri="{FF2B5EF4-FFF2-40B4-BE49-F238E27FC236}">
                    <a16:creationId xmlns:a16="http://schemas.microsoft.com/office/drawing/2014/main" id="{FAFEE823-746B-3521-494C-20D9F12352C2}"/>
                  </a:ext>
                </a:extLst>
              </p:cNvPr>
              <p:cNvGraphicFramePr>
                <a:graphicFrameLocks noGrp="1"/>
              </p:cNvGraphicFramePr>
              <p:nvPr>
                <p:extLst>
                  <p:ext uri="{D42A27DB-BD31-4B8C-83A1-F6EECF244321}">
                    <p14:modId xmlns:p14="http://schemas.microsoft.com/office/powerpoint/2010/main" val="2932631276"/>
                  </p:ext>
                </p:extLst>
              </p:nvPr>
            </p:nvGraphicFramePr>
            <p:xfrm>
              <a:off x="5291857" y="2376771"/>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E850505-29D4-658A-2B14-80596A74F85B}"/>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1" i="1" smtClean="0">
                          <a:solidFill>
                            <a:srgbClr val="C00000"/>
                          </a:solidFill>
                          <a:latin typeface="Cambria Math" panose="02040503050406030204" pitchFamily="18" charset="0"/>
                        </a:rPr>
                        <m:t>𝟎</m:t>
                      </m:r>
                      <m:r>
                        <a:rPr lang="en-US" sz="1200" b="1" i="1" smtClean="0">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𝟏</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𝟐</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𝟑</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𝟒</m:t>
                      </m:r>
                      <m:r>
                        <a:rPr lang="en-US" sz="1200" b="0" i="1">
                          <a:solidFill>
                            <a:schemeClr val="tx1"/>
                          </a:solidFill>
                          <a:latin typeface="Cambria Math" panose="02040503050406030204" pitchFamily="18" charset="0"/>
                          <a:ea typeface="Cambria Math" panose="02040503050406030204" pitchFamily="18" charset="0"/>
                        </a:rPr>
                        <m:t>→</m:t>
                      </m:r>
                      <m:r>
                        <a:rPr lang="en-US" sz="1200" b="0" i="1" smtClean="0">
                          <a:solidFill>
                            <a:schemeClr val="tx1"/>
                          </a:solidFill>
                          <a:latin typeface="Cambria Math" panose="02040503050406030204" pitchFamily="18" charset="0"/>
                          <a:ea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2" name="TextBox 1">
                <a:extLst>
                  <a:ext uri="{FF2B5EF4-FFF2-40B4-BE49-F238E27FC236}">
                    <a16:creationId xmlns:a16="http://schemas.microsoft.com/office/drawing/2014/main" id="{5E850505-29D4-658A-2B14-80596A74F85B}"/>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15CBBD3-8966-054C-B594-AB4F11985CCA}"/>
                  </a:ext>
                </a:extLst>
              </p:cNvPr>
              <p:cNvSpPr txBox="1"/>
              <p:nvPr/>
            </p:nvSpPr>
            <p:spPr>
              <a:xfrm>
                <a:off x="5291857" y="285145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p:sp>
            <p:nvSpPr>
              <p:cNvPr id="4" name="TextBox 3">
                <a:extLst>
                  <a:ext uri="{FF2B5EF4-FFF2-40B4-BE49-F238E27FC236}">
                    <a16:creationId xmlns:a16="http://schemas.microsoft.com/office/drawing/2014/main" id="{615CBBD3-8966-054C-B594-AB4F11985CCA}"/>
                  </a:ext>
                </a:extLst>
              </p:cNvPr>
              <p:cNvSpPr txBox="1">
                <a:spLocks noRot="1" noChangeAspect="1" noMove="1" noResize="1" noEditPoints="1" noAdjustHandles="1" noChangeArrowheads="1" noChangeShapeType="1" noTextEdit="1"/>
              </p:cNvSpPr>
              <p:nvPr/>
            </p:nvSpPr>
            <p:spPr>
              <a:xfrm>
                <a:off x="5291857" y="2851456"/>
                <a:ext cx="3740457" cy="31720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F10F8578-9104-6BBD-63C4-7EFFF7FB241A}"/>
                  </a:ext>
                </a:extLst>
              </p:cNvPr>
              <p:cNvGraphicFramePr>
                <a:graphicFrameLocks noGrp="1"/>
              </p:cNvGraphicFramePr>
              <p:nvPr>
                <p:extLst>
                  <p:ext uri="{D42A27DB-BD31-4B8C-83A1-F6EECF244321}">
                    <p14:modId xmlns:p14="http://schemas.microsoft.com/office/powerpoint/2010/main" val="3054312506"/>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p:graphicFrame>
            <p:nvGraphicFramePr>
              <p:cNvPr id="7" name="Table 6">
                <a:extLst>
                  <a:ext uri="{FF2B5EF4-FFF2-40B4-BE49-F238E27FC236}">
                    <a16:creationId xmlns:a16="http://schemas.microsoft.com/office/drawing/2014/main" id="{F10F8578-9104-6BBD-63C4-7EFFF7FB241A}"/>
                  </a:ext>
                </a:extLst>
              </p:cNvPr>
              <p:cNvGraphicFramePr>
                <a:graphicFrameLocks noGrp="1"/>
              </p:cNvGraphicFramePr>
              <p:nvPr>
                <p:extLst>
                  <p:ext uri="{D42A27DB-BD31-4B8C-83A1-F6EECF244321}">
                    <p14:modId xmlns:p14="http://schemas.microsoft.com/office/powerpoint/2010/main" val="3054312506"/>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5"/>
                          <a:stretch>
                            <a:fillRect l="-1020" t="-3333" r="-202041"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5"/>
                          <a:stretch>
                            <a:fillRect l="-1020" t="-106897" r="-202041" b="-20689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5"/>
                          <a:stretch>
                            <a:fillRect l="-1020" t="-200000" r="-202041" b="-10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5"/>
                          <a:stretch>
                            <a:fillRect l="-1020" t="-310345" r="-202041"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60F4B1B9-880C-4E5F-3F7E-326F7F405DD8}"/>
                  </a:ext>
                </a:extLst>
              </p:cNvPr>
              <p:cNvGraphicFramePr>
                <a:graphicFrameLocks noGrp="1"/>
              </p:cNvGraphicFramePr>
              <p:nvPr>
                <p:extLst>
                  <p:ext uri="{D42A27DB-BD31-4B8C-83A1-F6EECF244321}">
                    <p14:modId xmlns:p14="http://schemas.microsoft.com/office/powerpoint/2010/main" val="2933120590"/>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𝑧</m:t>
                                        </m:r>
                                      </m:e>
                                      <m:sub>
                                        <m:r>
                                          <a:rPr lang="en-US" sz="1400" b="0" i="1" dirty="0" smtClean="0">
                                            <a:latin typeface="Cambria Math" panose="02040503050406030204" pitchFamily="18" charset="0"/>
                                          </a:rPr>
                                          <m:t>𝐺𝐼𝐷</m:t>
                                        </m:r>
                                      </m:sub>
                                    </m:sSub>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8" name="Table 7">
                <a:extLst>
                  <a:ext uri="{FF2B5EF4-FFF2-40B4-BE49-F238E27FC236}">
                    <a16:creationId xmlns:a16="http://schemas.microsoft.com/office/drawing/2014/main" id="{60F4B1B9-880C-4E5F-3F7E-326F7F405DD8}"/>
                  </a:ext>
                </a:extLst>
              </p:cNvPr>
              <p:cNvGraphicFramePr>
                <a:graphicFrameLocks noGrp="1"/>
              </p:cNvGraphicFramePr>
              <p:nvPr>
                <p:extLst>
                  <p:ext uri="{D42A27DB-BD31-4B8C-83A1-F6EECF244321}">
                    <p14:modId xmlns:p14="http://schemas.microsoft.com/office/powerpoint/2010/main" val="2933120590"/>
                  </p:ext>
                </p:extLst>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1F0514E-70F0-F9E4-9543-56532E01A9E1}"/>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p:sp>
            <p:nvSpPr>
              <p:cNvPr id="9" name="TextBox 8">
                <a:extLst>
                  <a:ext uri="{FF2B5EF4-FFF2-40B4-BE49-F238E27FC236}">
                    <a16:creationId xmlns:a16="http://schemas.microsoft.com/office/drawing/2014/main" id="{21F0514E-70F0-F9E4-9543-56532E01A9E1}"/>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E2CE59C-36EF-2A0B-EBD5-60696D913F08}"/>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p:sp>
            <p:nvSpPr>
              <p:cNvPr id="10" name="TextBox 9">
                <a:extLst>
                  <a:ext uri="{FF2B5EF4-FFF2-40B4-BE49-F238E27FC236}">
                    <a16:creationId xmlns:a16="http://schemas.microsoft.com/office/drawing/2014/main" id="{4E2CE59C-36EF-2A0B-EBD5-60696D913F08}"/>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D0E324D-4E5A-A9F5-FA19-52B25550B1A7}"/>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p:sp>
            <p:nvSpPr>
              <p:cNvPr id="11" name="TextBox 10">
                <a:extLst>
                  <a:ext uri="{FF2B5EF4-FFF2-40B4-BE49-F238E27FC236}">
                    <a16:creationId xmlns:a16="http://schemas.microsoft.com/office/drawing/2014/main" id="{BD0E324D-4E5A-A9F5-FA19-52B25550B1A7}"/>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21A5902-81C0-343A-95EC-E6BA19722CDF}"/>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p:sp>
            <p:nvSpPr>
              <p:cNvPr id="12" name="TextBox 11">
                <a:extLst>
                  <a:ext uri="{FF2B5EF4-FFF2-40B4-BE49-F238E27FC236}">
                    <a16:creationId xmlns:a16="http://schemas.microsoft.com/office/drawing/2014/main" id="{421A5902-81C0-343A-95EC-E6BA19722CDF}"/>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BA82E6A-CFA4-98FA-979E-58AB96B719B9}"/>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p:sp>
            <p:nvSpPr>
              <p:cNvPr id="13" name="TextBox 12">
                <a:extLst>
                  <a:ext uri="{FF2B5EF4-FFF2-40B4-BE49-F238E27FC236}">
                    <a16:creationId xmlns:a16="http://schemas.microsoft.com/office/drawing/2014/main" id="{1BA82E6A-CFA4-98FA-979E-58AB96B719B9}"/>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930A23B0-7395-68F1-521B-AA280DFFD481}"/>
              </a:ext>
            </a:extLst>
          </p:cNvPr>
          <p:cNvGrpSpPr/>
          <p:nvPr/>
        </p:nvGrpSpPr>
        <p:grpSpPr>
          <a:xfrm>
            <a:off x="1647743" y="4177166"/>
            <a:ext cx="3324013" cy="668016"/>
            <a:chOff x="696059" y="3217109"/>
            <a:chExt cx="3324013" cy="668016"/>
          </a:xfrm>
        </p:grpSpPr>
        <p:sp>
          <p:nvSpPr>
            <p:cNvPr id="15" name="Rectangle 14">
              <a:extLst>
                <a:ext uri="{FF2B5EF4-FFF2-40B4-BE49-F238E27FC236}">
                  <a16:creationId xmlns:a16="http://schemas.microsoft.com/office/drawing/2014/main" id="{07796ADA-9DA0-E272-5E97-89EECBAA2F46}"/>
                </a:ext>
              </a:extLst>
            </p:cNvPr>
            <p:cNvSpPr/>
            <p:nvPr/>
          </p:nvSpPr>
          <p:spPr>
            <a:xfrm>
              <a:off x="696059" y="3217109"/>
              <a:ext cx="3324013" cy="6680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Google Shape;637;p27">
                  <a:extLst>
                    <a:ext uri="{FF2B5EF4-FFF2-40B4-BE49-F238E27FC236}">
                      <a16:creationId xmlns:a16="http://schemas.microsoft.com/office/drawing/2014/main" id="{9F8F8855-E0C3-4F6F-0FFA-B1EB1BD397ED}"/>
                    </a:ext>
                  </a:extLst>
                </p:cNvPr>
                <p:cNvSpPr txBox="1">
                  <a:spLocks/>
                </p:cNvSpPr>
                <p:nvPr/>
              </p:nvSpPr>
              <p:spPr>
                <a:xfrm>
                  <a:off x="696059" y="3265651"/>
                  <a:ext cx="1444939"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oMath>
                    </m:oMathPara>
                  </a14:m>
                  <a:endParaRPr lang="en-US" sz="1400" i="1" dirty="0">
                    <a:latin typeface="Cambria Math" panose="02040503050406030204" pitchFamily="18" charset="0"/>
                  </a:endParaRPr>
                </a:p>
              </p:txBody>
            </p:sp>
          </mc:Choice>
          <mc:Fallback xmlns="">
            <p:sp>
              <p:nvSpPr>
                <p:cNvPr id="43" name="Google Shape;637;p27">
                  <a:extLst>
                    <a:ext uri="{FF2B5EF4-FFF2-40B4-BE49-F238E27FC236}">
                      <a16:creationId xmlns:a16="http://schemas.microsoft.com/office/drawing/2014/main" id="{CEF03092-F013-1BC2-3F58-DD41B6874B70}"/>
                    </a:ext>
                  </a:extLst>
                </p:cNvPr>
                <p:cNvSpPr txBox="1">
                  <a:spLocks noRot="1" noChangeAspect="1" noMove="1" noResize="1" noEditPoints="1" noAdjustHandles="1" noChangeArrowheads="1" noChangeShapeType="1" noTextEdit="1"/>
                </p:cNvSpPr>
                <p:nvPr/>
              </p:nvSpPr>
              <p:spPr>
                <a:xfrm>
                  <a:off x="696059" y="3265651"/>
                  <a:ext cx="1444939" cy="535501"/>
                </a:xfrm>
                <a:prstGeom prst="rect">
                  <a:avLst/>
                </a:prstGeom>
                <a:blipFill>
                  <a:blip r:embed="rId20"/>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Google Shape;637;p27">
                  <a:extLst>
                    <a:ext uri="{FF2B5EF4-FFF2-40B4-BE49-F238E27FC236}">
                      <a16:creationId xmlns:a16="http://schemas.microsoft.com/office/drawing/2014/main" id="{E0FFEEE5-BBF4-FE64-5568-FE9235D7A3AB}"/>
                    </a:ext>
                  </a:extLst>
                </p:cNvPr>
                <p:cNvSpPr txBox="1">
                  <a:spLocks/>
                </p:cNvSpPr>
                <p:nvPr/>
              </p:nvSpPr>
              <p:spPr>
                <a:xfrm>
                  <a:off x="1938292" y="3284624"/>
                  <a:ext cx="1982167"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r>
                    <a:rPr lang="en-US" sz="1400" dirty="0"/>
                    <a:t>, </a:t>
                  </a:r>
                  <a:r>
                    <a:rPr lang="en" sz="1400" b="1" dirty="0">
                      <a:solidFill>
                        <a:srgbClr val="BB0000"/>
                      </a:solidFill>
                    </a:rPr>
                    <a:t>❌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3</m:t>
                              </m:r>
                            </m:sub>
                          </m:sSub>
                        </m:sub>
                      </m:sSub>
                    </m:oMath>
                  </a14:m>
                  <a:r>
                    <a:rPr lang="en-US" sz="1400" dirty="0"/>
                    <a:t>, </a:t>
                  </a:r>
                  <a:r>
                    <a:rPr lang="en" sz="1400" b="1" dirty="0">
                      <a:solidFill>
                        <a:srgbClr val="BB0000"/>
                      </a:solidFill>
                    </a:rPr>
                    <a:t>❌</a:t>
                  </a:r>
                  <a14:m>
                    <m:oMath xmlns:m="http://schemas.openxmlformats.org/officeDocument/2006/math">
                      <m:r>
                        <a:rPr lang="en-US" sz="140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2</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3</m:t>
                              </m:r>
                            </m:sub>
                          </m:sSub>
                        </m:sub>
                      </m:sSub>
                    </m:oMath>
                  </a14:m>
                  <a:endParaRPr lang="en-US" sz="1400" dirty="0"/>
                </a:p>
              </p:txBody>
            </p:sp>
          </mc:Choice>
          <mc:Fallback>
            <p:sp>
              <p:nvSpPr>
                <p:cNvPr id="36" name="Google Shape;637;p27">
                  <a:extLst>
                    <a:ext uri="{FF2B5EF4-FFF2-40B4-BE49-F238E27FC236}">
                      <a16:creationId xmlns:a16="http://schemas.microsoft.com/office/drawing/2014/main" id="{E0FFEEE5-BBF4-FE64-5568-FE9235D7A3AB}"/>
                    </a:ext>
                  </a:extLst>
                </p:cNvPr>
                <p:cNvSpPr txBox="1">
                  <a:spLocks noRot="1" noChangeAspect="1" noMove="1" noResize="1" noEditPoints="1" noAdjustHandles="1" noChangeArrowheads="1" noChangeShapeType="1" noTextEdit="1"/>
                </p:cNvSpPr>
                <p:nvPr/>
              </p:nvSpPr>
              <p:spPr>
                <a:xfrm>
                  <a:off x="1938292" y="3284624"/>
                  <a:ext cx="1982167" cy="536976"/>
                </a:xfrm>
                <a:prstGeom prst="rect">
                  <a:avLst/>
                </a:prstGeom>
                <a:blipFill>
                  <a:blip r:embed="rId21"/>
                  <a:stretch>
                    <a:fillRect l="-633"/>
                  </a:stretch>
                </a:blipFill>
                <a:ln w="19050">
                  <a:solidFill>
                    <a:srgbClr val="C00000"/>
                  </a:solidFill>
                  <a:prstDash val="dash"/>
                </a:ln>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49A8ADC2-F4CA-A55E-8FA0-CA49B15BD5D6}"/>
              </a:ext>
            </a:extLst>
          </p:cNvPr>
          <p:cNvGrpSpPr>
            <a:grpSpLocks noChangeAspect="1"/>
          </p:cNvGrpSpPr>
          <p:nvPr/>
        </p:nvGrpSpPr>
        <p:grpSpPr>
          <a:xfrm>
            <a:off x="5130243" y="4554536"/>
            <a:ext cx="2474453" cy="580898"/>
            <a:chOff x="696059" y="3235503"/>
            <a:chExt cx="2474453" cy="580898"/>
          </a:xfrm>
        </p:grpSpPr>
        <p:sp>
          <p:nvSpPr>
            <p:cNvPr id="40" name="Rectangle 39">
              <a:extLst>
                <a:ext uri="{FF2B5EF4-FFF2-40B4-BE49-F238E27FC236}">
                  <a16:creationId xmlns:a16="http://schemas.microsoft.com/office/drawing/2014/main" id="{6219C74F-D100-5372-DC18-6A3AE06AB774}"/>
                </a:ext>
              </a:extLst>
            </p:cNvPr>
            <p:cNvSpPr/>
            <p:nvPr/>
          </p:nvSpPr>
          <p:spPr>
            <a:xfrm>
              <a:off x="696059" y="3235503"/>
              <a:ext cx="2474453" cy="58089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1" name="Google Shape;637;p27">
                  <a:extLst>
                    <a:ext uri="{FF2B5EF4-FFF2-40B4-BE49-F238E27FC236}">
                      <a16:creationId xmlns:a16="http://schemas.microsoft.com/office/drawing/2014/main" id="{7AAAAF30-AEB3-CAD2-A415-2D11F2DD6705}"/>
                    </a:ext>
                  </a:extLst>
                </p:cNvPr>
                <p:cNvSpPr txBox="1">
                  <a:spLocks/>
                </p:cNvSpPr>
                <p:nvPr/>
              </p:nvSpPr>
              <p:spPr>
                <a:xfrm>
                  <a:off x="696060" y="3265651"/>
                  <a:ext cx="1319162" cy="48683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𝑆𝐷</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𝐺</m:t>
                          </m:r>
                        </m:e>
                        <m: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1</m:t>
                              </m:r>
                            </m:sub>
                          </m:sSub>
                        </m:sub>
                      </m:sSub>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𝐺</m:t>
                          </m:r>
                        </m:e>
                        <m: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1</m:t>
                              </m:r>
                            </m:sub>
                          </m:s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3</m:t>
                              </m:r>
                            </m:sub>
                          </m:sSub>
                        </m:sub>
                      </m:sSub>
                    </m:oMath>
                  </a14:m>
                  <a:r>
                    <a:rPr lang="en-US" sz="1200" i="1" dirty="0">
                      <a:latin typeface="Cambria Math" panose="02040503050406030204" pitchFamily="18" charset="0"/>
                    </a:rPr>
                    <a:t> </a:t>
                  </a:r>
                </a:p>
              </p:txBody>
            </p:sp>
          </mc:Choice>
          <mc:Fallback>
            <p:sp>
              <p:nvSpPr>
                <p:cNvPr id="41" name="Google Shape;637;p27">
                  <a:extLst>
                    <a:ext uri="{FF2B5EF4-FFF2-40B4-BE49-F238E27FC236}">
                      <a16:creationId xmlns:a16="http://schemas.microsoft.com/office/drawing/2014/main" id="{7AAAAF30-AEB3-CAD2-A415-2D11F2DD6705}"/>
                    </a:ext>
                  </a:extLst>
                </p:cNvPr>
                <p:cNvSpPr txBox="1">
                  <a:spLocks noRot="1" noChangeAspect="1" noMove="1" noResize="1" noEditPoints="1" noAdjustHandles="1" noChangeArrowheads="1" noChangeShapeType="1" noTextEdit="1"/>
                </p:cNvSpPr>
                <p:nvPr/>
              </p:nvSpPr>
              <p:spPr>
                <a:xfrm>
                  <a:off x="696060" y="3265651"/>
                  <a:ext cx="1319162" cy="486834"/>
                </a:xfrm>
                <a:prstGeom prst="rect">
                  <a:avLst/>
                </a:prstGeom>
                <a:blipFill>
                  <a:blip r:embed="rId2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Google Shape;637;p27">
                  <a:extLst>
                    <a:ext uri="{FF2B5EF4-FFF2-40B4-BE49-F238E27FC236}">
                      <a16:creationId xmlns:a16="http://schemas.microsoft.com/office/drawing/2014/main" id="{B136857D-2BA2-F3D0-4297-15313C646044}"/>
                    </a:ext>
                  </a:extLst>
                </p:cNvPr>
                <p:cNvSpPr txBox="1">
                  <a:spLocks/>
                </p:cNvSpPr>
                <p:nvPr/>
              </p:nvSpPr>
              <p:spPr>
                <a:xfrm>
                  <a:off x="1896073" y="3284624"/>
                  <a:ext cx="1201062" cy="486834"/>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200" b="1" dirty="0">
                      <a:solidFill>
                        <a:srgbClr val="BB0000"/>
                      </a:solidFill>
                    </a:rPr>
                    <a:t>❌ </a:t>
                  </a: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𝐺</m:t>
                          </m:r>
                        </m:e>
                        <m: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3</m:t>
                              </m:r>
                            </m:sub>
                          </m:sSub>
                        </m:sub>
                      </m:sSub>
                      <m:r>
                        <a:rPr lang="en-US" sz="1200" b="1" i="0" smtClean="0">
                          <a:latin typeface="Cambria Math" panose="02040503050406030204" pitchFamily="18" charset="0"/>
                          <a:ea typeface="Cambria Math" panose="02040503050406030204" pitchFamily="18" charset="0"/>
                        </a:rPr>
                        <m:t>, </m:t>
                      </m:r>
                    </m:oMath>
                  </a14:m>
                  <a:r>
                    <a:rPr lang="en" sz="1200" b="1" dirty="0">
                      <a:solidFill>
                        <a:srgbClr val="BB0000"/>
                      </a:solidFill>
                    </a:rPr>
                    <a:t>❌</a:t>
                  </a:r>
                  <a14:m>
                    <m:oMath xmlns:m="http://schemas.openxmlformats.org/officeDocument/2006/math">
                      <m:r>
                        <a:rPr lang="en-US" sz="1200">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𝐺</m:t>
                          </m:r>
                        </m:e>
                        <m: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2</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3</m:t>
                              </m:r>
                            </m:sub>
                          </m:sSub>
                        </m:sub>
                      </m:sSub>
                    </m:oMath>
                  </a14:m>
                  <a:endParaRPr lang="en-US" sz="1200" dirty="0"/>
                </a:p>
              </p:txBody>
            </p:sp>
          </mc:Choice>
          <mc:Fallback>
            <p:sp>
              <p:nvSpPr>
                <p:cNvPr id="42" name="Google Shape;637;p27">
                  <a:extLst>
                    <a:ext uri="{FF2B5EF4-FFF2-40B4-BE49-F238E27FC236}">
                      <a16:creationId xmlns:a16="http://schemas.microsoft.com/office/drawing/2014/main" id="{B136857D-2BA2-F3D0-4297-15313C646044}"/>
                    </a:ext>
                  </a:extLst>
                </p:cNvPr>
                <p:cNvSpPr txBox="1">
                  <a:spLocks noRot="1" noChangeAspect="1" noMove="1" noResize="1" noEditPoints="1" noAdjustHandles="1" noChangeArrowheads="1" noChangeShapeType="1" noTextEdit="1"/>
                </p:cNvSpPr>
                <p:nvPr/>
              </p:nvSpPr>
              <p:spPr>
                <a:xfrm>
                  <a:off x="1896073" y="3284624"/>
                  <a:ext cx="1201062" cy="486834"/>
                </a:xfrm>
                <a:prstGeom prst="rect">
                  <a:avLst/>
                </a:prstGeom>
                <a:blipFill>
                  <a:blip r:embed="rId23"/>
                  <a:stretch>
                    <a:fillRect/>
                  </a:stretch>
                </a:blipFill>
                <a:ln w="19050">
                  <a:solidFill>
                    <a:srgbClr val="C00000"/>
                  </a:solidFill>
                  <a:prstDash val="dash"/>
                </a:ln>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EECD8C6F-3524-367B-5DE9-B84637E9DAEF}"/>
              </a:ext>
            </a:extLst>
          </p:cNvPr>
          <p:cNvGrpSpPr/>
          <p:nvPr/>
        </p:nvGrpSpPr>
        <p:grpSpPr>
          <a:xfrm>
            <a:off x="5130243" y="3932395"/>
            <a:ext cx="2537342" cy="594538"/>
            <a:chOff x="696059" y="3227764"/>
            <a:chExt cx="2537342" cy="594538"/>
          </a:xfrm>
        </p:grpSpPr>
        <p:sp>
          <p:nvSpPr>
            <p:cNvPr id="45" name="Rectangle 44">
              <a:extLst>
                <a:ext uri="{FF2B5EF4-FFF2-40B4-BE49-F238E27FC236}">
                  <a16:creationId xmlns:a16="http://schemas.microsoft.com/office/drawing/2014/main" id="{E71D58B2-0348-2795-76D2-B6C79C044599}"/>
                </a:ext>
              </a:extLst>
            </p:cNvPr>
            <p:cNvSpPr/>
            <p:nvPr/>
          </p:nvSpPr>
          <p:spPr>
            <a:xfrm>
              <a:off x="696059" y="3227764"/>
              <a:ext cx="2537342" cy="59453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Google Shape;637;p27">
                  <a:extLst>
                    <a:ext uri="{FF2B5EF4-FFF2-40B4-BE49-F238E27FC236}">
                      <a16:creationId xmlns:a16="http://schemas.microsoft.com/office/drawing/2014/main" id="{55B6C0B7-636C-7936-1D2F-976CF03FC2B4}"/>
                    </a:ext>
                  </a:extLst>
                </p:cNvPr>
                <p:cNvSpPr txBox="1">
                  <a:spLocks/>
                </p:cNvSpPr>
                <p:nvPr/>
              </p:nvSpPr>
              <p:spPr>
                <a:xfrm>
                  <a:off x="696060" y="3265651"/>
                  <a:ext cx="1303963" cy="48548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𝑆𝐷</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𝐺</m:t>
                          </m:r>
                        </m:e>
                        <m: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1</m:t>
                              </m:r>
                            </m:sub>
                          </m:sSub>
                        </m:sub>
                      </m:sSub>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𝐺</m:t>
                          </m:r>
                        </m:e>
                        <m: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1</m:t>
                              </m:r>
                            </m:sub>
                          </m:s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2</m:t>
                              </m:r>
                            </m:sub>
                          </m:sSub>
                        </m:sub>
                      </m:sSub>
                    </m:oMath>
                  </a14:m>
                  <a:r>
                    <a:rPr lang="en-US" sz="1200" i="1" dirty="0">
                      <a:latin typeface="Cambria Math" panose="02040503050406030204" pitchFamily="18" charset="0"/>
                    </a:rPr>
                    <a:t> </a:t>
                  </a:r>
                </a:p>
              </p:txBody>
            </p:sp>
          </mc:Choice>
          <mc:Fallback>
            <p:sp>
              <p:nvSpPr>
                <p:cNvPr id="46" name="Google Shape;637;p27">
                  <a:extLst>
                    <a:ext uri="{FF2B5EF4-FFF2-40B4-BE49-F238E27FC236}">
                      <a16:creationId xmlns:a16="http://schemas.microsoft.com/office/drawing/2014/main" id="{55B6C0B7-636C-7936-1D2F-976CF03FC2B4}"/>
                    </a:ext>
                  </a:extLst>
                </p:cNvPr>
                <p:cNvSpPr txBox="1">
                  <a:spLocks noRot="1" noChangeAspect="1" noMove="1" noResize="1" noEditPoints="1" noAdjustHandles="1" noChangeArrowheads="1" noChangeShapeType="1" noTextEdit="1"/>
                </p:cNvSpPr>
                <p:nvPr/>
              </p:nvSpPr>
              <p:spPr>
                <a:xfrm>
                  <a:off x="696060" y="3265651"/>
                  <a:ext cx="1303963" cy="485487"/>
                </a:xfrm>
                <a:prstGeom prst="rect">
                  <a:avLst/>
                </a:prstGeom>
                <a:blipFill>
                  <a:blip r:embed="rId2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Google Shape;637;p27">
                  <a:extLst>
                    <a:ext uri="{FF2B5EF4-FFF2-40B4-BE49-F238E27FC236}">
                      <a16:creationId xmlns:a16="http://schemas.microsoft.com/office/drawing/2014/main" id="{C15CD375-842A-C386-8EBF-6FB5CD53EA1A}"/>
                    </a:ext>
                  </a:extLst>
                </p:cNvPr>
                <p:cNvSpPr txBox="1">
                  <a:spLocks/>
                </p:cNvSpPr>
                <p:nvPr/>
              </p:nvSpPr>
              <p:spPr>
                <a:xfrm>
                  <a:off x="1920888" y="3284624"/>
                  <a:ext cx="1227451" cy="486834"/>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200" b="1" dirty="0">
                      <a:solidFill>
                        <a:srgbClr val="BB0000"/>
                      </a:solidFill>
                    </a:rPr>
                    <a:t>❌ </a:t>
                  </a: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𝐺</m:t>
                          </m:r>
                        </m:e>
                        <m: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2</m:t>
                              </m:r>
                            </m:sub>
                          </m:sSub>
                        </m:sub>
                      </m:sSub>
                    </m:oMath>
                  </a14:m>
                  <a:r>
                    <a:rPr lang="en" sz="1200" b="1" dirty="0">
                      <a:solidFill>
                        <a:schemeClr val="tx1"/>
                      </a:solidFill>
                    </a:rPr>
                    <a:t>,</a:t>
                  </a:r>
                  <a:r>
                    <a:rPr lang="en" sz="1200" b="1" dirty="0">
                      <a:solidFill>
                        <a:srgbClr val="BB0000"/>
                      </a:solidFill>
                    </a:rPr>
                    <a:t> ❌</a:t>
                  </a:r>
                  <a14:m>
                    <m:oMath xmlns:m="http://schemas.openxmlformats.org/officeDocument/2006/math">
                      <m:r>
                        <a:rPr lang="en-US" sz="1200">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𝐺</m:t>
                          </m:r>
                        </m:e>
                        <m: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2</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3</m:t>
                              </m:r>
                            </m:sub>
                          </m:sSub>
                        </m:sub>
                      </m:sSub>
                    </m:oMath>
                  </a14:m>
                  <a:endParaRPr lang="en-US" sz="1200" dirty="0"/>
                </a:p>
              </p:txBody>
            </p:sp>
          </mc:Choice>
          <mc:Fallback>
            <p:sp>
              <p:nvSpPr>
                <p:cNvPr id="47" name="Google Shape;637;p27">
                  <a:extLst>
                    <a:ext uri="{FF2B5EF4-FFF2-40B4-BE49-F238E27FC236}">
                      <a16:creationId xmlns:a16="http://schemas.microsoft.com/office/drawing/2014/main" id="{C15CD375-842A-C386-8EBF-6FB5CD53EA1A}"/>
                    </a:ext>
                  </a:extLst>
                </p:cNvPr>
                <p:cNvSpPr txBox="1">
                  <a:spLocks noRot="1" noChangeAspect="1" noMove="1" noResize="1" noEditPoints="1" noAdjustHandles="1" noChangeArrowheads="1" noChangeShapeType="1" noTextEdit="1"/>
                </p:cNvSpPr>
                <p:nvPr/>
              </p:nvSpPr>
              <p:spPr>
                <a:xfrm>
                  <a:off x="1920888" y="3284624"/>
                  <a:ext cx="1227451" cy="486834"/>
                </a:xfrm>
                <a:prstGeom prst="rect">
                  <a:avLst/>
                </a:prstGeom>
                <a:blipFill>
                  <a:blip r:embed="rId25"/>
                  <a:stretch>
                    <a:fillRect/>
                  </a:stretch>
                </a:blipFill>
                <a:ln w="19050">
                  <a:solidFill>
                    <a:srgbClr val="C00000"/>
                  </a:solidFill>
                  <a:prstDash val="dash"/>
                </a:ln>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822283269"/>
      </p:ext>
    </p:extLst>
  </p:cSld>
  <p:clrMapOvr>
    <a:masterClrMapping/>
  </p:clrMapOvr>
  <mc:AlternateContent xmlns:mc="http://schemas.openxmlformats.org/markup-compatibility/2006">
    <mc:Choice xmlns:p14="http://schemas.microsoft.com/office/powerpoint/2010/main" Requires="p14">
      <p:transition spd="slow" p14:dur="2000" advTm="100167"/>
    </mc:Choice>
    <mc:Fallback>
      <p:transition spd="slow" advTm="100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193" name="Google Shape;193;p17"/>
          <p:cNvPicPr preferRelativeResize="0"/>
          <p:nvPr/>
        </p:nvPicPr>
        <p:blipFill rotWithShape="1">
          <a:blip r:embed="rId4">
            <a:alphaModFix/>
          </a:blip>
          <a:srcRect r="16408"/>
          <a:stretch/>
        </p:blipFill>
        <p:spPr>
          <a:xfrm>
            <a:off x="517024" y="2075013"/>
            <a:ext cx="457199" cy="548640"/>
          </a:xfrm>
          <a:prstGeom prst="rect">
            <a:avLst/>
          </a:prstGeom>
          <a:noFill/>
          <a:ln>
            <a:noFill/>
          </a:ln>
        </p:spPr>
      </p:pic>
      <p:pic>
        <p:nvPicPr>
          <p:cNvPr id="194" name="Google Shape;194;p17"/>
          <p:cNvPicPr preferRelativeResize="0"/>
          <p:nvPr/>
        </p:nvPicPr>
        <p:blipFill rotWithShape="1">
          <a:blip r:embed="rId5">
            <a:alphaModFix/>
          </a:blip>
          <a:srcRect r="16408"/>
          <a:stretch/>
        </p:blipFill>
        <p:spPr>
          <a:xfrm>
            <a:off x="6422390" y="1562800"/>
            <a:ext cx="366436" cy="407448"/>
          </a:xfrm>
          <a:prstGeom prst="rect">
            <a:avLst/>
          </a:prstGeom>
          <a:noFill/>
          <a:ln>
            <a:noFill/>
          </a:ln>
        </p:spPr>
      </p:pic>
      <p:sp>
        <p:nvSpPr>
          <p:cNvPr id="195" name="Google Shape;195;p17"/>
          <p:cNvSpPr/>
          <p:nvPr/>
        </p:nvSpPr>
        <p:spPr>
          <a:xfrm>
            <a:off x="185825" y="3320824"/>
            <a:ext cx="1119600" cy="451200"/>
          </a:xfrm>
          <a:prstGeom prst="roundRect">
            <a:avLst>
              <a:gd name="adj" fmla="val 1666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196" name="Google Shape;196;p17"/>
          <p:cNvSpPr/>
          <p:nvPr/>
        </p:nvSpPr>
        <p:spPr>
          <a:xfrm>
            <a:off x="695500" y="3613274"/>
            <a:ext cx="16293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CS ^ Professor</a:t>
            </a:r>
            <a:endParaRPr/>
          </a:p>
        </p:txBody>
      </p:sp>
      <p:pic>
        <p:nvPicPr>
          <p:cNvPr id="197" name="Google Shape;197;p17"/>
          <p:cNvPicPr preferRelativeResize="0"/>
          <p:nvPr/>
        </p:nvPicPr>
        <p:blipFill>
          <a:blip r:embed="rId6">
            <a:alphaModFix/>
          </a:blip>
          <a:stretch>
            <a:fillRect/>
          </a:stretch>
        </p:blipFill>
        <p:spPr>
          <a:xfrm>
            <a:off x="2025388" y="3658961"/>
            <a:ext cx="274320" cy="274320"/>
          </a:xfrm>
          <a:prstGeom prst="rect">
            <a:avLst/>
          </a:prstGeom>
          <a:noFill/>
          <a:ln>
            <a:noFill/>
          </a:ln>
        </p:spPr>
      </p:pic>
      <p:grpSp>
        <p:nvGrpSpPr>
          <p:cNvPr id="198" name="Google Shape;198;p17"/>
          <p:cNvGrpSpPr/>
          <p:nvPr/>
        </p:nvGrpSpPr>
        <p:grpSpPr>
          <a:xfrm>
            <a:off x="4921613" y="1565526"/>
            <a:ext cx="1304743" cy="404204"/>
            <a:chOff x="6186325" y="1569417"/>
            <a:chExt cx="1629300" cy="546000"/>
          </a:xfrm>
        </p:grpSpPr>
        <p:sp>
          <p:nvSpPr>
            <p:cNvPr id="199" name="Google Shape;199;p17"/>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CS, Professor</a:t>
              </a:r>
              <a:endParaRPr sz="1094">
                <a:solidFill>
                  <a:schemeClr val="lt1"/>
                </a:solidFill>
              </a:endParaRPr>
            </a:p>
          </p:txBody>
        </p:sp>
        <p:sp>
          <p:nvSpPr>
            <p:cNvPr id="200" name="Google Shape;200;p17"/>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201" name="Google Shape;201;p17"/>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202" name="Google Shape;202;p17"/>
          <p:cNvPicPr preferRelativeResize="0"/>
          <p:nvPr/>
        </p:nvPicPr>
        <p:blipFill rotWithShape="1">
          <a:blip r:embed="rId5">
            <a:alphaModFix/>
          </a:blip>
          <a:srcRect r="16408"/>
          <a:stretch/>
        </p:blipFill>
        <p:spPr>
          <a:xfrm>
            <a:off x="6421820" y="2588043"/>
            <a:ext cx="367561" cy="407448"/>
          </a:xfrm>
          <a:prstGeom prst="rect">
            <a:avLst/>
          </a:prstGeom>
          <a:noFill/>
          <a:ln>
            <a:noFill/>
          </a:ln>
        </p:spPr>
      </p:pic>
      <p:grpSp>
        <p:nvGrpSpPr>
          <p:cNvPr id="203" name="Google Shape;203;p17"/>
          <p:cNvGrpSpPr/>
          <p:nvPr/>
        </p:nvGrpSpPr>
        <p:grpSpPr>
          <a:xfrm>
            <a:off x="4921613" y="2586442"/>
            <a:ext cx="1304743" cy="404204"/>
            <a:chOff x="6186325" y="1569417"/>
            <a:chExt cx="1629300" cy="546000"/>
          </a:xfrm>
        </p:grpSpPr>
        <p:sp>
          <p:nvSpPr>
            <p:cNvPr id="204" name="Google Shape;204;p17"/>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u="sng">
                  <a:solidFill>
                    <a:schemeClr val="lt1"/>
                  </a:solidFill>
                </a:rPr>
                <a:t>CS</a:t>
              </a:r>
              <a:r>
                <a:rPr lang="en" sz="1094">
                  <a:solidFill>
                    <a:schemeClr val="lt1"/>
                  </a:solidFill>
                </a:rPr>
                <a:t>, Student</a:t>
              </a:r>
              <a:endParaRPr sz="1094">
                <a:solidFill>
                  <a:schemeClr val="lt1"/>
                </a:solidFill>
              </a:endParaRPr>
            </a:p>
          </p:txBody>
        </p:sp>
        <p:sp>
          <p:nvSpPr>
            <p:cNvPr id="205" name="Google Shape;205;p17"/>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206" name="Google Shape;206;p17"/>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207" name="Google Shape;207;p17"/>
          <p:cNvPicPr preferRelativeResize="0"/>
          <p:nvPr/>
        </p:nvPicPr>
        <p:blipFill rotWithShape="1">
          <a:blip r:embed="rId5">
            <a:alphaModFix/>
          </a:blip>
          <a:srcRect r="16408"/>
          <a:stretch/>
        </p:blipFill>
        <p:spPr>
          <a:xfrm>
            <a:off x="6422390" y="3384685"/>
            <a:ext cx="366436" cy="407448"/>
          </a:xfrm>
          <a:prstGeom prst="rect">
            <a:avLst/>
          </a:prstGeom>
          <a:noFill/>
          <a:ln>
            <a:noFill/>
          </a:ln>
        </p:spPr>
      </p:pic>
      <p:grpSp>
        <p:nvGrpSpPr>
          <p:cNvPr id="208" name="Google Shape;208;p17"/>
          <p:cNvGrpSpPr/>
          <p:nvPr/>
        </p:nvGrpSpPr>
        <p:grpSpPr>
          <a:xfrm>
            <a:off x="4921613" y="3378759"/>
            <a:ext cx="1304743" cy="404204"/>
            <a:chOff x="6186325" y="1569417"/>
            <a:chExt cx="1629300" cy="546000"/>
          </a:xfrm>
        </p:grpSpPr>
        <p:sp>
          <p:nvSpPr>
            <p:cNvPr id="209" name="Google Shape;209;p17"/>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a:t>
              </a:r>
              <a:r>
                <a:rPr lang="en" sz="1094" u="sng">
                  <a:solidFill>
                    <a:schemeClr val="lt1"/>
                  </a:solidFill>
                </a:rPr>
                <a:t>Professor</a:t>
              </a:r>
              <a:endParaRPr sz="1094" u="sng">
                <a:solidFill>
                  <a:schemeClr val="lt1"/>
                </a:solidFill>
              </a:endParaRPr>
            </a:p>
          </p:txBody>
        </p:sp>
        <p:sp>
          <p:nvSpPr>
            <p:cNvPr id="210" name="Google Shape;210;p17"/>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211" name="Google Shape;211;p17"/>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cxnSp>
        <p:nvCxnSpPr>
          <p:cNvPr id="212" name="Google Shape;212;p17"/>
          <p:cNvCxnSpPr>
            <a:stCxn id="193" idx="2"/>
            <a:endCxn id="195" idx="0"/>
          </p:cNvCxnSpPr>
          <p:nvPr/>
        </p:nvCxnSpPr>
        <p:spPr>
          <a:xfrm>
            <a:off x="745624" y="2623653"/>
            <a:ext cx="0" cy="697200"/>
          </a:xfrm>
          <a:prstGeom prst="straightConnector1">
            <a:avLst/>
          </a:prstGeom>
          <a:noFill/>
          <a:ln w="9525" cap="flat" cmpd="sng">
            <a:solidFill>
              <a:schemeClr val="dk2"/>
            </a:solidFill>
            <a:prstDash val="solid"/>
            <a:round/>
            <a:headEnd type="none" w="med" len="med"/>
            <a:tailEnd type="triangle" w="med" len="med"/>
          </a:ln>
        </p:spPr>
      </p:cxnSp>
      <p:sp>
        <p:nvSpPr>
          <p:cNvPr id="213" name="Google Shape;213;p17"/>
          <p:cNvSpPr txBox="1"/>
          <p:nvPr/>
        </p:nvSpPr>
        <p:spPr>
          <a:xfrm>
            <a:off x="7443450" y="817600"/>
            <a:ext cx="157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rPr>
              <a:t>Decrypt?</a:t>
            </a:r>
            <a:endParaRPr sz="1800" dirty="0">
              <a:solidFill>
                <a:schemeClr val="dk1"/>
              </a:solidFill>
            </a:endParaRPr>
          </a:p>
        </p:txBody>
      </p:sp>
      <p:pic>
        <p:nvPicPr>
          <p:cNvPr id="218" name="Google Shape;218;p17"/>
          <p:cNvPicPr preferRelativeResize="0"/>
          <p:nvPr/>
        </p:nvPicPr>
        <p:blipFill>
          <a:blip r:embed="rId7">
            <a:alphaModFix/>
          </a:blip>
          <a:stretch>
            <a:fillRect/>
          </a:stretch>
        </p:blipFill>
        <p:spPr>
          <a:xfrm>
            <a:off x="5655311" y="1849087"/>
            <a:ext cx="339320" cy="339320"/>
          </a:xfrm>
          <a:prstGeom prst="rect">
            <a:avLst/>
          </a:prstGeom>
          <a:noFill/>
          <a:ln>
            <a:noFill/>
          </a:ln>
        </p:spPr>
      </p:pic>
      <p:pic>
        <p:nvPicPr>
          <p:cNvPr id="219" name="Google Shape;219;p17"/>
          <p:cNvPicPr preferRelativeResize="0"/>
          <p:nvPr/>
        </p:nvPicPr>
        <p:blipFill>
          <a:blip r:embed="rId7">
            <a:alphaModFix/>
          </a:blip>
          <a:stretch>
            <a:fillRect/>
          </a:stretch>
        </p:blipFill>
        <p:spPr>
          <a:xfrm>
            <a:off x="5655311" y="2870003"/>
            <a:ext cx="339320" cy="339320"/>
          </a:xfrm>
          <a:prstGeom prst="rect">
            <a:avLst/>
          </a:prstGeom>
          <a:noFill/>
          <a:ln>
            <a:noFill/>
          </a:ln>
        </p:spPr>
      </p:pic>
      <p:pic>
        <p:nvPicPr>
          <p:cNvPr id="220" name="Google Shape;220;p17"/>
          <p:cNvPicPr preferRelativeResize="0"/>
          <p:nvPr/>
        </p:nvPicPr>
        <p:blipFill>
          <a:blip r:embed="rId7">
            <a:alphaModFix/>
          </a:blip>
          <a:stretch>
            <a:fillRect/>
          </a:stretch>
        </p:blipFill>
        <p:spPr>
          <a:xfrm>
            <a:off x="5655311" y="3662320"/>
            <a:ext cx="339320" cy="339320"/>
          </a:xfrm>
          <a:prstGeom prst="rect">
            <a:avLst/>
          </a:prstGeom>
          <a:noFill/>
          <a:ln>
            <a:noFill/>
          </a:ln>
        </p:spPr>
      </p:pic>
      <p:sp>
        <p:nvSpPr>
          <p:cNvPr id="221" name="Google Shape;221;p17"/>
          <p:cNvSpPr/>
          <p:nvPr/>
        </p:nvSpPr>
        <p:spPr>
          <a:xfrm>
            <a:off x="2462000" y="741400"/>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222" name="Google Shape;222;p17"/>
          <p:cNvSpPr txBox="1"/>
          <p:nvPr/>
        </p:nvSpPr>
        <p:spPr>
          <a:xfrm>
            <a:off x="2719524" y="741813"/>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CS</a:t>
            </a:r>
            <a:endParaRPr sz="1007">
              <a:solidFill>
                <a:schemeClr val="dk2"/>
              </a:solidFill>
            </a:endParaRPr>
          </a:p>
        </p:txBody>
      </p:sp>
      <p:sp>
        <p:nvSpPr>
          <p:cNvPr id="224" name="Google Shape;224;p17"/>
          <p:cNvSpPr/>
          <p:nvPr/>
        </p:nvSpPr>
        <p:spPr>
          <a:xfrm>
            <a:off x="2561118" y="958824"/>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225" name="Google Shape;225;p17"/>
          <p:cNvSpPr/>
          <p:nvPr/>
        </p:nvSpPr>
        <p:spPr>
          <a:xfrm>
            <a:off x="3267414" y="1086054"/>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226" name="Google Shape;226;p17"/>
          <p:cNvCxnSpPr/>
          <p:nvPr/>
        </p:nvCxnSpPr>
        <p:spPr>
          <a:xfrm flipH="1">
            <a:off x="3156212" y="1116896"/>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227" name="Google Shape;227;p17"/>
          <p:cNvPicPr preferRelativeResize="0"/>
          <p:nvPr/>
        </p:nvPicPr>
        <p:blipFill>
          <a:blip r:embed="rId7">
            <a:alphaModFix/>
          </a:blip>
          <a:stretch>
            <a:fillRect/>
          </a:stretch>
        </p:blipFill>
        <p:spPr>
          <a:xfrm rot="-2051914">
            <a:off x="3020745" y="1203858"/>
            <a:ext cx="255766" cy="255766"/>
          </a:xfrm>
          <a:prstGeom prst="rect">
            <a:avLst/>
          </a:prstGeom>
          <a:noFill/>
          <a:ln>
            <a:noFill/>
          </a:ln>
        </p:spPr>
      </p:pic>
      <p:pic>
        <p:nvPicPr>
          <p:cNvPr id="228" name="Google Shape;228;p17"/>
          <p:cNvPicPr preferRelativeResize="0"/>
          <p:nvPr/>
        </p:nvPicPr>
        <p:blipFill>
          <a:blip r:embed="rId8">
            <a:alphaModFix/>
          </a:blip>
          <a:stretch>
            <a:fillRect/>
          </a:stretch>
        </p:blipFill>
        <p:spPr>
          <a:xfrm>
            <a:off x="2972579" y="1181373"/>
            <a:ext cx="255767" cy="255767"/>
          </a:xfrm>
          <a:prstGeom prst="rect">
            <a:avLst/>
          </a:prstGeom>
          <a:noFill/>
          <a:ln>
            <a:noFill/>
          </a:ln>
        </p:spPr>
      </p:pic>
      <p:sp>
        <p:nvSpPr>
          <p:cNvPr id="229" name="Google Shape;229;p17"/>
          <p:cNvSpPr/>
          <p:nvPr/>
        </p:nvSpPr>
        <p:spPr>
          <a:xfrm>
            <a:off x="2462000" y="2569253"/>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230" name="Google Shape;230;p17"/>
          <p:cNvSpPr txBox="1"/>
          <p:nvPr/>
        </p:nvSpPr>
        <p:spPr>
          <a:xfrm>
            <a:off x="2719524" y="2569665"/>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ECE</a:t>
            </a:r>
            <a:endParaRPr sz="1007">
              <a:solidFill>
                <a:schemeClr val="dk2"/>
              </a:solidFill>
            </a:endParaRPr>
          </a:p>
        </p:txBody>
      </p:sp>
      <p:sp>
        <p:nvSpPr>
          <p:cNvPr id="232" name="Google Shape;232;p17"/>
          <p:cNvSpPr/>
          <p:nvPr/>
        </p:nvSpPr>
        <p:spPr>
          <a:xfrm>
            <a:off x="2561118" y="2786677"/>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233" name="Google Shape;233;p17"/>
          <p:cNvSpPr/>
          <p:nvPr/>
        </p:nvSpPr>
        <p:spPr>
          <a:xfrm>
            <a:off x="3267414" y="2913907"/>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234" name="Google Shape;234;p17"/>
          <p:cNvCxnSpPr/>
          <p:nvPr/>
        </p:nvCxnSpPr>
        <p:spPr>
          <a:xfrm flipH="1">
            <a:off x="3156212" y="2944749"/>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235" name="Google Shape;235;p17"/>
          <p:cNvPicPr preferRelativeResize="0"/>
          <p:nvPr/>
        </p:nvPicPr>
        <p:blipFill>
          <a:blip r:embed="rId7">
            <a:alphaModFix/>
          </a:blip>
          <a:stretch>
            <a:fillRect/>
          </a:stretch>
        </p:blipFill>
        <p:spPr>
          <a:xfrm rot="-2051914">
            <a:off x="3020745" y="3031711"/>
            <a:ext cx="255766" cy="255766"/>
          </a:xfrm>
          <a:prstGeom prst="rect">
            <a:avLst/>
          </a:prstGeom>
          <a:noFill/>
          <a:ln>
            <a:noFill/>
          </a:ln>
        </p:spPr>
      </p:pic>
      <p:pic>
        <p:nvPicPr>
          <p:cNvPr id="236" name="Google Shape;236;p17"/>
          <p:cNvPicPr preferRelativeResize="0"/>
          <p:nvPr/>
        </p:nvPicPr>
        <p:blipFill>
          <a:blip r:embed="rId8">
            <a:alphaModFix/>
          </a:blip>
          <a:stretch>
            <a:fillRect/>
          </a:stretch>
        </p:blipFill>
        <p:spPr>
          <a:xfrm>
            <a:off x="2972579" y="3009226"/>
            <a:ext cx="255767" cy="255767"/>
          </a:xfrm>
          <a:prstGeom prst="rect">
            <a:avLst/>
          </a:prstGeom>
          <a:noFill/>
          <a:ln>
            <a:noFill/>
          </a:ln>
        </p:spPr>
      </p:pic>
      <p:sp>
        <p:nvSpPr>
          <p:cNvPr id="237" name="Google Shape;237;p17"/>
          <p:cNvSpPr/>
          <p:nvPr/>
        </p:nvSpPr>
        <p:spPr>
          <a:xfrm>
            <a:off x="2462000" y="1653905"/>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238" name="Google Shape;238;p17"/>
          <p:cNvSpPr txBox="1"/>
          <p:nvPr/>
        </p:nvSpPr>
        <p:spPr>
          <a:xfrm>
            <a:off x="2505679" y="1654325"/>
            <a:ext cx="97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Professor</a:t>
            </a:r>
            <a:endParaRPr sz="1007">
              <a:solidFill>
                <a:schemeClr val="dk2"/>
              </a:solidFill>
            </a:endParaRPr>
          </a:p>
        </p:txBody>
      </p:sp>
      <p:sp>
        <p:nvSpPr>
          <p:cNvPr id="240" name="Google Shape;240;p17"/>
          <p:cNvSpPr/>
          <p:nvPr/>
        </p:nvSpPr>
        <p:spPr>
          <a:xfrm>
            <a:off x="2561118" y="1871329"/>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241" name="Google Shape;241;p17"/>
          <p:cNvSpPr/>
          <p:nvPr/>
        </p:nvSpPr>
        <p:spPr>
          <a:xfrm>
            <a:off x="3267414" y="1998559"/>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242" name="Google Shape;242;p17"/>
          <p:cNvCxnSpPr/>
          <p:nvPr/>
        </p:nvCxnSpPr>
        <p:spPr>
          <a:xfrm flipH="1">
            <a:off x="3156212" y="2029401"/>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243" name="Google Shape;243;p17"/>
          <p:cNvPicPr preferRelativeResize="0"/>
          <p:nvPr/>
        </p:nvPicPr>
        <p:blipFill>
          <a:blip r:embed="rId7">
            <a:alphaModFix/>
          </a:blip>
          <a:stretch>
            <a:fillRect/>
          </a:stretch>
        </p:blipFill>
        <p:spPr>
          <a:xfrm rot="-2051914">
            <a:off x="3020745" y="2116363"/>
            <a:ext cx="255766" cy="255766"/>
          </a:xfrm>
          <a:prstGeom prst="rect">
            <a:avLst/>
          </a:prstGeom>
          <a:noFill/>
          <a:ln>
            <a:noFill/>
          </a:ln>
        </p:spPr>
      </p:pic>
      <p:pic>
        <p:nvPicPr>
          <p:cNvPr id="244" name="Google Shape;244;p17"/>
          <p:cNvPicPr preferRelativeResize="0"/>
          <p:nvPr/>
        </p:nvPicPr>
        <p:blipFill>
          <a:blip r:embed="rId8">
            <a:alphaModFix/>
          </a:blip>
          <a:stretch>
            <a:fillRect/>
          </a:stretch>
        </p:blipFill>
        <p:spPr>
          <a:xfrm>
            <a:off x="2972579" y="2093878"/>
            <a:ext cx="255767" cy="255767"/>
          </a:xfrm>
          <a:prstGeom prst="rect">
            <a:avLst/>
          </a:prstGeom>
          <a:noFill/>
          <a:ln>
            <a:noFill/>
          </a:ln>
        </p:spPr>
      </p:pic>
      <p:sp>
        <p:nvSpPr>
          <p:cNvPr id="245" name="Google Shape;245;p17"/>
          <p:cNvSpPr/>
          <p:nvPr/>
        </p:nvSpPr>
        <p:spPr>
          <a:xfrm>
            <a:off x="2462000" y="3481758"/>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246" name="Google Shape;246;p17"/>
          <p:cNvSpPr txBox="1"/>
          <p:nvPr/>
        </p:nvSpPr>
        <p:spPr>
          <a:xfrm>
            <a:off x="2719524" y="3482170"/>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Student</a:t>
            </a:r>
            <a:endParaRPr sz="1007">
              <a:solidFill>
                <a:schemeClr val="dk2"/>
              </a:solidFill>
            </a:endParaRPr>
          </a:p>
        </p:txBody>
      </p:sp>
      <p:sp>
        <p:nvSpPr>
          <p:cNvPr id="248" name="Google Shape;248;p17"/>
          <p:cNvSpPr/>
          <p:nvPr/>
        </p:nvSpPr>
        <p:spPr>
          <a:xfrm>
            <a:off x="2561118" y="3699182"/>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249" name="Google Shape;249;p17"/>
          <p:cNvSpPr/>
          <p:nvPr/>
        </p:nvSpPr>
        <p:spPr>
          <a:xfrm>
            <a:off x="3267414" y="3826412"/>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250" name="Google Shape;250;p17"/>
          <p:cNvCxnSpPr/>
          <p:nvPr/>
        </p:nvCxnSpPr>
        <p:spPr>
          <a:xfrm flipH="1">
            <a:off x="3156212" y="3857254"/>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251" name="Google Shape;251;p17"/>
          <p:cNvPicPr preferRelativeResize="0"/>
          <p:nvPr/>
        </p:nvPicPr>
        <p:blipFill>
          <a:blip r:embed="rId7">
            <a:alphaModFix/>
          </a:blip>
          <a:stretch>
            <a:fillRect/>
          </a:stretch>
        </p:blipFill>
        <p:spPr>
          <a:xfrm rot="-2051914">
            <a:off x="3020745" y="3944216"/>
            <a:ext cx="255766" cy="255766"/>
          </a:xfrm>
          <a:prstGeom prst="rect">
            <a:avLst/>
          </a:prstGeom>
          <a:noFill/>
          <a:ln>
            <a:noFill/>
          </a:ln>
        </p:spPr>
      </p:pic>
      <p:pic>
        <p:nvPicPr>
          <p:cNvPr id="252" name="Google Shape;252;p17"/>
          <p:cNvPicPr preferRelativeResize="0"/>
          <p:nvPr/>
        </p:nvPicPr>
        <p:blipFill>
          <a:blip r:embed="rId8">
            <a:alphaModFix/>
          </a:blip>
          <a:stretch>
            <a:fillRect/>
          </a:stretch>
        </p:blipFill>
        <p:spPr>
          <a:xfrm>
            <a:off x="2972579" y="3921731"/>
            <a:ext cx="255767" cy="255767"/>
          </a:xfrm>
          <a:prstGeom prst="rect">
            <a:avLst/>
          </a:prstGeom>
          <a:noFill/>
          <a:ln>
            <a:noFill/>
          </a:ln>
        </p:spPr>
      </p:pic>
      <p:grpSp>
        <p:nvGrpSpPr>
          <p:cNvPr id="253" name="Google Shape;253;p17"/>
          <p:cNvGrpSpPr/>
          <p:nvPr/>
        </p:nvGrpSpPr>
        <p:grpSpPr>
          <a:xfrm>
            <a:off x="2882510" y="4395344"/>
            <a:ext cx="91445" cy="323109"/>
            <a:chOff x="4416975" y="2147800"/>
            <a:chExt cx="183000" cy="640200"/>
          </a:xfrm>
        </p:grpSpPr>
        <p:sp>
          <p:nvSpPr>
            <p:cNvPr id="254" name="Google Shape;254;p17"/>
            <p:cNvSpPr/>
            <p:nvPr/>
          </p:nvSpPr>
          <p:spPr>
            <a:xfrm>
              <a:off x="4416975" y="21478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sp>
          <p:nvSpPr>
            <p:cNvPr id="255" name="Google Shape;255;p17"/>
            <p:cNvSpPr/>
            <p:nvPr/>
          </p:nvSpPr>
          <p:spPr>
            <a:xfrm>
              <a:off x="4416975" y="23764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sp>
          <p:nvSpPr>
            <p:cNvPr id="256" name="Google Shape;256;p17"/>
            <p:cNvSpPr/>
            <p:nvPr/>
          </p:nvSpPr>
          <p:spPr>
            <a:xfrm>
              <a:off x="4416975" y="26050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grpSp>
      <p:cxnSp>
        <p:nvCxnSpPr>
          <p:cNvPr id="257" name="Google Shape;257;p17"/>
          <p:cNvCxnSpPr>
            <a:stCxn id="221" idx="3"/>
            <a:endCxn id="199" idx="1"/>
          </p:cNvCxnSpPr>
          <p:nvPr/>
        </p:nvCxnSpPr>
        <p:spPr>
          <a:xfrm>
            <a:off x="3485600" y="1147900"/>
            <a:ext cx="1436100" cy="619800"/>
          </a:xfrm>
          <a:prstGeom prst="straightConnector1">
            <a:avLst/>
          </a:prstGeom>
          <a:noFill/>
          <a:ln w="9525" cap="flat" cmpd="sng">
            <a:solidFill>
              <a:schemeClr val="dk2"/>
            </a:solidFill>
            <a:prstDash val="solid"/>
            <a:round/>
            <a:headEnd type="none" w="med" len="med"/>
            <a:tailEnd type="triangle" w="med" len="med"/>
          </a:ln>
        </p:spPr>
      </p:cxnSp>
      <p:cxnSp>
        <p:nvCxnSpPr>
          <p:cNvPr id="258" name="Google Shape;258;p17"/>
          <p:cNvCxnSpPr>
            <a:stCxn id="237" idx="3"/>
            <a:endCxn id="199" idx="1"/>
          </p:cNvCxnSpPr>
          <p:nvPr/>
        </p:nvCxnSpPr>
        <p:spPr>
          <a:xfrm rot="10800000" flipH="1">
            <a:off x="3485600" y="1767605"/>
            <a:ext cx="1436100" cy="292800"/>
          </a:xfrm>
          <a:prstGeom prst="straightConnector1">
            <a:avLst/>
          </a:prstGeom>
          <a:noFill/>
          <a:ln w="9525" cap="flat" cmpd="sng">
            <a:solidFill>
              <a:schemeClr val="dk2"/>
            </a:solidFill>
            <a:prstDash val="solid"/>
            <a:round/>
            <a:headEnd type="none" w="med" len="med"/>
            <a:tailEnd type="triangle" w="med" len="med"/>
          </a:ln>
        </p:spPr>
      </p:cxnSp>
      <p:cxnSp>
        <p:nvCxnSpPr>
          <p:cNvPr id="259" name="Google Shape;259;p17"/>
          <p:cNvCxnSpPr>
            <a:stCxn id="221" idx="3"/>
            <a:endCxn id="204" idx="1"/>
          </p:cNvCxnSpPr>
          <p:nvPr/>
        </p:nvCxnSpPr>
        <p:spPr>
          <a:xfrm>
            <a:off x="3485600" y="1147900"/>
            <a:ext cx="1436100" cy="164070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17"/>
          <p:cNvCxnSpPr>
            <a:stCxn id="245" idx="3"/>
            <a:endCxn id="204" idx="1"/>
          </p:cNvCxnSpPr>
          <p:nvPr/>
        </p:nvCxnSpPr>
        <p:spPr>
          <a:xfrm rot="10800000" flipH="1">
            <a:off x="3485600" y="2788458"/>
            <a:ext cx="1436100" cy="1099800"/>
          </a:xfrm>
          <a:prstGeom prst="straightConnector1">
            <a:avLst/>
          </a:prstGeom>
          <a:noFill/>
          <a:ln w="9525" cap="flat" cmpd="sng">
            <a:solidFill>
              <a:schemeClr val="dk2"/>
            </a:solidFill>
            <a:prstDash val="solid"/>
            <a:round/>
            <a:headEnd type="none" w="med" len="med"/>
            <a:tailEnd type="triangle" w="med" len="med"/>
          </a:ln>
        </p:spPr>
      </p:cxnSp>
      <p:pic>
        <p:nvPicPr>
          <p:cNvPr id="261" name="Google Shape;261;p17"/>
          <p:cNvPicPr preferRelativeResize="0"/>
          <p:nvPr/>
        </p:nvPicPr>
        <p:blipFill>
          <a:blip r:embed="rId7">
            <a:alphaModFix/>
          </a:blip>
          <a:stretch>
            <a:fillRect/>
          </a:stretch>
        </p:blipFill>
        <p:spPr>
          <a:xfrm rot="-2051839">
            <a:off x="5721331" y="1880550"/>
            <a:ext cx="339323" cy="339323"/>
          </a:xfrm>
          <a:prstGeom prst="rect">
            <a:avLst/>
          </a:prstGeom>
          <a:noFill/>
          <a:ln>
            <a:noFill/>
          </a:ln>
        </p:spPr>
      </p:pic>
      <p:pic>
        <p:nvPicPr>
          <p:cNvPr id="262" name="Google Shape;262;p17"/>
          <p:cNvPicPr preferRelativeResize="0"/>
          <p:nvPr/>
        </p:nvPicPr>
        <p:blipFill>
          <a:blip r:embed="rId7">
            <a:alphaModFix/>
          </a:blip>
          <a:stretch>
            <a:fillRect/>
          </a:stretch>
        </p:blipFill>
        <p:spPr>
          <a:xfrm rot="-2051839">
            <a:off x="5721331" y="2901466"/>
            <a:ext cx="339323" cy="339323"/>
          </a:xfrm>
          <a:prstGeom prst="rect">
            <a:avLst/>
          </a:prstGeom>
          <a:noFill/>
          <a:ln>
            <a:noFill/>
          </a:ln>
        </p:spPr>
      </p:pic>
      <p:pic>
        <p:nvPicPr>
          <p:cNvPr id="263" name="Google Shape;263;p17"/>
          <p:cNvPicPr preferRelativeResize="0"/>
          <p:nvPr/>
        </p:nvPicPr>
        <p:blipFill>
          <a:blip r:embed="rId7">
            <a:alphaModFix/>
          </a:blip>
          <a:stretch>
            <a:fillRect/>
          </a:stretch>
        </p:blipFill>
        <p:spPr>
          <a:xfrm rot="-2051839">
            <a:off x="5721331" y="3693783"/>
            <a:ext cx="339323" cy="339323"/>
          </a:xfrm>
          <a:prstGeom prst="rect">
            <a:avLst/>
          </a:prstGeom>
          <a:noFill/>
          <a:ln>
            <a:noFill/>
          </a:ln>
        </p:spPr>
      </p:pic>
      <p:cxnSp>
        <p:nvCxnSpPr>
          <p:cNvPr id="264" name="Google Shape;264;p17"/>
          <p:cNvCxnSpPr>
            <a:stCxn id="229" idx="3"/>
            <a:endCxn id="209" idx="1"/>
          </p:cNvCxnSpPr>
          <p:nvPr/>
        </p:nvCxnSpPr>
        <p:spPr>
          <a:xfrm>
            <a:off x="3485600" y="2975753"/>
            <a:ext cx="1436100" cy="6051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17"/>
          <p:cNvCxnSpPr>
            <a:stCxn id="237" idx="3"/>
            <a:endCxn id="209" idx="1"/>
          </p:cNvCxnSpPr>
          <p:nvPr/>
        </p:nvCxnSpPr>
        <p:spPr>
          <a:xfrm>
            <a:off x="3485600" y="2060405"/>
            <a:ext cx="1436100" cy="15204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17"/>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Decentralized Multi-Authority ABE </a:t>
            </a:r>
            <a:r>
              <a:rPr lang="en" sz="2000"/>
              <a:t>[Cha07, LW11]</a:t>
            </a:r>
            <a:endParaRPr sz="2000">
              <a:solidFill>
                <a:srgbClr val="4A86E8"/>
              </a:solidFill>
            </a:endParaRPr>
          </a:p>
        </p:txBody>
      </p:sp>
      <p:sp>
        <p:nvSpPr>
          <p:cNvPr id="267" name="Google Shape;267;p17"/>
          <p:cNvSpPr txBox="1"/>
          <p:nvPr/>
        </p:nvSpPr>
        <p:spPr>
          <a:xfrm>
            <a:off x="7740663" y="2543555"/>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269" name="Google Shape;269;p17"/>
          <p:cNvSpPr txBox="1"/>
          <p:nvPr/>
        </p:nvSpPr>
        <p:spPr>
          <a:xfrm>
            <a:off x="7740663" y="3413174"/>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pic>
        <p:nvPicPr>
          <p:cNvPr id="270" name="Google Shape;270;p17"/>
          <p:cNvPicPr preferRelativeResize="0"/>
          <p:nvPr/>
        </p:nvPicPr>
        <p:blipFill rotWithShape="1">
          <a:blip r:embed="rId5">
            <a:alphaModFix/>
          </a:blip>
          <a:srcRect r="16408"/>
          <a:stretch/>
        </p:blipFill>
        <p:spPr>
          <a:xfrm>
            <a:off x="6422390" y="4177002"/>
            <a:ext cx="366436" cy="407448"/>
          </a:xfrm>
          <a:prstGeom prst="rect">
            <a:avLst/>
          </a:prstGeom>
          <a:noFill/>
          <a:ln>
            <a:noFill/>
          </a:ln>
        </p:spPr>
      </p:pic>
      <p:grpSp>
        <p:nvGrpSpPr>
          <p:cNvPr id="271" name="Google Shape;271;p17"/>
          <p:cNvGrpSpPr/>
          <p:nvPr/>
        </p:nvGrpSpPr>
        <p:grpSpPr>
          <a:xfrm>
            <a:off x="4921613" y="4171075"/>
            <a:ext cx="1304743" cy="404204"/>
            <a:chOff x="6186325" y="1569417"/>
            <a:chExt cx="1629300" cy="546000"/>
          </a:xfrm>
        </p:grpSpPr>
        <p:sp>
          <p:nvSpPr>
            <p:cNvPr id="272" name="Google Shape;272;p17"/>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Student</a:t>
              </a:r>
              <a:endParaRPr sz="1094">
                <a:solidFill>
                  <a:schemeClr val="lt1"/>
                </a:solidFill>
              </a:endParaRPr>
            </a:p>
          </p:txBody>
        </p:sp>
        <p:sp>
          <p:nvSpPr>
            <p:cNvPr id="273" name="Google Shape;273;p17"/>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274" name="Google Shape;274;p17"/>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276" name="Google Shape;276;p17"/>
          <p:cNvPicPr preferRelativeResize="0"/>
          <p:nvPr/>
        </p:nvPicPr>
        <p:blipFill>
          <a:blip r:embed="rId7">
            <a:alphaModFix/>
          </a:blip>
          <a:stretch>
            <a:fillRect/>
          </a:stretch>
        </p:blipFill>
        <p:spPr>
          <a:xfrm>
            <a:off x="5655311" y="4454636"/>
            <a:ext cx="339320" cy="339320"/>
          </a:xfrm>
          <a:prstGeom prst="rect">
            <a:avLst/>
          </a:prstGeom>
          <a:noFill/>
          <a:ln>
            <a:noFill/>
          </a:ln>
        </p:spPr>
      </p:pic>
      <p:pic>
        <p:nvPicPr>
          <p:cNvPr id="277" name="Google Shape;277;p17"/>
          <p:cNvPicPr preferRelativeResize="0"/>
          <p:nvPr/>
        </p:nvPicPr>
        <p:blipFill>
          <a:blip r:embed="rId7">
            <a:alphaModFix/>
          </a:blip>
          <a:stretch>
            <a:fillRect/>
          </a:stretch>
        </p:blipFill>
        <p:spPr>
          <a:xfrm rot="-2051839">
            <a:off x="5721331" y="4486099"/>
            <a:ext cx="339323" cy="339323"/>
          </a:xfrm>
          <a:prstGeom prst="rect">
            <a:avLst/>
          </a:prstGeom>
          <a:noFill/>
          <a:ln>
            <a:noFill/>
          </a:ln>
        </p:spPr>
      </p:pic>
      <p:cxnSp>
        <p:nvCxnSpPr>
          <p:cNvPr id="278" name="Google Shape;278;p17"/>
          <p:cNvCxnSpPr>
            <a:stCxn id="229" idx="3"/>
            <a:endCxn id="272" idx="1"/>
          </p:cNvCxnSpPr>
          <p:nvPr/>
        </p:nvCxnSpPr>
        <p:spPr>
          <a:xfrm>
            <a:off x="3485600" y="2975753"/>
            <a:ext cx="1436100" cy="139740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p17"/>
          <p:cNvCxnSpPr>
            <a:stCxn id="245" idx="3"/>
            <a:endCxn id="272" idx="1"/>
          </p:cNvCxnSpPr>
          <p:nvPr/>
        </p:nvCxnSpPr>
        <p:spPr>
          <a:xfrm>
            <a:off x="3485600" y="3888258"/>
            <a:ext cx="1436100" cy="484800"/>
          </a:xfrm>
          <a:prstGeom prst="straightConnector1">
            <a:avLst/>
          </a:prstGeom>
          <a:noFill/>
          <a:ln w="9525" cap="flat" cmpd="sng">
            <a:solidFill>
              <a:schemeClr val="dk2"/>
            </a:solidFill>
            <a:prstDash val="solid"/>
            <a:round/>
            <a:headEnd type="none" w="med" len="med"/>
            <a:tailEnd type="triangle" w="med" len="med"/>
          </a:ln>
        </p:spPr>
      </p:cxnSp>
      <p:sp>
        <p:nvSpPr>
          <p:cNvPr id="281" name="Google Shape;281;p17"/>
          <p:cNvSpPr/>
          <p:nvPr/>
        </p:nvSpPr>
        <p:spPr>
          <a:xfrm>
            <a:off x="185825" y="873475"/>
            <a:ext cx="1839600" cy="636000"/>
          </a:xfrm>
          <a:prstGeom prst="ellipse">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global params</a:t>
            </a:r>
            <a:endParaRPr dirty="0">
              <a:solidFill>
                <a:schemeClr val="lt1"/>
              </a:solidFill>
            </a:endParaRPr>
          </a:p>
        </p:txBody>
      </p:sp>
      <p:sp>
        <p:nvSpPr>
          <p:cNvPr id="3" name="Google Shape;90;p14">
            <a:extLst>
              <a:ext uri="{FF2B5EF4-FFF2-40B4-BE49-F238E27FC236}">
                <a16:creationId xmlns:a16="http://schemas.microsoft.com/office/drawing/2014/main" id="{684E5083-5516-9A99-B806-24E9EA37AD92}"/>
              </a:ext>
            </a:extLst>
          </p:cNvPr>
          <p:cNvSpPr txBox="1"/>
          <p:nvPr/>
        </p:nvSpPr>
        <p:spPr>
          <a:xfrm>
            <a:off x="7662369" y="1585267"/>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4" name="Google Shape;124;p14">
            <a:extLst>
              <a:ext uri="{FF2B5EF4-FFF2-40B4-BE49-F238E27FC236}">
                <a16:creationId xmlns:a16="http://schemas.microsoft.com/office/drawing/2014/main" id="{B0A4D57B-3312-3A56-732D-AEE867CA05FF}"/>
              </a:ext>
            </a:extLst>
          </p:cNvPr>
          <p:cNvSpPr txBox="1"/>
          <p:nvPr/>
        </p:nvSpPr>
        <p:spPr>
          <a:xfrm>
            <a:off x="7740663" y="4189460"/>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3E246ED-6423-68D0-385C-E1782F26F32A}"/>
                  </a:ext>
                </a:extLst>
              </p:cNvPr>
              <p:cNvSpPr txBox="1"/>
              <p:nvPr/>
            </p:nvSpPr>
            <p:spPr>
              <a:xfrm>
                <a:off x="6821424" y="1612634"/>
                <a:ext cx="614335"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oMath>
                  </m:oMathPara>
                </a14:m>
                <a:endParaRPr lang="en-US" dirty="0"/>
              </a:p>
            </p:txBody>
          </p:sp>
        </mc:Choice>
        <mc:Fallback>
          <p:sp>
            <p:nvSpPr>
              <p:cNvPr id="2" name="TextBox 1">
                <a:extLst>
                  <a:ext uri="{FF2B5EF4-FFF2-40B4-BE49-F238E27FC236}">
                    <a16:creationId xmlns:a16="http://schemas.microsoft.com/office/drawing/2014/main" id="{C3E246ED-6423-68D0-385C-E1782F26F32A}"/>
                  </a:ext>
                </a:extLst>
              </p:cNvPr>
              <p:cNvSpPr txBox="1">
                <a:spLocks noRot="1" noChangeAspect="1" noMove="1" noResize="1" noEditPoints="1" noAdjustHandles="1" noChangeArrowheads="1" noChangeShapeType="1" noTextEdit="1"/>
              </p:cNvSpPr>
              <p:nvPr/>
            </p:nvSpPr>
            <p:spPr>
              <a:xfrm>
                <a:off x="6821424" y="1612634"/>
                <a:ext cx="614335" cy="3108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CE76830-9CD9-3E30-43A8-FEEA111DB895}"/>
                  </a:ext>
                </a:extLst>
              </p:cNvPr>
              <p:cNvSpPr txBox="1"/>
              <p:nvPr/>
            </p:nvSpPr>
            <p:spPr>
              <a:xfrm>
                <a:off x="6821424" y="2666715"/>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oMath>
                  </m:oMathPara>
                </a14:m>
                <a:endParaRPr lang="en-US" dirty="0"/>
              </a:p>
            </p:txBody>
          </p:sp>
        </mc:Choice>
        <mc:Fallback>
          <p:sp>
            <p:nvSpPr>
              <p:cNvPr id="5" name="TextBox 4">
                <a:extLst>
                  <a:ext uri="{FF2B5EF4-FFF2-40B4-BE49-F238E27FC236}">
                    <a16:creationId xmlns:a16="http://schemas.microsoft.com/office/drawing/2014/main" id="{6CE76830-9CD9-3E30-43A8-FEEA111DB895}"/>
                  </a:ext>
                </a:extLst>
              </p:cNvPr>
              <p:cNvSpPr txBox="1">
                <a:spLocks noRot="1" noChangeAspect="1" noMove="1" noResize="1" noEditPoints="1" noAdjustHandles="1" noChangeArrowheads="1" noChangeShapeType="1" noTextEdit="1"/>
              </p:cNvSpPr>
              <p:nvPr/>
            </p:nvSpPr>
            <p:spPr>
              <a:xfrm>
                <a:off x="6821424" y="2666715"/>
                <a:ext cx="618503" cy="3108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C209D5F-1CD5-B013-AC20-20FC8A0B9C14}"/>
                  </a:ext>
                </a:extLst>
              </p:cNvPr>
              <p:cNvSpPr txBox="1"/>
              <p:nvPr/>
            </p:nvSpPr>
            <p:spPr>
              <a:xfrm>
                <a:off x="6821424" y="3464246"/>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3</m:t>
                          </m:r>
                        </m:sub>
                      </m:sSub>
                    </m:oMath>
                  </m:oMathPara>
                </a14:m>
                <a:endParaRPr lang="en-US" dirty="0"/>
              </a:p>
            </p:txBody>
          </p:sp>
        </mc:Choice>
        <mc:Fallback>
          <p:sp>
            <p:nvSpPr>
              <p:cNvPr id="6" name="TextBox 5">
                <a:extLst>
                  <a:ext uri="{FF2B5EF4-FFF2-40B4-BE49-F238E27FC236}">
                    <a16:creationId xmlns:a16="http://schemas.microsoft.com/office/drawing/2014/main" id="{6C209D5F-1CD5-B013-AC20-20FC8A0B9C14}"/>
                  </a:ext>
                </a:extLst>
              </p:cNvPr>
              <p:cNvSpPr txBox="1">
                <a:spLocks noRot="1" noChangeAspect="1" noMove="1" noResize="1" noEditPoints="1" noAdjustHandles="1" noChangeArrowheads="1" noChangeShapeType="1" noTextEdit="1"/>
              </p:cNvSpPr>
              <p:nvPr/>
            </p:nvSpPr>
            <p:spPr>
              <a:xfrm>
                <a:off x="6821424" y="3464246"/>
                <a:ext cx="618503" cy="31089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DD7410E-5E85-AC9A-5B57-3E33FE80F98B}"/>
                  </a:ext>
                </a:extLst>
              </p:cNvPr>
              <p:cNvSpPr txBox="1"/>
              <p:nvPr/>
            </p:nvSpPr>
            <p:spPr>
              <a:xfrm>
                <a:off x="6821824" y="4241454"/>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4</m:t>
                          </m:r>
                        </m:sub>
                      </m:sSub>
                    </m:oMath>
                  </m:oMathPara>
                </a14:m>
                <a:endParaRPr lang="en-US" dirty="0"/>
              </a:p>
            </p:txBody>
          </p:sp>
        </mc:Choice>
        <mc:Fallback>
          <p:sp>
            <p:nvSpPr>
              <p:cNvPr id="7" name="TextBox 6">
                <a:extLst>
                  <a:ext uri="{FF2B5EF4-FFF2-40B4-BE49-F238E27FC236}">
                    <a16:creationId xmlns:a16="http://schemas.microsoft.com/office/drawing/2014/main" id="{2DD7410E-5E85-AC9A-5B57-3E33FE80F98B}"/>
                  </a:ext>
                </a:extLst>
              </p:cNvPr>
              <p:cNvSpPr txBox="1">
                <a:spLocks noRot="1" noChangeAspect="1" noMove="1" noResize="1" noEditPoints="1" noAdjustHandles="1" noChangeArrowheads="1" noChangeShapeType="1" noTextEdit="1"/>
              </p:cNvSpPr>
              <p:nvPr/>
            </p:nvSpPr>
            <p:spPr>
              <a:xfrm>
                <a:off x="6821824" y="4241454"/>
                <a:ext cx="618503" cy="310896"/>
              </a:xfrm>
              <a:prstGeom prst="rect">
                <a:avLst/>
              </a:prstGeom>
              <a:blipFill>
                <a:blip r:embed="rId12"/>
                <a:stretch>
                  <a:fillRect/>
                </a:stretch>
              </a:blipFill>
            </p:spPr>
            <p:txBody>
              <a:bodyPr/>
              <a:lstStyle/>
              <a:p>
                <a:r>
                  <a:rPr lang="en-US">
                    <a:noFill/>
                  </a:rPr>
                  <a:t> </a:t>
                </a:r>
              </a:p>
            </p:txBody>
          </p:sp>
        </mc:Fallback>
      </mc:AlternateContent>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62378"/>
    </mc:Choice>
    <mc:Fallback>
      <p:transition spd="slow" advTm="1623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6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7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6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7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1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6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animBg="1"/>
      <p:bldP spid="213" grpId="0"/>
      <p:bldP spid="224" grpId="0" animBg="1"/>
      <p:bldP spid="232" grpId="0" animBg="1"/>
      <p:bldP spid="240" grpId="0" animBg="1"/>
      <p:bldP spid="248" grpId="0" animBg="1"/>
      <p:bldP spid="267" grpId="0"/>
      <p:bldP spid="269" grpId="0"/>
      <p:bldP spid="281" grpId="0" animBg="1"/>
      <p:bldP spid="3" grpId="0"/>
      <p:bldP spid="4" grpId="0"/>
      <p:bldP spid="2"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3967342-CA88-4FC9-FD4B-9845ED7E7606}"/>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CCAD86F1-53DF-2A97-E61D-A6E3E970F12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645" name="Google Shape;645;p28">
            <a:extLst>
              <a:ext uri="{FF2B5EF4-FFF2-40B4-BE49-F238E27FC236}">
                <a16:creationId xmlns:a16="http://schemas.microsoft.com/office/drawing/2014/main" id="{E481E489-4305-E638-F9DD-DF90EBC9519E}"/>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237CC71F-1214-6080-B1D3-E0E1BD2D87EE}"/>
                  </a:ext>
                </a:extLst>
              </p:cNvPr>
              <p:cNvGraphicFramePr>
                <a:graphicFrameLocks noGrp="1"/>
              </p:cNvGraphicFramePr>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p:graphicFrame>
            <p:nvGraphicFramePr>
              <p:cNvPr id="3" name="Table 2">
                <a:extLst>
                  <a:ext uri="{FF2B5EF4-FFF2-40B4-BE49-F238E27FC236}">
                    <a16:creationId xmlns:a16="http://schemas.microsoft.com/office/drawing/2014/main" id="{237CC71F-1214-6080-B1D3-E0E1BD2D87EE}"/>
                  </a:ext>
                </a:extLst>
              </p:cNvPr>
              <p:cNvGraphicFramePr>
                <a:graphicFrameLocks noGrp="1"/>
              </p:cNvGraphicFramePr>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333" r="-236364"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333" r="-114433"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333" r="-909"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106897" r="-236364"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106897" r="-114433"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106897" r="-909"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200000" r="-236364"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200000" r="-114433"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200000" r="-909"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10345" r="-236364"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10345" r="-114433"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10345"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01AD900-7CEE-8488-624B-CBFDCC549012}"/>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p:sp>
            <p:nvSpPr>
              <p:cNvPr id="18" name="TextBox 17">
                <a:extLst>
                  <a:ext uri="{FF2B5EF4-FFF2-40B4-BE49-F238E27FC236}">
                    <a16:creationId xmlns:a16="http://schemas.microsoft.com/office/drawing/2014/main" id="{001AD900-7CEE-8488-624B-CBFDCC549012}"/>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F5CF711-A82F-8329-9373-85EA35F5B789}"/>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p:sp>
            <p:nvSpPr>
              <p:cNvPr id="21" name="TextBox 20">
                <a:extLst>
                  <a:ext uri="{FF2B5EF4-FFF2-40B4-BE49-F238E27FC236}">
                    <a16:creationId xmlns:a16="http://schemas.microsoft.com/office/drawing/2014/main" id="{AF5CF711-A82F-8329-9373-85EA35F5B789}"/>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7F08E4A-0AC6-46B2-93F1-65CEAD4E6D48}"/>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p:sp>
            <p:nvSpPr>
              <p:cNvPr id="22" name="TextBox 21">
                <a:extLst>
                  <a:ext uri="{FF2B5EF4-FFF2-40B4-BE49-F238E27FC236}">
                    <a16:creationId xmlns:a16="http://schemas.microsoft.com/office/drawing/2014/main" id="{97F08E4A-0AC6-46B2-93F1-65CEAD4E6D48}"/>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5E4B43A-0E09-5E0C-8FAB-7D944E990D23}"/>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p:sp>
            <p:nvSpPr>
              <p:cNvPr id="23" name="TextBox 22">
                <a:extLst>
                  <a:ext uri="{FF2B5EF4-FFF2-40B4-BE49-F238E27FC236}">
                    <a16:creationId xmlns:a16="http://schemas.microsoft.com/office/drawing/2014/main" id="{65E4B43A-0E09-5E0C-8FAB-7D944E990D23}"/>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F0F34ED-3AD9-AF99-5B5B-AB731D638312}"/>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p:sp>
            <p:nvSpPr>
              <p:cNvPr id="24" name="TextBox 23">
                <a:extLst>
                  <a:ext uri="{FF2B5EF4-FFF2-40B4-BE49-F238E27FC236}">
                    <a16:creationId xmlns:a16="http://schemas.microsoft.com/office/drawing/2014/main" id="{DF0F34ED-3AD9-AF99-5B5B-AB731D638312}"/>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6" name="Table 25">
                <a:extLst>
                  <a:ext uri="{FF2B5EF4-FFF2-40B4-BE49-F238E27FC236}">
                    <a16:creationId xmlns:a16="http://schemas.microsoft.com/office/drawing/2014/main" id="{58F5FB22-F3F0-C3F1-458B-C10296460024}"/>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4</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26" name="Table 25">
                <a:extLst>
                  <a:ext uri="{FF2B5EF4-FFF2-40B4-BE49-F238E27FC236}">
                    <a16:creationId xmlns:a16="http://schemas.microsoft.com/office/drawing/2014/main" id="{58F5FB22-F3F0-C3F1-458B-C10296460024}"/>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29" name="Table 28">
                <a:extLst>
                  <a:ext uri="{FF2B5EF4-FFF2-40B4-BE49-F238E27FC236}">
                    <a16:creationId xmlns:a16="http://schemas.microsoft.com/office/drawing/2014/main" id="{57D33075-D365-DFAE-CB46-2DA3E3CD5FF8}"/>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5</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p:graphicFrame>
            <p:nvGraphicFramePr>
              <p:cNvPr id="29" name="Table 28">
                <a:extLst>
                  <a:ext uri="{FF2B5EF4-FFF2-40B4-BE49-F238E27FC236}">
                    <a16:creationId xmlns:a16="http://schemas.microsoft.com/office/drawing/2014/main" id="{57D33075-D365-DFAE-CB46-2DA3E3CD5FF8}"/>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0" name="Table 29">
                <a:extLst>
                  <a:ext uri="{FF2B5EF4-FFF2-40B4-BE49-F238E27FC236}">
                    <a16:creationId xmlns:a16="http://schemas.microsoft.com/office/drawing/2014/main" id="{3D86F3B4-2246-283E-350B-55B144F42B06}"/>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p:graphicFrame>
            <p:nvGraphicFramePr>
              <p:cNvPr id="30" name="Table 29">
                <a:extLst>
                  <a:ext uri="{FF2B5EF4-FFF2-40B4-BE49-F238E27FC236}">
                    <a16:creationId xmlns:a16="http://schemas.microsoft.com/office/drawing/2014/main" id="{3D86F3B4-2246-283E-350B-55B144F42B06}"/>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sp>
        <p:nvSpPr>
          <p:cNvPr id="5" name="TextBox 4">
            <a:extLst>
              <a:ext uri="{FF2B5EF4-FFF2-40B4-BE49-F238E27FC236}">
                <a16:creationId xmlns:a16="http://schemas.microsoft.com/office/drawing/2014/main" id="{00A1F31A-2EA6-A7A1-9187-D23500B0DB57}"/>
              </a:ext>
            </a:extLst>
          </p:cNvPr>
          <p:cNvSpPr txBox="1"/>
          <p:nvPr/>
        </p:nvSpPr>
        <p:spPr>
          <a:xfrm>
            <a:off x="2559636" y="253377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grpSp>
        <p:nvGrpSpPr>
          <p:cNvPr id="16" name="Group 15">
            <a:extLst>
              <a:ext uri="{FF2B5EF4-FFF2-40B4-BE49-F238E27FC236}">
                <a16:creationId xmlns:a16="http://schemas.microsoft.com/office/drawing/2014/main" id="{996C7FCB-8D02-9415-FB46-CEB87259CAE4}"/>
              </a:ext>
            </a:extLst>
          </p:cNvPr>
          <p:cNvGrpSpPr/>
          <p:nvPr/>
        </p:nvGrpSpPr>
        <p:grpSpPr>
          <a:xfrm>
            <a:off x="1956686" y="4126788"/>
            <a:ext cx="3324013" cy="717136"/>
            <a:chOff x="696058" y="3167989"/>
            <a:chExt cx="3324013" cy="717136"/>
          </a:xfrm>
        </p:grpSpPr>
        <p:sp>
          <p:nvSpPr>
            <p:cNvPr id="17" name="Rectangle 16">
              <a:extLst>
                <a:ext uri="{FF2B5EF4-FFF2-40B4-BE49-F238E27FC236}">
                  <a16:creationId xmlns:a16="http://schemas.microsoft.com/office/drawing/2014/main" id="{A8C737D1-5332-BEA7-EE93-1F4941A893F6}"/>
                </a:ext>
              </a:extLst>
            </p:cNvPr>
            <p:cNvSpPr/>
            <p:nvPr/>
          </p:nvSpPr>
          <p:spPr>
            <a:xfrm>
              <a:off x="696058" y="3167989"/>
              <a:ext cx="3324013"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Google Shape;637;p27">
                  <a:extLst>
                    <a:ext uri="{FF2B5EF4-FFF2-40B4-BE49-F238E27FC236}">
                      <a16:creationId xmlns:a16="http://schemas.microsoft.com/office/drawing/2014/main" id="{5DF091CE-0C7B-D2FA-6068-6F0F4EC40596}"/>
                    </a:ext>
                  </a:extLst>
                </p:cNvPr>
                <p:cNvSpPr txBox="1">
                  <a:spLocks/>
                </p:cNvSpPr>
                <p:nvPr/>
              </p:nvSpPr>
              <p:spPr>
                <a:xfrm>
                  <a:off x="696060" y="3265651"/>
                  <a:ext cx="1470094"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r>
                    <a:rPr lang="en-US" sz="1400" i="1" dirty="0">
                      <a:latin typeface="Cambria Math" panose="02040503050406030204" pitchFamily="18" charset="0"/>
                    </a:rPr>
                    <a:t> </a:t>
                  </a:r>
                </a:p>
              </p:txBody>
            </p:sp>
          </mc:Choice>
          <mc:Fallback>
            <p:sp>
              <p:nvSpPr>
                <p:cNvPr id="19" name="Google Shape;637;p27">
                  <a:extLst>
                    <a:ext uri="{FF2B5EF4-FFF2-40B4-BE49-F238E27FC236}">
                      <a16:creationId xmlns:a16="http://schemas.microsoft.com/office/drawing/2014/main" id="{5DF091CE-0C7B-D2FA-6068-6F0F4EC40596}"/>
                    </a:ext>
                  </a:extLst>
                </p:cNvPr>
                <p:cNvSpPr txBox="1">
                  <a:spLocks noRot="1" noChangeAspect="1" noMove="1" noResize="1" noEditPoints="1" noAdjustHandles="1" noChangeArrowheads="1" noChangeShapeType="1" noTextEdit="1"/>
                </p:cNvSpPr>
                <p:nvPr/>
              </p:nvSpPr>
              <p:spPr>
                <a:xfrm>
                  <a:off x="696060" y="3265651"/>
                  <a:ext cx="1470094" cy="535501"/>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Google Shape;637;p27">
                  <a:extLst>
                    <a:ext uri="{FF2B5EF4-FFF2-40B4-BE49-F238E27FC236}">
                      <a16:creationId xmlns:a16="http://schemas.microsoft.com/office/drawing/2014/main" id="{512B386F-2CF1-A55B-6805-DE236C49AEDE}"/>
                    </a:ext>
                  </a:extLst>
                </p:cNvPr>
                <p:cNvSpPr txBox="1">
                  <a:spLocks/>
                </p:cNvSpPr>
                <p:nvPr/>
              </p:nvSpPr>
              <p:spPr>
                <a:xfrm>
                  <a:off x="2183155" y="3284624"/>
                  <a:ext cx="689493" cy="535501"/>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endParaRPr lang="en-US" sz="1400" dirty="0"/>
                </a:p>
              </p:txBody>
            </p:sp>
          </mc:Choice>
          <mc:Fallback>
            <p:sp>
              <p:nvSpPr>
                <p:cNvPr id="20" name="Google Shape;637;p27">
                  <a:extLst>
                    <a:ext uri="{FF2B5EF4-FFF2-40B4-BE49-F238E27FC236}">
                      <a16:creationId xmlns:a16="http://schemas.microsoft.com/office/drawing/2014/main" id="{512B386F-2CF1-A55B-6805-DE236C49AEDE}"/>
                    </a:ext>
                  </a:extLst>
                </p:cNvPr>
                <p:cNvSpPr txBox="1">
                  <a:spLocks noRot="1" noChangeAspect="1" noMove="1" noResize="1" noEditPoints="1" noAdjustHandles="1" noChangeArrowheads="1" noChangeShapeType="1" noTextEdit="1"/>
                </p:cNvSpPr>
                <p:nvPr/>
              </p:nvSpPr>
              <p:spPr>
                <a:xfrm>
                  <a:off x="2183155" y="3284624"/>
                  <a:ext cx="689493" cy="535501"/>
                </a:xfrm>
                <a:prstGeom prst="rect">
                  <a:avLst/>
                </a:prstGeom>
                <a:blipFill>
                  <a:blip r:embed="rId14"/>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Google Shape;637;p27">
                  <a:extLst>
                    <a:ext uri="{FF2B5EF4-FFF2-40B4-BE49-F238E27FC236}">
                      <a16:creationId xmlns:a16="http://schemas.microsoft.com/office/drawing/2014/main" id="{E1DF7CF4-9003-7F2B-7336-3785AF34CEBE}"/>
                    </a:ext>
                  </a:extLst>
                </p:cNvPr>
                <p:cNvSpPr txBox="1">
                  <a:spLocks/>
                </p:cNvSpPr>
                <p:nvPr/>
              </p:nvSpPr>
              <p:spPr>
                <a:xfrm>
                  <a:off x="3040581"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p:sp>
              <p:nvSpPr>
                <p:cNvPr id="25" name="Google Shape;637;p27">
                  <a:extLst>
                    <a:ext uri="{FF2B5EF4-FFF2-40B4-BE49-F238E27FC236}">
                      <a16:creationId xmlns:a16="http://schemas.microsoft.com/office/drawing/2014/main" id="{E1DF7CF4-9003-7F2B-7336-3785AF34CEBE}"/>
                    </a:ext>
                  </a:extLst>
                </p:cNvPr>
                <p:cNvSpPr txBox="1">
                  <a:spLocks noRot="1" noChangeAspect="1" noMove="1" noResize="1" noEditPoints="1" noAdjustHandles="1" noChangeArrowheads="1" noChangeShapeType="1" noTextEdit="1"/>
                </p:cNvSpPr>
                <p:nvPr/>
              </p:nvSpPr>
              <p:spPr>
                <a:xfrm>
                  <a:off x="3040581" y="3284624"/>
                  <a:ext cx="866229" cy="536976"/>
                </a:xfrm>
                <a:prstGeom prst="rect">
                  <a:avLst/>
                </a:prstGeom>
                <a:blipFill>
                  <a:blip r:embed="rId15"/>
                  <a:stretch>
                    <a:fillRect l="-2817"/>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168C360-B6B3-FB2C-D635-BDC9DF42B879}"/>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5</m:t>
                        </m:r>
                      </m:sub>
                    </m:sSub>
                  </m:oMath>
                </a14:m>
                <a:r>
                  <a:rPr lang="en-US" dirty="0"/>
                  <a:t> if:</a:t>
                </a:r>
              </a:p>
            </p:txBody>
          </p:sp>
        </mc:Choice>
        <mc:Fallback>
          <p:sp>
            <p:nvSpPr>
              <p:cNvPr id="27" name="TextBox 26">
                <a:extLst>
                  <a:ext uri="{FF2B5EF4-FFF2-40B4-BE49-F238E27FC236}">
                    <a16:creationId xmlns:a16="http://schemas.microsoft.com/office/drawing/2014/main" id="{C168C360-B6B3-FB2C-D635-BDC9DF42B879}"/>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16"/>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8" name="Table 27">
                <a:extLst>
                  <a:ext uri="{FF2B5EF4-FFF2-40B4-BE49-F238E27FC236}">
                    <a16:creationId xmlns:a16="http://schemas.microsoft.com/office/drawing/2014/main" id="{7457D567-1ED4-F634-B611-DE57A167263C}"/>
                  </a:ext>
                </a:extLst>
              </p:cNvPr>
              <p:cNvGraphicFramePr>
                <a:graphicFrameLocks noGrp="1"/>
              </p:cNvGraphicFramePr>
              <p:nvPr/>
            </p:nvGraphicFramePr>
            <p:xfrm>
              <a:off x="5291857" y="2508749"/>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p:graphicFrame>
            <p:nvGraphicFramePr>
              <p:cNvPr id="28" name="Table 27">
                <a:extLst>
                  <a:ext uri="{FF2B5EF4-FFF2-40B4-BE49-F238E27FC236}">
                    <a16:creationId xmlns:a16="http://schemas.microsoft.com/office/drawing/2014/main" id="{7457D567-1ED4-F634-B611-DE57A167263C}"/>
                  </a:ext>
                </a:extLst>
              </p:cNvPr>
              <p:cNvGraphicFramePr>
                <a:graphicFrameLocks noGrp="1"/>
              </p:cNvGraphicFramePr>
              <p:nvPr/>
            </p:nvGraphicFramePr>
            <p:xfrm>
              <a:off x="5291857" y="2508749"/>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t="-3333" r="-200000" b="-666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7"/>
                          <a:stretch>
                            <a:fillRect l="-198990" t="-3333" r="-1010" b="-6667"/>
                          </a:stretch>
                        </a:blipFill>
                      </a:tcPr>
                    </a:tc>
                    <a:extLst>
                      <a:ext uri="{0D108BD9-81ED-4DB2-BD59-A6C34878D82A}">
                        <a16:rowId xmlns:a16="http://schemas.microsoft.com/office/drawing/2014/main" val="3003044607"/>
                      </a:ext>
                    </a:extLst>
                  </a:tr>
                </a:tbl>
              </a:graphicData>
            </a:graphic>
          </p:graphicFrame>
        </mc:Fallback>
      </mc:AlternateContent>
      <p:grpSp>
        <p:nvGrpSpPr>
          <p:cNvPr id="31" name="Group 30">
            <a:extLst>
              <a:ext uri="{FF2B5EF4-FFF2-40B4-BE49-F238E27FC236}">
                <a16:creationId xmlns:a16="http://schemas.microsoft.com/office/drawing/2014/main" id="{F0668DE2-B161-471A-153C-B4961424D4EE}"/>
              </a:ext>
            </a:extLst>
          </p:cNvPr>
          <p:cNvGrpSpPr/>
          <p:nvPr/>
        </p:nvGrpSpPr>
        <p:grpSpPr>
          <a:xfrm>
            <a:off x="5448632" y="4126788"/>
            <a:ext cx="2344522" cy="717136"/>
            <a:chOff x="696059" y="3167989"/>
            <a:chExt cx="2344522" cy="717136"/>
          </a:xfrm>
        </p:grpSpPr>
        <p:sp>
          <p:nvSpPr>
            <p:cNvPr id="32" name="Rectangle 31">
              <a:extLst>
                <a:ext uri="{FF2B5EF4-FFF2-40B4-BE49-F238E27FC236}">
                  <a16:creationId xmlns:a16="http://schemas.microsoft.com/office/drawing/2014/main" id="{01CD00F0-4FCD-4BB0-6F22-B5DD1D70D721}"/>
                </a:ext>
              </a:extLst>
            </p:cNvPr>
            <p:cNvSpPr/>
            <p:nvPr/>
          </p:nvSpPr>
          <p:spPr>
            <a:xfrm>
              <a:off x="696059" y="3167989"/>
              <a:ext cx="2344522"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Google Shape;637;p27">
                  <a:extLst>
                    <a:ext uri="{FF2B5EF4-FFF2-40B4-BE49-F238E27FC236}">
                      <a16:creationId xmlns:a16="http://schemas.microsoft.com/office/drawing/2014/main" id="{EE8AF4E2-A130-5011-2AEC-1A43DBB740F5}"/>
                    </a:ext>
                  </a:extLst>
                </p:cNvPr>
                <p:cNvSpPr txBox="1">
                  <a:spLocks/>
                </p:cNvSpPr>
                <p:nvPr/>
              </p:nvSpPr>
              <p:spPr>
                <a:xfrm>
                  <a:off x="696059" y="3265651"/>
                  <a:ext cx="1444939"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ea typeface="Cambria Math" panose="02040503050406030204" pitchFamily="18" charset="0"/>
                          </a:rPr>
                          <m:t>𝑆𝐷</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2</m:t>
                                </m:r>
                              </m:sub>
                            </m:sSub>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oMath>
                    </m:oMathPara>
                  </a14:m>
                  <a:endParaRPr lang="en-US" sz="1400" i="1" dirty="0">
                    <a:latin typeface="Cambria Math" panose="02040503050406030204" pitchFamily="18" charset="0"/>
                  </a:endParaRPr>
                </a:p>
              </p:txBody>
            </p:sp>
          </mc:Choice>
          <mc:Fallback>
            <p:sp>
              <p:nvSpPr>
                <p:cNvPr id="33" name="Google Shape;637;p27">
                  <a:extLst>
                    <a:ext uri="{FF2B5EF4-FFF2-40B4-BE49-F238E27FC236}">
                      <a16:creationId xmlns:a16="http://schemas.microsoft.com/office/drawing/2014/main" id="{EE8AF4E2-A130-5011-2AEC-1A43DBB740F5}"/>
                    </a:ext>
                  </a:extLst>
                </p:cNvPr>
                <p:cNvSpPr txBox="1">
                  <a:spLocks noRot="1" noChangeAspect="1" noMove="1" noResize="1" noEditPoints="1" noAdjustHandles="1" noChangeArrowheads="1" noChangeShapeType="1" noTextEdit="1"/>
                </p:cNvSpPr>
                <p:nvPr/>
              </p:nvSpPr>
              <p:spPr>
                <a:xfrm>
                  <a:off x="696059" y="3265651"/>
                  <a:ext cx="1444939" cy="535501"/>
                </a:xfrm>
                <a:prstGeom prst="rect">
                  <a:avLst/>
                </a:prstGeom>
                <a:blipFill>
                  <a:blip r:embed="rId1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Google Shape;637;p27">
                  <a:extLst>
                    <a:ext uri="{FF2B5EF4-FFF2-40B4-BE49-F238E27FC236}">
                      <a16:creationId xmlns:a16="http://schemas.microsoft.com/office/drawing/2014/main" id="{9A9A1DD5-929D-5FCC-AEB5-10D327F3DF28}"/>
                    </a:ext>
                  </a:extLst>
                </p:cNvPr>
                <p:cNvSpPr txBox="1">
                  <a:spLocks/>
                </p:cNvSpPr>
                <p:nvPr/>
              </p:nvSpPr>
              <p:spPr>
                <a:xfrm>
                  <a:off x="2191415" y="3284624"/>
                  <a:ext cx="689493"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p:sp>
              <p:nvSpPr>
                <p:cNvPr id="35" name="Google Shape;637;p27">
                  <a:extLst>
                    <a:ext uri="{FF2B5EF4-FFF2-40B4-BE49-F238E27FC236}">
                      <a16:creationId xmlns:a16="http://schemas.microsoft.com/office/drawing/2014/main" id="{9A9A1DD5-929D-5FCC-AEB5-10D327F3DF28}"/>
                    </a:ext>
                  </a:extLst>
                </p:cNvPr>
                <p:cNvSpPr txBox="1">
                  <a:spLocks noRot="1" noChangeAspect="1" noMove="1" noResize="1" noEditPoints="1" noAdjustHandles="1" noChangeArrowheads="1" noChangeShapeType="1" noTextEdit="1"/>
                </p:cNvSpPr>
                <p:nvPr/>
              </p:nvSpPr>
              <p:spPr>
                <a:xfrm>
                  <a:off x="2191415" y="3284624"/>
                  <a:ext cx="689493" cy="536976"/>
                </a:xfrm>
                <a:prstGeom prst="rect">
                  <a:avLst/>
                </a:prstGeom>
                <a:blipFill>
                  <a:blip r:embed="rId19"/>
                  <a:stretch>
                    <a:fillRect l="-1786"/>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16A8D07-AE53-1FBC-0D30-F10A1BCC5CCB}"/>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𝟒</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𝟓</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6</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2" name="TextBox 1">
                <a:extLst>
                  <a:ext uri="{FF2B5EF4-FFF2-40B4-BE49-F238E27FC236}">
                    <a16:creationId xmlns:a16="http://schemas.microsoft.com/office/drawing/2014/main" id="{916A8D07-AE53-1FBC-0D30-F10A1BCC5CCB}"/>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20"/>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914240557"/>
      </p:ext>
    </p:extLst>
  </p:cSld>
  <p:clrMapOvr>
    <a:masterClrMapping/>
  </p:clrMapOvr>
  <mc:AlternateContent xmlns:mc="http://schemas.openxmlformats.org/markup-compatibility/2006">
    <mc:Choice xmlns:p14="http://schemas.microsoft.com/office/powerpoint/2010/main" Requires="p14">
      <p:transition spd="slow" p14:dur="2000" advTm="100167"/>
    </mc:Choice>
    <mc:Fallback>
      <p:transition spd="slow" advTm="100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43670420-AC3A-8ABD-6949-6439E13D7A86}"/>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55AD9842-0413-B457-AD2C-54D493C67214}"/>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645" name="Google Shape;645;p28">
            <a:extLst>
              <a:ext uri="{FF2B5EF4-FFF2-40B4-BE49-F238E27FC236}">
                <a16:creationId xmlns:a16="http://schemas.microsoft.com/office/drawing/2014/main" id="{8FB95731-2DE9-2212-DDB8-F0C002D828F1}"/>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9F2A2A9-0F99-CF09-5B19-AA420DA53338}"/>
                  </a:ext>
                </a:extLst>
              </p:cNvPr>
              <p:cNvGraphicFramePr>
                <a:graphicFrameLocks noGrp="1"/>
              </p:cNvGraphicFramePr>
              <p:nvPr>
                <p:extLst>
                  <p:ext uri="{D42A27DB-BD31-4B8C-83A1-F6EECF244321}">
                    <p14:modId xmlns:p14="http://schemas.microsoft.com/office/powerpoint/2010/main" val="2284762847"/>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D9F2A2A9-0F99-CF09-5B19-AA420DA53338}"/>
                  </a:ext>
                </a:extLst>
              </p:cNvPr>
              <p:cNvGraphicFramePr>
                <a:graphicFrameLocks noGrp="1"/>
              </p:cNvGraphicFramePr>
              <p:nvPr>
                <p:extLst>
                  <p:ext uri="{D42A27DB-BD31-4B8C-83A1-F6EECF244321}">
                    <p14:modId xmlns:p14="http://schemas.microsoft.com/office/powerpoint/2010/main" val="2284762847"/>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333" r="-236364"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333" r="-114433"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333" r="-909"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106897" r="-236364"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106897" r="-114433"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106897" r="-909"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200000" r="-236364"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200000" r="-114433"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200000" r="-909"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10345" r="-236364"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10345" r="-114433"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10345"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D75A71-D2CD-2AA5-F140-18A8712E20C2}"/>
                  </a:ext>
                </a:extLst>
              </p:cNvPr>
              <p:cNvSpPr txBox="1"/>
              <p:nvPr/>
            </p:nvSpPr>
            <p:spPr>
              <a:xfrm>
                <a:off x="5280700" y="130892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64D75A71-D2CD-2AA5-F140-18A8712E20C2}"/>
                  </a:ext>
                </a:extLst>
              </p:cNvPr>
              <p:cNvSpPr txBox="1">
                <a:spLocks noRot="1" noChangeAspect="1" noMove="1" noResize="1" noEditPoints="1" noAdjustHandles="1" noChangeArrowheads="1" noChangeShapeType="1" noTextEdit="1"/>
              </p:cNvSpPr>
              <p:nvPr/>
            </p:nvSpPr>
            <p:spPr>
              <a:xfrm>
                <a:off x="5280700" y="1308926"/>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18FA24B-C734-C780-2424-31D991620F3D}"/>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118FA24B-C734-C780-2424-31D991620F3D}"/>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828F17-004B-96E5-4082-3034460D49BE}"/>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C2828F17-004B-96E5-4082-3034460D49BE}"/>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13FC06C-BE9A-3590-9A20-CEE5C71F7ED5}"/>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113FC06C-BE9A-3590-9A20-CEE5C71F7ED5}"/>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0EE2FC8-E3BC-4B0C-C199-10F65CCFFC04}"/>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E0EE2FC8-E3BC-4B0C-C199-10F65CCFFC04}"/>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A04F83C4-C1D1-4AE3-55CC-5731CA1FFD5C}"/>
                  </a:ext>
                </a:extLst>
              </p:cNvPr>
              <p:cNvGraphicFramePr>
                <a:graphicFrameLocks noGrp="1"/>
              </p:cNvGraphicFramePr>
              <p:nvPr>
                <p:extLst>
                  <p:ext uri="{D42A27DB-BD31-4B8C-83A1-F6EECF244321}">
                    <p14:modId xmlns:p14="http://schemas.microsoft.com/office/powerpoint/2010/main" val="3710679907"/>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5</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A04F83C4-C1D1-4AE3-55CC-5731CA1FFD5C}"/>
                  </a:ext>
                </a:extLst>
              </p:cNvPr>
              <p:cNvGraphicFramePr>
                <a:graphicFrameLocks noGrp="1"/>
              </p:cNvGraphicFramePr>
              <p:nvPr>
                <p:extLst>
                  <p:ext uri="{D42A27DB-BD31-4B8C-83A1-F6EECF244321}">
                    <p14:modId xmlns:p14="http://schemas.microsoft.com/office/powerpoint/2010/main" val="3710679907"/>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3794FF2B-160A-B952-1CBC-FD4DC018130D}"/>
                  </a:ext>
                </a:extLst>
              </p:cNvPr>
              <p:cNvGraphicFramePr>
                <a:graphicFrameLocks noGrp="1"/>
              </p:cNvGraphicFramePr>
              <p:nvPr>
                <p:extLst>
                  <p:ext uri="{D42A27DB-BD31-4B8C-83A1-F6EECF244321}">
                    <p14:modId xmlns:p14="http://schemas.microsoft.com/office/powerpoint/2010/main" val="2030708284"/>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6</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3794FF2B-160A-B952-1CBC-FD4DC018130D}"/>
                  </a:ext>
                </a:extLst>
              </p:cNvPr>
              <p:cNvGraphicFramePr>
                <a:graphicFrameLocks noGrp="1"/>
              </p:cNvGraphicFramePr>
              <p:nvPr>
                <p:extLst>
                  <p:ext uri="{D42A27DB-BD31-4B8C-83A1-F6EECF244321}">
                    <p14:modId xmlns:p14="http://schemas.microsoft.com/office/powerpoint/2010/main" val="2030708284"/>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D787F576-6177-CBA1-12BD-0D94BEE2F9D2}"/>
                  </a:ext>
                </a:extLst>
              </p:cNvPr>
              <p:cNvGraphicFramePr>
                <a:graphicFrameLocks noGrp="1"/>
              </p:cNvGraphicFramePr>
              <p:nvPr>
                <p:extLst>
                  <p:ext uri="{D42A27DB-BD31-4B8C-83A1-F6EECF244321}">
                    <p14:modId xmlns:p14="http://schemas.microsoft.com/office/powerpoint/2010/main" val="3485970999"/>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D787F576-6177-CBA1-12BD-0D94BEE2F9D2}"/>
                  </a:ext>
                </a:extLst>
              </p:cNvPr>
              <p:cNvGraphicFramePr>
                <a:graphicFrameLocks noGrp="1"/>
              </p:cNvGraphicFramePr>
              <p:nvPr>
                <p:extLst>
                  <p:ext uri="{D42A27DB-BD31-4B8C-83A1-F6EECF244321}">
                    <p14:modId xmlns:p14="http://schemas.microsoft.com/office/powerpoint/2010/main" val="3485970999"/>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98990" t="-3333" r="-1010" b="-3333"/>
                          </a:stretch>
                        </a:blipFill>
                      </a:tcPr>
                    </a:tc>
                    <a:extLst>
                      <a:ext uri="{0D108BD9-81ED-4DB2-BD59-A6C34878D82A}">
                        <a16:rowId xmlns:a16="http://schemas.microsoft.com/office/drawing/2014/main" val="3003044607"/>
                      </a:ext>
                    </a:extLst>
                  </a:tr>
                </a:tbl>
              </a:graphicData>
            </a:graphic>
          </p:graphicFrame>
        </mc:Fallback>
      </mc:AlternateContent>
      <p:sp>
        <p:nvSpPr>
          <p:cNvPr id="5" name="TextBox 4">
            <a:extLst>
              <a:ext uri="{FF2B5EF4-FFF2-40B4-BE49-F238E27FC236}">
                <a16:creationId xmlns:a16="http://schemas.microsoft.com/office/drawing/2014/main" id="{E4C60A05-1658-E9FB-FB92-4A6BB0E3EFC0}"/>
              </a:ext>
            </a:extLst>
          </p:cNvPr>
          <p:cNvSpPr txBox="1"/>
          <p:nvPr/>
        </p:nvSpPr>
        <p:spPr>
          <a:xfrm>
            <a:off x="6785393" y="260056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9DA8E28E-41E1-0F5F-515C-83B4FD4BB5AE}"/>
                  </a:ext>
                </a:extLst>
              </p:cNvPr>
              <p:cNvGraphicFramePr>
                <a:graphicFrameLocks noGrp="1"/>
              </p:cNvGraphicFramePr>
              <p:nvPr>
                <p:extLst>
                  <p:ext uri="{D42A27DB-BD31-4B8C-83A1-F6EECF244321}">
                    <p14:modId xmlns:p14="http://schemas.microsoft.com/office/powerpoint/2010/main" val="2242101423"/>
                  </p:ext>
                </p:extLst>
              </p:nvPr>
            </p:nvGraphicFramePr>
            <p:xfrm>
              <a:off x="1259148" y="2465924"/>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𝑡</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9DA8E28E-41E1-0F5F-515C-83B4FD4BB5AE}"/>
                  </a:ext>
                </a:extLst>
              </p:cNvPr>
              <p:cNvGraphicFramePr>
                <a:graphicFrameLocks noGrp="1"/>
              </p:cNvGraphicFramePr>
              <p:nvPr>
                <p:extLst>
                  <p:ext uri="{D42A27DB-BD31-4B8C-83A1-F6EECF244321}">
                    <p14:modId xmlns:p14="http://schemas.microsoft.com/office/powerpoint/2010/main" val="2242101423"/>
                  </p:ext>
                </p:extLst>
              </p:nvPr>
            </p:nvGraphicFramePr>
            <p:xfrm>
              <a:off x="1259148" y="2465924"/>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69091" t="-206897" r="-1818" b="-103448"/>
                          </a:stretch>
                        </a:blipFill>
                      </a:tcPr>
                    </a:tc>
                    <a:extLst>
                      <a:ext uri="{0D108BD9-81ED-4DB2-BD59-A6C34878D82A}">
                        <a16:rowId xmlns:a16="http://schemas.microsoft.com/office/drawing/2014/main" val="73881018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FCE529-8015-127A-03C0-03735F80828C}"/>
                  </a:ext>
                </a:extLst>
              </p:cNvPr>
              <p:cNvSpPr txBox="1"/>
              <p:nvPr/>
            </p:nvSpPr>
            <p:spPr>
              <a:xfrm>
                <a:off x="792368" y="2465924"/>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02FCE529-8015-127A-03C0-03735F80828C}"/>
                  </a:ext>
                </a:extLst>
              </p:cNvPr>
              <p:cNvSpPr txBox="1">
                <a:spLocks noRot="1" noChangeAspect="1" noMove="1" noResize="1" noEditPoints="1" noAdjustHandles="1" noChangeArrowheads="1" noChangeShapeType="1" noTextEdit="1"/>
              </p:cNvSpPr>
              <p:nvPr/>
            </p:nvSpPr>
            <p:spPr>
              <a:xfrm>
                <a:off x="792368" y="2465924"/>
                <a:ext cx="45720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E8290A-1351-6204-4594-7235A58E290F}"/>
                  </a:ext>
                </a:extLst>
              </p:cNvPr>
              <p:cNvSpPr txBox="1"/>
              <p:nvPr/>
            </p:nvSpPr>
            <p:spPr>
              <a:xfrm>
                <a:off x="792368" y="2835610"/>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C0E8290A-1351-6204-4594-7235A58E290F}"/>
                  </a:ext>
                </a:extLst>
              </p:cNvPr>
              <p:cNvSpPr txBox="1">
                <a:spLocks noRot="1" noChangeAspect="1" noMove="1" noResize="1" noEditPoints="1" noAdjustHandles="1" noChangeArrowheads="1" noChangeShapeType="1" noTextEdit="1"/>
              </p:cNvSpPr>
              <p:nvPr/>
            </p:nvSpPr>
            <p:spPr>
              <a:xfrm>
                <a:off x="792368" y="2835610"/>
                <a:ext cx="418730" cy="3288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53D1AE-C231-E0D0-0927-292CF9FE6F7D}"/>
                  </a:ext>
                </a:extLst>
              </p:cNvPr>
              <p:cNvSpPr txBox="1"/>
              <p:nvPr/>
            </p:nvSpPr>
            <p:spPr>
              <a:xfrm>
                <a:off x="792368" y="3249755"/>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6853D1AE-C231-E0D0-0927-292CF9FE6F7D}"/>
                  </a:ext>
                </a:extLst>
              </p:cNvPr>
              <p:cNvSpPr txBox="1">
                <a:spLocks noRot="1" noChangeAspect="1" noMove="1" noResize="1" noEditPoints="1" noAdjustHandles="1" noChangeArrowheads="1" noChangeShapeType="1" noTextEdit="1"/>
              </p:cNvSpPr>
              <p:nvPr/>
            </p:nvSpPr>
            <p:spPr>
              <a:xfrm>
                <a:off x="792368" y="3249755"/>
                <a:ext cx="426128" cy="3288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38C2DD9-2BA9-1B16-D6DB-2D1F1BB5E368}"/>
                  </a:ext>
                </a:extLst>
              </p:cNvPr>
              <p:cNvSpPr txBox="1"/>
              <p:nvPr/>
            </p:nvSpPr>
            <p:spPr>
              <a:xfrm>
                <a:off x="798988" y="3620411"/>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838C2DD9-2BA9-1B16-D6DB-2D1F1BB5E368}"/>
                  </a:ext>
                </a:extLst>
              </p:cNvPr>
              <p:cNvSpPr txBox="1">
                <a:spLocks noRot="1" noChangeAspect="1" noMove="1" noResize="1" noEditPoints="1" noAdjustHandles="1" noChangeArrowheads="1" noChangeShapeType="1" noTextEdit="1"/>
              </p:cNvSpPr>
              <p:nvPr/>
            </p:nvSpPr>
            <p:spPr>
              <a:xfrm>
                <a:off x="798988" y="3620411"/>
                <a:ext cx="460159" cy="328873"/>
              </a:xfrm>
              <a:prstGeom prst="rect">
                <a:avLst/>
              </a:prstGeom>
              <a:blipFill>
                <a:blip r:embed="rId17"/>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2E9B493-A761-0A31-D229-384D16FFEFFB}"/>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CA9FB7E4-F3FF-2501-A8DE-A5BC3A676262}"/>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799D1047-AA79-F3F0-5F37-3BA06A420CDF}"/>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6817F0DA-5FFB-F291-D80C-6FF296687EFC}"/>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1B9C8EA0-36A1-F925-0C7F-E5F825E1A7CF}"/>
              </a:ext>
            </a:extLst>
          </p:cNvPr>
          <p:cNvSpPr txBox="1"/>
          <p:nvPr/>
        </p:nvSpPr>
        <p:spPr>
          <a:xfrm>
            <a:off x="2629729" y="250659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E39FF5A4-BF50-2BC1-DB62-286E5E035310}"/>
              </a:ext>
            </a:extLst>
          </p:cNvPr>
          <p:cNvSpPr txBox="1"/>
          <p:nvPr/>
        </p:nvSpPr>
        <p:spPr>
          <a:xfrm>
            <a:off x="2629729" y="2877026"/>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5" name="TextBox 14">
            <a:extLst>
              <a:ext uri="{FF2B5EF4-FFF2-40B4-BE49-F238E27FC236}">
                <a16:creationId xmlns:a16="http://schemas.microsoft.com/office/drawing/2014/main" id="{0F350372-697E-7972-DFC2-112857EDFD5B}"/>
              </a:ext>
            </a:extLst>
          </p:cNvPr>
          <p:cNvSpPr txBox="1"/>
          <p:nvPr/>
        </p:nvSpPr>
        <p:spPr>
          <a:xfrm>
            <a:off x="2620149" y="32500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4" name="TextBox 33">
            <a:extLst>
              <a:ext uri="{FF2B5EF4-FFF2-40B4-BE49-F238E27FC236}">
                <a16:creationId xmlns:a16="http://schemas.microsoft.com/office/drawing/2014/main" id="{A25C4A76-E43D-FE74-812E-7B4E3F6FC8FE}"/>
              </a:ext>
            </a:extLst>
          </p:cNvPr>
          <p:cNvSpPr txBox="1"/>
          <p:nvPr/>
        </p:nvSpPr>
        <p:spPr>
          <a:xfrm>
            <a:off x="2629729" y="36295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9" name="TextBox 38">
            <a:extLst>
              <a:ext uri="{FF2B5EF4-FFF2-40B4-BE49-F238E27FC236}">
                <a16:creationId xmlns:a16="http://schemas.microsoft.com/office/drawing/2014/main" id="{E602799D-90AE-6EE1-592E-C67A0FF38D89}"/>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40" name="TextBox 39">
            <a:extLst>
              <a:ext uri="{FF2B5EF4-FFF2-40B4-BE49-F238E27FC236}">
                <a16:creationId xmlns:a16="http://schemas.microsoft.com/office/drawing/2014/main" id="{BE9AF8DC-FA1E-EAAC-181E-1A404EF739A2}"/>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41" name="TextBox 40">
            <a:extLst>
              <a:ext uri="{FF2B5EF4-FFF2-40B4-BE49-F238E27FC236}">
                <a16:creationId xmlns:a16="http://schemas.microsoft.com/office/drawing/2014/main" id="{8BD13118-2621-2CEB-EBB8-D9B6F346A9D2}"/>
              </a:ext>
            </a:extLst>
          </p:cNvPr>
          <p:cNvSpPr txBox="1"/>
          <p:nvPr/>
        </p:nvSpPr>
        <p:spPr>
          <a:xfrm>
            <a:off x="3936377" y="36369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51A9917-7DFE-0198-417B-533A0C146498}"/>
                  </a:ext>
                </a:extLst>
              </p:cNvPr>
              <p:cNvSpPr txBox="1"/>
              <p:nvPr/>
            </p:nvSpPr>
            <p:spPr>
              <a:xfrm>
                <a:off x="117981" y="4472697"/>
                <a:ext cx="7774268"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6</m:t>
                        </m:r>
                      </m:sub>
                    </m:sSub>
                  </m:oMath>
                </a14:m>
                <a:r>
                  <a:rPr lang="en-US" dirty="0"/>
                  <a:t> since corrupts rows unauthorized to decrypt and </a:t>
                </a:r>
                <a:r>
                  <a:rPr lang="en-US" u="sng" dirty="0"/>
                  <a:t>the structure of user secret keys</a:t>
                </a:r>
              </a:p>
            </p:txBody>
          </p:sp>
        </mc:Choice>
        <mc:Fallback xmlns="">
          <p:sp>
            <p:nvSpPr>
              <p:cNvPr id="44" name="TextBox 43">
                <a:extLst>
                  <a:ext uri="{FF2B5EF4-FFF2-40B4-BE49-F238E27FC236}">
                    <a16:creationId xmlns:a16="http://schemas.microsoft.com/office/drawing/2014/main" id="{551A9917-7DFE-0198-417B-533A0C146498}"/>
                  </a:ext>
                </a:extLst>
              </p:cNvPr>
              <p:cNvSpPr txBox="1">
                <a:spLocks noRot="1" noChangeAspect="1" noMove="1" noResize="1" noEditPoints="1" noAdjustHandles="1" noChangeArrowheads="1" noChangeShapeType="1" noTextEdit="1"/>
              </p:cNvSpPr>
              <p:nvPr/>
            </p:nvSpPr>
            <p:spPr>
              <a:xfrm>
                <a:off x="117981" y="4472697"/>
                <a:ext cx="7774268" cy="307777"/>
              </a:xfrm>
              <a:prstGeom prst="rect">
                <a:avLst/>
              </a:prstGeom>
              <a:blipFill>
                <a:blip r:embed="rId18"/>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CBE8918-8831-B3B1-337E-BA4D8D541B26}"/>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4</m:t>
                      </m:r>
                      <m:r>
                        <a:rPr lang="en-US" sz="1200" i="1">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𝟓</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𝟔</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16" name="TextBox 15">
                <a:extLst>
                  <a:ext uri="{FF2B5EF4-FFF2-40B4-BE49-F238E27FC236}">
                    <a16:creationId xmlns:a16="http://schemas.microsoft.com/office/drawing/2014/main" id="{BCBE8918-8831-B3B1-337E-BA4D8D541B26}"/>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19"/>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776332999"/>
      </p:ext>
    </p:extLst>
  </p:cSld>
  <p:clrMapOvr>
    <a:masterClrMapping/>
  </p:clrMapOvr>
  <mc:AlternateContent xmlns:mc="http://schemas.openxmlformats.org/markup-compatibility/2006">
    <mc:Choice xmlns:p14="http://schemas.microsoft.com/office/powerpoint/2010/main" Requires="p14">
      <p:transition spd="slow" p14:dur="2000" advTm="40047"/>
    </mc:Choice>
    <mc:Fallback>
      <p:transition spd="slow" advTm="400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P spid="9" grpId="0"/>
      <p:bldP spid="10" grpId="0"/>
      <p:bldP spid="11" grpId="0"/>
      <p:bldP spid="12" grpId="0"/>
      <p:bldP spid="13" grpId="0"/>
      <p:bldP spid="14" grpId="0"/>
      <p:bldP spid="15" grpId="0"/>
      <p:bldP spid="34" grpId="0"/>
      <p:bldP spid="39" grpId="0"/>
      <p:bldP spid="40" grpId="0"/>
      <p:bldP spid="41" grpId="0"/>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138AB0C5-379D-A2BB-9F81-C5198F87209A}"/>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635F82C8-FB30-7857-6290-ECCF8C0DB67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dirty="0"/>
          </a:p>
        </p:txBody>
      </p:sp>
      <p:sp>
        <p:nvSpPr>
          <p:cNvPr id="645" name="Google Shape;645;p28">
            <a:extLst>
              <a:ext uri="{FF2B5EF4-FFF2-40B4-BE49-F238E27FC236}">
                <a16:creationId xmlns:a16="http://schemas.microsoft.com/office/drawing/2014/main" id="{79008D80-D25E-C596-BFB9-62642D403551}"/>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7508EE6-AFE7-13E1-6EA8-0657D72D46FD}"/>
                  </a:ext>
                </a:extLst>
              </p:cNvPr>
              <p:cNvGraphicFramePr>
                <a:graphicFrameLocks noGrp="1"/>
              </p:cNvGraphicFramePr>
              <p:nvPr>
                <p:extLst>
                  <p:ext uri="{D42A27DB-BD31-4B8C-83A1-F6EECF244321}">
                    <p14:modId xmlns:p14="http://schemas.microsoft.com/office/powerpoint/2010/main" val="710534602"/>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017127">
                      <a:extLst>
                        <a:ext uri="{9D8B030D-6E8A-4147-A177-3AD203B41FA5}">
                          <a16:colId xmlns:a16="http://schemas.microsoft.com/office/drawing/2014/main" val="3502316753"/>
                        </a:ext>
                      </a:extLst>
                    </a:gridCol>
                    <a:gridCol w="1601788">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14:m>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a14:m>
                          <a:r>
                            <a:rPr lang="en-US" sz="1400" b="0" dirty="0">
                              <a:solidFill>
                                <a:schemeClr val="bg1"/>
                              </a:solidFill>
                            </a:rPr>
                            <a:t> + </a:t>
                          </a:r>
                          <a14:m>
                            <m:oMath xmlns:m="http://schemas.openxmlformats.org/officeDocument/2006/math">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14:m>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a14:m>
                          <a:r>
                            <a:rPr lang="en-US" sz="1400" b="0" dirty="0">
                              <a:solidFill>
                                <a:schemeClr val="bg1"/>
                              </a:solidFill>
                            </a:rPr>
                            <a:t> + </a:t>
                          </a:r>
                          <a14:m>
                            <m:oMath xmlns:m="http://schemas.openxmlformats.org/officeDocument/2006/math">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p:graphicFrame>
            <p:nvGraphicFramePr>
              <p:cNvPr id="3" name="Table 2">
                <a:extLst>
                  <a:ext uri="{FF2B5EF4-FFF2-40B4-BE49-F238E27FC236}">
                    <a16:creationId xmlns:a16="http://schemas.microsoft.com/office/drawing/2014/main" id="{C7508EE6-AFE7-13E1-6EA8-0657D72D46FD}"/>
                  </a:ext>
                </a:extLst>
              </p:cNvPr>
              <p:cNvGraphicFramePr>
                <a:graphicFrameLocks noGrp="1"/>
              </p:cNvGraphicFramePr>
              <p:nvPr>
                <p:extLst>
                  <p:ext uri="{D42A27DB-BD31-4B8C-83A1-F6EECF244321}">
                    <p14:modId xmlns:p14="http://schemas.microsoft.com/office/powerpoint/2010/main" val="710534602"/>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017127">
                      <a:extLst>
                        <a:ext uri="{9D8B030D-6E8A-4147-A177-3AD203B41FA5}">
                          <a16:colId xmlns:a16="http://schemas.microsoft.com/office/drawing/2014/main" val="3502316753"/>
                        </a:ext>
                      </a:extLst>
                    </a:gridCol>
                    <a:gridCol w="1601788">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333" r="-236364"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9877" t="-3333" r="-156790"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4921" t="-3333" r="-794"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106897" r="-236364"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9877" t="-106897" r="-156790"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4921" t="-106897" r="-794"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200000" r="-236364"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9877" t="-200000" r="-156790"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4921" t="-200000" r="-794"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10345" r="-236364"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9877" t="-310345" r="-156790"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4921" t="-310345" r="-794"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3971DF-DE34-FA2D-978F-978444FC9AA8}"/>
                  </a:ext>
                </a:extLst>
              </p:cNvPr>
              <p:cNvSpPr txBox="1"/>
              <p:nvPr/>
            </p:nvSpPr>
            <p:spPr>
              <a:xfrm>
                <a:off x="5280700" y="130892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883971DF-DE34-FA2D-978F-978444FC9AA8}"/>
                  </a:ext>
                </a:extLst>
              </p:cNvPr>
              <p:cNvSpPr txBox="1">
                <a:spLocks noRot="1" noChangeAspect="1" noMove="1" noResize="1" noEditPoints="1" noAdjustHandles="1" noChangeArrowheads="1" noChangeShapeType="1" noTextEdit="1"/>
              </p:cNvSpPr>
              <p:nvPr/>
            </p:nvSpPr>
            <p:spPr>
              <a:xfrm>
                <a:off x="5280700" y="1308926"/>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C1BC7A5-C6FA-064C-9611-3E75E7AA6C2C}"/>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7C1BC7A5-C6FA-064C-9611-3E75E7AA6C2C}"/>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9185605-5C3E-678F-CBF4-EC586A631417}"/>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29185605-5C3E-678F-CBF4-EC586A631417}"/>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09A99D1-AEB3-B724-418D-B8EFD5B73BD8}"/>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009A99D1-AEB3-B724-418D-B8EFD5B73BD8}"/>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F683A0-2548-CFE7-CB2D-103E1E924D6B}"/>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35F683A0-2548-CFE7-CB2D-103E1E924D6B}"/>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8DC197F5-9F50-BEDB-C702-05E3B12C669E}"/>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5</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8DC197F5-9F50-BEDB-C702-05E3B12C669E}"/>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992B0AAE-FDC8-AA9F-C9A9-983D130E835B}"/>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6</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992B0AAE-FDC8-AA9F-C9A9-983D130E835B}"/>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DE793B87-8DF9-0E21-4EA9-72E154C0EB33}"/>
                  </a:ext>
                </a:extLst>
              </p:cNvPr>
              <p:cNvGraphicFramePr>
                <a:graphicFrameLocks noGrp="1"/>
              </p:cNvGraphicFramePr>
              <p:nvPr>
                <p:extLst>
                  <p:ext uri="{D42A27DB-BD31-4B8C-83A1-F6EECF244321}">
                    <p14:modId xmlns:p14="http://schemas.microsoft.com/office/powerpoint/2010/main" val="3485959309"/>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DE793B87-8DF9-0E21-4EA9-72E154C0EB33}"/>
                  </a:ext>
                </a:extLst>
              </p:cNvPr>
              <p:cNvGraphicFramePr>
                <a:graphicFrameLocks noGrp="1"/>
              </p:cNvGraphicFramePr>
              <p:nvPr>
                <p:extLst>
                  <p:ext uri="{D42A27DB-BD31-4B8C-83A1-F6EECF244321}">
                    <p14:modId xmlns:p14="http://schemas.microsoft.com/office/powerpoint/2010/main" val="3485959309"/>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98990" t="-3333" r="-1010" b="-3333"/>
                          </a:stretch>
                        </a:blipFill>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2FB3E2B-F081-3B6B-4EE0-01C421F2630F}"/>
                  </a:ext>
                </a:extLst>
              </p:cNvPr>
              <p:cNvSpPr txBox="1"/>
              <p:nvPr/>
            </p:nvSpPr>
            <p:spPr>
              <a:xfrm>
                <a:off x="117981" y="4472697"/>
                <a:ext cx="7774268"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6</m:t>
                        </m:r>
                      </m:sub>
                    </m:sSub>
                  </m:oMath>
                </a14:m>
                <a:r>
                  <a:rPr lang="en-US" dirty="0"/>
                  <a:t> since corrupts rows unauthorized to decrypt and </a:t>
                </a:r>
                <a:r>
                  <a:rPr lang="en-US" u="sng" dirty="0"/>
                  <a:t>the structure of user secret keys</a:t>
                </a:r>
              </a:p>
            </p:txBody>
          </p:sp>
        </mc:Choice>
        <mc:Fallback xmlns="">
          <p:sp>
            <p:nvSpPr>
              <p:cNvPr id="27" name="TextBox 26">
                <a:extLst>
                  <a:ext uri="{FF2B5EF4-FFF2-40B4-BE49-F238E27FC236}">
                    <a16:creationId xmlns:a16="http://schemas.microsoft.com/office/drawing/2014/main" id="{02FB3E2B-F081-3B6B-4EE0-01C421F2630F}"/>
                  </a:ext>
                </a:extLst>
              </p:cNvPr>
              <p:cNvSpPr txBox="1">
                <a:spLocks noRot="1" noChangeAspect="1" noMove="1" noResize="1" noEditPoints="1" noAdjustHandles="1" noChangeArrowheads="1" noChangeShapeType="1" noTextEdit="1"/>
              </p:cNvSpPr>
              <p:nvPr/>
            </p:nvSpPr>
            <p:spPr>
              <a:xfrm>
                <a:off x="117981" y="4472697"/>
                <a:ext cx="7774268" cy="307777"/>
              </a:xfrm>
              <a:prstGeom prst="rect">
                <a:avLst/>
              </a:prstGeom>
              <a:blipFill>
                <a:blip r:embed="rId13"/>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28A04A19-A27D-8A03-1BCB-28A274ED229E}"/>
                  </a:ext>
                </a:extLst>
              </p:cNvPr>
              <p:cNvGraphicFramePr>
                <a:graphicFrameLocks noGrp="1"/>
              </p:cNvGraphicFramePr>
              <p:nvPr>
                <p:extLst>
                  <p:ext uri="{D42A27DB-BD31-4B8C-83A1-F6EECF244321}">
                    <p14:modId xmlns:p14="http://schemas.microsoft.com/office/powerpoint/2010/main" val="3261687787"/>
                  </p:ext>
                </p:extLst>
              </p:nvPr>
            </p:nvGraphicFramePr>
            <p:xfrm>
              <a:off x="1259148" y="2465924"/>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002590">
                      <a:extLst>
                        <a:ext uri="{9D8B030D-6E8A-4147-A177-3AD203B41FA5}">
                          <a16:colId xmlns:a16="http://schemas.microsoft.com/office/drawing/2014/main" val="3502316753"/>
                        </a:ext>
                      </a:extLst>
                    </a:gridCol>
                    <a:gridCol w="1616325">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𝑡</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a14:m>
                          <a:r>
                            <a:rPr lang="en-US" sz="1400" b="0" dirty="0">
                              <a:solidFill>
                                <a:schemeClr val="bg1"/>
                              </a:solidFill>
                            </a:rPr>
                            <a:t> + </a:t>
                          </a:r>
                          <a14:m>
                            <m:oMath xmlns:m="http://schemas.openxmlformats.org/officeDocument/2006/math">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𝑣</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a14:m>
                          <a:r>
                            <a:rPr lang="en-US" sz="1400" b="0" dirty="0">
                              <a:solidFill>
                                <a:schemeClr val="bg1"/>
                              </a:solidFill>
                            </a:rPr>
                            <a:t> + </a:t>
                          </a:r>
                          <a14:m>
                            <m:oMath xmlns:m="http://schemas.openxmlformats.org/officeDocument/2006/math">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p:graphicFrame>
            <p:nvGraphicFramePr>
              <p:cNvPr id="2" name="Table 1">
                <a:extLst>
                  <a:ext uri="{FF2B5EF4-FFF2-40B4-BE49-F238E27FC236}">
                    <a16:creationId xmlns:a16="http://schemas.microsoft.com/office/drawing/2014/main" id="{28A04A19-A27D-8A03-1BCB-28A274ED229E}"/>
                  </a:ext>
                </a:extLst>
              </p:cNvPr>
              <p:cNvGraphicFramePr>
                <a:graphicFrameLocks noGrp="1"/>
              </p:cNvGraphicFramePr>
              <p:nvPr>
                <p:extLst>
                  <p:ext uri="{D42A27DB-BD31-4B8C-83A1-F6EECF244321}">
                    <p14:modId xmlns:p14="http://schemas.microsoft.com/office/powerpoint/2010/main" val="3261687787"/>
                  </p:ext>
                </p:extLst>
              </p:nvPr>
            </p:nvGraphicFramePr>
            <p:xfrm>
              <a:off x="1259148" y="2465924"/>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002590">
                      <a:extLst>
                        <a:ext uri="{9D8B030D-6E8A-4147-A177-3AD203B41FA5}">
                          <a16:colId xmlns:a16="http://schemas.microsoft.com/office/drawing/2014/main" val="3502316753"/>
                        </a:ext>
                      </a:extLst>
                    </a:gridCol>
                    <a:gridCol w="1616325">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4"/>
                          <a:stretch>
                            <a:fillRect l="-133071" t="-206897" r="-1575" b="-103448"/>
                          </a:stretch>
                        </a:blip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4"/>
                          <a:stretch>
                            <a:fillRect l="-133071" t="-306897" r="-1575"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ADDFDC-F967-D7DC-515E-B62CB71750D0}"/>
                  </a:ext>
                </a:extLst>
              </p:cNvPr>
              <p:cNvSpPr txBox="1"/>
              <p:nvPr/>
            </p:nvSpPr>
            <p:spPr>
              <a:xfrm>
                <a:off x="792368" y="2465924"/>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02ADDFDC-F967-D7DC-515E-B62CB71750D0}"/>
                  </a:ext>
                </a:extLst>
              </p:cNvPr>
              <p:cNvSpPr txBox="1">
                <a:spLocks noRot="1" noChangeAspect="1" noMove="1" noResize="1" noEditPoints="1" noAdjustHandles="1" noChangeArrowheads="1" noChangeShapeType="1" noTextEdit="1"/>
              </p:cNvSpPr>
              <p:nvPr/>
            </p:nvSpPr>
            <p:spPr>
              <a:xfrm>
                <a:off x="792368" y="2465924"/>
                <a:ext cx="457200"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36D2C4-C104-6CDA-D62D-79250DFA21E6}"/>
                  </a:ext>
                </a:extLst>
              </p:cNvPr>
              <p:cNvSpPr txBox="1"/>
              <p:nvPr/>
            </p:nvSpPr>
            <p:spPr>
              <a:xfrm>
                <a:off x="792368" y="2835610"/>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2A36D2C4-C104-6CDA-D62D-79250DFA21E6}"/>
                  </a:ext>
                </a:extLst>
              </p:cNvPr>
              <p:cNvSpPr txBox="1">
                <a:spLocks noRot="1" noChangeAspect="1" noMove="1" noResize="1" noEditPoints="1" noAdjustHandles="1" noChangeArrowheads="1" noChangeShapeType="1" noTextEdit="1"/>
              </p:cNvSpPr>
              <p:nvPr/>
            </p:nvSpPr>
            <p:spPr>
              <a:xfrm>
                <a:off x="792368" y="2835610"/>
                <a:ext cx="418730" cy="3288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0E8269-6BD3-05FF-F019-5F59B598F398}"/>
                  </a:ext>
                </a:extLst>
              </p:cNvPr>
              <p:cNvSpPr txBox="1"/>
              <p:nvPr/>
            </p:nvSpPr>
            <p:spPr>
              <a:xfrm>
                <a:off x="792368" y="3249755"/>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FF0E8269-6BD3-05FF-F019-5F59B598F398}"/>
                  </a:ext>
                </a:extLst>
              </p:cNvPr>
              <p:cNvSpPr txBox="1">
                <a:spLocks noRot="1" noChangeAspect="1" noMove="1" noResize="1" noEditPoints="1" noAdjustHandles="1" noChangeArrowheads="1" noChangeShapeType="1" noTextEdit="1"/>
              </p:cNvSpPr>
              <p:nvPr/>
            </p:nvSpPr>
            <p:spPr>
              <a:xfrm>
                <a:off x="792368" y="3249755"/>
                <a:ext cx="426128" cy="32887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6B9468-F20F-A2F3-274F-E0F9A0D0FF5E}"/>
                  </a:ext>
                </a:extLst>
              </p:cNvPr>
              <p:cNvSpPr txBox="1"/>
              <p:nvPr/>
            </p:nvSpPr>
            <p:spPr>
              <a:xfrm>
                <a:off x="798988" y="3620411"/>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D86B9468-F20F-A2F3-274F-E0F9A0D0FF5E}"/>
                  </a:ext>
                </a:extLst>
              </p:cNvPr>
              <p:cNvSpPr txBox="1">
                <a:spLocks noRot="1" noChangeAspect="1" noMove="1" noResize="1" noEditPoints="1" noAdjustHandles="1" noChangeArrowheads="1" noChangeShapeType="1" noTextEdit="1"/>
              </p:cNvSpPr>
              <p:nvPr/>
            </p:nvSpPr>
            <p:spPr>
              <a:xfrm>
                <a:off x="798988" y="3620411"/>
                <a:ext cx="460159" cy="328873"/>
              </a:xfrm>
              <a:prstGeom prst="rect">
                <a:avLst/>
              </a:prstGeom>
              <a:blipFill>
                <a:blip r:embed="rId18"/>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B9A84B2-1C3F-B013-8A4F-7634F5D37790}"/>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74B95CC7-A46D-43D5-6E35-6EF99110EE52}"/>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B553FB8B-9AE8-31D6-31E6-2D4503311107}"/>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6D330E0F-2DD7-F7A7-FB94-81F0DD99C3B5}"/>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5D5ABE2C-D7DE-ED00-5A1A-31754B67A9B8}"/>
              </a:ext>
            </a:extLst>
          </p:cNvPr>
          <p:cNvSpPr txBox="1"/>
          <p:nvPr/>
        </p:nvSpPr>
        <p:spPr>
          <a:xfrm>
            <a:off x="2629729" y="250659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2E99F8C9-A055-DC68-57CD-8766490FFB9D}"/>
              </a:ext>
            </a:extLst>
          </p:cNvPr>
          <p:cNvSpPr txBox="1"/>
          <p:nvPr/>
        </p:nvSpPr>
        <p:spPr>
          <a:xfrm>
            <a:off x="2629729" y="2877026"/>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5" name="TextBox 14">
            <a:extLst>
              <a:ext uri="{FF2B5EF4-FFF2-40B4-BE49-F238E27FC236}">
                <a16:creationId xmlns:a16="http://schemas.microsoft.com/office/drawing/2014/main" id="{C8D95F43-2305-92A1-338D-9FE19BD101D0}"/>
              </a:ext>
            </a:extLst>
          </p:cNvPr>
          <p:cNvSpPr txBox="1"/>
          <p:nvPr/>
        </p:nvSpPr>
        <p:spPr>
          <a:xfrm>
            <a:off x="2620149" y="32500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4" name="TextBox 33">
            <a:extLst>
              <a:ext uri="{FF2B5EF4-FFF2-40B4-BE49-F238E27FC236}">
                <a16:creationId xmlns:a16="http://schemas.microsoft.com/office/drawing/2014/main" id="{50AB5DB1-CAC5-ABD2-5120-56A8466E710E}"/>
              </a:ext>
            </a:extLst>
          </p:cNvPr>
          <p:cNvSpPr txBox="1"/>
          <p:nvPr/>
        </p:nvSpPr>
        <p:spPr>
          <a:xfrm>
            <a:off x="2629729" y="36295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9" name="TextBox 38">
            <a:extLst>
              <a:ext uri="{FF2B5EF4-FFF2-40B4-BE49-F238E27FC236}">
                <a16:creationId xmlns:a16="http://schemas.microsoft.com/office/drawing/2014/main" id="{C6732184-580F-C16B-1E61-9C5629C2F9FF}"/>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40" name="TextBox 39">
            <a:extLst>
              <a:ext uri="{FF2B5EF4-FFF2-40B4-BE49-F238E27FC236}">
                <a16:creationId xmlns:a16="http://schemas.microsoft.com/office/drawing/2014/main" id="{9FC713AA-AB57-3B0F-1EAF-F16DE9429558}"/>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BDB7490-8B19-A61D-0153-35F93EB09B4B}"/>
                  </a:ext>
                </a:extLst>
              </p:cNvPr>
              <p:cNvSpPr txBox="1"/>
              <p:nvPr/>
            </p:nvSpPr>
            <p:spPr>
              <a:xfrm>
                <a:off x="5280700" y="510507"/>
                <a:ext cx="374045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2" name="TextBox 41">
                <a:extLst>
                  <a:ext uri="{FF2B5EF4-FFF2-40B4-BE49-F238E27FC236}">
                    <a16:creationId xmlns:a16="http://schemas.microsoft.com/office/drawing/2014/main" id="{CBDB7490-8B19-A61D-0153-35F93EB09B4B}"/>
                  </a:ext>
                </a:extLst>
              </p:cNvPr>
              <p:cNvSpPr txBox="1">
                <a:spLocks noRot="1" noChangeAspect="1" noMove="1" noResize="1" noEditPoints="1" noAdjustHandles="1" noChangeArrowheads="1" noChangeShapeType="1" noTextEdit="1"/>
              </p:cNvSpPr>
              <p:nvPr/>
            </p:nvSpPr>
            <p:spPr>
              <a:xfrm>
                <a:off x="5280700" y="510507"/>
                <a:ext cx="3740457"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3" name="Table 42">
                <a:extLst>
                  <a:ext uri="{FF2B5EF4-FFF2-40B4-BE49-F238E27FC236}">
                    <a16:creationId xmlns:a16="http://schemas.microsoft.com/office/drawing/2014/main" id="{752660B5-C2AE-BB82-BA01-CA82527FBC50}"/>
                  </a:ext>
                </a:extLst>
              </p:cNvPr>
              <p:cNvGraphicFramePr>
                <a:graphicFrameLocks noGrp="1"/>
              </p:cNvGraphicFramePr>
              <p:nvPr>
                <p:extLst>
                  <p:ext uri="{D42A27DB-BD31-4B8C-83A1-F6EECF244321}">
                    <p14:modId xmlns:p14="http://schemas.microsoft.com/office/powerpoint/2010/main" val="1619251446"/>
                  </p:ext>
                </p:extLst>
              </p:nvPr>
            </p:nvGraphicFramePr>
            <p:xfrm>
              <a:off x="5280701" y="209497"/>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ar-AE" sz="1400" i="1" dirty="0" smtClean="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43" name="Table 42">
                <a:extLst>
                  <a:ext uri="{FF2B5EF4-FFF2-40B4-BE49-F238E27FC236}">
                    <a16:creationId xmlns:a16="http://schemas.microsoft.com/office/drawing/2014/main" id="{752660B5-C2AE-BB82-BA01-CA82527FBC50}"/>
                  </a:ext>
                </a:extLst>
              </p:cNvPr>
              <p:cNvGraphicFramePr>
                <a:graphicFrameLocks noGrp="1"/>
              </p:cNvGraphicFramePr>
              <p:nvPr>
                <p:extLst>
                  <p:ext uri="{D42A27DB-BD31-4B8C-83A1-F6EECF244321}">
                    <p14:modId xmlns:p14="http://schemas.microsoft.com/office/powerpoint/2010/main" val="1619251446"/>
                  </p:ext>
                </p:extLst>
              </p:nvPr>
            </p:nvGraphicFramePr>
            <p:xfrm>
              <a:off x="5280701" y="209497"/>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0"/>
                          <a:stretch>
                            <a:fillRect t="-3333" r="-338" b="-6667"/>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19" name="Google Shape;637;p27">
                <a:extLst>
                  <a:ext uri="{FF2B5EF4-FFF2-40B4-BE49-F238E27FC236}">
                    <a16:creationId xmlns:a16="http://schemas.microsoft.com/office/drawing/2014/main" id="{216BB7BA-4645-E071-9FCB-F4FC94470700}"/>
                  </a:ext>
                </a:extLst>
              </p:cNvPr>
              <p:cNvSpPr txBox="1">
                <a:spLocks/>
              </p:cNvSpPr>
              <p:nvPr/>
            </p:nvSpPr>
            <p:spPr>
              <a:xfrm>
                <a:off x="5269692" y="1798448"/>
                <a:ext cx="3750038" cy="8309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50000"/>
                  </a:lnSpc>
                </a:pP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r>
                      <a:rPr lang="en-US" sz="1400" b="0" i="1" smtClean="0">
                        <a:latin typeface="Cambria Math" panose="02040503050406030204" pitchFamily="18" charset="0"/>
                      </a:rPr>
                      <m:t>𝑚𝑜𝑑</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3</m:t>
                        </m:r>
                      </m:sub>
                    </m:sSub>
                  </m:oMath>
                </a14:m>
                <a:r>
                  <a:rPr lang="en-US" sz="1400" dirty="0"/>
                  <a:t> </a:t>
                </a:r>
              </a:p>
              <a:p>
                <a:pPr algn="ctr">
                  <a:lnSpc>
                    <a:spcPct val="150000"/>
                  </a:lnSpc>
                </a:pPr>
                <a:r>
                  <a:rPr lang="en-US" sz="1400" dirty="0"/>
                  <a:t>information-theoretically revealed</a:t>
                </a:r>
              </a:p>
            </p:txBody>
          </p:sp>
        </mc:Choice>
        <mc:Fallback xmlns="">
          <p:sp>
            <p:nvSpPr>
              <p:cNvPr id="19" name="Google Shape;637;p27">
                <a:extLst>
                  <a:ext uri="{FF2B5EF4-FFF2-40B4-BE49-F238E27FC236}">
                    <a16:creationId xmlns:a16="http://schemas.microsoft.com/office/drawing/2014/main" id="{216BB7BA-4645-E071-9FCB-F4FC94470700}"/>
                  </a:ext>
                </a:extLst>
              </p:cNvPr>
              <p:cNvSpPr txBox="1">
                <a:spLocks noRot="1" noChangeAspect="1" noMove="1" noResize="1" noEditPoints="1" noAdjustHandles="1" noChangeArrowheads="1" noChangeShapeType="1" noTextEdit="1"/>
              </p:cNvSpPr>
              <p:nvPr/>
            </p:nvSpPr>
            <p:spPr>
              <a:xfrm>
                <a:off x="5269692" y="1798448"/>
                <a:ext cx="3750038" cy="830966"/>
              </a:xfrm>
              <a:prstGeom prst="rect">
                <a:avLst/>
              </a:prstGeom>
              <a:blipFill>
                <a:blip r:embed="rId21"/>
                <a:stretch>
                  <a:fillRect/>
                </a:stretch>
              </a:blipFill>
              <a:ln>
                <a:noFill/>
              </a:ln>
            </p:spPr>
            <p:txBody>
              <a:bodyPr/>
              <a:lstStyle/>
              <a:p>
                <a:r>
                  <a:rPr lang="en-US">
                    <a:noFill/>
                  </a:rPr>
                  <a:t> </a:t>
                </a:r>
              </a:p>
            </p:txBody>
          </p:sp>
        </mc:Fallback>
      </mc:AlternateContent>
      <p:sp>
        <p:nvSpPr>
          <p:cNvPr id="20" name="Triangle 19">
            <a:extLst>
              <a:ext uri="{FF2B5EF4-FFF2-40B4-BE49-F238E27FC236}">
                <a16:creationId xmlns:a16="http://schemas.microsoft.com/office/drawing/2014/main" id="{3A26D1C1-617F-C3B0-0BD2-CC2FB5F2887D}"/>
              </a:ext>
            </a:extLst>
          </p:cNvPr>
          <p:cNvSpPr/>
          <p:nvPr/>
        </p:nvSpPr>
        <p:spPr>
          <a:xfrm rot="10800000">
            <a:off x="6706090" y="1631179"/>
            <a:ext cx="990849" cy="302148"/>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mc:AlternateContent xmlns:mc="http://schemas.openxmlformats.org/markup-compatibility/2006" xmlns:a14="http://schemas.microsoft.com/office/drawing/2010/main">
        <mc:Choice Requires="a14">
          <p:sp>
            <p:nvSpPr>
              <p:cNvPr id="25" name="Google Shape;637;p27">
                <a:extLst>
                  <a:ext uri="{FF2B5EF4-FFF2-40B4-BE49-F238E27FC236}">
                    <a16:creationId xmlns:a16="http://schemas.microsoft.com/office/drawing/2014/main" id="{79E12AA6-F83A-CED9-2ED1-3C549F80189B}"/>
                  </a:ext>
                </a:extLst>
              </p:cNvPr>
              <p:cNvSpPr txBox="1">
                <a:spLocks/>
              </p:cNvSpPr>
              <p:nvPr/>
            </p:nvSpPr>
            <p:spPr>
              <a:xfrm>
                <a:off x="5698771" y="2591199"/>
                <a:ext cx="2768356" cy="1832779"/>
              </a:xfrm>
              <a:prstGeom prst="rect">
                <a:avLst/>
              </a:prstGeom>
              <a:noFill/>
              <a:ln w="19050">
                <a:solidFill>
                  <a:srgbClr val="92D05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 </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ea typeface="Cambria Math" panose="02040503050406030204" pitchFamily="18" charset="0"/>
                            </a:rPr>
                            <m:t>𝜌</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 </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𝑟</m:t>
                              </m:r>
                            </m:e>
                            <m:sub>
                              <m:r>
                                <a:rPr lang="en-US" sz="1400" i="1">
                                  <a:latin typeface="Cambria Math" panose="02040503050406030204" pitchFamily="18" charset="0"/>
                                  <a:ea typeface="Cambria Math" panose="02040503050406030204" pitchFamily="18" charset="0"/>
                                </a:rPr>
                                <m:t>𝑥</m:t>
                              </m:r>
                            </m:sub>
                            <m:sup>
                              <m:r>
                                <a:rPr lang="en-US" sz="1400" i="1">
                                  <a:latin typeface="Cambria Math" panose="02040503050406030204" pitchFamily="18" charset="0"/>
                                  <a:ea typeface="Cambria Math" panose="02040503050406030204" pitchFamily="18" charset="0"/>
                                </a:rPr>
                                <m:t>′′</m:t>
                              </m:r>
                            </m:sup>
                          </m:sSubSup>
                        </m:den>
                      </m:f>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b="1" i="1">
                              <a:latin typeface="Cambria Math" panose="02040503050406030204" pitchFamily="18" charset="0"/>
                            </a:rPr>
                            <m:t>𝑴</m:t>
                          </m:r>
                        </m:e>
                        <m:sub>
                          <m:r>
                            <a:rPr lang="en-US" sz="1400" i="1">
                              <a:latin typeface="Cambria Math" panose="02040503050406030204" pitchFamily="18" charset="0"/>
                            </a:rPr>
                            <m:t>𝑥</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m:t>
                      </m:r>
                      <m:r>
                        <a:rPr lang="en-US" sz="1400" b="1" i="1">
                          <a:latin typeface="Cambria Math" panose="02040503050406030204" pitchFamily="18" charset="0"/>
                          <a:ea typeface="Cambria Math" panose="02040503050406030204" pitchFamily="18" charset="0"/>
                        </a:rPr>
                        <m:t>𝒛</m:t>
                      </m:r>
                    </m:oMath>
                  </m:oMathPara>
                </a14:m>
                <a:endParaRPr lang="en-US" sz="1400" b="0" dirty="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 </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ea typeface="Cambria Math" panose="02040503050406030204" pitchFamily="18" charset="0"/>
                            </a:rPr>
                            <m:t>𝜌</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𝑟</m:t>
                              </m:r>
                            </m:e>
                            <m:sub>
                              <m:r>
                                <a:rPr lang="en-US" sz="1400" b="0" i="1" smtClean="0">
                                  <a:latin typeface="Cambria Math" panose="02040503050406030204" pitchFamily="18" charset="0"/>
                                  <a:ea typeface="Cambria Math" panose="02040503050406030204" pitchFamily="18" charset="0"/>
                                </a:rPr>
                                <m:t>𝑥</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𝑐</m:t>
                          </m:r>
                        </m:den>
                      </m:f>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1" i="1" smtClean="0">
                              <a:latin typeface="Cambria Math" panose="02040503050406030204" pitchFamily="18" charset="0"/>
                            </a:rPr>
                            <m:t>𝑴</m:t>
                          </m:r>
                        </m:e>
                        <m:sub>
                          <m:r>
                            <a:rPr lang="en-US" sz="1400" b="0" i="1" smtClean="0">
                              <a:latin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r>
                        <a:rPr lang="en-US" sz="1400" b="1" i="1" smtClean="0">
                          <a:latin typeface="Cambria Math" panose="02040503050406030204" pitchFamily="18" charset="0"/>
                          <a:ea typeface="Cambria Math" panose="02040503050406030204" pitchFamily="18" charset="0"/>
                        </a:rPr>
                        <m:t>𝒛</m:t>
                      </m:r>
                    </m:oMath>
                  </m:oMathPara>
                </a14:m>
                <a:endParaRPr lang="en-US" sz="1400" b="1" dirty="0"/>
              </a:p>
              <a:p>
                <a:pPr>
                  <a:lnSpc>
                    <a:spcPct val="150000"/>
                  </a:lnSpc>
                </a:pPr>
                <a14:m>
                  <m:oMath xmlns:m="http://schemas.openxmlformats.org/officeDocument/2006/math">
                    <m:r>
                      <a:rPr lang="en-US" sz="1400" b="1" i="1" smtClean="0">
                        <a:latin typeface="Cambria Math" panose="02040503050406030204" pitchFamily="18" charset="0"/>
                        <a:ea typeface="Cambria Math" panose="02040503050406030204" pitchFamily="18" charset="0"/>
                      </a:rPr>
                      <m:t>𝒛</m:t>
                    </m:r>
                  </m:oMath>
                </a14:m>
                <a:r>
                  <a:rPr lang="en-US" sz="1400" b="1" dirty="0"/>
                  <a:t> </a:t>
                </a:r>
                <a:r>
                  <a:rPr lang="en-US" sz="1400" dirty="0"/>
                  <a:t>: orthogonal to corrupt rows</a:t>
                </a:r>
              </a:p>
            </p:txBody>
          </p:sp>
        </mc:Choice>
        <mc:Fallback xmlns="">
          <p:sp>
            <p:nvSpPr>
              <p:cNvPr id="25" name="Google Shape;637;p27">
                <a:extLst>
                  <a:ext uri="{FF2B5EF4-FFF2-40B4-BE49-F238E27FC236}">
                    <a16:creationId xmlns:a16="http://schemas.microsoft.com/office/drawing/2014/main" id="{79E12AA6-F83A-CED9-2ED1-3C549F80189B}"/>
                  </a:ext>
                </a:extLst>
              </p:cNvPr>
              <p:cNvSpPr txBox="1">
                <a:spLocks noRot="1" noChangeAspect="1" noMove="1" noResize="1" noEditPoints="1" noAdjustHandles="1" noChangeArrowheads="1" noChangeShapeType="1" noTextEdit="1"/>
              </p:cNvSpPr>
              <p:nvPr/>
            </p:nvSpPr>
            <p:spPr>
              <a:xfrm>
                <a:off x="5698771" y="2591199"/>
                <a:ext cx="2768356" cy="1832779"/>
              </a:xfrm>
              <a:prstGeom prst="rect">
                <a:avLst/>
              </a:prstGeom>
              <a:blipFill>
                <a:blip r:embed="rId22"/>
                <a:stretch>
                  <a:fillRect/>
                </a:stretch>
              </a:blipFill>
              <a:ln w="19050">
                <a:solidFill>
                  <a:srgbClr val="92D050"/>
                </a:solidFill>
                <a:prstDash val="dash"/>
              </a:ln>
            </p:spPr>
            <p:txBody>
              <a:bodyPr/>
              <a:lstStyle/>
              <a:p>
                <a:r>
                  <a:rPr lang="en-US">
                    <a:noFill/>
                  </a:rPr>
                  <a:t> </a:t>
                </a:r>
              </a:p>
            </p:txBody>
          </p:sp>
        </mc:Fallback>
      </mc:AlternateContent>
      <p:sp>
        <p:nvSpPr>
          <p:cNvPr id="28" name="Curved Left Arrow 27">
            <a:extLst>
              <a:ext uri="{FF2B5EF4-FFF2-40B4-BE49-F238E27FC236}">
                <a16:creationId xmlns:a16="http://schemas.microsoft.com/office/drawing/2014/main" id="{8EC17CFB-83D8-260E-B958-703DC05D10C3}"/>
              </a:ext>
            </a:extLst>
          </p:cNvPr>
          <p:cNvSpPr/>
          <p:nvPr/>
        </p:nvSpPr>
        <p:spPr>
          <a:xfrm>
            <a:off x="5086905" y="1798448"/>
            <a:ext cx="487578" cy="1930173"/>
          </a:xfrm>
          <a:prstGeom prst="curvedLef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7C3863A-A8D1-687B-3CB5-B0248C31AAD9}"/>
                  </a:ext>
                </a:extLst>
              </p:cNvPr>
              <p:cNvSpPr txBox="1"/>
              <p:nvPr/>
            </p:nvSpPr>
            <p:spPr>
              <a:xfrm>
                <a:off x="2245485" y="245268"/>
                <a:ext cx="2416880"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4</m:t>
                      </m:r>
                      <m:r>
                        <a:rPr lang="en-US" sz="1200" i="1">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𝟓</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𝟔</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7</m:t>
                      </m:r>
                    </m:oMath>
                  </m:oMathPara>
                </a14:m>
                <a:endParaRPr lang="en-US" sz="1200" dirty="0"/>
              </a:p>
            </p:txBody>
          </p:sp>
        </mc:Choice>
        <mc:Fallback>
          <p:sp>
            <p:nvSpPr>
              <p:cNvPr id="5" name="TextBox 4">
                <a:extLst>
                  <a:ext uri="{FF2B5EF4-FFF2-40B4-BE49-F238E27FC236}">
                    <a16:creationId xmlns:a16="http://schemas.microsoft.com/office/drawing/2014/main" id="{67C3863A-A8D1-687B-3CB5-B0248C31AAD9}"/>
                  </a:ext>
                </a:extLst>
              </p:cNvPr>
              <p:cNvSpPr txBox="1">
                <a:spLocks noRot="1" noChangeAspect="1" noMove="1" noResize="1" noEditPoints="1" noAdjustHandles="1" noChangeArrowheads="1" noChangeShapeType="1" noTextEdit="1"/>
              </p:cNvSpPr>
              <p:nvPr/>
            </p:nvSpPr>
            <p:spPr>
              <a:xfrm>
                <a:off x="2245485" y="245268"/>
                <a:ext cx="2416880" cy="276999"/>
              </a:xfrm>
              <a:prstGeom prst="rect">
                <a:avLst/>
              </a:prstGeom>
              <a:blipFill>
                <a:blip r:embed="rId23"/>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54350712"/>
      </p:ext>
    </p:extLst>
  </p:cSld>
  <p:clrMapOvr>
    <a:masterClrMapping/>
  </p:clrMapOvr>
  <mc:AlternateContent xmlns:mc="http://schemas.openxmlformats.org/markup-compatibility/2006">
    <mc:Choice xmlns:p14="http://schemas.microsoft.com/office/powerpoint/2010/main" Requires="p14">
      <p:transition spd="slow" p14:dur="2000" advTm="159316"/>
    </mc:Choice>
    <mc:Fallback>
      <p:transition spd="slow" advTm="1593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B2BF264-1AFC-F90A-EF65-767D9EDCB7C8}"/>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CD02670E-AD25-A0D2-9877-F232F90ED9E3}"/>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dirty="0"/>
          </a:p>
        </p:txBody>
      </p:sp>
      <p:sp>
        <p:nvSpPr>
          <p:cNvPr id="645" name="Google Shape;645;p28">
            <a:extLst>
              <a:ext uri="{FF2B5EF4-FFF2-40B4-BE49-F238E27FC236}">
                <a16:creationId xmlns:a16="http://schemas.microsoft.com/office/drawing/2014/main" id="{065229A2-3A97-3895-4AC9-F54C46ACF840}"/>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3F9FD50A-A41E-B0E9-D9C7-52E3FBA2F8C6}"/>
                  </a:ext>
                </a:extLst>
              </p:cNvPr>
              <p:cNvGraphicFramePr>
                <a:graphicFrameLocks noGrp="1"/>
              </p:cNvGraphicFramePr>
              <p:nvPr>
                <p:extLst>
                  <p:ext uri="{D42A27DB-BD31-4B8C-83A1-F6EECF244321}">
                    <p14:modId xmlns:p14="http://schemas.microsoft.com/office/powerpoint/2010/main" val="3996885028"/>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bg1"/>
                                    </a:solidFill>
                                    <a:latin typeface="Cambria Math" panose="02040503050406030204" pitchFamily="18" charset="0"/>
                                  </a:rPr>
                                  <m:t>𝑠</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𝑡</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m:t>
                                </m:r>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3F9FD50A-A41E-B0E9-D9C7-52E3FBA2F8C6}"/>
                  </a:ext>
                </a:extLst>
              </p:cNvPr>
              <p:cNvGraphicFramePr>
                <a:graphicFrameLocks noGrp="1"/>
              </p:cNvGraphicFramePr>
              <p:nvPr>
                <p:extLst>
                  <p:ext uri="{D42A27DB-BD31-4B8C-83A1-F6EECF244321}">
                    <p14:modId xmlns:p14="http://schemas.microsoft.com/office/powerpoint/2010/main" val="3996885028"/>
                  </p:ext>
                </p:extLst>
              </p:nvPr>
            </p:nvGraphicFramePr>
            <p:xfrm>
              <a:off x="1257674" y="777668"/>
              <a:ext cx="3740457" cy="1483360"/>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333" r="-236364"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333" r="-114433" b="-29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333" r="-909" b="-296667"/>
                          </a:stretch>
                        </a:blipFill>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106897" r="-236364"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106897" r="-114433" b="-20689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106897" r="-909" b="-206897"/>
                          </a:stretch>
                        </a:blipFill>
                      </a:tcPr>
                    </a:tc>
                    <a:extLst>
                      <a:ext uri="{0D108BD9-81ED-4DB2-BD59-A6C34878D82A}">
                        <a16:rowId xmlns:a16="http://schemas.microsoft.com/office/drawing/2014/main" val="311115319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200000" r="-236364"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200000" r="-114433" b="-10000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200000" r="-909" b="-100000"/>
                          </a:stretch>
                        </a:blipFill>
                      </a:tcPr>
                    </a:tc>
                    <a:extLst>
                      <a:ext uri="{0D108BD9-81ED-4DB2-BD59-A6C34878D82A}">
                        <a16:rowId xmlns:a16="http://schemas.microsoft.com/office/drawing/2014/main" val="73881018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36" t="-310345" r="-236364"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53" t="-310345" r="-114433" b="-344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091" t="-310345" r="-909" b="-3448"/>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DA8DCC7-4FF5-58D8-6365-BBC5DD2C7576}"/>
                  </a:ext>
                </a:extLst>
              </p:cNvPr>
              <p:cNvSpPr txBox="1"/>
              <p:nvPr/>
            </p:nvSpPr>
            <p:spPr>
              <a:xfrm>
                <a:off x="5280700" y="130892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8DA8DCC7-4FF5-58D8-6365-BBC5DD2C7576}"/>
                  </a:ext>
                </a:extLst>
              </p:cNvPr>
              <p:cNvSpPr txBox="1">
                <a:spLocks noRot="1" noChangeAspect="1" noMove="1" noResize="1" noEditPoints="1" noAdjustHandles="1" noChangeArrowheads="1" noChangeShapeType="1" noTextEdit="1"/>
              </p:cNvSpPr>
              <p:nvPr/>
            </p:nvSpPr>
            <p:spPr>
              <a:xfrm>
                <a:off x="5280700" y="1308926"/>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120A3A0-4996-4B95-1985-5D2901554C8D}"/>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D120A3A0-4996-4B95-1985-5D2901554C8D}"/>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42A9EB0-415B-2724-BC51-25F457E45646}"/>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742A9EB0-415B-2724-BC51-25F457E45646}"/>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0A8188-157D-D944-4DCB-AF7FAD99E7C6}"/>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6A0A8188-157D-D944-4DCB-AF7FAD99E7C6}"/>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B4E839-039E-4752-A01A-34388E322FCB}"/>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ADB4E839-039E-4752-A01A-34388E322FCB}"/>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913FAEEA-743D-C890-591F-24FC80B3F28C}"/>
                  </a:ext>
                </a:extLst>
              </p:cNvPr>
              <p:cNvGraphicFramePr>
                <a:graphicFrameLocks noGrp="1"/>
              </p:cNvGraphicFramePr>
              <p:nvPr>
                <p:extLst>
                  <p:ext uri="{D42A27DB-BD31-4B8C-83A1-F6EECF244321}">
                    <p14:modId xmlns:p14="http://schemas.microsoft.com/office/powerpoint/2010/main" val="1456183770"/>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6</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913FAEEA-743D-C890-591F-24FC80B3F28C}"/>
                  </a:ext>
                </a:extLst>
              </p:cNvPr>
              <p:cNvGraphicFramePr>
                <a:graphicFrameLocks noGrp="1"/>
              </p:cNvGraphicFramePr>
              <p:nvPr>
                <p:extLst>
                  <p:ext uri="{D42A27DB-BD31-4B8C-83A1-F6EECF244321}">
                    <p14:modId xmlns:p14="http://schemas.microsoft.com/office/powerpoint/2010/main" val="1456183770"/>
                  </p:ext>
                </p:extLst>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82FB7A94-DC71-5482-8A7E-136BF972EC45}"/>
                  </a:ext>
                </a:extLst>
              </p:cNvPr>
              <p:cNvGraphicFramePr>
                <a:graphicFrameLocks noGrp="1"/>
              </p:cNvGraphicFramePr>
              <p:nvPr>
                <p:extLst>
                  <p:ext uri="{D42A27DB-BD31-4B8C-83A1-F6EECF244321}">
                    <p14:modId xmlns:p14="http://schemas.microsoft.com/office/powerpoint/2010/main" val="3526710953"/>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7</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82FB7A94-DC71-5482-8A7E-136BF972EC45}"/>
                  </a:ext>
                </a:extLst>
              </p:cNvPr>
              <p:cNvGraphicFramePr>
                <a:graphicFrameLocks noGrp="1"/>
              </p:cNvGraphicFramePr>
              <p:nvPr>
                <p:extLst>
                  <p:ext uri="{D42A27DB-BD31-4B8C-83A1-F6EECF244321}">
                    <p14:modId xmlns:p14="http://schemas.microsoft.com/office/powerpoint/2010/main" val="3526710953"/>
                  </p:ext>
                </p:extLst>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E474D6B9-4200-00C1-B23F-2770E51CDB96}"/>
                  </a:ext>
                </a:extLst>
              </p:cNvPr>
              <p:cNvGraphicFramePr>
                <a:graphicFrameLocks noGrp="1"/>
              </p:cNvGraphicFramePr>
              <p:nvPr>
                <p:extLst>
                  <p:ext uri="{D42A27DB-BD31-4B8C-83A1-F6EECF244321}">
                    <p14:modId xmlns:p14="http://schemas.microsoft.com/office/powerpoint/2010/main" val="1605195717"/>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h</m:t>
                                        </m:r>
                                      </m:e>
                                      <m:sub>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1</m:t>
                                        </m:r>
                                      </m:sub>
                                    </m:sSub>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E474D6B9-4200-00C1-B23F-2770E51CDB96}"/>
                  </a:ext>
                </a:extLst>
              </p:cNvPr>
              <p:cNvGraphicFramePr>
                <a:graphicFrameLocks noGrp="1"/>
              </p:cNvGraphicFramePr>
              <p:nvPr>
                <p:extLst>
                  <p:ext uri="{D42A27DB-BD31-4B8C-83A1-F6EECF244321}">
                    <p14:modId xmlns:p14="http://schemas.microsoft.com/office/powerpoint/2010/main" val="1605195717"/>
                  </p:ext>
                </p:extLst>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200000" b="-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98990" t="-3333" r="-1010" b="-3333"/>
                          </a:stretch>
                        </a:blipFill>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0EB208C-FC24-7DA2-56DD-36CE61EDB1CF}"/>
                  </a:ext>
                </a:extLst>
              </p:cNvPr>
              <p:cNvSpPr txBox="1"/>
              <p:nvPr/>
            </p:nvSpPr>
            <p:spPr>
              <a:xfrm>
                <a:off x="117981" y="4472697"/>
                <a:ext cx="6735580"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7</m:t>
                        </m:r>
                      </m:sub>
                    </m:sSub>
                  </m:oMath>
                </a14:m>
                <a:r>
                  <a:rPr lang="en-US" dirty="0"/>
                  <a:t> using entropy of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3</m:t>
                        </m:r>
                      </m:sub>
                    </m:sSub>
                  </m:oMath>
                </a14:m>
                <a:r>
                  <a:rPr lang="en-US" dirty="0"/>
                  <a:t> since it is information-theoretically hidden</a:t>
                </a:r>
                <a:endParaRPr lang="en-US" u="sng" dirty="0"/>
              </a:p>
            </p:txBody>
          </p:sp>
        </mc:Choice>
        <mc:Fallback xmlns="">
          <p:sp>
            <p:nvSpPr>
              <p:cNvPr id="27" name="TextBox 26">
                <a:extLst>
                  <a:ext uri="{FF2B5EF4-FFF2-40B4-BE49-F238E27FC236}">
                    <a16:creationId xmlns:a16="http://schemas.microsoft.com/office/drawing/2014/main" id="{20EB208C-FC24-7DA2-56DD-36CE61EDB1CF}"/>
                  </a:ext>
                </a:extLst>
              </p:cNvPr>
              <p:cNvSpPr txBox="1">
                <a:spLocks noRot="1" noChangeAspect="1" noMove="1" noResize="1" noEditPoints="1" noAdjustHandles="1" noChangeArrowheads="1" noChangeShapeType="1" noTextEdit="1"/>
              </p:cNvSpPr>
              <p:nvPr/>
            </p:nvSpPr>
            <p:spPr>
              <a:xfrm>
                <a:off x="117981" y="4472697"/>
                <a:ext cx="6735580" cy="307777"/>
              </a:xfrm>
              <a:prstGeom prst="rect">
                <a:avLst/>
              </a:prstGeom>
              <a:blipFill>
                <a:blip r:embed="rId13"/>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4D9A66-E81B-CC86-259F-E6D231962ACB}"/>
                  </a:ext>
                </a:extLst>
              </p:cNvPr>
              <p:cNvSpPr txBox="1"/>
              <p:nvPr/>
            </p:nvSpPr>
            <p:spPr>
              <a:xfrm>
                <a:off x="841280" y="2512421"/>
                <a:ext cx="3198060" cy="307777"/>
              </a:xfrm>
              <a:prstGeom prst="rect">
                <a:avLst/>
              </a:prstGeom>
              <a:noFill/>
            </p:spPr>
            <p:txBody>
              <a:bodyPr wrap="square">
                <a:spAutoFit/>
              </a:bodyPr>
              <a:lstStyle/>
              <a:p>
                <a14:m>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a14:m>
                <a:r>
                  <a:rPr lang="en-US" dirty="0"/>
                  <a:t> encodes uniform random message</a:t>
                </a:r>
              </a:p>
            </p:txBody>
          </p:sp>
        </mc:Choice>
        <mc:Fallback xmlns="">
          <p:sp>
            <p:nvSpPr>
              <p:cNvPr id="5" name="TextBox 4">
                <a:extLst>
                  <a:ext uri="{FF2B5EF4-FFF2-40B4-BE49-F238E27FC236}">
                    <a16:creationId xmlns:a16="http://schemas.microsoft.com/office/drawing/2014/main" id="{304D9A66-E81B-CC86-259F-E6D231962ACB}"/>
                  </a:ext>
                </a:extLst>
              </p:cNvPr>
              <p:cNvSpPr txBox="1">
                <a:spLocks noRot="1" noChangeAspect="1" noMove="1" noResize="1" noEditPoints="1" noAdjustHandles="1" noChangeArrowheads="1" noChangeShapeType="1" noTextEdit="1"/>
              </p:cNvSpPr>
              <p:nvPr/>
            </p:nvSpPr>
            <p:spPr>
              <a:xfrm>
                <a:off x="841280" y="2512421"/>
                <a:ext cx="3198060" cy="307777"/>
              </a:xfrm>
              <a:prstGeom prst="rect">
                <a:avLst/>
              </a:prstGeom>
              <a:blipFill>
                <a:blip r:embed="rId14"/>
                <a:stretch>
                  <a:fillRect t="-3846" b="-1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E2FBDA3-229D-6CD9-E423-CC11FA3DD8F9}"/>
                  </a:ext>
                </a:extLst>
              </p:cNvPr>
              <p:cNvSpPr txBox="1"/>
              <p:nvPr/>
            </p:nvSpPr>
            <p:spPr>
              <a:xfrm>
                <a:off x="2245485" y="245268"/>
                <a:ext cx="2416879" cy="276999"/>
              </a:xfrm>
              <a:prstGeom prst="rect">
                <a:avLst/>
              </a:prstGeom>
              <a:solidFill>
                <a:schemeClr val="bg1">
                  <a:lumMod val="85000"/>
                </a:schemeClr>
              </a:solid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3</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4</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5</m:t>
                      </m:r>
                      <m:r>
                        <a:rPr lang="en-US" sz="1200" i="1">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𝟔</m:t>
                      </m:r>
                      <m:r>
                        <a:rPr lang="en-US" sz="1200" b="1" i="1">
                          <a:solidFill>
                            <a:srgbClr val="C00000"/>
                          </a:solidFill>
                          <a:latin typeface="Cambria Math" panose="02040503050406030204" pitchFamily="18" charset="0"/>
                          <a:ea typeface="Cambria Math" panose="02040503050406030204" pitchFamily="18" charset="0"/>
                        </a:rPr>
                        <m:t>→</m:t>
                      </m:r>
                      <m:r>
                        <a:rPr lang="en-US" sz="1200" b="1" i="1" smtClean="0">
                          <a:solidFill>
                            <a:srgbClr val="C00000"/>
                          </a:solidFill>
                          <a:latin typeface="Cambria Math" panose="02040503050406030204" pitchFamily="18" charset="0"/>
                          <a:ea typeface="Cambria Math" panose="02040503050406030204" pitchFamily="18" charset="0"/>
                        </a:rPr>
                        <m:t>𝟕</m:t>
                      </m:r>
                    </m:oMath>
                  </m:oMathPara>
                </a14:m>
                <a:endParaRPr lang="en-US" sz="1200" b="1" dirty="0"/>
              </a:p>
            </p:txBody>
          </p:sp>
        </mc:Choice>
        <mc:Fallback>
          <p:sp>
            <p:nvSpPr>
              <p:cNvPr id="2" name="TextBox 1">
                <a:extLst>
                  <a:ext uri="{FF2B5EF4-FFF2-40B4-BE49-F238E27FC236}">
                    <a16:creationId xmlns:a16="http://schemas.microsoft.com/office/drawing/2014/main" id="{7E2FBDA3-229D-6CD9-E423-CC11FA3DD8F9}"/>
                  </a:ext>
                </a:extLst>
              </p:cNvPr>
              <p:cNvSpPr txBox="1">
                <a:spLocks noRot="1" noChangeAspect="1" noMove="1" noResize="1" noEditPoints="1" noAdjustHandles="1" noChangeArrowheads="1" noChangeShapeType="1" noTextEdit="1"/>
              </p:cNvSpPr>
              <p:nvPr/>
            </p:nvSpPr>
            <p:spPr>
              <a:xfrm>
                <a:off x="2245485" y="245268"/>
                <a:ext cx="2416879" cy="276999"/>
              </a:xfrm>
              <a:prstGeom prst="rect">
                <a:avLst/>
              </a:prstGeom>
              <a:blipFill>
                <a:blip r:embed="rId15"/>
                <a:stretch>
                  <a:fillRect/>
                </a:stretch>
              </a:blipFill>
              <a:ln>
                <a:no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27346931"/>
      </p:ext>
    </p:extLst>
  </p:cSld>
  <p:clrMapOvr>
    <a:masterClrMapping/>
  </p:clrMapOvr>
  <mc:AlternateContent xmlns:mc="http://schemas.openxmlformats.org/markup-compatibility/2006">
    <mc:Choice xmlns:p14="http://schemas.microsoft.com/office/powerpoint/2010/main" Requires="p14">
      <p:transition spd="slow" p14:dur="2000" advTm="38242"/>
    </mc:Choice>
    <mc:Fallback>
      <p:transition spd="slow" advTm="382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9ED038-E08A-C89C-04BA-CE83F783E9BD}"/>
              </a:ext>
            </a:extLst>
          </p:cNvPr>
          <p:cNvSpPr>
            <a:spLocks noGrp="1"/>
          </p:cNvSpPr>
          <p:nvPr>
            <p:ph type="body" idx="1"/>
          </p:nvPr>
        </p:nvSpPr>
        <p:spPr/>
        <p:txBody>
          <a:bodyPr/>
          <a:lstStyle/>
          <a:p>
            <a:pPr marL="114300" indent="0">
              <a:buNone/>
            </a:pPr>
            <a:r>
              <a:rPr lang="en-US" dirty="0">
                <a:solidFill>
                  <a:schemeClr val="tx1"/>
                </a:solidFill>
              </a:rPr>
              <a:t>MA-ABE for BSP</a:t>
            </a:r>
          </a:p>
          <a:p>
            <a:r>
              <a:rPr lang="en-US" dirty="0">
                <a:solidFill>
                  <a:schemeClr val="tx1"/>
                </a:solidFill>
              </a:rPr>
              <a:t>Inner hybrids of security proof</a:t>
            </a:r>
          </a:p>
          <a:p>
            <a:r>
              <a:rPr lang="en-US" dirty="0">
                <a:solidFill>
                  <a:schemeClr val="tx1"/>
                </a:solidFill>
              </a:rPr>
              <a:t>Asymmetric prime-order bilinear group construction</a:t>
            </a:r>
          </a:p>
          <a:p>
            <a:r>
              <a:rPr lang="en-US" dirty="0">
                <a:solidFill>
                  <a:schemeClr val="tx1"/>
                </a:solidFill>
              </a:rPr>
              <a:t>Extension to attribute-reuse</a:t>
            </a:r>
            <a:br>
              <a:rPr lang="en-US" dirty="0">
                <a:solidFill>
                  <a:schemeClr val="tx1"/>
                </a:solidFill>
              </a:rPr>
            </a:br>
            <a:endParaRPr lang="en-US" dirty="0">
              <a:solidFill>
                <a:schemeClr val="tx1"/>
              </a:solidFill>
            </a:endParaRPr>
          </a:p>
          <a:p>
            <a:pPr marL="114300" indent="0">
              <a:buNone/>
            </a:pPr>
            <a:r>
              <a:rPr lang="en-US" dirty="0">
                <a:solidFill>
                  <a:schemeClr val="tx1"/>
                </a:solidFill>
              </a:rPr>
              <a:t>MA-ABE for ASP</a:t>
            </a:r>
          </a:p>
        </p:txBody>
      </p:sp>
      <p:sp>
        <p:nvSpPr>
          <p:cNvPr id="4" name="Google Shape;661;p30">
            <a:extLst>
              <a:ext uri="{FF2B5EF4-FFF2-40B4-BE49-F238E27FC236}">
                <a16:creationId xmlns:a16="http://schemas.microsoft.com/office/drawing/2014/main" id="{3BEA4623-1C3F-2BED-25C0-7B068043E431}"/>
              </a:ext>
            </a:extLst>
          </p:cNvPr>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Also in the paper</a:t>
            </a:r>
            <a:endParaRPr sz="3300" b="1" dirty="0"/>
          </a:p>
        </p:txBody>
      </p:sp>
    </p:spTree>
    <p:extLst>
      <p:ext uri="{BB962C8B-B14F-4D97-AF65-F5344CB8AC3E}">
        <p14:creationId xmlns:p14="http://schemas.microsoft.com/office/powerpoint/2010/main" val="1269089614"/>
      </p:ext>
    </p:extLst>
  </p:cSld>
  <p:clrMapOvr>
    <a:masterClrMapping/>
  </p:clrMapOvr>
  <mc:AlternateContent xmlns:mc="http://schemas.openxmlformats.org/markup-compatibility/2006">
    <mc:Choice xmlns:p14="http://schemas.microsoft.com/office/powerpoint/2010/main" Requires="p14">
      <p:transition spd="slow" p14:dur="2000" advTm="44001"/>
    </mc:Choice>
    <mc:Fallback>
      <p:transition spd="slow" advTm="4400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DE028B-18E8-8BCF-8A13-A6DB7BB48551}"/>
              </a:ext>
            </a:extLst>
          </p:cNvPr>
          <p:cNvSpPr>
            <a:spLocks noGrp="1"/>
          </p:cNvSpPr>
          <p:nvPr>
            <p:ph type="body" idx="1"/>
          </p:nvPr>
        </p:nvSpPr>
        <p:spPr>
          <a:xfrm>
            <a:off x="311700" y="1152475"/>
            <a:ext cx="8520600" cy="931506"/>
          </a:xfrm>
        </p:spPr>
        <p:txBody>
          <a:bodyPr/>
          <a:lstStyle/>
          <a:p>
            <a:r>
              <a:rPr lang="en-US" dirty="0">
                <a:solidFill>
                  <a:schemeClr val="tx1"/>
                </a:solidFill>
              </a:rPr>
              <a:t>MA-ABE for ASP with full adaptive security</a:t>
            </a:r>
          </a:p>
          <a:p>
            <a:r>
              <a:rPr lang="en-US" dirty="0">
                <a:solidFill>
                  <a:schemeClr val="tx1"/>
                </a:solidFill>
              </a:rPr>
              <a:t>Large-universe MA-ABE from standard assumptions</a:t>
            </a:r>
          </a:p>
        </p:txBody>
      </p:sp>
      <p:sp>
        <p:nvSpPr>
          <p:cNvPr id="6" name="Google Shape;661;p30">
            <a:extLst>
              <a:ext uri="{FF2B5EF4-FFF2-40B4-BE49-F238E27FC236}">
                <a16:creationId xmlns:a16="http://schemas.microsoft.com/office/drawing/2014/main" id="{1616049C-18EC-0D9D-33A0-BC57B2B21025}"/>
              </a:ext>
            </a:extLst>
          </p:cNvPr>
          <p:cNvSpPr txBox="1">
            <a:spLocks/>
          </p:cNvSpPr>
          <p:nvPr/>
        </p:nvSpPr>
        <p:spPr>
          <a:xfrm>
            <a:off x="517025" y="82200"/>
            <a:ext cx="8627100" cy="546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3300" b="1" dirty="0"/>
              <a:t>Open Questions</a:t>
            </a:r>
          </a:p>
        </p:txBody>
      </p:sp>
      <p:sp>
        <p:nvSpPr>
          <p:cNvPr id="7" name="Google Shape;661;p30">
            <a:extLst>
              <a:ext uri="{FF2B5EF4-FFF2-40B4-BE49-F238E27FC236}">
                <a16:creationId xmlns:a16="http://schemas.microsoft.com/office/drawing/2014/main" id="{3D392155-5078-1B7F-15F5-4381B88F12E4}"/>
              </a:ext>
            </a:extLst>
          </p:cNvPr>
          <p:cNvSpPr txBox="1">
            <a:spLocks/>
          </p:cNvSpPr>
          <p:nvPr/>
        </p:nvSpPr>
        <p:spPr>
          <a:xfrm>
            <a:off x="3274828" y="2420317"/>
            <a:ext cx="2619216" cy="931506"/>
          </a:xfrm>
          <a:prstGeom prst="rect">
            <a:avLst/>
          </a:prstGeom>
          <a:noFill/>
          <a:ln>
            <a:noFill/>
          </a:ln>
        </p:spPr>
        <p:txBody>
          <a:bodyPr spcFirstLastPara="1" wrap="square" lIns="91425" tIns="91425" rIns="91425" bIns="91425" anchor="t" anchorCtr="0">
            <a:normAutofit fontScale="6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5300" b="1" dirty="0"/>
              <a:t>Thank You!</a:t>
            </a:r>
          </a:p>
          <a:p>
            <a:pPr algn="ctr"/>
            <a:r>
              <a:rPr lang="en-US" sz="3300" dirty="0" err="1"/>
              <a:t>nvanjani@cmu.edu</a:t>
            </a:r>
            <a:endParaRPr lang="en-US" sz="3300" dirty="0"/>
          </a:p>
        </p:txBody>
      </p:sp>
      <p:sp>
        <p:nvSpPr>
          <p:cNvPr id="8" name="TextBox 7">
            <a:extLst>
              <a:ext uri="{FF2B5EF4-FFF2-40B4-BE49-F238E27FC236}">
                <a16:creationId xmlns:a16="http://schemas.microsoft.com/office/drawing/2014/main" id="{EF72FB0D-020E-A2B8-5F96-D5F546A4BA17}"/>
              </a:ext>
            </a:extLst>
          </p:cNvPr>
          <p:cNvSpPr txBox="1"/>
          <p:nvPr/>
        </p:nvSpPr>
        <p:spPr>
          <a:xfrm>
            <a:off x="914399" y="3498112"/>
            <a:ext cx="1189749" cy="307777"/>
          </a:xfrm>
          <a:prstGeom prst="rect">
            <a:avLst/>
          </a:prstGeom>
          <a:noFill/>
        </p:spPr>
        <p:txBody>
          <a:bodyPr wrap="none" rtlCol="0">
            <a:spAutoFit/>
          </a:bodyPr>
          <a:lstStyle/>
          <a:p>
            <a:r>
              <a:rPr lang="en-US" dirty="0" err="1"/>
              <a:t>Eprint</a:t>
            </a:r>
            <a:r>
              <a:rPr lang="en-US" dirty="0"/>
              <a:t>: soon </a:t>
            </a:r>
          </a:p>
        </p:txBody>
      </p:sp>
      <p:sp>
        <p:nvSpPr>
          <p:cNvPr id="9" name="Google Shape;58;p13">
            <a:extLst>
              <a:ext uri="{FF2B5EF4-FFF2-40B4-BE49-F238E27FC236}">
                <a16:creationId xmlns:a16="http://schemas.microsoft.com/office/drawing/2014/main" id="{9D1938E9-8609-824B-98A9-EF9C6F53DBA5}"/>
              </a:ext>
            </a:extLst>
          </p:cNvPr>
          <p:cNvSpPr txBox="1"/>
          <p:nvPr/>
        </p:nvSpPr>
        <p:spPr>
          <a:xfrm>
            <a:off x="2861400" y="4401350"/>
            <a:ext cx="3421200" cy="346200"/>
          </a:xfrm>
          <a:prstGeom prst="rect">
            <a:avLst/>
          </a:prstGeom>
          <a:noFill/>
          <a:ln>
            <a:noFill/>
          </a:ln>
        </p:spPr>
        <p:txBody>
          <a:bodyPr spcFirstLastPara="1" wrap="square" lIns="34275" tIns="34275" rIns="34275" bIns="34275" anchor="ctr" anchorCtr="0">
            <a:spAutoFit/>
          </a:bodyPr>
          <a:lstStyle/>
          <a:p>
            <a:pPr marL="0" lvl="0" indent="0" algn="ctr" rtl="0">
              <a:lnSpc>
                <a:spcPct val="90000"/>
              </a:lnSpc>
              <a:spcBef>
                <a:spcPts val="0"/>
              </a:spcBef>
              <a:spcAft>
                <a:spcPts val="0"/>
              </a:spcAft>
              <a:buNone/>
            </a:pPr>
            <a:r>
              <a:rPr lang="en" sz="2000"/>
              <a:t>To appear at Asiacrypt</a:t>
            </a:r>
            <a:r>
              <a:rPr lang="en" sz="2000">
                <a:solidFill>
                  <a:srgbClr val="000000"/>
                </a:solidFill>
              </a:rPr>
              <a:t> 202</a:t>
            </a:r>
            <a:r>
              <a:rPr lang="en" sz="2000"/>
              <a:t>5</a:t>
            </a:r>
            <a:endParaRPr sz="1000">
              <a:solidFill>
                <a:srgbClr val="000000"/>
              </a:solidFill>
            </a:endParaRPr>
          </a:p>
        </p:txBody>
      </p:sp>
    </p:spTree>
    <p:extLst>
      <p:ext uri="{BB962C8B-B14F-4D97-AF65-F5344CB8AC3E}">
        <p14:creationId xmlns:p14="http://schemas.microsoft.com/office/powerpoint/2010/main" val="1754736432"/>
      </p:ext>
    </p:extLst>
  </p:cSld>
  <p:clrMapOvr>
    <a:masterClrMapping/>
  </p:clrMapOvr>
  <mc:AlternateContent xmlns:mc="http://schemas.openxmlformats.org/markup-compatibility/2006">
    <mc:Choice xmlns:p14="http://schemas.microsoft.com/office/powerpoint/2010/main" Requires="p14">
      <p:transition spd="slow" p14:dur="2000" advTm="67072"/>
    </mc:Choice>
    <mc:Fallback>
      <p:transition spd="slow" advTm="6707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D49E-E193-388E-9E64-E8C54CDF469A}"/>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244BA364-93B2-5CCF-6695-CDD26F8DA4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20321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6">
          <a:extLst>
            <a:ext uri="{FF2B5EF4-FFF2-40B4-BE49-F238E27FC236}">
              <a16:creationId xmlns:a16="http://schemas.microsoft.com/office/drawing/2014/main" id="{698905A4-21D1-26D4-33D2-F74646551827}"/>
            </a:ext>
          </a:extLst>
        </p:cNvPr>
        <p:cNvGrpSpPr/>
        <p:nvPr/>
      </p:nvGrpSpPr>
      <p:grpSpPr>
        <a:xfrm>
          <a:off x="0" y="0"/>
          <a:ext cx="0" cy="0"/>
          <a:chOff x="0" y="0"/>
          <a:chExt cx="0" cy="0"/>
        </a:xfrm>
      </p:grpSpPr>
      <p:sp>
        <p:nvSpPr>
          <p:cNvPr id="617" name="Google Shape;617;p25">
            <a:extLst>
              <a:ext uri="{FF2B5EF4-FFF2-40B4-BE49-F238E27FC236}">
                <a16:creationId xmlns:a16="http://schemas.microsoft.com/office/drawing/2014/main" id="{0EEE900B-9C3D-AE57-DB07-7C3E7D6F3FD4}"/>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618" name="Google Shape;618;p25">
            <a:extLst>
              <a:ext uri="{FF2B5EF4-FFF2-40B4-BE49-F238E27FC236}">
                <a16:creationId xmlns:a16="http://schemas.microsoft.com/office/drawing/2014/main" id="{7DCF3597-29AA-1101-FD06-7D88835F4CD3}"/>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 dirty="0" err="1">
                <a:solidFill>
                  <a:schemeClr val="dk1"/>
                </a:solidFill>
              </a:rPr>
              <a:t>Lewko</a:t>
            </a:r>
            <a:r>
              <a:rPr lang="en" dirty="0">
                <a:solidFill>
                  <a:schemeClr val="dk1"/>
                </a:solidFill>
              </a:rPr>
              <a:t>-Waters MA-ABE for BSP construction</a:t>
            </a:r>
            <a:endParaRPr dirty="0">
              <a:solidFill>
                <a:schemeClr val="dk1"/>
              </a:solidFill>
            </a:endParaRPr>
          </a:p>
          <a:p>
            <a:pPr marL="914400" lvl="1" indent="-317500" algn="l" rtl="0">
              <a:spcBef>
                <a:spcPts val="0"/>
              </a:spcBef>
              <a:spcAft>
                <a:spcPts val="0"/>
              </a:spcAft>
              <a:buClr>
                <a:schemeClr val="dk1"/>
              </a:buClr>
              <a:buSzPts val="1400"/>
              <a:buAutoNum type="alphaLcPeriod"/>
            </a:pPr>
            <a:r>
              <a:rPr lang="en" dirty="0">
                <a:solidFill>
                  <a:schemeClr val="dk1"/>
                </a:solidFill>
              </a:rPr>
              <a:t>Limitations in supporting adaptive authority corruption</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Our MA-ABE for BSP construction</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dirty="0">
                <a:solidFill>
                  <a:schemeClr val="dk1"/>
                </a:solidFill>
              </a:rPr>
              <a:t>Security Analysis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en" b="1" dirty="0">
                <a:solidFill>
                  <a:schemeClr val="dk1"/>
                </a:solidFill>
              </a:rPr>
              <a:t>Our MA-ABE for ASP construction</a:t>
            </a:r>
            <a:endParaRPr b="1" dirty="0">
              <a:solidFill>
                <a:schemeClr val="dk1"/>
              </a:solidFill>
            </a:endParaRPr>
          </a:p>
          <a:p>
            <a:pPr marL="0" lvl="0" indent="0" algn="l" rtl="0">
              <a:spcBef>
                <a:spcPts val="1200"/>
              </a:spcBef>
              <a:spcAft>
                <a:spcPts val="1200"/>
              </a:spcAft>
              <a:buNone/>
            </a:pPr>
            <a:endParaRPr dirty="0">
              <a:solidFill>
                <a:schemeClr val="dk1"/>
              </a:solidFill>
            </a:endParaRPr>
          </a:p>
        </p:txBody>
      </p:sp>
      <p:sp>
        <p:nvSpPr>
          <p:cNvPr id="619" name="Google Shape;619;p25">
            <a:extLst>
              <a:ext uri="{FF2B5EF4-FFF2-40B4-BE49-F238E27FC236}">
                <a16:creationId xmlns:a16="http://schemas.microsoft.com/office/drawing/2014/main" id="{FEC60B20-1B8B-BA81-B777-14CB10E64492}"/>
              </a:ext>
            </a:extLst>
          </p:cNvPr>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Roadmap</a:t>
            </a:r>
            <a:endParaRPr sz="3300" b="1"/>
          </a:p>
        </p:txBody>
      </p:sp>
    </p:spTree>
    <p:extLst>
      <p:ext uri="{BB962C8B-B14F-4D97-AF65-F5344CB8AC3E}">
        <p14:creationId xmlns:p14="http://schemas.microsoft.com/office/powerpoint/2010/main" val="3198213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4">
          <a:extLst>
            <a:ext uri="{FF2B5EF4-FFF2-40B4-BE49-F238E27FC236}">
              <a16:creationId xmlns:a16="http://schemas.microsoft.com/office/drawing/2014/main" id="{33ED2FD8-C4DA-E7B2-A0A7-6564F03E4B42}"/>
            </a:ext>
          </a:extLst>
        </p:cNvPr>
        <p:cNvGrpSpPr/>
        <p:nvPr/>
      </p:nvGrpSpPr>
      <p:grpSpPr>
        <a:xfrm>
          <a:off x="0" y="0"/>
          <a:ext cx="0" cy="0"/>
          <a:chOff x="0" y="0"/>
          <a:chExt cx="0" cy="0"/>
        </a:xfrm>
      </p:grpSpPr>
      <p:sp>
        <p:nvSpPr>
          <p:cNvPr id="625" name="Google Shape;625;p26">
            <a:extLst>
              <a:ext uri="{FF2B5EF4-FFF2-40B4-BE49-F238E27FC236}">
                <a16:creationId xmlns:a16="http://schemas.microsoft.com/office/drawing/2014/main" id="{A33287E2-D48C-E8A2-8A76-94D1D6F6C2F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
        <p:nvSpPr>
          <p:cNvPr id="626" name="Google Shape;626;p26">
            <a:extLst>
              <a:ext uri="{FF2B5EF4-FFF2-40B4-BE49-F238E27FC236}">
                <a16:creationId xmlns:a16="http://schemas.microsoft.com/office/drawing/2014/main" id="{106C63ED-339C-1F7B-12AD-D50C4CEBF168}"/>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Arithmetic Span Program (ASP)</a:t>
            </a:r>
            <a:endParaRPr sz="2950" b="1" dirty="0"/>
          </a:p>
        </p:txBody>
      </p:sp>
      <mc:AlternateContent xmlns:mc="http://schemas.openxmlformats.org/markup-compatibility/2006" xmlns:a14="http://schemas.microsoft.com/office/drawing/2010/main">
        <mc:Choice Requires="a14">
          <p:sp>
            <p:nvSpPr>
              <p:cNvPr id="627" name="Google Shape;627;p26">
                <a:extLst>
                  <a:ext uri="{FF2B5EF4-FFF2-40B4-BE49-F238E27FC236}">
                    <a16:creationId xmlns:a16="http://schemas.microsoft.com/office/drawing/2014/main" id="{FAF1452C-6E57-7BC9-8400-FA99514B0A4F}"/>
                  </a:ext>
                </a:extLst>
              </p:cNvPr>
              <p:cNvSpPr txBox="1">
                <a:spLocks noGrp="1"/>
              </p:cNvSpPr>
              <p:nvPr>
                <p:ph type="title"/>
              </p:nvPr>
            </p:nvSpPr>
            <p:spPr>
              <a:xfrm>
                <a:off x="517025" y="684362"/>
                <a:ext cx="8627100" cy="1560140"/>
              </a:xfrm>
              <a:prstGeom prst="rect">
                <a:avLst/>
              </a:prstGeom>
            </p:spPr>
            <p:txBody>
              <a:bodyPr spcFirstLastPara="1" wrap="square" lIns="91425" tIns="91425" rIns="91425" bIns="91425" anchor="t" anchorCtr="0">
                <a:spAutoFit/>
              </a:bodyPr>
              <a:lstStyle/>
              <a:p>
                <a:pPr lvl="0">
                  <a:lnSpc>
                    <a:spcPct val="150000"/>
                  </a:lnSpc>
                </a:pPr>
                <a:r>
                  <a:rPr lang="en-US" sz="1800" dirty="0"/>
                  <a:t>Universe of attributes: </a:t>
                </a:r>
                <a14:m>
                  <m:oMath xmlns:m="http://schemas.openxmlformats.org/officeDocument/2006/math">
                    <m:r>
                      <a:rPr lang="en-US" sz="1800" i="1" dirty="0" smtClean="0">
                        <a:latin typeface="Cambria Math" panose="02040503050406030204" pitchFamily="18" charset="0"/>
                      </a:rPr>
                      <m:t>𝑈</m:t>
                    </m:r>
                  </m:oMath>
                </a14:m>
                <a:br>
                  <a:rPr lang="en-US" sz="1800" dirty="0"/>
                </a:br>
                <a:r>
                  <a:rPr lang="en-US" sz="1800" dirty="0"/>
                  <a:t>ASP over </a:t>
                </a:r>
                <a14:m>
                  <m:oMath xmlns:m="http://schemas.openxmlformats.org/officeDocument/2006/math">
                    <m:r>
                      <a:rPr lang="en-US" sz="1800" i="1" dirty="0" smtClean="0">
                        <a:latin typeface="Cambria Math" panose="02040503050406030204" pitchFamily="18" charset="0"/>
                      </a:rPr>
                      <m:t>𝑍</m:t>
                    </m:r>
                    <m:r>
                      <a:rPr lang="en-US" sz="1800" i="1" baseline="-25000" dirty="0" err="1">
                        <a:latin typeface="Cambria Math" panose="02040503050406030204" pitchFamily="18" charset="0"/>
                      </a:rPr>
                      <m:t>𝑞</m:t>
                    </m:r>
                  </m:oMath>
                </a14:m>
                <a:r>
                  <a:rPr lang="en-US" sz="1800" dirty="0"/>
                  <a:t>: </a:t>
                </a:r>
                <a14:m>
                  <m:oMath xmlns:m="http://schemas.openxmlformats.org/officeDocument/2006/math">
                    <m:r>
                      <a:rPr lang="en-US" sz="1800" i="1" dirty="0" smtClean="0">
                        <a:latin typeface="Cambria Math" panose="02040503050406030204" pitchFamily="18" charset="0"/>
                      </a:rPr>
                      <m:t>(</m:t>
                    </m:r>
                    <m:r>
                      <a:rPr lang="en-US" sz="1800" b="1" i="1" dirty="0">
                        <a:latin typeface="Cambria Math" panose="02040503050406030204" pitchFamily="18" charset="0"/>
                      </a:rPr>
                      <m:t>𝑴</m:t>
                    </m:r>
                    <m:r>
                      <a:rPr lang="en-US" sz="1800" b="1" i="1" dirty="0">
                        <a:latin typeface="Cambria Math" panose="02040503050406030204" pitchFamily="18" charset="0"/>
                      </a:rPr>
                      <m:t>,</m:t>
                    </m:r>
                    <m:r>
                      <a:rPr lang="en-US" sz="1800" b="1" i="1" dirty="0" smtClean="0">
                        <a:latin typeface="Cambria Math" panose="02040503050406030204" pitchFamily="18" charset="0"/>
                      </a:rPr>
                      <m:t>𝑵</m:t>
                    </m:r>
                    <m:r>
                      <a:rPr lang="en-US" sz="1800" i="1" dirty="0">
                        <a:latin typeface="Cambria Math" panose="02040503050406030204" pitchFamily="18" charset="0"/>
                      </a:rPr>
                      <m:t>, </m:t>
                    </m:r>
                    <m:r>
                      <a:rPr lang="en-US" sz="1800" i="1" dirty="0">
                        <a:latin typeface="Cambria Math" panose="02040503050406030204" pitchFamily="18" charset="0"/>
                      </a:rPr>
                      <m:t>𝜌</m:t>
                    </m:r>
                    <m:r>
                      <a:rPr lang="en-US" sz="1800" i="1" dirty="0">
                        <a:latin typeface="Cambria Math" panose="02040503050406030204" pitchFamily="18" charset="0"/>
                      </a:rPr>
                      <m:t>)</m:t>
                    </m:r>
                  </m:oMath>
                </a14:m>
                <a:r>
                  <a:rPr lang="en-US" sz="1800" dirty="0"/>
                  <a:t>, where </a:t>
                </a:r>
                <a:r>
                  <a:rPr lang="en-US" sz="1800" dirty="0" err="1"/>
                  <a:t>matricies</a:t>
                </a:r>
                <a:r>
                  <a:rPr lang="en-US" sz="1800" dirty="0"/>
                  <a:t> </a:t>
                </a:r>
                <a14:m>
                  <m:oMath xmlns:m="http://schemas.openxmlformats.org/officeDocument/2006/math">
                    <m:r>
                      <a:rPr lang="en-US" sz="1800" b="1" i="1" dirty="0" smtClean="0">
                        <a:latin typeface="Cambria Math" panose="02040503050406030204" pitchFamily="18" charset="0"/>
                      </a:rPr>
                      <m:t>𝑴</m:t>
                    </m:r>
                    <m:r>
                      <a:rPr lang="en-US" sz="1800" b="1" i="1" dirty="0" smtClean="0">
                        <a:latin typeface="Cambria Math" panose="02040503050406030204" pitchFamily="18" charset="0"/>
                      </a:rPr>
                      <m:t>, </m:t>
                    </m:r>
                    <m:r>
                      <a:rPr lang="en-US" sz="1800" b="1" i="1" dirty="0" smtClean="0">
                        <a:latin typeface="Cambria Math" panose="02040503050406030204" pitchFamily="18" charset="0"/>
                      </a:rPr>
                      <m:t>𝑵</m:t>
                    </m:r>
                    <m:r>
                      <a:rPr lang="en-US" sz="1800" i="1" dirty="0">
                        <a:latin typeface="Cambria Math" panose="02040503050406030204" pitchFamily="18" charset="0"/>
                      </a:rPr>
                      <m:t> ∈ </m:t>
                    </m:r>
                    <m:r>
                      <a:rPr lang="en-US" sz="1800" i="1" dirty="0" err="1">
                        <a:latin typeface="Cambria Math" panose="02040503050406030204" pitchFamily="18" charset="0"/>
                      </a:rPr>
                      <m:t>𝑍</m:t>
                    </m:r>
                    <m:r>
                      <a:rPr lang="en-US" sz="1800" i="1" baseline="-25000" dirty="0" err="1">
                        <a:latin typeface="Cambria Math" panose="02040503050406030204" pitchFamily="18" charset="0"/>
                      </a:rPr>
                      <m:t>𝑞</m:t>
                    </m:r>
                    <m:r>
                      <a:rPr lang="en-US" sz="1800" i="1" baseline="30000" dirty="0" err="1">
                        <a:latin typeface="Cambria Math" panose="02040503050406030204" pitchFamily="18" charset="0"/>
                      </a:rPr>
                      <m:t>𝑛</m:t>
                    </m:r>
                    <m:r>
                      <a:rPr lang="en-US" sz="1800" i="1" baseline="30000" dirty="0">
                        <a:latin typeface="Cambria Math" panose="02040503050406030204" pitchFamily="18" charset="0"/>
                      </a:rPr>
                      <m:t> </m:t>
                    </m:r>
                    <m:r>
                      <a:rPr lang="en-US" sz="1800" i="1" baseline="30000" dirty="0">
                        <a:latin typeface="Cambria Math" panose="02040503050406030204" pitchFamily="18" charset="0"/>
                      </a:rPr>
                      <m:t>𝑥</m:t>
                    </m:r>
                    <m:r>
                      <a:rPr lang="en-US" sz="1800" i="1" baseline="30000" dirty="0">
                        <a:latin typeface="Cambria Math" panose="02040503050406030204" pitchFamily="18" charset="0"/>
                      </a:rPr>
                      <m:t> ℓ</m:t>
                    </m:r>
                  </m:oMath>
                </a14:m>
                <a:r>
                  <a:rPr lang="en-US" sz="1800" dirty="0"/>
                  <a:t>, map </a:t>
                </a:r>
                <a14:m>
                  <m:oMath xmlns:m="http://schemas.openxmlformats.org/officeDocument/2006/math">
                    <m:r>
                      <a:rPr lang="en-US" sz="1800" i="1" dirty="0" smtClean="0">
                        <a:latin typeface="Cambria Math" panose="02040503050406030204" pitchFamily="18" charset="0"/>
                      </a:rPr>
                      <m:t>𝜌</m:t>
                    </m:r>
                    <m:r>
                      <a:rPr lang="en-US" sz="1800" i="1" dirty="0" smtClean="0">
                        <a:latin typeface="Cambria Math" panose="02040503050406030204" pitchFamily="18" charset="0"/>
                      </a:rPr>
                      <m:t>: [</m:t>
                    </m:r>
                    <m:r>
                      <a:rPr lang="en-US" sz="1800" i="1" dirty="0" smtClean="0">
                        <a:latin typeface="Cambria Math" panose="02040503050406030204" pitchFamily="18" charset="0"/>
                      </a:rPr>
                      <m:t>𝑛</m:t>
                    </m:r>
                    <m:r>
                      <a:rPr lang="en-US" sz="1800" i="1" dirty="0" smtClean="0">
                        <a:latin typeface="Cambria Math" panose="02040503050406030204" pitchFamily="18" charset="0"/>
                      </a:rPr>
                      <m:t>]→</m:t>
                    </m:r>
                    <m:r>
                      <a:rPr lang="en-US" sz="1800" b="0" i="1" dirty="0" smtClean="0">
                        <a:latin typeface="Cambria Math" panose="02040503050406030204" pitchFamily="18" charset="0"/>
                      </a:rPr>
                      <m:t>𝑈</m:t>
                    </m:r>
                  </m:oMath>
                </a14:m>
                <a:br>
                  <a:rPr lang="en-US" sz="1800" i="1" dirty="0"/>
                </a:br>
                <a14:m>
                  <m:oMath xmlns:m="http://schemas.openxmlformats.org/officeDocument/2006/math">
                    <m:r>
                      <a:rPr lang="en-US" sz="1800" b="1" i="1" dirty="0" smtClean="0">
                        <a:latin typeface="Cambria Math" panose="02040503050406030204" pitchFamily="18" charset="0"/>
                      </a:rPr>
                      <m:t>𝒛</m:t>
                    </m:r>
                    <m:r>
                      <a:rPr lang="en-US" sz="1800" i="1" dirty="0">
                        <a:latin typeface="Cambria Math" panose="02040503050406030204" pitchFamily="18" charset="0"/>
                      </a:rPr>
                      <m:t>∈</m:t>
                    </m:r>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𝑍</m:t>
                        </m:r>
                      </m:e>
                      <m:sub>
                        <m:r>
                          <a:rPr lang="en-US" sz="1800" i="1" dirty="0">
                            <a:latin typeface="Cambria Math" panose="02040503050406030204" pitchFamily="18" charset="0"/>
                          </a:rPr>
                          <m:t>𝑞</m:t>
                        </m:r>
                      </m:sub>
                      <m:sup>
                        <m:r>
                          <a:rPr lang="en-US" sz="1800" b="0" i="1" dirty="0" smtClean="0">
                            <a:latin typeface="Cambria Math" panose="02040503050406030204" pitchFamily="18" charset="0"/>
                          </a:rPr>
                          <m:t>|</m:t>
                        </m:r>
                        <m:r>
                          <a:rPr lang="en-US" sz="1800" i="1" dirty="0">
                            <a:latin typeface="Cambria Math" panose="02040503050406030204" pitchFamily="18" charset="0"/>
                          </a:rPr>
                          <m:t>𝑆</m:t>
                        </m:r>
                        <m:r>
                          <a:rPr lang="en-US" sz="1800" b="0" i="1" dirty="0" smtClean="0">
                            <a:latin typeface="Cambria Math" panose="02040503050406030204" pitchFamily="18" charset="0"/>
                          </a:rPr>
                          <m:t>|</m:t>
                        </m:r>
                      </m:sup>
                    </m:sSubSup>
                  </m:oMath>
                </a14:m>
                <a:r>
                  <a:rPr lang="en-US" sz="1800" dirty="0"/>
                  <a:t> satisfies </a:t>
                </a:r>
                <a14:m>
                  <m:oMath xmlns:m="http://schemas.openxmlformats.org/officeDocument/2006/math">
                    <m:r>
                      <a:rPr lang="en-US" sz="1800" i="1" dirty="0" smtClean="0">
                        <a:latin typeface="Cambria Math" panose="02040503050406030204" pitchFamily="18" charset="0"/>
                      </a:rPr>
                      <m:t>(</m:t>
                    </m:r>
                    <m:r>
                      <a:rPr lang="en-US" sz="1800" b="1" i="1" dirty="0">
                        <a:latin typeface="Cambria Math" panose="02040503050406030204" pitchFamily="18" charset="0"/>
                      </a:rPr>
                      <m:t>𝑴</m:t>
                    </m:r>
                    <m:r>
                      <a:rPr lang="en-US" sz="1800" i="1" dirty="0">
                        <a:latin typeface="Cambria Math" panose="02040503050406030204" pitchFamily="18" charset="0"/>
                      </a:rPr>
                      <m:t>, </m:t>
                    </m:r>
                    <m:r>
                      <a:rPr lang="en-US" sz="1800" b="1" i="1" dirty="0" smtClean="0">
                        <a:latin typeface="Cambria Math" panose="02040503050406030204" pitchFamily="18" charset="0"/>
                      </a:rPr>
                      <m:t>𝑵</m:t>
                    </m:r>
                    <m:r>
                      <a:rPr lang="en-US" sz="1800" b="0" i="1" dirty="0" smtClean="0">
                        <a:latin typeface="Cambria Math" panose="02040503050406030204" pitchFamily="18" charset="0"/>
                      </a:rPr>
                      <m:t>, </m:t>
                    </m:r>
                    <m:r>
                      <a:rPr lang="en-US" sz="1800" i="1" dirty="0">
                        <a:latin typeface="Cambria Math" panose="02040503050406030204" pitchFamily="18" charset="0"/>
                      </a:rPr>
                      <m:t>𝜌</m:t>
                    </m:r>
                    <m:r>
                      <a:rPr lang="en-US" sz="1800" i="1" dirty="0">
                        <a:latin typeface="Cambria Math" panose="02040503050406030204" pitchFamily="18" charset="0"/>
                      </a:rPr>
                      <m:t>)</m:t>
                    </m:r>
                  </m:oMath>
                </a14:m>
                <a:r>
                  <a:rPr lang="en-US" sz="1800" i="1" dirty="0"/>
                  <a:t> </a:t>
                </a:r>
                <a:r>
                  <a:rPr lang="en-US" sz="1800" dirty="0" err="1"/>
                  <a:t>iff</a:t>
                </a:r>
                <a:r>
                  <a:rPr lang="en-US" sz="1800" dirty="0"/>
                  <a:t> </a:t>
                </a:r>
                <a14:m>
                  <m:oMath xmlns:m="http://schemas.openxmlformats.org/officeDocument/2006/math">
                    <m:r>
                      <a:rPr lang="en-US" sz="1800" i="1" dirty="0" smtClean="0">
                        <a:latin typeface="Cambria Math" panose="02040503050406030204" pitchFamily="18" charset="0"/>
                      </a:rPr>
                      <m:t>(1, 0, …, 0)∈</m:t>
                    </m:r>
                    <m:r>
                      <a:rPr lang="en-US" sz="1800" i="1" dirty="0" err="1">
                        <a:latin typeface="Cambria Math" panose="02040503050406030204" pitchFamily="18" charset="0"/>
                      </a:rPr>
                      <m:t>𝑅𝑜𝑤𝑆𝑝𝑎</m:t>
                    </m:r>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r>
                      <a:rPr lang="en-US" sz="1800" b="1" i="1" dirty="0" smtClean="0">
                        <a:latin typeface="Cambria Math" panose="02040503050406030204" pitchFamily="18" charset="0"/>
                      </a:rPr>
                      <m:t>{</m:t>
                    </m:r>
                    <m:sSub>
                      <m:sSubPr>
                        <m:ctrlPr>
                          <a:rPr lang="en-US" sz="1800" b="1" i="1" dirty="0">
                            <a:latin typeface="Cambria Math" panose="02040503050406030204" pitchFamily="18" charset="0"/>
                          </a:rPr>
                        </m:ctrlPr>
                      </m:sSubPr>
                      <m:e>
                        <m:r>
                          <a:rPr lang="en-US" sz="1800" b="1" i="1" dirty="0">
                            <a:latin typeface="Cambria Math" panose="02040503050406030204" pitchFamily="18" charset="0"/>
                          </a:rPr>
                          <m:t>𝒛</m:t>
                        </m:r>
                      </m:e>
                      <m:sub>
                        <m:r>
                          <a:rPr lang="en-US" sz="1800" b="0" i="1" dirty="0">
                            <a:latin typeface="Cambria Math" panose="02040503050406030204" pitchFamily="18" charset="0"/>
                            <a:ea typeface="Cambria Math" panose="02040503050406030204" pitchFamily="18" charset="0"/>
                          </a:rPr>
                          <m:t>𝜌</m:t>
                        </m:r>
                        <m:d>
                          <m:dPr>
                            <m:ctrlPr>
                              <a:rPr lang="en-US" sz="1800" i="1" dirty="0">
                                <a:latin typeface="Cambria Math" panose="02040503050406030204" pitchFamily="18" charset="0"/>
                                <a:ea typeface="Cambria Math" panose="02040503050406030204" pitchFamily="18" charset="0"/>
                              </a:rPr>
                            </m:ctrlPr>
                          </m:dPr>
                          <m:e>
                            <m:r>
                              <a:rPr lang="en-US" sz="1800" b="0" i="1" dirty="0">
                                <a:latin typeface="Cambria Math" panose="02040503050406030204" pitchFamily="18" charset="0"/>
                                <a:ea typeface="Cambria Math" panose="02040503050406030204" pitchFamily="18" charset="0"/>
                              </a:rPr>
                              <m:t>𝑥</m:t>
                            </m:r>
                          </m:e>
                        </m:d>
                      </m:sub>
                    </m:sSub>
                    <m:sSub>
                      <m:sSubPr>
                        <m:ctrlPr>
                          <a:rPr lang="en-US" sz="1800" b="1" i="1" dirty="0" smtClean="0">
                            <a:latin typeface="Cambria Math" panose="02040503050406030204" pitchFamily="18" charset="0"/>
                            <a:ea typeface="Cambria Math" panose="02040503050406030204" pitchFamily="18" charset="0"/>
                          </a:rPr>
                        </m:ctrlPr>
                      </m:sSubPr>
                      <m:e>
                        <m:r>
                          <a:rPr lang="en-US" sz="1800" b="1" i="1" dirty="0" smtClean="0">
                            <a:latin typeface="Cambria Math" panose="02040503050406030204" pitchFamily="18" charset="0"/>
                            <a:ea typeface="Cambria Math" panose="02040503050406030204" pitchFamily="18" charset="0"/>
                          </a:rPr>
                          <m:t>𝑴</m:t>
                        </m:r>
                      </m:e>
                      <m:sub>
                        <m:r>
                          <a:rPr lang="en-US" sz="1800" b="0" i="1" dirty="0" smtClean="0">
                            <a:latin typeface="Cambria Math" panose="02040503050406030204" pitchFamily="18" charset="0"/>
                            <a:ea typeface="Cambria Math" panose="02040503050406030204" pitchFamily="18" charset="0"/>
                          </a:rPr>
                          <m:t>𝑥</m:t>
                        </m:r>
                      </m:sub>
                    </m:sSub>
                    <m:r>
                      <a:rPr lang="en-US" sz="1800" b="1" i="1" dirty="0" smtClean="0">
                        <a:latin typeface="Cambria Math" panose="02040503050406030204" pitchFamily="18" charset="0"/>
                        <a:ea typeface="Cambria Math" panose="02040503050406030204" pitchFamily="18" charset="0"/>
                      </a:rPr>
                      <m:t>+</m:t>
                    </m:r>
                    <m:sSub>
                      <m:sSubPr>
                        <m:ctrlPr>
                          <a:rPr lang="en-US" sz="1800" b="1" i="1" dirty="0" smtClean="0">
                            <a:latin typeface="Cambria Math" panose="02040503050406030204" pitchFamily="18" charset="0"/>
                            <a:ea typeface="Cambria Math" panose="02040503050406030204" pitchFamily="18" charset="0"/>
                          </a:rPr>
                        </m:ctrlPr>
                      </m:sSubPr>
                      <m:e>
                        <m:r>
                          <a:rPr lang="en-US" sz="1800" b="1" i="1" dirty="0" smtClean="0">
                            <a:latin typeface="Cambria Math" panose="02040503050406030204" pitchFamily="18" charset="0"/>
                            <a:ea typeface="Cambria Math" panose="02040503050406030204" pitchFamily="18" charset="0"/>
                          </a:rPr>
                          <m:t>𝑵</m:t>
                        </m:r>
                      </m:e>
                      <m:sub>
                        <m:r>
                          <a:rPr lang="en-US" sz="1800" b="0" i="1" dirty="0" smtClean="0">
                            <a:latin typeface="Cambria Math" panose="02040503050406030204" pitchFamily="18" charset="0"/>
                            <a:ea typeface="Cambria Math" panose="02040503050406030204" pitchFamily="18" charset="0"/>
                          </a:rPr>
                          <m:t>𝑥</m:t>
                        </m:r>
                      </m:sub>
                    </m:sSub>
                    <m:sSub>
                      <m:sSubPr>
                        <m:ctrlPr>
                          <a:rPr lang="en-US" sz="1800" b="1" i="1" dirty="0" smtClean="0">
                            <a:latin typeface="Cambria Math" panose="02040503050406030204" pitchFamily="18" charset="0"/>
                            <a:ea typeface="Cambria Math" panose="02040503050406030204" pitchFamily="18" charset="0"/>
                          </a:rPr>
                        </m:ctrlPr>
                      </m:sSubPr>
                      <m:e>
                        <m:r>
                          <a:rPr lang="en-US" sz="1800" b="1" i="1" dirty="0" smtClean="0">
                            <a:latin typeface="Cambria Math" panose="02040503050406030204" pitchFamily="18" charset="0"/>
                            <a:ea typeface="Cambria Math" panose="02040503050406030204" pitchFamily="18" charset="0"/>
                          </a:rPr>
                          <m:t>}</m:t>
                        </m:r>
                      </m:e>
                      <m:sub>
                        <m:r>
                          <a:rPr lang="en-US" sz="1800" b="0" i="1" dirty="0" smtClean="0">
                            <a:latin typeface="Cambria Math" panose="02040503050406030204" pitchFamily="18" charset="0"/>
                            <a:ea typeface="Cambria Math" panose="02040503050406030204" pitchFamily="18" charset="0"/>
                          </a:rPr>
                          <m:t>𝑥</m:t>
                        </m:r>
                        <m:r>
                          <a:rPr lang="en-US" sz="1800" b="0" i="1" dirty="0" smtClean="0">
                            <a:latin typeface="Cambria Math" panose="02040503050406030204" pitchFamily="18" charset="0"/>
                            <a:ea typeface="Cambria Math" panose="02040503050406030204" pitchFamily="18" charset="0"/>
                          </a:rPr>
                          <m:t> ∈ </m:t>
                        </m:r>
                        <m:r>
                          <a:rPr lang="en-US" sz="1800" b="0" i="1" dirty="0" smtClean="0">
                            <a:latin typeface="Cambria Math" panose="02040503050406030204" pitchFamily="18" charset="0"/>
                            <a:ea typeface="Cambria Math" panose="02040503050406030204" pitchFamily="18" charset="0"/>
                          </a:rPr>
                          <m:t>𝑆</m:t>
                        </m:r>
                      </m:sub>
                    </m:sSub>
                    <m:r>
                      <a:rPr lang="en-US" sz="1800" b="1" i="1" dirty="0" smtClean="0">
                        <a:latin typeface="Cambria Math" panose="02040503050406030204" pitchFamily="18" charset="0"/>
                        <a:ea typeface="Cambria Math" panose="02040503050406030204" pitchFamily="18" charset="0"/>
                      </a:rPr>
                      <m:t>)</m:t>
                    </m:r>
                  </m:oMath>
                </a14:m>
                <a:endParaRPr sz="1800" i="1" dirty="0"/>
              </a:p>
            </p:txBody>
          </p:sp>
        </mc:Choice>
        <mc:Fallback xmlns="">
          <p:sp>
            <p:nvSpPr>
              <p:cNvPr id="627" name="Google Shape;627;p26">
                <a:extLst>
                  <a:ext uri="{FF2B5EF4-FFF2-40B4-BE49-F238E27FC236}">
                    <a16:creationId xmlns:a16="http://schemas.microsoft.com/office/drawing/2014/main" id="{FAF1452C-6E57-7BC9-8400-FA99514B0A4F}"/>
                  </a:ext>
                </a:extLst>
              </p:cNvPr>
              <p:cNvSpPr txBox="1">
                <a:spLocks noGrp="1" noRot="1" noChangeAspect="1" noMove="1" noResize="1" noEditPoints="1" noAdjustHandles="1" noChangeArrowheads="1" noChangeShapeType="1" noTextEdit="1"/>
              </p:cNvSpPr>
              <p:nvPr>
                <p:ph type="title"/>
              </p:nvPr>
            </p:nvSpPr>
            <p:spPr>
              <a:xfrm>
                <a:off x="517025" y="684362"/>
                <a:ext cx="8627100" cy="1560140"/>
              </a:xfrm>
              <a:prstGeom prst="rect">
                <a:avLst/>
              </a:prstGeom>
              <a:blipFill>
                <a:blip r:embed="rId3"/>
                <a:stretch>
                  <a:fillRect l="-588"/>
                </a:stretch>
              </a:blipFill>
            </p:spPr>
            <p:txBody>
              <a:bodyPr/>
              <a:lstStyle/>
              <a:p>
                <a:r>
                  <a:rPr lang="en-US">
                    <a:noFill/>
                  </a:rPr>
                  <a:t> </a:t>
                </a:r>
              </a:p>
            </p:txBody>
          </p:sp>
        </mc:Fallback>
      </mc:AlternateContent>
    </p:spTree>
    <p:extLst>
      <p:ext uri="{BB962C8B-B14F-4D97-AF65-F5344CB8AC3E}">
        <p14:creationId xmlns:p14="http://schemas.microsoft.com/office/powerpoint/2010/main" val="2853968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DCB35F9-37E0-A9F2-56FB-1F687A04D896}"/>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6D5D8E47-50C4-A245-FF87-95E782DB513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45" name="Google Shape;645;p28">
            <a:extLst>
              <a:ext uri="{FF2B5EF4-FFF2-40B4-BE49-F238E27FC236}">
                <a16:creationId xmlns:a16="http://schemas.microsoft.com/office/drawing/2014/main" id="{D2B61BAB-A9D7-B17E-63F1-7A2791FC66F2}"/>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Our MA-ABE for ASP construction</a:t>
            </a:r>
            <a:endParaRPr sz="2950" b="1" dirty="0"/>
          </a:p>
        </p:txBody>
      </p:sp>
      <mc:AlternateContent xmlns:mc="http://schemas.openxmlformats.org/markup-compatibility/2006" xmlns:a14="http://schemas.microsoft.com/office/drawing/2010/main">
        <mc:Choice Requires="a14">
          <p:sp>
            <p:nvSpPr>
              <p:cNvPr id="647" name="Google Shape;647;p28">
                <a:extLst>
                  <a:ext uri="{FF2B5EF4-FFF2-40B4-BE49-F238E27FC236}">
                    <a16:creationId xmlns:a16="http://schemas.microsoft.com/office/drawing/2014/main" id="{DE19CB01-D08B-AA8B-B16E-5B3C41EC8817}"/>
                  </a:ext>
                </a:extLst>
              </p:cNvPr>
              <p:cNvSpPr txBox="1">
                <a:spLocks noGrp="1"/>
              </p:cNvSpPr>
              <p:nvPr>
                <p:ph type="title"/>
              </p:nvPr>
            </p:nvSpPr>
            <p:spPr>
              <a:xfrm>
                <a:off x="584611" y="1917610"/>
                <a:ext cx="3788606" cy="469394"/>
              </a:xfrm>
              <a:prstGeom prst="rect">
                <a:avLst/>
              </a:prstGeom>
            </p:spPr>
            <p:txBody>
              <a:bodyPr spcFirstLastPara="1" wrap="square" lIns="91425" tIns="91425" rIns="91425" bIns="91425" anchor="t" anchorCtr="0">
                <a:spAutoFit/>
              </a:bodyPr>
              <a:lstStyle/>
              <a:p>
                <a:pPr lvl="0">
                  <a:lnSpc>
                    <a:spcPct val="115000"/>
                  </a:lnSpc>
                </a:pPr>
                <a14:m>
                  <m:oMathPara xmlns:m="http://schemas.openxmlformats.org/officeDocument/2006/math">
                    <m:oMathParaPr>
                      <m:jc m:val="left"/>
                    </m:oMathParaPr>
                    <m:oMath xmlns:m="http://schemas.openxmlformats.org/officeDocument/2006/math">
                      <m:r>
                        <a:rPr lang="en-US" sz="1400" i="1" dirty="0" smtClean="0">
                          <a:latin typeface="Cambria Math" panose="02040503050406030204" pitchFamily="18" charset="0"/>
                        </a:rPr>
                        <m:t>𝑚𝑠𝑘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i="1" dirty="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r>
                        <a:rPr lang="en-US" sz="1400" b="0" i="1" dirty="0" smtClean="0">
                          <a:latin typeface="Cambria Math" panose="02040503050406030204" pitchFamily="18" charset="0"/>
                        </a:rPr>
                        <m:t>  </m:t>
                      </m:r>
                      <m:r>
                        <a:rPr lang="en-US" sz="1400" i="1" dirty="0" err="1">
                          <a:latin typeface="Cambria Math" panose="02040503050406030204" pitchFamily="18" charset="0"/>
                        </a:rPr>
                        <m:t>𝑝𝑘</m:t>
                      </m:r>
                      <m:r>
                        <a:rPr lang="en-US" sz="1400" i="1" baseline="-25000" dirty="0" err="1">
                          <a:latin typeface="Cambria Math" panose="02040503050406030204" pitchFamily="18" charset="0"/>
                        </a:rPr>
                        <m:t>𝑢</m:t>
                      </m:r>
                      <m:r>
                        <a:rPr lang="en-US" sz="1400" i="1" dirty="0" smtClean="0">
                          <a:solidFill>
                            <a:schemeClr val="tx1"/>
                          </a:solidFill>
                          <a:latin typeface="Cambria Math" panose="02040503050406030204" pitchFamily="18" charset="0"/>
                        </a:rPr>
                        <m:t>=(</m:t>
                      </m:r>
                      <m:sSubSup>
                        <m:sSubSupPr>
                          <m:ctrlPr>
                            <a:rPr lang="en-US" sz="1400" i="1" dirty="0">
                              <a:solidFill>
                                <a:schemeClr val="tx1"/>
                              </a:solidFill>
                              <a:latin typeface="Cambria Math" panose="02040503050406030204" pitchFamily="18" charset="0"/>
                            </a:rPr>
                          </m:ctrlPr>
                        </m:sSubSupPr>
                        <m:e>
                          <m:r>
                            <a:rPr lang="en-US" sz="1400" i="1" dirty="0" smtClean="0">
                              <a:solidFill>
                                <a:schemeClr val="tx1"/>
                              </a:solidFill>
                              <a:latin typeface="Cambria Math" panose="02040503050406030204" pitchFamily="18" charset="0"/>
                            </a:rPr>
                            <m:t>𝑔</m:t>
                          </m:r>
                        </m:e>
                        <m:sub>
                          <m:r>
                            <a:rPr lang="en-US" sz="1400" i="1" dirty="0" smtClean="0">
                              <a:solidFill>
                                <a:schemeClr val="tx1"/>
                              </a:solidFill>
                              <a:latin typeface="Cambria Math" panose="02040503050406030204" pitchFamily="18" charset="0"/>
                            </a:rPr>
                            <m:t>1</m:t>
                          </m:r>
                        </m:sub>
                        <m:sup>
                          <m:sSub>
                            <m:sSubPr>
                              <m:ctrlPr>
                                <a:rPr lang="en-US" sz="1400" i="1" dirty="0">
                                  <a:solidFill>
                                    <a:schemeClr val="tx1"/>
                                  </a:solidFill>
                                  <a:latin typeface="Cambria Math" panose="02040503050406030204" pitchFamily="18" charset="0"/>
                                </a:rPr>
                              </m:ctrlPr>
                            </m:sSubPr>
                            <m:e>
                              <m:r>
                                <a:rPr lang="en-US" sz="1400" i="1" dirty="0" smtClean="0">
                                  <a:solidFill>
                                    <a:schemeClr val="tx1"/>
                                  </a:solidFill>
                                  <a:latin typeface="Cambria Math" panose="02040503050406030204" pitchFamily="18" charset="0"/>
                                  <a:ea typeface="Cambria Math" panose="02040503050406030204" pitchFamily="18" charset="0"/>
                                </a:rPr>
                                <m:t>𝛼</m:t>
                              </m:r>
                            </m:e>
                            <m:sub>
                              <m:r>
                                <a:rPr lang="en-US" sz="1400" i="1" dirty="0">
                                  <a:solidFill>
                                    <a:schemeClr val="tx1"/>
                                  </a:solidFill>
                                  <a:latin typeface="Cambria Math" panose="02040503050406030204" pitchFamily="18" charset="0"/>
                                </a:rPr>
                                <m:t>𝑢</m:t>
                              </m:r>
                            </m:sub>
                          </m:sSub>
                        </m:sup>
                      </m:sSubSup>
                      <m:r>
                        <a:rPr lang="en-US" sz="1400" b="0" i="1" dirty="0" smtClean="0">
                          <a:latin typeface="Cambria Math" panose="02040503050406030204" pitchFamily="18" charset="0"/>
                        </a:rPr>
                        <m:t>, </m:t>
                      </m:r>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bSup>
                      <m:r>
                        <a:rPr lang="en-US" sz="1400" i="1" dirty="0">
                          <a:latin typeface="Cambria Math" panose="02040503050406030204" pitchFamily="18" charset="0"/>
                        </a:rPr>
                        <m:t>)</m:t>
                      </m:r>
                    </m:oMath>
                  </m:oMathPara>
                </a14:m>
                <a:endParaRPr sz="1400" dirty="0"/>
              </a:p>
            </p:txBody>
          </p:sp>
        </mc:Choice>
        <mc:Fallback xmlns="">
          <p:sp>
            <p:nvSpPr>
              <p:cNvPr id="647" name="Google Shape;647;p28">
                <a:extLst>
                  <a:ext uri="{FF2B5EF4-FFF2-40B4-BE49-F238E27FC236}">
                    <a16:creationId xmlns:a16="http://schemas.microsoft.com/office/drawing/2014/main" id="{DE19CB01-D08B-AA8B-B16E-5B3C41EC8817}"/>
                  </a:ext>
                </a:extLst>
              </p:cNvPr>
              <p:cNvSpPr txBox="1">
                <a:spLocks noGrp="1" noRot="1" noChangeAspect="1" noMove="1" noResize="1" noEditPoints="1" noAdjustHandles="1" noChangeArrowheads="1" noChangeShapeType="1" noTextEdit="1"/>
              </p:cNvSpPr>
              <p:nvPr>
                <p:ph type="title"/>
              </p:nvPr>
            </p:nvSpPr>
            <p:spPr>
              <a:xfrm>
                <a:off x="584611" y="1917610"/>
                <a:ext cx="3788606" cy="4693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647;p28">
                <a:extLst>
                  <a:ext uri="{FF2B5EF4-FFF2-40B4-BE49-F238E27FC236}">
                    <a16:creationId xmlns:a16="http://schemas.microsoft.com/office/drawing/2014/main" id="{33FEB0C7-5083-5CA1-A4E9-C5CB44DB6512}"/>
                  </a:ext>
                </a:extLst>
              </p:cNvPr>
              <p:cNvSpPr txBox="1">
                <a:spLocks/>
              </p:cNvSpPr>
              <p:nvPr/>
            </p:nvSpPr>
            <p:spPr>
              <a:xfrm>
                <a:off x="517025" y="3759321"/>
                <a:ext cx="5565723" cy="105359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 xmlns:m="http://schemas.openxmlformats.org/officeDocument/2006/math">
                    <m:r>
                      <a:rPr lang="en-US" sz="1400" i="1" dirty="0" smtClean="0">
                        <a:latin typeface="Cambria Math" panose="02040503050406030204" pitchFamily="18" charset="0"/>
                      </a:rPr>
                      <m:t>𝑐𝑡</m:t>
                    </m:r>
                    <m:r>
                      <a:rPr lang="en-US" sz="1400" i="1" dirty="0" smtClean="0">
                        <a:latin typeface="Cambria Math" panose="02040503050406030204" pitchFamily="18" charset="0"/>
                      </a:rPr>
                      <m:t> = (</m:t>
                    </m:r>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r>
                      <a:rPr lang="en-US" sz="1400" i="1" dirty="0" smtClean="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m:t>
                        </m:r>
                      </m:e>
                      <m:sub>
                        <m:r>
                          <a:rPr lang="en-US" sz="1400" b="0" i="1" dirty="0" smtClean="0">
                            <a:latin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𝑛</m:t>
                        </m:r>
                        <m:r>
                          <a:rPr lang="en-US" sz="1400" b="0" i="1" dirty="0" smtClean="0">
                            <a:latin typeface="Cambria Math" panose="02040503050406030204" pitchFamily="18" charset="0"/>
                            <a:ea typeface="Cambria Math" panose="02040503050406030204" pitchFamily="18" charset="0"/>
                          </a:rPr>
                          <m:t>]</m:t>
                        </m:r>
                      </m:sub>
                    </m:sSub>
                    <m:r>
                      <a:rPr lang="en-US" sz="1400" i="1" dirty="0" smtClean="0">
                        <a:latin typeface="Cambria Math" panose="02040503050406030204" pitchFamily="18" charset="0"/>
                      </a:rPr>
                      <m:t>)</m:t>
                    </m:r>
                  </m:oMath>
                </a14:m>
                <a:r>
                  <a:rPr lang="en-US" sz="1400" i="1" dirty="0">
                    <a:latin typeface="Cambria Math" panose="02040503050406030204" pitchFamily="18" charset="0"/>
                  </a:rPr>
                  <a:t> </a:t>
                </a:r>
                <a:r>
                  <a:rPr lang="en-US" sz="1400" dirty="0">
                    <a:latin typeface="+mn-lt"/>
                  </a:rPr>
                  <a:t>, where</a:t>
                </a:r>
              </a:p>
              <a:p>
                <a:pPr>
                  <a:lnSpc>
                    <a:spcPct val="115000"/>
                  </a:lnSpc>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𝑚𝑠𝑔</m:t>
                    </m:r>
                    <m:r>
                      <a:rPr lang="en-US" sz="1400" b="0" i="1" smtClean="0">
                        <a:latin typeface="Cambria Math" panose="02040503050406030204" pitchFamily="18" charset="0"/>
                      </a:rPr>
                      <m:t> ∙</m:t>
                    </m:r>
                  </m:oMath>
                </a14:m>
                <a:r>
                  <a:rPr lang="en-US" sz="1400" dirty="0"/>
                  <a:t> </a:t>
                </a:r>
                <a14:m>
                  <m:oMath xmlns:m="http://schemas.openxmlformats.org/officeDocument/2006/math">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r>
                      <a:rPr lang="en-US" sz="1400" b="0" i="1" dirty="0" smtClean="0">
                        <a:solidFill>
                          <a:schemeClr val="tx1"/>
                        </a:solidFill>
                        <a:latin typeface="Cambria Math" panose="02040503050406030204" pitchFamily="18" charset="0"/>
                      </a:rPr>
                      <m:t>h</m:t>
                    </m:r>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r>
                          <a:rPr lang="en-US" sz="1400" b="0" i="1" dirty="0" smtClean="0">
                            <a:latin typeface="Cambria Math" panose="02040503050406030204" pitchFamily="18" charset="0"/>
                          </a:rPr>
                          <m:t>𝑠</m:t>
                        </m:r>
                      </m:sup>
                    </m:sSup>
                  </m:oMath>
                </a14:m>
                <a:r>
                  <a:rPr lang="en-US" sz="1400" dirty="0">
                    <a:latin typeface="Cambria Math" panose="02040503050406030204" pitchFamily="18" charset="0"/>
                  </a:rPr>
                  <a:t>,</a:t>
                </a:r>
              </a:p>
              <a:p>
                <a:pPr>
                  <a:lnSpc>
                    <a:spcPct val="115000"/>
                  </a:lnSpc>
                </a:pPr>
                <a14:m>
                  <m:oMathPara xmlns:m="http://schemas.openxmlformats.org/officeDocument/2006/math">
                    <m:oMathParaPr>
                      <m:jc m:val="left"/>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bSup>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𝑐</m:t>
                          </m:r>
                        </m:e>
                        <m:sub>
                          <m:r>
                            <a:rPr lang="en-US" sz="1400" b="0" i="1" dirty="0" smtClean="0">
                              <a:latin typeface="Cambria Math" panose="02040503050406030204" pitchFamily="18" charset="0"/>
                            </a:rPr>
                            <m:t>2</m:t>
                          </m:r>
                          <m:r>
                            <a:rPr lang="en-US" sz="1400" i="1" dirty="0">
                              <a:latin typeface="Cambria Math" panose="02040503050406030204" pitchFamily="18" charset="0"/>
                            </a:rPr>
                            <m:t>,</m:t>
                          </m:r>
                          <m:r>
                            <a:rPr lang="en-US" sz="1400" i="1" dirty="0">
                              <a:latin typeface="Cambria Math" panose="02040503050406030204" pitchFamily="18" charset="0"/>
                            </a:rPr>
                            <m:t>𝑥</m:t>
                          </m:r>
                        </m:sub>
                      </m:sSub>
                      <m:r>
                        <a:rPr lang="en-US" sz="1400" b="0" i="1" dirty="0" smtClean="0">
                          <a:solidFill>
                            <a:schemeClr val="tx1"/>
                          </a:solidFill>
                          <a:latin typeface="Cambria Math" panose="02040503050406030204" pitchFamily="18" charset="0"/>
                        </a:rPr>
                        <m:t>= </m:t>
                      </m:r>
                      <m:sSubSup>
                        <m:sSubSupPr>
                          <m:ctrlPr>
                            <a:rPr lang="en-US" sz="1400" b="0" i="1" dirty="0" smtClean="0">
                              <a:solidFill>
                                <a:schemeClr val="tx1"/>
                              </a:solidFill>
                              <a:latin typeface="Cambria Math" panose="02040503050406030204" pitchFamily="18" charset="0"/>
                            </a:rPr>
                          </m:ctrlPr>
                        </m:sSubSupPr>
                        <m:e>
                          <m:r>
                            <a:rPr lang="en-US" sz="1400" b="0" i="1" dirty="0" smtClean="0">
                              <a:solidFill>
                                <a:schemeClr val="tx1"/>
                              </a:solidFill>
                              <a:latin typeface="Cambria Math" panose="02040503050406030204" pitchFamily="18" charset="0"/>
                            </a:rPr>
                            <m:t>𝑔</m:t>
                          </m:r>
                        </m:e>
                        <m:sub>
                          <m:r>
                            <a:rPr lang="en-US" sz="1400" b="0" i="1" dirty="0" smtClean="0">
                              <a:solidFill>
                                <a:schemeClr val="tx1"/>
                              </a:solidFill>
                              <a:latin typeface="Cambria Math" panose="02040503050406030204" pitchFamily="18" charset="0"/>
                            </a:rPr>
                            <m:t>1</m:t>
                          </m:r>
                        </m:sub>
                        <m:sup>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ea typeface="Cambria Math" panose="02040503050406030204" pitchFamily="18" charset="0"/>
                                </a:rPr>
                                <m:t>𝜆</m:t>
                              </m:r>
                            </m:e>
                            <m:sub>
                              <m:r>
                                <a:rPr lang="en-US" sz="1400" i="1" dirty="0">
                                  <a:solidFill>
                                    <a:schemeClr val="tx1"/>
                                  </a:solidFill>
                                  <a:latin typeface="Cambria Math" panose="02040503050406030204" pitchFamily="18" charset="0"/>
                                </a:rPr>
                                <m:t>𝑥</m:t>
                              </m:r>
                            </m:sub>
                          </m:sSub>
                          <m:r>
                            <a:rPr lang="en-US" sz="1400" i="1" dirty="0">
                              <a:solidFill>
                                <a:schemeClr val="tx1"/>
                              </a:solidFill>
                              <a:latin typeface="Cambria Math" panose="02040503050406030204" pitchFamily="18" charset="0"/>
                            </a:rPr>
                            <m:t>+ </m:t>
                          </m:r>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ea typeface="Cambria Math" panose="02040503050406030204" pitchFamily="18" charset="0"/>
                                </a:rPr>
                                <m:t>𝛼</m:t>
                              </m:r>
                            </m:e>
                            <m:sub>
                              <m:r>
                                <a:rPr lang="en-US" sz="1400" i="1" dirty="0">
                                  <a:solidFill>
                                    <a:schemeClr val="tx1"/>
                                  </a:solidFill>
                                  <a:latin typeface="Cambria Math" panose="02040503050406030204" pitchFamily="18" charset="0"/>
                                  <a:ea typeface="Cambria Math" panose="02040503050406030204" pitchFamily="18" charset="0"/>
                                </a:rPr>
                                <m:t>𝜌</m:t>
                              </m:r>
                              <m:d>
                                <m:dPr>
                                  <m:ctrlPr>
                                    <a:rPr lang="en-US" sz="1400" i="1" dirty="0">
                                      <a:solidFill>
                                        <a:schemeClr val="tx1"/>
                                      </a:solidFill>
                                      <a:latin typeface="Cambria Math" panose="02040503050406030204" pitchFamily="18" charset="0"/>
                                      <a:ea typeface="Cambria Math" panose="02040503050406030204" pitchFamily="18" charset="0"/>
                                    </a:rPr>
                                  </m:ctrlPr>
                                </m:dPr>
                                <m:e>
                                  <m:r>
                                    <a:rPr lang="en-US" sz="1400" i="1" dirty="0">
                                      <a:solidFill>
                                        <a:schemeClr val="tx1"/>
                                      </a:solidFill>
                                      <a:latin typeface="Cambria Math" panose="02040503050406030204" pitchFamily="18" charset="0"/>
                                      <a:ea typeface="Cambria Math" panose="02040503050406030204" pitchFamily="18" charset="0"/>
                                    </a:rPr>
                                    <m:t>𝑥</m:t>
                                  </m:r>
                                </m:e>
                              </m:d>
                            </m:sub>
                          </m:sSub>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𝑟</m:t>
                              </m:r>
                            </m:e>
                            <m:sub>
                              <m:r>
                                <a:rPr lang="en-US" sz="1400" i="1" dirty="0">
                                  <a:solidFill>
                                    <a:schemeClr val="tx1"/>
                                  </a:solidFill>
                                  <a:latin typeface="Cambria Math" panose="02040503050406030204" pitchFamily="18" charset="0"/>
                                </a:rPr>
                                <m:t>𝑥</m:t>
                              </m:r>
                            </m:sub>
                          </m:sSub>
                        </m:sup>
                      </m:sSubSup>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𝜔</m:t>
                              </m:r>
                            </m:e>
                            <m:sub>
                              <m:r>
                                <a:rPr lang="en-US" sz="1400" i="1" dirty="0">
                                  <a:latin typeface="Cambria Math" panose="02040503050406030204" pitchFamily="18" charset="0"/>
                                </a:rPr>
                                <m:t>𝑥</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oMath>
                  </m:oMathPara>
                </a14:m>
                <a:endParaRPr lang="en-US" sz="1400" dirty="0">
                  <a:latin typeface="Cambria Math" panose="02040503050406030204" pitchFamily="18" charset="0"/>
                </a:endParaRPr>
              </a:p>
            </p:txBody>
          </p:sp>
        </mc:Choice>
        <mc:Fallback xmlns="">
          <p:sp>
            <p:nvSpPr>
              <p:cNvPr id="3" name="Google Shape;647;p28">
                <a:extLst>
                  <a:ext uri="{FF2B5EF4-FFF2-40B4-BE49-F238E27FC236}">
                    <a16:creationId xmlns:a16="http://schemas.microsoft.com/office/drawing/2014/main" id="{33FEB0C7-5083-5CA1-A4E9-C5CB44DB6512}"/>
                  </a:ext>
                </a:extLst>
              </p:cNvPr>
              <p:cNvSpPr txBox="1">
                <a:spLocks noRot="1" noChangeAspect="1" noMove="1" noResize="1" noEditPoints="1" noAdjustHandles="1" noChangeArrowheads="1" noChangeShapeType="1" noTextEdit="1"/>
              </p:cNvSpPr>
              <p:nvPr/>
            </p:nvSpPr>
            <p:spPr>
              <a:xfrm>
                <a:off x="517025" y="3759321"/>
                <a:ext cx="5565723" cy="1053591"/>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D03D19-8F4C-FEBB-AD4B-09B7D8D83832}"/>
                  </a:ext>
                </a:extLst>
              </p:cNvPr>
              <p:cNvSpPr txBox="1"/>
              <p:nvPr/>
            </p:nvSpPr>
            <p:spPr>
              <a:xfrm>
                <a:off x="3546484" y="3425334"/>
                <a:ext cx="2393142" cy="738664"/>
              </a:xfrm>
              <a:prstGeom prst="rect">
                <a:avLst/>
              </a:prstGeom>
              <a:solidFill>
                <a:schemeClr val="bg1"/>
              </a:solidFill>
              <a:ln>
                <a:solidFill>
                  <a:srgbClr val="C00000"/>
                </a:solidFill>
              </a:ln>
            </p:spPr>
            <p:txBody>
              <a:bodyPr wrap="square">
                <a:spAutoFit/>
              </a:bodyPr>
              <a:lstStyle/>
              <a:p>
                <a:r>
                  <a:rPr lang="en-US" sz="1400" dirty="0">
                    <a:solidFill>
                      <a:schemeClr val="tx1"/>
                    </a:solidFill>
                  </a:rPr>
                  <a:t>choose random </a:t>
                </a:r>
                <a14:m>
                  <m:oMath xmlns:m="http://schemas.openxmlformats.org/officeDocument/2006/math">
                    <m:r>
                      <a:rPr lang="en-US" sz="1400" b="0" i="1" dirty="0" smtClean="0">
                        <a:solidFill>
                          <a:schemeClr val="tx1"/>
                        </a:solidFill>
                        <a:latin typeface="Cambria Math" panose="02040503050406030204" pitchFamily="18" charset="0"/>
                      </a:rPr>
                      <m:t>𝑠</m:t>
                    </m:r>
                  </m:oMath>
                </a14:m>
                <a:r>
                  <a:rPr lang="en-US" sz="1400" dirty="0">
                    <a:solidFill>
                      <a:schemeClr val="tx1"/>
                    </a:solidFill>
                  </a:rPr>
                  <a:t> in </a:t>
                </a:r>
                <a14:m>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𝑁</m:t>
                    </m:r>
                  </m:oMath>
                </a14:m>
                <a:endParaRPr lang="en-US" sz="14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𝑠</m:t>
                      </m:r>
                      <m:r>
                        <a:rPr lang="en-US" sz="1400" i="1" dirty="0">
                          <a:solidFill>
                            <a:schemeClr val="tx1"/>
                          </a:solidFill>
                          <a:latin typeface="Cambria Math" panose="02040503050406030204" pitchFamily="18" charset="0"/>
                        </a:rPr>
                        <m:t>)→</m:t>
                      </m:r>
                      <m:r>
                        <a:rPr lang="el-GR" sz="1400" b="0" i="1" dirty="0">
                          <a:solidFill>
                            <a:schemeClr val="tx1"/>
                          </a:solidFill>
                          <a:latin typeface="Cambria Math" panose="02040503050406030204" pitchFamily="18" charset="0"/>
                        </a:rPr>
                        <m:t>𝜆</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 </m:t>
                      </m:r>
                      <m:r>
                        <a:rPr lang="el-GR" sz="1400" b="0" i="1" dirty="0">
                          <a:solidFill>
                            <a:schemeClr val="tx1"/>
                          </a:solidFill>
                          <a:latin typeface="Cambria Math" panose="02040503050406030204" pitchFamily="18" charset="0"/>
                        </a:rPr>
                        <m:t>𝜆</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0)→</m:t>
                      </m:r>
                      <m:r>
                        <a:rPr lang="en-US" sz="1400" i="1" dirty="0" smtClean="0">
                          <a:solidFill>
                            <a:schemeClr val="tx1"/>
                          </a:solidFill>
                          <a:latin typeface="Cambria Math" panose="02040503050406030204" pitchFamily="18" charset="0"/>
                          <a:ea typeface="Cambria Math" panose="02040503050406030204" pitchFamily="18" charset="0"/>
                        </a:rPr>
                        <m:t>𝜔</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ea typeface="Cambria Math" panose="02040503050406030204" pitchFamily="18" charset="0"/>
                        </a:rPr>
                        <m:t>𝜔</m:t>
                      </m:r>
                      <m:r>
                        <a:rPr lang="en-US" sz="1400" b="0" i="1" baseline="-25000" dirty="0">
                          <a:solidFill>
                            <a:schemeClr val="tx1"/>
                          </a:solidFill>
                          <a:latin typeface="Cambria Math" panose="02040503050406030204" pitchFamily="18" charset="0"/>
                        </a:rPr>
                        <m:t>𝑛</m:t>
                      </m:r>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44D03D19-8F4C-FEBB-AD4B-09B7D8D83832}"/>
                  </a:ext>
                </a:extLst>
              </p:cNvPr>
              <p:cNvSpPr txBox="1">
                <a:spLocks noRot="1" noChangeAspect="1" noMove="1" noResize="1" noEditPoints="1" noAdjustHandles="1" noChangeArrowheads="1" noChangeShapeType="1" noTextEdit="1"/>
              </p:cNvSpPr>
              <p:nvPr/>
            </p:nvSpPr>
            <p:spPr>
              <a:xfrm>
                <a:off x="3546484" y="3425334"/>
                <a:ext cx="2393142" cy="738664"/>
              </a:xfrm>
              <a:prstGeom prst="rect">
                <a:avLst/>
              </a:prstGeom>
              <a:blipFill>
                <a:blip r:embed="rId5"/>
                <a:stretch>
                  <a:fillRect l="-524" t="-3333" b="-3333"/>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BCBF1C-D9B2-A2B9-4AEF-7F619A857C99}"/>
                  </a:ext>
                </a:extLst>
              </p:cNvPr>
              <p:cNvSpPr txBox="1"/>
              <p:nvPr/>
            </p:nvSpPr>
            <p:spPr>
              <a:xfrm>
                <a:off x="584610" y="1228071"/>
                <a:ext cx="4043047"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ar-AE" sz="1400" i="1" dirty="0" smtClean="0">
                          <a:latin typeface="Cambria Math" panose="02040503050406030204" pitchFamily="18" charset="0"/>
                        </a:rPr>
                        <m:t>𝑔𝑝</m:t>
                      </m:r>
                      <m:r>
                        <a:rPr lang="ar-AE" sz="1400" i="1" dirty="0">
                          <a:latin typeface="Cambria Math" panose="02040503050406030204" pitchFamily="18" charset="0"/>
                        </a:rPr>
                        <m:t> = (</m:t>
                      </m:r>
                      <m:r>
                        <a:rPr lang="ar-AE" sz="1400" i="1" dirty="0">
                          <a:latin typeface="Cambria Math" panose="02040503050406030204" pitchFamily="18" charset="0"/>
                        </a:rPr>
                        <m:t>𝑁</m:t>
                      </m:r>
                      <m:r>
                        <a:rPr lang="ar-AE" sz="1400" i="1" dirty="0">
                          <a:latin typeface="Cambria Math" panose="02040503050406030204" pitchFamily="18" charset="0"/>
                        </a:rPr>
                        <m:t>=</m:t>
                      </m:r>
                      <m:r>
                        <a:rPr lang="ar-AE" sz="1400" i="1" dirty="0">
                          <a:latin typeface="Cambria Math" panose="02040503050406030204" pitchFamily="18" charset="0"/>
                        </a:rPr>
                        <m:t>𝑝</m:t>
                      </m:r>
                      <m:r>
                        <a:rPr lang="ar-AE" sz="1400" i="1" baseline="-25000" dirty="0">
                          <a:latin typeface="Cambria Math" panose="02040503050406030204" pitchFamily="18" charset="0"/>
                        </a:rPr>
                        <m:t>1</m:t>
                      </m:r>
                      <m:r>
                        <a:rPr lang="ar-AE" sz="1400" i="1" dirty="0">
                          <a:latin typeface="Cambria Math" panose="02040503050406030204" pitchFamily="18" charset="0"/>
                        </a:rPr>
                        <m:t>𝑝</m:t>
                      </m:r>
                      <m:r>
                        <a:rPr lang="ar-AE" sz="1400" i="1" baseline="-25000" dirty="0">
                          <a:latin typeface="Cambria Math" panose="02040503050406030204" pitchFamily="18" charset="0"/>
                        </a:rPr>
                        <m:t>2</m:t>
                      </m:r>
                      <m:r>
                        <a:rPr lang="ar-AE" sz="1400" i="1" dirty="0">
                          <a:latin typeface="Cambria Math" panose="02040503050406030204" pitchFamily="18" charset="0"/>
                        </a:rPr>
                        <m:t>𝑝</m:t>
                      </m:r>
                      <m:r>
                        <a:rPr lang="ar-AE" sz="1400" i="1" baseline="-25000" dirty="0">
                          <a:latin typeface="Cambria Math" panose="02040503050406030204" pitchFamily="18" charset="0"/>
                        </a:rPr>
                        <m:t>3</m:t>
                      </m:r>
                      <m:r>
                        <a:rPr lang="ar-AE" sz="1400" i="1" dirty="0">
                          <a:latin typeface="Cambria Math" panose="02040503050406030204" pitchFamily="18" charset="0"/>
                        </a:rPr>
                        <m:t>, </m:t>
                      </m:r>
                      <m:r>
                        <a:rPr lang="ar-AE" sz="1400" i="1" dirty="0">
                          <a:latin typeface="Cambria Math" panose="02040503050406030204" pitchFamily="18" charset="0"/>
                        </a:rPr>
                        <m:t>𝐺</m:t>
                      </m:r>
                      <m:r>
                        <a:rPr lang="ar-AE" sz="1400" i="1" dirty="0">
                          <a:latin typeface="Cambria Math" panose="02040503050406030204" pitchFamily="18" charset="0"/>
                        </a:rPr>
                        <m:t>, </m:t>
                      </m:r>
                      <m:r>
                        <a:rPr lang="ar-AE" sz="1400" i="1" dirty="0">
                          <a:latin typeface="Cambria Math" panose="02040503050406030204" pitchFamily="18" charset="0"/>
                        </a:rPr>
                        <m:t>𝐺𝑇</m:t>
                      </m:r>
                      <m:r>
                        <a:rPr lang="ar-AE" sz="1400" i="1" dirty="0">
                          <a:latin typeface="Cambria Math" panose="02040503050406030204" pitchFamily="18" charset="0"/>
                        </a:rPr>
                        <m:t>, </m:t>
                      </m:r>
                      <m:r>
                        <a:rPr lang="ar-AE" sz="1400" i="1" dirty="0">
                          <a:latin typeface="Cambria Math" panose="02040503050406030204" pitchFamily="18" charset="0"/>
                        </a:rPr>
                        <m:t>𝑒</m:t>
                      </m:r>
                      <m:r>
                        <a:rPr lang="ar-AE" sz="1400" i="1" dirty="0">
                          <a:latin typeface="Cambria Math" panose="02040503050406030204" pitchFamily="18" charset="0"/>
                        </a:rPr>
                        <m:t>, </m:t>
                      </m:r>
                      <m:r>
                        <a:rPr lang="ar-AE" sz="1400" i="1" dirty="0">
                          <a:latin typeface="Cambria Math" panose="02040503050406030204" pitchFamily="18" charset="0"/>
                        </a:rPr>
                        <m:t>𝑔</m:t>
                      </m:r>
                      <m:r>
                        <a:rPr lang="ar-AE" sz="1400" i="1" baseline="-25000" dirty="0">
                          <a:latin typeface="Cambria Math" panose="02040503050406030204" pitchFamily="18" charset="0"/>
                        </a:rPr>
                        <m:t>1</m:t>
                      </m:r>
                      <m:r>
                        <a:rPr lang="ar-AE" sz="1400" i="1" dirty="0">
                          <a:latin typeface="Cambria Math" panose="02040503050406030204" pitchFamily="18" charset="0"/>
                        </a:rPr>
                        <m:t>, </m:t>
                      </m:r>
                      <m:r>
                        <a:rPr lang="en-US" sz="1400" b="0" i="1" dirty="0" smtClean="0">
                          <a:solidFill>
                            <a:schemeClr val="tx1"/>
                          </a:solidFill>
                          <a:latin typeface="Cambria Math" panose="02040503050406030204" pitchFamily="18" charset="0"/>
                        </a:rPr>
                        <m:t>h</m:t>
                      </m:r>
                      <m:r>
                        <a:rPr lang="en-US" sz="1400" b="0" i="1" dirty="0" smtClean="0">
                          <a:latin typeface="Cambria Math" panose="02040503050406030204" pitchFamily="18" charset="0"/>
                        </a:rPr>
                        <m:t>, </m:t>
                      </m:r>
                      <m:r>
                        <a:rPr lang="ar-AE" sz="1400" i="1" dirty="0">
                          <a:latin typeface="Cambria Math" panose="02040503050406030204" pitchFamily="18" charset="0"/>
                        </a:rPr>
                        <m:t>𝐻</m:t>
                      </m:r>
                      <m:r>
                        <a:rPr lang="ar-AE" sz="1400" i="1" dirty="0">
                          <a:latin typeface="Cambria Math" panose="02040503050406030204" pitchFamily="18" charset="0"/>
                        </a:rPr>
                        <m:t>: {0,1</m:t>
                      </m:r>
                      <m:sSup>
                        <m:sSupPr>
                          <m:ctrlPr>
                            <a:rPr lang="ar-AE" sz="1400" i="1" dirty="0" smtClean="0">
                              <a:latin typeface="Cambria Math" panose="02040503050406030204" pitchFamily="18" charset="0"/>
                            </a:rPr>
                          </m:ctrlPr>
                        </m:sSupPr>
                        <m:e>
                          <m:r>
                            <a:rPr lang="ar-AE" sz="1400" b="0" i="1" dirty="0" smtClean="0">
                              <a:latin typeface="Cambria Math" panose="02040503050406030204" pitchFamily="18" charset="0"/>
                            </a:rPr>
                            <m:t>}</m:t>
                          </m:r>
                        </m:e>
                        <m:sup>
                          <m:r>
                            <a:rPr lang="en-US" sz="1400" b="0" i="1" dirty="0" smtClean="0">
                              <a:latin typeface="Cambria Math" panose="02040503050406030204" pitchFamily="18" charset="0"/>
                            </a:rPr>
                            <m:t>∗</m:t>
                          </m:r>
                        </m:sup>
                      </m:sSup>
                      <m:r>
                        <a:rPr lang="ar-AE" sz="1400" i="1" dirty="0">
                          <a:latin typeface="Cambria Math" panose="02040503050406030204" pitchFamily="18" charset="0"/>
                        </a:rPr>
                        <m:t>→</m:t>
                      </m:r>
                      <m:r>
                        <a:rPr lang="ar-AE" sz="1400" i="1" dirty="0">
                          <a:latin typeface="Cambria Math" panose="02040503050406030204" pitchFamily="18" charset="0"/>
                        </a:rPr>
                        <m:t>𝐺</m:t>
                      </m:r>
                      <m:r>
                        <a:rPr lang="ar-AE" sz="1400" i="1" dirty="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D0BCBF1C-D9B2-A2B9-4AEF-7F619A857C99}"/>
                  </a:ext>
                </a:extLst>
              </p:cNvPr>
              <p:cNvSpPr txBox="1">
                <a:spLocks noRot="1" noChangeAspect="1" noMove="1" noResize="1" noEditPoints="1" noAdjustHandles="1" noChangeArrowheads="1" noChangeShapeType="1" noTextEdit="1"/>
              </p:cNvSpPr>
              <p:nvPr/>
            </p:nvSpPr>
            <p:spPr>
              <a:xfrm>
                <a:off x="584610" y="1228071"/>
                <a:ext cx="4043047" cy="307777"/>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700852-FECD-F8A0-6390-89B4C2AC1F67}"/>
                  </a:ext>
                </a:extLst>
              </p:cNvPr>
              <p:cNvSpPr txBox="1"/>
              <p:nvPr/>
            </p:nvSpPr>
            <p:spPr>
              <a:xfrm>
                <a:off x="584611" y="822729"/>
                <a:ext cx="1570192" cy="340093"/>
              </a:xfrm>
              <a:prstGeom prst="rect">
                <a:avLst/>
              </a:prstGeom>
              <a:solidFill>
                <a:srgbClr val="C00000"/>
              </a:solidFill>
            </p:spPr>
            <p:txBody>
              <a:bodyPr wrap="square">
                <a:spAutoFit/>
              </a:bodyPr>
              <a:lstStyle/>
              <a:p>
                <a:pPr lvl="0">
                  <a:lnSpc>
                    <a:spcPct val="115000"/>
                  </a:lnSpc>
                </a:pPr>
                <a14:m>
                  <m:oMathPara xmlns:m="http://schemas.openxmlformats.org/officeDocument/2006/math">
                    <m:oMathParaPr>
                      <m:jc m:val="left"/>
                    </m:oMathParaPr>
                    <m:oMath xmlns:m="http://schemas.openxmlformats.org/officeDocument/2006/math">
                      <m:r>
                        <a:rPr lang="ar-AE" sz="1400" b="1" i="1" dirty="0" smtClean="0">
                          <a:solidFill>
                            <a:schemeClr val="bg1"/>
                          </a:solidFill>
                          <a:latin typeface="Cambria Math" panose="02040503050406030204" pitchFamily="18" charset="0"/>
                        </a:rPr>
                        <m:t>𝑮𝒍𝒐𝒃𝒂𝒍𝑺𝒆𝒕𝒖𝒑</m:t>
                      </m:r>
                      <m:r>
                        <a:rPr lang="ar-AE" sz="1400" i="1" dirty="0">
                          <a:solidFill>
                            <a:schemeClr val="bg1"/>
                          </a:solidFill>
                          <a:latin typeface="Cambria Math" panose="02040503050406030204" pitchFamily="18" charset="0"/>
                        </a:rPr>
                        <m:t>(1</m:t>
                      </m:r>
                      <m:r>
                        <a:rPr lang="ar-AE" sz="1400" i="1" baseline="30000" dirty="0">
                          <a:solidFill>
                            <a:schemeClr val="bg1"/>
                          </a:solidFill>
                          <a:latin typeface="Cambria Math" panose="02040503050406030204" pitchFamily="18" charset="0"/>
                        </a:rPr>
                        <m:t>𝜿</m:t>
                      </m:r>
                      <m:r>
                        <a:rPr lang="ar-AE" sz="1400" i="1" dirty="0">
                          <a:solidFill>
                            <a:schemeClr val="bg1"/>
                          </a:solidFill>
                          <a:latin typeface="Cambria Math" panose="02040503050406030204" pitchFamily="18" charset="0"/>
                        </a:rPr>
                        <m:t>)</m:t>
                      </m:r>
                    </m:oMath>
                  </m:oMathPara>
                </a14:m>
                <a:br>
                  <a:rPr lang="ar-AE" sz="1400" b="1" dirty="0">
                    <a:solidFill>
                      <a:schemeClr val="bg1"/>
                    </a:solidFill>
                  </a:rPr>
                </a:br>
                <a:endParaRPr lang="ar-AE" sz="1400" dirty="0">
                  <a:solidFill>
                    <a:schemeClr val="bg1"/>
                  </a:solidFill>
                </a:endParaRPr>
              </a:p>
            </p:txBody>
          </p:sp>
        </mc:Choice>
        <mc:Fallback xmlns="">
          <p:sp>
            <p:nvSpPr>
              <p:cNvPr id="9" name="TextBox 8">
                <a:extLst>
                  <a:ext uri="{FF2B5EF4-FFF2-40B4-BE49-F238E27FC236}">
                    <a16:creationId xmlns:a16="http://schemas.microsoft.com/office/drawing/2014/main" id="{C3700852-FECD-F8A0-6390-89B4C2AC1F67}"/>
                  </a:ext>
                </a:extLst>
              </p:cNvPr>
              <p:cNvSpPr txBox="1">
                <a:spLocks noRot="1" noChangeAspect="1" noMove="1" noResize="1" noEditPoints="1" noAdjustHandles="1" noChangeArrowheads="1" noChangeShapeType="1" noTextEdit="1"/>
              </p:cNvSpPr>
              <p:nvPr/>
            </p:nvSpPr>
            <p:spPr>
              <a:xfrm>
                <a:off x="584611" y="822729"/>
                <a:ext cx="1570192" cy="340093"/>
              </a:xfrm>
              <a:prstGeom prst="rect">
                <a:avLst/>
              </a:prstGeom>
              <a:blipFill>
                <a:blip r:embed="rId7"/>
                <a:stretch>
                  <a:fillRect l="-1613" t="-3571" r="-4839"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349DBB-6008-11D0-DACA-784EFE87781C}"/>
                  </a:ext>
                </a:extLst>
              </p:cNvPr>
              <p:cNvSpPr txBox="1"/>
              <p:nvPr/>
            </p:nvSpPr>
            <p:spPr>
              <a:xfrm>
                <a:off x="584611" y="1606238"/>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𝑨𝒖𝒕𝒉𝑺𝒆𝒕𝒖𝒑</m:t>
                      </m:r>
                      <m:r>
                        <a:rPr lang="en-US" sz="1400" i="1" dirty="0">
                          <a:solidFill>
                            <a:schemeClr val="bg1"/>
                          </a:solidFill>
                          <a:latin typeface="Cambria Math" panose="02040503050406030204" pitchFamily="18" charset="0"/>
                        </a:rPr>
                        <m:t>(</m:t>
                      </m:r>
                      <m:r>
                        <a:rPr lang="en-US" sz="1400" i="1" dirty="0" err="1">
                          <a:solidFill>
                            <a:schemeClr val="bg1"/>
                          </a:solidFill>
                          <a:latin typeface="Cambria Math" panose="02040503050406030204" pitchFamily="18" charset="0"/>
                        </a:rPr>
                        <m:t>𝑔𝑝</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𝑢</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2C349DBB-6008-11D0-DACA-784EFE87781C}"/>
                  </a:ext>
                </a:extLst>
              </p:cNvPr>
              <p:cNvSpPr txBox="1">
                <a:spLocks noRot="1" noChangeAspect="1" noMove="1" noResize="1" noEditPoints="1" noAdjustHandles="1" noChangeArrowheads="1" noChangeShapeType="1" noTextEdit="1"/>
              </p:cNvSpPr>
              <p:nvPr/>
            </p:nvSpPr>
            <p:spPr>
              <a:xfrm>
                <a:off x="584611" y="1606238"/>
                <a:ext cx="1570192" cy="307777"/>
              </a:xfrm>
              <a:prstGeom prst="rect">
                <a:avLst/>
              </a:prstGeom>
              <a:blipFill>
                <a:blip r:embed="rId8"/>
                <a:stretch>
                  <a:fillRect r="-645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4AAADEF-086F-6372-EE45-76DBDE6AF96C}"/>
                  </a:ext>
                </a:extLst>
              </p:cNvPr>
              <p:cNvSpPr txBox="1"/>
              <p:nvPr/>
            </p:nvSpPr>
            <p:spPr>
              <a:xfrm>
                <a:off x="584611" y="3425334"/>
                <a:ext cx="1959997" cy="307777"/>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dirty="0" smtClean="0">
                          <a:solidFill>
                            <a:schemeClr val="bg1"/>
                          </a:solidFill>
                          <a:latin typeface="Cambria Math" panose="02040503050406030204" pitchFamily="18" charset="0"/>
                        </a:rPr>
                        <m:t>𝑬𝒏𝒄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𝑴</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𝜌</m:t>
                      </m:r>
                      <m:r>
                        <a:rPr lang="en-US" sz="1400" b="0" i="1" dirty="0" smtClean="0">
                          <a:solidFill>
                            <a:schemeClr val="bg1"/>
                          </a:solidFill>
                          <a:latin typeface="Cambria Math" panose="02040503050406030204" pitchFamily="18" charset="0"/>
                        </a:rPr>
                        <m:t>)</m:t>
                      </m:r>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𝑚𝑠𝑔</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𝐺</m:t>
                          </m:r>
                        </m:e>
                        <m:sub>
                          <m:r>
                            <a:rPr lang="en-US" sz="1400" b="0" i="1" dirty="0" smtClean="0">
                              <a:solidFill>
                                <a:schemeClr val="bg1"/>
                              </a:solidFill>
                              <a:latin typeface="Cambria Math" panose="02040503050406030204" pitchFamily="18" charset="0"/>
                              <a:ea typeface="Cambria Math" panose="02040503050406030204" pitchFamily="18" charset="0"/>
                            </a:rPr>
                            <m:t>𝑇</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5" name="TextBox 14">
                <a:extLst>
                  <a:ext uri="{FF2B5EF4-FFF2-40B4-BE49-F238E27FC236}">
                    <a16:creationId xmlns:a16="http://schemas.microsoft.com/office/drawing/2014/main" id="{24AAADEF-086F-6372-EE45-76DBDE6AF96C}"/>
                  </a:ext>
                </a:extLst>
              </p:cNvPr>
              <p:cNvSpPr txBox="1">
                <a:spLocks noRot="1" noChangeAspect="1" noMove="1" noResize="1" noEditPoints="1" noAdjustHandles="1" noChangeArrowheads="1" noChangeShapeType="1" noTextEdit="1"/>
              </p:cNvSpPr>
              <p:nvPr/>
            </p:nvSpPr>
            <p:spPr>
              <a:xfrm>
                <a:off x="584611" y="3425334"/>
                <a:ext cx="1959997" cy="307777"/>
              </a:xfrm>
              <a:prstGeom prst="rect">
                <a:avLst/>
              </a:prstGeom>
              <a:blipFill>
                <a:blip r:embed="rId9"/>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8486717-088D-B30B-B606-144FD905A921}"/>
                  </a:ext>
                </a:extLst>
              </p:cNvPr>
              <p:cNvSpPr txBox="1"/>
              <p:nvPr/>
            </p:nvSpPr>
            <p:spPr>
              <a:xfrm>
                <a:off x="3546483" y="1606238"/>
                <a:ext cx="2286000" cy="307777"/>
              </a:xfrm>
              <a:prstGeom prst="rect">
                <a:avLst/>
              </a:prstGeom>
              <a:noFill/>
              <a:ln>
                <a:solidFill>
                  <a:srgbClr val="C00000"/>
                </a:solidFill>
              </a:ln>
            </p:spPr>
            <p:txBody>
              <a:bodyPr wrap="square">
                <a:spAutoFit/>
              </a:bodyPr>
              <a:lstStyle/>
              <a:p>
                <a:r>
                  <a:rPr lang="en-US" sz="1400" dirty="0"/>
                  <a:t>choose random </a:t>
                </a:r>
                <a14:m>
                  <m:oMath xmlns:m="http://schemas.openxmlformats.org/officeDocument/2006/math">
                    <m:r>
                      <a:rPr lang="en-US" sz="1400" i="1" dirty="0" smtClean="0">
                        <a:latin typeface="Cambria Math" panose="02040503050406030204" pitchFamily="18" charset="0"/>
                      </a:rPr>
                      <m:t>𝛼</m:t>
                    </m:r>
                    <m:r>
                      <a:rPr lang="en-US" sz="1400" i="1" baseline="-25000" dirty="0">
                        <a:latin typeface="Cambria Math" panose="02040503050406030204" pitchFamily="18" charset="0"/>
                      </a:rPr>
                      <m:t>𝑢</m:t>
                    </m:r>
                    <m:r>
                      <a:rPr lang="en-US" sz="1400" i="1" dirty="0">
                        <a:latin typeface="Cambria Math" panose="02040503050406030204" pitchFamily="18" charset="0"/>
                      </a:rPr>
                      <m:t>, </m:t>
                    </m:r>
                    <m:r>
                      <a:rPr lang="en-US" sz="1400" i="1" dirty="0" err="1">
                        <a:latin typeface="Cambria Math" panose="02040503050406030204" pitchFamily="18" charset="0"/>
                      </a:rPr>
                      <m:t>𝑦</m:t>
                    </m:r>
                    <m:r>
                      <a:rPr lang="en-US" sz="1400" i="1" baseline="-25000" dirty="0" err="1">
                        <a:latin typeface="Cambria Math" panose="02040503050406030204" pitchFamily="18" charset="0"/>
                      </a:rPr>
                      <m:t>𝑢</m:t>
                    </m:r>
                    <m:r>
                      <a:rPr lang="en-US" sz="1400" i="1" baseline="-25000" dirty="0">
                        <a:latin typeface="Cambria Math" panose="02040503050406030204" pitchFamily="18" charset="0"/>
                      </a:rPr>
                      <m:t> </m:t>
                    </m:r>
                  </m:oMath>
                </a14:m>
                <a:r>
                  <a:rPr lang="en-US" sz="1400" dirty="0"/>
                  <a:t>in </a:t>
                </a:r>
                <a14:m>
                  <m:oMath xmlns:m="http://schemas.openxmlformats.org/officeDocument/2006/math">
                    <m:r>
                      <a:rPr lang="en-US" sz="1400" i="1" dirty="0" smtClean="0">
                        <a:latin typeface="Cambria Math" panose="02040503050406030204" pitchFamily="18" charset="0"/>
                      </a:rPr>
                      <m:t>𝑍</m:t>
                    </m:r>
                    <m:r>
                      <a:rPr lang="en-US" sz="1400" i="1" baseline="-25000" dirty="0">
                        <a:latin typeface="Cambria Math" panose="02040503050406030204" pitchFamily="18" charset="0"/>
                      </a:rPr>
                      <m:t>𝑁</m:t>
                    </m:r>
                  </m:oMath>
                </a14:m>
                <a:endParaRPr lang="en-US" dirty="0"/>
              </a:p>
            </p:txBody>
          </p:sp>
        </mc:Choice>
        <mc:Fallback xmlns="">
          <p:sp>
            <p:nvSpPr>
              <p:cNvPr id="17" name="TextBox 16">
                <a:extLst>
                  <a:ext uri="{FF2B5EF4-FFF2-40B4-BE49-F238E27FC236}">
                    <a16:creationId xmlns:a16="http://schemas.microsoft.com/office/drawing/2014/main" id="{58486717-088D-B30B-B606-144FD905A921}"/>
                  </a:ext>
                </a:extLst>
              </p:cNvPr>
              <p:cNvSpPr txBox="1">
                <a:spLocks noRot="1" noChangeAspect="1" noMove="1" noResize="1" noEditPoints="1" noAdjustHandles="1" noChangeArrowheads="1" noChangeShapeType="1" noTextEdit="1"/>
              </p:cNvSpPr>
              <p:nvPr/>
            </p:nvSpPr>
            <p:spPr>
              <a:xfrm>
                <a:off x="3546483" y="1606238"/>
                <a:ext cx="2286000" cy="307777"/>
              </a:xfrm>
              <a:prstGeom prst="rect">
                <a:avLst/>
              </a:prstGeom>
              <a:blipFill>
                <a:blip r:embed="rId10"/>
                <a:stretch>
                  <a:fillRect l="-549" b="-18519"/>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5CFABF-173E-B23D-4D7E-B91BFDCBA825}"/>
                  </a:ext>
                </a:extLst>
              </p:cNvPr>
              <p:cNvSpPr txBox="1"/>
              <p:nvPr/>
            </p:nvSpPr>
            <p:spPr>
              <a:xfrm>
                <a:off x="585941" y="2514014"/>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𝑲𝑮𝒆𝒏</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𝑚𝑠</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𝑘</m:t>
                          </m:r>
                        </m:e>
                        <m:sub>
                          <m:r>
                            <a:rPr lang="en-US" sz="1400" b="0" i="1" dirty="0" smtClean="0">
                              <a:solidFill>
                                <a:schemeClr val="bg1"/>
                              </a:solidFill>
                              <a:latin typeface="Cambria Math" panose="02040503050406030204" pitchFamily="18" charset="0"/>
                            </a:rPr>
                            <m:t>𝑢</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𝐺𝐼𝐷</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395CFABF-173E-B23D-4D7E-B91BFDCBA825}"/>
                  </a:ext>
                </a:extLst>
              </p:cNvPr>
              <p:cNvSpPr txBox="1">
                <a:spLocks noRot="1" noChangeAspect="1" noMove="1" noResize="1" noEditPoints="1" noAdjustHandles="1" noChangeArrowheads="1" noChangeShapeType="1" noTextEdit="1"/>
              </p:cNvSpPr>
              <p:nvPr/>
            </p:nvSpPr>
            <p:spPr>
              <a:xfrm>
                <a:off x="585941" y="2514014"/>
                <a:ext cx="1570192" cy="307777"/>
              </a:xfrm>
              <a:prstGeom prst="rect">
                <a:avLst/>
              </a:prstGeom>
              <a:blipFill>
                <a:blip r:embed="rId11"/>
                <a:stretch>
                  <a:fillRect r="-4839"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47;p28">
                <a:extLst>
                  <a:ext uri="{FF2B5EF4-FFF2-40B4-BE49-F238E27FC236}">
                    <a16:creationId xmlns:a16="http://schemas.microsoft.com/office/drawing/2014/main" id="{0F03634D-3382-DDD9-E45B-4440BBC31B5B}"/>
                  </a:ext>
                </a:extLst>
              </p:cNvPr>
              <p:cNvSpPr txBox="1">
                <a:spLocks/>
              </p:cNvSpPr>
              <p:nvPr/>
            </p:nvSpPr>
            <p:spPr>
              <a:xfrm>
                <a:off x="593888" y="2833337"/>
                <a:ext cx="3331406" cy="4432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solidFill>
                                <a:schemeClr val="tx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p>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ar-AE" sz="1400" dirty="0"/>
              </a:p>
            </p:txBody>
          </p:sp>
        </mc:Choice>
        <mc:Fallback xmlns="">
          <p:sp>
            <p:nvSpPr>
              <p:cNvPr id="20" name="Google Shape;647;p28">
                <a:extLst>
                  <a:ext uri="{FF2B5EF4-FFF2-40B4-BE49-F238E27FC236}">
                    <a16:creationId xmlns:a16="http://schemas.microsoft.com/office/drawing/2014/main" id="{0F03634D-3382-DDD9-E45B-4440BBC31B5B}"/>
                  </a:ext>
                </a:extLst>
              </p:cNvPr>
              <p:cNvSpPr txBox="1">
                <a:spLocks noRot="1" noChangeAspect="1" noMove="1" noResize="1" noEditPoints="1" noAdjustHandles="1" noChangeArrowheads="1" noChangeShapeType="1" noTextEdit="1"/>
              </p:cNvSpPr>
              <p:nvPr/>
            </p:nvSpPr>
            <p:spPr>
              <a:xfrm>
                <a:off x="593888" y="2833337"/>
                <a:ext cx="3331406" cy="443233"/>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D7788E-D8D9-3399-2BB5-996EE127936F}"/>
                  </a:ext>
                </a:extLst>
              </p:cNvPr>
              <p:cNvSpPr txBox="1"/>
              <p:nvPr/>
            </p:nvSpPr>
            <p:spPr>
              <a:xfrm>
                <a:off x="6215461" y="820597"/>
                <a:ext cx="2233144"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 name="TextBox 1">
                <a:extLst>
                  <a:ext uri="{FF2B5EF4-FFF2-40B4-BE49-F238E27FC236}">
                    <a16:creationId xmlns:a16="http://schemas.microsoft.com/office/drawing/2014/main" id="{EFD7788E-D8D9-3399-2BB5-996EE127936F}"/>
                  </a:ext>
                </a:extLst>
              </p:cNvPr>
              <p:cNvSpPr txBox="1">
                <a:spLocks noRot="1" noChangeAspect="1" noMove="1" noResize="1" noEditPoints="1" noAdjustHandles="1" noChangeArrowheads="1" noChangeShapeType="1" noTextEdit="1"/>
              </p:cNvSpPr>
              <p:nvPr/>
            </p:nvSpPr>
            <p:spPr>
              <a:xfrm>
                <a:off x="6215461" y="820597"/>
                <a:ext cx="2233144" cy="3269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Google Shape;647;p28">
                <a:extLst>
                  <a:ext uri="{FF2B5EF4-FFF2-40B4-BE49-F238E27FC236}">
                    <a16:creationId xmlns:a16="http://schemas.microsoft.com/office/drawing/2014/main" id="{F6A469B4-C342-0D03-5C98-768C5CE2BC70}"/>
                  </a:ext>
                </a:extLst>
              </p:cNvPr>
              <p:cNvSpPr txBox="1">
                <a:spLocks/>
              </p:cNvSpPr>
              <p:nvPr/>
            </p:nvSpPr>
            <p:spPr>
              <a:xfrm>
                <a:off x="6215461" y="1263563"/>
                <a:ext cx="3331406" cy="9985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40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𝑒</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𝑐</m:t>
                              </m:r>
                            </m:e>
                            <m:sub>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𝑥</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h</m:t>
                          </m:r>
                          <m:r>
                            <a:rPr lang="en-US" sz="1400" b="0" i="1" smtClean="0">
                              <a:solidFill>
                                <a:schemeClr val="tx1"/>
                              </a:solidFill>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𝑐</m:t>
                              </m:r>
                            </m:e>
                            <m:sub>
                              <m:r>
                                <a:rPr lang="en-US" sz="1400" b="0" i="1" smtClean="0">
                                  <a:latin typeface="Cambria Math" panose="02040503050406030204" pitchFamily="18" charset="0"/>
                                  <a:ea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𝐻</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𝐺𝐼𝐷</m:t>
                              </m:r>
                            </m:e>
                          </m:d>
                          <m:r>
                            <a:rPr lang="en-US" sz="1400" b="0" i="1" smtClean="0">
                              <a:latin typeface="Cambria Math" panose="02040503050406030204" pitchFamily="18" charset="0"/>
                              <a:ea typeface="Cambria Math" panose="02040503050406030204" pitchFamily="18" charset="0"/>
                            </a:rPr>
                            <m:t>)</m:t>
                          </m:r>
                        </m:num>
                        <m:den>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r>
                                <a:rPr lang="en-US" sz="1400" b="0" i="1" smtClean="0">
                                  <a:latin typeface="Cambria Math" panose="02040503050406030204" pitchFamily="18" charset="0"/>
                                </a:rPr>
                                <m:t>𝑥</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𝑠𝑘</m:t>
                              </m:r>
                            </m:e>
                            <m:sub>
                              <m:r>
                                <a:rPr lang="en-US" sz="1400" b="0" i="1" smtClean="0">
                                  <a:latin typeface="Cambria Math" panose="02040503050406030204" pitchFamily="18" charset="0"/>
                                </a:rPr>
                                <m:t>𝐺𝐼𝐷</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ub>
                          </m:sSub>
                          <m:r>
                            <a:rPr lang="en-US" sz="1400" b="0" i="1" smtClean="0">
                              <a:latin typeface="Cambria Math" panose="02040503050406030204" pitchFamily="18" charset="0"/>
                            </a:rPr>
                            <m:t>)</m:t>
                          </m:r>
                        </m:den>
                      </m:f>
                    </m:oMath>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solidFill>
                            <a:schemeClr val="tx1"/>
                          </a:solidFill>
                          <a:latin typeface="Cambria Math" panose="02040503050406030204" pitchFamily="18" charset="0"/>
                        </a:rPr>
                        <m:t>h</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m:t>
                          </m:r>
                        </m:e>
                        <m:sup>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rPr>
                                <m:t>𝑥</m:t>
                              </m:r>
                            </m:sub>
                          </m:sSub>
                        </m:sup>
                      </m:sSup>
                    </m:oMath>
                  </m:oMathPara>
                </a14:m>
                <a:endParaRPr lang="en-US" sz="1400" b="0" dirty="0"/>
              </a:p>
            </p:txBody>
          </p:sp>
        </mc:Choice>
        <mc:Fallback xmlns="">
          <p:sp>
            <p:nvSpPr>
              <p:cNvPr id="4" name="Google Shape;647;p28">
                <a:extLst>
                  <a:ext uri="{FF2B5EF4-FFF2-40B4-BE49-F238E27FC236}">
                    <a16:creationId xmlns:a16="http://schemas.microsoft.com/office/drawing/2014/main" id="{F6A469B4-C342-0D03-5C98-768C5CE2BC70}"/>
                  </a:ext>
                </a:extLst>
              </p:cNvPr>
              <p:cNvSpPr txBox="1">
                <a:spLocks noRot="1" noChangeAspect="1" noMove="1" noResize="1" noEditPoints="1" noAdjustHandles="1" noChangeArrowheads="1" noChangeShapeType="1" noTextEdit="1"/>
              </p:cNvSpPr>
              <p:nvPr/>
            </p:nvSpPr>
            <p:spPr>
              <a:xfrm>
                <a:off x="6215461" y="1263563"/>
                <a:ext cx="3331406" cy="998576"/>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04F80-0CD0-D676-A92B-AE3298F99CCA}"/>
                  </a:ext>
                </a:extLst>
              </p:cNvPr>
              <p:cNvSpPr txBox="1"/>
              <p:nvPr/>
            </p:nvSpPr>
            <p:spPr>
              <a:xfrm>
                <a:off x="6215461" y="2894205"/>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solidFill>
                            <a:schemeClr val="tx1"/>
                          </a:solidFill>
                          <a:latin typeface="Cambria Math" panose="02040503050406030204" pitchFamily="18" charset="0"/>
                        </a:rPr>
                        <m:t>h</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6" name="TextBox 5">
                <a:extLst>
                  <a:ext uri="{FF2B5EF4-FFF2-40B4-BE49-F238E27FC236}">
                    <a16:creationId xmlns:a16="http://schemas.microsoft.com/office/drawing/2014/main" id="{DB004F80-0CD0-D676-A92B-AE3298F99CCA}"/>
                  </a:ext>
                </a:extLst>
              </p:cNvPr>
              <p:cNvSpPr txBox="1">
                <a:spLocks noRot="1" noChangeAspect="1" noMove="1" noResize="1" noEditPoints="1" noAdjustHandles="1" noChangeArrowheads="1" noChangeShapeType="1" noTextEdit="1"/>
              </p:cNvSpPr>
              <p:nvPr/>
            </p:nvSpPr>
            <p:spPr>
              <a:xfrm>
                <a:off x="6215461" y="2894205"/>
                <a:ext cx="2774821" cy="307777"/>
              </a:xfrm>
              <a:prstGeom prst="rect">
                <a:avLst/>
              </a:prstGeom>
              <a:blipFill>
                <a:blip r:embed="rId15"/>
                <a:stretch>
                  <a:fillRect b="-12000"/>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3B9B7DD5-17AE-43B2-DC27-A8B5772CBC27}"/>
              </a:ext>
            </a:extLst>
          </p:cNvPr>
          <p:cNvCxnSpPr>
            <a:cxnSpLocks/>
          </p:cNvCxnSpPr>
          <p:nvPr/>
        </p:nvCxnSpPr>
        <p:spPr>
          <a:xfrm>
            <a:off x="7030282" y="2262139"/>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5F7E15D-CC59-A09E-14E9-4DC235817F22}"/>
                  </a:ext>
                </a:extLst>
              </p:cNvPr>
              <p:cNvSpPr txBox="1"/>
              <p:nvPr/>
            </p:nvSpPr>
            <p:spPr>
              <a:xfrm>
                <a:off x="7107484" y="2446642"/>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10" name="TextBox 9">
                <a:extLst>
                  <a:ext uri="{FF2B5EF4-FFF2-40B4-BE49-F238E27FC236}">
                    <a16:creationId xmlns:a16="http://schemas.microsoft.com/office/drawing/2014/main" id="{75F7E15D-CC59-A09E-14E9-4DC235817F22}"/>
                  </a:ext>
                </a:extLst>
              </p:cNvPr>
              <p:cNvSpPr txBox="1">
                <a:spLocks noRot="1" noChangeAspect="1" noMove="1" noResize="1" noEditPoints="1" noAdjustHandles="1" noChangeArrowheads="1" noChangeShapeType="1" noTextEdit="1"/>
              </p:cNvSpPr>
              <p:nvPr/>
            </p:nvSpPr>
            <p:spPr>
              <a:xfrm>
                <a:off x="7107484" y="2446642"/>
                <a:ext cx="1244211"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668A11-8E91-3128-B1EC-5D25B39C3705}"/>
                  </a:ext>
                </a:extLst>
              </p:cNvPr>
              <p:cNvSpPr txBox="1"/>
              <p:nvPr/>
            </p:nvSpPr>
            <p:spPr>
              <a:xfrm>
                <a:off x="6216600" y="3468021"/>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11" name="TextBox 10">
                <a:extLst>
                  <a:ext uri="{FF2B5EF4-FFF2-40B4-BE49-F238E27FC236}">
                    <a16:creationId xmlns:a16="http://schemas.microsoft.com/office/drawing/2014/main" id="{85668A11-8E91-3128-B1EC-5D25B39C3705}"/>
                  </a:ext>
                </a:extLst>
              </p:cNvPr>
              <p:cNvSpPr txBox="1">
                <a:spLocks noRot="1" noChangeAspect="1" noMove="1" noResize="1" noEditPoints="1" noAdjustHandles="1" noChangeArrowheads="1" noChangeShapeType="1" noTextEdit="1"/>
              </p:cNvSpPr>
              <p:nvPr/>
            </p:nvSpPr>
            <p:spPr>
              <a:xfrm>
                <a:off x="6216600" y="3468021"/>
                <a:ext cx="1178114" cy="459806"/>
              </a:xfrm>
              <a:prstGeom prst="rect">
                <a:avLst/>
              </a:prstGeom>
              <a:blipFill>
                <a:blip r:embed="rId17"/>
                <a:stretch>
                  <a:fillRect b="-270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6BE731C3-EA29-B6D0-4F07-C2E5237031D4}"/>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80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91" name="Google Shape;291;p18"/>
          <p:cNvSpPr/>
          <p:nvPr/>
        </p:nvSpPr>
        <p:spPr>
          <a:xfrm>
            <a:off x="4509199" y="2489750"/>
            <a:ext cx="2930728" cy="1647429"/>
          </a:xfrm>
          <a:prstGeom prst="roundRect">
            <a:avLst>
              <a:gd name="adj" fmla="val 16667"/>
            </a:avLst>
          </a:prstGeom>
          <a:noFill/>
          <a:ln w="1905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92" name="Google Shape;292;p18"/>
          <p:cNvPicPr preferRelativeResize="0"/>
          <p:nvPr/>
        </p:nvPicPr>
        <p:blipFill rotWithShape="1">
          <a:blip r:embed="rId3">
            <a:alphaModFix/>
          </a:blip>
          <a:srcRect b="38849"/>
          <a:stretch/>
        </p:blipFill>
        <p:spPr>
          <a:xfrm>
            <a:off x="6492224" y="2554563"/>
            <a:ext cx="219460" cy="131676"/>
          </a:xfrm>
          <a:prstGeom prst="rect">
            <a:avLst/>
          </a:prstGeom>
          <a:noFill/>
          <a:ln>
            <a:noFill/>
          </a:ln>
        </p:spPr>
      </p:pic>
      <p:pic>
        <p:nvPicPr>
          <p:cNvPr id="293" name="Google Shape;293;p18"/>
          <p:cNvPicPr preferRelativeResize="0"/>
          <p:nvPr/>
        </p:nvPicPr>
        <p:blipFill rotWithShape="1">
          <a:blip r:embed="rId3">
            <a:alphaModFix/>
          </a:blip>
          <a:srcRect b="38849"/>
          <a:stretch/>
        </p:blipFill>
        <p:spPr>
          <a:xfrm>
            <a:off x="6492224" y="3346516"/>
            <a:ext cx="219460" cy="131676"/>
          </a:xfrm>
          <a:prstGeom prst="rect">
            <a:avLst/>
          </a:prstGeom>
          <a:noFill/>
          <a:ln>
            <a:noFill/>
          </a:ln>
        </p:spPr>
      </p:pic>
      <p:sp>
        <p:nvSpPr>
          <p:cNvPr id="295" name="Google Shape;29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296" name="Google Shape;296;p18"/>
          <p:cNvPicPr preferRelativeResize="0"/>
          <p:nvPr/>
        </p:nvPicPr>
        <p:blipFill rotWithShape="1">
          <a:blip r:embed="rId4">
            <a:alphaModFix/>
          </a:blip>
          <a:srcRect r="16408"/>
          <a:stretch/>
        </p:blipFill>
        <p:spPr>
          <a:xfrm>
            <a:off x="517024" y="2075013"/>
            <a:ext cx="457199" cy="548640"/>
          </a:xfrm>
          <a:prstGeom prst="rect">
            <a:avLst/>
          </a:prstGeom>
          <a:noFill/>
          <a:ln>
            <a:noFill/>
          </a:ln>
        </p:spPr>
      </p:pic>
      <p:pic>
        <p:nvPicPr>
          <p:cNvPr id="297" name="Google Shape;297;p18"/>
          <p:cNvPicPr preferRelativeResize="0"/>
          <p:nvPr/>
        </p:nvPicPr>
        <p:blipFill rotWithShape="1">
          <a:blip r:embed="rId5">
            <a:alphaModFix/>
          </a:blip>
          <a:srcRect r="16408"/>
          <a:stretch/>
        </p:blipFill>
        <p:spPr>
          <a:xfrm>
            <a:off x="6422390" y="1562800"/>
            <a:ext cx="366436" cy="407448"/>
          </a:xfrm>
          <a:prstGeom prst="rect">
            <a:avLst/>
          </a:prstGeom>
          <a:noFill/>
          <a:ln>
            <a:noFill/>
          </a:ln>
        </p:spPr>
      </p:pic>
      <p:sp>
        <p:nvSpPr>
          <p:cNvPr id="298" name="Google Shape;298;p18"/>
          <p:cNvSpPr/>
          <p:nvPr/>
        </p:nvSpPr>
        <p:spPr>
          <a:xfrm>
            <a:off x="185825" y="3320824"/>
            <a:ext cx="1119600" cy="451200"/>
          </a:xfrm>
          <a:prstGeom prst="roundRect">
            <a:avLst>
              <a:gd name="adj" fmla="val 1666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299" name="Google Shape;299;p18"/>
          <p:cNvSpPr/>
          <p:nvPr/>
        </p:nvSpPr>
        <p:spPr>
          <a:xfrm>
            <a:off x="695500" y="3613274"/>
            <a:ext cx="16293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CS ^ Professor</a:t>
            </a:r>
            <a:endParaRPr/>
          </a:p>
        </p:txBody>
      </p:sp>
      <p:pic>
        <p:nvPicPr>
          <p:cNvPr id="300" name="Google Shape;300;p18"/>
          <p:cNvPicPr preferRelativeResize="0"/>
          <p:nvPr/>
        </p:nvPicPr>
        <p:blipFill>
          <a:blip r:embed="rId6">
            <a:alphaModFix/>
          </a:blip>
          <a:stretch>
            <a:fillRect/>
          </a:stretch>
        </p:blipFill>
        <p:spPr>
          <a:xfrm>
            <a:off x="2025388" y="3658961"/>
            <a:ext cx="274320" cy="274320"/>
          </a:xfrm>
          <a:prstGeom prst="rect">
            <a:avLst/>
          </a:prstGeom>
          <a:noFill/>
          <a:ln>
            <a:noFill/>
          </a:ln>
        </p:spPr>
      </p:pic>
      <p:grpSp>
        <p:nvGrpSpPr>
          <p:cNvPr id="301" name="Google Shape;301;p18"/>
          <p:cNvGrpSpPr/>
          <p:nvPr/>
        </p:nvGrpSpPr>
        <p:grpSpPr>
          <a:xfrm>
            <a:off x="4921613" y="1565526"/>
            <a:ext cx="1304743" cy="404204"/>
            <a:chOff x="6186325" y="1569417"/>
            <a:chExt cx="1629300" cy="546000"/>
          </a:xfrm>
        </p:grpSpPr>
        <p:sp>
          <p:nvSpPr>
            <p:cNvPr id="302" name="Google Shape;302;p18"/>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CS, Professor</a:t>
              </a:r>
              <a:endParaRPr sz="1094">
                <a:solidFill>
                  <a:schemeClr val="lt1"/>
                </a:solidFill>
              </a:endParaRPr>
            </a:p>
          </p:txBody>
        </p:sp>
        <p:sp>
          <p:nvSpPr>
            <p:cNvPr id="303" name="Google Shape;303;p18"/>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304" name="Google Shape;304;p18"/>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305" name="Google Shape;305;p18"/>
          <p:cNvPicPr preferRelativeResize="0"/>
          <p:nvPr/>
        </p:nvPicPr>
        <p:blipFill rotWithShape="1">
          <a:blip r:embed="rId5">
            <a:alphaModFix/>
          </a:blip>
          <a:srcRect r="16408"/>
          <a:stretch/>
        </p:blipFill>
        <p:spPr>
          <a:xfrm>
            <a:off x="6421820" y="2588043"/>
            <a:ext cx="367561" cy="407448"/>
          </a:xfrm>
          <a:prstGeom prst="rect">
            <a:avLst/>
          </a:prstGeom>
          <a:noFill/>
          <a:ln>
            <a:noFill/>
          </a:ln>
        </p:spPr>
      </p:pic>
      <p:grpSp>
        <p:nvGrpSpPr>
          <p:cNvPr id="306" name="Google Shape;306;p18"/>
          <p:cNvGrpSpPr/>
          <p:nvPr/>
        </p:nvGrpSpPr>
        <p:grpSpPr>
          <a:xfrm>
            <a:off x="4921613" y="2586442"/>
            <a:ext cx="1304743" cy="404204"/>
            <a:chOff x="6186325" y="1569417"/>
            <a:chExt cx="1629300" cy="546000"/>
          </a:xfrm>
        </p:grpSpPr>
        <p:sp>
          <p:nvSpPr>
            <p:cNvPr id="307" name="Google Shape;307;p18"/>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u="sng">
                  <a:solidFill>
                    <a:schemeClr val="lt1"/>
                  </a:solidFill>
                </a:rPr>
                <a:t>CS</a:t>
              </a:r>
              <a:r>
                <a:rPr lang="en" sz="1094">
                  <a:solidFill>
                    <a:schemeClr val="lt1"/>
                  </a:solidFill>
                </a:rPr>
                <a:t>, Student</a:t>
              </a:r>
              <a:endParaRPr sz="1094">
                <a:solidFill>
                  <a:schemeClr val="lt1"/>
                </a:solidFill>
              </a:endParaRPr>
            </a:p>
          </p:txBody>
        </p:sp>
        <p:sp>
          <p:nvSpPr>
            <p:cNvPr id="308" name="Google Shape;308;p18"/>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309" name="Google Shape;309;p18"/>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310" name="Google Shape;310;p18"/>
          <p:cNvPicPr preferRelativeResize="0"/>
          <p:nvPr/>
        </p:nvPicPr>
        <p:blipFill rotWithShape="1">
          <a:blip r:embed="rId5">
            <a:alphaModFix/>
          </a:blip>
          <a:srcRect r="16408"/>
          <a:stretch/>
        </p:blipFill>
        <p:spPr>
          <a:xfrm>
            <a:off x="6422390" y="3384685"/>
            <a:ext cx="366436" cy="407448"/>
          </a:xfrm>
          <a:prstGeom prst="rect">
            <a:avLst/>
          </a:prstGeom>
          <a:noFill/>
          <a:ln>
            <a:noFill/>
          </a:ln>
        </p:spPr>
      </p:pic>
      <p:grpSp>
        <p:nvGrpSpPr>
          <p:cNvPr id="311" name="Google Shape;311;p18"/>
          <p:cNvGrpSpPr/>
          <p:nvPr/>
        </p:nvGrpSpPr>
        <p:grpSpPr>
          <a:xfrm>
            <a:off x="4921613" y="3378759"/>
            <a:ext cx="1304743" cy="404204"/>
            <a:chOff x="6186325" y="1569417"/>
            <a:chExt cx="1629300" cy="546000"/>
          </a:xfrm>
        </p:grpSpPr>
        <p:sp>
          <p:nvSpPr>
            <p:cNvPr id="312" name="Google Shape;312;p18"/>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a:t>
              </a:r>
              <a:r>
                <a:rPr lang="en" sz="1094" u="sng">
                  <a:solidFill>
                    <a:schemeClr val="lt1"/>
                  </a:solidFill>
                </a:rPr>
                <a:t>Professor</a:t>
              </a:r>
              <a:endParaRPr sz="1094" u="sng">
                <a:solidFill>
                  <a:schemeClr val="lt1"/>
                </a:solidFill>
              </a:endParaRPr>
            </a:p>
          </p:txBody>
        </p:sp>
        <p:sp>
          <p:nvSpPr>
            <p:cNvPr id="313" name="Google Shape;313;p18"/>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314" name="Google Shape;314;p18"/>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cxnSp>
        <p:nvCxnSpPr>
          <p:cNvPr id="315" name="Google Shape;315;p18"/>
          <p:cNvCxnSpPr>
            <a:stCxn id="296" idx="2"/>
            <a:endCxn id="298" idx="0"/>
          </p:cNvCxnSpPr>
          <p:nvPr/>
        </p:nvCxnSpPr>
        <p:spPr>
          <a:xfrm>
            <a:off x="745624" y="2623653"/>
            <a:ext cx="0" cy="697200"/>
          </a:xfrm>
          <a:prstGeom prst="straightConnector1">
            <a:avLst/>
          </a:prstGeom>
          <a:noFill/>
          <a:ln w="9525" cap="flat" cmpd="sng">
            <a:solidFill>
              <a:schemeClr val="dk2"/>
            </a:solidFill>
            <a:prstDash val="solid"/>
            <a:round/>
            <a:headEnd type="none" w="med" len="med"/>
            <a:tailEnd type="triangle" w="med" len="med"/>
          </a:ln>
        </p:spPr>
      </p:cxnSp>
      <p:sp>
        <p:nvSpPr>
          <p:cNvPr id="316" name="Google Shape;316;p18"/>
          <p:cNvSpPr txBox="1"/>
          <p:nvPr/>
        </p:nvSpPr>
        <p:spPr>
          <a:xfrm>
            <a:off x="7443450" y="817600"/>
            <a:ext cx="157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Decrypt?</a:t>
            </a:r>
            <a:endParaRPr sz="1800">
              <a:solidFill>
                <a:schemeClr val="dk1"/>
              </a:solidFill>
            </a:endParaRPr>
          </a:p>
        </p:txBody>
      </p:sp>
      <p:pic>
        <p:nvPicPr>
          <p:cNvPr id="321" name="Google Shape;321;p18"/>
          <p:cNvPicPr preferRelativeResize="0"/>
          <p:nvPr/>
        </p:nvPicPr>
        <p:blipFill>
          <a:blip r:embed="rId7">
            <a:alphaModFix/>
          </a:blip>
          <a:stretch>
            <a:fillRect/>
          </a:stretch>
        </p:blipFill>
        <p:spPr>
          <a:xfrm>
            <a:off x="5655311" y="1849087"/>
            <a:ext cx="339320" cy="339320"/>
          </a:xfrm>
          <a:prstGeom prst="rect">
            <a:avLst/>
          </a:prstGeom>
          <a:noFill/>
          <a:ln>
            <a:noFill/>
          </a:ln>
        </p:spPr>
      </p:pic>
      <p:pic>
        <p:nvPicPr>
          <p:cNvPr id="322" name="Google Shape;322;p18"/>
          <p:cNvPicPr preferRelativeResize="0"/>
          <p:nvPr/>
        </p:nvPicPr>
        <p:blipFill>
          <a:blip r:embed="rId7">
            <a:alphaModFix/>
          </a:blip>
          <a:stretch>
            <a:fillRect/>
          </a:stretch>
        </p:blipFill>
        <p:spPr>
          <a:xfrm>
            <a:off x="5655311" y="2870003"/>
            <a:ext cx="339320" cy="339320"/>
          </a:xfrm>
          <a:prstGeom prst="rect">
            <a:avLst/>
          </a:prstGeom>
          <a:noFill/>
          <a:ln>
            <a:noFill/>
          </a:ln>
        </p:spPr>
      </p:pic>
      <p:pic>
        <p:nvPicPr>
          <p:cNvPr id="323" name="Google Shape;323;p18"/>
          <p:cNvPicPr preferRelativeResize="0"/>
          <p:nvPr/>
        </p:nvPicPr>
        <p:blipFill>
          <a:blip r:embed="rId7">
            <a:alphaModFix/>
          </a:blip>
          <a:stretch>
            <a:fillRect/>
          </a:stretch>
        </p:blipFill>
        <p:spPr>
          <a:xfrm>
            <a:off x="5655311" y="3662320"/>
            <a:ext cx="339320" cy="339320"/>
          </a:xfrm>
          <a:prstGeom prst="rect">
            <a:avLst/>
          </a:prstGeom>
          <a:noFill/>
          <a:ln>
            <a:noFill/>
          </a:ln>
        </p:spPr>
      </p:pic>
      <p:sp>
        <p:nvSpPr>
          <p:cNvPr id="324" name="Google Shape;324;p18"/>
          <p:cNvSpPr/>
          <p:nvPr/>
        </p:nvSpPr>
        <p:spPr>
          <a:xfrm>
            <a:off x="2462000" y="741400"/>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325" name="Google Shape;325;p18"/>
          <p:cNvSpPr txBox="1"/>
          <p:nvPr/>
        </p:nvSpPr>
        <p:spPr>
          <a:xfrm>
            <a:off x="2719524" y="741813"/>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dirty="0">
                <a:solidFill>
                  <a:schemeClr val="dk2"/>
                </a:solidFill>
              </a:rPr>
              <a:t>CS</a:t>
            </a:r>
            <a:endParaRPr sz="1007" dirty="0">
              <a:solidFill>
                <a:schemeClr val="dk2"/>
              </a:solidFill>
            </a:endParaRPr>
          </a:p>
        </p:txBody>
      </p:sp>
      <p:sp>
        <p:nvSpPr>
          <p:cNvPr id="327" name="Google Shape;327;p18"/>
          <p:cNvSpPr/>
          <p:nvPr/>
        </p:nvSpPr>
        <p:spPr>
          <a:xfrm>
            <a:off x="2561118" y="958824"/>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328" name="Google Shape;328;p18"/>
          <p:cNvSpPr/>
          <p:nvPr/>
        </p:nvSpPr>
        <p:spPr>
          <a:xfrm>
            <a:off x="3267414" y="1086054"/>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329" name="Google Shape;329;p18"/>
          <p:cNvCxnSpPr/>
          <p:nvPr/>
        </p:nvCxnSpPr>
        <p:spPr>
          <a:xfrm flipH="1">
            <a:off x="3156212" y="1116896"/>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330" name="Google Shape;330;p18"/>
          <p:cNvPicPr preferRelativeResize="0"/>
          <p:nvPr/>
        </p:nvPicPr>
        <p:blipFill>
          <a:blip r:embed="rId7">
            <a:alphaModFix/>
          </a:blip>
          <a:stretch>
            <a:fillRect/>
          </a:stretch>
        </p:blipFill>
        <p:spPr>
          <a:xfrm rot="-2051914">
            <a:off x="3020745" y="1203858"/>
            <a:ext cx="255766" cy="255766"/>
          </a:xfrm>
          <a:prstGeom prst="rect">
            <a:avLst/>
          </a:prstGeom>
          <a:noFill/>
          <a:ln>
            <a:noFill/>
          </a:ln>
        </p:spPr>
      </p:pic>
      <p:pic>
        <p:nvPicPr>
          <p:cNvPr id="331" name="Google Shape;331;p18"/>
          <p:cNvPicPr preferRelativeResize="0"/>
          <p:nvPr/>
        </p:nvPicPr>
        <p:blipFill>
          <a:blip r:embed="rId8">
            <a:alphaModFix/>
          </a:blip>
          <a:stretch>
            <a:fillRect/>
          </a:stretch>
        </p:blipFill>
        <p:spPr>
          <a:xfrm>
            <a:off x="2972579" y="1181373"/>
            <a:ext cx="255767" cy="255767"/>
          </a:xfrm>
          <a:prstGeom prst="rect">
            <a:avLst/>
          </a:prstGeom>
          <a:noFill/>
          <a:ln>
            <a:noFill/>
          </a:ln>
        </p:spPr>
      </p:pic>
      <p:sp>
        <p:nvSpPr>
          <p:cNvPr id="332" name="Google Shape;332;p18"/>
          <p:cNvSpPr/>
          <p:nvPr/>
        </p:nvSpPr>
        <p:spPr>
          <a:xfrm>
            <a:off x="2462000" y="2569253"/>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333" name="Google Shape;333;p18"/>
          <p:cNvSpPr txBox="1"/>
          <p:nvPr/>
        </p:nvSpPr>
        <p:spPr>
          <a:xfrm>
            <a:off x="2719524" y="2569665"/>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ECE</a:t>
            </a:r>
            <a:endParaRPr sz="1007">
              <a:solidFill>
                <a:schemeClr val="dk2"/>
              </a:solidFill>
            </a:endParaRPr>
          </a:p>
        </p:txBody>
      </p:sp>
      <p:sp>
        <p:nvSpPr>
          <p:cNvPr id="335" name="Google Shape;335;p18"/>
          <p:cNvSpPr/>
          <p:nvPr/>
        </p:nvSpPr>
        <p:spPr>
          <a:xfrm>
            <a:off x="2561118" y="2786677"/>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336" name="Google Shape;336;p18"/>
          <p:cNvSpPr/>
          <p:nvPr/>
        </p:nvSpPr>
        <p:spPr>
          <a:xfrm>
            <a:off x="3267414" y="2913907"/>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337" name="Google Shape;337;p18"/>
          <p:cNvCxnSpPr/>
          <p:nvPr/>
        </p:nvCxnSpPr>
        <p:spPr>
          <a:xfrm flipH="1">
            <a:off x="3156212" y="2944749"/>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338" name="Google Shape;338;p18"/>
          <p:cNvPicPr preferRelativeResize="0"/>
          <p:nvPr/>
        </p:nvPicPr>
        <p:blipFill>
          <a:blip r:embed="rId7">
            <a:alphaModFix/>
          </a:blip>
          <a:stretch>
            <a:fillRect/>
          </a:stretch>
        </p:blipFill>
        <p:spPr>
          <a:xfrm rot="-2051914">
            <a:off x="3020745" y="3031711"/>
            <a:ext cx="255766" cy="255766"/>
          </a:xfrm>
          <a:prstGeom prst="rect">
            <a:avLst/>
          </a:prstGeom>
          <a:noFill/>
          <a:ln>
            <a:noFill/>
          </a:ln>
        </p:spPr>
      </p:pic>
      <p:pic>
        <p:nvPicPr>
          <p:cNvPr id="339" name="Google Shape;339;p18"/>
          <p:cNvPicPr preferRelativeResize="0"/>
          <p:nvPr/>
        </p:nvPicPr>
        <p:blipFill>
          <a:blip r:embed="rId8">
            <a:alphaModFix/>
          </a:blip>
          <a:stretch>
            <a:fillRect/>
          </a:stretch>
        </p:blipFill>
        <p:spPr>
          <a:xfrm>
            <a:off x="2972579" y="3009226"/>
            <a:ext cx="255767" cy="255767"/>
          </a:xfrm>
          <a:prstGeom prst="rect">
            <a:avLst/>
          </a:prstGeom>
          <a:noFill/>
          <a:ln>
            <a:noFill/>
          </a:ln>
        </p:spPr>
      </p:pic>
      <p:sp>
        <p:nvSpPr>
          <p:cNvPr id="340" name="Google Shape;340;p18"/>
          <p:cNvSpPr/>
          <p:nvPr/>
        </p:nvSpPr>
        <p:spPr>
          <a:xfrm>
            <a:off x="2462000" y="1653905"/>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dirty="0">
              <a:solidFill>
                <a:schemeClr val="dk1"/>
              </a:solidFill>
            </a:endParaRPr>
          </a:p>
        </p:txBody>
      </p:sp>
      <p:sp>
        <p:nvSpPr>
          <p:cNvPr id="341" name="Google Shape;341;p18"/>
          <p:cNvSpPr txBox="1"/>
          <p:nvPr/>
        </p:nvSpPr>
        <p:spPr>
          <a:xfrm>
            <a:off x="2505679" y="1654325"/>
            <a:ext cx="97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Professor</a:t>
            </a:r>
            <a:endParaRPr sz="1007">
              <a:solidFill>
                <a:schemeClr val="dk2"/>
              </a:solidFill>
            </a:endParaRPr>
          </a:p>
        </p:txBody>
      </p:sp>
      <p:sp>
        <p:nvSpPr>
          <p:cNvPr id="343" name="Google Shape;343;p18"/>
          <p:cNvSpPr/>
          <p:nvPr/>
        </p:nvSpPr>
        <p:spPr>
          <a:xfrm>
            <a:off x="2561118" y="1871329"/>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344" name="Google Shape;344;p18"/>
          <p:cNvSpPr/>
          <p:nvPr/>
        </p:nvSpPr>
        <p:spPr>
          <a:xfrm>
            <a:off x="3267414" y="1998559"/>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345" name="Google Shape;345;p18"/>
          <p:cNvCxnSpPr/>
          <p:nvPr/>
        </p:nvCxnSpPr>
        <p:spPr>
          <a:xfrm flipH="1">
            <a:off x="3156212" y="2029401"/>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346" name="Google Shape;346;p18"/>
          <p:cNvPicPr preferRelativeResize="0"/>
          <p:nvPr/>
        </p:nvPicPr>
        <p:blipFill>
          <a:blip r:embed="rId7">
            <a:alphaModFix/>
          </a:blip>
          <a:stretch>
            <a:fillRect/>
          </a:stretch>
        </p:blipFill>
        <p:spPr>
          <a:xfrm rot="-2051914">
            <a:off x="3020745" y="2116363"/>
            <a:ext cx="255766" cy="255766"/>
          </a:xfrm>
          <a:prstGeom prst="rect">
            <a:avLst/>
          </a:prstGeom>
          <a:noFill/>
          <a:ln>
            <a:noFill/>
          </a:ln>
        </p:spPr>
      </p:pic>
      <p:pic>
        <p:nvPicPr>
          <p:cNvPr id="347" name="Google Shape;347;p18"/>
          <p:cNvPicPr preferRelativeResize="0"/>
          <p:nvPr/>
        </p:nvPicPr>
        <p:blipFill>
          <a:blip r:embed="rId8">
            <a:alphaModFix/>
          </a:blip>
          <a:stretch>
            <a:fillRect/>
          </a:stretch>
        </p:blipFill>
        <p:spPr>
          <a:xfrm>
            <a:off x="2972579" y="2093878"/>
            <a:ext cx="255767" cy="255767"/>
          </a:xfrm>
          <a:prstGeom prst="rect">
            <a:avLst/>
          </a:prstGeom>
          <a:noFill/>
          <a:ln>
            <a:noFill/>
          </a:ln>
        </p:spPr>
      </p:pic>
      <p:sp>
        <p:nvSpPr>
          <p:cNvPr id="348" name="Google Shape;348;p18"/>
          <p:cNvSpPr/>
          <p:nvPr/>
        </p:nvSpPr>
        <p:spPr>
          <a:xfrm>
            <a:off x="2462000" y="3481758"/>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349" name="Google Shape;349;p18"/>
          <p:cNvSpPr txBox="1"/>
          <p:nvPr/>
        </p:nvSpPr>
        <p:spPr>
          <a:xfrm>
            <a:off x="2719524" y="3482170"/>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Student</a:t>
            </a:r>
            <a:endParaRPr sz="1007">
              <a:solidFill>
                <a:schemeClr val="dk2"/>
              </a:solidFill>
            </a:endParaRPr>
          </a:p>
        </p:txBody>
      </p:sp>
      <p:sp>
        <p:nvSpPr>
          <p:cNvPr id="351" name="Google Shape;351;p18"/>
          <p:cNvSpPr/>
          <p:nvPr/>
        </p:nvSpPr>
        <p:spPr>
          <a:xfrm>
            <a:off x="2561118" y="3699182"/>
            <a:ext cx="825384" cy="305705"/>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352" name="Google Shape;352;p18"/>
          <p:cNvSpPr/>
          <p:nvPr/>
        </p:nvSpPr>
        <p:spPr>
          <a:xfrm>
            <a:off x="3267414" y="3826412"/>
            <a:ext cx="51240" cy="51231"/>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353" name="Google Shape;353;p18"/>
          <p:cNvCxnSpPr/>
          <p:nvPr/>
        </p:nvCxnSpPr>
        <p:spPr>
          <a:xfrm flipH="1">
            <a:off x="3156212" y="3857254"/>
            <a:ext cx="128856" cy="110020"/>
          </a:xfrm>
          <a:prstGeom prst="curvedConnector3">
            <a:avLst>
              <a:gd name="adj1" fmla="val -51619"/>
            </a:avLst>
          </a:prstGeom>
          <a:noFill/>
          <a:ln w="10675" cap="flat" cmpd="sng">
            <a:solidFill>
              <a:schemeClr val="dk2"/>
            </a:solidFill>
            <a:prstDash val="solid"/>
            <a:round/>
            <a:headEnd type="none" w="med" len="med"/>
            <a:tailEnd type="none" w="med" len="med"/>
          </a:ln>
        </p:spPr>
      </p:cxnSp>
      <p:pic>
        <p:nvPicPr>
          <p:cNvPr id="354" name="Google Shape;354;p18"/>
          <p:cNvPicPr preferRelativeResize="0"/>
          <p:nvPr/>
        </p:nvPicPr>
        <p:blipFill>
          <a:blip r:embed="rId7">
            <a:alphaModFix/>
          </a:blip>
          <a:stretch>
            <a:fillRect/>
          </a:stretch>
        </p:blipFill>
        <p:spPr>
          <a:xfrm rot="-2051914">
            <a:off x="3020745" y="3944216"/>
            <a:ext cx="255766" cy="255766"/>
          </a:xfrm>
          <a:prstGeom prst="rect">
            <a:avLst/>
          </a:prstGeom>
          <a:noFill/>
          <a:ln>
            <a:noFill/>
          </a:ln>
        </p:spPr>
      </p:pic>
      <p:pic>
        <p:nvPicPr>
          <p:cNvPr id="355" name="Google Shape;355;p18"/>
          <p:cNvPicPr preferRelativeResize="0"/>
          <p:nvPr/>
        </p:nvPicPr>
        <p:blipFill>
          <a:blip r:embed="rId8">
            <a:alphaModFix/>
          </a:blip>
          <a:stretch>
            <a:fillRect/>
          </a:stretch>
        </p:blipFill>
        <p:spPr>
          <a:xfrm>
            <a:off x="2972579" y="3921731"/>
            <a:ext cx="255767" cy="255767"/>
          </a:xfrm>
          <a:prstGeom prst="rect">
            <a:avLst/>
          </a:prstGeom>
          <a:noFill/>
          <a:ln>
            <a:noFill/>
          </a:ln>
        </p:spPr>
      </p:pic>
      <p:grpSp>
        <p:nvGrpSpPr>
          <p:cNvPr id="356" name="Google Shape;356;p18"/>
          <p:cNvGrpSpPr/>
          <p:nvPr/>
        </p:nvGrpSpPr>
        <p:grpSpPr>
          <a:xfrm>
            <a:off x="2882510" y="4395344"/>
            <a:ext cx="91445" cy="323109"/>
            <a:chOff x="4416975" y="2147800"/>
            <a:chExt cx="183000" cy="640200"/>
          </a:xfrm>
        </p:grpSpPr>
        <p:sp>
          <p:nvSpPr>
            <p:cNvPr id="357" name="Google Shape;357;p18"/>
            <p:cNvSpPr/>
            <p:nvPr/>
          </p:nvSpPr>
          <p:spPr>
            <a:xfrm>
              <a:off x="4416975" y="21478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sp>
          <p:nvSpPr>
            <p:cNvPr id="358" name="Google Shape;358;p18"/>
            <p:cNvSpPr/>
            <p:nvPr/>
          </p:nvSpPr>
          <p:spPr>
            <a:xfrm>
              <a:off x="4416975" y="23764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sp>
          <p:nvSpPr>
            <p:cNvPr id="359" name="Google Shape;359;p18"/>
            <p:cNvSpPr/>
            <p:nvPr/>
          </p:nvSpPr>
          <p:spPr>
            <a:xfrm>
              <a:off x="4416975" y="26050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grpSp>
      <p:cxnSp>
        <p:nvCxnSpPr>
          <p:cNvPr id="360" name="Google Shape;360;p18"/>
          <p:cNvCxnSpPr>
            <a:stCxn id="324" idx="3"/>
            <a:endCxn id="302" idx="1"/>
          </p:cNvCxnSpPr>
          <p:nvPr/>
        </p:nvCxnSpPr>
        <p:spPr>
          <a:xfrm>
            <a:off x="3485600" y="1147900"/>
            <a:ext cx="1436100" cy="6198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18"/>
          <p:cNvCxnSpPr>
            <a:stCxn id="340" idx="3"/>
            <a:endCxn id="302" idx="1"/>
          </p:cNvCxnSpPr>
          <p:nvPr/>
        </p:nvCxnSpPr>
        <p:spPr>
          <a:xfrm rot="10800000" flipH="1">
            <a:off x="3485600" y="1767605"/>
            <a:ext cx="1436100" cy="2928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18"/>
          <p:cNvCxnSpPr>
            <a:stCxn id="324" idx="3"/>
            <a:endCxn id="307" idx="1"/>
          </p:cNvCxnSpPr>
          <p:nvPr/>
        </p:nvCxnSpPr>
        <p:spPr>
          <a:xfrm>
            <a:off x="3485600" y="1147900"/>
            <a:ext cx="1436100" cy="1640700"/>
          </a:xfrm>
          <a:prstGeom prst="straightConnector1">
            <a:avLst/>
          </a:prstGeom>
          <a:noFill/>
          <a:ln w="9525" cap="flat" cmpd="sng">
            <a:solidFill>
              <a:schemeClr val="dk2"/>
            </a:solidFill>
            <a:prstDash val="solid"/>
            <a:round/>
            <a:headEnd type="none" w="med" len="med"/>
            <a:tailEnd type="triangle" w="med" len="med"/>
          </a:ln>
        </p:spPr>
      </p:cxnSp>
      <p:cxnSp>
        <p:nvCxnSpPr>
          <p:cNvPr id="363" name="Google Shape;363;p18"/>
          <p:cNvCxnSpPr>
            <a:stCxn id="348" idx="3"/>
            <a:endCxn id="307" idx="1"/>
          </p:cNvCxnSpPr>
          <p:nvPr/>
        </p:nvCxnSpPr>
        <p:spPr>
          <a:xfrm rot="10800000" flipH="1">
            <a:off x="3485600" y="2788458"/>
            <a:ext cx="1436100" cy="1099800"/>
          </a:xfrm>
          <a:prstGeom prst="straightConnector1">
            <a:avLst/>
          </a:prstGeom>
          <a:noFill/>
          <a:ln w="9525" cap="flat" cmpd="sng">
            <a:solidFill>
              <a:schemeClr val="dk2"/>
            </a:solidFill>
            <a:prstDash val="solid"/>
            <a:round/>
            <a:headEnd type="none" w="med" len="med"/>
            <a:tailEnd type="triangle" w="med" len="med"/>
          </a:ln>
        </p:spPr>
      </p:cxnSp>
      <p:pic>
        <p:nvPicPr>
          <p:cNvPr id="364" name="Google Shape;364;p18"/>
          <p:cNvPicPr preferRelativeResize="0"/>
          <p:nvPr/>
        </p:nvPicPr>
        <p:blipFill>
          <a:blip r:embed="rId7">
            <a:alphaModFix/>
          </a:blip>
          <a:stretch>
            <a:fillRect/>
          </a:stretch>
        </p:blipFill>
        <p:spPr>
          <a:xfrm rot="-2051839">
            <a:off x="5721331" y="1880550"/>
            <a:ext cx="339323" cy="339323"/>
          </a:xfrm>
          <a:prstGeom prst="rect">
            <a:avLst/>
          </a:prstGeom>
          <a:noFill/>
          <a:ln>
            <a:noFill/>
          </a:ln>
        </p:spPr>
      </p:pic>
      <p:pic>
        <p:nvPicPr>
          <p:cNvPr id="365" name="Google Shape;365;p18"/>
          <p:cNvPicPr preferRelativeResize="0"/>
          <p:nvPr/>
        </p:nvPicPr>
        <p:blipFill>
          <a:blip r:embed="rId7">
            <a:alphaModFix/>
          </a:blip>
          <a:stretch>
            <a:fillRect/>
          </a:stretch>
        </p:blipFill>
        <p:spPr>
          <a:xfrm rot="-2051839">
            <a:off x="5721331" y="2901466"/>
            <a:ext cx="339323" cy="339323"/>
          </a:xfrm>
          <a:prstGeom prst="rect">
            <a:avLst/>
          </a:prstGeom>
          <a:noFill/>
          <a:ln>
            <a:noFill/>
          </a:ln>
        </p:spPr>
      </p:pic>
      <p:pic>
        <p:nvPicPr>
          <p:cNvPr id="366" name="Google Shape;366;p18"/>
          <p:cNvPicPr preferRelativeResize="0"/>
          <p:nvPr/>
        </p:nvPicPr>
        <p:blipFill>
          <a:blip r:embed="rId7">
            <a:alphaModFix/>
          </a:blip>
          <a:stretch>
            <a:fillRect/>
          </a:stretch>
        </p:blipFill>
        <p:spPr>
          <a:xfrm rot="-2051839">
            <a:off x="5721331" y="3693783"/>
            <a:ext cx="339323" cy="339323"/>
          </a:xfrm>
          <a:prstGeom prst="rect">
            <a:avLst/>
          </a:prstGeom>
          <a:noFill/>
          <a:ln>
            <a:noFill/>
          </a:ln>
        </p:spPr>
      </p:pic>
      <p:cxnSp>
        <p:nvCxnSpPr>
          <p:cNvPr id="367" name="Google Shape;367;p18"/>
          <p:cNvCxnSpPr>
            <a:stCxn id="332" idx="3"/>
            <a:endCxn id="312" idx="1"/>
          </p:cNvCxnSpPr>
          <p:nvPr/>
        </p:nvCxnSpPr>
        <p:spPr>
          <a:xfrm>
            <a:off x="3485600" y="2975753"/>
            <a:ext cx="1436100" cy="605100"/>
          </a:xfrm>
          <a:prstGeom prst="straightConnector1">
            <a:avLst/>
          </a:prstGeom>
          <a:noFill/>
          <a:ln w="9525" cap="flat" cmpd="sng">
            <a:solidFill>
              <a:schemeClr val="dk2"/>
            </a:solidFill>
            <a:prstDash val="solid"/>
            <a:round/>
            <a:headEnd type="none" w="med" len="med"/>
            <a:tailEnd type="triangle" w="med" len="med"/>
          </a:ln>
        </p:spPr>
      </p:cxnSp>
      <p:cxnSp>
        <p:nvCxnSpPr>
          <p:cNvPr id="368" name="Google Shape;368;p18"/>
          <p:cNvCxnSpPr>
            <a:stCxn id="340" idx="3"/>
            <a:endCxn id="312" idx="1"/>
          </p:cNvCxnSpPr>
          <p:nvPr/>
        </p:nvCxnSpPr>
        <p:spPr>
          <a:xfrm>
            <a:off x="3485600" y="2060405"/>
            <a:ext cx="1436100" cy="1520400"/>
          </a:xfrm>
          <a:prstGeom prst="straightConnector1">
            <a:avLst/>
          </a:prstGeom>
          <a:noFill/>
          <a:ln w="9525" cap="flat" cmpd="sng">
            <a:solidFill>
              <a:schemeClr val="dk2"/>
            </a:solidFill>
            <a:prstDash val="solid"/>
            <a:round/>
            <a:headEnd type="none" w="med" len="med"/>
            <a:tailEnd type="triangle" w="med" len="med"/>
          </a:ln>
        </p:spPr>
      </p:cxnSp>
      <p:sp>
        <p:nvSpPr>
          <p:cNvPr id="369" name="Google Shape;369;p18"/>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Ma-ABE security</a:t>
            </a:r>
            <a:endParaRPr sz="2000" dirty="0">
              <a:solidFill>
                <a:srgbClr val="4A86E8"/>
              </a:solidFill>
            </a:endParaRPr>
          </a:p>
        </p:txBody>
      </p:sp>
      <p:sp>
        <p:nvSpPr>
          <p:cNvPr id="372" name="Google Shape;372;p18"/>
          <p:cNvSpPr txBox="1"/>
          <p:nvPr/>
        </p:nvSpPr>
        <p:spPr>
          <a:xfrm>
            <a:off x="7740663" y="3125556"/>
            <a:ext cx="396300" cy="553968"/>
          </a:xfrm>
          <a:prstGeom prst="rect">
            <a:avLst/>
          </a:prstGeom>
          <a:noFill/>
          <a:ln>
            <a:noFill/>
          </a:ln>
        </p:spPr>
        <p:txBody>
          <a:bodyPr spcFirstLastPara="1" wrap="square" lIns="91425" tIns="91425" rIns="91425" bIns="91425" anchor="t" anchorCtr="0">
            <a:spAutoFit/>
          </a:bodyPr>
          <a:lstStyle/>
          <a:p>
            <a:r>
              <a:rPr lang="en" sz="2400" b="1" dirty="0">
                <a:solidFill>
                  <a:srgbClr val="BB0000"/>
                </a:solidFill>
              </a:rPr>
              <a:t>❌</a:t>
            </a:r>
          </a:p>
        </p:txBody>
      </p:sp>
      <p:pic>
        <p:nvPicPr>
          <p:cNvPr id="373" name="Google Shape;373;p18"/>
          <p:cNvPicPr preferRelativeResize="0"/>
          <p:nvPr/>
        </p:nvPicPr>
        <p:blipFill rotWithShape="1">
          <a:blip r:embed="rId5">
            <a:alphaModFix/>
          </a:blip>
          <a:srcRect r="16408"/>
          <a:stretch/>
        </p:blipFill>
        <p:spPr>
          <a:xfrm>
            <a:off x="6422390" y="4177002"/>
            <a:ext cx="366436" cy="407448"/>
          </a:xfrm>
          <a:prstGeom prst="rect">
            <a:avLst/>
          </a:prstGeom>
          <a:noFill/>
          <a:ln>
            <a:noFill/>
          </a:ln>
        </p:spPr>
      </p:pic>
      <p:grpSp>
        <p:nvGrpSpPr>
          <p:cNvPr id="374" name="Google Shape;374;p18"/>
          <p:cNvGrpSpPr/>
          <p:nvPr/>
        </p:nvGrpSpPr>
        <p:grpSpPr>
          <a:xfrm>
            <a:off x="4921613" y="4171075"/>
            <a:ext cx="1304743" cy="404204"/>
            <a:chOff x="6186325" y="1569417"/>
            <a:chExt cx="1629300" cy="546000"/>
          </a:xfrm>
        </p:grpSpPr>
        <p:sp>
          <p:nvSpPr>
            <p:cNvPr id="375" name="Google Shape;375;p18"/>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Student</a:t>
              </a:r>
              <a:endParaRPr sz="1094">
                <a:solidFill>
                  <a:schemeClr val="lt1"/>
                </a:solidFill>
              </a:endParaRPr>
            </a:p>
          </p:txBody>
        </p:sp>
        <p:sp>
          <p:nvSpPr>
            <p:cNvPr id="376" name="Google Shape;376;p18"/>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377" name="Google Shape;377;p18"/>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379" name="Google Shape;379;p18"/>
          <p:cNvPicPr preferRelativeResize="0"/>
          <p:nvPr/>
        </p:nvPicPr>
        <p:blipFill>
          <a:blip r:embed="rId7">
            <a:alphaModFix/>
          </a:blip>
          <a:stretch>
            <a:fillRect/>
          </a:stretch>
        </p:blipFill>
        <p:spPr>
          <a:xfrm>
            <a:off x="5655311" y="4454636"/>
            <a:ext cx="339320" cy="339320"/>
          </a:xfrm>
          <a:prstGeom prst="rect">
            <a:avLst/>
          </a:prstGeom>
          <a:noFill/>
          <a:ln>
            <a:noFill/>
          </a:ln>
        </p:spPr>
      </p:pic>
      <p:pic>
        <p:nvPicPr>
          <p:cNvPr id="380" name="Google Shape;380;p18"/>
          <p:cNvPicPr preferRelativeResize="0"/>
          <p:nvPr/>
        </p:nvPicPr>
        <p:blipFill>
          <a:blip r:embed="rId7">
            <a:alphaModFix/>
          </a:blip>
          <a:stretch>
            <a:fillRect/>
          </a:stretch>
        </p:blipFill>
        <p:spPr>
          <a:xfrm rot="-2051839">
            <a:off x="5721331" y="4486099"/>
            <a:ext cx="339323" cy="339323"/>
          </a:xfrm>
          <a:prstGeom prst="rect">
            <a:avLst/>
          </a:prstGeom>
          <a:noFill/>
          <a:ln>
            <a:noFill/>
          </a:ln>
        </p:spPr>
      </p:pic>
      <p:cxnSp>
        <p:nvCxnSpPr>
          <p:cNvPr id="381" name="Google Shape;381;p18"/>
          <p:cNvCxnSpPr>
            <a:stCxn id="332" idx="3"/>
            <a:endCxn id="375" idx="1"/>
          </p:cNvCxnSpPr>
          <p:nvPr/>
        </p:nvCxnSpPr>
        <p:spPr>
          <a:xfrm>
            <a:off x="3485600" y="2975753"/>
            <a:ext cx="1436100" cy="13974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18"/>
          <p:cNvCxnSpPr>
            <a:stCxn id="348" idx="3"/>
            <a:endCxn id="375" idx="1"/>
          </p:cNvCxnSpPr>
          <p:nvPr/>
        </p:nvCxnSpPr>
        <p:spPr>
          <a:xfrm>
            <a:off x="3485600" y="3888258"/>
            <a:ext cx="1436100" cy="484800"/>
          </a:xfrm>
          <a:prstGeom prst="straightConnector1">
            <a:avLst/>
          </a:prstGeom>
          <a:noFill/>
          <a:ln w="9525" cap="flat" cmpd="sng">
            <a:solidFill>
              <a:schemeClr val="dk2"/>
            </a:solidFill>
            <a:prstDash val="solid"/>
            <a:round/>
            <a:headEnd type="none" w="med" len="med"/>
            <a:tailEnd type="triangle" w="med" len="med"/>
          </a:ln>
        </p:spPr>
      </p:cxnSp>
      <p:sp>
        <p:nvSpPr>
          <p:cNvPr id="384" name="Google Shape;384;p18"/>
          <p:cNvSpPr/>
          <p:nvPr/>
        </p:nvSpPr>
        <p:spPr>
          <a:xfrm>
            <a:off x="185825" y="873475"/>
            <a:ext cx="1839600" cy="636000"/>
          </a:xfrm>
          <a:prstGeom prst="ellipse">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global params</a:t>
            </a:r>
            <a:endParaRPr>
              <a:solidFill>
                <a:schemeClr val="lt1"/>
              </a:solidFil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997EA06-5969-354D-9E8D-46A1F650A20E}"/>
                  </a:ext>
                </a:extLst>
              </p:cNvPr>
              <p:cNvSpPr txBox="1"/>
              <p:nvPr/>
            </p:nvSpPr>
            <p:spPr>
              <a:xfrm>
                <a:off x="6821424" y="1612634"/>
                <a:ext cx="614335"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oMath>
                  </m:oMathPara>
                </a14:m>
                <a:endParaRPr lang="en-US" dirty="0"/>
              </a:p>
            </p:txBody>
          </p:sp>
        </mc:Choice>
        <mc:Fallback>
          <p:sp>
            <p:nvSpPr>
              <p:cNvPr id="2" name="TextBox 1">
                <a:extLst>
                  <a:ext uri="{FF2B5EF4-FFF2-40B4-BE49-F238E27FC236}">
                    <a16:creationId xmlns:a16="http://schemas.microsoft.com/office/drawing/2014/main" id="{1997EA06-5969-354D-9E8D-46A1F650A20E}"/>
                  </a:ext>
                </a:extLst>
              </p:cNvPr>
              <p:cNvSpPr txBox="1">
                <a:spLocks noRot="1" noChangeAspect="1" noMove="1" noResize="1" noEditPoints="1" noAdjustHandles="1" noChangeArrowheads="1" noChangeShapeType="1" noTextEdit="1"/>
              </p:cNvSpPr>
              <p:nvPr/>
            </p:nvSpPr>
            <p:spPr>
              <a:xfrm>
                <a:off x="6821424" y="1612634"/>
                <a:ext cx="614335" cy="3108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83840D8-F631-DE20-856D-EDE658C4C700}"/>
                  </a:ext>
                </a:extLst>
              </p:cNvPr>
              <p:cNvSpPr txBox="1"/>
              <p:nvPr/>
            </p:nvSpPr>
            <p:spPr>
              <a:xfrm>
                <a:off x="6821424" y="2666715"/>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oMath>
                  </m:oMathPara>
                </a14:m>
                <a:endParaRPr lang="en-US" dirty="0"/>
              </a:p>
            </p:txBody>
          </p:sp>
        </mc:Choice>
        <mc:Fallback>
          <p:sp>
            <p:nvSpPr>
              <p:cNvPr id="3" name="TextBox 2">
                <a:extLst>
                  <a:ext uri="{FF2B5EF4-FFF2-40B4-BE49-F238E27FC236}">
                    <a16:creationId xmlns:a16="http://schemas.microsoft.com/office/drawing/2014/main" id="{C83840D8-F631-DE20-856D-EDE658C4C700}"/>
                  </a:ext>
                </a:extLst>
              </p:cNvPr>
              <p:cNvSpPr txBox="1">
                <a:spLocks noRot="1" noChangeAspect="1" noMove="1" noResize="1" noEditPoints="1" noAdjustHandles="1" noChangeArrowheads="1" noChangeShapeType="1" noTextEdit="1"/>
              </p:cNvSpPr>
              <p:nvPr/>
            </p:nvSpPr>
            <p:spPr>
              <a:xfrm>
                <a:off x="6821424" y="2666715"/>
                <a:ext cx="618503" cy="3108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F834D31-7A4F-0C47-25AD-D231B0D37F54}"/>
                  </a:ext>
                </a:extLst>
              </p:cNvPr>
              <p:cNvSpPr txBox="1"/>
              <p:nvPr/>
            </p:nvSpPr>
            <p:spPr>
              <a:xfrm>
                <a:off x="6821424" y="3464246"/>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3</m:t>
                          </m:r>
                        </m:sub>
                      </m:sSub>
                    </m:oMath>
                  </m:oMathPara>
                </a14:m>
                <a:endParaRPr lang="en-US" dirty="0"/>
              </a:p>
            </p:txBody>
          </p:sp>
        </mc:Choice>
        <mc:Fallback>
          <p:sp>
            <p:nvSpPr>
              <p:cNvPr id="4" name="TextBox 3">
                <a:extLst>
                  <a:ext uri="{FF2B5EF4-FFF2-40B4-BE49-F238E27FC236}">
                    <a16:creationId xmlns:a16="http://schemas.microsoft.com/office/drawing/2014/main" id="{4F834D31-7A4F-0C47-25AD-D231B0D37F54}"/>
                  </a:ext>
                </a:extLst>
              </p:cNvPr>
              <p:cNvSpPr txBox="1">
                <a:spLocks noRot="1" noChangeAspect="1" noMove="1" noResize="1" noEditPoints="1" noAdjustHandles="1" noChangeArrowheads="1" noChangeShapeType="1" noTextEdit="1"/>
              </p:cNvSpPr>
              <p:nvPr/>
            </p:nvSpPr>
            <p:spPr>
              <a:xfrm>
                <a:off x="6821424" y="3464246"/>
                <a:ext cx="618503" cy="31089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E51444E-003D-7380-4736-62A293AA3E49}"/>
                  </a:ext>
                </a:extLst>
              </p:cNvPr>
              <p:cNvSpPr txBox="1"/>
              <p:nvPr/>
            </p:nvSpPr>
            <p:spPr>
              <a:xfrm>
                <a:off x="6821824" y="4241454"/>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4</m:t>
                          </m:r>
                        </m:sub>
                      </m:sSub>
                    </m:oMath>
                  </m:oMathPara>
                </a14:m>
                <a:endParaRPr lang="en-US" dirty="0"/>
              </a:p>
            </p:txBody>
          </p:sp>
        </mc:Choice>
        <mc:Fallback>
          <p:sp>
            <p:nvSpPr>
              <p:cNvPr id="5" name="TextBox 4">
                <a:extLst>
                  <a:ext uri="{FF2B5EF4-FFF2-40B4-BE49-F238E27FC236}">
                    <a16:creationId xmlns:a16="http://schemas.microsoft.com/office/drawing/2014/main" id="{AE51444E-003D-7380-4736-62A293AA3E49}"/>
                  </a:ext>
                </a:extLst>
              </p:cNvPr>
              <p:cNvSpPr txBox="1">
                <a:spLocks noRot="1" noChangeAspect="1" noMove="1" noResize="1" noEditPoints="1" noAdjustHandles="1" noChangeArrowheads="1" noChangeShapeType="1" noTextEdit="1"/>
              </p:cNvSpPr>
              <p:nvPr/>
            </p:nvSpPr>
            <p:spPr>
              <a:xfrm>
                <a:off x="6821824" y="4241454"/>
                <a:ext cx="618503" cy="310896"/>
              </a:xfrm>
              <a:prstGeom prst="rect">
                <a:avLst/>
              </a:prstGeom>
              <a:blipFill>
                <a:blip r:embed="rId12"/>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21799"/>
    </mc:Choice>
    <mc:Fallback>
      <p:transition spd="slow" advTm="2179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9A3F540-2666-4A41-4340-91C9374D58D3}"/>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F0F9E575-D82E-0C66-063D-C67774ACE803}"/>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45" name="Google Shape;645;p28">
            <a:extLst>
              <a:ext uri="{FF2B5EF4-FFF2-40B4-BE49-F238E27FC236}">
                <a16:creationId xmlns:a16="http://schemas.microsoft.com/office/drawing/2014/main" id="{2FB2661F-C830-629C-2E2F-6E74299A4500}"/>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Our MA-ABE for ASP construction</a:t>
            </a:r>
            <a:endParaRPr sz="2950" b="1" dirty="0"/>
          </a:p>
        </p:txBody>
      </p:sp>
      <mc:AlternateContent xmlns:mc="http://schemas.openxmlformats.org/markup-compatibility/2006" xmlns:a14="http://schemas.microsoft.com/office/drawing/2010/main">
        <mc:Choice Requires="a14">
          <p:sp>
            <p:nvSpPr>
              <p:cNvPr id="647" name="Google Shape;647;p28">
                <a:extLst>
                  <a:ext uri="{FF2B5EF4-FFF2-40B4-BE49-F238E27FC236}">
                    <a16:creationId xmlns:a16="http://schemas.microsoft.com/office/drawing/2014/main" id="{2060F3BE-7DF7-587E-6522-CC8F0E98C39D}"/>
                  </a:ext>
                </a:extLst>
              </p:cNvPr>
              <p:cNvSpPr txBox="1">
                <a:spLocks noGrp="1"/>
              </p:cNvSpPr>
              <p:nvPr>
                <p:ph type="title"/>
              </p:nvPr>
            </p:nvSpPr>
            <p:spPr>
              <a:xfrm>
                <a:off x="584611" y="1917610"/>
                <a:ext cx="5691902" cy="515432"/>
              </a:xfrm>
              <a:prstGeom prst="rect">
                <a:avLst/>
              </a:prstGeom>
            </p:spPr>
            <p:txBody>
              <a:bodyPr spcFirstLastPara="1" wrap="square" lIns="91425" tIns="91425" rIns="91425" bIns="91425" anchor="t" anchorCtr="0">
                <a:spAutoFit/>
              </a:bodyPr>
              <a:lstStyle/>
              <a:p>
                <a:pPr lvl="0">
                  <a:lnSpc>
                    <a:spcPct val="115000"/>
                  </a:lnSpc>
                </a:pPr>
                <a14:m>
                  <m:oMathPara xmlns:m="http://schemas.openxmlformats.org/officeDocument/2006/math">
                    <m:oMathParaPr>
                      <m:jc m:val="left"/>
                    </m:oMathParaPr>
                    <m:oMath xmlns:m="http://schemas.openxmlformats.org/officeDocument/2006/math">
                      <m:r>
                        <a:rPr lang="en-US" sz="1400" i="1" dirty="0" smtClean="0">
                          <a:latin typeface="Cambria Math" panose="02040503050406030204" pitchFamily="18" charset="0"/>
                        </a:rPr>
                        <m:t>𝑚𝑠𝑘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sSubSup>
                        <m:sSubSupPr>
                          <m:ctrlPr>
                            <a:rPr lang="en-US" sz="1400" i="1" dirty="0">
                              <a:latin typeface="Cambria Math" panose="02040503050406030204" pitchFamily="18" charset="0"/>
                            </a:rPr>
                          </m:ctrlPr>
                        </m:sSubSupPr>
                        <m:e>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𝛼</m:t>
                              </m:r>
                            </m:e>
                            <m:sub>
                              <m:r>
                                <a:rPr lang="en-US" sz="1400" i="1" dirty="0">
                                  <a:latin typeface="Cambria Math" panose="02040503050406030204" pitchFamily="18" charset="0"/>
                                </a:rPr>
                                <m:t>𝑢</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rPr>
                                <m:t>𝑢</m:t>
                              </m:r>
                            </m:sub>
                          </m:sSub>
                          <m:r>
                            <a:rPr lang="en-US" sz="1400" i="1" dirty="0">
                              <a:latin typeface="Cambria Math" panose="02040503050406030204" pitchFamily="18" charset="0"/>
                            </a:rPr>
                            <m:t>,</m:t>
                          </m:r>
                          <m:r>
                            <a:rPr lang="en-US" sz="1400" i="1" dirty="0">
                              <a:solidFill>
                                <a:schemeClr val="accent1"/>
                              </a:solidFill>
                              <a:latin typeface="Cambria Math" panose="02040503050406030204" pitchFamily="18" charset="0"/>
                              <a:ea typeface="Cambria Math" panose="02040503050406030204" pitchFamily="18" charset="0"/>
                            </a:rPr>
                            <m:t>𝛼</m:t>
                          </m:r>
                        </m:e>
                        <m:sub>
                          <m:r>
                            <a:rPr lang="en-US" sz="1400" i="1" dirty="0">
                              <a:solidFill>
                                <a:schemeClr val="accent1"/>
                              </a:solidFill>
                              <a:latin typeface="Cambria Math" panose="02040503050406030204" pitchFamily="18" charset="0"/>
                            </a:rPr>
                            <m:t>𝑢</m:t>
                          </m:r>
                        </m:sub>
                        <m:sup>
                          <m:r>
                            <a:rPr lang="en-US" sz="1400" i="1" dirty="0">
                              <a:solidFill>
                                <a:schemeClr val="accent1"/>
                              </a:solidFill>
                              <a:latin typeface="Cambria Math" panose="02040503050406030204" pitchFamily="18" charset="0"/>
                            </a:rPr>
                            <m:t>′</m:t>
                          </m:r>
                        </m:sup>
                      </m:sSubSup>
                      <m:r>
                        <a:rPr lang="en-US" sz="1400" i="1" dirty="0">
                          <a:latin typeface="Cambria Math" panose="02040503050406030204" pitchFamily="18" charset="0"/>
                        </a:rPr>
                        <m:t>, </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rPr>
                            <m:t>𝑦</m:t>
                          </m:r>
                        </m:e>
                        <m:sub>
                          <m:r>
                            <a:rPr lang="en-US" sz="1400" i="1" dirty="0">
                              <a:solidFill>
                                <a:schemeClr val="accent1"/>
                              </a:solidFill>
                              <a:latin typeface="Cambria Math" panose="02040503050406030204" pitchFamily="18" charset="0"/>
                            </a:rPr>
                            <m:t>𝑢</m:t>
                          </m:r>
                        </m:sub>
                        <m:sup>
                          <m:r>
                            <a:rPr lang="en-US" sz="1400" i="1" dirty="0">
                              <a:solidFill>
                                <a:schemeClr val="accent1"/>
                              </a:solidFill>
                              <a:latin typeface="Cambria Math" panose="02040503050406030204" pitchFamily="18" charset="0"/>
                            </a:rPr>
                            <m:t>′</m:t>
                          </m:r>
                        </m:sup>
                      </m:sSubSup>
                      <m:r>
                        <a:rPr lang="en-US" sz="1400" i="1" dirty="0">
                          <a:latin typeface="Cambria Math" panose="02040503050406030204" pitchFamily="18" charset="0"/>
                        </a:rPr>
                        <m:t>),</m:t>
                      </m:r>
                      <m:r>
                        <a:rPr lang="en-US" sz="1400" b="0" i="1" dirty="0" smtClean="0">
                          <a:latin typeface="Cambria Math" panose="02040503050406030204" pitchFamily="18" charset="0"/>
                        </a:rPr>
                        <m:t>  </m:t>
                      </m:r>
                      <m:r>
                        <a:rPr lang="en-US" sz="1400" i="1" dirty="0" err="1">
                          <a:latin typeface="Cambria Math" panose="02040503050406030204" pitchFamily="18" charset="0"/>
                        </a:rPr>
                        <m:t>𝑝𝑘</m:t>
                      </m:r>
                      <m:r>
                        <a:rPr lang="en-US" sz="1400" i="1" baseline="-25000" dirty="0" err="1">
                          <a:latin typeface="Cambria Math" panose="02040503050406030204" pitchFamily="18" charset="0"/>
                        </a:rPr>
                        <m:t>𝑢</m:t>
                      </m:r>
                      <m:r>
                        <a:rPr lang="en-US" sz="1400" i="1" dirty="0">
                          <a:latin typeface="Cambria Math" panose="02040503050406030204" pitchFamily="18" charset="0"/>
                        </a:rPr>
                        <m:t>=(</m:t>
                      </m:r>
                      <m:sSubSup>
                        <m:sSubSupPr>
                          <m:ctrlPr>
                            <a:rPr lang="en-US" sz="1400" i="1" dirty="0" smtClean="0">
                              <a:solidFill>
                                <a:schemeClr val="tx1"/>
                              </a:solidFill>
                              <a:latin typeface="Cambria Math" panose="02040503050406030204" pitchFamily="18" charset="0"/>
                            </a:rPr>
                          </m:ctrlPr>
                        </m:sSubSupPr>
                        <m:e>
                          <m:r>
                            <a:rPr lang="en-US" sz="1400" i="1" dirty="0">
                              <a:solidFill>
                                <a:schemeClr val="tx1"/>
                              </a:solidFill>
                              <a:latin typeface="Cambria Math" panose="02040503050406030204" pitchFamily="18" charset="0"/>
                            </a:rPr>
                            <m:t>𝑔</m:t>
                          </m:r>
                        </m:e>
                        <m:sub>
                          <m:r>
                            <a:rPr lang="en-US" sz="1400" i="1" dirty="0">
                              <a:solidFill>
                                <a:schemeClr val="tx1"/>
                              </a:solidFill>
                              <a:latin typeface="Cambria Math" panose="02040503050406030204" pitchFamily="18" charset="0"/>
                            </a:rPr>
                            <m:t>1</m:t>
                          </m:r>
                        </m:sub>
                        <m:sup>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ea typeface="Cambria Math" panose="02040503050406030204" pitchFamily="18" charset="0"/>
                                </a:rPr>
                                <m:t>𝛼</m:t>
                              </m:r>
                            </m:e>
                            <m:sub>
                              <m:r>
                                <a:rPr lang="en-US" sz="1400" i="1" dirty="0">
                                  <a:solidFill>
                                    <a:schemeClr val="tx1"/>
                                  </a:solidFill>
                                  <a:latin typeface="Cambria Math" panose="02040503050406030204" pitchFamily="18" charset="0"/>
                                </a:rPr>
                                <m:t>𝑢</m:t>
                              </m:r>
                            </m:sub>
                          </m:sSub>
                        </m:sup>
                      </m:sSubSup>
                      <m:r>
                        <a:rPr lang="en-US" sz="1400" i="1" dirty="0">
                          <a:latin typeface="Cambria Math" panose="02040503050406030204" pitchFamily="18" charset="0"/>
                        </a:rPr>
                        <m:t>, </m:t>
                      </m:r>
                      <m:sSubSup>
                        <m:sSubSupPr>
                          <m:ctrlPr>
                            <a:rPr lang="en-US" sz="140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bSup>
                      <m:r>
                        <a:rPr lang="en-US" sz="1400" b="0" i="1" dirty="0" smtClean="0">
                          <a:latin typeface="Cambria Math" panose="02040503050406030204" pitchFamily="18" charset="0"/>
                        </a:rPr>
                        <m:t>, </m:t>
                      </m:r>
                      <m:sSubSup>
                        <m:sSubSupPr>
                          <m:ctrlPr>
                            <a:rPr lang="en-US" sz="1400" b="0" i="1" dirty="0" smtClean="0">
                              <a:solidFill>
                                <a:schemeClr val="accent1"/>
                              </a:solidFill>
                              <a:latin typeface="Cambria Math" panose="02040503050406030204" pitchFamily="18" charset="0"/>
                            </a:rPr>
                          </m:ctrlPr>
                        </m:sSubSupPr>
                        <m:e>
                          <m:r>
                            <a:rPr lang="en-US" sz="1400" b="0" i="1" dirty="0" smtClean="0">
                              <a:solidFill>
                                <a:schemeClr val="accent1"/>
                              </a:solidFill>
                              <a:latin typeface="Cambria Math" panose="02040503050406030204" pitchFamily="18" charset="0"/>
                            </a:rPr>
                            <m:t>𝑔</m:t>
                          </m:r>
                        </m:e>
                        <m:sub>
                          <m:r>
                            <a:rPr lang="en-US" sz="1400" b="0" i="1" dirty="0" smtClean="0">
                              <a:solidFill>
                                <a:schemeClr val="accent1"/>
                              </a:solidFill>
                              <a:latin typeface="Cambria Math" panose="02040503050406030204" pitchFamily="18" charset="0"/>
                            </a:rPr>
                            <m:t>1</m:t>
                          </m:r>
                        </m:sub>
                        <m:sup>
                          <m:sSubSup>
                            <m:sSubSupPr>
                              <m:ctrlPr>
                                <a:rPr lang="en-US" sz="1400" b="0" i="1" dirty="0" smtClean="0">
                                  <a:solidFill>
                                    <a:schemeClr val="accent1"/>
                                  </a:solidFill>
                                  <a:latin typeface="Cambria Math" panose="02040503050406030204" pitchFamily="18" charset="0"/>
                                </a:rPr>
                              </m:ctrlPr>
                            </m:sSubSupPr>
                            <m:e>
                              <m:r>
                                <a:rPr lang="en-US" sz="1400" b="0" i="1" dirty="0" smtClean="0">
                                  <a:solidFill>
                                    <a:schemeClr val="accent1"/>
                                  </a:solidFill>
                                  <a:latin typeface="Cambria Math" panose="02040503050406030204" pitchFamily="18" charset="0"/>
                                  <a:ea typeface="Cambria Math" panose="02040503050406030204" pitchFamily="18" charset="0"/>
                                </a:rPr>
                                <m:t>𝛼</m:t>
                              </m:r>
                            </m:e>
                            <m:sub>
                              <m:r>
                                <a:rPr lang="en-US" sz="1400" b="0" i="1" dirty="0" smtClean="0">
                                  <a:solidFill>
                                    <a:schemeClr val="accent1"/>
                                  </a:solidFill>
                                  <a:latin typeface="Cambria Math" panose="02040503050406030204" pitchFamily="18" charset="0"/>
                                </a:rPr>
                                <m:t>𝑢</m:t>
                              </m:r>
                            </m:sub>
                            <m:sup>
                              <m:r>
                                <a:rPr lang="en-US" sz="1400" b="0" i="1" dirty="0" smtClean="0">
                                  <a:solidFill>
                                    <a:schemeClr val="accent1"/>
                                  </a:solidFill>
                                  <a:latin typeface="Cambria Math" panose="02040503050406030204" pitchFamily="18" charset="0"/>
                                </a:rPr>
                                <m:t>′</m:t>
                              </m:r>
                            </m:sup>
                          </m:sSubSup>
                        </m:sup>
                      </m:sSubSup>
                      <m:r>
                        <a:rPr lang="en-US" sz="1400" b="0" i="1" dirty="0" smtClean="0">
                          <a:latin typeface="Cambria Math" panose="02040503050406030204" pitchFamily="18" charset="0"/>
                        </a:rPr>
                        <m:t>, </m:t>
                      </m:r>
                      <m:sSubSup>
                        <m:sSubSupPr>
                          <m:ctrlPr>
                            <a:rPr lang="en-US" sz="1400" b="0" i="1" dirty="0" smtClean="0">
                              <a:solidFill>
                                <a:schemeClr val="accent1"/>
                              </a:solidFill>
                              <a:latin typeface="Cambria Math" panose="02040503050406030204" pitchFamily="18" charset="0"/>
                            </a:rPr>
                          </m:ctrlPr>
                        </m:sSubSupPr>
                        <m:e>
                          <m:r>
                            <a:rPr lang="en-US" sz="1400" b="0" i="1" dirty="0" smtClean="0">
                              <a:solidFill>
                                <a:schemeClr val="accent1"/>
                              </a:solidFill>
                              <a:latin typeface="Cambria Math" panose="02040503050406030204" pitchFamily="18" charset="0"/>
                            </a:rPr>
                            <m:t>𝑔</m:t>
                          </m:r>
                        </m:e>
                        <m:sub>
                          <m:r>
                            <a:rPr lang="en-US" sz="1400" b="0" i="1" dirty="0" smtClean="0">
                              <a:solidFill>
                                <a:schemeClr val="accent1"/>
                              </a:solidFill>
                              <a:latin typeface="Cambria Math" panose="02040503050406030204" pitchFamily="18" charset="0"/>
                            </a:rPr>
                            <m:t>1</m:t>
                          </m:r>
                        </m:sub>
                        <m:sup>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rPr>
                                <m:t>𝑦</m:t>
                              </m:r>
                            </m:e>
                            <m:sub>
                              <m:r>
                                <a:rPr lang="en-US" sz="1400" i="1" dirty="0">
                                  <a:solidFill>
                                    <a:schemeClr val="accent1"/>
                                  </a:solidFill>
                                  <a:latin typeface="Cambria Math" panose="02040503050406030204" pitchFamily="18" charset="0"/>
                                </a:rPr>
                                <m:t>𝑢</m:t>
                              </m:r>
                            </m:sub>
                            <m:sup>
                              <m:r>
                                <a:rPr lang="en-US" sz="1400" i="1" dirty="0">
                                  <a:solidFill>
                                    <a:schemeClr val="accent1"/>
                                  </a:solidFill>
                                  <a:latin typeface="Cambria Math" panose="02040503050406030204" pitchFamily="18" charset="0"/>
                                </a:rPr>
                                <m:t>′</m:t>
                              </m:r>
                            </m:sup>
                          </m:sSubSup>
                        </m:sup>
                      </m:sSubSup>
                      <m:r>
                        <a:rPr lang="en-US" sz="1400" i="1" dirty="0">
                          <a:latin typeface="Cambria Math" panose="02040503050406030204" pitchFamily="18" charset="0"/>
                        </a:rPr>
                        <m:t>)</m:t>
                      </m:r>
                    </m:oMath>
                  </m:oMathPara>
                </a14:m>
                <a:endParaRPr sz="1400" dirty="0"/>
              </a:p>
            </p:txBody>
          </p:sp>
        </mc:Choice>
        <mc:Fallback xmlns="">
          <p:sp>
            <p:nvSpPr>
              <p:cNvPr id="647" name="Google Shape;647;p28">
                <a:extLst>
                  <a:ext uri="{FF2B5EF4-FFF2-40B4-BE49-F238E27FC236}">
                    <a16:creationId xmlns:a16="http://schemas.microsoft.com/office/drawing/2014/main" id="{2060F3BE-7DF7-587E-6522-CC8F0E98C39D}"/>
                  </a:ext>
                </a:extLst>
              </p:cNvPr>
              <p:cNvSpPr txBox="1">
                <a:spLocks noGrp="1" noRot="1" noChangeAspect="1" noMove="1" noResize="1" noEditPoints="1" noAdjustHandles="1" noChangeArrowheads="1" noChangeShapeType="1" noTextEdit="1"/>
              </p:cNvSpPr>
              <p:nvPr>
                <p:ph type="title"/>
              </p:nvPr>
            </p:nvSpPr>
            <p:spPr>
              <a:xfrm>
                <a:off x="584611" y="1917610"/>
                <a:ext cx="5691902" cy="5154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647;p28">
                <a:extLst>
                  <a:ext uri="{FF2B5EF4-FFF2-40B4-BE49-F238E27FC236}">
                    <a16:creationId xmlns:a16="http://schemas.microsoft.com/office/drawing/2014/main" id="{A6936ECA-FC15-A6E6-7E49-78B68ED64C4F}"/>
                  </a:ext>
                </a:extLst>
              </p:cNvPr>
              <p:cNvSpPr txBox="1">
                <a:spLocks/>
              </p:cNvSpPr>
              <p:nvPr/>
            </p:nvSpPr>
            <p:spPr>
              <a:xfrm>
                <a:off x="517025" y="3759321"/>
                <a:ext cx="5565723" cy="143023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 xmlns:m="http://schemas.openxmlformats.org/officeDocument/2006/math">
                    <m:r>
                      <a:rPr lang="en-US" sz="1400" i="1" dirty="0" smtClean="0">
                        <a:latin typeface="Cambria Math" panose="02040503050406030204" pitchFamily="18" charset="0"/>
                      </a:rPr>
                      <m:t>𝑐𝑡</m:t>
                    </m:r>
                    <m:r>
                      <a:rPr lang="en-US" sz="1400" i="1" dirty="0" smtClean="0">
                        <a:latin typeface="Cambria Math" panose="02040503050406030204" pitchFamily="18" charset="0"/>
                      </a:rPr>
                      <m:t> = (</m:t>
                    </m:r>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r>
                      <a:rPr lang="en-US" sz="1400" i="1" dirty="0" smtClean="0">
                        <a:latin typeface="Cambria Math" panose="02040503050406030204" pitchFamily="18" charset="0"/>
                      </a:rPr>
                      <m:t>, {</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i="1" dirty="0" smtClean="0">
                        <a:latin typeface="Cambria Math" panose="02040503050406030204" pitchFamily="18" charset="0"/>
                      </a:rPr>
                      <m:t>,</m:t>
                    </m:r>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m:t>
                    </m:r>
                    <m:sSub>
                      <m:sSubPr>
                        <m:ctrlPr>
                          <a:rPr lang="en-US" sz="1400" i="1" dirty="0" smtClean="0">
                            <a:solidFill>
                              <a:schemeClr val="accent1"/>
                            </a:solidFill>
                            <a:latin typeface="Cambria Math" panose="02040503050406030204" pitchFamily="18" charset="0"/>
                          </a:rPr>
                        </m:ctrlPr>
                      </m:sSubPr>
                      <m:e>
                        <m:r>
                          <a:rPr lang="en-US" sz="1400" i="1" dirty="0">
                            <a:solidFill>
                              <a:schemeClr val="accent1"/>
                            </a:solidFill>
                            <a:latin typeface="Cambria Math" panose="02040503050406030204" pitchFamily="18" charset="0"/>
                          </a:rPr>
                          <m:t>𝑐</m:t>
                        </m:r>
                      </m:e>
                      <m:sub>
                        <m:r>
                          <a:rPr lang="en-US" sz="1400" b="0" i="1" dirty="0" smtClean="0">
                            <a:solidFill>
                              <a:schemeClr val="accent1"/>
                            </a:solidFill>
                            <a:latin typeface="Cambria Math" panose="02040503050406030204" pitchFamily="18" charset="0"/>
                          </a:rPr>
                          <m:t>4</m:t>
                        </m:r>
                        <m:r>
                          <a:rPr lang="en-US" sz="1400" i="1" dirty="0">
                            <a:solidFill>
                              <a:schemeClr val="accent1"/>
                            </a:solidFill>
                            <a:latin typeface="Cambria Math" panose="02040503050406030204" pitchFamily="18" charset="0"/>
                          </a:rPr>
                          <m:t>,</m:t>
                        </m:r>
                        <m:r>
                          <a:rPr lang="en-US" sz="1400" i="1" dirty="0">
                            <a:solidFill>
                              <a:schemeClr val="accent1"/>
                            </a:solidFill>
                            <a:latin typeface="Cambria Math" panose="02040503050406030204" pitchFamily="18" charset="0"/>
                          </a:rPr>
                          <m:t>𝑥</m:t>
                        </m:r>
                      </m:sub>
                    </m:sSub>
                    <m:r>
                      <a:rPr lang="en-US" sz="1400" i="1" dirty="0">
                        <a:solidFill>
                          <a:schemeClr val="accent1"/>
                        </a:solidFill>
                        <a:latin typeface="Cambria Math" panose="02040503050406030204" pitchFamily="18" charset="0"/>
                      </a:rPr>
                      <m:t>, </m:t>
                    </m:r>
                    <m:sSub>
                      <m:sSubPr>
                        <m:ctrlPr>
                          <a:rPr lang="en-US" sz="1400" i="1" dirty="0">
                            <a:solidFill>
                              <a:schemeClr val="accent1"/>
                            </a:solidFill>
                            <a:latin typeface="Cambria Math" panose="02040503050406030204" pitchFamily="18" charset="0"/>
                          </a:rPr>
                        </m:ctrlPr>
                      </m:sSubPr>
                      <m:e>
                        <m:r>
                          <a:rPr lang="en-US" sz="1400" i="1" dirty="0">
                            <a:solidFill>
                              <a:schemeClr val="accent1"/>
                            </a:solidFill>
                            <a:latin typeface="Cambria Math" panose="02040503050406030204" pitchFamily="18" charset="0"/>
                          </a:rPr>
                          <m:t>𝑐</m:t>
                        </m:r>
                      </m:e>
                      <m:sub>
                        <m:r>
                          <a:rPr lang="en-US" sz="1400" b="0" i="1" dirty="0" smtClean="0">
                            <a:solidFill>
                              <a:schemeClr val="accent1"/>
                            </a:solidFill>
                            <a:latin typeface="Cambria Math" panose="02040503050406030204" pitchFamily="18" charset="0"/>
                          </a:rPr>
                          <m:t>5</m:t>
                        </m:r>
                        <m:r>
                          <a:rPr lang="en-US" sz="1400" i="1" dirty="0">
                            <a:solidFill>
                              <a:schemeClr val="accent1"/>
                            </a:solidFill>
                            <a:latin typeface="Cambria Math" panose="02040503050406030204" pitchFamily="18" charset="0"/>
                          </a:rPr>
                          <m:t>,</m:t>
                        </m:r>
                        <m:r>
                          <a:rPr lang="en-US" sz="1400" i="1" dirty="0">
                            <a:solidFill>
                              <a:schemeClr val="accent1"/>
                            </a:solidFill>
                            <a:latin typeface="Cambria Math" panose="02040503050406030204" pitchFamily="18" charset="0"/>
                          </a:rPr>
                          <m:t>𝑥</m:t>
                        </m:r>
                      </m:sub>
                    </m:sSub>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m:t>
                        </m:r>
                      </m:e>
                      <m:sub>
                        <m:r>
                          <a:rPr lang="en-US" sz="1400" b="0" i="1" dirty="0" smtClean="0">
                            <a:latin typeface="Cambria Math" panose="02040503050406030204" pitchFamily="18" charset="0"/>
                          </a:rPr>
                          <m:t>𝑥</m:t>
                        </m:r>
                        <m:r>
                          <a:rPr lang="en-US" sz="1400" b="0" i="1" dirty="0" smtClean="0">
                            <a:latin typeface="Cambria Math" panose="02040503050406030204" pitchFamily="18" charset="0"/>
                            <a:ea typeface="Cambria Math" panose="02040503050406030204" pitchFamily="18" charset="0"/>
                          </a:rPr>
                          <m:t>∈[</m:t>
                        </m:r>
                        <m:r>
                          <a:rPr lang="en-US" sz="1400" b="0" i="1" dirty="0" smtClean="0">
                            <a:latin typeface="Cambria Math" panose="02040503050406030204" pitchFamily="18" charset="0"/>
                            <a:ea typeface="Cambria Math" panose="02040503050406030204" pitchFamily="18" charset="0"/>
                          </a:rPr>
                          <m:t>𝑛</m:t>
                        </m:r>
                        <m:r>
                          <a:rPr lang="en-US" sz="1400" b="0" i="1" dirty="0" smtClean="0">
                            <a:latin typeface="Cambria Math" panose="02040503050406030204" pitchFamily="18" charset="0"/>
                            <a:ea typeface="Cambria Math" panose="02040503050406030204" pitchFamily="18" charset="0"/>
                          </a:rPr>
                          <m:t>]</m:t>
                        </m:r>
                      </m:sub>
                    </m:sSub>
                    <m:r>
                      <a:rPr lang="en-US" sz="1400" i="1" dirty="0" smtClean="0">
                        <a:latin typeface="Cambria Math" panose="02040503050406030204" pitchFamily="18" charset="0"/>
                      </a:rPr>
                      <m:t>)</m:t>
                    </m:r>
                  </m:oMath>
                </a14:m>
                <a:r>
                  <a:rPr lang="en-US" sz="1400" i="1" dirty="0">
                    <a:latin typeface="Cambria Math" panose="02040503050406030204" pitchFamily="18" charset="0"/>
                  </a:rPr>
                  <a:t> </a:t>
                </a:r>
                <a:r>
                  <a:rPr lang="en-US" sz="1400" dirty="0">
                    <a:latin typeface="+mn-lt"/>
                  </a:rPr>
                  <a:t>, where</a:t>
                </a:r>
              </a:p>
              <a:p>
                <a:pPr>
                  <a:lnSpc>
                    <a:spcPct val="115000"/>
                  </a:lnSpc>
                </a:pP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𝑚𝑠𝑔</m:t>
                    </m:r>
                    <m:r>
                      <a:rPr lang="en-US" sz="1400" b="0" i="1" smtClean="0">
                        <a:latin typeface="Cambria Math" panose="02040503050406030204" pitchFamily="18" charset="0"/>
                      </a:rPr>
                      <m:t> ∙</m:t>
                    </m:r>
                  </m:oMath>
                </a14:m>
                <a:r>
                  <a:rPr lang="en-US" sz="1400" dirty="0"/>
                  <a:t> </a:t>
                </a:r>
                <a14:m>
                  <m:oMath xmlns:m="http://schemas.openxmlformats.org/officeDocument/2006/math">
                    <m:r>
                      <a:rPr lang="en-US" sz="1400" i="1" dirty="0">
                        <a:latin typeface="Cambria Math" panose="02040503050406030204" pitchFamily="18" charset="0"/>
                      </a:rPr>
                      <m:t>𝑒</m:t>
                    </m:r>
                    <m:r>
                      <a:rPr lang="en-US" sz="1400" i="1" dirty="0">
                        <a:latin typeface="Cambria Math" panose="02040503050406030204" pitchFamily="18" charset="0"/>
                      </a:rPr>
                      <m:t>(</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𝑔</m:t>
                        </m:r>
                      </m:e>
                      <m:sub>
                        <m:r>
                          <a:rPr lang="en-US" sz="1400" i="1" dirty="0">
                            <a:latin typeface="Cambria Math" panose="02040503050406030204" pitchFamily="18" charset="0"/>
                          </a:rPr>
                          <m:t>1</m:t>
                        </m:r>
                      </m:sub>
                    </m:sSub>
                    <m:r>
                      <a:rPr lang="en-US" sz="1400" i="1" dirty="0">
                        <a:latin typeface="Cambria Math" panose="02040503050406030204" pitchFamily="18" charset="0"/>
                      </a:rPr>
                      <m:t>, </m:t>
                    </m:r>
                    <m:r>
                      <a:rPr lang="en-US" sz="1400" b="0" i="1" dirty="0" smtClean="0">
                        <a:solidFill>
                          <a:schemeClr val="tx1"/>
                        </a:solidFill>
                        <a:latin typeface="Cambria Math" panose="02040503050406030204" pitchFamily="18" charset="0"/>
                      </a:rPr>
                      <m:t>h</m:t>
                    </m:r>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m:t>
                        </m:r>
                      </m:e>
                      <m:sup>
                        <m:r>
                          <a:rPr lang="en-US" sz="1400" b="0" i="1" dirty="0" smtClean="0">
                            <a:latin typeface="Cambria Math" panose="02040503050406030204" pitchFamily="18" charset="0"/>
                          </a:rPr>
                          <m:t>𝑠</m:t>
                        </m:r>
                      </m:sup>
                    </m:sSup>
                  </m:oMath>
                </a14:m>
                <a:r>
                  <a:rPr lang="en-US" sz="1400" dirty="0">
                    <a:latin typeface="Cambria Math" panose="02040503050406030204" pitchFamily="18" charset="0"/>
                  </a:rPr>
                  <a:t>,</a:t>
                </a:r>
              </a:p>
              <a:p>
                <a:pPr>
                  <a:lnSpc>
                    <a:spcPct val="115000"/>
                  </a:lnSpc>
                </a:pPr>
                <a14:m>
                  <m:oMathPara xmlns:m="http://schemas.openxmlformats.org/officeDocument/2006/math">
                    <m:oMathParaPr>
                      <m:jc m:val="left"/>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𝑥</m:t>
                              </m:r>
                            </m:sub>
                          </m:sSub>
                        </m:sup>
                      </m:sSubSup>
                      <m:r>
                        <a:rPr lang="en-US" sz="1400" b="0" i="1" dirty="0" smtClean="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𝑐</m:t>
                          </m:r>
                        </m:e>
                        <m:sub>
                          <m:r>
                            <a:rPr lang="en-US" sz="1400" b="0" i="1" dirty="0" smtClean="0">
                              <a:latin typeface="Cambria Math" panose="02040503050406030204" pitchFamily="18" charset="0"/>
                            </a:rPr>
                            <m:t>2</m:t>
                          </m:r>
                          <m:r>
                            <a:rPr lang="en-US" sz="1400" i="1" dirty="0">
                              <a:latin typeface="Cambria Math" panose="02040503050406030204" pitchFamily="18" charset="0"/>
                            </a:rPr>
                            <m:t>,</m:t>
                          </m:r>
                          <m:r>
                            <a:rPr lang="en-US" sz="1400" i="1" dirty="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solidFill>
                                <a:schemeClr val="tx1"/>
                              </a:solidFill>
                              <a:latin typeface="Cambria Math" panose="02040503050406030204" pitchFamily="18" charset="0"/>
                            </a:rPr>
                          </m:ctrlPr>
                        </m:sSubSupPr>
                        <m:e>
                          <m:r>
                            <a:rPr lang="en-US" sz="1400" b="0" i="1" dirty="0" smtClean="0">
                              <a:solidFill>
                                <a:schemeClr val="tx1"/>
                              </a:solidFill>
                              <a:latin typeface="Cambria Math" panose="02040503050406030204" pitchFamily="18" charset="0"/>
                            </a:rPr>
                            <m:t>𝑔</m:t>
                          </m:r>
                        </m:e>
                        <m:sub>
                          <m:r>
                            <a:rPr lang="en-US" sz="1400" b="0" i="1" dirty="0" smtClean="0">
                              <a:solidFill>
                                <a:schemeClr val="tx1"/>
                              </a:solidFill>
                              <a:latin typeface="Cambria Math" panose="02040503050406030204" pitchFamily="18" charset="0"/>
                            </a:rPr>
                            <m:t>1</m:t>
                          </m:r>
                        </m:sub>
                        <m:sup>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ea typeface="Cambria Math" panose="02040503050406030204" pitchFamily="18" charset="0"/>
                                </a:rPr>
                                <m:t>𝜆</m:t>
                              </m:r>
                            </m:e>
                            <m:sub>
                              <m:r>
                                <a:rPr lang="en-US" sz="1400" i="1" dirty="0">
                                  <a:solidFill>
                                    <a:schemeClr val="tx1"/>
                                  </a:solidFill>
                                  <a:latin typeface="Cambria Math" panose="02040503050406030204" pitchFamily="18" charset="0"/>
                                </a:rPr>
                                <m:t>𝑥</m:t>
                              </m:r>
                            </m:sub>
                          </m:sSub>
                          <m:r>
                            <a:rPr lang="en-US" sz="1400" i="1" dirty="0">
                              <a:solidFill>
                                <a:schemeClr val="tx1"/>
                              </a:solidFill>
                              <a:latin typeface="Cambria Math" panose="02040503050406030204" pitchFamily="18" charset="0"/>
                            </a:rPr>
                            <m:t>+ </m:t>
                          </m:r>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ea typeface="Cambria Math" panose="02040503050406030204" pitchFamily="18" charset="0"/>
                                </a:rPr>
                                <m:t>𝛼</m:t>
                              </m:r>
                            </m:e>
                            <m:sub>
                              <m:r>
                                <a:rPr lang="en-US" sz="1400" i="1" dirty="0">
                                  <a:solidFill>
                                    <a:schemeClr val="tx1"/>
                                  </a:solidFill>
                                  <a:latin typeface="Cambria Math" panose="02040503050406030204" pitchFamily="18" charset="0"/>
                                  <a:ea typeface="Cambria Math" panose="02040503050406030204" pitchFamily="18" charset="0"/>
                                </a:rPr>
                                <m:t>𝜌</m:t>
                              </m:r>
                              <m:d>
                                <m:dPr>
                                  <m:ctrlPr>
                                    <a:rPr lang="en-US" sz="1400" i="1" dirty="0">
                                      <a:solidFill>
                                        <a:schemeClr val="tx1"/>
                                      </a:solidFill>
                                      <a:latin typeface="Cambria Math" panose="02040503050406030204" pitchFamily="18" charset="0"/>
                                      <a:ea typeface="Cambria Math" panose="02040503050406030204" pitchFamily="18" charset="0"/>
                                    </a:rPr>
                                  </m:ctrlPr>
                                </m:dPr>
                                <m:e>
                                  <m:r>
                                    <a:rPr lang="en-US" sz="1400" i="1" dirty="0">
                                      <a:solidFill>
                                        <a:schemeClr val="tx1"/>
                                      </a:solidFill>
                                      <a:latin typeface="Cambria Math" panose="02040503050406030204" pitchFamily="18" charset="0"/>
                                      <a:ea typeface="Cambria Math" panose="02040503050406030204" pitchFamily="18" charset="0"/>
                                    </a:rPr>
                                    <m:t>𝑥</m:t>
                                  </m:r>
                                </m:e>
                              </m:d>
                            </m:sub>
                          </m:sSub>
                          <m:sSub>
                            <m:sSubPr>
                              <m:ctrlPr>
                                <a:rPr lang="en-US"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𝑟</m:t>
                              </m:r>
                            </m:e>
                            <m:sub>
                              <m:r>
                                <a:rPr lang="en-US" sz="1400" i="1" dirty="0">
                                  <a:solidFill>
                                    <a:schemeClr val="tx1"/>
                                  </a:solidFill>
                                  <a:latin typeface="Cambria Math" panose="02040503050406030204" pitchFamily="18" charset="0"/>
                                </a:rPr>
                                <m:t>𝑥</m:t>
                              </m:r>
                            </m:sub>
                          </m:sSub>
                        </m:sup>
                      </m:sSubSup>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r>
                        <a:rPr lang="en-US" sz="1400" b="0" i="1" dirty="0" smtClean="0">
                          <a:latin typeface="Cambria Math" panose="02040503050406030204" pitchFamily="18" charset="0"/>
                        </a:rPr>
                        <m:t>= </m:t>
                      </m:r>
                      <m:sSubSup>
                        <m:sSubSupPr>
                          <m:ctrlPr>
                            <a:rPr lang="en-US" sz="1400" b="0" i="1" dirty="0" smtClean="0">
                              <a:latin typeface="Cambria Math" panose="02040503050406030204" pitchFamily="18" charset="0"/>
                            </a:rPr>
                          </m:ctrlPr>
                        </m:sSubSupPr>
                        <m:e>
                          <m:r>
                            <a:rPr lang="en-US" sz="1400" b="0" i="1" dirty="0" smtClean="0">
                              <a:latin typeface="Cambria Math" panose="02040503050406030204" pitchFamily="18" charset="0"/>
                            </a:rPr>
                            <m:t>𝑔</m:t>
                          </m:r>
                        </m:e>
                        <m:sub>
                          <m:r>
                            <a:rPr lang="en-US" sz="1400" b="0" i="1" dirty="0" smtClean="0">
                              <a:latin typeface="Cambria Math" panose="02040503050406030204" pitchFamily="18" charset="0"/>
                            </a:rPr>
                            <m:t>1</m:t>
                          </m:r>
                        </m:sub>
                        <m:sup>
                          <m:sSub>
                            <m:sSubPr>
                              <m:ctrlPr>
                                <a:rPr lang="en-US" sz="1400" i="1" dirty="0">
                                  <a:latin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𝜔</m:t>
                              </m:r>
                            </m:e>
                            <m:sub>
                              <m:r>
                                <a:rPr lang="en-US" sz="1400" i="1" dirty="0">
                                  <a:latin typeface="Cambria Math" panose="02040503050406030204" pitchFamily="18" charset="0"/>
                                </a:rPr>
                                <m:t>𝑥</m:t>
                              </m:r>
                            </m:sub>
                          </m:sSub>
                          <m:r>
                            <a:rPr lang="en-US" sz="1400" i="1" dirty="0">
                              <a:latin typeface="Cambria Math" panose="02040503050406030204" pitchFamily="18" charset="0"/>
                            </a:rPr>
                            <m:t>+ </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𝑦</m:t>
                              </m:r>
                            </m:e>
                            <m:sub>
                              <m:r>
                                <a:rPr lang="en-US" sz="1400" i="1" dirty="0">
                                  <a:latin typeface="Cambria Math" panose="02040503050406030204" pitchFamily="18" charset="0"/>
                                  <a:ea typeface="Cambria Math" panose="02040503050406030204" pitchFamily="18" charset="0"/>
                                </a:rPr>
                                <m:t>𝜌</m:t>
                              </m:r>
                              <m:d>
                                <m:dPr>
                                  <m:ctrlPr>
                                    <a:rPr lang="en-US" sz="1400" i="1" dirty="0">
                                      <a:latin typeface="Cambria Math" panose="02040503050406030204" pitchFamily="18" charset="0"/>
                                      <a:ea typeface="Cambria Math" panose="02040503050406030204" pitchFamily="18" charset="0"/>
                                    </a:rPr>
                                  </m:ctrlPr>
                                </m:dPr>
                                <m:e>
                                  <m:r>
                                    <a:rPr lang="en-US" sz="1400" i="1" dirty="0">
                                      <a:latin typeface="Cambria Math" panose="02040503050406030204" pitchFamily="18" charset="0"/>
                                      <a:ea typeface="Cambria Math" panose="02040503050406030204" pitchFamily="18" charset="0"/>
                                    </a:rPr>
                                    <m:t>𝑥</m:t>
                                  </m:r>
                                </m:e>
                              </m:d>
                            </m:sub>
                          </m:sSub>
                          <m:sSub>
                            <m:sSubPr>
                              <m:ctrlPr>
                                <a:rPr lang="en-US" sz="1400" i="1" dirty="0">
                                  <a:latin typeface="Cambria Math" panose="02040503050406030204" pitchFamily="18" charset="0"/>
                                </a:rPr>
                              </m:ctrlPr>
                            </m:sSubPr>
                            <m:e>
                              <m:r>
                                <a:rPr lang="en-US" sz="1400" i="1" dirty="0">
                                  <a:latin typeface="Cambria Math" panose="02040503050406030204" pitchFamily="18" charset="0"/>
                                </a:rPr>
                                <m:t>𝑟</m:t>
                              </m:r>
                            </m:e>
                            <m:sub>
                              <m:r>
                                <a:rPr lang="en-US" sz="1400" i="1" dirty="0">
                                  <a:latin typeface="Cambria Math" panose="02040503050406030204" pitchFamily="18" charset="0"/>
                                </a:rPr>
                                <m:t>𝑥</m:t>
                              </m:r>
                            </m:sub>
                          </m:sSub>
                        </m:sup>
                      </m:sSubSup>
                      <m:r>
                        <a:rPr lang="en-US" sz="1400" b="0" i="1" dirty="0" smtClean="0">
                          <a:latin typeface="Cambria Math" panose="02040503050406030204" pitchFamily="18" charset="0"/>
                        </a:rPr>
                        <m:t>,</m:t>
                      </m:r>
                    </m:oMath>
                  </m:oMathPara>
                </a14:m>
                <a:endParaRPr lang="en-US" sz="1400" b="0" dirty="0">
                  <a:latin typeface="Cambria Math" panose="02040503050406030204" pitchFamily="18" charset="0"/>
                </a:endParaRPr>
              </a:p>
              <a:p>
                <a:pPr>
                  <a:lnSpc>
                    <a:spcPct val="115000"/>
                  </a:lnSpc>
                </a:pPr>
                <a:r>
                  <a:rPr lang="en-US" sz="1400" dirty="0">
                    <a:solidFill>
                      <a:schemeClr val="accent1"/>
                    </a:solidFill>
                  </a:rPr>
                  <a:t>	     </a:t>
                </a:r>
                <a14:m>
                  <m:oMath xmlns:m="http://schemas.openxmlformats.org/officeDocument/2006/math">
                    <m:sSub>
                      <m:sSubPr>
                        <m:ctrlPr>
                          <a:rPr lang="en-US" sz="1400" i="1" dirty="0" smtClean="0">
                            <a:solidFill>
                              <a:schemeClr val="accent1"/>
                            </a:solidFill>
                            <a:latin typeface="Cambria Math" panose="02040503050406030204" pitchFamily="18" charset="0"/>
                          </a:rPr>
                        </m:ctrlPr>
                      </m:sSubPr>
                      <m:e>
                        <m:r>
                          <a:rPr lang="en-US" sz="1400" i="1" dirty="0">
                            <a:solidFill>
                              <a:schemeClr val="accent1"/>
                            </a:solidFill>
                            <a:latin typeface="Cambria Math" panose="02040503050406030204" pitchFamily="18" charset="0"/>
                          </a:rPr>
                          <m:t>𝑐</m:t>
                        </m:r>
                      </m:e>
                      <m:sub>
                        <m:r>
                          <a:rPr lang="en-US" sz="1400" b="0" i="1" dirty="0" smtClean="0">
                            <a:solidFill>
                              <a:schemeClr val="accent1"/>
                            </a:solidFill>
                            <a:latin typeface="Cambria Math" panose="02040503050406030204" pitchFamily="18" charset="0"/>
                          </a:rPr>
                          <m:t>4</m:t>
                        </m:r>
                        <m:r>
                          <a:rPr lang="en-US" sz="1400" i="1" dirty="0">
                            <a:solidFill>
                              <a:schemeClr val="accent1"/>
                            </a:solidFill>
                            <a:latin typeface="Cambria Math" panose="02040503050406030204" pitchFamily="18" charset="0"/>
                          </a:rPr>
                          <m:t>,</m:t>
                        </m:r>
                        <m:r>
                          <a:rPr lang="en-US" sz="1400" i="1" dirty="0">
                            <a:solidFill>
                              <a:schemeClr val="accent1"/>
                            </a:solidFill>
                            <a:latin typeface="Cambria Math" panose="02040503050406030204" pitchFamily="18" charset="0"/>
                          </a:rPr>
                          <m:t>𝑥</m:t>
                        </m:r>
                      </m:sub>
                    </m:sSub>
                    <m:r>
                      <a:rPr lang="en-US" sz="1400" b="0" i="1" dirty="0" smtClean="0">
                        <a:solidFill>
                          <a:schemeClr val="accent1"/>
                        </a:solidFill>
                        <a:latin typeface="Cambria Math" panose="02040503050406030204" pitchFamily="18" charset="0"/>
                      </a:rPr>
                      <m:t>= </m:t>
                    </m:r>
                    <m:sSubSup>
                      <m:sSubSupPr>
                        <m:ctrlPr>
                          <a:rPr lang="en-US" sz="1400" b="0" i="1" dirty="0" smtClean="0">
                            <a:solidFill>
                              <a:schemeClr val="accent1"/>
                            </a:solidFill>
                            <a:latin typeface="Cambria Math" panose="02040503050406030204" pitchFamily="18" charset="0"/>
                          </a:rPr>
                        </m:ctrlPr>
                      </m:sSubSupPr>
                      <m:e>
                        <m:r>
                          <a:rPr lang="en-US" sz="1400" b="0" i="1" dirty="0" smtClean="0">
                            <a:solidFill>
                              <a:schemeClr val="accent1"/>
                            </a:solidFill>
                            <a:latin typeface="Cambria Math" panose="02040503050406030204" pitchFamily="18" charset="0"/>
                          </a:rPr>
                          <m:t>𝑔</m:t>
                        </m:r>
                      </m:e>
                      <m:sub>
                        <m:r>
                          <a:rPr lang="en-US" sz="1400" b="0" i="1" dirty="0" smtClean="0">
                            <a:solidFill>
                              <a:schemeClr val="accent1"/>
                            </a:solidFill>
                            <a:latin typeface="Cambria Math" panose="02040503050406030204" pitchFamily="18" charset="0"/>
                          </a:rPr>
                          <m:t>1</m:t>
                        </m:r>
                      </m:sub>
                      <m:sup>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ea typeface="Cambria Math" panose="02040503050406030204" pitchFamily="18" charset="0"/>
                              </a:rPr>
                              <m:t>𝜆</m:t>
                            </m:r>
                          </m:e>
                          <m:sub>
                            <m:r>
                              <a:rPr lang="en-US" sz="1400" b="0" i="1" dirty="0" smtClean="0">
                                <a:solidFill>
                                  <a:schemeClr val="accent1"/>
                                </a:solidFill>
                                <a:latin typeface="Cambria Math" panose="02040503050406030204" pitchFamily="18" charset="0"/>
                                <a:ea typeface="Cambria Math" panose="02040503050406030204" pitchFamily="18" charset="0"/>
                              </a:rPr>
                              <m:t>𝑥</m:t>
                            </m:r>
                          </m:sub>
                          <m:sup>
                            <m:r>
                              <a:rPr lang="en-US" sz="1400" i="1" dirty="0">
                                <a:solidFill>
                                  <a:schemeClr val="accent1"/>
                                </a:solidFill>
                                <a:latin typeface="Cambria Math" panose="02040503050406030204" pitchFamily="18" charset="0"/>
                              </a:rPr>
                              <m:t>′</m:t>
                            </m:r>
                          </m:sup>
                        </m:sSubSup>
                        <m:r>
                          <a:rPr lang="en-US" sz="1400" i="1" dirty="0">
                            <a:solidFill>
                              <a:schemeClr val="accent1"/>
                            </a:solidFill>
                            <a:latin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ea typeface="Cambria Math" panose="02040503050406030204" pitchFamily="18" charset="0"/>
                              </a:rPr>
                              <m:t>𝛼</m:t>
                            </m:r>
                          </m:e>
                          <m:sub>
                            <m:r>
                              <a:rPr lang="en-US" sz="1400" i="1" dirty="0" smtClean="0">
                                <a:solidFill>
                                  <a:schemeClr val="accent1"/>
                                </a:solidFill>
                                <a:latin typeface="Cambria Math" panose="02040503050406030204" pitchFamily="18" charset="0"/>
                                <a:ea typeface="Cambria Math" panose="02040503050406030204" pitchFamily="18" charset="0"/>
                              </a:rPr>
                              <m:t>𝜌</m:t>
                            </m:r>
                            <m:r>
                              <a:rPr lang="en-US" sz="1400" b="0" i="1" dirty="0" smtClean="0">
                                <a:solidFill>
                                  <a:schemeClr val="accent1"/>
                                </a:solidFill>
                                <a:latin typeface="Cambria Math" panose="02040503050406030204" pitchFamily="18" charset="0"/>
                                <a:ea typeface="Cambria Math" panose="02040503050406030204" pitchFamily="18" charset="0"/>
                              </a:rPr>
                              <m:t>(</m:t>
                            </m:r>
                            <m:r>
                              <a:rPr lang="en-US" sz="1400" b="0" i="1" dirty="0" smtClean="0">
                                <a:solidFill>
                                  <a:schemeClr val="accent1"/>
                                </a:solidFill>
                                <a:latin typeface="Cambria Math" panose="02040503050406030204" pitchFamily="18" charset="0"/>
                                <a:ea typeface="Cambria Math" panose="02040503050406030204" pitchFamily="18" charset="0"/>
                              </a:rPr>
                              <m:t>𝑥</m:t>
                            </m:r>
                            <m:r>
                              <a:rPr lang="en-US" sz="1400" b="0" i="1" dirty="0" smtClean="0">
                                <a:solidFill>
                                  <a:schemeClr val="accent1"/>
                                </a:solidFill>
                                <a:latin typeface="Cambria Math" panose="02040503050406030204" pitchFamily="18" charset="0"/>
                                <a:ea typeface="Cambria Math" panose="02040503050406030204" pitchFamily="18" charset="0"/>
                              </a:rPr>
                              <m:t>)</m:t>
                            </m:r>
                          </m:sub>
                          <m:sup>
                            <m:r>
                              <a:rPr lang="en-US" sz="1400" i="1" dirty="0">
                                <a:solidFill>
                                  <a:schemeClr val="accent1"/>
                                </a:solidFill>
                                <a:latin typeface="Cambria Math" panose="02040503050406030204" pitchFamily="18" charset="0"/>
                              </a:rPr>
                              <m:t>′</m:t>
                            </m:r>
                          </m:sup>
                        </m:sSubSup>
                        <m:sSub>
                          <m:sSubPr>
                            <m:ctrlPr>
                              <a:rPr lang="en-US" sz="1400" i="1" dirty="0">
                                <a:solidFill>
                                  <a:schemeClr val="accent1"/>
                                </a:solidFill>
                                <a:latin typeface="Cambria Math" panose="02040503050406030204" pitchFamily="18" charset="0"/>
                              </a:rPr>
                            </m:ctrlPr>
                          </m:sSubPr>
                          <m:e>
                            <m:r>
                              <a:rPr lang="en-US" sz="1400" i="1" dirty="0">
                                <a:solidFill>
                                  <a:schemeClr val="accent1"/>
                                </a:solidFill>
                                <a:latin typeface="Cambria Math" panose="02040503050406030204" pitchFamily="18" charset="0"/>
                              </a:rPr>
                              <m:t>𝑟</m:t>
                            </m:r>
                          </m:e>
                          <m:sub>
                            <m:r>
                              <a:rPr lang="en-US" sz="1400" i="1" dirty="0">
                                <a:solidFill>
                                  <a:schemeClr val="accent1"/>
                                </a:solidFill>
                                <a:latin typeface="Cambria Math" panose="02040503050406030204" pitchFamily="18" charset="0"/>
                              </a:rPr>
                              <m:t>𝑥</m:t>
                            </m:r>
                          </m:sub>
                        </m:sSub>
                      </m:sup>
                    </m:sSubSup>
                    <m:r>
                      <a:rPr lang="en-US" sz="1400" b="0" i="0" dirty="0" smtClean="0">
                        <a:solidFill>
                          <a:schemeClr val="accent1"/>
                        </a:solidFill>
                        <a:latin typeface="Cambria Math" panose="02040503050406030204" pitchFamily="18" charset="0"/>
                      </a:rPr>
                      <m:t>,          </m:t>
                    </m:r>
                    <m:sSub>
                      <m:sSubPr>
                        <m:ctrlPr>
                          <a:rPr lang="en-US" sz="1400" b="0" i="1" dirty="0" smtClean="0">
                            <a:solidFill>
                              <a:schemeClr val="accent1"/>
                            </a:solidFill>
                            <a:latin typeface="Cambria Math" panose="02040503050406030204" pitchFamily="18" charset="0"/>
                          </a:rPr>
                        </m:ctrlPr>
                      </m:sSubPr>
                      <m:e>
                        <m:r>
                          <a:rPr lang="en-US" sz="1400" b="0" i="1" dirty="0" smtClean="0">
                            <a:solidFill>
                              <a:schemeClr val="accent1"/>
                            </a:solidFill>
                            <a:latin typeface="Cambria Math" panose="02040503050406030204" pitchFamily="18" charset="0"/>
                          </a:rPr>
                          <m:t>𝑐</m:t>
                        </m:r>
                      </m:e>
                      <m:sub>
                        <m:r>
                          <a:rPr lang="en-US" sz="1400" b="0" i="1" dirty="0" smtClean="0">
                            <a:solidFill>
                              <a:schemeClr val="accent1"/>
                            </a:solidFill>
                            <a:latin typeface="Cambria Math" panose="02040503050406030204" pitchFamily="18" charset="0"/>
                          </a:rPr>
                          <m:t>5,</m:t>
                        </m:r>
                        <m:r>
                          <a:rPr lang="en-US" sz="1400" b="0" i="1" dirty="0" smtClean="0">
                            <a:solidFill>
                              <a:schemeClr val="accent1"/>
                            </a:solidFill>
                            <a:latin typeface="Cambria Math" panose="02040503050406030204" pitchFamily="18" charset="0"/>
                          </a:rPr>
                          <m:t>𝑥</m:t>
                        </m:r>
                      </m:sub>
                    </m:sSub>
                    <m:r>
                      <a:rPr lang="en-US" sz="1400" b="0" i="1" dirty="0" smtClean="0">
                        <a:solidFill>
                          <a:schemeClr val="accent1"/>
                        </a:solidFill>
                        <a:latin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rPr>
                          <m:t>𝑔</m:t>
                        </m:r>
                      </m:e>
                      <m:sub>
                        <m:r>
                          <a:rPr lang="en-US" sz="1400" i="1" dirty="0">
                            <a:solidFill>
                              <a:schemeClr val="accent1"/>
                            </a:solidFill>
                            <a:latin typeface="Cambria Math" panose="02040503050406030204" pitchFamily="18" charset="0"/>
                          </a:rPr>
                          <m:t>1</m:t>
                        </m:r>
                      </m:sub>
                      <m:sup>
                        <m:sSubSup>
                          <m:sSubSupPr>
                            <m:ctrlPr>
                              <a:rPr lang="en-US" sz="1400" i="1" dirty="0">
                                <a:solidFill>
                                  <a:schemeClr val="accent1"/>
                                </a:solidFill>
                                <a:latin typeface="Cambria Math" panose="02040503050406030204" pitchFamily="18" charset="0"/>
                              </a:rPr>
                            </m:ctrlPr>
                          </m:sSubSupPr>
                          <m:e>
                            <m:r>
                              <a:rPr lang="en-US" sz="1400" i="1" dirty="0" smtClean="0">
                                <a:solidFill>
                                  <a:schemeClr val="accent1"/>
                                </a:solidFill>
                                <a:latin typeface="Cambria Math" panose="02040503050406030204" pitchFamily="18" charset="0"/>
                                <a:ea typeface="Cambria Math" panose="02040503050406030204" pitchFamily="18" charset="0"/>
                              </a:rPr>
                              <m:t>𝜔</m:t>
                            </m:r>
                          </m:e>
                          <m:sub>
                            <m:r>
                              <a:rPr lang="en-US" sz="1400" i="1" dirty="0">
                                <a:solidFill>
                                  <a:schemeClr val="accent1"/>
                                </a:solidFill>
                                <a:latin typeface="Cambria Math" panose="02040503050406030204" pitchFamily="18" charset="0"/>
                                <a:ea typeface="Cambria Math" panose="02040503050406030204" pitchFamily="18" charset="0"/>
                              </a:rPr>
                              <m:t>𝑥</m:t>
                            </m:r>
                          </m:sub>
                          <m:sup>
                            <m:r>
                              <a:rPr lang="en-US" sz="1400" i="1" dirty="0">
                                <a:solidFill>
                                  <a:schemeClr val="accent1"/>
                                </a:solidFill>
                                <a:latin typeface="Cambria Math" panose="02040503050406030204" pitchFamily="18" charset="0"/>
                              </a:rPr>
                              <m:t>′</m:t>
                            </m:r>
                          </m:sup>
                        </m:sSubSup>
                        <m:r>
                          <a:rPr lang="en-US" sz="1400" i="1" dirty="0">
                            <a:solidFill>
                              <a:schemeClr val="accent1"/>
                            </a:solidFill>
                            <a:latin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b="0" i="1" dirty="0" smtClean="0">
                                <a:solidFill>
                                  <a:schemeClr val="accent1"/>
                                </a:solidFill>
                                <a:latin typeface="Cambria Math" panose="02040503050406030204" pitchFamily="18" charset="0"/>
                              </a:rPr>
                              <m:t>𝑦</m:t>
                            </m:r>
                          </m:e>
                          <m:sub>
                            <m:r>
                              <a:rPr lang="en-US" sz="1400" i="1" dirty="0">
                                <a:solidFill>
                                  <a:schemeClr val="accent1"/>
                                </a:solidFill>
                                <a:latin typeface="Cambria Math" panose="02040503050406030204" pitchFamily="18" charset="0"/>
                                <a:ea typeface="Cambria Math" panose="02040503050406030204" pitchFamily="18" charset="0"/>
                              </a:rPr>
                              <m:t>𝜌</m:t>
                            </m:r>
                            <m:r>
                              <a:rPr lang="en-US" sz="1400" i="1" dirty="0">
                                <a:solidFill>
                                  <a:schemeClr val="accent1"/>
                                </a:solidFill>
                                <a:latin typeface="Cambria Math" panose="02040503050406030204" pitchFamily="18" charset="0"/>
                                <a:ea typeface="Cambria Math" panose="02040503050406030204" pitchFamily="18" charset="0"/>
                              </a:rPr>
                              <m:t>(</m:t>
                            </m:r>
                            <m:r>
                              <a:rPr lang="en-US" sz="1400" i="1" dirty="0">
                                <a:solidFill>
                                  <a:schemeClr val="accent1"/>
                                </a:solidFill>
                                <a:latin typeface="Cambria Math" panose="02040503050406030204" pitchFamily="18" charset="0"/>
                                <a:ea typeface="Cambria Math" panose="02040503050406030204" pitchFamily="18" charset="0"/>
                              </a:rPr>
                              <m:t>𝑥</m:t>
                            </m:r>
                            <m:r>
                              <a:rPr lang="en-US" sz="1400" i="1" dirty="0">
                                <a:solidFill>
                                  <a:schemeClr val="accent1"/>
                                </a:solidFill>
                                <a:latin typeface="Cambria Math" panose="02040503050406030204" pitchFamily="18" charset="0"/>
                                <a:ea typeface="Cambria Math" panose="02040503050406030204" pitchFamily="18" charset="0"/>
                              </a:rPr>
                              <m:t>)</m:t>
                            </m:r>
                          </m:sub>
                          <m:sup>
                            <m:r>
                              <a:rPr lang="en-US" sz="1400" i="1" dirty="0">
                                <a:solidFill>
                                  <a:schemeClr val="accent1"/>
                                </a:solidFill>
                                <a:latin typeface="Cambria Math" panose="02040503050406030204" pitchFamily="18" charset="0"/>
                              </a:rPr>
                              <m:t>′</m:t>
                            </m:r>
                          </m:sup>
                        </m:sSubSup>
                        <m:sSub>
                          <m:sSubPr>
                            <m:ctrlPr>
                              <a:rPr lang="en-US" sz="1400" i="1" dirty="0">
                                <a:solidFill>
                                  <a:schemeClr val="accent1"/>
                                </a:solidFill>
                                <a:latin typeface="Cambria Math" panose="02040503050406030204" pitchFamily="18" charset="0"/>
                              </a:rPr>
                            </m:ctrlPr>
                          </m:sSubPr>
                          <m:e>
                            <m:r>
                              <a:rPr lang="en-US" sz="1400" i="1" dirty="0">
                                <a:solidFill>
                                  <a:schemeClr val="accent1"/>
                                </a:solidFill>
                                <a:latin typeface="Cambria Math" panose="02040503050406030204" pitchFamily="18" charset="0"/>
                              </a:rPr>
                              <m:t>𝑟</m:t>
                            </m:r>
                          </m:e>
                          <m:sub>
                            <m:r>
                              <a:rPr lang="en-US" sz="1400" i="1" dirty="0">
                                <a:solidFill>
                                  <a:schemeClr val="accent1"/>
                                </a:solidFill>
                                <a:latin typeface="Cambria Math" panose="02040503050406030204" pitchFamily="18" charset="0"/>
                              </a:rPr>
                              <m:t>𝑥</m:t>
                            </m:r>
                          </m:sub>
                        </m:sSub>
                      </m:sup>
                    </m:sSubSup>
                  </m:oMath>
                </a14:m>
                <a:endParaRPr lang="en-US" sz="1400" dirty="0">
                  <a:latin typeface="Cambria Math" panose="02040503050406030204" pitchFamily="18" charset="0"/>
                </a:endParaRPr>
              </a:p>
            </p:txBody>
          </p:sp>
        </mc:Choice>
        <mc:Fallback xmlns="">
          <p:sp>
            <p:nvSpPr>
              <p:cNvPr id="3" name="Google Shape;647;p28">
                <a:extLst>
                  <a:ext uri="{FF2B5EF4-FFF2-40B4-BE49-F238E27FC236}">
                    <a16:creationId xmlns:a16="http://schemas.microsoft.com/office/drawing/2014/main" id="{A6936ECA-FC15-A6E6-7E49-78B68ED64C4F}"/>
                  </a:ext>
                </a:extLst>
              </p:cNvPr>
              <p:cNvSpPr txBox="1">
                <a:spLocks noRot="1" noChangeAspect="1" noMove="1" noResize="1" noEditPoints="1" noAdjustHandles="1" noChangeArrowheads="1" noChangeShapeType="1" noTextEdit="1"/>
              </p:cNvSpPr>
              <p:nvPr/>
            </p:nvSpPr>
            <p:spPr>
              <a:xfrm>
                <a:off x="517025" y="3759321"/>
                <a:ext cx="5565723" cy="1430233"/>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25ACE2-C623-F585-F004-54E5AFABCE73}"/>
                  </a:ext>
                </a:extLst>
              </p:cNvPr>
              <p:cNvSpPr txBox="1"/>
              <p:nvPr/>
            </p:nvSpPr>
            <p:spPr>
              <a:xfrm>
                <a:off x="3400248" y="2684211"/>
                <a:ext cx="2454818" cy="1169551"/>
              </a:xfrm>
              <a:prstGeom prst="rect">
                <a:avLst/>
              </a:prstGeom>
              <a:solidFill>
                <a:schemeClr val="bg1"/>
              </a:solidFill>
              <a:ln>
                <a:solidFill>
                  <a:srgbClr val="C00000"/>
                </a:solidFill>
              </a:ln>
            </p:spPr>
            <p:txBody>
              <a:bodyPr wrap="square">
                <a:spAutoFit/>
              </a:bodyPr>
              <a:lstStyle/>
              <a:p>
                <a:r>
                  <a:rPr lang="en-US" sz="1400" dirty="0">
                    <a:solidFill>
                      <a:schemeClr val="tx1"/>
                    </a:solidFill>
                  </a:rPr>
                  <a:t>choose random </a:t>
                </a:r>
                <a14:m>
                  <m:oMath xmlns:m="http://schemas.openxmlformats.org/officeDocument/2006/math">
                    <m:r>
                      <a:rPr lang="en-US" sz="1400" b="0" i="1" dirty="0" smtClean="0">
                        <a:solidFill>
                          <a:schemeClr val="tx1"/>
                        </a:solidFill>
                        <a:latin typeface="Cambria Math" panose="02040503050406030204" pitchFamily="18" charset="0"/>
                      </a:rPr>
                      <m:t>𝑠</m:t>
                    </m:r>
                  </m:oMath>
                </a14:m>
                <a:r>
                  <a:rPr lang="en-US" sz="1400" dirty="0">
                    <a:solidFill>
                      <a:schemeClr val="tx1"/>
                    </a:solidFill>
                  </a:rPr>
                  <a:t> in </a:t>
                </a:r>
                <a14:m>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𝑁</m:t>
                    </m:r>
                  </m:oMath>
                </a14:m>
                <a:endParaRPr lang="en-US" sz="1400" i="1" dirty="0">
                  <a:solidFill>
                    <a:schemeClr val="tx1"/>
                  </a:solidFill>
                  <a:latin typeface="Cambria Math" panose="02040503050406030204" pitchFamily="18" charset="0"/>
                </a:endParaRPr>
              </a:p>
              <a:p>
                <a14:m>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𝑠</m:t>
                    </m:r>
                    <m:r>
                      <a:rPr lang="en-US" sz="1400" i="1" dirty="0">
                        <a:solidFill>
                          <a:schemeClr val="tx1"/>
                        </a:solidFill>
                        <a:latin typeface="Cambria Math" panose="02040503050406030204" pitchFamily="18" charset="0"/>
                      </a:rPr>
                      <m:t>)→</m:t>
                    </m:r>
                    <m:r>
                      <a:rPr lang="el-GR" sz="1400" b="0" i="1" dirty="0">
                        <a:solidFill>
                          <a:schemeClr val="tx1"/>
                        </a:solidFill>
                        <a:latin typeface="Cambria Math" panose="02040503050406030204" pitchFamily="18" charset="0"/>
                      </a:rPr>
                      <m:t>𝜆</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 </m:t>
                    </m:r>
                    <m:r>
                      <a:rPr lang="el-GR" sz="1400" b="0" i="1" dirty="0">
                        <a:solidFill>
                          <a:schemeClr val="tx1"/>
                        </a:solidFill>
                        <a:latin typeface="Cambria Math" panose="02040503050406030204" pitchFamily="18" charset="0"/>
                      </a:rPr>
                      <m:t>𝜆</m:t>
                    </m:r>
                    <m:r>
                      <a:rPr lang="en-US" sz="1400" b="0" i="1" baseline="-25000" dirty="0">
                        <a:solidFill>
                          <a:schemeClr val="tx1"/>
                        </a:solidFill>
                        <a:latin typeface="Cambria Math" panose="02040503050406030204" pitchFamily="18" charset="0"/>
                      </a:rPr>
                      <m:t>𝑛</m:t>
                    </m:r>
                  </m:oMath>
                </a14:m>
                <a:r>
                  <a:rPr lang="en-US" dirty="0">
                    <a:solidFill>
                      <a:schemeClr val="tx1"/>
                    </a:solidFill>
                  </a:rPr>
                  <a:t>,</a:t>
                </a:r>
                <a:endParaRPr lang="en-US" dirty="0">
                  <a:solidFill>
                    <a:schemeClr val="accent1"/>
                  </a:solidFill>
                </a:endParaRPr>
              </a:p>
              <a:p>
                <a14:m>
                  <m:oMath xmlns:m="http://schemas.openxmlformats.org/officeDocument/2006/math">
                    <m:r>
                      <a:rPr lang="en-US" sz="1400" i="1" dirty="0" smtClean="0">
                        <a:solidFill>
                          <a:schemeClr val="tx1"/>
                        </a:solidFill>
                        <a:latin typeface="Cambria Math" panose="02040503050406030204" pitchFamily="18" charset="0"/>
                      </a:rPr>
                      <m:t>𝑆h𝑎𝑟𝑒</m:t>
                    </m:r>
                    <m:r>
                      <a:rPr lang="en-US" sz="1400" i="1" dirty="0" smtClean="0">
                        <a:solidFill>
                          <a:schemeClr val="tx1"/>
                        </a:solidFill>
                        <a:latin typeface="Cambria Math" panose="02040503050406030204" pitchFamily="18" charset="0"/>
                      </a:rPr>
                      <m:t>((</m:t>
                    </m:r>
                    <m:r>
                      <a:rPr lang="en-US" sz="1400" b="1" i="1" dirty="0">
                        <a:solidFill>
                          <a:schemeClr val="tx1"/>
                        </a:solidFill>
                        <a:latin typeface="Cambria Math" panose="02040503050406030204" pitchFamily="18" charset="0"/>
                      </a:rPr>
                      <m:t>𝑴</m:t>
                    </m:r>
                    <m:r>
                      <a:rPr lang="en-US" sz="1400" i="1" dirty="0">
                        <a:solidFill>
                          <a:schemeClr val="tx1"/>
                        </a:solidFill>
                        <a:latin typeface="Cambria Math" panose="02040503050406030204" pitchFamily="18" charset="0"/>
                      </a:rPr>
                      <m:t>, </m:t>
                    </m:r>
                    <m:r>
                      <a:rPr lang="en-US" sz="1400" i="1" dirty="0">
                        <a:solidFill>
                          <a:schemeClr val="tx1"/>
                        </a:solidFill>
                        <a:latin typeface="Cambria Math" panose="02040503050406030204" pitchFamily="18" charset="0"/>
                      </a:rPr>
                      <m:t>𝜌</m:t>
                    </m:r>
                    <m:r>
                      <a:rPr lang="en-US" sz="1400" i="1" dirty="0">
                        <a:solidFill>
                          <a:schemeClr val="tx1"/>
                        </a:solidFill>
                        <a:latin typeface="Cambria Math" panose="02040503050406030204" pitchFamily="18" charset="0"/>
                      </a:rPr>
                      <m:t>), 0)→</m:t>
                    </m:r>
                    <m:r>
                      <a:rPr lang="en-US" sz="1400" i="1" dirty="0" smtClean="0">
                        <a:solidFill>
                          <a:schemeClr val="tx1"/>
                        </a:solidFill>
                        <a:latin typeface="Cambria Math" panose="02040503050406030204" pitchFamily="18" charset="0"/>
                        <a:ea typeface="Cambria Math" panose="02040503050406030204" pitchFamily="18" charset="0"/>
                      </a:rPr>
                      <m:t>𝜔</m:t>
                    </m:r>
                    <m:r>
                      <a:rPr lang="el-GR" sz="1400" b="0" i="1" baseline="-25000" dirty="0">
                        <a:solidFill>
                          <a:schemeClr val="tx1"/>
                        </a:solidFill>
                        <a:latin typeface="Cambria Math" panose="02040503050406030204" pitchFamily="18" charset="0"/>
                      </a:rPr>
                      <m:t>1</m:t>
                    </m:r>
                    <m:r>
                      <a:rPr lang="el-GR" sz="1400" b="0"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ea typeface="Cambria Math" panose="02040503050406030204" pitchFamily="18" charset="0"/>
                      </a:rPr>
                      <m:t>𝜔</m:t>
                    </m:r>
                    <m:r>
                      <a:rPr lang="en-US" sz="1400" b="0" i="1" baseline="-25000" dirty="0">
                        <a:solidFill>
                          <a:schemeClr val="tx1"/>
                        </a:solidFill>
                        <a:latin typeface="Cambria Math" panose="02040503050406030204" pitchFamily="18" charset="0"/>
                      </a:rPr>
                      <m:t>𝑛</m:t>
                    </m:r>
                  </m:oMath>
                </a14:m>
                <a:r>
                  <a:rPr lang="en-US" dirty="0">
                    <a:solidFill>
                      <a:schemeClr val="tx1"/>
                    </a:solidFill>
                  </a:rPr>
                  <a:t>,</a:t>
                </a:r>
              </a:p>
              <a:p>
                <a14:m>
                  <m:oMath xmlns:m="http://schemas.openxmlformats.org/officeDocument/2006/math">
                    <m:r>
                      <a:rPr lang="en-US" i="1" dirty="0" smtClean="0">
                        <a:solidFill>
                          <a:schemeClr val="accent1"/>
                        </a:solidFill>
                        <a:latin typeface="Cambria Math" panose="02040503050406030204" pitchFamily="18" charset="0"/>
                      </a:rPr>
                      <m:t>𝑆h𝑎𝑟𝑒</m:t>
                    </m:r>
                    <m:r>
                      <a:rPr lang="en-US"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𝑵</m:t>
                    </m:r>
                    <m:r>
                      <a:rPr lang="en-US" i="1" dirty="0">
                        <a:solidFill>
                          <a:schemeClr val="accent1"/>
                        </a:solidFill>
                        <a:latin typeface="Cambria Math" panose="02040503050406030204" pitchFamily="18" charset="0"/>
                      </a:rPr>
                      <m:t> </m:t>
                    </m:r>
                    <m:r>
                      <a:rPr lang="en-US" i="1" dirty="0">
                        <a:solidFill>
                          <a:schemeClr val="accent1"/>
                        </a:solidFill>
                        <a:latin typeface="Cambria Math" panose="02040503050406030204" pitchFamily="18" charset="0"/>
                      </a:rPr>
                      <m:t>𝜌</m:t>
                    </m:r>
                    <m:r>
                      <a:rPr lang="en-US" i="1" dirty="0">
                        <a:solidFill>
                          <a:schemeClr val="accent1"/>
                        </a:solidFill>
                        <a:latin typeface="Cambria Math" panose="02040503050406030204" pitchFamily="18" charset="0"/>
                      </a:rPr>
                      <m:t>), </m:t>
                    </m:r>
                    <m:r>
                      <a:rPr lang="en-US" i="1" dirty="0">
                        <a:solidFill>
                          <a:schemeClr val="accent1"/>
                        </a:solidFill>
                        <a:latin typeface="Cambria Math" panose="02040503050406030204" pitchFamily="18" charset="0"/>
                      </a:rPr>
                      <m:t>𝑠</m:t>
                    </m:r>
                    <m:r>
                      <a:rPr lang="en-US" i="1" dirty="0">
                        <a:solidFill>
                          <a:schemeClr val="accent1"/>
                        </a:solidFill>
                        <a:latin typeface="Cambria Math" panose="02040503050406030204" pitchFamily="18" charset="0"/>
                      </a:rPr>
                      <m:t>)→</m:t>
                    </m:r>
                    <m:sSubSup>
                      <m:sSubSupPr>
                        <m:ctrlPr>
                          <a:rPr lang="en-US" i="1" dirty="0" smtClean="0">
                            <a:solidFill>
                              <a:schemeClr val="accent1"/>
                            </a:solidFill>
                            <a:latin typeface="Cambria Math" panose="02040503050406030204" pitchFamily="18" charset="0"/>
                          </a:rPr>
                        </m:ctrlPr>
                      </m:sSubSupPr>
                      <m:e>
                        <m:r>
                          <a:rPr lang="en-US" i="1" dirty="0" smtClean="0">
                            <a:solidFill>
                              <a:schemeClr val="accent1"/>
                            </a:solidFill>
                            <a:latin typeface="Cambria Math" panose="02040503050406030204" pitchFamily="18" charset="0"/>
                            <a:ea typeface="Cambria Math" panose="02040503050406030204" pitchFamily="18" charset="0"/>
                          </a:rPr>
                          <m:t>𝜆</m:t>
                        </m:r>
                      </m:e>
                      <m:sub>
                        <m:r>
                          <a:rPr lang="en-US" b="0" i="1" dirty="0" smtClean="0">
                            <a:solidFill>
                              <a:schemeClr val="accent1"/>
                            </a:solidFill>
                            <a:latin typeface="Cambria Math" panose="02040503050406030204" pitchFamily="18" charset="0"/>
                          </a:rPr>
                          <m:t>1</m:t>
                        </m:r>
                      </m:sub>
                      <m:sup>
                        <m:r>
                          <a:rPr lang="en-US" b="0" i="1" dirty="0" smtClean="0">
                            <a:solidFill>
                              <a:schemeClr val="accent1"/>
                            </a:solidFill>
                            <a:latin typeface="Cambria Math" panose="02040503050406030204" pitchFamily="18" charset="0"/>
                          </a:rPr>
                          <m:t>′</m:t>
                        </m:r>
                      </m:sup>
                    </m:sSubSup>
                    <m:r>
                      <a:rPr lang="el-GR" i="1" dirty="0">
                        <a:solidFill>
                          <a:schemeClr val="accent1"/>
                        </a:solidFill>
                        <a:latin typeface="Cambria Math" panose="02040503050406030204" pitchFamily="18" charset="0"/>
                      </a:rPr>
                      <m:t>, …,</m:t>
                    </m:r>
                    <m:sSubSup>
                      <m:sSubSupPr>
                        <m:ctrlPr>
                          <a:rPr lang="en-US" i="1" dirty="0">
                            <a:solidFill>
                              <a:schemeClr val="accent1"/>
                            </a:solidFill>
                            <a:latin typeface="Cambria Math" panose="02040503050406030204" pitchFamily="18" charset="0"/>
                          </a:rPr>
                        </m:ctrlPr>
                      </m:sSubSupPr>
                      <m:e>
                        <m:r>
                          <a:rPr lang="en-US" i="1" dirty="0">
                            <a:solidFill>
                              <a:schemeClr val="accent1"/>
                            </a:solidFill>
                            <a:latin typeface="Cambria Math" panose="02040503050406030204" pitchFamily="18" charset="0"/>
                            <a:ea typeface="Cambria Math" panose="02040503050406030204" pitchFamily="18" charset="0"/>
                          </a:rPr>
                          <m:t>𝜆</m:t>
                        </m:r>
                      </m:e>
                      <m:sub>
                        <m:r>
                          <a:rPr lang="en-US" b="0" i="1" dirty="0" smtClean="0">
                            <a:solidFill>
                              <a:schemeClr val="accent1"/>
                            </a:solidFill>
                            <a:latin typeface="Cambria Math" panose="02040503050406030204" pitchFamily="18" charset="0"/>
                            <a:ea typeface="Cambria Math" panose="02040503050406030204" pitchFamily="18" charset="0"/>
                          </a:rPr>
                          <m:t>𝑛</m:t>
                        </m:r>
                      </m:sub>
                      <m:sup>
                        <m:r>
                          <a:rPr lang="en-US" i="1" dirty="0">
                            <a:solidFill>
                              <a:schemeClr val="accent1"/>
                            </a:solidFill>
                            <a:latin typeface="Cambria Math" panose="02040503050406030204" pitchFamily="18" charset="0"/>
                          </a:rPr>
                          <m:t>′</m:t>
                        </m:r>
                      </m:sup>
                    </m:sSubSup>
                  </m:oMath>
                </a14:m>
                <a:r>
                  <a:rPr lang="en-US" dirty="0">
                    <a:solidFill>
                      <a:schemeClr val="tx1"/>
                    </a:solidFill>
                  </a:rPr>
                  <a:t>, </a:t>
                </a:r>
                <a:endParaRPr lang="en-US" i="1" dirty="0">
                  <a:solidFill>
                    <a:schemeClr val="accent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dirty="0" smtClean="0">
                          <a:solidFill>
                            <a:schemeClr val="accent1"/>
                          </a:solidFill>
                          <a:latin typeface="Cambria Math" panose="02040503050406030204" pitchFamily="18" charset="0"/>
                        </a:rPr>
                        <m:t>𝑆h𝑎𝑟𝑒</m:t>
                      </m:r>
                      <m:r>
                        <a:rPr lang="en-US"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𝑵</m:t>
                      </m:r>
                      <m:r>
                        <a:rPr lang="en-US" i="1" dirty="0">
                          <a:solidFill>
                            <a:schemeClr val="accent1"/>
                          </a:solidFill>
                          <a:latin typeface="Cambria Math" panose="02040503050406030204" pitchFamily="18" charset="0"/>
                        </a:rPr>
                        <m:t>, </m:t>
                      </m:r>
                      <m:r>
                        <a:rPr lang="en-US" i="1" dirty="0">
                          <a:solidFill>
                            <a:schemeClr val="accent1"/>
                          </a:solidFill>
                          <a:latin typeface="Cambria Math" panose="02040503050406030204" pitchFamily="18" charset="0"/>
                        </a:rPr>
                        <m:t>𝜌</m:t>
                      </m:r>
                      <m:r>
                        <a:rPr lang="en-US" i="1" dirty="0">
                          <a:solidFill>
                            <a:schemeClr val="accent1"/>
                          </a:solidFill>
                          <a:latin typeface="Cambria Math" panose="02040503050406030204" pitchFamily="18" charset="0"/>
                        </a:rPr>
                        <m:t>), 0)→</m:t>
                      </m:r>
                      <m:sSubSup>
                        <m:sSubSupPr>
                          <m:ctrlPr>
                            <a:rPr lang="en-US" i="1" dirty="0">
                              <a:solidFill>
                                <a:schemeClr val="accent1"/>
                              </a:solidFill>
                              <a:latin typeface="Cambria Math" panose="02040503050406030204" pitchFamily="18" charset="0"/>
                            </a:rPr>
                          </m:ctrlPr>
                        </m:sSubSupPr>
                        <m:e>
                          <m:r>
                            <a:rPr lang="en-US" i="1" dirty="0" smtClean="0">
                              <a:solidFill>
                                <a:schemeClr val="accent1"/>
                              </a:solidFill>
                              <a:latin typeface="Cambria Math" panose="02040503050406030204" pitchFamily="18" charset="0"/>
                              <a:ea typeface="Cambria Math" panose="02040503050406030204" pitchFamily="18" charset="0"/>
                            </a:rPr>
                            <m:t>𝜔</m:t>
                          </m:r>
                        </m:e>
                        <m:sub>
                          <m:r>
                            <a:rPr lang="en-US" i="1" dirty="0">
                              <a:solidFill>
                                <a:schemeClr val="accent1"/>
                              </a:solidFill>
                              <a:latin typeface="Cambria Math" panose="02040503050406030204" pitchFamily="18" charset="0"/>
                            </a:rPr>
                            <m:t>1</m:t>
                          </m:r>
                        </m:sub>
                        <m:sup>
                          <m:r>
                            <a:rPr lang="en-US" i="1" dirty="0">
                              <a:solidFill>
                                <a:schemeClr val="accent1"/>
                              </a:solidFill>
                              <a:latin typeface="Cambria Math" panose="02040503050406030204" pitchFamily="18" charset="0"/>
                            </a:rPr>
                            <m:t>′</m:t>
                          </m:r>
                        </m:sup>
                      </m:sSubSup>
                      <m:r>
                        <a:rPr lang="el-GR" i="1" dirty="0">
                          <a:solidFill>
                            <a:schemeClr val="accent1"/>
                          </a:solidFill>
                          <a:latin typeface="Cambria Math" panose="02040503050406030204" pitchFamily="18" charset="0"/>
                        </a:rPr>
                        <m:t>, …,</m:t>
                      </m:r>
                      <m:sSubSup>
                        <m:sSubSupPr>
                          <m:ctrlPr>
                            <a:rPr lang="en-US" i="1" dirty="0">
                              <a:solidFill>
                                <a:schemeClr val="accent1"/>
                              </a:solidFill>
                              <a:latin typeface="Cambria Math" panose="02040503050406030204" pitchFamily="18" charset="0"/>
                            </a:rPr>
                          </m:ctrlPr>
                        </m:sSubSupPr>
                        <m:e>
                          <m:r>
                            <a:rPr lang="en-US" i="1" dirty="0" smtClean="0">
                              <a:solidFill>
                                <a:schemeClr val="accent1"/>
                              </a:solidFill>
                              <a:latin typeface="Cambria Math" panose="02040503050406030204" pitchFamily="18" charset="0"/>
                              <a:ea typeface="Cambria Math" panose="02040503050406030204" pitchFamily="18" charset="0"/>
                            </a:rPr>
                            <m:t>𝜔</m:t>
                          </m:r>
                        </m:e>
                        <m:sub>
                          <m:r>
                            <a:rPr lang="en-US" i="1" dirty="0">
                              <a:solidFill>
                                <a:schemeClr val="accent1"/>
                              </a:solidFill>
                              <a:latin typeface="Cambria Math" panose="02040503050406030204" pitchFamily="18" charset="0"/>
                              <a:ea typeface="Cambria Math" panose="02040503050406030204" pitchFamily="18" charset="0"/>
                            </a:rPr>
                            <m:t>𝑛</m:t>
                          </m:r>
                        </m:sub>
                        <m:sup>
                          <m:r>
                            <a:rPr lang="en-US" i="1" dirty="0">
                              <a:solidFill>
                                <a:schemeClr val="accent1"/>
                              </a:solidFill>
                              <a:latin typeface="Cambria Math" panose="02040503050406030204" pitchFamily="18" charset="0"/>
                            </a:rPr>
                            <m:t>′</m:t>
                          </m:r>
                        </m:sup>
                      </m:sSubSup>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1125ACE2-C623-F585-F004-54E5AFABCE73}"/>
                  </a:ext>
                </a:extLst>
              </p:cNvPr>
              <p:cNvSpPr txBox="1">
                <a:spLocks noRot="1" noChangeAspect="1" noMove="1" noResize="1" noEditPoints="1" noAdjustHandles="1" noChangeArrowheads="1" noChangeShapeType="1" noTextEdit="1"/>
              </p:cNvSpPr>
              <p:nvPr/>
            </p:nvSpPr>
            <p:spPr>
              <a:xfrm>
                <a:off x="3400248" y="2684211"/>
                <a:ext cx="2454818" cy="1169551"/>
              </a:xfrm>
              <a:prstGeom prst="rect">
                <a:avLst/>
              </a:prstGeom>
              <a:blipFill>
                <a:blip r:embed="rId5"/>
                <a:stretch>
                  <a:fillRect l="-513" t="-1064" b="-2128"/>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A47B4D-7661-4C76-2055-F5F80396B13A}"/>
                  </a:ext>
                </a:extLst>
              </p:cNvPr>
              <p:cNvSpPr txBox="1"/>
              <p:nvPr/>
            </p:nvSpPr>
            <p:spPr>
              <a:xfrm>
                <a:off x="584610" y="1228071"/>
                <a:ext cx="4043047"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ar-AE" sz="1400" i="1" dirty="0" smtClean="0">
                          <a:latin typeface="Cambria Math" panose="02040503050406030204" pitchFamily="18" charset="0"/>
                        </a:rPr>
                        <m:t>𝑔𝑝</m:t>
                      </m:r>
                      <m:r>
                        <a:rPr lang="ar-AE" sz="1400" i="1" dirty="0">
                          <a:latin typeface="Cambria Math" panose="02040503050406030204" pitchFamily="18" charset="0"/>
                        </a:rPr>
                        <m:t> = (</m:t>
                      </m:r>
                      <m:r>
                        <a:rPr lang="ar-AE" sz="1400" i="1" dirty="0">
                          <a:latin typeface="Cambria Math" panose="02040503050406030204" pitchFamily="18" charset="0"/>
                        </a:rPr>
                        <m:t>𝑁</m:t>
                      </m:r>
                      <m:r>
                        <a:rPr lang="ar-AE" sz="1400" i="1" dirty="0">
                          <a:latin typeface="Cambria Math" panose="02040503050406030204" pitchFamily="18" charset="0"/>
                        </a:rPr>
                        <m:t>=</m:t>
                      </m:r>
                      <m:r>
                        <a:rPr lang="ar-AE" sz="1400" i="1" dirty="0">
                          <a:latin typeface="Cambria Math" panose="02040503050406030204" pitchFamily="18" charset="0"/>
                        </a:rPr>
                        <m:t>𝑝</m:t>
                      </m:r>
                      <m:r>
                        <a:rPr lang="ar-AE" sz="1400" i="1" baseline="-25000" dirty="0">
                          <a:latin typeface="Cambria Math" panose="02040503050406030204" pitchFamily="18" charset="0"/>
                        </a:rPr>
                        <m:t>1</m:t>
                      </m:r>
                      <m:r>
                        <a:rPr lang="ar-AE" sz="1400" i="1" dirty="0">
                          <a:latin typeface="Cambria Math" panose="02040503050406030204" pitchFamily="18" charset="0"/>
                        </a:rPr>
                        <m:t>𝑝</m:t>
                      </m:r>
                      <m:r>
                        <a:rPr lang="ar-AE" sz="1400" i="1" baseline="-25000" dirty="0">
                          <a:latin typeface="Cambria Math" panose="02040503050406030204" pitchFamily="18" charset="0"/>
                        </a:rPr>
                        <m:t>2</m:t>
                      </m:r>
                      <m:r>
                        <a:rPr lang="ar-AE" sz="1400" i="1" dirty="0">
                          <a:latin typeface="Cambria Math" panose="02040503050406030204" pitchFamily="18" charset="0"/>
                        </a:rPr>
                        <m:t>𝑝</m:t>
                      </m:r>
                      <m:r>
                        <a:rPr lang="ar-AE" sz="1400" i="1" baseline="-25000" dirty="0">
                          <a:latin typeface="Cambria Math" panose="02040503050406030204" pitchFamily="18" charset="0"/>
                        </a:rPr>
                        <m:t>3</m:t>
                      </m:r>
                      <m:r>
                        <a:rPr lang="ar-AE" sz="1400" i="1" dirty="0">
                          <a:latin typeface="Cambria Math" panose="02040503050406030204" pitchFamily="18" charset="0"/>
                        </a:rPr>
                        <m:t>, </m:t>
                      </m:r>
                      <m:r>
                        <a:rPr lang="ar-AE" sz="1400" i="1" dirty="0">
                          <a:latin typeface="Cambria Math" panose="02040503050406030204" pitchFamily="18" charset="0"/>
                        </a:rPr>
                        <m:t>𝐺</m:t>
                      </m:r>
                      <m:r>
                        <a:rPr lang="ar-AE" sz="1400" i="1" dirty="0">
                          <a:latin typeface="Cambria Math" panose="02040503050406030204" pitchFamily="18" charset="0"/>
                        </a:rPr>
                        <m:t>, </m:t>
                      </m:r>
                      <m:r>
                        <a:rPr lang="ar-AE" sz="1400" i="1" dirty="0">
                          <a:latin typeface="Cambria Math" panose="02040503050406030204" pitchFamily="18" charset="0"/>
                        </a:rPr>
                        <m:t>𝐺𝑇</m:t>
                      </m:r>
                      <m:r>
                        <a:rPr lang="ar-AE" sz="1400" i="1" dirty="0">
                          <a:latin typeface="Cambria Math" panose="02040503050406030204" pitchFamily="18" charset="0"/>
                        </a:rPr>
                        <m:t>, </m:t>
                      </m:r>
                      <m:r>
                        <a:rPr lang="ar-AE" sz="1400" i="1" dirty="0">
                          <a:latin typeface="Cambria Math" panose="02040503050406030204" pitchFamily="18" charset="0"/>
                        </a:rPr>
                        <m:t>𝑒</m:t>
                      </m:r>
                      <m:r>
                        <a:rPr lang="ar-AE" sz="1400" i="1" dirty="0">
                          <a:latin typeface="Cambria Math" panose="02040503050406030204" pitchFamily="18" charset="0"/>
                        </a:rPr>
                        <m:t>, </m:t>
                      </m:r>
                      <m:r>
                        <a:rPr lang="ar-AE" sz="1400" i="1" dirty="0">
                          <a:latin typeface="Cambria Math" panose="02040503050406030204" pitchFamily="18" charset="0"/>
                        </a:rPr>
                        <m:t>𝑔</m:t>
                      </m:r>
                      <m:r>
                        <a:rPr lang="ar-AE" sz="1400" i="1" baseline="-25000" dirty="0">
                          <a:latin typeface="Cambria Math" panose="02040503050406030204" pitchFamily="18" charset="0"/>
                        </a:rPr>
                        <m:t>1</m:t>
                      </m:r>
                      <m:r>
                        <a:rPr lang="ar-AE" sz="1400" i="1" dirty="0">
                          <a:latin typeface="Cambria Math" panose="02040503050406030204" pitchFamily="18" charset="0"/>
                        </a:rPr>
                        <m:t>, </m:t>
                      </m:r>
                      <m:r>
                        <a:rPr lang="en-US" sz="1400" b="0" i="1" dirty="0" smtClean="0">
                          <a:solidFill>
                            <a:schemeClr val="tx1"/>
                          </a:solidFill>
                          <a:latin typeface="Cambria Math" panose="02040503050406030204" pitchFamily="18" charset="0"/>
                        </a:rPr>
                        <m:t>h</m:t>
                      </m:r>
                      <m:r>
                        <a:rPr lang="en-US" sz="1400" b="0" i="1" dirty="0" smtClean="0">
                          <a:latin typeface="Cambria Math" panose="02040503050406030204" pitchFamily="18" charset="0"/>
                        </a:rPr>
                        <m:t>, </m:t>
                      </m:r>
                      <m:r>
                        <a:rPr lang="ar-AE" sz="1400" i="1" dirty="0">
                          <a:latin typeface="Cambria Math" panose="02040503050406030204" pitchFamily="18" charset="0"/>
                        </a:rPr>
                        <m:t>𝐻</m:t>
                      </m:r>
                      <m:r>
                        <a:rPr lang="ar-AE" sz="1400" i="1" dirty="0">
                          <a:latin typeface="Cambria Math" panose="02040503050406030204" pitchFamily="18" charset="0"/>
                        </a:rPr>
                        <m:t>: {0,1</m:t>
                      </m:r>
                      <m:sSup>
                        <m:sSupPr>
                          <m:ctrlPr>
                            <a:rPr lang="ar-AE" sz="1400" i="1" dirty="0" smtClean="0">
                              <a:latin typeface="Cambria Math" panose="02040503050406030204" pitchFamily="18" charset="0"/>
                            </a:rPr>
                          </m:ctrlPr>
                        </m:sSupPr>
                        <m:e>
                          <m:r>
                            <a:rPr lang="ar-AE" sz="1400" b="0" i="1" dirty="0" smtClean="0">
                              <a:latin typeface="Cambria Math" panose="02040503050406030204" pitchFamily="18" charset="0"/>
                            </a:rPr>
                            <m:t>}</m:t>
                          </m:r>
                        </m:e>
                        <m:sup>
                          <m:r>
                            <a:rPr lang="en-US" sz="1400" b="0" i="1" dirty="0" smtClean="0">
                              <a:latin typeface="Cambria Math" panose="02040503050406030204" pitchFamily="18" charset="0"/>
                            </a:rPr>
                            <m:t>∗</m:t>
                          </m:r>
                        </m:sup>
                      </m:sSup>
                      <m:r>
                        <a:rPr lang="ar-AE" sz="1400" i="1" dirty="0">
                          <a:latin typeface="Cambria Math" panose="02040503050406030204" pitchFamily="18" charset="0"/>
                        </a:rPr>
                        <m:t>→</m:t>
                      </m:r>
                      <m:r>
                        <a:rPr lang="ar-AE" sz="1400" i="1" dirty="0">
                          <a:latin typeface="Cambria Math" panose="02040503050406030204" pitchFamily="18" charset="0"/>
                        </a:rPr>
                        <m:t>𝐺</m:t>
                      </m:r>
                      <m:r>
                        <a:rPr lang="ar-AE" sz="1400" i="1" dirty="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95A47B4D-7661-4C76-2055-F5F80396B13A}"/>
                  </a:ext>
                </a:extLst>
              </p:cNvPr>
              <p:cNvSpPr txBox="1">
                <a:spLocks noRot="1" noChangeAspect="1" noMove="1" noResize="1" noEditPoints="1" noAdjustHandles="1" noChangeArrowheads="1" noChangeShapeType="1" noTextEdit="1"/>
              </p:cNvSpPr>
              <p:nvPr/>
            </p:nvSpPr>
            <p:spPr>
              <a:xfrm>
                <a:off x="584610" y="1228071"/>
                <a:ext cx="4043047" cy="307777"/>
              </a:xfrm>
              <a:prstGeom prst="rect">
                <a:avLst/>
              </a:prstGeom>
              <a:blipFill>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F6FFA6-C7F7-A758-8B59-B1068A0E1DFD}"/>
                  </a:ext>
                </a:extLst>
              </p:cNvPr>
              <p:cNvSpPr txBox="1"/>
              <p:nvPr/>
            </p:nvSpPr>
            <p:spPr>
              <a:xfrm>
                <a:off x="584611" y="822729"/>
                <a:ext cx="1570192" cy="340093"/>
              </a:xfrm>
              <a:prstGeom prst="rect">
                <a:avLst/>
              </a:prstGeom>
              <a:solidFill>
                <a:srgbClr val="C00000"/>
              </a:solidFill>
            </p:spPr>
            <p:txBody>
              <a:bodyPr wrap="square">
                <a:spAutoFit/>
              </a:bodyPr>
              <a:lstStyle/>
              <a:p>
                <a:pPr lvl="0">
                  <a:lnSpc>
                    <a:spcPct val="115000"/>
                  </a:lnSpc>
                </a:pPr>
                <a14:m>
                  <m:oMathPara xmlns:m="http://schemas.openxmlformats.org/officeDocument/2006/math">
                    <m:oMathParaPr>
                      <m:jc m:val="left"/>
                    </m:oMathParaPr>
                    <m:oMath xmlns:m="http://schemas.openxmlformats.org/officeDocument/2006/math">
                      <m:r>
                        <a:rPr lang="ar-AE" sz="1400" b="1" i="1" dirty="0" smtClean="0">
                          <a:solidFill>
                            <a:schemeClr val="bg1"/>
                          </a:solidFill>
                          <a:latin typeface="Cambria Math" panose="02040503050406030204" pitchFamily="18" charset="0"/>
                        </a:rPr>
                        <m:t>𝑮𝒍𝒐𝒃𝒂𝒍𝑺𝒆𝒕𝒖𝒑</m:t>
                      </m:r>
                      <m:r>
                        <a:rPr lang="ar-AE" sz="1400" i="1" dirty="0">
                          <a:solidFill>
                            <a:schemeClr val="bg1"/>
                          </a:solidFill>
                          <a:latin typeface="Cambria Math" panose="02040503050406030204" pitchFamily="18" charset="0"/>
                        </a:rPr>
                        <m:t>(1</m:t>
                      </m:r>
                      <m:r>
                        <a:rPr lang="ar-AE" sz="1400" i="1" baseline="30000" dirty="0">
                          <a:solidFill>
                            <a:schemeClr val="bg1"/>
                          </a:solidFill>
                          <a:latin typeface="Cambria Math" panose="02040503050406030204" pitchFamily="18" charset="0"/>
                        </a:rPr>
                        <m:t>𝜿</m:t>
                      </m:r>
                      <m:r>
                        <a:rPr lang="ar-AE" sz="1400" i="1" dirty="0">
                          <a:solidFill>
                            <a:schemeClr val="bg1"/>
                          </a:solidFill>
                          <a:latin typeface="Cambria Math" panose="02040503050406030204" pitchFamily="18" charset="0"/>
                        </a:rPr>
                        <m:t>)</m:t>
                      </m:r>
                    </m:oMath>
                  </m:oMathPara>
                </a14:m>
                <a:br>
                  <a:rPr lang="ar-AE" sz="1400" b="1" dirty="0">
                    <a:solidFill>
                      <a:schemeClr val="bg1"/>
                    </a:solidFill>
                  </a:rPr>
                </a:br>
                <a:endParaRPr lang="ar-AE" sz="1400" dirty="0">
                  <a:solidFill>
                    <a:schemeClr val="bg1"/>
                  </a:solidFill>
                </a:endParaRPr>
              </a:p>
            </p:txBody>
          </p:sp>
        </mc:Choice>
        <mc:Fallback xmlns="">
          <p:sp>
            <p:nvSpPr>
              <p:cNvPr id="9" name="TextBox 8">
                <a:extLst>
                  <a:ext uri="{FF2B5EF4-FFF2-40B4-BE49-F238E27FC236}">
                    <a16:creationId xmlns:a16="http://schemas.microsoft.com/office/drawing/2014/main" id="{AFF6FFA6-C7F7-A758-8B59-B1068A0E1DFD}"/>
                  </a:ext>
                </a:extLst>
              </p:cNvPr>
              <p:cNvSpPr txBox="1">
                <a:spLocks noRot="1" noChangeAspect="1" noMove="1" noResize="1" noEditPoints="1" noAdjustHandles="1" noChangeArrowheads="1" noChangeShapeType="1" noTextEdit="1"/>
              </p:cNvSpPr>
              <p:nvPr/>
            </p:nvSpPr>
            <p:spPr>
              <a:xfrm>
                <a:off x="584611" y="822729"/>
                <a:ext cx="1570192" cy="340093"/>
              </a:xfrm>
              <a:prstGeom prst="rect">
                <a:avLst/>
              </a:prstGeom>
              <a:blipFill>
                <a:blip r:embed="rId7"/>
                <a:stretch>
                  <a:fillRect l="-1613" t="-3571" r="-4839"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937735C-FD40-D1B8-8CD0-3E53609BF622}"/>
                  </a:ext>
                </a:extLst>
              </p:cNvPr>
              <p:cNvSpPr txBox="1"/>
              <p:nvPr/>
            </p:nvSpPr>
            <p:spPr>
              <a:xfrm>
                <a:off x="584611" y="1606238"/>
                <a:ext cx="1570192"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𝑨𝒖𝒕𝒉𝑺𝒆𝒕𝒖𝒑</m:t>
                      </m:r>
                      <m:r>
                        <a:rPr lang="en-US" sz="1400" i="1" dirty="0">
                          <a:solidFill>
                            <a:schemeClr val="bg1"/>
                          </a:solidFill>
                          <a:latin typeface="Cambria Math" panose="02040503050406030204" pitchFamily="18" charset="0"/>
                        </a:rPr>
                        <m:t>(</m:t>
                      </m:r>
                      <m:r>
                        <a:rPr lang="en-US" sz="1400" i="1" dirty="0" err="1">
                          <a:solidFill>
                            <a:schemeClr val="bg1"/>
                          </a:solidFill>
                          <a:latin typeface="Cambria Math" panose="02040503050406030204" pitchFamily="18" charset="0"/>
                        </a:rPr>
                        <m:t>𝑔𝑝</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𝑢</m:t>
                      </m:r>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3" name="TextBox 12">
                <a:extLst>
                  <a:ext uri="{FF2B5EF4-FFF2-40B4-BE49-F238E27FC236}">
                    <a16:creationId xmlns:a16="http://schemas.microsoft.com/office/drawing/2014/main" id="{B937735C-FD40-D1B8-8CD0-3E53609BF622}"/>
                  </a:ext>
                </a:extLst>
              </p:cNvPr>
              <p:cNvSpPr txBox="1">
                <a:spLocks noRot="1" noChangeAspect="1" noMove="1" noResize="1" noEditPoints="1" noAdjustHandles="1" noChangeArrowheads="1" noChangeShapeType="1" noTextEdit="1"/>
              </p:cNvSpPr>
              <p:nvPr/>
            </p:nvSpPr>
            <p:spPr>
              <a:xfrm>
                <a:off x="584611" y="1606238"/>
                <a:ext cx="1570192" cy="307777"/>
              </a:xfrm>
              <a:prstGeom prst="rect">
                <a:avLst/>
              </a:prstGeom>
              <a:blipFill>
                <a:blip r:embed="rId8"/>
                <a:stretch>
                  <a:fillRect r="-6452"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D0129DC-DA08-CE6B-B836-9230B4ED49C7}"/>
                  </a:ext>
                </a:extLst>
              </p:cNvPr>
              <p:cNvSpPr txBox="1"/>
              <p:nvPr/>
            </p:nvSpPr>
            <p:spPr>
              <a:xfrm>
                <a:off x="584611" y="3425334"/>
                <a:ext cx="2265121" cy="307777"/>
              </a:xfrm>
              <a:prstGeom prst="rect">
                <a:avLst/>
              </a:prstGeom>
              <a:solidFill>
                <a:srgbClr val="C00000"/>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dirty="0" smtClean="0">
                          <a:solidFill>
                            <a:schemeClr val="bg1"/>
                          </a:solidFill>
                          <a:latin typeface="Cambria Math" panose="02040503050406030204" pitchFamily="18" charset="0"/>
                        </a:rPr>
                        <m:t>𝑬𝒏𝒄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𝑴</m:t>
                      </m:r>
                      <m:r>
                        <a:rPr lang="en-US" sz="1400" b="0" i="1" dirty="0" smtClean="0">
                          <a:solidFill>
                            <a:schemeClr val="bg1"/>
                          </a:solidFill>
                          <a:latin typeface="Cambria Math" panose="02040503050406030204" pitchFamily="18" charset="0"/>
                        </a:rPr>
                        <m:t>, </m:t>
                      </m:r>
                      <m:r>
                        <a:rPr lang="en-US" sz="1400" b="1" i="1" dirty="0" smtClean="0">
                          <a:solidFill>
                            <a:schemeClr val="accent1"/>
                          </a:solidFill>
                          <a:latin typeface="Cambria Math" panose="02040503050406030204" pitchFamily="18" charset="0"/>
                        </a:rPr>
                        <m:t>𝑵</m:t>
                      </m:r>
                      <m:r>
                        <a:rPr lang="en-US" sz="1400" i="1" dirty="0">
                          <a:solidFill>
                            <a:schemeClr val="bg1"/>
                          </a:solidFill>
                          <a:latin typeface="Cambria Math" panose="02040503050406030204" pitchFamily="18" charset="0"/>
                        </a:rPr>
                        <m:t>, </m:t>
                      </m:r>
                      <m:r>
                        <a:rPr lang="en-US" sz="1400" i="1" dirty="0">
                          <a:solidFill>
                            <a:schemeClr val="bg1"/>
                          </a:solidFill>
                          <a:latin typeface="Cambria Math" panose="02040503050406030204" pitchFamily="18" charset="0"/>
                        </a:rPr>
                        <m:t>𝜌</m:t>
                      </m:r>
                      <m:r>
                        <a:rPr lang="en-US" sz="1400" b="0" i="1" dirty="0" smtClean="0">
                          <a:solidFill>
                            <a:schemeClr val="bg1"/>
                          </a:solidFill>
                          <a:latin typeface="Cambria Math" panose="02040503050406030204" pitchFamily="18" charset="0"/>
                        </a:rPr>
                        <m:t>)</m:t>
                      </m:r>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𝑚𝑠𝑔</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𝐺</m:t>
                          </m:r>
                        </m:e>
                        <m:sub>
                          <m:r>
                            <a:rPr lang="en-US" sz="1400" b="0" i="1" dirty="0" smtClean="0">
                              <a:solidFill>
                                <a:schemeClr val="bg1"/>
                              </a:solidFill>
                              <a:latin typeface="Cambria Math" panose="02040503050406030204" pitchFamily="18" charset="0"/>
                              <a:ea typeface="Cambria Math" panose="02040503050406030204" pitchFamily="18" charset="0"/>
                            </a:rPr>
                            <m:t>𝑇</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5" name="TextBox 14">
                <a:extLst>
                  <a:ext uri="{FF2B5EF4-FFF2-40B4-BE49-F238E27FC236}">
                    <a16:creationId xmlns:a16="http://schemas.microsoft.com/office/drawing/2014/main" id="{6D0129DC-DA08-CE6B-B836-9230B4ED49C7}"/>
                  </a:ext>
                </a:extLst>
              </p:cNvPr>
              <p:cNvSpPr txBox="1">
                <a:spLocks noRot="1" noChangeAspect="1" noMove="1" noResize="1" noEditPoints="1" noAdjustHandles="1" noChangeArrowheads="1" noChangeShapeType="1" noTextEdit="1"/>
              </p:cNvSpPr>
              <p:nvPr/>
            </p:nvSpPr>
            <p:spPr>
              <a:xfrm>
                <a:off x="584611" y="3425334"/>
                <a:ext cx="2265121" cy="307777"/>
              </a:xfrm>
              <a:prstGeom prst="rect">
                <a:avLst/>
              </a:prstGeom>
              <a:blipFill>
                <a:blip r:embed="rId9"/>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8B25703-EF82-D3B7-E4D9-EE8712166E4E}"/>
                  </a:ext>
                </a:extLst>
              </p:cNvPr>
              <p:cNvSpPr txBox="1"/>
              <p:nvPr/>
            </p:nvSpPr>
            <p:spPr>
              <a:xfrm>
                <a:off x="2562363" y="1604060"/>
                <a:ext cx="3005237" cy="307777"/>
              </a:xfrm>
              <a:prstGeom prst="rect">
                <a:avLst/>
              </a:prstGeom>
              <a:noFill/>
              <a:ln>
                <a:solidFill>
                  <a:srgbClr val="C00000"/>
                </a:solidFill>
              </a:ln>
            </p:spPr>
            <p:txBody>
              <a:bodyPr wrap="square">
                <a:spAutoFit/>
              </a:bodyPr>
              <a:lstStyle/>
              <a:p>
                <a:r>
                  <a:rPr lang="en-US" sz="1400" dirty="0"/>
                  <a:t>choose random </a:t>
                </a:r>
                <a14:m>
                  <m:oMath xmlns:m="http://schemas.openxmlformats.org/officeDocument/2006/math">
                    <m:sSubSup>
                      <m:sSubSupPr>
                        <m:ctrlPr>
                          <a:rPr lang="en-US" sz="1400" i="1" dirty="0" smtClean="0">
                            <a:latin typeface="Cambria Math" panose="02040503050406030204" pitchFamily="18" charset="0"/>
                          </a:rPr>
                        </m:ctrlPr>
                      </m:sSubSupPr>
                      <m:e>
                        <m:sSub>
                          <m:sSubPr>
                            <m:ctrlPr>
                              <a:rPr lang="en-US" sz="1400" i="1" dirty="0" smtClean="0">
                                <a:latin typeface="Cambria Math" panose="02040503050406030204" pitchFamily="18" charset="0"/>
                              </a:rPr>
                            </m:ctrlPr>
                          </m:sSubPr>
                          <m:e>
                            <m:r>
                              <a:rPr lang="en-US" sz="1400" i="1" dirty="0" smtClean="0">
                                <a:latin typeface="Cambria Math" panose="02040503050406030204" pitchFamily="18" charset="0"/>
                                <a:ea typeface="Cambria Math" panose="02040503050406030204" pitchFamily="18" charset="0"/>
                              </a:rPr>
                              <m:t>𝛼</m:t>
                            </m:r>
                          </m:e>
                          <m:sub>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r>
                          <a:rPr lang="en-US" sz="1400" i="1" dirty="0" smtClean="0">
                            <a:solidFill>
                              <a:schemeClr val="accent1"/>
                            </a:solidFill>
                            <a:latin typeface="Cambria Math" panose="02040503050406030204" pitchFamily="18" charset="0"/>
                            <a:ea typeface="Cambria Math" panose="02040503050406030204" pitchFamily="18" charset="0"/>
                          </a:rPr>
                          <m:t>𝛼</m:t>
                        </m:r>
                      </m:e>
                      <m:sub>
                        <m:r>
                          <a:rPr lang="en-US" sz="1400" b="0" i="1" dirty="0" smtClean="0">
                            <a:solidFill>
                              <a:schemeClr val="accent1"/>
                            </a:solidFill>
                            <a:latin typeface="Cambria Math" panose="02040503050406030204" pitchFamily="18" charset="0"/>
                          </a:rPr>
                          <m:t>𝑢</m:t>
                        </m:r>
                      </m:sub>
                      <m:sup>
                        <m:r>
                          <a:rPr lang="en-US" sz="1400" b="0" i="1" dirty="0" smtClean="0">
                            <a:solidFill>
                              <a:schemeClr val="accent1"/>
                            </a:solidFill>
                            <a:latin typeface="Cambria Math" panose="02040503050406030204" pitchFamily="18" charset="0"/>
                          </a:rPr>
                          <m:t>′</m:t>
                        </m:r>
                      </m:sup>
                    </m:sSubSup>
                    <m:r>
                      <a:rPr lang="en-US" sz="1400" b="0" i="1" dirty="0" smtClean="0">
                        <a:latin typeface="Cambria Math" panose="02040503050406030204" pitchFamily="18" charset="0"/>
                      </a:rPr>
                      <m:t>, </m:t>
                    </m:r>
                    <m:sSubSup>
                      <m:sSubSupPr>
                        <m:ctrlPr>
                          <a:rPr lang="en-US" sz="1400" b="0" i="1" dirty="0" smtClean="0">
                            <a:solidFill>
                              <a:schemeClr val="accent1"/>
                            </a:solidFill>
                            <a:latin typeface="Cambria Math" panose="02040503050406030204" pitchFamily="18" charset="0"/>
                          </a:rPr>
                        </m:ctrlPr>
                      </m:sSubSupPr>
                      <m:e>
                        <m:r>
                          <a:rPr lang="en-US" sz="1400" b="0" i="1" dirty="0" smtClean="0">
                            <a:solidFill>
                              <a:schemeClr val="accent1"/>
                            </a:solidFill>
                            <a:latin typeface="Cambria Math" panose="02040503050406030204" pitchFamily="18" charset="0"/>
                          </a:rPr>
                          <m:t>𝑦</m:t>
                        </m:r>
                      </m:e>
                      <m:sub>
                        <m:r>
                          <a:rPr lang="en-US" sz="1400" b="0" i="1" dirty="0" smtClean="0">
                            <a:solidFill>
                              <a:schemeClr val="accent1"/>
                            </a:solidFill>
                            <a:latin typeface="Cambria Math" panose="02040503050406030204" pitchFamily="18" charset="0"/>
                          </a:rPr>
                          <m:t>𝑢</m:t>
                        </m:r>
                      </m:sub>
                      <m:sup>
                        <m:r>
                          <a:rPr lang="en-US" sz="1400" b="0" i="1" dirty="0" smtClean="0">
                            <a:solidFill>
                              <a:schemeClr val="accent1"/>
                            </a:solidFill>
                            <a:latin typeface="Cambria Math" panose="02040503050406030204" pitchFamily="18" charset="0"/>
                          </a:rPr>
                          <m:t>′</m:t>
                        </m:r>
                      </m:sup>
                    </m:sSubSup>
                    <m:r>
                      <a:rPr lang="en-US" sz="1400" b="0" i="1" dirty="0" smtClean="0">
                        <a:latin typeface="Cambria Math" panose="02040503050406030204" pitchFamily="18" charset="0"/>
                      </a:rPr>
                      <m:t> </m:t>
                    </m:r>
                  </m:oMath>
                </a14:m>
                <a:r>
                  <a:rPr lang="en-US" sz="1400" dirty="0"/>
                  <a:t>in </a:t>
                </a:r>
                <a14:m>
                  <m:oMath xmlns:m="http://schemas.openxmlformats.org/officeDocument/2006/math">
                    <m:r>
                      <a:rPr lang="en-US" sz="1400" i="1" dirty="0" smtClean="0">
                        <a:latin typeface="Cambria Math" panose="02040503050406030204" pitchFamily="18" charset="0"/>
                      </a:rPr>
                      <m:t>𝑍</m:t>
                    </m:r>
                    <m:r>
                      <a:rPr lang="en-US" sz="1400" i="1" baseline="-25000" dirty="0">
                        <a:latin typeface="Cambria Math" panose="02040503050406030204" pitchFamily="18" charset="0"/>
                      </a:rPr>
                      <m:t>𝑁</m:t>
                    </m:r>
                  </m:oMath>
                </a14:m>
                <a:endParaRPr lang="en-US" dirty="0"/>
              </a:p>
            </p:txBody>
          </p:sp>
        </mc:Choice>
        <mc:Fallback xmlns="">
          <p:sp>
            <p:nvSpPr>
              <p:cNvPr id="17" name="TextBox 16">
                <a:extLst>
                  <a:ext uri="{FF2B5EF4-FFF2-40B4-BE49-F238E27FC236}">
                    <a16:creationId xmlns:a16="http://schemas.microsoft.com/office/drawing/2014/main" id="{B8B25703-EF82-D3B7-E4D9-EE8712166E4E}"/>
                  </a:ext>
                </a:extLst>
              </p:cNvPr>
              <p:cNvSpPr txBox="1">
                <a:spLocks noRot="1" noChangeAspect="1" noMove="1" noResize="1" noEditPoints="1" noAdjustHandles="1" noChangeArrowheads="1" noChangeShapeType="1" noTextEdit="1"/>
              </p:cNvSpPr>
              <p:nvPr/>
            </p:nvSpPr>
            <p:spPr>
              <a:xfrm>
                <a:off x="2562363" y="1604060"/>
                <a:ext cx="3005237" cy="307777"/>
              </a:xfrm>
              <a:prstGeom prst="rect">
                <a:avLst/>
              </a:prstGeom>
              <a:blipFill>
                <a:blip r:embed="rId10"/>
                <a:stretch>
                  <a:fillRect l="-420" b="-14815"/>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955BA01-F03B-6CCB-7166-BD44CE71BE7B}"/>
                  </a:ext>
                </a:extLst>
              </p:cNvPr>
              <p:cNvSpPr txBox="1"/>
              <p:nvPr/>
            </p:nvSpPr>
            <p:spPr>
              <a:xfrm>
                <a:off x="585940" y="2514014"/>
                <a:ext cx="1958667" cy="307777"/>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𝑲𝑮𝒆𝒏</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𝑚𝑠</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𝑘</m:t>
                          </m:r>
                        </m:e>
                        <m:sub>
                          <m:r>
                            <a:rPr lang="en-US" sz="1400" b="0" i="1" dirty="0" smtClean="0">
                              <a:solidFill>
                                <a:schemeClr val="bg1"/>
                              </a:solidFill>
                              <a:latin typeface="Cambria Math" panose="02040503050406030204" pitchFamily="18" charset="0"/>
                            </a:rPr>
                            <m:t>𝑢</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𝐺𝐼𝐷</m:t>
                      </m:r>
                      <m:r>
                        <a:rPr lang="en-US" sz="1400" b="0" i="1" dirty="0" smtClean="0">
                          <a:solidFill>
                            <a:schemeClr val="bg1"/>
                          </a:solidFill>
                          <a:latin typeface="Cambria Math" panose="02040503050406030204" pitchFamily="18" charset="0"/>
                        </a:rPr>
                        <m:t>, </m:t>
                      </m:r>
                      <m:sSub>
                        <m:sSubPr>
                          <m:ctrlPr>
                            <a:rPr lang="en-US" sz="1400" b="0" i="1" dirty="0" smtClean="0">
                              <a:solidFill>
                                <a:schemeClr val="accent1"/>
                              </a:solidFill>
                              <a:latin typeface="Cambria Math" panose="02040503050406030204" pitchFamily="18" charset="0"/>
                            </a:rPr>
                          </m:ctrlPr>
                        </m:sSubPr>
                        <m:e>
                          <m:r>
                            <a:rPr lang="en-US" sz="1400" b="0" i="1" dirty="0" smtClean="0">
                              <a:solidFill>
                                <a:schemeClr val="accent1"/>
                              </a:solidFill>
                              <a:latin typeface="Cambria Math" panose="02040503050406030204" pitchFamily="18" charset="0"/>
                            </a:rPr>
                            <m:t>𝑧</m:t>
                          </m:r>
                        </m:e>
                        <m:sub>
                          <m:r>
                            <a:rPr lang="en-US" sz="1400" b="0" i="1" dirty="0" smtClean="0">
                              <a:solidFill>
                                <a:schemeClr val="accent1"/>
                              </a:solidFill>
                              <a:latin typeface="Cambria Math" panose="02040503050406030204" pitchFamily="18" charset="0"/>
                            </a:rPr>
                            <m:t>𝑢</m:t>
                          </m:r>
                        </m:sub>
                      </m:sSub>
                      <m:r>
                        <a:rPr lang="en-US" sz="1400" i="1" dirty="0">
                          <a:solidFill>
                            <a:schemeClr val="bg1"/>
                          </a:solidFill>
                          <a:latin typeface="Cambria Math" panose="02040503050406030204" pitchFamily="18" charset="0"/>
                        </a:rPr>
                        <m:t>)</m:t>
                      </m:r>
                      <m:r>
                        <a:rPr lang="en-US" sz="1400" b="1" i="1" dirty="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18" name="TextBox 17">
                <a:extLst>
                  <a:ext uri="{FF2B5EF4-FFF2-40B4-BE49-F238E27FC236}">
                    <a16:creationId xmlns:a16="http://schemas.microsoft.com/office/drawing/2014/main" id="{5955BA01-F03B-6CCB-7166-BD44CE71BE7B}"/>
                  </a:ext>
                </a:extLst>
              </p:cNvPr>
              <p:cNvSpPr txBox="1">
                <a:spLocks noRot="1" noChangeAspect="1" noMove="1" noResize="1" noEditPoints="1" noAdjustHandles="1" noChangeArrowheads="1" noChangeShapeType="1" noTextEdit="1"/>
              </p:cNvSpPr>
              <p:nvPr/>
            </p:nvSpPr>
            <p:spPr>
              <a:xfrm>
                <a:off x="585940" y="2514014"/>
                <a:ext cx="1958667" cy="307777"/>
              </a:xfrm>
              <a:prstGeom prst="rect">
                <a:avLst/>
              </a:prstGeom>
              <a:blipFill>
                <a:blip r:embed="rId11"/>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47;p28">
                <a:extLst>
                  <a:ext uri="{FF2B5EF4-FFF2-40B4-BE49-F238E27FC236}">
                    <a16:creationId xmlns:a16="http://schemas.microsoft.com/office/drawing/2014/main" id="{69A30103-2777-AF76-E485-5EAE31E6F09D}"/>
                  </a:ext>
                </a:extLst>
              </p:cNvPr>
              <p:cNvSpPr txBox="1">
                <a:spLocks/>
              </p:cNvSpPr>
              <p:nvPr/>
            </p:nvSpPr>
            <p:spPr>
              <a:xfrm>
                <a:off x="593888" y="2833337"/>
                <a:ext cx="3331406" cy="4826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r>
                        <a:rPr lang="en-US" sz="1400" b="0" i="1" dirty="0" smtClean="0">
                          <a:latin typeface="Cambria Math" panose="02040503050406030204" pitchFamily="18" charset="0"/>
                        </a:rPr>
                        <m:t>=</m:t>
                      </m:r>
                      <m:sSup>
                        <m:sSupPr>
                          <m:ctrlPr>
                            <a:rPr lang="en-US" sz="1400" b="0" i="1" dirty="0" smtClean="0">
                              <a:latin typeface="Cambria Math" panose="02040503050406030204" pitchFamily="18" charset="0"/>
                            </a:rPr>
                          </m:ctrlPr>
                        </m:sSupPr>
                        <m:e>
                          <m:r>
                            <a:rPr lang="en-US" sz="1400" b="0" i="1" dirty="0" smtClean="0">
                              <a:solidFill>
                                <a:schemeClr val="tx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Sub>
                            <m:sSubPr>
                              <m:ctrlPr>
                                <a:rPr lang="ar-AE" sz="1400" i="1" dirty="0" smtClean="0">
                                  <a:solidFill>
                                    <a:schemeClr val="accent1"/>
                                  </a:solidFill>
                                  <a:latin typeface="Cambria Math" panose="02040503050406030204" pitchFamily="18" charset="0"/>
                                </a:rPr>
                              </m:ctrlPr>
                            </m:sSubPr>
                            <m:e>
                              <m:r>
                                <a:rPr lang="en-US" sz="1400" b="0" i="1" dirty="0" smtClean="0">
                                  <a:solidFill>
                                    <a:schemeClr val="accent1"/>
                                  </a:solidFill>
                                  <a:latin typeface="Cambria Math" panose="02040503050406030204" pitchFamily="18" charset="0"/>
                                </a:rPr>
                                <m:t>𝑧</m:t>
                              </m:r>
                            </m:e>
                            <m:sub>
                              <m:r>
                                <a:rPr lang="en-US" sz="1400" b="0" i="1" dirty="0" smtClean="0">
                                  <a:solidFill>
                                    <a:schemeClr val="accent1"/>
                                  </a:solidFill>
                                  <a:latin typeface="Cambria Math" panose="02040503050406030204" pitchFamily="18" charset="0"/>
                                </a:rPr>
                                <m:t>𝑢</m:t>
                              </m:r>
                            </m:sub>
                          </m:sSub>
                          <m:r>
                            <a:rPr lang="en-US" sz="1400" b="0" i="1" dirty="0" smtClean="0">
                              <a:latin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ea typeface="Cambria Math" panose="02040503050406030204" pitchFamily="18" charset="0"/>
                                </a:rPr>
                                <m:t>𝛼</m:t>
                              </m:r>
                            </m:e>
                            <m:sub>
                              <m:r>
                                <a:rPr lang="en-US" sz="1400" i="1" dirty="0">
                                  <a:solidFill>
                                    <a:schemeClr val="accent1"/>
                                  </a:solidFill>
                                  <a:latin typeface="Cambria Math" panose="02040503050406030204" pitchFamily="18" charset="0"/>
                                </a:rPr>
                                <m:t>𝑢</m:t>
                              </m:r>
                            </m:sub>
                            <m:sup>
                              <m:r>
                                <a:rPr lang="en-US" sz="1400" i="1" dirty="0">
                                  <a:solidFill>
                                    <a:schemeClr val="accent1"/>
                                  </a:solidFill>
                                  <a:latin typeface="Cambria Math" panose="02040503050406030204" pitchFamily="18" charset="0"/>
                                </a:rPr>
                                <m:t>′</m:t>
                              </m:r>
                            </m:sup>
                          </m:sSubSup>
                        </m:sup>
                      </m:sSup>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Sub>
                            <m:sSubPr>
                              <m:ctrlPr>
                                <a:rPr lang="ar-AE" sz="1400" i="1" dirty="0">
                                  <a:solidFill>
                                    <a:schemeClr val="accent1"/>
                                  </a:solidFill>
                                  <a:latin typeface="Cambria Math" panose="02040503050406030204" pitchFamily="18" charset="0"/>
                                </a:rPr>
                              </m:ctrlPr>
                            </m:sSubPr>
                            <m:e>
                              <m:r>
                                <a:rPr lang="en-US" sz="1400" i="1" dirty="0">
                                  <a:solidFill>
                                    <a:schemeClr val="accent1"/>
                                  </a:solidFill>
                                  <a:latin typeface="Cambria Math" panose="02040503050406030204" pitchFamily="18" charset="0"/>
                                </a:rPr>
                                <m:t>𝑧</m:t>
                              </m:r>
                            </m:e>
                            <m:sub>
                              <m:r>
                                <a:rPr lang="en-US" sz="1400" i="1" dirty="0">
                                  <a:solidFill>
                                    <a:schemeClr val="accent1"/>
                                  </a:solidFill>
                                  <a:latin typeface="Cambria Math" panose="02040503050406030204" pitchFamily="18" charset="0"/>
                                </a:rPr>
                                <m:t>𝑢</m:t>
                              </m:r>
                            </m:sub>
                          </m:sSub>
                          <m:r>
                            <a:rPr lang="en-US" sz="1400" b="0" i="1" dirty="0" smtClean="0">
                              <a:solidFill>
                                <a:schemeClr val="tx1"/>
                              </a:solidFill>
                              <a:latin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rPr>
                                <m:t>𝑦</m:t>
                              </m:r>
                            </m:e>
                            <m:sub>
                              <m:r>
                                <a:rPr lang="en-US" sz="1400" i="1" dirty="0">
                                  <a:solidFill>
                                    <a:schemeClr val="accent1"/>
                                  </a:solidFill>
                                  <a:latin typeface="Cambria Math" panose="02040503050406030204" pitchFamily="18" charset="0"/>
                                </a:rPr>
                                <m:t>𝑢</m:t>
                              </m:r>
                            </m:sub>
                            <m:sup>
                              <m:r>
                                <a:rPr lang="en-US" sz="1400" i="1" dirty="0">
                                  <a:solidFill>
                                    <a:schemeClr val="accent1"/>
                                  </a:solidFill>
                                  <a:latin typeface="Cambria Math" panose="02040503050406030204" pitchFamily="18" charset="0"/>
                                </a:rPr>
                                <m:t>′</m:t>
                              </m:r>
                            </m:sup>
                          </m:sSubSup>
                        </m:sup>
                      </m:sSup>
                    </m:oMath>
                  </m:oMathPara>
                </a14:m>
                <a:endParaRPr lang="ar-AE" sz="1400" dirty="0"/>
              </a:p>
            </p:txBody>
          </p:sp>
        </mc:Choice>
        <mc:Fallback xmlns="">
          <p:sp>
            <p:nvSpPr>
              <p:cNvPr id="20" name="Google Shape;647;p28">
                <a:extLst>
                  <a:ext uri="{FF2B5EF4-FFF2-40B4-BE49-F238E27FC236}">
                    <a16:creationId xmlns:a16="http://schemas.microsoft.com/office/drawing/2014/main" id="{69A30103-2777-AF76-E485-5EAE31E6F09D}"/>
                  </a:ext>
                </a:extLst>
              </p:cNvPr>
              <p:cNvSpPr txBox="1">
                <a:spLocks noRot="1" noChangeAspect="1" noMove="1" noResize="1" noEditPoints="1" noAdjustHandles="1" noChangeArrowheads="1" noChangeShapeType="1" noTextEdit="1"/>
              </p:cNvSpPr>
              <p:nvPr/>
            </p:nvSpPr>
            <p:spPr>
              <a:xfrm>
                <a:off x="593888" y="2833337"/>
                <a:ext cx="3331406" cy="482602"/>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0793AC4-1116-F94F-D466-105DED8DBABF}"/>
                  </a:ext>
                </a:extLst>
              </p:cNvPr>
              <p:cNvSpPr txBox="1"/>
              <p:nvPr/>
            </p:nvSpPr>
            <p:spPr>
              <a:xfrm>
                <a:off x="6215460" y="820597"/>
                <a:ext cx="2600059" cy="326949"/>
              </a:xfrm>
              <a:prstGeom prst="rect">
                <a:avLst/>
              </a:prstGeom>
              <a:solidFill>
                <a:srgbClr val="C00000"/>
              </a:solidFill>
            </p:spPr>
            <p:txBody>
              <a:bodyPr wrap="square">
                <a:spAutoFit/>
              </a:bodyPr>
              <a:lstStyle/>
              <a:p>
                <a:pPr/>
                <a14:m>
                  <m:oMathPara xmlns:m="http://schemas.openxmlformats.org/officeDocument/2006/math">
                    <m:oMathParaPr>
                      <m:jc m:val="left"/>
                    </m:oMathParaPr>
                    <m:oMath xmlns:m="http://schemas.openxmlformats.org/officeDocument/2006/math">
                      <m:r>
                        <a:rPr lang="en-US" sz="1400" b="1" i="1" dirty="0" smtClean="0">
                          <a:solidFill>
                            <a:schemeClr val="bg1"/>
                          </a:solidFill>
                          <a:latin typeface="Cambria Math" panose="02040503050406030204" pitchFamily="18" charset="0"/>
                        </a:rPr>
                        <m:t>𝑫𝒆𝒄</m:t>
                      </m:r>
                      <m:r>
                        <a:rPr lang="en-US" sz="1400" i="1" dirty="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𝑐𝑡</m:t>
                      </m:r>
                      <m:r>
                        <a:rPr lang="en-US" sz="1400" b="0" i="1" dirty="0" smtClean="0">
                          <a:solidFill>
                            <a:schemeClr val="bg1"/>
                          </a:solidFill>
                          <a:latin typeface="Cambria Math" panose="02040503050406030204" pitchFamily="18" charset="0"/>
                        </a:rPr>
                        <m:t>,{</m:t>
                      </m:r>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𝑧</m:t>
                          </m:r>
                        </m:e>
                        <m:sub>
                          <m:r>
                            <a:rPr lang="en-US" sz="1400" b="0" i="1" dirty="0" smtClean="0">
                              <a:solidFill>
                                <a:schemeClr val="bg1"/>
                              </a:solidFill>
                              <a:latin typeface="Cambria Math" panose="02040503050406030204" pitchFamily="18" charset="0"/>
                              <a:ea typeface="Cambria Math" panose="02040503050406030204" pitchFamily="18" charset="0"/>
                            </a:rPr>
                            <m:t>𝜌</m:t>
                          </m:r>
                          <m:d>
                            <m:dPr>
                              <m:ctrlPr>
                                <a:rPr lang="en-US" sz="1400" b="0" i="1" dirty="0" smtClean="0">
                                  <a:solidFill>
                                    <a:schemeClr val="bg1"/>
                                  </a:solidFill>
                                  <a:latin typeface="Cambria Math" panose="02040503050406030204" pitchFamily="18" charset="0"/>
                                  <a:ea typeface="Cambria Math" panose="02040503050406030204" pitchFamily="18" charset="0"/>
                                </a:rPr>
                              </m:ctrlPr>
                            </m:dPr>
                            <m:e>
                              <m:r>
                                <a:rPr lang="en-US" sz="1400" b="0" i="1" dirty="0" smtClean="0">
                                  <a:solidFill>
                                    <a:schemeClr val="bg1"/>
                                  </a:solidFill>
                                  <a:latin typeface="Cambria Math" panose="02040503050406030204" pitchFamily="18" charset="0"/>
                                  <a:ea typeface="Cambria Math" panose="02040503050406030204" pitchFamily="18" charset="0"/>
                                </a:rPr>
                                <m:t>𝑥</m:t>
                              </m:r>
                            </m:e>
                          </m:d>
                        </m:sub>
                      </m:sSub>
                      <m:r>
                        <a:rPr lang="en-US" sz="1400" b="0" i="1" dirty="0" smtClean="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rPr>
                        <m:t>𝑠</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𝑘</m:t>
                          </m:r>
                        </m:e>
                        <m:sub>
                          <m:r>
                            <a:rPr lang="en-US" i="1" dirty="0">
                              <a:solidFill>
                                <a:schemeClr val="bg1"/>
                              </a:solidFill>
                              <a:latin typeface="Cambria Math" panose="02040503050406030204" pitchFamily="18" charset="0"/>
                            </a:rPr>
                            <m:t>𝐺𝐼𝐷</m:t>
                          </m:r>
                          <m:r>
                            <a:rPr lang="en-US" i="1" dirty="0">
                              <a:solidFill>
                                <a:schemeClr val="bg1"/>
                              </a:solidFill>
                              <a:latin typeface="Cambria Math" panose="02040503050406030204" pitchFamily="18" charset="0"/>
                            </a:rPr>
                            <m:t>,</m:t>
                          </m:r>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sub>
                      </m:sSub>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m:t>
                          </m:r>
                        </m:e>
                        <m:sub>
                          <m:r>
                            <a:rPr lang="en-US" i="1" dirty="0" smtClean="0">
                              <a:solidFill>
                                <a:schemeClr val="bg1"/>
                              </a:solidFill>
                              <a:latin typeface="Cambria Math" panose="02040503050406030204" pitchFamily="18" charset="0"/>
                              <a:ea typeface="Cambria Math" panose="02040503050406030204" pitchFamily="18" charset="0"/>
                            </a:rPr>
                            <m:t>𝜌</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𝑥</m:t>
                          </m:r>
                          <m:r>
                            <a:rPr lang="en-US" b="0" i="1" dirty="0" smtClean="0">
                              <a:solidFill>
                                <a:schemeClr val="bg1"/>
                              </a:solidFill>
                              <a:latin typeface="Cambria Math" panose="02040503050406030204" pitchFamily="18" charset="0"/>
                              <a:ea typeface="Cambria Math" panose="02040503050406030204" pitchFamily="18" charset="0"/>
                            </a:rPr>
                            <m:t>)∈</m:t>
                          </m:r>
                          <m:r>
                            <a:rPr lang="en-US" b="0" i="1" dirty="0" smtClean="0">
                              <a:solidFill>
                                <a:schemeClr val="bg1"/>
                              </a:solidFill>
                              <a:latin typeface="Cambria Math" panose="02040503050406030204" pitchFamily="18" charset="0"/>
                              <a:ea typeface="Cambria Math" panose="02040503050406030204" pitchFamily="18" charset="0"/>
                            </a:rPr>
                            <m:t>𝑆</m:t>
                          </m:r>
                        </m:sub>
                      </m:sSub>
                      <m:r>
                        <a:rPr lang="en-US" sz="1400" i="1" dirty="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 name="TextBox 1">
                <a:extLst>
                  <a:ext uri="{FF2B5EF4-FFF2-40B4-BE49-F238E27FC236}">
                    <a16:creationId xmlns:a16="http://schemas.microsoft.com/office/drawing/2014/main" id="{20793AC4-1116-F94F-D466-105DED8DBABF}"/>
                  </a:ext>
                </a:extLst>
              </p:cNvPr>
              <p:cNvSpPr txBox="1">
                <a:spLocks noRot="1" noChangeAspect="1" noMove="1" noResize="1" noEditPoints="1" noAdjustHandles="1" noChangeArrowheads="1" noChangeShapeType="1" noTextEdit="1"/>
              </p:cNvSpPr>
              <p:nvPr/>
            </p:nvSpPr>
            <p:spPr>
              <a:xfrm>
                <a:off x="6215460" y="820597"/>
                <a:ext cx="2600059" cy="32694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Google Shape;647;p28">
                <a:extLst>
                  <a:ext uri="{FF2B5EF4-FFF2-40B4-BE49-F238E27FC236}">
                    <a16:creationId xmlns:a16="http://schemas.microsoft.com/office/drawing/2014/main" id="{C0D3D370-A8FA-C952-48D2-89A00992A939}"/>
                  </a:ext>
                </a:extLst>
              </p:cNvPr>
              <p:cNvSpPr txBox="1">
                <a:spLocks/>
              </p:cNvSpPr>
              <p:nvPr/>
            </p:nvSpPr>
            <p:spPr>
              <a:xfrm>
                <a:off x="5997529" y="1270071"/>
                <a:ext cx="3464119" cy="13127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15000"/>
                  </a:lnSpc>
                </a:pPr>
                <a14:m>
                  <m:oMathPara xmlns:m="http://schemas.openxmlformats.org/officeDocument/2006/math">
                    <m:oMathParaPr>
                      <m:jc m:val="left"/>
                    </m:oMathParaPr>
                    <m:oMath xmlns:m="http://schemas.openxmlformats.org/officeDocument/2006/math">
                      <m:sSub>
                        <m:sSubPr>
                          <m:ctrlPr>
                            <a:rPr lang="ar-AE" sz="120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𝑥</m:t>
                          </m:r>
                        </m:sub>
                      </m:sSub>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i="1">
                              <a:solidFill>
                                <a:schemeClr val="tx1"/>
                              </a:solidFill>
                              <a:latin typeface="Cambria Math" panose="02040503050406030204" pitchFamily="18" charset="0"/>
                            </a:rPr>
                            <m:t>𝑒</m:t>
                          </m:r>
                          <m:r>
                            <a:rPr lang="en-US" sz="1200" i="1">
                              <a:solidFill>
                                <a:schemeClr val="tx1"/>
                              </a:solidFill>
                              <a:latin typeface="Cambria Math" panose="02040503050406030204" pitchFamily="18" charset="0"/>
                            </a:rPr>
                            <m:t>(</m:t>
                          </m:r>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𝑐</m:t>
                              </m:r>
                            </m:e>
                            <m:sub>
                              <m:r>
                                <a:rPr lang="en-US" sz="1200" i="1">
                                  <a:solidFill>
                                    <a:schemeClr val="tx1"/>
                                  </a:solidFill>
                                  <a:latin typeface="Cambria Math" panose="02040503050406030204" pitchFamily="18" charset="0"/>
                                </a:rPr>
                                <m:t>2, </m:t>
                              </m:r>
                              <m:r>
                                <a:rPr lang="en-US" sz="1200" i="1">
                                  <a:solidFill>
                                    <a:schemeClr val="tx1"/>
                                  </a:solidFill>
                                  <a:latin typeface="Cambria Math" panose="02040503050406030204" pitchFamily="18" charset="0"/>
                                </a:rPr>
                                <m:t>𝑥</m:t>
                              </m:r>
                            </m:sub>
                            <m:sup>
                              <m:sSub>
                                <m:sSubPr>
                                  <m:ctrlPr>
                                    <a:rPr lang="en-US" sz="1200" i="1">
                                      <a:solidFill>
                                        <a:schemeClr val="accent1"/>
                                      </a:solidFill>
                                      <a:latin typeface="Cambria Math" panose="02040503050406030204" pitchFamily="18" charset="0"/>
                                    </a:rPr>
                                  </m:ctrlPr>
                                </m:sSubPr>
                                <m:e>
                                  <m:r>
                                    <a:rPr lang="en-US" sz="1200" i="1">
                                      <a:solidFill>
                                        <a:schemeClr val="accent1"/>
                                      </a:solidFill>
                                      <a:latin typeface="Cambria Math" panose="02040503050406030204" pitchFamily="18" charset="0"/>
                                    </a:rPr>
                                    <m:t>𝑧</m:t>
                                  </m:r>
                                </m:e>
                                <m:sub>
                                  <m:r>
                                    <a:rPr lang="en-US" sz="1200" i="1">
                                      <a:solidFill>
                                        <a:schemeClr val="accent1"/>
                                      </a:solidFill>
                                      <a:latin typeface="Cambria Math" panose="02040503050406030204" pitchFamily="18" charset="0"/>
                                      <a:ea typeface="Cambria Math" panose="02040503050406030204" pitchFamily="18" charset="0"/>
                                    </a:rPr>
                                    <m:t>𝜌</m:t>
                                  </m:r>
                                  <m:r>
                                    <a:rPr lang="en-US" sz="1200" i="1">
                                      <a:solidFill>
                                        <a:schemeClr val="accent1"/>
                                      </a:solidFill>
                                      <a:latin typeface="Cambria Math" panose="02040503050406030204" pitchFamily="18" charset="0"/>
                                      <a:ea typeface="Cambria Math" panose="02040503050406030204" pitchFamily="18" charset="0"/>
                                    </a:rPr>
                                    <m:t>(</m:t>
                                  </m:r>
                                  <m:r>
                                    <a:rPr lang="en-US" sz="1200" i="1">
                                      <a:solidFill>
                                        <a:schemeClr val="accent1"/>
                                      </a:solidFill>
                                      <a:latin typeface="Cambria Math" panose="02040503050406030204" pitchFamily="18" charset="0"/>
                                      <a:ea typeface="Cambria Math" panose="02040503050406030204" pitchFamily="18" charset="0"/>
                                    </a:rPr>
                                    <m:t>𝑥</m:t>
                                  </m:r>
                                  <m:r>
                                    <a:rPr lang="en-US" sz="1200" i="1">
                                      <a:solidFill>
                                        <a:schemeClr val="accent1"/>
                                      </a:solidFill>
                                      <a:latin typeface="Cambria Math" panose="02040503050406030204" pitchFamily="18" charset="0"/>
                                      <a:ea typeface="Cambria Math" panose="02040503050406030204" pitchFamily="18" charset="0"/>
                                    </a:rPr>
                                    <m:t>)</m:t>
                                  </m:r>
                                </m:sub>
                              </m:sSub>
                            </m:sup>
                          </m:sSubSup>
                          <m:sSub>
                            <m:sSubPr>
                              <m:ctrlPr>
                                <a:rPr lang="en-US" sz="1200" i="1" smtClean="0">
                                  <a:solidFill>
                                    <a:schemeClr val="accent1"/>
                                  </a:solidFill>
                                  <a:latin typeface="Cambria Math" panose="02040503050406030204" pitchFamily="18" charset="0"/>
                                  <a:ea typeface="Cambria Math" panose="02040503050406030204" pitchFamily="18" charset="0"/>
                                </a:rPr>
                              </m:ctrlPr>
                            </m:sSubPr>
                            <m:e>
                              <m:r>
                                <a:rPr lang="en-US" sz="1200" b="0" i="1" smtClean="0">
                                  <a:solidFill>
                                    <a:schemeClr val="accent1"/>
                                  </a:solidFill>
                                  <a:latin typeface="Cambria Math" panose="02040503050406030204" pitchFamily="18" charset="0"/>
                                  <a:ea typeface="Cambria Math" panose="02040503050406030204" pitchFamily="18" charset="0"/>
                                </a:rPr>
                                <m:t>𝑐</m:t>
                              </m:r>
                            </m:e>
                            <m:sub>
                              <m:r>
                                <a:rPr lang="en-US" sz="1200" b="0" i="1" smtClean="0">
                                  <a:solidFill>
                                    <a:schemeClr val="accent1"/>
                                  </a:solidFill>
                                  <a:latin typeface="Cambria Math" panose="02040503050406030204" pitchFamily="18" charset="0"/>
                                  <a:ea typeface="Cambria Math" panose="02040503050406030204" pitchFamily="18" charset="0"/>
                                </a:rPr>
                                <m:t>4,</m:t>
                              </m:r>
                              <m:r>
                                <a:rPr lang="en-US" sz="1200" b="0" i="1" smtClean="0">
                                  <a:solidFill>
                                    <a:schemeClr val="accent1"/>
                                  </a:solidFill>
                                  <a:latin typeface="Cambria Math" panose="02040503050406030204" pitchFamily="18" charset="0"/>
                                  <a:ea typeface="Cambria Math" panose="02040503050406030204" pitchFamily="18" charset="0"/>
                                </a:rPr>
                                <m:t>𝑥</m:t>
                              </m:r>
                            </m:sub>
                          </m:sSub>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h</m:t>
                          </m:r>
                          <m:r>
                            <a:rPr lang="en-US" sz="1200" b="0" i="1" smtClean="0">
                              <a:solidFill>
                                <a:schemeClr val="tx1"/>
                              </a:solidFill>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𝑒</m:t>
                          </m:r>
                          <m:r>
                            <a:rPr lang="en-US" sz="1200" b="0" i="1" smtClean="0">
                              <a:latin typeface="Cambria Math" panose="02040503050406030204" pitchFamily="18" charset="0"/>
                              <a:ea typeface="Cambria Math" panose="02040503050406030204" pitchFamily="18" charset="0"/>
                            </a:rPr>
                            <m:t>(</m:t>
                          </m:r>
                          <m:sSubSup>
                            <m:sSubSupPr>
                              <m:ctrlPr>
                                <a:rPr lang="en-US" sz="1200" i="1">
                                  <a:solidFill>
                                    <a:schemeClr val="tx1"/>
                                  </a:solidFill>
                                  <a:latin typeface="Cambria Math" panose="02040503050406030204" pitchFamily="18" charset="0"/>
                                </a:rPr>
                              </m:ctrlPr>
                            </m:sSubSupPr>
                            <m:e>
                              <m:r>
                                <a:rPr lang="en-US" sz="1200" i="1">
                                  <a:solidFill>
                                    <a:schemeClr val="tx1"/>
                                  </a:solidFill>
                                  <a:latin typeface="Cambria Math" panose="02040503050406030204" pitchFamily="18" charset="0"/>
                                </a:rPr>
                                <m:t>𝑐</m:t>
                              </m:r>
                            </m:e>
                            <m:sub>
                              <m:r>
                                <a:rPr lang="en-US" sz="1200" b="0" i="1" smtClean="0">
                                  <a:solidFill>
                                    <a:schemeClr val="tx1"/>
                                  </a:solidFill>
                                  <a:latin typeface="Cambria Math" panose="02040503050406030204" pitchFamily="18" charset="0"/>
                                </a:rPr>
                                <m:t>3</m:t>
                              </m:r>
                              <m:r>
                                <a:rPr lang="en-US" sz="1200" i="1">
                                  <a:solidFill>
                                    <a:schemeClr val="tx1"/>
                                  </a:solidFill>
                                  <a:latin typeface="Cambria Math" panose="02040503050406030204" pitchFamily="18" charset="0"/>
                                </a:rPr>
                                <m:t> </m:t>
                              </m:r>
                              <m:r>
                                <a:rPr lang="en-US" sz="1200" i="1">
                                  <a:solidFill>
                                    <a:schemeClr val="tx1"/>
                                  </a:solidFill>
                                  <a:latin typeface="Cambria Math" panose="02040503050406030204" pitchFamily="18" charset="0"/>
                                </a:rPr>
                                <m:t>𝑥</m:t>
                              </m:r>
                            </m:sub>
                            <m:sup>
                              <m:sSub>
                                <m:sSubPr>
                                  <m:ctrlPr>
                                    <a:rPr lang="en-US" sz="1200" i="1" smtClean="0">
                                      <a:solidFill>
                                        <a:schemeClr val="accent1"/>
                                      </a:solidFill>
                                      <a:latin typeface="Cambria Math" panose="02040503050406030204" pitchFamily="18" charset="0"/>
                                    </a:rPr>
                                  </m:ctrlPr>
                                </m:sSubPr>
                                <m:e>
                                  <m:r>
                                    <a:rPr lang="en-US" sz="1200" i="1">
                                      <a:solidFill>
                                        <a:schemeClr val="accent1"/>
                                      </a:solidFill>
                                      <a:latin typeface="Cambria Math" panose="02040503050406030204" pitchFamily="18" charset="0"/>
                                    </a:rPr>
                                    <m:t>𝑧</m:t>
                                  </m:r>
                                </m:e>
                                <m:sub>
                                  <m:r>
                                    <a:rPr lang="en-US" sz="1200" i="1">
                                      <a:solidFill>
                                        <a:schemeClr val="accent1"/>
                                      </a:solidFill>
                                      <a:latin typeface="Cambria Math" panose="02040503050406030204" pitchFamily="18" charset="0"/>
                                      <a:ea typeface="Cambria Math" panose="02040503050406030204" pitchFamily="18" charset="0"/>
                                    </a:rPr>
                                    <m:t>𝜌</m:t>
                                  </m:r>
                                  <m:r>
                                    <a:rPr lang="en-US" sz="1200" i="1">
                                      <a:solidFill>
                                        <a:schemeClr val="accent1"/>
                                      </a:solidFill>
                                      <a:latin typeface="Cambria Math" panose="02040503050406030204" pitchFamily="18" charset="0"/>
                                      <a:ea typeface="Cambria Math" panose="02040503050406030204" pitchFamily="18" charset="0"/>
                                    </a:rPr>
                                    <m:t>(</m:t>
                                  </m:r>
                                  <m:r>
                                    <a:rPr lang="en-US" sz="1200" i="1">
                                      <a:solidFill>
                                        <a:schemeClr val="accent1"/>
                                      </a:solidFill>
                                      <a:latin typeface="Cambria Math" panose="02040503050406030204" pitchFamily="18" charset="0"/>
                                      <a:ea typeface="Cambria Math" panose="02040503050406030204" pitchFamily="18" charset="0"/>
                                    </a:rPr>
                                    <m:t>𝑥</m:t>
                                  </m:r>
                                  <m:r>
                                    <a:rPr lang="en-US" sz="1200" i="1">
                                      <a:solidFill>
                                        <a:schemeClr val="accent1"/>
                                      </a:solidFill>
                                      <a:latin typeface="Cambria Math" panose="02040503050406030204" pitchFamily="18" charset="0"/>
                                      <a:ea typeface="Cambria Math" panose="02040503050406030204" pitchFamily="18" charset="0"/>
                                    </a:rPr>
                                    <m:t>)</m:t>
                                  </m:r>
                                </m:sub>
                              </m:sSub>
                            </m:sup>
                          </m:sSubSup>
                          <m:sSub>
                            <m:sSubPr>
                              <m:ctrlPr>
                                <a:rPr lang="en-US" sz="1200" b="0" i="1" smtClean="0">
                                  <a:solidFill>
                                    <a:schemeClr val="accent1"/>
                                  </a:solidFill>
                                  <a:latin typeface="Cambria Math" panose="02040503050406030204" pitchFamily="18" charset="0"/>
                                  <a:ea typeface="Cambria Math" panose="02040503050406030204" pitchFamily="18" charset="0"/>
                                </a:rPr>
                              </m:ctrlPr>
                            </m:sSubPr>
                            <m:e>
                              <m:r>
                                <a:rPr lang="en-US" sz="1200" b="0" i="1" smtClean="0">
                                  <a:solidFill>
                                    <a:schemeClr val="accent1"/>
                                  </a:solidFill>
                                  <a:latin typeface="Cambria Math" panose="02040503050406030204" pitchFamily="18" charset="0"/>
                                  <a:ea typeface="Cambria Math" panose="02040503050406030204" pitchFamily="18" charset="0"/>
                                </a:rPr>
                                <m:t>𝑐</m:t>
                              </m:r>
                            </m:e>
                            <m:sub>
                              <m:r>
                                <a:rPr lang="en-US" sz="1200" b="0" i="1" smtClean="0">
                                  <a:solidFill>
                                    <a:schemeClr val="accent1"/>
                                  </a:solidFill>
                                  <a:latin typeface="Cambria Math" panose="02040503050406030204" pitchFamily="18" charset="0"/>
                                  <a:ea typeface="Cambria Math" panose="02040503050406030204" pitchFamily="18" charset="0"/>
                                </a:rPr>
                                <m:t>5,</m:t>
                              </m:r>
                              <m:r>
                                <a:rPr lang="en-US" sz="1200" b="0" i="1" smtClean="0">
                                  <a:solidFill>
                                    <a:schemeClr val="accent1"/>
                                  </a:solidFill>
                                  <a:latin typeface="Cambria Math" panose="02040503050406030204" pitchFamily="18" charset="0"/>
                                  <a:ea typeface="Cambria Math" panose="02040503050406030204" pitchFamily="18" charset="0"/>
                                </a:rPr>
                                <m:t>𝑥</m:t>
                              </m:r>
                            </m:sub>
                          </m:sSub>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𝐻</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𝐺𝐼𝐷</m:t>
                              </m:r>
                            </m:e>
                          </m:d>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rPr>
                            <m:t>𝑒</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1,</m:t>
                              </m:r>
                              <m:r>
                                <a:rPr lang="en-US" sz="1200" b="0" i="1" smtClean="0">
                                  <a:latin typeface="Cambria Math" panose="02040503050406030204" pitchFamily="18" charset="0"/>
                                </a:rPr>
                                <m:t>𝑥</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𝑠𝑘</m:t>
                              </m:r>
                            </m:e>
                            <m:sub>
                              <m:r>
                                <a:rPr lang="en-US" sz="1200" b="0" i="1" smtClean="0">
                                  <a:latin typeface="Cambria Math" panose="02040503050406030204" pitchFamily="18" charset="0"/>
                                </a:rPr>
                                <m:t>𝐺𝐼𝐷</m:t>
                              </m:r>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𝜌</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sub>
                          </m:sSub>
                          <m:r>
                            <a:rPr lang="en-US" sz="1200" b="0" i="1" smtClean="0">
                              <a:latin typeface="Cambria Math" panose="02040503050406030204" pitchFamily="18" charset="0"/>
                            </a:rPr>
                            <m:t>)</m:t>
                          </m:r>
                        </m:den>
                      </m:f>
                    </m:oMath>
                  </m:oMathPara>
                </a14:m>
                <a:br>
                  <a:rPr lang="en-US" sz="1400" b="0" i="1" dirty="0">
                    <a:latin typeface="Cambria Math" panose="02040503050406030204" pitchFamily="18" charset="0"/>
                  </a:rPr>
                </a:br>
                <a:endParaRPr lang="en-US" sz="1400" b="0" i="0" dirty="0">
                  <a:latin typeface="Cambria Math" panose="02040503050406030204" pitchFamily="18" charset="0"/>
                </a:endParaRPr>
              </a:p>
              <a:p>
                <a:pPr>
                  <a:lnSpc>
                    <a:spcPct val="115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     =</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solidFill>
                            <a:schemeClr val="tx1"/>
                          </a:solidFill>
                          <a:latin typeface="Cambria Math" panose="02040503050406030204" pitchFamily="18" charset="0"/>
                        </a:rPr>
                        <m:t>h</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𝜆</m:t>
                              </m:r>
                            </m:e>
                            <m:sub>
                              <m:r>
                                <a:rPr lang="en-US" sz="1400" b="0" i="1" smtClean="0">
                                  <a:latin typeface="Cambria Math" panose="02040503050406030204" pitchFamily="18" charset="0"/>
                                </a:rPr>
                                <m:t>𝑥</m:t>
                              </m:r>
                            </m:sub>
                          </m:sSub>
                          <m:sSub>
                            <m:sSubPr>
                              <m:ctrlPr>
                                <a:rPr lang="en-US" sz="1400" i="1">
                                  <a:solidFill>
                                    <a:schemeClr val="accent1"/>
                                  </a:solidFill>
                                  <a:latin typeface="Cambria Math" panose="02040503050406030204" pitchFamily="18" charset="0"/>
                                </a:rPr>
                              </m:ctrlPr>
                            </m:sSubPr>
                            <m:e>
                              <m:r>
                                <a:rPr lang="en-US" sz="1400" i="1">
                                  <a:solidFill>
                                    <a:schemeClr val="accent1"/>
                                  </a:solidFill>
                                  <a:latin typeface="Cambria Math" panose="02040503050406030204" pitchFamily="18" charset="0"/>
                                </a:rPr>
                                <m:t>𝑧</m:t>
                              </m:r>
                            </m:e>
                            <m:sub>
                              <m:r>
                                <a:rPr lang="en-US" sz="1400" i="1">
                                  <a:solidFill>
                                    <a:schemeClr val="accent1"/>
                                  </a:solidFill>
                                  <a:latin typeface="Cambria Math" panose="02040503050406030204" pitchFamily="18" charset="0"/>
                                  <a:ea typeface="Cambria Math" panose="02040503050406030204" pitchFamily="18" charset="0"/>
                                </a:rPr>
                                <m:t>𝜌</m:t>
                              </m:r>
                              <m:d>
                                <m:dPr>
                                  <m:ctrlPr>
                                    <a:rPr lang="en-US" sz="1400" i="1">
                                      <a:solidFill>
                                        <a:schemeClr val="accent1"/>
                                      </a:solidFill>
                                      <a:latin typeface="Cambria Math" panose="02040503050406030204" pitchFamily="18" charset="0"/>
                                      <a:ea typeface="Cambria Math" panose="02040503050406030204" pitchFamily="18" charset="0"/>
                                    </a:rPr>
                                  </m:ctrlPr>
                                </m:dPr>
                                <m:e>
                                  <m:r>
                                    <a:rPr lang="en-US" sz="1400" i="1">
                                      <a:solidFill>
                                        <a:schemeClr val="accent1"/>
                                      </a:solidFill>
                                      <a:latin typeface="Cambria Math" panose="02040503050406030204" pitchFamily="18" charset="0"/>
                                      <a:ea typeface="Cambria Math" panose="02040503050406030204" pitchFamily="18" charset="0"/>
                                    </a:rPr>
                                    <m:t>𝑥</m:t>
                                  </m:r>
                                </m:e>
                              </m:d>
                            </m:sub>
                          </m:sSub>
                          <m:r>
                            <a:rPr lang="en-US" sz="1400" b="0" i="1" smtClean="0">
                              <a:solidFill>
                                <a:schemeClr val="accent1"/>
                              </a:solidFill>
                              <a:latin typeface="Cambria Math" panose="02040503050406030204" pitchFamily="18" charset="0"/>
                              <a:ea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ea typeface="Cambria Math" panose="02040503050406030204" pitchFamily="18" charset="0"/>
                                </a:rPr>
                                <m:t>𝜆</m:t>
                              </m:r>
                            </m:e>
                            <m:sub>
                              <m:r>
                                <a:rPr lang="en-US" sz="1400" i="1" dirty="0">
                                  <a:solidFill>
                                    <a:schemeClr val="accent1"/>
                                  </a:solidFill>
                                  <a:latin typeface="Cambria Math" panose="02040503050406030204" pitchFamily="18" charset="0"/>
                                  <a:ea typeface="Cambria Math" panose="02040503050406030204" pitchFamily="18" charset="0"/>
                                </a:rPr>
                                <m:t>𝑥</m:t>
                              </m:r>
                            </m:sub>
                            <m:sup>
                              <m:r>
                                <a:rPr lang="en-US" sz="1400" i="1" dirty="0">
                                  <a:solidFill>
                                    <a:schemeClr val="accent1"/>
                                  </a:solidFill>
                                  <a:latin typeface="Cambria Math" panose="02040503050406030204" pitchFamily="18" charset="0"/>
                                </a:rPr>
                                <m:t>′</m:t>
                              </m:r>
                            </m:sup>
                          </m:sSubSup>
                        </m:sup>
                      </m:sSup>
                    </m:oMath>
                  </m:oMathPara>
                </a14:m>
                <a:endParaRPr lang="en-US" sz="1400" b="0" i="1" dirty="0">
                  <a:latin typeface="Cambria Math" panose="02040503050406030204" pitchFamily="18" charset="0"/>
                  <a:ea typeface="Cambria Math" panose="02040503050406030204" pitchFamily="18" charset="0"/>
                </a:endParaRPr>
              </a:p>
              <a:p>
                <a:pPr>
                  <a:lnSpc>
                    <a:spcPct val="115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m:t>
                          </m:r>
                        </m:e>
                        <m:sup>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rPr>
                                <m:t>𝑥</m:t>
                              </m:r>
                            </m:sub>
                          </m:sSub>
                          <m:sSub>
                            <m:sSubPr>
                              <m:ctrlPr>
                                <a:rPr lang="en-US" sz="1400" i="1">
                                  <a:solidFill>
                                    <a:schemeClr val="accent1"/>
                                  </a:solidFill>
                                  <a:latin typeface="Cambria Math" panose="02040503050406030204" pitchFamily="18" charset="0"/>
                                </a:rPr>
                              </m:ctrlPr>
                            </m:sSubPr>
                            <m:e>
                              <m:r>
                                <a:rPr lang="en-US" sz="1400" i="1">
                                  <a:solidFill>
                                    <a:schemeClr val="accent1"/>
                                  </a:solidFill>
                                  <a:latin typeface="Cambria Math" panose="02040503050406030204" pitchFamily="18" charset="0"/>
                                </a:rPr>
                                <m:t>𝑧</m:t>
                              </m:r>
                            </m:e>
                            <m:sub>
                              <m:r>
                                <a:rPr lang="en-US" sz="1400" i="1">
                                  <a:solidFill>
                                    <a:schemeClr val="accent1"/>
                                  </a:solidFill>
                                  <a:latin typeface="Cambria Math" panose="02040503050406030204" pitchFamily="18" charset="0"/>
                                  <a:ea typeface="Cambria Math" panose="02040503050406030204" pitchFamily="18" charset="0"/>
                                </a:rPr>
                                <m:t>𝜌</m:t>
                              </m:r>
                              <m:r>
                                <a:rPr lang="en-US" sz="1400" i="1">
                                  <a:solidFill>
                                    <a:schemeClr val="accent1"/>
                                  </a:solidFill>
                                  <a:latin typeface="Cambria Math" panose="02040503050406030204" pitchFamily="18" charset="0"/>
                                  <a:ea typeface="Cambria Math" panose="02040503050406030204" pitchFamily="18" charset="0"/>
                                </a:rPr>
                                <m:t>(</m:t>
                              </m:r>
                              <m:r>
                                <a:rPr lang="en-US" sz="1400" i="1">
                                  <a:solidFill>
                                    <a:schemeClr val="accent1"/>
                                  </a:solidFill>
                                  <a:latin typeface="Cambria Math" panose="02040503050406030204" pitchFamily="18" charset="0"/>
                                  <a:ea typeface="Cambria Math" panose="02040503050406030204" pitchFamily="18" charset="0"/>
                                </a:rPr>
                                <m:t>𝑥</m:t>
                              </m:r>
                              <m:r>
                                <a:rPr lang="en-US" sz="1400" i="1">
                                  <a:solidFill>
                                    <a:schemeClr val="accent1"/>
                                  </a:solidFill>
                                  <a:latin typeface="Cambria Math" panose="02040503050406030204" pitchFamily="18" charset="0"/>
                                  <a:ea typeface="Cambria Math" panose="02040503050406030204" pitchFamily="18" charset="0"/>
                                </a:rPr>
                                <m:t>)</m:t>
                              </m:r>
                            </m:sub>
                          </m:sSub>
                          <m:r>
                            <a:rPr lang="en-US" sz="1400" i="1">
                              <a:solidFill>
                                <a:schemeClr val="accent1"/>
                              </a:solidFill>
                              <a:latin typeface="Cambria Math" panose="02040503050406030204" pitchFamily="18" charset="0"/>
                              <a:ea typeface="Cambria Math" panose="02040503050406030204" pitchFamily="18" charset="0"/>
                            </a:rPr>
                            <m:t>+</m:t>
                          </m:r>
                          <m:sSubSup>
                            <m:sSubSupPr>
                              <m:ctrlPr>
                                <a:rPr lang="en-US" sz="1400" i="1" dirty="0">
                                  <a:solidFill>
                                    <a:schemeClr val="accent1"/>
                                  </a:solidFill>
                                  <a:latin typeface="Cambria Math" panose="02040503050406030204" pitchFamily="18" charset="0"/>
                                </a:rPr>
                              </m:ctrlPr>
                            </m:sSubSupPr>
                            <m:e>
                              <m:r>
                                <a:rPr lang="en-US" sz="1400" i="1" dirty="0">
                                  <a:solidFill>
                                    <a:schemeClr val="accent1"/>
                                  </a:solidFill>
                                  <a:latin typeface="Cambria Math" panose="02040503050406030204" pitchFamily="18" charset="0"/>
                                  <a:ea typeface="Cambria Math" panose="02040503050406030204" pitchFamily="18" charset="0"/>
                                </a:rPr>
                                <m:t>𝜔</m:t>
                              </m:r>
                            </m:e>
                            <m:sub>
                              <m:r>
                                <a:rPr lang="en-US" sz="1400" i="1" dirty="0">
                                  <a:solidFill>
                                    <a:schemeClr val="accent1"/>
                                  </a:solidFill>
                                  <a:latin typeface="Cambria Math" panose="02040503050406030204" pitchFamily="18" charset="0"/>
                                  <a:ea typeface="Cambria Math" panose="02040503050406030204" pitchFamily="18" charset="0"/>
                                </a:rPr>
                                <m:t>𝑥</m:t>
                              </m:r>
                            </m:sub>
                            <m:sup>
                              <m:r>
                                <a:rPr lang="en-US" sz="1400" i="1" dirty="0">
                                  <a:solidFill>
                                    <a:schemeClr val="accent1"/>
                                  </a:solidFill>
                                  <a:latin typeface="Cambria Math" panose="02040503050406030204" pitchFamily="18" charset="0"/>
                                </a:rPr>
                                <m:t>′</m:t>
                              </m:r>
                            </m:sup>
                          </m:sSubSup>
                        </m:sup>
                      </m:sSup>
                    </m:oMath>
                  </m:oMathPara>
                </a14:m>
                <a:endParaRPr lang="en-US" sz="1400" b="0" dirty="0"/>
              </a:p>
            </p:txBody>
          </p:sp>
        </mc:Choice>
        <mc:Fallback xmlns="">
          <p:sp>
            <p:nvSpPr>
              <p:cNvPr id="4" name="Google Shape;647;p28">
                <a:extLst>
                  <a:ext uri="{FF2B5EF4-FFF2-40B4-BE49-F238E27FC236}">
                    <a16:creationId xmlns:a16="http://schemas.microsoft.com/office/drawing/2014/main" id="{C0D3D370-A8FA-C952-48D2-89A00992A939}"/>
                  </a:ext>
                </a:extLst>
              </p:cNvPr>
              <p:cNvSpPr txBox="1">
                <a:spLocks noRot="1" noChangeAspect="1" noMove="1" noResize="1" noEditPoints="1" noAdjustHandles="1" noChangeArrowheads="1" noChangeShapeType="1" noTextEdit="1"/>
              </p:cNvSpPr>
              <p:nvPr/>
            </p:nvSpPr>
            <p:spPr>
              <a:xfrm>
                <a:off x="5997529" y="1270071"/>
                <a:ext cx="3464119" cy="1312701"/>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D4905AE-FBAE-7250-692C-8B2F747E8097}"/>
                  </a:ext>
                </a:extLst>
              </p:cNvPr>
              <p:cNvSpPr txBox="1"/>
              <p:nvPr/>
            </p:nvSpPr>
            <p:spPr>
              <a:xfrm>
                <a:off x="6215461" y="3533400"/>
                <a:ext cx="2774821" cy="30777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𝑒</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r>
                        <a:rPr lang="en-US" sz="1400" b="0" i="1" smtClean="0">
                          <a:solidFill>
                            <a:schemeClr val="tx1"/>
                          </a:solidFill>
                          <a:latin typeface="Cambria Math" panose="02040503050406030204" pitchFamily="18" charset="0"/>
                        </a:rPr>
                        <m:t>h</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𝑠</m:t>
                          </m:r>
                        </m:sup>
                      </m:s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𝑒</m:t>
                      </m:r>
                      <m:r>
                        <a:rPr lang="en-US" sz="1400" b="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𝑔</m:t>
                          </m:r>
                        </m:e>
                        <m:sub>
                          <m:r>
                            <a:rPr lang="en-US" sz="1400" i="1">
                              <a:latin typeface="Cambria Math" panose="02040503050406030204" pitchFamily="18" charset="0"/>
                            </a:rPr>
                            <m:t>1</m:t>
                          </m:r>
                        </m:sub>
                      </m:sSub>
                      <m:r>
                        <a:rPr lang="en-US" sz="1400" b="0" i="1" smtClean="0">
                          <a:latin typeface="Cambria Math" panose="02040503050406030204" pitchFamily="18" charset="0"/>
                        </a:rPr>
                        <m:t>, </m:t>
                      </m:r>
                      <m:r>
                        <a:rPr lang="en-US" sz="1400" b="0" i="1" smtClean="0">
                          <a:latin typeface="Cambria Math" panose="02040503050406030204" pitchFamily="18" charset="0"/>
                        </a:rPr>
                        <m:t>𝐻</m:t>
                      </m:r>
                      <m:r>
                        <a:rPr lang="en-US" sz="1400" b="0" i="1" smtClean="0">
                          <a:latin typeface="Cambria Math" panose="02040503050406030204" pitchFamily="18" charset="0"/>
                        </a:rPr>
                        <m:t>(</m:t>
                      </m:r>
                      <m:r>
                        <a:rPr lang="en-US" sz="1400" b="0" i="1" smtClean="0">
                          <a:latin typeface="Cambria Math" panose="02040503050406030204" pitchFamily="18" charset="0"/>
                        </a:rPr>
                        <m:t>𝐺𝐼𝐷</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0</m:t>
                          </m:r>
                        </m:sup>
                      </m:sSup>
                    </m:oMath>
                  </m:oMathPara>
                </a14:m>
                <a:endParaRPr lang="en-US" dirty="0"/>
              </a:p>
            </p:txBody>
          </p:sp>
        </mc:Choice>
        <mc:Fallback xmlns="">
          <p:sp>
            <p:nvSpPr>
              <p:cNvPr id="6" name="TextBox 5">
                <a:extLst>
                  <a:ext uri="{FF2B5EF4-FFF2-40B4-BE49-F238E27FC236}">
                    <a16:creationId xmlns:a16="http://schemas.microsoft.com/office/drawing/2014/main" id="{ED4905AE-FBAE-7250-692C-8B2F747E8097}"/>
                  </a:ext>
                </a:extLst>
              </p:cNvPr>
              <p:cNvSpPr txBox="1">
                <a:spLocks noRot="1" noChangeAspect="1" noMove="1" noResize="1" noEditPoints="1" noAdjustHandles="1" noChangeArrowheads="1" noChangeShapeType="1" noTextEdit="1"/>
              </p:cNvSpPr>
              <p:nvPr/>
            </p:nvSpPr>
            <p:spPr>
              <a:xfrm>
                <a:off x="6215461" y="3533400"/>
                <a:ext cx="2774821" cy="307777"/>
              </a:xfrm>
              <a:prstGeom prst="rect">
                <a:avLst/>
              </a:prstGeom>
              <a:blipFill>
                <a:blip r:embed="rId15"/>
                <a:stretch>
                  <a:fillRect b="-12000"/>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A67062D-22F6-8ACC-A583-40CE25D043FC}"/>
              </a:ext>
            </a:extLst>
          </p:cNvPr>
          <p:cNvCxnSpPr>
            <a:cxnSpLocks/>
          </p:cNvCxnSpPr>
          <p:nvPr/>
        </p:nvCxnSpPr>
        <p:spPr>
          <a:xfrm>
            <a:off x="7030282" y="2901334"/>
            <a:ext cx="0" cy="6320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04A7C7-932C-D210-A0AA-E8FF2C517F08}"/>
                  </a:ext>
                </a:extLst>
              </p:cNvPr>
              <p:cNvSpPr txBox="1"/>
              <p:nvPr/>
            </p:nvSpPr>
            <p:spPr>
              <a:xfrm>
                <a:off x="7107484" y="3085837"/>
                <a:ext cx="1244211"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𝑅𝑒𝑐𝑜𝑛𝑠𝑡𝑟𝑢𝑐𝑡</m:t>
                      </m:r>
                    </m:oMath>
                  </m:oMathPara>
                </a14:m>
                <a:endParaRPr lang="en-US" dirty="0"/>
              </a:p>
            </p:txBody>
          </p:sp>
        </mc:Choice>
        <mc:Fallback xmlns="">
          <p:sp>
            <p:nvSpPr>
              <p:cNvPr id="10" name="TextBox 9">
                <a:extLst>
                  <a:ext uri="{FF2B5EF4-FFF2-40B4-BE49-F238E27FC236}">
                    <a16:creationId xmlns:a16="http://schemas.microsoft.com/office/drawing/2014/main" id="{E204A7C7-932C-D210-A0AA-E8FF2C517F08}"/>
                  </a:ext>
                </a:extLst>
              </p:cNvPr>
              <p:cNvSpPr txBox="1">
                <a:spLocks noRot="1" noChangeAspect="1" noMove="1" noResize="1" noEditPoints="1" noAdjustHandles="1" noChangeArrowheads="1" noChangeShapeType="1" noTextEdit="1"/>
              </p:cNvSpPr>
              <p:nvPr/>
            </p:nvSpPr>
            <p:spPr>
              <a:xfrm>
                <a:off x="7107484" y="3085837"/>
                <a:ext cx="1244211"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F76311-DA5C-F7F7-C3EE-F977773B2B3A}"/>
                  </a:ext>
                </a:extLst>
              </p:cNvPr>
              <p:cNvSpPr txBox="1"/>
              <p:nvPr/>
            </p:nvSpPr>
            <p:spPr>
              <a:xfrm>
                <a:off x="6216600" y="4107216"/>
                <a:ext cx="1178114" cy="45980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𝑚𝑠𝑔</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0</m:t>
                              </m:r>
                            </m:sub>
                          </m:sSub>
                        </m:num>
                        <m:den>
                          <m:r>
                            <a:rPr lang="en-US" sz="1400" b="0" i="1" smtClean="0">
                              <a:latin typeface="Cambria Math" panose="02040503050406030204" pitchFamily="18" charset="0"/>
                            </a:rPr>
                            <m:t>𝑑</m:t>
                          </m:r>
                        </m:den>
                      </m:f>
                    </m:oMath>
                  </m:oMathPara>
                </a14:m>
                <a:endParaRPr lang="en-US" dirty="0"/>
              </a:p>
            </p:txBody>
          </p:sp>
        </mc:Choice>
        <mc:Fallback xmlns="">
          <p:sp>
            <p:nvSpPr>
              <p:cNvPr id="11" name="TextBox 10">
                <a:extLst>
                  <a:ext uri="{FF2B5EF4-FFF2-40B4-BE49-F238E27FC236}">
                    <a16:creationId xmlns:a16="http://schemas.microsoft.com/office/drawing/2014/main" id="{38F76311-DA5C-F7F7-C3EE-F977773B2B3A}"/>
                  </a:ext>
                </a:extLst>
              </p:cNvPr>
              <p:cNvSpPr txBox="1">
                <a:spLocks noRot="1" noChangeAspect="1" noMove="1" noResize="1" noEditPoints="1" noAdjustHandles="1" noChangeArrowheads="1" noChangeShapeType="1" noTextEdit="1"/>
              </p:cNvSpPr>
              <p:nvPr/>
            </p:nvSpPr>
            <p:spPr>
              <a:xfrm>
                <a:off x="6216600" y="4107216"/>
                <a:ext cx="1178114" cy="459806"/>
              </a:xfrm>
              <a:prstGeom prst="rect">
                <a:avLst/>
              </a:prstGeom>
              <a:blipFill>
                <a:blip r:embed="rId17"/>
                <a:stretch>
                  <a:fillRect b="-270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0C452ED-3EB2-171F-99A6-AB9689A50A93}"/>
              </a:ext>
            </a:extLst>
          </p:cNvPr>
          <p:cNvCxnSpPr/>
          <p:nvPr/>
        </p:nvCxnSpPr>
        <p:spPr>
          <a:xfrm>
            <a:off x="5987331" y="720900"/>
            <a:ext cx="0" cy="4137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25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93">
          <a:extLst>
            <a:ext uri="{FF2B5EF4-FFF2-40B4-BE49-F238E27FC236}">
              <a16:creationId xmlns:a16="http://schemas.microsoft.com/office/drawing/2014/main" id="{EBF5C622-1A85-0DA0-C7C4-2EAF29DDB592}"/>
            </a:ext>
          </a:extLst>
        </p:cNvPr>
        <p:cNvGrpSpPr/>
        <p:nvPr/>
      </p:nvGrpSpPr>
      <p:grpSpPr>
        <a:xfrm>
          <a:off x="0" y="0"/>
          <a:ext cx="0" cy="0"/>
          <a:chOff x="0" y="0"/>
          <a:chExt cx="0" cy="0"/>
        </a:xfrm>
      </p:grpSpPr>
      <p:sp>
        <p:nvSpPr>
          <p:cNvPr id="494" name="Google Shape;494;p20">
            <a:extLst>
              <a:ext uri="{FF2B5EF4-FFF2-40B4-BE49-F238E27FC236}">
                <a16:creationId xmlns:a16="http://schemas.microsoft.com/office/drawing/2014/main" id="{1E2B05E8-64FE-766E-7CA6-AC3152C42C0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95" name="Google Shape;495;p20">
            <a:extLst>
              <a:ext uri="{FF2B5EF4-FFF2-40B4-BE49-F238E27FC236}">
                <a16:creationId xmlns:a16="http://schemas.microsoft.com/office/drawing/2014/main" id="{BAD7364D-0020-B0DF-2515-8321CBF7D18D}"/>
              </a:ext>
            </a:extLst>
          </p:cNvPr>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State-of-the-art in MA-ABE</a:t>
            </a:r>
            <a:endParaRPr sz="3300" b="1"/>
          </a:p>
        </p:txBody>
      </p:sp>
      <p:sp>
        <p:nvSpPr>
          <p:cNvPr id="496" name="Google Shape;496;p20">
            <a:extLst>
              <a:ext uri="{FF2B5EF4-FFF2-40B4-BE49-F238E27FC236}">
                <a16:creationId xmlns:a16="http://schemas.microsoft.com/office/drawing/2014/main" id="{842D2C77-A4FF-524C-3CC8-7A590CBA3DCB}"/>
              </a:ext>
            </a:extLst>
          </p:cNvPr>
          <p:cNvSpPr txBox="1"/>
          <p:nvPr/>
        </p:nvSpPr>
        <p:spPr>
          <a:xfrm>
            <a:off x="3340850" y="864350"/>
            <a:ext cx="179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Decentralized?</a:t>
            </a:r>
            <a:endParaRPr sz="1800">
              <a:solidFill>
                <a:schemeClr val="dk1"/>
              </a:solidFill>
            </a:endParaRPr>
          </a:p>
        </p:txBody>
      </p:sp>
      <p:sp>
        <p:nvSpPr>
          <p:cNvPr id="497" name="Google Shape;497;p20">
            <a:extLst>
              <a:ext uri="{FF2B5EF4-FFF2-40B4-BE49-F238E27FC236}">
                <a16:creationId xmlns:a16="http://schemas.microsoft.com/office/drawing/2014/main" id="{8ECA9320-0FD9-5C36-8F86-EAC8C55DF096}"/>
              </a:ext>
            </a:extLst>
          </p:cNvPr>
          <p:cNvSpPr txBox="1"/>
          <p:nvPr/>
        </p:nvSpPr>
        <p:spPr>
          <a:xfrm>
            <a:off x="5017250" y="864350"/>
            <a:ext cx="161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Security</a:t>
            </a:r>
            <a:endParaRPr sz="1800">
              <a:solidFill>
                <a:schemeClr val="dk1"/>
              </a:solidFill>
            </a:endParaRPr>
          </a:p>
        </p:txBody>
      </p:sp>
      <p:sp>
        <p:nvSpPr>
          <p:cNvPr id="498" name="Google Shape;498;p20">
            <a:extLst>
              <a:ext uri="{FF2B5EF4-FFF2-40B4-BE49-F238E27FC236}">
                <a16:creationId xmlns:a16="http://schemas.microsoft.com/office/drawing/2014/main" id="{56BAB90A-C8E5-ED41-8B08-2F47461674C2}"/>
              </a:ext>
            </a:extLst>
          </p:cNvPr>
          <p:cNvSpPr txBox="1"/>
          <p:nvPr/>
        </p:nvSpPr>
        <p:spPr>
          <a:xfrm>
            <a:off x="2045450" y="1550150"/>
            <a:ext cx="127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[LW11a]</a:t>
            </a:r>
            <a:endParaRPr sz="1800">
              <a:solidFill>
                <a:schemeClr val="dk1"/>
              </a:solidFill>
            </a:endParaRPr>
          </a:p>
        </p:txBody>
      </p:sp>
      <p:sp>
        <p:nvSpPr>
          <p:cNvPr id="499" name="Google Shape;499;p20">
            <a:extLst>
              <a:ext uri="{FF2B5EF4-FFF2-40B4-BE49-F238E27FC236}">
                <a16:creationId xmlns:a16="http://schemas.microsoft.com/office/drawing/2014/main" id="{00B6A5C7-51D7-B293-FD15-67D70569B30B}"/>
              </a:ext>
            </a:extLst>
          </p:cNvPr>
          <p:cNvSpPr txBox="1"/>
          <p:nvPr/>
        </p:nvSpPr>
        <p:spPr>
          <a:xfrm>
            <a:off x="5026200" y="1550150"/>
            <a:ext cx="127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static </a:t>
            </a:r>
            <a:endParaRPr>
              <a:solidFill>
                <a:srgbClr val="BB0000"/>
              </a:solidFill>
            </a:endParaRPr>
          </a:p>
          <a:p>
            <a:pPr marL="0" lvl="0" indent="0" algn="l" rtl="0">
              <a:spcBef>
                <a:spcPts val="0"/>
              </a:spcBef>
              <a:spcAft>
                <a:spcPts val="0"/>
              </a:spcAft>
              <a:buNone/>
            </a:pPr>
            <a:r>
              <a:rPr lang="en">
                <a:solidFill>
                  <a:srgbClr val="BB0000"/>
                </a:solidFill>
              </a:rPr>
              <a:t>corruption</a:t>
            </a:r>
            <a:endParaRPr>
              <a:solidFill>
                <a:srgbClr val="BB0000"/>
              </a:solidFill>
            </a:endParaRPr>
          </a:p>
        </p:txBody>
      </p:sp>
      <p:sp>
        <p:nvSpPr>
          <p:cNvPr id="500" name="Google Shape;500;p20">
            <a:extLst>
              <a:ext uri="{FF2B5EF4-FFF2-40B4-BE49-F238E27FC236}">
                <a16:creationId xmlns:a16="http://schemas.microsoft.com/office/drawing/2014/main" id="{12295733-EC1F-E47C-EB6C-DD74E0652B35}"/>
              </a:ext>
            </a:extLst>
          </p:cNvPr>
          <p:cNvSpPr txBox="1"/>
          <p:nvPr/>
        </p:nvSpPr>
        <p:spPr>
          <a:xfrm>
            <a:off x="2045450" y="2338006"/>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rPr>
              <a:t>[DKW23]</a:t>
            </a:r>
            <a:endParaRPr sz="1800" dirty="0">
              <a:solidFill>
                <a:schemeClr val="dk1"/>
              </a:solidFill>
            </a:endParaRPr>
          </a:p>
        </p:txBody>
      </p:sp>
      <p:sp>
        <p:nvSpPr>
          <p:cNvPr id="501" name="Google Shape;501;p20">
            <a:extLst>
              <a:ext uri="{FF2B5EF4-FFF2-40B4-BE49-F238E27FC236}">
                <a16:creationId xmlns:a16="http://schemas.microsoft.com/office/drawing/2014/main" id="{93FBE2ED-8C16-647A-672C-4634FF5D6A9D}"/>
              </a:ext>
            </a:extLst>
          </p:cNvPr>
          <p:cNvSpPr txBox="1"/>
          <p:nvPr/>
        </p:nvSpPr>
        <p:spPr>
          <a:xfrm>
            <a:off x="5026200" y="2368756"/>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502" name="Google Shape;502;p20">
            <a:extLst>
              <a:ext uri="{FF2B5EF4-FFF2-40B4-BE49-F238E27FC236}">
                <a16:creationId xmlns:a16="http://schemas.microsoft.com/office/drawing/2014/main" id="{F85E25BF-5F4A-7AC9-A359-28168629F723}"/>
              </a:ext>
            </a:extLst>
          </p:cNvPr>
          <p:cNvSpPr txBox="1"/>
          <p:nvPr/>
        </p:nvSpPr>
        <p:spPr>
          <a:xfrm>
            <a:off x="6302550" y="864350"/>
            <a:ext cx="1150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Attribute </a:t>
            </a:r>
            <a:endParaRPr sz="1800">
              <a:solidFill>
                <a:schemeClr val="dk1"/>
              </a:solidFill>
            </a:endParaRPr>
          </a:p>
          <a:p>
            <a:pPr marL="0" lvl="0" indent="0" algn="l" rtl="0">
              <a:spcBef>
                <a:spcPts val="0"/>
              </a:spcBef>
              <a:spcAft>
                <a:spcPts val="0"/>
              </a:spcAft>
              <a:buNone/>
            </a:pPr>
            <a:r>
              <a:rPr lang="en" sz="1800">
                <a:solidFill>
                  <a:schemeClr val="dk1"/>
                </a:solidFill>
              </a:rPr>
              <a:t>reuse?</a:t>
            </a:r>
            <a:endParaRPr sz="1800">
              <a:solidFill>
                <a:schemeClr val="dk1"/>
              </a:solidFill>
            </a:endParaRPr>
          </a:p>
        </p:txBody>
      </p:sp>
      <p:sp>
        <p:nvSpPr>
          <p:cNvPr id="503" name="Google Shape;503;p20">
            <a:extLst>
              <a:ext uri="{FF2B5EF4-FFF2-40B4-BE49-F238E27FC236}">
                <a16:creationId xmlns:a16="http://schemas.microsoft.com/office/drawing/2014/main" id="{0F833116-BE5F-101B-2C0F-333B894BFC9E}"/>
              </a:ext>
            </a:extLst>
          </p:cNvPr>
          <p:cNvSpPr txBox="1"/>
          <p:nvPr/>
        </p:nvSpPr>
        <p:spPr>
          <a:xfrm>
            <a:off x="2045450" y="2997950"/>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[CCG+23]</a:t>
            </a:r>
            <a:endParaRPr sz="1800">
              <a:solidFill>
                <a:schemeClr val="dk1"/>
              </a:solidFill>
            </a:endParaRPr>
          </a:p>
        </p:txBody>
      </p:sp>
      <p:sp>
        <p:nvSpPr>
          <p:cNvPr id="504" name="Google Shape;504;p20">
            <a:extLst>
              <a:ext uri="{FF2B5EF4-FFF2-40B4-BE49-F238E27FC236}">
                <a16:creationId xmlns:a16="http://schemas.microsoft.com/office/drawing/2014/main" id="{6CB1A06B-9EF3-0C93-3918-8E3FD5D78594}"/>
              </a:ext>
            </a:extLst>
          </p:cNvPr>
          <p:cNvSpPr txBox="1"/>
          <p:nvPr/>
        </p:nvSpPr>
        <p:spPr>
          <a:xfrm>
            <a:off x="5026200" y="2997950"/>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505" name="Google Shape;505;p20">
            <a:extLst>
              <a:ext uri="{FF2B5EF4-FFF2-40B4-BE49-F238E27FC236}">
                <a16:creationId xmlns:a16="http://schemas.microsoft.com/office/drawing/2014/main" id="{DAFD6AEE-C841-E752-DAE1-8399E7AFCFBA}"/>
              </a:ext>
            </a:extLst>
          </p:cNvPr>
          <p:cNvSpPr txBox="1"/>
          <p:nvPr/>
        </p:nvSpPr>
        <p:spPr>
          <a:xfrm>
            <a:off x="7369350" y="864350"/>
            <a:ext cx="1473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Proof Technique</a:t>
            </a:r>
            <a:endParaRPr sz="1800">
              <a:solidFill>
                <a:schemeClr val="dk1"/>
              </a:solidFill>
            </a:endParaRPr>
          </a:p>
        </p:txBody>
      </p:sp>
      <p:sp>
        <p:nvSpPr>
          <p:cNvPr id="506" name="Google Shape;506;p20">
            <a:extLst>
              <a:ext uri="{FF2B5EF4-FFF2-40B4-BE49-F238E27FC236}">
                <a16:creationId xmlns:a16="http://schemas.microsoft.com/office/drawing/2014/main" id="{D834D6AD-AA0C-5AAC-D436-B91C70036C15}"/>
              </a:ext>
            </a:extLst>
          </p:cNvPr>
          <p:cNvSpPr txBox="1"/>
          <p:nvPr/>
        </p:nvSpPr>
        <p:spPr>
          <a:xfrm>
            <a:off x="7312200" y="1550150"/>
            <a:ext cx="170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Simple</a:t>
            </a:r>
            <a:br>
              <a:rPr lang="en" sz="1800">
                <a:solidFill>
                  <a:schemeClr val="dk1"/>
                </a:solidFill>
              </a:rPr>
            </a:br>
            <a:r>
              <a:rPr lang="en">
                <a:solidFill>
                  <a:schemeClr val="dk1"/>
                </a:solidFill>
              </a:rPr>
              <a:t>(Dual System)</a:t>
            </a:r>
            <a:endParaRPr>
              <a:solidFill>
                <a:schemeClr val="dk1"/>
              </a:solidFill>
            </a:endParaRPr>
          </a:p>
        </p:txBody>
      </p:sp>
      <p:sp>
        <p:nvSpPr>
          <p:cNvPr id="507" name="Google Shape;507;p20">
            <a:extLst>
              <a:ext uri="{FF2B5EF4-FFF2-40B4-BE49-F238E27FC236}">
                <a16:creationId xmlns:a16="http://schemas.microsoft.com/office/drawing/2014/main" id="{0CB7BBBB-93BB-0DA4-4040-09439ED48402}"/>
              </a:ext>
            </a:extLst>
          </p:cNvPr>
          <p:cNvSpPr txBox="1"/>
          <p:nvPr/>
        </p:nvSpPr>
        <p:spPr>
          <a:xfrm>
            <a:off x="7303400" y="2534100"/>
            <a:ext cx="170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Complex</a:t>
            </a:r>
            <a:br>
              <a:rPr lang="en" sz="1800">
                <a:solidFill>
                  <a:schemeClr val="dk1"/>
                </a:solidFill>
              </a:rPr>
            </a:br>
            <a:r>
              <a:rPr lang="en">
                <a:solidFill>
                  <a:schemeClr val="dk1"/>
                </a:solidFill>
              </a:rPr>
              <a:t>(Dual System with dual sub-systems)</a:t>
            </a:r>
            <a:endParaRPr>
              <a:solidFill>
                <a:schemeClr val="dk1"/>
              </a:solidFill>
            </a:endParaRPr>
          </a:p>
        </p:txBody>
      </p:sp>
      <p:sp>
        <p:nvSpPr>
          <p:cNvPr id="508" name="Google Shape;508;p20">
            <a:extLst>
              <a:ext uri="{FF2B5EF4-FFF2-40B4-BE49-F238E27FC236}">
                <a16:creationId xmlns:a16="http://schemas.microsoft.com/office/drawing/2014/main" id="{7DA845B4-F654-FDBE-9832-245FD175E688}"/>
              </a:ext>
            </a:extLst>
          </p:cNvPr>
          <p:cNvSpPr txBox="1"/>
          <p:nvPr/>
        </p:nvSpPr>
        <p:spPr>
          <a:xfrm>
            <a:off x="597650" y="864350"/>
            <a:ext cx="1056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Policy</a:t>
            </a:r>
            <a:endParaRPr sz="1800">
              <a:solidFill>
                <a:schemeClr val="dk1"/>
              </a:solidFill>
            </a:endParaRPr>
          </a:p>
          <a:p>
            <a:pPr marL="0" lvl="0" indent="0" algn="l" rtl="0">
              <a:spcBef>
                <a:spcPts val="0"/>
              </a:spcBef>
              <a:spcAft>
                <a:spcPts val="0"/>
              </a:spcAft>
              <a:buNone/>
            </a:pPr>
            <a:r>
              <a:rPr lang="en" sz="1800">
                <a:solidFill>
                  <a:schemeClr val="dk1"/>
                </a:solidFill>
              </a:rPr>
              <a:t>Class</a:t>
            </a:r>
            <a:endParaRPr sz="1800">
              <a:solidFill>
                <a:schemeClr val="dk1"/>
              </a:solidFill>
            </a:endParaRPr>
          </a:p>
        </p:txBody>
      </p:sp>
      <p:sp>
        <p:nvSpPr>
          <p:cNvPr id="509" name="Google Shape;509;p20">
            <a:extLst>
              <a:ext uri="{FF2B5EF4-FFF2-40B4-BE49-F238E27FC236}">
                <a16:creationId xmlns:a16="http://schemas.microsoft.com/office/drawing/2014/main" id="{A9B7597C-0D13-6B59-3C15-F24D0A1F5291}"/>
              </a:ext>
            </a:extLst>
          </p:cNvPr>
          <p:cNvSpPr txBox="1"/>
          <p:nvPr/>
        </p:nvSpPr>
        <p:spPr>
          <a:xfrm>
            <a:off x="524525" y="2007350"/>
            <a:ext cx="134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boolean span program (BSP)</a:t>
            </a:r>
            <a:endParaRPr>
              <a:solidFill>
                <a:srgbClr val="4A86E8"/>
              </a:solidFill>
            </a:endParaRPr>
          </a:p>
        </p:txBody>
      </p:sp>
      <p:sp>
        <p:nvSpPr>
          <p:cNvPr id="510" name="Google Shape;510;p20">
            <a:extLst>
              <a:ext uri="{FF2B5EF4-FFF2-40B4-BE49-F238E27FC236}">
                <a16:creationId xmlns:a16="http://schemas.microsoft.com/office/drawing/2014/main" id="{3324952B-AC9C-99DF-BF60-BE785398CD58}"/>
              </a:ext>
            </a:extLst>
          </p:cNvPr>
          <p:cNvSpPr txBox="1"/>
          <p:nvPr/>
        </p:nvSpPr>
        <p:spPr>
          <a:xfrm>
            <a:off x="2045450" y="3607550"/>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[GGL24]</a:t>
            </a:r>
            <a:endParaRPr sz="1800">
              <a:solidFill>
                <a:schemeClr val="dk1"/>
              </a:solidFill>
            </a:endParaRPr>
          </a:p>
        </p:txBody>
      </p:sp>
      <p:sp>
        <p:nvSpPr>
          <p:cNvPr id="511" name="Google Shape;511;p20">
            <a:extLst>
              <a:ext uri="{FF2B5EF4-FFF2-40B4-BE49-F238E27FC236}">
                <a16:creationId xmlns:a16="http://schemas.microsoft.com/office/drawing/2014/main" id="{36B7705F-1685-6731-ECAE-F0C80E4FCCB5}"/>
              </a:ext>
            </a:extLst>
          </p:cNvPr>
          <p:cNvSpPr txBox="1"/>
          <p:nvPr/>
        </p:nvSpPr>
        <p:spPr>
          <a:xfrm>
            <a:off x="5026200" y="3607550"/>
            <a:ext cx="1249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bounded</a:t>
            </a:r>
            <a:br>
              <a:rPr lang="en">
                <a:solidFill>
                  <a:srgbClr val="BB0000"/>
                </a:solidFill>
              </a:rPr>
            </a:br>
            <a:r>
              <a:rPr lang="en">
                <a:solidFill>
                  <a:srgbClr val="BB0000"/>
                </a:solidFill>
              </a:rPr>
              <a:t>collusion</a:t>
            </a:r>
            <a:endParaRPr>
              <a:solidFill>
                <a:srgbClr val="BB0000"/>
              </a:solidFill>
            </a:endParaRPr>
          </a:p>
        </p:txBody>
      </p:sp>
      <p:sp>
        <p:nvSpPr>
          <p:cNvPr id="512" name="Google Shape;512;p20">
            <a:extLst>
              <a:ext uri="{FF2B5EF4-FFF2-40B4-BE49-F238E27FC236}">
                <a16:creationId xmlns:a16="http://schemas.microsoft.com/office/drawing/2014/main" id="{FF37FC55-8126-6BB3-F911-0CBCD9E5C81C}"/>
              </a:ext>
            </a:extLst>
          </p:cNvPr>
          <p:cNvSpPr txBox="1"/>
          <p:nvPr/>
        </p:nvSpPr>
        <p:spPr>
          <a:xfrm>
            <a:off x="524525" y="3607550"/>
            <a:ext cx="15750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4A86E8"/>
                </a:solidFill>
              </a:rPr>
              <a:t>poly-depth</a:t>
            </a:r>
            <a:br>
              <a:rPr lang="en" sz="1300" dirty="0">
                <a:solidFill>
                  <a:srgbClr val="4A86E8"/>
                </a:solidFill>
              </a:rPr>
            </a:br>
            <a:r>
              <a:rPr lang="en" sz="1300" dirty="0">
                <a:solidFill>
                  <a:srgbClr val="4A86E8"/>
                </a:solidFill>
              </a:rPr>
              <a:t>monotone</a:t>
            </a:r>
            <a:br>
              <a:rPr lang="en" sz="1300" dirty="0">
                <a:solidFill>
                  <a:srgbClr val="4A86E8"/>
                </a:solidFill>
              </a:rPr>
            </a:br>
            <a:r>
              <a:rPr lang="en" sz="1300" dirty="0" err="1">
                <a:solidFill>
                  <a:srgbClr val="4A86E8"/>
                </a:solidFill>
              </a:rPr>
              <a:t>boolean</a:t>
            </a:r>
            <a:r>
              <a:rPr lang="en" sz="1300" dirty="0">
                <a:solidFill>
                  <a:srgbClr val="4A86E8"/>
                </a:solidFill>
              </a:rPr>
              <a:t> circuits</a:t>
            </a:r>
            <a:endParaRPr sz="1300" dirty="0">
              <a:solidFill>
                <a:srgbClr val="4A86E8"/>
              </a:solidFill>
            </a:endParaRPr>
          </a:p>
        </p:txBody>
      </p:sp>
      <p:sp>
        <p:nvSpPr>
          <p:cNvPr id="513" name="Google Shape;513;p20">
            <a:extLst>
              <a:ext uri="{FF2B5EF4-FFF2-40B4-BE49-F238E27FC236}">
                <a16:creationId xmlns:a16="http://schemas.microsoft.com/office/drawing/2014/main" id="{09E54DF8-53E2-D6F6-B0A6-898D1759DE73}"/>
              </a:ext>
            </a:extLst>
          </p:cNvPr>
          <p:cNvSpPr txBox="1"/>
          <p:nvPr/>
        </p:nvSpPr>
        <p:spPr>
          <a:xfrm>
            <a:off x="6617450" y="3607550"/>
            <a:ext cx="39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
            </a:r>
            <a:endParaRPr sz="1800">
              <a:solidFill>
                <a:schemeClr val="dk1"/>
              </a:solidFill>
            </a:endParaRPr>
          </a:p>
        </p:txBody>
      </p:sp>
      <p:cxnSp>
        <p:nvCxnSpPr>
          <p:cNvPr id="514" name="Google Shape;514;p20">
            <a:extLst>
              <a:ext uri="{FF2B5EF4-FFF2-40B4-BE49-F238E27FC236}">
                <a16:creationId xmlns:a16="http://schemas.microsoft.com/office/drawing/2014/main" id="{85252C2B-2A19-2E0A-AEAF-B7E2B94B9E9E}"/>
              </a:ext>
            </a:extLst>
          </p:cNvPr>
          <p:cNvCxnSpPr>
            <a:endCxn id="503" idx="1"/>
          </p:cNvCxnSpPr>
          <p:nvPr/>
        </p:nvCxnSpPr>
        <p:spPr>
          <a:xfrm rot="5400000">
            <a:off x="1326050" y="2500400"/>
            <a:ext cx="1447800" cy="9000"/>
          </a:xfrm>
          <a:prstGeom prst="bentConnector4">
            <a:avLst>
              <a:gd name="adj1" fmla="val -464"/>
              <a:gd name="adj2" fmla="val 2745833"/>
            </a:avLst>
          </a:prstGeom>
          <a:noFill/>
          <a:ln w="19050" cap="flat" cmpd="sng">
            <a:solidFill>
              <a:schemeClr val="dk1"/>
            </a:solidFill>
            <a:prstDash val="solid"/>
            <a:round/>
            <a:headEnd type="none" w="med" len="med"/>
            <a:tailEnd type="none" w="med" len="med"/>
          </a:ln>
        </p:spPr>
      </p:cxnSp>
      <p:cxnSp>
        <p:nvCxnSpPr>
          <p:cNvPr id="515" name="Google Shape;515;p20">
            <a:extLst>
              <a:ext uri="{FF2B5EF4-FFF2-40B4-BE49-F238E27FC236}">
                <a16:creationId xmlns:a16="http://schemas.microsoft.com/office/drawing/2014/main" id="{7B69C33B-4A84-F1AC-75CA-26D63312A45E}"/>
              </a:ext>
            </a:extLst>
          </p:cNvPr>
          <p:cNvCxnSpPr>
            <a:stCxn id="516" idx="3"/>
            <a:endCxn id="517" idx="3"/>
          </p:cNvCxnSpPr>
          <p:nvPr/>
        </p:nvCxnSpPr>
        <p:spPr>
          <a:xfrm>
            <a:off x="7015263" y="2568856"/>
            <a:ext cx="21300" cy="685800"/>
          </a:xfrm>
          <a:prstGeom prst="bentConnector3">
            <a:avLst>
              <a:gd name="adj1" fmla="val 1217958"/>
            </a:avLst>
          </a:prstGeom>
          <a:noFill/>
          <a:ln w="19050" cap="flat" cmpd="sng">
            <a:solidFill>
              <a:schemeClr val="dk1"/>
            </a:solidFill>
            <a:prstDash val="solid"/>
            <a:round/>
            <a:headEnd type="none" w="med" len="med"/>
            <a:tailEnd type="none" w="med" len="med"/>
          </a:ln>
        </p:spPr>
      </p:cxnSp>
      <p:sp>
        <p:nvSpPr>
          <p:cNvPr id="518" name="Google Shape;518;p20">
            <a:extLst>
              <a:ext uri="{FF2B5EF4-FFF2-40B4-BE49-F238E27FC236}">
                <a16:creationId xmlns:a16="http://schemas.microsoft.com/office/drawing/2014/main" id="{FC7EA6B1-2501-7C10-0B97-8048B37F1A87}"/>
              </a:ext>
            </a:extLst>
          </p:cNvPr>
          <p:cNvSpPr txBox="1"/>
          <p:nvPr/>
        </p:nvSpPr>
        <p:spPr>
          <a:xfrm>
            <a:off x="2045450" y="4445750"/>
            <a:ext cx="115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[CLW25]</a:t>
            </a:r>
            <a:endParaRPr sz="1800">
              <a:solidFill>
                <a:schemeClr val="dk1"/>
              </a:solidFill>
            </a:endParaRPr>
          </a:p>
        </p:txBody>
      </p:sp>
      <p:sp>
        <p:nvSpPr>
          <p:cNvPr id="519" name="Google Shape;519;p20">
            <a:extLst>
              <a:ext uri="{FF2B5EF4-FFF2-40B4-BE49-F238E27FC236}">
                <a16:creationId xmlns:a16="http://schemas.microsoft.com/office/drawing/2014/main" id="{2F8A3D8F-62BC-D861-B9CE-E6575B0EAB3D}"/>
              </a:ext>
            </a:extLst>
          </p:cNvPr>
          <p:cNvSpPr txBox="1"/>
          <p:nvPr/>
        </p:nvSpPr>
        <p:spPr>
          <a:xfrm>
            <a:off x="6617450" y="4445750"/>
            <a:ext cx="39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520" name="Google Shape;520;p20">
            <a:extLst>
              <a:ext uri="{FF2B5EF4-FFF2-40B4-BE49-F238E27FC236}">
                <a16:creationId xmlns:a16="http://schemas.microsoft.com/office/drawing/2014/main" id="{55DFE322-D637-D678-D501-0B9BED040BC4}"/>
              </a:ext>
            </a:extLst>
          </p:cNvPr>
          <p:cNvSpPr txBox="1"/>
          <p:nvPr/>
        </p:nvSpPr>
        <p:spPr>
          <a:xfrm>
            <a:off x="5398250" y="4445750"/>
            <a:ext cx="39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521" name="Google Shape;521;p20">
            <a:extLst>
              <a:ext uri="{FF2B5EF4-FFF2-40B4-BE49-F238E27FC236}">
                <a16:creationId xmlns:a16="http://schemas.microsoft.com/office/drawing/2014/main" id="{69E2CD0F-3B69-CBC4-9D07-18914F3BAE3F}"/>
              </a:ext>
            </a:extLst>
          </p:cNvPr>
          <p:cNvSpPr txBox="1"/>
          <p:nvPr/>
        </p:nvSpPr>
        <p:spPr>
          <a:xfrm>
            <a:off x="826250" y="4445750"/>
            <a:ext cx="39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
            </a:r>
            <a:endParaRPr sz="1800">
              <a:solidFill>
                <a:schemeClr val="dk1"/>
              </a:solidFill>
            </a:endParaRPr>
          </a:p>
        </p:txBody>
      </p:sp>
      <p:cxnSp>
        <p:nvCxnSpPr>
          <p:cNvPr id="522" name="Google Shape;522;p20">
            <a:extLst>
              <a:ext uri="{FF2B5EF4-FFF2-40B4-BE49-F238E27FC236}">
                <a16:creationId xmlns:a16="http://schemas.microsoft.com/office/drawing/2014/main" id="{AC4D952F-DE48-ED48-E8FE-04C31EA5E7B5}"/>
              </a:ext>
            </a:extLst>
          </p:cNvPr>
          <p:cNvCxnSpPr/>
          <p:nvPr/>
        </p:nvCxnSpPr>
        <p:spPr>
          <a:xfrm>
            <a:off x="569625" y="3519025"/>
            <a:ext cx="8357700" cy="0"/>
          </a:xfrm>
          <a:prstGeom prst="straightConnector1">
            <a:avLst/>
          </a:prstGeom>
          <a:noFill/>
          <a:ln w="38100" cap="flat" cmpd="sng">
            <a:solidFill>
              <a:schemeClr val="dk1"/>
            </a:solidFill>
            <a:prstDash val="solid"/>
            <a:round/>
            <a:headEnd type="none" w="med" len="med"/>
            <a:tailEnd type="none" w="med" len="med"/>
          </a:ln>
        </p:spPr>
      </p:cxnSp>
      <p:cxnSp>
        <p:nvCxnSpPr>
          <p:cNvPr id="523" name="Google Shape;523;p20">
            <a:extLst>
              <a:ext uri="{FF2B5EF4-FFF2-40B4-BE49-F238E27FC236}">
                <a16:creationId xmlns:a16="http://schemas.microsoft.com/office/drawing/2014/main" id="{4714F6F1-B95C-FE2E-11ED-79CBC94F84D2}"/>
              </a:ext>
            </a:extLst>
          </p:cNvPr>
          <p:cNvCxnSpPr/>
          <p:nvPr/>
        </p:nvCxnSpPr>
        <p:spPr>
          <a:xfrm>
            <a:off x="569625" y="1537825"/>
            <a:ext cx="8357700" cy="0"/>
          </a:xfrm>
          <a:prstGeom prst="straightConnector1">
            <a:avLst/>
          </a:prstGeom>
          <a:noFill/>
          <a:ln w="38100" cap="flat" cmpd="sng">
            <a:solidFill>
              <a:schemeClr val="dk1"/>
            </a:solidFill>
            <a:prstDash val="solid"/>
            <a:round/>
            <a:headEnd type="none" w="med" len="med"/>
            <a:tailEnd type="none" w="med" len="med"/>
          </a:ln>
        </p:spPr>
      </p:cxnSp>
      <p:cxnSp>
        <p:nvCxnSpPr>
          <p:cNvPr id="524" name="Google Shape;524;p20">
            <a:extLst>
              <a:ext uri="{FF2B5EF4-FFF2-40B4-BE49-F238E27FC236}">
                <a16:creationId xmlns:a16="http://schemas.microsoft.com/office/drawing/2014/main" id="{D9BB5BF6-05C8-F4EA-DD74-D33BDA67963A}"/>
              </a:ext>
            </a:extLst>
          </p:cNvPr>
          <p:cNvCxnSpPr/>
          <p:nvPr/>
        </p:nvCxnSpPr>
        <p:spPr>
          <a:xfrm>
            <a:off x="569625" y="4357225"/>
            <a:ext cx="8357700" cy="0"/>
          </a:xfrm>
          <a:prstGeom prst="straightConnector1">
            <a:avLst/>
          </a:prstGeom>
          <a:noFill/>
          <a:ln w="38100" cap="flat" cmpd="sng">
            <a:solidFill>
              <a:schemeClr val="dk1"/>
            </a:solidFill>
            <a:prstDash val="solid"/>
            <a:round/>
            <a:headEnd type="none" w="med" len="med"/>
            <a:tailEnd type="none" w="med" len="med"/>
          </a:ln>
        </p:spPr>
      </p:cxnSp>
      <p:sp>
        <p:nvSpPr>
          <p:cNvPr id="525" name="Google Shape;525;p20">
            <a:extLst>
              <a:ext uri="{FF2B5EF4-FFF2-40B4-BE49-F238E27FC236}">
                <a16:creationId xmlns:a16="http://schemas.microsoft.com/office/drawing/2014/main" id="{A4A08C11-D9B8-75A6-8C91-D68CFB585E84}"/>
              </a:ext>
            </a:extLst>
          </p:cNvPr>
          <p:cNvSpPr txBox="1"/>
          <p:nvPr/>
        </p:nvSpPr>
        <p:spPr>
          <a:xfrm>
            <a:off x="3954475" y="1558425"/>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26" name="Google Shape;526;p20">
            <a:extLst>
              <a:ext uri="{FF2B5EF4-FFF2-40B4-BE49-F238E27FC236}">
                <a16:creationId xmlns:a16="http://schemas.microsoft.com/office/drawing/2014/main" id="{A4ED9F1E-5CD9-06F5-BEE7-1435E9A6E32C}"/>
              </a:ext>
            </a:extLst>
          </p:cNvPr>
          <p:cNvSpPr txBox="1"/>
          <p:nvPr/>
        </p:nvSpPr>
        <p:spPr>
          <a:xfrm>
            <a:off x="6618963" y="1603250"/>
            <a:ext cx="396300" cy="553968"/>
          </a:xfrm>
          <a:prstGeom prst="rect">
            <a:avLst/>
          </a:prstGeom>
          <a:noFill/>
          <a:ln>
            <a:noFill/>
          </a:ln>
        </p:spPr>
        <p:txBody>
          <a:bodyPr spcFirstLastPara="1" wrap="square" lIns="91425" tIns="91425" rIns="91425" bIns="91425" anchor="t" anchorCtr="0">
            <a:spAutoFit/>
          </a:bodyPr>
          <a:lstStyle/>
          <a:p>
            <a:r>
              <a:rPr lang="en" sz="2400" b="1" dirty="0">
                <a:solidFill>
                  <a:srgbClr val="BB0000"/>
                </a:solidFill>
              </a:rPr>
              <a:t>❌</a:t>
            </a:r>
          </a:p>
        </p:txBody>
      </p:sp>
      <p:sp>
        <p:nvSpPr>
          <p:cNvPr id="516" name="Google Shape;516;p20">
            <a:extLst>
              <a:ext uri="{FF2B5EF4-FFF2-40B4-BE49-F238E27FC236}">
                <a16:creationId xmlns:a16="http://schemas.microsoft.com/office/drawing/2014/main" id="{1F19105A-A45E-F0AD-07D8-FC3730AE0F6B}"/>
              </a:ext>
            </a:extLst>
          </p:cNvPr>
          <p:cNvSpPr txBox="1"/>
          <p:nvPr/>
        </p:nvSpPr>
        <p:spPr>
          <a:xfrm>
            <a:off x="6618963" y="2291806"/>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527" name="Google Shape;527;p20">
            <a:extLst>
              <a:ext uri="{FF2B5EF4-FFF2-40B4-BE49-F238E27FC236}">
                <a16:creationId xmlns:a16="http://schemas.microsoft.com/office/drawing/2014/main" id="{68962520-61CB-F6DE-53AE-9611FC263233}"/>
              </a:ext>
            </a:extLst>
          </p:cNvPr>
          <p:cNvSpPr txBox="1"/>
          <p:nvPr/>
        </p:nvSpPr>
        <p:spPr>
          <a:xfrm>
            <a:off x="3941125" y="22918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28" name="Google Shape;528;p20">
            <a:extLst>
              <a:ext uri="{FF2B5EF4-FFF2-40B4-BE49-F238E27FC236}">
                <a16:creationId xmlns:a16="http://schemas.microsoft.com/office/drawing/2014/main" id="{5155A0DD-87F4-E890-7485-F9B92CCB0F41}"/>
              </a:ext>
            </a:extLst>
          </p:cNvPr>
          <p:cNvSpPr txBox="1"/>
          <p:nvPr/>
        </p:nvSpPr>
        <p:spPr>
          <a:xfrm>
            <a:off x="3941125" y="29776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29" name="Google Shape;529;p20">
            <a:extLst>
              <a:ext uri="{FF2B5EF4-FFF2-40B4-BE49-F238E27FC236}">
                <a16:creationId xmlns:a16="http://schemas.microsoft.com/office/drawing/2014/main" id="{ACFF0219-96F0-7032-1942-8E0EE4359202}"/>
              </a:ext>
            </a:extLst>
          </p:cNvPr>
          <p:cNvSpPr txBox="1"/>
          <p:nvPr/>
        </p:nvSpPr>
        <p:spPr>
          <a:xfrm>
            <a:off x="3941125" y="35872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30" name="Google Shape;530;p20">
            <a:extLst>
              <a:ext uri="{FF2B5EF4-FFF2-40B4-BE49-F238E27FC236}">
                <a16:creationId xmlns:a16="http://schemas.microsoft.com/office/drawing/2014/main" id="{BC03C067-9DEA-23BE-154E-7A5B09D5AAA8}"/>
              </a:ext>
            </a:extLst>
          </p:cNvPr>
          <p:cNvSpPr txBox="1"/>
          <p:nvPr/>
        </p:nvSpPr>
        <p:spPr>
          <a:xfrm>
            <a:off x="3941125" y="44254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17" name="Google Shape;517;p20">
            <a:extLst>
              <a:ext uri="{FF2B5EF4-FFF2-40B4-BE49-F238E27FC236}">
                <a16:creationId xmlns:a16="http://schemas.microsoft.com/office/drawing/2014/main" id="{F1110AF4-A7A0-F802-380F-B1EBFEBAB07F}"/>
              </a:ext>
            </a:extLst>
          </p:cNvPr>
          <p:cNvSpPr txBox="1"/>
          <p:nvPr/>
        </p:nvSpPr>
        <p:spPr>
          <a:xfrm>
            <a:off x="6597663" y="29776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Tree>
    <p:extLst>
      <p:ext uri="{BB962C8B-B14F-4D97-AF65-F5344CB8AC3E}">
        <p14:creationId xmlns:p14="http://schemas.microsoft.com/office/powerpoint/2010/main" val="235410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p:bldP spid="501" grpId="0"/>
      <p:bldP spid="503" grpId="0"/>
      <p:bldP spid="504" grpId="0"/>
      <p:bldP spid="507" grpId="0"/>
      <p:bldP spid="516" grpId="0"/>
      <p:bldP spid="527" grpId="0"/>
      <p:bldP spid="528" grpId="0"/>
      <p:bldP spid="517"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63">
          <a:extLst>
            <a:ext uri="{FF2B5EF4-FFF2-40B4-BE49-F238E27FC236}">
              <a16:creationId xmlns:a16="http://schemas.microsoft.com/office/drawing/2014/main" id="{242E9E88-91D2-A990-EED4-746ED81F2EE9}"/>
            </a:ext>
          </a:extLst>
        </p:cNvPr>
        <p:cNvGrpSpPr/>
        <p:nvPr/>
      </p:nvGrpSpPr>
      <p:grpSpPr>
        <a:xfrm>
          <a:off x="0" y="0"/>
          <a:ext cx="0" cy="0"/>
          <a:chOff x="0" y="0"/>
          <a:chExt cx="0" cy="0"/>
        </a:xfrm>
      </p:grpSpPr>
      <p:sp>
        <p:nvSpPr>
          <p:cNvPr id="564" name="Google Shape;564;p23">
            <a:extLst>
              <a:ext uri="{FF2B5EF4-FFF2-40B4-BE49-F238E27FC236}">
                <a16:creationId xmlns:a16="http://schemas.microsoft.com/office/drawing/2014/main" id="{F21F7BDB-08D0-C207-ABE6-7D87921C0F7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565" name="Google Shape;565;p23">
            <a:extLst>
              <a:ext uri="{FF2B5EF4-FFF2-40B4-BE49-F238E27FC236}">
                <a16:creationId xmlns:a16="http://schemas.microsoft.com/office/drawing/2014/main" id="{87CFA093-DB09-C78C-7B02-1042A7C87FDB}"/>
              </a:ext>
            </a:extLst>
          </p:cNvPr>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Our Contributions</a:t>
            </a:r>
            <a:endParaRPr sz="3300" b="1"/>
          </a:p>
        </p:txBody>
      </p:sp>
      <p:grpSp>
        <p:nvGrpSpPr>
          <p:cNvPr id="566" name="Google Shape;566;p23">
            <a:extLst>
              <a:ext uri="{FF2B5EF4-FFF2-40B4-BE49-F238E27FC236}">
                <a16:creationId xmlns:a16="http://schemas.microsoft.com/office/drawing/2014/main" id="{735F0A17-2B90-B2CB-B711-1CF8254102C8}"/>
              </a:ext>
            </a:extLst>
          </p:cNvPr>
          <p:cNvGrpSpPr/>
          <p:nvPr/>
        </p:nvGrpSpPr>
        <p:grpSpPr>
          <a:xfrm>
            <a:off x="213511" y="1116300"/>
            <a:ext cx="594300" cy="594300"/>
            <a:chOff x="1151886" y="1957150"/>
            <a:chExt cx="594300" cy="594300"/>
          </a:xfrm>
        </p:grpSpPr>
        <p:sp>
          <p:nvSpPr>
            <p:cNvPr id="567" name="Google Shape;567;p23">
              <a:extLst>
                <a:ext uri="{FF2B5EF4-FFF2-40B4-BE49-F238E27FC236}">
                  <a16:creationId xmlns:a16="http://schemas.microsoft.com/office/drawing/2014/main" id="{BBAF1E13-FC60-6365-522E-A4CA0811EC12}"/>
                </a:ext>
              </a:extLst>
            </p:cNvPr>
            <p:cNvSpPr/>
            <p:nvPr/>
          </p:nvSpPr>
          <p:spPr>
            <a:xfrm>
              <a:off x="1151886" y="1957150"/>
              <a:ext cx="594300" cy="594300"/>
            </a:xfrm>
            <a:prstGeom prst="ellipse">
              <a:avLst/>
            </a:prstGeom>
            <a:noFill/>
            <a:ln w="3810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B0000"/>
                </a:solidFill>
              </a:endParaRPr>
            </a:p>
          </p:txBody>
        </p:sp>
        <p:sp>
          <p:nvSpPr>
            <p:cNvPr id="568" name="Google Shape;568;p23">
              <a:extLst>
                <a:ext uri="{FF2B5EF4-FFF2-40B4-BE49-F238E27FC236}">
                  <a16:creationId xmlns:a16="http://schemas.microsoft.com/office/drawing/2014/main" id="{BD502C16-372A-DD0C-304A-17B64E28E591}"/>
                </a:ext>
              </a:extLst>
            </p:cNvPr>
            <p:cNvSpPr txBox="1"/>
            <p:nvPr/>
          </p:nvSpPr>
          <p:spPr>
            <a:xfrm>
              <a:off x="1230636" y="1981874"/>
              <a:ext cx="4368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2500" b="1">
                  <a:solidFill>
                    <a:srgbClr val="BB0000"/>
                  </a:solidFill>
                  <a:latin typeface="Roboto"/>
                  <a:ea typeface="Roboto"/>
                  <a:cs typeface="Roboto"/>
                  <a:sym typeface="Roboto"/>
                </a:rPr>
                <a:t>2</a:t>
              </a:r>
              <a:endParaRPr sz="2500" b="1">
                <a:solidFill>
                  <a:srgbClr val="BB0000"/>
                </a:solidFill>
                <a:latin typeface="Roboto"/>
                <a:ea typeface="Roboto"/>
                <a:cs typeface="Roboto"/>
                <a:sym typeface="Roboto"/>
              </a:endParaRPr>
            </a:p>
          </p:txBody>
        </p:sp>
      </p:grpSp>
      <p:sp>
        <p:nvSpPr>
          <p:cNvPr id="569" name="Google Shape;569;p23">
            <a:extLst>
              <a:ext uri="{FF2B5EF4-FFF2-40B4-BE49-F238E27FC236}">
                <a16:creationId xmlns:a16="http://schemas.microsoft.com/office/drawing/2014/main" id="{B64A07BD-4D53-7856-F9E3-5EE278BE82E9}"/>
              </a:ext>
            </a:extLst>
          </p:cNvPr>
          <p:cNvSpPr txBox="1">
            <a:spLocks noGrp="1"/>
          </p:cNvSpPr>
          <p:nvPr>
            <p:ph type="title"/>
          </p:nvPr>
        </p:nvSpPr>
        <p:spPr>
          <a:xfrm>
            <a:off x="1005849" y="920400"/>
            <a:ext cx="8234403" cy="986100"/>
          </a:xfrm>
          <a:prstGeom prst="rect">
            <a:avLst/>
          </a:prstGeom>
          <a:solidFill>
            <a:srgbClr val="BB0000"/>
          </a:solidFill>
        </p:spPr>
        <p:txBody>
          <a:bodyPr spcFirstLastPara="1" wrap="square" lIns="91425" tIns="91425" rIns="91425" bIns="91425" anchor="ctr" anchorCtr="0">
            <a:normAutofit/>
          </a:bodyPr>
          <a:lstStyle/>
          <a:p>
            <a:pPr marL="0" lvl="0" indent="0" algn="l" rtl="0">
              <a:lnSpc>
                <a:spcPct val="115000"/>
              </a:lnSpc>
              <a:spcBef>
                <a:spcPts val="0"/>
              </a:spcBef>
              <a:spcAft>
                <a:spcPts val="0"/>
              </a:spcAft>
              <a:buSzPts val="1100"/>
              <a:buNone/>
            </a:pPr>
            <a:r>
              <a:rPr lang="en" sz="2400">
                <a:solidFill>
                  <a:schemeClr val="lt1"/>
                </a:solidFill>
              </a:rPr>
              <a:t>Decentralized MA-ABE for </a:t>
            </a:r>
            <a:r>
              <a:rPr lang="en" sz="2400" i="1" u="sng">
                <a:solidFill>
                  <a:schemeClr val="lt1"/>
                </a:solidFill>
              </a:rPr>
              <a:t>Arithmetic Span Program (ASP)</a:t>
            </a:r>
            <a:endParaRPr sz="2400" b="1" i="1" u="sng">
              <a:solidFill>
                <a:schemeClr val="lt1"/>
              </a:solidFill>
            </a:endParaRPr>
          </a:p>
        </p:txBody>
      </p:sp>
      <p:sp>
        <p:nvSpPr>
          <p:cNvPr id="570" name="Google Shape;570;p23">
            <a:extLst>
              <a:ext uri="{FF2B5EF4-FFF2-40B4-BE49-F238E27FC236}">
                <a16:creationId xmlns:a16="http://schemas.microsoft.com/office/drawing/2014/main" id="{C9EC2726-E87B-77F9-EE31-489D74549159}"/>
              </a:ext>
            </a:extLst>
          </p:cNvPr>
          <p:cNvSpPr txBox="1"/>
          <p:nvPr/>
        </p:nvSpPr>
        <p:spPr>
          <a:xfrm>
            <a:off x="1578150" y="2100000"/>
            <a:ext cx="6191100" cy="461700"/>
          </a:xfrm>
          <a:prstGeom prst="rect">
            <a:avLst/>
          </a:prstGeom>
          <a:noFill/>
          <a:ln w="28575" cap="flat" cmpd="sng">
            <a:solidFill>
              <a:srgbClr val="BB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1"/>
                </a:solidFill>
              </a:rPr>
              <a:t>Construction and proof build upon our framework for BSP</a:t>
            </a:r>
            <a:endParaRPr sz="1800">
              <a:solidFill>
                <a:schemeClr val="dk1"/>
              </a:solidFill>
            </a:endParaRPr>
          </a:p>
        </p:txBody>
      </p:sp>
      <p:sp>
        <p:nvSpPr>
          <p:cNvPr id="571" name="Google Shape;571;p23">
            <a:extLst>
              <a:ext uri="{FF2B5EF4-FFF2-40B4-BE49-F238E27FC236}">
                <a16:creationId xmlns:a16="http://schemas.microsoft.com/office/drawing/2014/main" id="{5E5E5A93-A236-D4F4-3BDB-076A10372803}"/>
              </a:ext>
            </a:extLst>
          </p:cNvPr>
          <p:cNvSpPr txBox="1"/>
          <p:nvPr/>
        </p:nvSpPr>
        <p:spPr>
          <a:xfrm>
            <a:off x="1578150" y="2575594"/>
            <a:ext cx="7078500" cy="2523738"/>
          </a:xfrm>
          <a:prstGeom prst="rect">
            <a:avLst/>
          </a:prstGeom>
          <a:noFill/>
          <a:ln>
            <a:noFill/>
          </a:ln>
        </p:spPr>
        <p:txBody>
          <a:bodyPr spcFirstLastPara="1" wrap="square" lIns="91425" tIns="91425" rIns="91425" bIns="91425" anchor="t" anchorCtr="0">
            <a:spAutoFit/>
          </a:bodyPr>
          <a:lstStyle/>
          <a:p>
            <a:r>
              <a:rPr lang="en" sz="1800" b="1" dirty="0">
                <a:solidFill>
                  <a:schemeClr val="accent1"/>
                </a:solidFill>
              </a:rPr>
              <a:t>✅</a:t>
            </a:r>
            <a:r>
              <a:rPr lang="en" sz="1700" dirty="0">
                <a:solidFill>
                  <a:schemeClr val="dk1"/>
                </a:solidFill>
              </a:rPr>
              <a:t>	</a:t>
            </a:r>
            <a:r>
              <a:rPr lang="en" sz="850" dirty="0">
                <a:solidFill>
                  <a:schemeClr val="dk1"/>
                </a:solidFill>
              </a:rPr>
              <a:t> </a:t>
            </a:r>
            <a:r>
              <a:rPr lang="en" sz="1800" dirty="0">
                <a:solidFill>
                  <a:schemeClr val="dk1"/>
                </a:solidFill>
              </a:rPr>
              <a:t>adaptive corruption of arbitrarily many user secret keys</a:t>
            </a:r>
          </a:p>
          <a:p>
            <a:endParaRPr sz="1800" dirty="0">
              <a:solidFill>
                <a:schemeClr val="dk1"/>
              </a:solidFill>
            </a:endParaRPr>
          </a:p>
          <a:p>
            <a:r>
              <a:rPr lang="en" sz="1700" dirty="0">
                <a:solidFill>
                  <a:schemeClr val="dk1"/>
                </a:solidFill>
              </a:rPr>
              <a:t>	      </a:t>
            </a:r>
            <a:r>
              <a:rPr lang="en" dirty="0">
                <a:solidFill>
                  <a:schemeClr val="dk1"/>
                </a:solidFill>
              </a:rPr>
              <a:t>no authority appearing in ciphertext-policy is corrupted</a:t>
            </a:r>
          </a:p>
          <a:p>
            <a:pPr algn="ctr"/>
            <a:r>
              <a:rPr lang="en" dirty="0">
                <a:solidFill>
                  <a:schemeClr val="dk1"/>
                </a:solidFill>
              </a:rPr>
              <a:t>OR</a:t>
            </a:r>
          </a:p>
          <a:p>
            <a:pPr algn="ctr"/>
            <a:r>
              <a:rPr lang="en-US" dirty="0">
                <a:solidFill>
                  <a:srgbClr val="000000"/>
                </a:solidFill>
                <a:effectLst/>
                <a:latin typeface="Helvetica" pitchFamily="2" charset="0"/>
              </a:rPr>
              <a:t>decryption requires keys from all authorities appearing in a ciphertext</a:t>
            </a:r>
          </a:p>
          <a:p>
            <a:pPr algn="ctr"/>
            <a:r>
              <a:rPr lang="en" dirty="0">
                <a:solidFill>
                  <a:schemeClr val="dk1"/>
                </a:solidFill>
              </a:rPr>
              <a:t>AND</a:t>
            </a:r>
          </a:p>
          <a:p>
            <a:pPr algn="ctr"/>
            <a:r>
              <a:rPr lang="en" dirty="0">
                <a:solidFill>
                  <a:schemeClr val="dk1"/>
                </a:solidFill>
              </a:rPr>
              <a:t>no authority appearing in ciphertext-policy is corrupted</a:t>
            </a:r>
            <a:r>
              <a:rPr lang="en-US" dirty="0">
                <a:solidFill>
                  <a:srgbClr val="000000"/>
                </a:solidFill>
                <a:effectLst/>
                <a:latin typeface="Helvetica" pitchFamily="2" charset="0"/>
              </a:rPr>
              <a:t> </a:t>
            </a:r>
          </a:p>
          <a:p>
            <a:pPr algn="ctr"/>
            <a:r>
              <a:rPr lang="en-US" dirty="0">
                <a:latin typeface="Helvetica" pitchFamily="2" charset="0"/>
              </a:rPr>
              <a:t>OR</a:t>
            </a:r>
          </a:p>
          <a:p>
            <a:pPr algn="ctr"/>
            <a:r>
              <a:rPr lang="en-US" dirty="0">
                <a:solidFill>
                  <a:srgbClr val="000000"/>
                </a:solidFill>
                <a:effectLst/>
                <a:latin typeface="Helvetica" pitchFamily="2" charset="0"/>
              </a:rPr>
              <a:t>for each GID queried, there exists an honest authority appearing in </a:t>
            </a:r>
          </a:p>
          <a:p>
            <a:pPr algn="ctr"/>
            <a:r>
              <a:rPr lang="en-US" dirty="0">
                <a:solidFill>
                  <a:srgbClr val="000000"/>
                </a:solidFill>
                <a:effectLst/>
                <a:latin typeface="Helvetica" pitchFamily="2" charset="0"/>
              </a:rPr>
              <a:t>ciphertext-policy who did not issue any secret key</a:t>
            </a:r>
            <a:endParaRPr lang="en-US" sz="2400" dirty="0">
              <a:solidFill>
                <a:srgbClr val="000000"/>
              </a:solidFill>
              <a:effectLst/>
              <a:latin typeface="Helvetica" pitchFamily="2" charset="0"/>
            </a:endParaRPr>
          </a:p>
        </p:txBody>
      </p:sp>
      <p:sp>
        <p:nvSpPr>
          <p:cNvPr id="2" name="Double Bracket 1">
            <a:extLst>
              <a:ext uri="{FF2B5EF4-FFF2-40B4-BE49-F238E27FC236}">
                <a16:creationId xmlns:a16="http://schemas.microsoft.com/office/drawing/2014/main" id="{97151ED4-8534-BEEB-B15A-CE17B268C484}"/>
              </a:ext>
            </a:extLst>
          </p:cNvPr>
          <p:cNvSpPr/>
          <p:nvPr/>
        </p:nvSpPr>
        <p:spPr>
          <a:xfrm>
            <a:off x="2162256" y="3708196"/>
            <a:ext cx="5945694" cy="1348622"/>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Double Bracket 2">
            <a:extLst>
              <a:ext uri="{FF2B5EF4-FFF2-40B4-BE49-F238E27FC236}">
                <a16:creationId xmlns:a16="http://schemas.microsoft.com/office/drawing/2014/main" id="{C179729E-CD5B-EB65-A646-957EB79F7BF1}"/>
              </a:ext>
            </a:extLst>
          </p:cNvPr>
          <p:cNvSpPr/>
          <p:nvPr/>
        </p:nvSpPr>
        <p:spPr>
          <a:xfrm>
            <a:off x="2441358" y="4119239"/>
            <a:ext cx="5327891" cy="937578"/>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B050876-E68B-F320-F113-2919D1CAE30F}"/>
              </a:ext>
            </a:extLst>
          </p:cNvPr>
          <p:cNvSpPr txBox="1"/>
          <p:nvPr/>
        </p:nvSpPr>
        <p:spPr>
          <a:xfrm>
            <a:off x="1578150" y="3965350"/>
            <a:ext cx="388398" cy="307777"/>
          </a:xfrm>
          <a:prstGeom prst="rect">
            <a:avLst/>
          </a:prstGeom>
          <a:noFill/>
        </p:spPr>
        <p:txBody>
          <a:bodyPr wrap="square">
            <a:spAutoFit/>
          </a:bodyPr>
          <a:lstStyle/>
          <a:p>
            <a:r>
              <a:rPr lang="en" sz="1400" b="1" dirty="0">
                <a:solidFill>
                  <a:srgbClr val="BB0000"/>
                </a:solidFill>
              </a:rPr>
              <a:t>❌</a:t>
            </a:r>
            <a:endParaRPr lang="en-US" dirty="0"/>
          </a:p>
        </p:txBody>
      </p:sp>
      <p:sp>
        <p:nvSpPr>
          <p:cNvPr id="6" name="Double Bracket 5">
            <a:extLst>
              <a:ext uri="{FF2B5EF4-FFF2-40B4-BE49-F238E27FC236}">
                <a16:creationId xmlns:a16="http://schemas.microsoft.com/office/drawing/2014/main" id="{5475CC0A-5F73-0967-DF30-86ED7D37FBDD}"/>
              </a:ext>
            </a:extLst>
          </p:cNvPr>
          <p:cNvSpPr/>
          <p:nvPr/>
        </p:nvSpPr>
        <p:spPr>
          <a:xfrm>
            <a:off x="1966548" y="3230794"/>
            <a:ext cx="6316318" cy="1912706"/>
          </a:xfrm>
          <a:prstGeom prst="bracketPair">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9876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76"/>
        <p:cNvGrpSpPr/>
        <p:nvPr/>
      </p:nvGrpSpPr>
      <p:grpSpPr>
        <a:xfrm>
          <a:off x="0" y="0"/>
          <a:ext cx="0" cy="0"/>
          <a:chOff x="0" y="0"/>
          <a:chExt cx="0" cy="0"/>
        </a:xfrm>
      </p:grpSpPr>
      <p:sp>
        <p:nvSpPr>
          <p:cNvPr id="577" name="Google Shape;57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
        <p:nvSpPr>
          <p:cNvPr id="578" name="Google Shape;578;p24"/>
          <p:cNvSpPr txBox="1"/>
          <p:nvPr/>
        </p:nvSpPr>
        <p:spPr>
          <a:xfrm>
            <a:off x="3340850" y="864350"/>
            <a:ext cx="179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Decentralized?</a:t>
            </a:r>
            <a:endParaRPr sz="1800">
              <a:solidFill>
                <a:schemeClr val="dk1"/>
              </a:solidFill>
            </a:endParaRPr>
          </a:p>
        </p:txBody>
      </p:sp>
      <p:sp>
        <p:nvSpPr>
          <p:cNvPr id="579" name="Google Shape;579;p24"/>
          <p:cNvSpPr txBox="1"/>
          <p:nvPr/>
        </p:nvSpPr>
        <p:spPr>
          <a:xfrm>
            <a:off x="5017250" y="864350"/>
            <a:ext cx="161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Security</a:t>
            </a:r>
            <a:endParaRPr sz="1800">
              <a:solidFill>
                <a:schemeClr val="dk1"/>
              </a:solidFill>
            </a:endParaRPr>
          </a:p>
        </p:txBody>
      </p:sp>
      <p:sp>
        <p:nvSpPr>
          <p:cNvPr id="580" name="Google Shape;580;p24"/>
          <p:cNvSpPr txBox="1"/>
          <p:nvPr/>
        </p:nvSpPr>
        <p:spPr>
          <a:xfrm>
            <a:off x="2045450" y="1550150"/>
            <a:ext cx="127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[LW11a]</a:t>
            </a:r>
            <a:endParaRPr sz="1800">
              <a:solidFill>
                <a:schemeClr val="dk1"/>
              </a:solidFill>
            </a:endParaRPr>
          </a:p>
        </p:txBody>
      </p:sp>
      <p:sp>
        <p:nvSpPr>
          <p:cNvPr id="581" name="Google Shape;581;p24"/>
          <p:cNvSpPr txBox="1"/>
          <p:nvPr/>
        </p:nvSpPr>
        <p:spPr>
          <a:xfrm>
            <a:off x="5026200" y="1550150"/>
            <a:ext cx="127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static </a:t>
            </a:r>
            <a:endParaRPr>
              <a:solidFill>
                <a:srgbClr val="BB0000"/>
              </a:solidFill>
            </a:endParaRPr>
          </a:p>
          <a:p>
            <a:pPr marL="0" lvl="0" indent="0" algn="l" rtl="0">
              <a:spcBef>
                <a:spcPts val="0"/>
              </a:spcBef>
              <a:spcAft>
                <a:spcPts val="0"/>
              </a:spcAft>
              <a:buNone/>
            </a:pPr>
            <a:r>
              <a:rPr lang="en">
                <a:solidFill>
                  <a:srgbClr val="BB0000"/>
                </a:solidFill>
              </a:rPr>
              <a:t>corruption</a:t>
            </a:r>
            <a:endParaRPr>
              <a:solidFill>
                <a:srgbClr val="BB0000"/>
              </a:solidFill>
            </a:endParaRPr>
          </a:p>
        </p:txBody>
      </p:sp>
      <p:sp>
        <p:nvSpPr>
          <p:cNvPr id="582" name="Google Shape;582;p24"/>
          <p:cNvSpPr txBox="1"/>
          <p:nvPr/>
        </p:nvSpPr>
        <p:spPr>
          <a:xfrm>
            <a:off x="2045450" y="2338006"/>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[DKW23]</a:t>
            </a:r>
            <a:endParaRPr sz="1800">
              <a:solidFill>
                <a:schemeClr val="dk1"/>
              </a:solidFill>
            </a:endParaRPr>
          </a:p>
        </p:txBody>
      </p:sp>
      <p:sp>
        <p:nvSpPr>
          <p:cNvPr id="583" name="Google Shape;583;p24"/>
          <p:cNvSpPr txBox="1"/>
          <p:nvPr/>
        </p:nvSpPr>
        <p:spPr>
          <a:xfrm>
            <a:off x="5026200" y="2368756"/>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584" name="Google Shape;584;p24"/>
          <p:cNvSpPr txBox="1"/>
          <p:nvPr/>
        </p:nvSpPr>
        <p:spPr>
          <a:xfrm>
            <a:off x="6302550" y="864350"/>
            <a:ext cx="1150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Attribute </a:t>
            </a:r>
            <a:endParaRPr sz="1800">
              <a:solidFill>
                <a:schemeClr val="dk1"/>
              </a:solidFill>
            </a:endParaRPr>
          </a:p>
          <a:p>
            <a:pPr marL="0" lvl="0" indent="0" algn="l" rtl="0">
              <a:spcBef>
                <a:spcPts val="0"/>
              </a:spcBef>
              <a:spcAft>
                <a:spcPts val="0"/>
              </a:spcAft>
              <a:buNone/>
            </a:pPr>
            <a:r>
              <a:rPr lang="en" sz="1800">
                <a:solidFill>
                  <a:schemeClr val="dk1"/>
                </a:solidFill>
              </a:rPr>
              <a:t>reuse?</a:t>
            </a:r>
            <a:endParaRPr sz="1800">
              <a:solidFill>
                <a:schemeClr val="dk1"/>
              </a:solidFill>
            </a:endParaRPr>
          </a:p>
        </p:txBody>
      </p:sp>
      <p:sp>
        <p:nvSpPr>
          <p:cNvPr id="585" name="Google Shape;585;p24"/>
          <p:cNvSpPr txBox="1"/>
          <p:nvPr/>
        </p:nvSpPr>
        <p:spPr>
          <a:xfrm>
            <a:off x="2045450" y="2997950"/>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[CCG+23]</a:t>
            </a:r>
            <a:endParaRPr sz="1800">
              <a:solidFill>
                <a:schemeClr val="dk1"/>
              </a:solidFill>
            </a:endParaRPr>
          </a:p>
        </p:txBody>
      </p:sp>
      <p:sp>
        <p:nvSpPr>
          <p:cNvPr id="586" name="Google Shape;586;p24"/>
          <p:cNvSpPr txBox="1"/>
          <p:nvPr/>
        </p:nvSpPr>
        <p:spPr>
          <a:xfrm>
            <a:off x="5026200" y="2997950"/>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587" name="Google Shape;587;p24"/>
          <p:cNvSpPr txBox="1"/>
          <p:nvPr/>
        </p:nvSpPr>
        <p:spPr>
          <a:xfrm>
            <a:off x="7369350" y="864350"/>
            <a:ext cx="1473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Proof Technique</a:t>
            </a:r>
            <a:endParaRPr sz="1800">
              <a:solidFill>
                <a:schemeClr val="dk1"/>
              </a:solidFill>
            </a:endParaRPr>
          </a:p>
        </p:txBody>
      </p:sp>
      <p:sp>
        <p:nvSpPr>
          <p:cNvPr id="588" name="Google Shape;588;p24"/>
          <p:cNvSpPr txBox="1"/>
          <p:nvPr/>
        </p:nvSpPr>
        <p:spPr>
          <a:xfrm>
            <a:off x="7312200" y="1550150"/>
            <a:ext cx="170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Simple</a:t>
            </a:r>
            <a:br>
              <a:rPr lang="en" sz="1800">
                <a:solidFill>
                  <a:schemeClr val="dk1"/>
                </a:solidFill>
              </a:rPr>
            </a:br>
            <a:r>
              <a:rPr lang="en">
                <a:solidFill>
                  <a:schemeClr val="dk1"/>
                </a:solidFill>
              </a:rPr>
              <a:t>(Dual System)</a:t>
            </a:r>
            <a:endParaRPr>
              <a:solidFill>
                <a:schemeClr val="dk1"/>
              </a:solidFill>
            </a:endParaRPr>
          </a:p>
        </p:txBody>
      </p:sp>
      <p:sp>
        <p:nvSpPr>
          <p:cNvPr id="589" name="Google Shape;589;p24"/>
          <p:cNvSpPr txBox="1"/>
          <p:nvPr/>
        </p:nvSpPr>
        <p:spPr>
          <a:xfrm>
            <a:off x="7303400" y="2534100"/>
            <a:ext cx="170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Complex</a:t>
            </a:r>
            <a:br>
              <a:rPr lang="en" sz="1800">
                <a:solidFill>
                  <a:schemeClr val="dk1"/>
                </a:solidFill>
              </a:rPr>
            </a:br>
            <a:r>
              <a:rPr lang="en">
                <a:solidFill>
                  <a:schemeClr val="dk1"/>
                </a:solidFill>
              </a:rPr>
              <a:t>(Dual System with dual sub-systems)</a:t>
            </a:r>
            <a:endParaRPr>
              <a:solidFill>
                <a:schemeClr val="dk1"/>
              </a:solidFill>
            </a:endParaRPr>
          </a:p>
        </p:txBody>
      </p:sp>
      <p:sp>
        <p:nvSpPr>
          <p:cNvPr id="590" name="Google Shape;590;p24"/>
          <p:cNvSpPr txBox="1"/>
          <p:nvPr/>
        </p:nvSpPr>
        <p:spPr>
          <a:xfrm>
            <a:off x="597650" y="864350"/>
            <a:ext cx="1056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Policy</a:t>
            </a:r>
            <a:endParaRPr sz="1800">
              <a:solidFill>
                <a:schemeClr val="dk1"/>
              </a:solidFill>
            </a:endParaRPr>
          </a:p>
          <a:p>
            <a:pPr marL="0" lvl="0" indent="0" algn="l" rtl="0">
              <a:spcBef>
                <a:spcPts val="0"/>
              </a:spcBef>
              <a:spcAft>
                <a:spcPts val="0"/>
              </a:spcAft>
              <a:buNone/>
            </a:pPr>
            <a:r>
              <a:rPr lang="en" sz="1800">
                <a:solidFill>
                  <a:schemeClr val="dk1"/>
                </a:solidFill>
              </a:rPr>
              <a:t>Class</a:t>
            </a:r>
            <a:endParaRPr sz="1800">
              <a:solidFill>
                <a:schemeClr val="dk1"/>
              </a:solidFill>
            </a:endParaRPr>
          </a:p>
        </p:txBody>
      </p:sp>
      <p:sp>
        <p:nvSpPr>
          <p:cNvPr id="591" name="Google Shape;591;p24"/>
          <p:cNvSpPr txBox="1"/>
          <p:nvPr/>
        </p:nvSpPr>
        <p:spPr>
          <a:xfrm>
            <a:off x="524525" y="2007350"/>
            <a:ext cx="134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boolean span program (BSP)</a:t>
            </a:r>
            <a:endParaRPr>
              <a:solidFill>
                <a:srgbClr val="4A86E8"/>
              </a:solidFill>
            </a:endParaRPr>
          </a:p>
        </p:txBody>
      </p:sp>
      <p:cxnSp>
        <p:nvCxnSpPr>
          <p:cNvPr id="592" name="Google Shape;592;p24"/>
          <p:cNvCxnSpPr>
            <a:endCxn id="593" idx="1"/>
          </p:cNvCxnSpPr>
          <p:nvPr/>
        </p:nvCxnSpPr>
        <p:spPr>
          <a:xfrm rot="5400000">
            <a:off x="1021250" y="2805200"/>
            <a:ext cx="2057400" cy="9000"/>
          </a:xfrm>
          <a:prstGeom prst="bentConnector4">
            <a:avLst>
              <a:gd name="adj1" fmla="val 126"/>
              <a:gd name="adj2" fmla="val 2745833"/>
            </a:avLst>
          </a:prstGeom>
          <a:noFill/>
          <a:ln w="19050" cap="flat" cmpd="sng">
            <a:solidFill>
              <a:schemeClr val="dk1"/>
            </a:solidFill>
            <a:prstDash val="solid"/>
            <a:round/>
            <a:headEnd type="none" w="med" len="med"/>
            <a:tailEnd type="none" w="med" len="med"/>
          </a:ln>
        </p:spPr>
      </p:cxnSp>
      <p:cxnSp>
        <p:nvCxnSpPr>
          <p:cNvPr id="594" name="Google Shape;594;p24"/>
          <p:cNvCxnSpPr>
            <a:stCxn id="595" idx="3"/>
            <a:endCxn id="596" idx="3"/>
          </p:cNvCxnSpPr>
          <p:nvPr/>
        </p:nvCxnSpPr>
        <p:spPr>
          <a:xfrm>
            <a:off x="7015263" y="2568856"/>
            <a:ext cx="21300" cy="685734"/>
          </a:xfrm>
          <a:prstGeom prst="bentConnector3">
            <a:avLst>
              <a:gd name="adj1" fmla="val 1173239"/>
            </a:avLst>
          </a:prstGeom>
          <a:noFill/>
          <a:ln w="19050" cap="flat" cmpd="sng">
            <a:solidFill>
              <a:schemeClr val="dk1"/>
            </a:solidFill>
            <a:prstDash val="solid"/>
            <a:round/>
            <a:headEnd type="none" w="med" len="med"/>
            <a:tailEnd type="none" w="med" len="med"/>
          </a:ln>
        </p:spPr>
      </p:cxnSp>
      <p:cxnSp>
        <p:nvCxnSpPr>
          <p:cNvPr id="597" name="Google Shape;597;p24"/>
          <p:cNvCxnSpPr/>
          <p:nvPr/>
        </p:nvCxnSpPr>
        <p:spPr>
          <a:xfrm>
            <a:off x="569625" y="1537825"/>
            <a:ext cx="8357700" cy="0"/>
          </a:xfrm>
          <a:prstGeom prst="straightConnector1">
            <a:avLst/>
          </a:prstGeom>
          <a:noFill/>
          <a:ln w="38100" cap="flat" cmpd="sng">
            <a:solidFill>
              <a:schemeClr val="dk1"/>
            </a:solidFill>
            <a:prstDash val="solid"/>
            <a:round/>
            <a:headEnd type="none" w="med" len="med"/>
            <a:tailEnd type="none" w="med" len="med"/>
          </a:ln>
        </p:spPr>
      </p:cxnSp>
      <p:sp>
        <p:nvSpPr>
          <p:cNvPr id="598" name="Google Shape;598;p24"/>
          <p:cNvSpPr txBox="1"/>
          <p:nvPr/>
        </p:nvSpPr>
        <p:spPr>
          <a:xfrm>
            <a:off x="3954475" y="1558425"/>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99" name="Google Shape;599;p24"/>
          <p:cNvSpPr txBox="1"/>
          <p:nvPr/>
        </p:nvSpPr>
        <p:spPr>
          <a:xfrm>
            <a:off x="6618963" y="1603250"/>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595" name="Google Shape;595;p24"/>
          <p:cNvSpPr txBox="1"/>
          <p:nvPr/>
        </p:nvSpPr>
        <p:spPr>
          <a:xfrm>
            <a:off x="6618963" y="2291806"/>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600" name="Google Shape;600;p24"/>
          <p:cNvSpPr txBox="1"/>
          <p:nvPr/>
        </p:nvSpPr>
        <p:spPr>
          <a:xfrm>
            <a:off x="3941125" y="22918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601" name="Google Shape;601;p24"/>
          <p:cNvSpPr txBox="1"/>
          <p:nvPr/>
        </p:nvSpPr>
        <p:spPr>
          <a:xfrm>
            <a:off x="3941125" y="29776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96" name="Google Shape;596;p24"/>
          <p:cNvSpPr txBox="1"/>
          <p:nvPr/>
        </p:nvSpPr>
        <p:spPr>
          <a:xfrm>
            <a:off x="6597663" y="29776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93" name="Google Shape;593;p24"/>
          <p:cNvSpPr txBox="1"/>
          <p:nvPr/>
        </p:nvSpPr>
        <p:spPr>
          <a:xfrm>
            <a:off x="2045450" y="3607550"/>
            <a:ext cx="134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This work</a:t>
            </a:r>
            <a:endParaRPr sz="1800" b="1">
              <a:solidFill>
                <a:schemeClr val="dk1"/>
              </a:solidFill>
            </a:endParaRPr>
          </a:p>
        </p:txBody>
      </p:sp>
      <p:sp>
        <p:nvSpPr>
          <p:cNvPr id="602" name="Google Shape;602;p24"/>
          <p:cNvSpPr txBox="1"/>
          <p:nvPr/>
        </p:nvSpPr>
        <p:spPr>
          <a:xfrm>
            <a:off x="5026200" y="3607550"/>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603" name="Google Shape;603;p24"/>
          <p:cNvSpPr txBox="1"/>
          <p:nvPr/>
        </p:nvSpPr>
        <p:spPr>
          <a:xfrm>
            <a:off x="3941125" y="35872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604" name="Google Shape;604;p24"/>
          <p:cNvSpPr txBox="1"/>
          <p:nvPr/>
        </p:nvSpPr>
        <p:spPr>
          <a:xfrm>
            <a:off x="6597663" y="35872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605" name="Google Shape;605;p24"/>
          <p:cNvSpPr txBox="1"/>
          <p:nvPr/>
        </p:nvSpPr>
        <p:spPr>
          <a:xfrm>
            <a:off x="7312200" y="3531350"/>
            <a:ext cx="170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Simple</a:t>
            </a:r>
            <a:br>
              <a:rPr lang="en" sz="1800">
                <a:solidFill>
                  <a:schemeClr val="dk1"/>
                </a:solidFill>
              </a:rPr>
            </a:br>
            <a:r>
              <a:rPr lang="en">
                <a:solidFill>
                  <a:schemeClr val="dk1"/>
                </a:solidFill>
              </a:rPr>
              <a:t>(Dual System)</a:t>
            </a:r>
            <a:endParaRPr>
              <a:solidFill>
                <a:schemeClr val="dk1"/>
              </a:solidFill>
            </a:endParaRPr>
          </a:p>
        </p:txBody>
      </p:sp>
      <p:sp>
        <p:nvSpPr>
          <p:cNvPr id="606" name="Google Shape;606;p24"/>
          <p:cNvSpPr txBox="1"/>
          <p:nvPr/>
        </p:nvSpPr>
        <p:spPr>
          <a:xfrm>
            <a:off x="2045450" y="4140950"/>
            <a:ext cx="1349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This work</a:t>
            </a:r>
            <a:endParaRPr sz="1800" b="1">
              <a:solidFill>
                <a:schemeClr val="dk1"/>
              </a:solidFill>
            </a:endParaRPr>
          </a:p>
        </p:txBody>
      </p:sp>
      <p:sp>
        <p:nvSpPr>
          <p:cNvPr id="607" name="Google Shape;607;p24"/>
          <p:cNvSpPr txBox="1"/>
          <p:nvPr/>
        </p:nvSpPr>
        <p:spPr>
          <a:xfrm>
            <a:off x="5026200" y="4140950"/>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608" name="Google Shape;608;p24"/>
          <p:cNvSpPr txBox="1"/>
          <p:nvPr/>
        </p:nvSpPr>
        <p:spPr>
          <a:xfrm>
            <a:off x="3941125" y="4120606"/>
            <a:ext cx="438900" cy="553968"/>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609" name="Google Shape;609;p24"/>
          <p:cNvSpPr txBox="1"/>
          <p:nvPr/>
        </p:nvSpPr>
        <p:spPr>
          <a:xfrm>
            <a:off x="524525" y="4064750"/>
            <a:ext cx="134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arithmetic span program (ASP)</a:t>
            </a:r>
            <a:endParaRPr>
              <a:solidFill>
                <a:srgbClr val="4A86E8"/>
              </a:solidFill>
            </a:endParaRPr>
          </a:p>
        </p:txBody>
      </p:sp>
      <p:sp>
        <p:nvSpPr>
          <p:cNvPr id="610" name="Google Shape;610;p24"/>
          <p:cNvSpPr txBox="1"/>
          <p:nvPr/>
        </p:nvSpPr>
        <p:spPr>
          <a:xfrm>
            <a:off x="6618963" y="4120606"/>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611" name="Google Shape;611;p24"/>
          <p:cNvSpPr txBox="1"/>
          <p:nvPr/>
        </p:nvSpPr>
        <p:spPr>
          <a:xfrm>
            <a:off x="7312200" y="4140950"/>
            <a:ext cx="170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Simple</a:t>
            </a:r>
            <a:br>
              <a:rPr lang="en" sz="1800">
                <a:solidFill>
                  <a:schemeClr val="dk1"/>
                </a:solidFill>
              </a:rPr>
            </a:br>
            <a:r>
              <a:rPr lang="en">
                <a:solidFill>
                  <a:schemeClr val="dk1"/>
                </a:solidFill>
              </a:rPr>
              <a:t>(Dual System)</a:t>
            </a:r>
            <a:endParaRPr>
              <a:solidFill>
                <a:schemeClr val="dk1"/>
              </a:solidFill>
            </a:endParaRPr>
          </a:p>
        </p:txBody>
      </p:sp>
      <p:sp>
        <p:nvSpPr>
          <p:cNvPr id="2" name="Google Shape;565;p23">
            <a:extLst>
              <a:ext uri="{FF2B5EF4-FFF2-40B4-BE49-F238E27FC236}">
                <a16:creationId xmlns:a16="http://schemas.microsoft.com/office/drawing/2014/main" id="{E67CEE46-2D54-E94C-D8C1-283EE23304D1}"/>
              </a:ext>
            </a:extLst>
          </p:cNvPr>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Comparison</a:t>
            </a:r>
            <a:endParaRPr sz="33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1DFD1E1D-14B8-5D0C-3968-44EBE01879B0}"/>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26075BDA-649E-0CE0-5291-53846118249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645" name="Google Shape;645;p28">
            <a:extLst>
              <a:ext uri="{FF2B5EF4-FFF2-40B4-BE49-F238E27FC236}">
                <a16:creationId xmlns:a16="http://schemas.microsoft.com/office/drawing/2014/main" id="{E52317F3-80DE-9219-FC35-6780C517E224}"/>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49E3187-B1EB-2004-2791-6DF9788CB53A}"/>
                  </a:ext>
                </a:extLst>
              </p:cNvPr>
              <p:cNvGraphicFramePr>
                <a:graphicFrameLocks noGrp="1"/>
              </p:cNvGraphicFramePr>
              <p:nvPr/>
            </p:nvGraphicFramePr>
            <p:xfrm>
              <a:off x="5280701" y="1363601"/>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5" name="Table 4">
                <a:extLst>
                  <a:ext uri="{FF2B5EF4-FFF2-40B4-BE49-F238E27FC236}">
                    <a16:creationId xmlns:a16="http://schemas.microsoft.com/office/drawing/2014/main" id="{C49E3187-B1EB-2004-2791-6DF9788CB53A}"/>
                  </a:ext>
                </a:extLst>
              </p:cNvPr>
              <p:cNvGraphicFramePr>
                <a:graphicFrameLocks noGrp="1"/>
              </p:cNvGraphicFramePr>
              <p:nvPr/>
            </p:nvGraphicFramePr>
            <p:xfrm>
              <a:off x="5280701" y="1363601"/>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CA374C2-AC6F-1F2C-B326-828662FB75BD}"/>
                  </a:ext>
                </a:extLst>
              </p:cNvPr>
              <p:cNvSpPr txBox="1"/>
              <p:nvPr/>
            </p:nvSpPr>
            <p:spPr>
              <a:xfrm>
                <a:off x="5280700" y="1032184"/>
                <a:ext cx="37404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7" name="TextBox 26">
                <a:extLst>
                  <a:ext uri="{FF2B5EF4-FFF2-40B4-BE49-F238E27FC236}">
                    <a16:creationId xmlns:a16="http://schemas.microsoft.com/office/drawing/2014/main" id="{1CA374C2-AC6F-1F2C-B326-828662FB75BD}"/>
                  </a:ext>
                </a:extLst>
              </p:cNvPr>
              <p:cNvSpPr txBox="1">
                <a:spLocks noRot="1" noChangeAspect="1" noMove="1" noResize="1" noEditPoints="1" noAdjustHandles="1" noChangeArrowheads="1" noChangeShapeType="1" noTextEdit="1"/>
              </p:cNvSpPr>
              <p:nvPr/>
            </p:nvSpPr>
            <p:spPr>
              <a:xfrm>
                <a:off x="5280700" y="1032184"/>
                <a:ext cx="3740457"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F91B92F3-A72C-5407-9801-CF5F964F9508}"/>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28" name="Table 27">
                <a:extLst>
                  <a:ext uri="{FF2B5EF4-FFF2-40B4-BE49-F238E27FC236}">
                    <a16:creationId xmlns:a16="http://schemas.microsoft.com/office/drawing/2014/main" id="{F91B92F3-A72C-5407-9801-CF5F964F9508}"/>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3448" r="-202041" b="-3206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100000" r="-202041" b="-21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9217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193548" r="-202041" b="-10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912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20" t="-293548" r="-202041"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3DF62E00-F930-D300-81A0-CEDB3BBDC1B1}"/>
                  </a:ext>
                </a:extLst>
              </p:cNvPr>
              <p:cNvGraphicFramePr>
                <a:graphicFrameLocks noGrp="1"/>
              </p:cNvGraphicFramePr>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p>
                                  <m:sSupPr>
                                    <m:ctrlPr>
                                      <a:rPr lang="en-US" sz="1400" b="0" i="1" dirty="0" smtClean="0">
                                        <a:latin typeface="Cambria Math" panose="02040503050406030204" pitchFamily="18" charset="0"/>
                                      </a:rPr>
                                    </m:ctrlPr>
                                  </m:sSupPr>
                                  <m:e>
                                    <m:r>
                                      <a:rPr lang="en-US" sz="1400" b="0" i="1" dirty="0" smtClean="0">
                                        <a:solidFill>
                                          <a:schemeClr val="tx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3DF62E00-F930-D300-81A0-CEDB3BBDC1B1}"/>
                  </a:ext>
                </a:extLst>
              </p:cNvPr>
              <p:cNvGraphicFramePr>
                <a:graphicFrameLocks noGrp="1"/>
              </p:cNvGraphicFramePr>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E824F67-CC9F-20EF-BF2D-CA8D10DB812D}"/>
                  </a:ext>
                </a:extLst>
              </p:cNvPr>
              <p:cNvSpPr txBox="1"/>
              <p:nvPr/>
            </p:nvSpPr>
            <p:spPr>
              <a:xfrm>
                <a:off x="5280700" y="1797197"/>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30" name="TextBox 29">
                <a:extLst>
                  <a:ext uri="{FF2B5EF4-FFF2-40B4-BE49-F238E27FC236}">
                    <a16:creationId xmlns:a16="http://schemas.microsoft.com/office/drawing/2014/main" id="{5E824F67-CC9F-20EF-BF2D-CA8D10DB812D}"/>
                  </a:ext>
                </a:extLst>
              </p:cNvPr>
              <p:cNvSpPr txBox="1">
                <a:spLocks noRot="1" noChangeAspect="1" noMove="1" noResize="1" noEditPoints="1" noAdjustHandles="1" noChangeArrowheads="1" noChangeShapeType="1" noTextEdit="1"/>
              </p:cNvSpPr>
              <p:nvPr/>
            </p:nvSpPr>
            <p:spPr>
              <a:xfrm>
                <a:off x="5280700" y="1797197"/>
                <a:ext cx="3740457" cy="31720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7743E34-42B2-CEBE-5DC8-03E3F5FDB76A}"/>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31" name="TextBox 30">
                <a:extLst>
                  <a:ext uri="{FF2B5EF4-FFF2-40B4-BE49-F238E27FC236}">
                    <a16:creationId xmlns:a16="http://schemas.microsoft.com/office/drawing/2014/main" id="{77743E34-42B2-CEBE-5DC8-03E3F5FDB76A}"/>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9F0A580-7F5B-F79B-7A1B-B32A5859BF6E}"/>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32" name="TextBox 31">
                <a:extLst>
                  <a:ext uri="{FF2B5EF4-FFF2-40B4-BE49-F238E27FC236}">
                    <a16:creationId xmlns:a16="http://schemas.microsoft.com/office/drawing/2014/main" id="{79F0A580-7F5B-F79B-7A1B-B32A5859BF6E}"/>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405AB3B-040C-7C6E-5913-FAC24DBD2C4B}"/>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33" name="TextBox 32">
                <a:extLst>
                  <a:ext uri="{FF2B5EF4-FFF2-40B4-BE49-F238E27FC236}">
                    <a16:creationId xmlns:a16="http://schemas.microsoft.com/office/drawing/2014/main" id="{F405AB3B-040C-7C6E-5913-FAC24DBD2C4B}"/>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9DBA33-894C-967E-123F-BEC289DBC554}"/>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34" name="TextBox 33">
                <a:extLst>
                  <a:ext uri="{FF2B5EF4-FFF2-40B4-BE49-F238E27FC236}">
                    <a16:creationId xmlns:a16="http://schemas.microsoft.com/office/drawing/2014/main" id="{989DBA33-894C-967E-123F-BEC289DBC554}"/>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E7ACCEA2-B67D-C38D-6B2D-B685456D1B73}"/>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35" name="Table 34">
                <a:extLst>
                  <a:ext uri="{FF2B5EF4-FFF2-40B4-BE49-F238E27FC236}">
                    <a16:creationId xmlns:a16="http://schemas.microsoft.com/office/drawing/2014/main" id="{E7ACCEA2-B67D-C38D-6B2D-B685456D1B73}"/>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p:spTree>
    <p:extLst>
      <p:ext uri="{BB962C8B-B14F-4D97-AF65-F5344CB8AC3E}">
        <p14:creationId xmlns:p14="http://schemas.microsoft.com/office/powerpoint/2010/main" val="3530864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BA3B6506-67C6-6A2D-8A1E-4E5B6753B7EC}"/>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761FD4DE-B74C-29D5-75CB-DF3643D1A3F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645" name="Google Shape;645;p28">
            <a:extLst>
              <a:ext uri="{FF2B5EF4-FFF2-40B4-BE49-F238E27FC236}">
                <a16:creationId xmlns:a16="http://schemas.microsoft.com/office/drawing/2014/main" id="{D556CF19-0D8C-EDFB-89F7-F018DA96E335}"/>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9E8F15A-E7BF-A748-8B14-EEEFA5326FF0}"/>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19E8F15A-E7BF-A748-8B14-EEEFA5326FF0}"/>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448" r="-202041" b="-3206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00000" r="-202041" b="-21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9217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93548" r="-202041" b="-10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912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293548" r="-202041"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A2D7FF8E-83B2-25C2-C60C-366DB6AB5514}"/>
                  </a:ext>
                </a:extLst>
              </p:cNvPr>
              <p:cNvGraphicFramePr>
                <a:graphicFrameLocks noGrp="1"/>
              </p:cNvGraphicFramePr>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𝐻</m:t>
                                </m:r>
                                <m:r>
                                  <a:rPr lang="en-US" sz="1400" b="0" i="1" dirty="0" smtClean="0">
                                    <a:latin typeface="Cambria Math" panose="02040503050406030204" pitchFamily="18" charset="0"/>
                                  </a:rPr>
                                  <m:t>(</m:t>
                                </m:r>
                                <m:r>
                                  <a:rPr lang="en-US" sz="1400" b="0" i="1" dirty="0" smtClean="0">
                                    <a:latin typeface="Cambria Math" panose="02040503050406030204" pitchFamily="18" charset="0"/>
                                  </a:rPr>
                                  <m:t>𝐺𝐼𝐷</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m:t>
                                    </m:r>
                                  </m:e>
                                  <m:sup>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𝑦</m:t>
                                        </m:r>
                                      </m:e>
                                      <m:sub>
                                        <m:r>
                                          <a:rPr lang="en-US" sz="1400" b="0" i="1" dirty="0" smtClean="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5" name="Table 4">
                <a:extLst>
                  <a:ext uri="{FF2B5EF4-FFF2-40B4-BE49-F238E27FC236}">
                    <a16:creationId xmlns:a16="http://schemas.microsoft.com/office/drawing/2014/main" id="{A2D7FF8E-83B2-25C2-C60C-366DB6AB5514}"/>
                  </a:ext>
                </a:extLst>
              </p:cNvPr>
              <p:cNvGraphicFramePr>
                <a:graphicFrameLocks noGrp="1"/>
              </p:cNvGraphicFramePr>
              <p:nvPr/>
            </p:nvGraphicFramePr>
            <p:xfrm>
              <a:off x="5280701" y="777668"/>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3333" r="-338"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0AA2E47-F67A-4D6B-7900-59FCABD931DB}"/>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F0AA2E47-F67A-4D6B-7900-59FCABD931DB}"/>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2B2450A-FF18-2B62-B9DD-4AFB97425CDF}"/>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82B2450A-FF18-2B62-B9DD-4AFB97425CDF}"/>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435FEE4-2D11-013B-53A6-E69B844B3C7A}"/>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B435FEE4-2D11-013B-53A6-E69B844B3C7A}"/>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A8F4F45-9225-A7A2-0F44-13F8AFB6AD5E}"/>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9A8F4F45-9225-A7A2-0F44-13F8AFB6AD5E}"/>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F674C32-5B5B-5C1B-2CF4-40B632957630}"/>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7F674C32-5B5B-5C1B-2CF4-40B632957630}"/>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109959D8-1180-3ECD-930B-DAD26042B70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i="1" baseline="-25000" dirty="0" smtClean="0">
                                  <a:latin typeface="Cambria Math" panose="02040503050406030204" pitchFamily="18" charset="0"/>
                                </a:rPr>
                                <m:t>0</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109959D8-1180-3ECD-930B-DAD26042B70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F32514-0480-AD42-03B2-54F3AAD3E9E5}"/>
                  </a:ext>
                </a:extLst>
              </p:cNvPr>
              <p:cNvSpPr txBox="1"/>
              <p:nvPr/>
            </p:nvSpPr>
            <p:spPr>
              <a:xfrm>
                <a:off x="5282174" y="2855113"/>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6" name="TextBox 15">
                <a:extLst>
                  <a:ext uri="{FF2B5EF4-FFF2-40B4-BE49-F238E27FC236}">
                    <a16:creationId xmlns:a16="http://schemas.microsoft.com/office/drawing/2014/main" id="{2CF32514-0480-AD42-03B2-54F3AAD3E9E5}"/>
                  </a:ext>
                </a:extLst>
              </p:cNvPr>
              <p:cNvSpPr txBox="1">
                <a:spLocks noRot="1" noChangeAspect="1" noMove="1" noResize="1" noEditPoints="1" noAdjustHandles="1" noChangeArrowheads="1" noChangeShapeType="1" noTextEdit="1"/>
              </p:cNvSpPr>
              <p:nvPr/>
            </p:nvSpPr>
            <p:spPr>
              <a:xfrm>
                <a:off x="5282174" y="2855113"/>
                <a:ext cx="3740457" cy="31720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55A84CB3-FC62-9897-74D1-8083F974CA04}"/>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1</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55A84CB3-FC62-9897-74D1-8083F974CA04}"/>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5713E13C-990B-9B76-6BFB-B1EDFC7084E5}"/>
                  </a:ext>
                </a:extLst>
              </p:cNvPr>
              <p:cNvGraphicFramePr>
                <a:graphicFrameLocks noGrp="1"/>
              </p:cNvGraphicFramePr>
              <p:nvPr/>
            </p:nvGraphicFramePr>
            <p:xfrm>
              <a:off x="5280699" y="2488729"/>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5713E13C-990B-9B76-6BFB-B1EDFC7084E5}"/>
                  </a:ext>
                </a:extLst>
              </p:cNvPr>
              <p:cNvGraphicFramePr>
                <a:graphicFrameLocks noGrp="1"/>
              </p:cNvGraphicFramePr>
              <p:nvPr/>
            </p:nvGraphicFramePr>
            <p:xfrm>
              <a:off x="5280699" y="2488729"/>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r="-200000"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sp>
        <p:nvSpPr>
          <p:cNvPr id="40" name="TextBox 39">
            <a:extLst>
              <a:ext uri="{FF2B5EF4-FFF2-40B4-BE49-F238E27FC236}">
                <a16:creationId xmlns:a16="http://schemas.microsoft.com/office/drawing/2014/main" id="{CC43E0AB-CBB8-3F4F-955E-338F3D01C9D8}"/>
              </a:ext>
            </a:extLst>
          </p:cNvPr>
          <p:cNvSpPr txBox="1"/>
          <p:nvPr/>
        </p:nvSpPr>
        <p:spPr>
          <a:xfrm>
            <a:off x="2696338" y="2469636"/>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grpSp>
        <p:nvGrpSpPr>
          <p:cNvPr id="41" name="Group 40">
            <a:extLst>
              <a:ext uri="{FF2B5EF4-FFF2-40B4-BE49-F238E27FC236}">
                <a16:creationId xmlns:a16="http://schemas.microsoft.com/office/drawing/2014/main" id="{9EFEE14A-B75C-C6B4-1B04-85FCB04EFAEE}"/>
              </a:ext>
            </a:extLst>
          </p:cNvPr>
          <p:cNvGrpSpPr/>
          <p:nvPr/>
        </p:nvGrpSpPr>
        <p:grpSpPr>
          <a:xfrm>
            <a:off x="1956687" y="3301164"/>
            <a:ext cx="3973592" cy="717136"/>
            <a:chOff x="696059" y="3167989"/>
            <a:chExt cx="3973592" cy="717136"/>
          </a:xfrm>
        </p:grpSpPr>
        <p:sp>
          <p:nvSpPr>
            <p:cNvPr id="42" name="Rectangle 41">
              <a:extLst>
                <a:ext uri="{FF2B5EF4-FFF2-40B4-BE49-F238E27FC236}">
                  <a16:creationId xmlns:a16="http://schemas.microsoft.com/office/drawing/2014/main" id="{9C29DDCF-C713-875A-6E1B-4AFA3E45EF40}"/>
                </a:ext>
              </a:extLst>
            </p:cNvPr>
            <p:cNvSpPr/>
            <p:nvPr/>
          </p:nvSpPr>
          <p:spPr>
            <a:xfrm>
              <a:off x="696059" y="3167989"/>
              <a:ext cx="3973592"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Google Shape;637;p27">
                  <a:extLst>
                    <a:ext uri="{FF2B5EF4-FFF2-40B4-BE49-F238E27FC236}">
                      <a16:creationId xmlns:a16="http://schemas.microsoft.com/office/drawing/2014/main" id="{198237ED-E5DC-4C1C-BDD3-4DD5B1084749}"/>
                    </a:ext>
                  </a:extLst>
                </p:cNvPr>
                <p:cNvSpPr txBox="1">
                  <a:spLocks/>
                </p:cNvSpPr>
                <p:nvPr/>
              </p:nvSpPr>
              <p:spPr>
                <a:xfrm>
                  <a:off x="696059" y="3265651"/>
                  <a:ext cx="1444939"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oMath>
                    </m:oMathPara>
                  </a14:m>
                  <a:endParaRPr lang="en-US" sz="1400" i="1" dirty="0">
                    <a:latin typeface="Cambria Math" panose="02040503050406030204" pitchFamily="18" charset="0"/>
                  </a:endParaRPr>
                </a:p>
              </p:txBody>
            </p:sp>
          </mc:Choice>
          <mc:Fallback xmlns="">
            <p:sp>
              <p:nvSpPr>
                <p:cNvPr id="43" name="Google Shape;637;p27">
                  <a:extLst>
                    <a:ext uri="{FF2B5EF4-FFF2-40B4-BE49-F238E27FC236}">
                      <a16:creationId xmlns:a16="http://schemas.microsoft.com/office/drawing/2014/main" id="{198237ED-E5DC-4C1C-BDD3-4DD5B1084749}"/>
                    </a:ext>
                  </a:extLst>
                </p:cNvPr>
                <p:cNvSpPr txBox="1">
                  <a:spLocks noRot="1" noChangeAspect="1" noMove="1" noResize="1" noEditPoints="1" noAdjustHandles="1" noChangeArrowheads="1" noChangeShapeType="1" noTextEdit="1"/>
                </p:cNvSpPr>
                <p:nvPr/>
              </p:nvSpPr>
              <p:spPr>
                <a:xfrm>
                  <a:off x="696059" y="3265651"/>
                  <a:ext cx="1444939" cy="535501"/>
                </a:xfrm>
                <a:prstGeom prst="rect">
                  <a:avLst/>
                </a:prstGeom>
                <a:blipFill>
                  <a:blip r:embed="rId1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Google Shape;637;p27">
                  <a:extLst>
                    <a:ext uri="{FF2B5EF4-FFF2-40B4-BE49-F238E27FC236}">
                      <a16:creationId xmlns:a16="http://schemas.microsoft.com/office/drawing/2014/main" id="{D2CBBE08-482C-C09A-E8EB-99DE4BFEA013}"/>
                    </a:ext>
                  </a:extLst>
                </p:cNvPr>
                <p:cNvSpPr txBox="1">
                  <a:spLocks/>
                </p:cNvSpPr>
                <p:nvPr/>
              </p:nvSpPr>
              <p:spPr>
                <a:xfrm>
                  <a:off x="1938292" y="3284624"/>
                  <a:ext cx="689493" cy="535501"/>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endParaRPr lang="en-US" sz="1400" dirty="0"/>
                </a:p>
              </p:txBody>
            </p:sp>
          </mc:Choice>
          <mc:Fallback xmlns="">
            <p:sp>
              <p:nvSpPr>
                <p:cNvPr id="44" name="Google Shape;637;p27">
                  <a:extLst>
                    <a:ext uri="{FF2B5EF4-FFF2-40B4-BE49-F238E27FC236}">
                      <a16:creationId xmlns:a16="http://schemas.microsoft.com/office/drawing/2014/main" id="{D2CBBE08-482C-C09A-E8EB-99DE4BFEA013}"/>
                    </a:ext>
                  </a:extLst>
                </p:cNvPr>
                <p:cNvSpPr txBox="1">
                  <a:spLocks noRot="1" noChangeAspect="1" noMove="1" noResize="1" noEditPoints="1" noAdjustHandles="1" noChangeArrowheads="1" noChangeShapeType="1" noTextEdit="1"/>
                </p:cNvSpPr>
                <p:nvPr/>
              </p:nvSpPr>
              <p:spPr>
                <a:xfrm>
                  <a:off x="1938292" y="3284624"/>
                  <a:ext cx="689493" cy="535501"/>
                </a:xfrm>
                <a:prstGeom prst="rect">
                  <a:avLst/>
                </a:prstGeom>
                <a:blipFill>
                  <a:blip r:embed="rId15"/>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Google Shape;637;p27">
                  <a:extLst>
                    <a:ext uri="{FF2B5EF4-FFF2-40B4-BE49-F238E27FC236}">
                      <a16:creationId xmlns:a16="http://schemas.microsoft.com/office/drawing/2014/main" id="{FDFBEA6D-99F3-BFAB-0E29-7171C6E5070D}"/>
                    </a:ext>
                  </a:extLst>
                </p:cNvPr>
                <p:cNvSpPr txBox="1">
                  <a:spLocks/>
                </p:cNvSpPr>
                <p:nvPr/>
              </p:nvSpPr>
              <p:spPr>
                <a:xfrm>
                  <a:off x="2795718" y="3284624"/>
                  <a:ext cx="689493"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45" name="Google Shape;637;p27">
                  <a:extLst>
                    <a:ext uri="{FF2B5EF4-FFF2-40B4-BE49-F238E27FC236}">
                      <a16:creationId xmlns:a16="http://schemas.microsoft.com/office/drawing/2014/main" id="{FDFBEA6D-99F3-BFAB-0E29-7171C6E5070D}"/>
                    </a:ext>
                  </a:extLst>
                </p:cNvPr>
                <p:cNvSpPr txBox="1">
                  <a:spLocks noRot="1" noChangeAspect="1" noMove="1" noResize="1" noEditPoints="1" noAdjustHandles="1" noChangeArrowheads="1" noChangeShapeType="1" noTextEdit="1"/>
                </p:cNvSpPr>
                <p:nvPr/>
              </p:nvSpPr>
              <p:spPr>
                <a:xfrm>
                  <a:off x="2795718" y="3284624"/>
                  <a:ext cx="689493" cy="536976"/>
                </a:xfrm>
                <a:prstGeom prst="rect">
                  <a:avLst/>
                </a:prstGeom>
                <a:blipFill>
                  <a:blip r:embed="rId16"/>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Google Shape;637;p27">
                  <a:extLst>
                    <a:ext uri="{FF2B5EF4-FFF2-40B4-BE49-F238E27FC236}">
                      <a16:creationId xmlns:a16="http://schemas.microsoft.com/office/drawing/2014/main" id="{3FE60E8E-4422-F1E8-DCB8-507008AF73E1}"/>
                    </a:ext>
                  </a:extLst>
                </p:cNvPr>
                <p:cNvSpPr txBox="1">
                  <a:spLocks/>
                </p:cNvSpPr>
                <p:nvPr/>
              </p:nvSpPr>
              <p:spPr>
                <a:xfrm>
                  <a:off x="3653144"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46" name="Google Shape;637;p27">
                  <a:extLst>
                    <a:ext uri="{FF2B5EF4-FFF2-40B4-BE49-F238E27FC236}">
                      <a16:creationId xmlns:a16="http://schemas.microsoft.com/office/drawing/2014/main" id="{3FE60E8E-4422-F1E8-DCB8-507008AF73E1}"/>
                    </a:ext>
                  </a:extLst>
                </p:cNvPr>
                <p:cNvSpPr txBox="1">
                  <a:spLocks noRot="1" noChangeAspect="1" noMove="1" noResize="1" noEditPoints="1" noAdjustHandles="1" noChangeArrowheads="1" noChangeShapeType="1" noTextEdit="1"/>
                </p:cNvSpPr>
                <p:nvPr/>
              </p:nvSpPr>
              <p:spPr>
                <a:xfrm>
                  <a:off x="3653144" y="3284624"/>
                  <a:ext cx="866229" cy="536976"/>
                </a:xfrm>
                <a:prstGeom prst="rect">
                  <a:avLst/>
                </a:prstGeom>
                <a:blipFill>
                  <a:blip r:embed="rId17"/>
                  <a:stretch>
                    <a:fillRect l="-1408"/>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B386324-1018-394F-971B-0DB198D3B6D4}"/>
                  </a:ext>
                </a:extLst>
              </p:cNvPr>
              <p:cNvSpPr txBox="1"/>
              <p:nvPr/>
            </p:nvSpPr>
            <p:spPr>
              <a:xfrm>
                <a:off x="117981" y="3531662"/>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oMath>
                </a14:m>
                <a:r>
                  <a:rPr lang="en-US" dirty="0"/>
                  <a:t> if:</a:t>
                </a:r>
              </a:p>
            </p:txBody>
          </p:sp>
        </mc:Choice>
        <mc:Fallback xmlns="">
          <p:sp>
            <p:nvSpPr>
              <p:cNvPr id="47" name="TextBox 46">
                <a:extLst>
                  <a:ext uri="{FF2B5EF4-FFF2-40B4-BE49-F238E27FC236}">
                    <a16:creationId xmlns:a16="http://schemas.microsoft.com/office/drawing/2014/main" id="{0B386324-1018-394F-971B-0DB198D3B6D4}"/>
                  </a:ext>
                </a:extLst>
              </p:cNvPr>
              <p:cNvSpPr txBox="1">
                <a:spLocks noRot="1" noChangeAspect="1" noMove="1" noResize="1" noEditPoints="1" noAdjustHandles="1" noChangeArrowheads="1" noChangeShapeType="1" noTextEdit="1"/>
              </p:cNvSpPr>
              <p:nvPr/>
            </p:nvSpPr>
            <p:spPr>
              <a:xfrm>
                <a:off x="117981" y="3531662"/>
                <a:ext cx="1667682" cy="307777"/>
              </a:xfrm>
              <a:prstGeom prst="rect">
                <a:avLst/>
              </a:prstGeom>
              <a:blipFill>
                <a:blip r:embed="rId18"/>
                <a:stretch>
                  <a:fillRect t="-3846" b="-19231"/>
                </a:stretch>
              </a:blipFill>
            </p:spPr>
            <p:txBody>
              <a:bodyPr/>
              <a:lstStyle/>
              <a:p>
                <a:r>
                  <a:rPr lang="en-US">
                    <a:noFill/>
                  </a:rPr>
                  <a:t> </a:t>
                </a:r>
              </a:p>
            </p:txBody>
          </p:sp>
        </mc:Fallback>
      </mc:AlternateContent>
    </p:spTree>
    <p:extLst>
      <p:ext uri="{BB962C8B-B14F-4D97-AF65-F5344CB8AC3E}">
        <p14:creationId xmlns:p14="http://schemas.microsoft.com/office/powerpoint/2010/main" val="36390926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A4102CDF-AD6F-CA0D-1946-C3F5A8BAD2C5}"/>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D1F33723-0E12-76C4-A9ED-4B9D4D66A16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645" name="Google Shape;645;p28">
            <a:extLst>
              <a:ext uri="{FF2B5EF4-FFF2-40B4-BE49-F238E27FC236}">
                <a16:creationId xmlns:a16="http://schemas.microsoft.com/office/drawing/2014/main" id="{7455B48A-DE2F-08A2-4BAB-5237DD5DCF3C}"/>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A82652F-7F0C-5CA1-DCE3-8E0BC13355ED}"/>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1A82652F-7F0C-5CA1-DCE3-8E0BC13355ED}"/>
                  </a:ext>
                </a:extLst>
              </p:cNvPr>
              <p:cNvGraphicFramePr>
                <a:graphicFrameLocks noGrp="1"/>
              </p:cNvGraphicFramePr>
              <p:nvPr/>
            </p:nvGraphicFramePr>
            <p:xfrm>
              <a:off x="1257674" y="777668"/>
              <a:ext cx="3740457" cy="1525143"/>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246819">
                      <a:extLst>
                        <a:ext uri="{9D8B030D-6E8A-4147-A177-3AD203B41FA5}">
                          <a16:colId xmlns:a16="http://schemas.microsoft.com/office/drawing/2014/main" val="3502316753"/>
                        </a:ext>
                      </a:extLst>
                    </a:gridCol>
                    <a:gridCol w="1246819">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448" r="-202041" b="-3206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41437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00000" r="-202041" b="-21000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153190"/>
                      </a:ext>
                    </a:extLst>
                  </a:tr>
                  <a:tr h="39217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93548" r="-202041" b="-10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810180"/>
                      </a:ext>
                    </a:extLst>
                  </a:tr>
                  <a:tr h="3912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293548" r="-202041" b="-322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D061AE6-2823-443B-4FC6-AF57A3ACEE56}"/>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FD061AE6-2823-443B-4FC6-AF57A3ACEE56}"/>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29D1BF-5738-B731-0638-9930FD1FD029}"/>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7029D1BF-5738-B731-0638-9930FD1FD029}"/>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F6504B0-E512-AAF5-7A07-B0B434229527}"/>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EF6504B0-E512-AAF5-7A07-B0B434229527}"/>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5EF3EB1-A810-3DFA-5A0D-3714D42976DD}"/>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25EF3EB1-A810-3DFA-5A0D-3714D42976DD}"/>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D1C9D73-4F95-0272-962D-CE2111513FBF}"/>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ED1C9D73-4F95-0272-962D-CE2111513FBF}"/>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F88782DA-5CB4-4678-079F-F2DB0D3F5764}"/>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1</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F88782DA-5CB4-4678-079F-F2DB0D3F5764}"/>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FE089751-82CF-66D8-E2F4-09003930A592}"/>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2</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FE089751-82CF-66D8-E2F4-09003930A592}"/>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70EAF7B4-85C5-3FB4-5023-B961E363C4B1}"/>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70EAF7B4-85C5-3FB4-5023-B961E363C4B1}"/>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grpSp>
        <p:nvGrpSpPr>
          <p:cNvPr id="36" name="Group 35">
            <a:extLst>
              <a:ext uri="{FF2B5EF4-FFF2-40B4-BE49-F238E27FC236}">
                <a16:creationId xmlns:a16="http://schemas.microsoft.com/office/drawing/2014/main" id="{5035B1F4-E92E-7B49-CC36-66F1B2B75E5F}"/>
              </a:ext>
            </a:extLst>
          </p:cNvPr>
          <p:cNvGrpSpPr/>
          <p:nvPr/>
        </p:nvGrpSpPr>
        <p:grpSpPr>
          <a:xfrm>
            <a:off x="1956686" y="4126788"/>
            <a:ext cx="3324013" cy="717136"/>
            <a:chOff x="696058" y="3167989"/>
            <a:chExt cx="3324013" cy="717136"/>
          </a:xfrm>
        </p:grpSpPr>
        <p:sp>
          <p:nvSpPr>
            <p:cNvPr id="35" name="Rectangle 34">
              <a:extLst>
                <a:ext uri="{FF2B5EF4-FFF2-40B4-BE49-F238E27FC236}">
                  <a16:creationId xmlns:a16="http://schemas.microsoft.com/office/drawing/2014/main" id="{4C5141F3-BB00-EE0E-89B5-54FEB673CF4C}"/>
                </a:ext>
              </a:extLst>
            </p:cNvPr>
            <p:cNvSpPr/>
            <p:nvPr/>
          </p:nvSpPr>
          <p:spPr>
            <a:xfrm>
              <a:off x="696058" y="3167989"/>
              <a:ext cx="3324013"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Google Shape;637;p27">
                  <a:extLst>
                    <a:ext uri="{FF2B5EF4-FFF2-40B4-BE49-F238E27FC236}">
                      <a16:creationId xmlns:a16="http://schemas.microsoft.com/office/drawing/2014/main" id="{FBD06234-F7DF-CBAC-74B8-29D40529CEA1}"/>
                    </a:ext>
                  </a:extLst>
                </p:cNvPr>
                <p:cNvSpPr txBox="1">
                  <a:spLocks/>
                </p:cNvSpPr>
                <p:nvPr/>
              </p:nvSpPr>
              <p:spPr>
                <a:xfrm>
                  <a:off x="696060" y="3265651"/>
                  <a:ext cx="1470094" cy="53697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r>
                    <a:rPr lang="en-US" sz="1400" i="1" dirty="0">
                      <a:latin typeface="Cambria Math" panose="02040503050406030204" pitchFamily="18" charset="0"/>
                    </a:rPr>
                    <a:t> </a:t>
                  </a:r>
                </a:p>
              </p:txBody>
            </p:sp>
          </mc:Choice>
          <mc:Fallback xmlns="">
            <p:sp>
              <p:nvSpPr>
                <p:cNvPr id="31" name="Google Shape;637;p27">
                  <a:extLst>
                    <a:ext uri="{FF2B5EF4-FFF2-40B4-BE49-F238E27FC236}">
                      <a16:creationId xmlns:a16="http://schemas.microsoft.com/office/drawing/2014/main" id="{FBD06234-F7DF-CBAC-74B8-29D40529CEA1}"/>
                    </a:ext>
                  </a:extLst>
                </p:cNvPr>
                <p:cNvSpPr txBox="1">
                  <a:spLocks noRot="1" noChangeAspect="1" noMove="1" noResize="1" noEditPoints="1" noAdjustHandles="1" noChangeArrowheads="1" noChangeShapeType="1" noTextEdit="1"/>
                </p:cNvSpPr>
                <p:nvPr/>
              </p:nvSpPr>
              <p:spPr>
                <a:xfrm>
                  <a:off x="696060" y="3265651"/>
                  <a:ext cx="1470094" cy="536976"/>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Google Shape;637;p27">
                  <a:extLst>
                    <a:ext uri="{FF2B5EF4-FFF2-40B4-BE49-F238E27FC236}">
                      <a16:creationId xmlns:a16="http://schemas.microsoft.com/office/drawing/2014/main" id="{62B136E7-E30B-5C9C-98E2-24F65EAB321C}"/>
                    </a:ext>
                  </a:extLst>
                </p:cNvPr>
                <p:cNvSpPr txBox="1">
                  <a:spLocks/>
                </p:cNvSpPr>
                <p:nvPr/>
              </p:nvSpPr>
              <p:spPr>
                <a:xfrm>
                  <a:off x="2183155" y="3284624"/>
                  <a:ext cx="689493"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33" name="Google Shape;637;p27">
                  <a:extLst>
                    <a:ext uri="{FF2B5EF4-FFF2-40B4-BE49-F238E27FC236}">
                      <a16:creationId xmlns:a16="http://schemas.microsoft.com/office/drawing/2014/main" id="{62B136E7-E30B-5C9C-98E2-24F65EAB321C}"/>
                    </a:ext>
                  </a:extLst>
                </p:cNvPr>
                <p:cNvSpPr txBox="1">
                  <a:spLocks noRot="1" noChangeAspect="1" noMove="1" noResize="1" noEditPoints="1" noAdjustHandles="1" noChangeArrowheads="1" noChangeShapeType="1" noTextEdit="1"/>
                </p:cNvSpPr>
                <p:nvPr/>
              </p:nvSpPr>
              <p:spPr>
                <a:xfrm>
                  <a:off x="2183155" y="3284624"/>
                  <a:ext cx="689493" cy="536976"/>
                </a:xfrm>
                <a:prstGeom prst="rect">
                  <a:avLst/>
                </a:prstGeom>
                <a:blipFill>
                  <a:blip r:embed="rId13"/>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Google Shape;637;p27">
                  <a:extLst>
                    <a:ext uri="{FF2B5EF4-FFF2-40B4-BE49-F238E27FC236}">
                      <a16:creationId xmlns:a16="http://schemas.microsoft.com/office/drawing/2014/main" id="{EC017C72-0785-2521-4D1F-8D472E45A549}"/>
                    </a:ext>
                  </a:extLst>
                </p:cNvPr>
                <p:cNvSpPr txBox="1">
                  <a:spLocks/>
                </p:cNvSpPr>
                <p:nvPr/>
              </p:nvSpPr>
              <p:spPr>
                <a:xfrm>
                  <a:off x="3040581"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34" name="Google Shape;637;p27">
                  <a:extLst>
                    <a:ext uri="{FF2B5EF4-FFF2-40B4-BE49-F238E27FC236}">
                      <a16:creationId xmlns:a16="http://schemas.microsoft.com/office/drawing/2014/main" id="{EC017C72-0785-2521-4D1F-8D472E45A549}"/>
                    </a:ext>
                  </a:extLst>
                </p:cNvPr>
                <p:cNvSpPr txBox="1">
                  <a:spLocks noRot="1" noChangeAspect="1" noMove="1" noResize="1" noEditPoints="1" noAdjustHandles="1" noChangeArrowheads="1" noChangeShapeType="1" noTextEdit="1"/>
                </p:cNvSpPr>
                <p:nvPr/>
              </p:nvSpPr>
              <p:spPr>
                <a:xfrm>
                  <a:off x="3040581" y="3284624"/>
                  <a:ext cx="866229" cy="536976"/>
                </a:xfrm>
                <a:prstGeom prst="rect">
                  <a:avLst/>
                </a:prstGeom>
                <a:blipFill>
                  <a:blip r:embed="rId14"/>
                  <a:stretch>
                    <a:fillRect l="-2817"/>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BA4C62B-5713-8568-11C7-7E47B1A01DE2}"/>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oMath>
                </a14:m>
                <a:r>
                  <a:rPr lang="en-US" dirty="0"/>
                  <a:t> if:</a:t>
                </a:r>
              </a:p>
            </p:txBody>
          </p:sp>
        </mc:Choice>
        <mc:Fallback xmlns="">
          <p:sp>
            <p:nvSpPr>
              <p:cNvPr id="38" name="TextBox 37">
                <a:extLst>
                  <a:ext uri="{FF2B5EF4-FFF2-40B4-BE49-F238E27FC236}">
                    <a16:creationId xmlns:a16="http://schemas.microsoft.com/office/drawing/2014/main" id="{FBA4C62B-5713-8568-11C7-7E47B1A01DE2}"/>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15"/>
                <a:stretch>
                  <a:fillRect t="-4000" b="-20000"/>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942D182B-BCE1-5584-A34A-3E262AFB638D}"/>
              </a:ext>
            </a:extLst>
          </p:cNvPr>
          <p:cNvSpPr txBox="1"/>
          <p:nvPr/>
        </p:nvSpPr>
        <p:spPr>
          <a:xfrm>
            <a:off x="6785393" y="255048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9196672-F307-03EF-63DC-18C688029B47}"/>
                  </a:ext>
                </a:extLst>
              </p:cNvPr>
              <p:cNvGraphicFramePr>
                <a:graphicFrameLocks noGrp="1"/>
              </p:cNvGraphicFramePr>
              <p:nvPr/>
            </p:nvGraphicFramePr>
            <p:xfrm>
              <a:off x="1259153" y="2465908"/>
              <a:ext cx="3738978" cy="1573467"/>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169876">
                      <a:extLst>
                        <a:ext uri="{9D8B030D-6E8A-4147-A177-3AD203B41FA5}">
                          <a16:colId xmlns:a16="http://schemas.microsoft.com/office/drawing/2014/main" val="3502316753"/>
                        </a:ext>
                      </a:extLst>
                    </a:gridCol>
                    <a:gridCol w="1322776">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19196672-F307-03EF-63DC-18C688029B47}"/>
                  </a:ext>
                </a:extLst>
              </p:cNvPr>
              <p:cNvGraphicFramePr>
                <a:graphicFrameLocks noGrp="1"/>
              </p:cNvGraphicFramePr>
              <p:nvPr/>
            </p:nvGraphicFramePr>
            <p:xfrm>
              <a:off x="1259153" y="2465908"/>
              <a:ext cx="3738978" cy="1573467"/>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169876">
                      <a:extLst>
                        <a:ext uri="{9D8B030D-6E8A-4147-A177-3AD203B41FA5}">
                          <a16:colId xmlns:a16="http://schemas.microsoft.com/office/drawing/2014/main" val="3502316753"/>
                        </a:ext>
                      </a:extLst>
                    </a:gridCol>
                    <a:gridCol w="1322776">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020" t="-3448" r="-202041"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84615" t="-3448" r="-962"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020" t="-100000" r="-202041" b="-22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84615" t="-100000" r="-962"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020" t="-181818" r="-202041"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84615" t="-181818" r="-962"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020" t="-281818" r="-202041" b="-303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84615" t="-281818" r="-962"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99F04C-28E7-E3EA-0A6B-B63B18AF0213}"/>
                  </a:ext>
                </a:extLst>
              </p:cNvPr>
              <p:cNvSpPr txBox="1"/>
              <p:nvPr/>
            </p:nvSpPr>
            <p:spPr>
              <a:xfrm>
                <a:off x="792373" y="246590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FD99F04C-28E7-E3EA-0A6B-B63B18AF0213}"/>
                  </a:ext>
                </a:extLst>
              </p:cNvPr>
              <p:cNvSpPr txBox="1">
                <a:spLocks noRot="1" noChangeAspect="1" noMove="1" noResize="1" noEditPoints="1" noAdjustHandles="1" noChangeArrowheads="1" noChangeShapeType="1" noTextEdit="1"/>
              </p:cNvSpPr>
              <p:nvPr/>
            </p:nvSpPr>
            <p:spPr>
              <a:xfrm>
                <a:off x="792373" y="2465908"/>
                <a:ext cx="457200"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4B606D1-EF47-4ECA-46C2-FDD710C9BD7B}"/>
                  </a:ext>
                </a:extLst>
              </p:cNvPr>
              <p:cNvSpPr txBox="1"/>
              <p:nvPr/>
            </p:nvSpPr>
            <p:spPr>
              <a:xfrm>
                <a:off x="792373" y="283559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A4B606D1-EF47-4ECA-46C2-FDD710C9BD7B}"/>
                  </a:ext>
                </a:extLst>
              </p:cNvPr>
              <p:cNvSpPr txBox="1">
                <a:spLocks noRot="1" noChangeAspect="1" noMove="1" noResize="1" noEditPoints="1" noAdjustHandles="1" noChangeArrowheads="1" noChangeShapeType="1" noTextEdit="1"/>
              </p:cNvSpPr>
              <p:nvPr/>
            </p:nvSpPr>
            <p:spPr>
              <a:xfrm>
                <a:off x="792373" y="2835594"/>
                <a:ext cx="418730" cy="328873"/>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E25C81-3226-7EBF-A8B7-E6879583EED0}"/>
                  </a:ext>
                </a:extLst>
              </p:cNvPr>
              <p:cNvSpPr txBox="1"/>
              <p:nvPr/>
            </p:nvSpPr>
            <p:spPr>
              <a:xfrm>
                <a:off x="792373" y="324973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FBE25C81-3226-7EBF-A8B7-E6879583EED0}"/>
                  </a:ext>
                </a:extLst>
              </p:cNvPr>
              <p:cNvSpPr txBox="1">
                <a:spLocks noRot="1" noChangeAspect="1" noMove="1" noResize="1" noEditPoints="1" noAdjustHandles="1" noChangeArrowheads="1" noChangeShapeType="1" noTextEdit="1"/>
              </p:cNvSpPr>
              <p:nvPr/>
            </p:nvSpPr>
            <p:spPr>
              <a:xfrm>
                <a:off x="792373" y="3249739"/>
                <a:ext cx="426128" cy="3288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44C892-FD87-2B86-21F1-F0EA55B1900F}"/>
                  </a:ext>
                </a:extLst>
              </p:cNvPr>
              <p:cNvSpPr txBox="1"/>
              <p:nvPr/>
            </p:nvSpPr>
            <p:spPr>
              <a:xfrm>
                <a:off x="798993" y="362039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A144C892-FD87-2B86-21F1-F0EA55B1900F}"/>
                  </a:ext>
                </a:extLst>
              </p:cNvPr>
              <p:cNvSpPr txBox="1">
                <a:spLocks noRot="1" noChangeAspect="1" noMove="1" noResize="1" noEditPoints="1" noAdjustHandles="1" noChangeArrowheads="1" noChangeShapeType="1" noTextEdit="1"/>
              </p:cNvSpPr>
              <p:nvPr/>
            </p:nvSpPr>
            <p:spPr>
              <a:xfrm>
                <a:off x="798993" y="3620395"/>
                <a:ext cx="460159" cy="328873"/>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6969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2D722468-E38B-0C0C-A8D6-73849EC620C8}"/>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48B92D3A-F2AC-767A-026E-842ADA97D4A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645" name="Google Shape;645;p28">
            <a:extLst>
              <a:ext uri="{FF2B5EF4-FFF2-40B4-BE49-F238E27FC236}">
                <a16:creationId xmlns:a16="http://schemas.microsoft.com/office/drawing/2014/main" id="{BC478C57-3B9B-46E7-072E-48FCE7983419}"/>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677EB07-04A2-5477-774F-70F6165788D4}"/>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099841">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8677EB07-04A2-5477-774F-70F6165788D4}"/>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2640321021"/>
                        </a:ext>
                      </a:extLst>
                    </a:gridCol>
                    <a:gridCol w="1099841">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3448" r="-202041"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3448" r="-909"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00000" r="-202041" b="-22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00000" r="-909"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181818" r="-202041"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81818" r="-909"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20" t="-281818" r="-202041" b="-303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281818"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6C1DDB-49F3-ECE2-5AE7-2031C6DE6D05}"/>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356C1DDB-49F3-ECE2-5AE7-2031C6DE6D05}"/>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34387D7-F979-75B5-8DEE-D82CEE4D21DC}"/>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A34387D7-F979-75B5-8DEE-D82CEE4D21DC}"/>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B52210-328B-EA53-0136-46F4653ED440}"/>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99B52210-328B-EA53-0136-46F4653ED440}"/>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F4602DF-6A27-547E-DFC0-BD78799C879F}"/>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AF4602DF-6A27-547E-DFC0-BD78799C879F}"/>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733E18-C21F-1412-6969-33D30FB23412}"/>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4C733E18-C21F-1412-6969-33D30FB23412}"/>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157C0D7F-D8BA-206A-F9F9-5E176A5B500B}"/>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2</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157C0D7F-D8BA-206A-F9F9-5E176A5B500B}"/>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84A67609-3B9C-2614-FF72-82B142AC836D}"/>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3</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84A67609-3B9C-2614-FF72-82B142AC836D}"/>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3EEB2456-1CE2-0A0B-4921-3617E14BCEC2}"/>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3EEB2456-1CE2-0A0B-4921-3617E14BCEC2}"/>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9F19A41-A455-F7CE-25F8-B7ED270CDBDA}"/>
                  </a:ext>
                </a:extLst>
              </p:cNvPr>
              <p:cNvSpPr txBox="1"/>
              <p:nvPr/>
            </p:nvSpPr>
            <p:spPr>
              <a:xfrm>
                <a:off x="117980" y="4357286"/>
                <a:ext cx="5377297"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3</m:t>
                        </m:r>
                      </m:sub>
                    </m:sSub>
                  </m:oMath>
                </a14:m>
                <a:r>
                  <a:rPr lang="en-US" dirty="0"/>
                  <a:t>  since corrupts rows unauthorized to decrypt</a:t>
                </a:r>
              </a:p>
            </p:txBody>
          </p:sp>
        </mc:Choice>
        <mc:Fallback xmlns="">
          <p:sp>
            <p:nvSpPr>
              <p:cNvPr id="38" name="TextBox 37">
                <a:extLst>
                  <a:ext uri="{FF2B5EF4-FFF2-40B4-BE49-F238E27FC236}">
                    <a16:creationId xmlns:a16="http://schemas.microsoft.com/office/drawing/2014/main" id="{49F19A41-A455-F7CE-25F8-B7ED270CDBDA}"/>
                  </a:ext>
                </a:extLst>
              </p:cNvPr>
              <p:cNvSpPr txBox="1">
                <a:spLocks noRot="1" noChangeAspect="1" noMove="1" noResize="1" noEditPoints="1" noAdjustHandles="1" noChangeArrowheads="1" noChangeShapeType="1" noTextEdit="1"/>
              </p:cNvSpPr>
              <p:nvPr/>
            </p:nvSpPr>
            <p:spPr>
              <a:xfrm>
                <a:off x="117980" y="4357286"/>
                <a:ext cx="5377297" cy="307777"/>
              </a:xfrm>
              <a:prstGeom prst="rect">
                <a:avLst/>
              </a:prstGeom>
              <a:blipFill>
                <a:blip r:embed="rId12"/>
                <a:stretch>
                  <a:fillRect t="-4000" b="-20000"/>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C42855C5-0847-1703-F432-4A3677D0A78F}"/>
              </a:ext>
            </a:extLst>
          </p:cNvPr>
          <p:cNvSpPr txBox="1"/>
          <p:nvPr/>
        </p:nvSpPr>
        <p:spPr>
          <a:xfrm>
            <a:off x="6785393" y="255048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981AF70-7CCB-8EC0-4553-6E757680D87B}"/>
                  </a:ext>
                </a:extLst>
              </p:cNvPr>
              <p:cNvGraphicFramePr>
                <a:graphicFrameLocks noGrp="1"/>
              </p:cNvGraphicFramePr>
              <p:nvPr/>
            </p:nvGraphicFramePr>
            <p:xfrm>
              <a:off x="1259153" y="2465908"/>
              <a:ext cx="3738978" cy="1525016"/>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098855">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1981AF70-7CCB-8EC0-4553-6E757680D87B}"/>
                  </a:ext>
                </a:extLst>
              </p:cNvPr>
              <p:cNvGraphicFramePr>
                <a:graphicFrameLocks noGrp="1"/>
              </p:cNvGraphicFramePr>
              <p:nvPr/>
            </p:nvGraphicFramePr>
            <p:xfrm>
              <a:off x="1259153" y="2465908"/>
              <a:ext cx="3738978" cy="1525016"/>
            </p:xfrm>
            <a:graphic>
              <a:graphicData uri="http://schemas.openxmlformats.org/drawingml/2006/table">
                <a:tbl>
                  <a:tblPr firstRow="1" bandRow="1">
                    <a:tableStyleId>{051880A8-D4F1-4EB1-BC22-3ACA0F566227}</a:tableStyleId>
                  </a:tblPr>
                  <a:tblGrid>
                    <a:gridCol w="1246326">
                      <a:extLst>
                        <a:ext uri="{9D8B030D-6E8A-4147-A177-3AD203B41FA5}">
                          <a16:colId xmlns:a16="http://schemas.microsoft.com/office/drawing/2014/main" val="2640321021"/>
                        </a:ext>
                      </a:extLst>
                    </a:gridCol>
                    <a:gridCol w="1098855">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412496">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69091" t="-269697"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604340-9C0D-5374-8396-DBDB12128534}"/>
                  </a:ext>
                </a:extLst>
              </p:cNvPr>
              <p:cNvSpPr txBox="1"/>
              <p:nvPr/>
            </p:nvSpPr>
            <p:spPr>
              <a:xfrm>
                <a:off x="792373" y="246590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B5604340-9C0D-5374-8396-DBDB12128534}"/>
                  </a:ext>
                </a:extLst>
              </p:cNvPr>
              <p:cNvSpPr txBox="1">
                <a:spLocks noRot="1" noChangeAspect="1" noMove="1" noResize="1" noEditPoints="1" noAdjustHandles="1" noChangeArrowheads="1" noChangeShapeType="1" noTextEdit="1"/>
              </p:cNvSpPr>
              <p:nvPr/>
            </p:nvSpPr>
            <p:spPr>
              <a:xfrm>
                <a:off x="792373" y="2465908"/>
                <a:ext cx="45720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C97B5B4-7A5F-1E75-2541-2C3BF797E6D6}"/>
                  </a:ext>
                </a:extLst>
              </p:cNvPr>
              <p:cNvSpPr txBox="1"/>
              <p:nvPr/>
            </p:nvSpPr>
            <p:spPr>
              <a:xfrm>
                <a:off x="792373" y="283559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DC97B5B4-7A5F-1E75-2541-2C3BF797E6D6}"/>
                  </a:ext>
                </a:extLst>
              </p:cNvPr>
              <p:cNvSpPr txBox="1">
                <a:spLocks noRot="1" noChangeAspect="1" noMove="1" noResize="1" noEditPoints="1" noAdjustHandles="1" noChangeArrowheads="1" noChangeShapeType="1" noTextEdit="1"/>
              </p:cNvSpPr>
              <p:nvPr/>
            </p:nvSpPr>
            <p:spPr>
              <a:xfrm>
                <a:off x="792373" y="2835594"/>
                <a:ext cx="418730" cy="3288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3D7028-EC7A-9BAE-68AA-9B23210B8FF0}"/>
                  </a:ext>
                </a:extLst>
              </p:cNvPr>
              <p:cNvSpPr txBox="1"/>
              <p:nvPr/>
            </p:nvSpPr>
            <p:spPr>
              <a:xfrm>
                <a:off x="792373" y="324973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4E3D7028-EC7A-9BAE-68AA-9B23210B8FF0}"/>
                  </a:ext>
                </a:extLst>
              </p:cNvPr>
              <p:cNvSpPr txBox="1">
                <a:spLocks noRot="1" noChangeAspect="1" noMove="1" noResize="1" noEditPoints="1" noAdjustHandles="1" noChangeArrowheads="1" noChangeShapeType="1" noTextEdit="1"/>
              </p:cNvSpPr>
              <p:nvPr/>
            </p:nvSpPr>
            <p:spPr>
              <a:xfrm>
                <a:off x="792373" y="3249739"/>
                <a:ext cx="426128" cy="3288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861125-6FBD-3C09-EF6A-C7CE9070A912}"/>
                  </a:ext>
                </a:extLst>
              </p:cNvPr>
              <p:cNvSpPr txBox="1"/>
              <p:nvPr/>
            </p:nvSpPr>
            <p:spPr>
              <a:xfrm>
                <a:off x="798993" y="362039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BD861125-6FBD-3C09-EF6A-C7CE9070A912}"/>
                  </a:ext>
                </a:extLst>
              </p:cNvPr>
              <p:cNvSpPr txBox="1">
                <a:spLocks noRot="1" noChangeAspect="1" noMove="1" noResize="1" noEditPoints="1" noAdjustHandles="1" noChangeArrowheads="1" noChangeShapeType="1" noTextEdit="1"/>
              </p:cNvSpPr>
              <p:nvPr/>
            </p:nvSpPr>
            <p:spPr>
              <a:xfrm>
                <a:off x="798993" y="3620395"/>
                <a:ext cx="460159" cy="328873"/>
              </a:xfrm>
              <a:prstGeom prst="rect">
                <a:avLst/>
              </a:prstGeom>
              <a:blipFill>
                <a:blip r:embed="rId17"/>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ADF2B97-FAE8-12D4-082E-01DEE48A9E65}"/>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9" name="TextBox 8">
            <a:extLst>
              <a:ext uri="{FF2B5EF4-FFF2-40B4-BE49-F238E27FC236}">
                <a16:creationId xmlns:a16="http://schemas.microsoft.com/office/drawing/2014/main" id="{B90F5EE9-74EF-8BFB-E122-ADFAA68DAC6F}"/>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08EF4CFD-AA74-F732-BE3C-7C8A4DEC1A75}"/>
              </a:ext>
            </a:extLst>
          </p:cNvPr>
          <p:cNvSpPr txBox="1"/>
          <p:nvPr/>
        </p:nvSpPr>
        <p:spPr>
          <a:xfrm>
            <a:off x="3935675" y="325441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118005F6-15D7-BF8B-433E-96A91B6E4B13}"/>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8BD69840-F715-310C-FBE3-ED9FD19B03BF}"/>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234D7754-2FD8-20A6-CFD6-D6C5B2252C6A}"/>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CB207F4E-D5A4-C13C-29F5-48E860859F95}"/>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Tree>
    <p:extLst>
      <p:ext uri="{BB962C8B-B14F-4D97-AF65-F5344CB8AC3E}">
        <p14:creationId xmlns:p14="http://schemas.microsoft.com/office/powerpoint/2010/main" val="4229703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9A40BE15-F087-1AA9-7627-7C0A8EBB0092}"/>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B09E3BDF-3533-0D5E-17A5-23F568066CE8}"/>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
        <p:nvSpPr>
          <p:cNvPr id="645" name="Google Shape;645;p28">
            <a:extLst>
              <a:ext uri="{FF2B5EF4-FFF2-40B4-BE49-F238E27FC236}">
                <a16:creationId xmlns:a16="http://schemas.microsoft.com/office/drawing/2014/main" id="{4FF2BBDB-4B15-0AA0-0D5B-5C0866AE93DB}"/>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BA8D155-181E-A13E-33D5-904C59739672}"/>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DBA8D155-181E-A13E-33D5-904C59739672}"/>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3448" r="-236364"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3448" r="-909"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00000" r="-236364" b="-223333"/>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00000" r="-909"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81818" r="-236364"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81818" r="-909"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281818" r="-236364" b="-3030"/>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281818"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74D952-C990-CA1B-70D1-439183CF515F}"/>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4B74D952-C990-CA1B-70D1-439183CF515F}"/>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F0E6962-F8EE-2393-1481-867B3BFA36B1}"/>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FF0E6962-F8EE-2393-1481-867B3BFA36B1}"/>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F56904-D2AA-4CB2-E184-301D3B8690D6}"/>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83F56904-D2AA-4CB2-E184-301D3B8690D6}"/>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9B27BC9-83E2-2029-4960-7922E01A7FAE}"/>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89B27BC9-83E2-2029-4960-7922E01A7FAE}"/>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DAA5A39-EA72-F5C4-7B08-4DB88C943D9C}"/>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CDAA5A39-EA72-F5C4-7B08-4DB88C943D9C}"/>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AB1A9947-975A-B522-9802-6B367F4D683F}"/>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3</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AB1A9947-975A-B522-9802-6B367F4D683F}"/>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1F4C7281-3A00-CA4C-638D-BCDAFDC916BA}"/>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4</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1F4C7281-3A00-CA4C-638D-BCDAFDC916BA}"/>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0F5EBEAD-EBB1-B5EF-5FD7-4B93ED578D51}"/>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0F5EBEAD-EBB1-B5EF-5FD7-4B93ED578D51}"/>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sp>
        <p:nvSpPr>
          <p:cNvPr id="40" name="TextBox 39">
            <a:extLst>
              <a:ext uri="{FF2B5EF4-FFF2-40B4-BE49-F238E27FC236}">
                <a16:creationId xmlns:a16="http://schemas.microsoft.com/office/drawing/2014/main" id="{3EDE98C9-6EFC-9DA8-FE8E-040C14C4CD8E}"/>
              </a:ext>
            </a:extLst>
          </p:cNvPr>
          <p:cNvSpPr txBox="1"/>
          <p:nvPr/>
        </p:nvSpPr>
        <p:spPr>
          <a:xfrm>
            <a:off x="6785393" y="255048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6CAECED0-0450-4ACF-2CB1-AA9411B0B421}"/>
                  </a:ext>
                </a:extLst>
              </p:cNvPr>
              <p:cNvGraphicFramePr>
                <a:graphicFrameLocks noGrp="1"/>
              </p:cNvGraphicFramePr>
              <p:nvPr/>
            </p:nvGraphicFramePr>
            <p:xfrm>
              <a:off x="1259153" y="2465908"/>
              <a:ext cx="3738978" cy="1570229"/>
            </p:xfrm>
            <a:graphic>
              <a:graphicData uri="http://schemas.openxmlformats.org/drawingml/2006/table">
                <a:tbl>
                  <a:tblPr firstRow="1" bandRow="1">
                    <a:tableStyleId>{051880A8-D4F1-4EB1-BC22-3ACA0F566227}</a:tableStyleId>
                  </a:tblPr>
                  <a:tblGrid>
                    <a:gridCol w="1111185">
                      <a:extLst>
                        <a:ext uri="{9D8B030D-6E8A-4147-A177-3AD203B41FA5}">
                          <a16:colId xmlns:a16="http://schemas.microsoft.com/office/drawing/2014/main" val="2640321021"/>
                        </a:ext>
                      </a:extLst>
                    </a:gridCol>
                    <a:gridCol w="1233996">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6CAECED0-0450-4ACF-2CB1-AA9411B0B421}"/>
                  </a:ext>
                </a:extLst>
              </p:cNvPr>
              <p:cNvGraphicFramePr>
                <a:graphicFrameLocks noGrp="1"/>
              </p:cNvGraphicFramePr>
              <p:nvPr/>
            </p:nvGraphicFramePr>
            <p:xfrm>
              <a:off x="1259153" y="2465908"/>
              <a:ext cx="3738978" cy="1570229"/>
            </p:xfrm>
            <a:graphic>
              <a:graphicData uri="http://schemas.openxmlformats.org/drawingml/2006/table">
                <a:tbl>
                  <a:tblPr firstRow="1" bandRow="1">
                    <a:tableStyleId>{051880A8-D4F1-4EB1-BC22-3ACA0F566227}</a:tableStyleId>
                  </a:tblPr>
                  <a:tblGrid>
                    <a:gridCol w="1111185">
                      <a:extLst>
                        <a:ext uri="{9D8B030D-6E8A-4147-A177-3AD203B41FA5}">
                          <a16:colId xmlns:a16="http://schemas.microsoft.com/office/drawing/2014/main" val="2640321021"/>
                        </a:ext>
                      </a:extLst>
                    </a:gridCol>
                    <a:gridCol w="1233996">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91753" t="-3448" r="-114433" b="-334483"/>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6555">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91753" t="-100000" r="-114433" b="-223333"/>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411417">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91753" t="-181818" r="-114433" b="-103030"/>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411417">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91753" t="-290625" r="-114433" b="-6250"/>
                          </a:stretch>
                        </a:blip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AD6D18-AC6E-559C-676A-B92D1B1AD317}"/>
                  </a:ext>
                </a:extLst>
              </p:cNvPr>
              <p:cNvSpPr txBox="1"/>
              <p:nvPr/>
            </p:nvSpPr>
            <p:spPr>
              <a:xfrm>
                <a:off x="792373" y="246590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5CAD6D18-AC6E-559C-676A-B92D1B1AD317}"/>
                  </a:ext>
                </a:extLst>
              </p:cNvPr>
              <p:cNvSpPr txBox="1">
                <a:spLocks noRot="1" noChangeAspect="1" noMove="1" noResize="1" noEditPoints="1" noAdjustHandles="1" noChangeArrowheads="1" noChangeShapeType="1" noTextEdit="1"/>
              </p:cNvSpPr>
              <p:nvPr/>
            </p:nvSpPr>
            <p:spPr>
              <a:xfrm>
                <a:off x="792373" y="2465908"/>
                <a:ext cx="457200"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4B7983-68BE-2A11-2172-A2B02168BBBB}"/>
                  </a:ext>
                </a:extLst>
              </p:cNvPr>
              <p:cNvSpPr txBox="1"/>
              <p:nvPr/>
            </p:nvSpPr>
            <p:spPr>
              <a:xfrm>
                <a:off x="792373" y="283559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7A4B7983-68BE-2A11-2172-A2B02168BBBB}"/>
                  </a:ext>
                </a:extLst>
              </p:cNvPr>
              <p:cNvSpPr txBox="1">
                <a:spLocks noRot="1" noChangeAspect="1" noMove="1" noResize="1" noEditPoints="1" noAdjustHandles="1" noChangeArrowheads="1" noChangeShapeType="1" noTextEdit="1"/>
              </p:cNvSpPr>
              <p:nvPr/>
            </p:nvSpPr>
            <p:spPr>
              <a:xfrm>
                <a:off x="792373" y="2835594"/>
                <a:ext cx="418730" cy="32887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28D5F6-46AE-7141-31D5-10D1ABA21492}"/>
                  </a:ext>
                </a:extLst>
              </p:cNvPr>
              <p:cNvSpPr txBox="1"/>
              <p:nvPr/>
            </p:nvSpPr>
            <p:spPr>
              <a:xfrm>
                <a:off x="792373" y="324973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B728D5F6-46AE-7141-31D5-10D1ABA21492}"/>
                  </a:ext>
                </a:extLst>
              </p:cNvPr>
              <p:cNvSpPr txBox="1">
                <a:spLocks noRot="1" noChangeAspect="1" noMove="1" noResize="1" noEditPoints="1" noAdjustHandles="1" noChangeArrowheads="1" noChangeShapeType="1" noTextEdit="1"/>
              </p:cNvSpPr>
              <p:nvPr/>
            </p:nvSpPr>
            <p:spPr>
              <a:xfrm>
                <a:off x="792373" y="3249739"/>
                <a:ext cx="426128" cy="3288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0CCAA8-0906-B5D8-FFFA-0CCA11403CDC}"/>
                  </a:ext>
                </a:extLst>
              </p:cNvPr>
              <p:cNvSpPr txBox="1"/>
              <p:nvPr/>
            </p:nvSpPr>
            <p:spPr>
              <a:xfrm>
                <a:off x="798993" y="362039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320CCAA8-0906-B5D8-FFFA-0CCA11403CDC}"/>
                  </a:ext>
                </a:extLst>
              </p:cNvPr>
              <p:cNvSpPr txBox="1">
                <a:spLocks noRot="1" noChangeAspect="1" noMove="1" noResize="1" noEditPoints="1" noAdjustHandles="1" noChangeArrowheads="1" noChangeShapeType="1" noTextEdit="1"/>
              </p:cNvSpPr>
              <p:nvPr/>
            </p:nvSpPr>
            <p:spPr>
              <a:xfrm>
                <a:off x="798993" y="3620395"/>
                <a:ext cx="460159" cy="328873"/>
              </a:xfrm>
              <a:prstGeom prst="rect">
                <a:avLst/>
              </a:prstGeom>
              <a:blipFill>
                <a:blip r:embed="rId1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62C3CF4-9771-1FB4-C5BB-7D5BC1C5C36F}"/>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9" name="TextBox 8">
            <a:extLst>
              <a:ext uri="{FF2B5EF4-FFF2-40B4-BE49-F238E27FC236}">
                <a16:creationId xmlns:a16="http://schemas.microsoft.com/office/drawing/2014/main" id="{FBC62A2A-4BCB-72DC-06DA-32DB513E62E7}"/>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D6FE1D79-F514-2928-F365-CBC539320451}"/>
              </a:ext>
            </a:extLst>
          </p:cNvPr>
          <p:cNvSpPr txBox="1"/>
          <p:nvPr/>
        </p:nvSpPr>
        <p:spPr>
          <a:xfrm>
            <a:off x="3935675" y="325441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1F36CAC6-BC78-26C4-AE49-EF532B89E9BF}"/>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662C3351-9907-DFF6-7D69-715D81A84986}"/>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1FA15203-62B2-0295-D283-FF7D7B98531E}"/>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9BB1C32D-CCDE-29BC-C94F-CA8D1D1F0189}"/>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5" name="TextBox 14">
            <a:extLst>
              <a:ext uri="{FF2B5EF4-FFF2-40B4-BE49-F238E27FC236}">
                <a16:creationId xmlns:a16="http://schemas.microsoft.com/office/drawing/2014/main" id="{1498AAFD-C56F-4B89-F033-F12BB866CCBC}"/>
              </a:ext>
            </a:extLst>
          </p:cNvPr>
          <p:cNvSpPr txBox="1"/>
          <p:nvPr/>
        </p:nvSpPr>
        <p:spPr>
          <a:xfrm>
            <a:off x="3936377" y="36369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grpSp>
        <p:nvGrpSpPr>
          <p:cNvPr id="16" name="Group 15">
            <a:extLst>
              <a:ext uri="{FF2B5EF4-FFF2-40B4-BE49-F238E27FC236}">
                <a16:creationId xmlns:a16="http://schemas.microsoft.com/office/drawing/2014/main" id="{AC25A119-782F-F17F-7DE8-769F0487E47F}"/>
              </a:ext>
            </a:extLst>
          </p:cNvPr>
          <p:cNvGrpSpPr/>
          <p:nvPr/>
        </p:nvGrpSpPr>
        <p:grpSpPr>
          <a:xfrm>
            <a:off x="1956686" y="4126788"/>
            <a:ext cx="3324013" cy="717136"/>
            <a:chOff x="696058" y="3167989"/>
            <a:chExt cx="3324013" cy="717136"/>
          </a:xfrm>
        </p:grpSpPr>
        <p:sp>
          <p:nvSpPr>
            <p:cNvPr id="17" name="Rectangle 16">
              <a:extLst>
                <a:ext uri="{FF2B5EF4-FFF2-40B4-BE49-F238E27FC236}">
                  <a16:creationId xmlns:a16="http://schemas.microsoft.com/office/drawing/2014/main" id="{EA371908-0073-CB70-75A6-EF8A591B19B1}"/>
                </a:ext>
              </a:extLst>
            </p:cNvPr>
            <p:cNvSpPr/>
            <p:nvPr/>
          </p:nvSpPr>
          <p:spPr>
            <a:xfrm>
              <a:off x="696058" y="3167989"/>
              <a:ext cx="3324013"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Google Shape;637;p27">
                  <a:extLst>
                    <a:ext uri="{FF2B5EF4-FFF2-40B4-BE49-F238E27FC236}">
                      <a16:creationId xmlns:a16="http://schemas.microsoft.com/office/drawing/2014/main" id="{327B7712-0A4B-D6B2-0FAE-9C1DDBFF17AA}"/>
                    </a:ext>
                  </a:extLst>
                </p:cNvPr>
                <p:cNvSpPr txBox="1">
                  <a:spLocks/>
                </p:cNvSpPr>
                <p:nvPr/>
              </p:nvSpPr>
              <p:spPr>
                <a:xfrm>
                  <a:off x="696060" y="3265651"/>
                  <a:ext cx="1470094"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r>
                    <a:rPr lang="en-US" sz="1400" i="1" dirty="0">
                      <a:latin typeface="Cambria Math" panose="02040503050406030204" pitchFamily="18" charset="0"/>
                    </a:rPr>
                    <a:t> </a:t>
                  </a:r>
                </a:p>
              </p:txBody>
            </p:sp>
          </mc:Choice>
          <mc:Fallback xmlns="">
            <p:sp>
              <p:nvSpPr>
                <p:cNvPr id="19" name="Google Shape;637;p27">
                  <a:extLst>
                    <a:ext uri="{FF2B5EF4-FFF2-40B4-BE49-F238E27FC236}">
                      <a16:creationId xmlns:a16="http://schemas.microsoft.com/office/drawing/2014/main" id="{327B7712-0A4B-D6B2-0FAE-9C1DDBFF17AA}"/>
                    </a:ext>
                  </a:extLst>
                </p:cNvPr>
                <p:cNvSpPr txBox="1">
                  <a:spLocks noRot="1" noChangeAspect="1" noMove="1" noResize="1" noEditPoints="1" noAdjustHandles="1" noChangeArrowheads="1" noChangeShapeType="1" noTextEdit="1"/>
                </p:cNvSpPr>
                <p:nvPr/>
              </p:nvSpPr>
              <p:spPr>
                <a:xfrm>
                  <a:off x="696060" y="3265651"/>
                  <a:ext cx="1470094" cy="535501"/>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37;p27">
                  <a:extLst>
                    <a:ext uri="{FF2B5EF4-FFF2-40B4-BE49-F238E27FC236}">
                      <a16:creationId xmlns:a16="http://schemas.microsoft.com/office/drawing/2014/main" id="{39EC7DE5-89B6-22A3-6C46-F46594772599}"/>
                    </a:ext>
                  </a:extLst>
                </p:cNvPr>
                <p:cNvSpPr txBox="1">
                  <a:spLocks/>
                </p:cNvSpPr>
                <p:nvPr/>
              </p:nvSpPr>
              <p:spPr>
                <a:xfrm>
                  <a:off x="2183155" y="3284624"/>
                  <a:ext cx="689493" cy="535501"/>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endParaRPr lang="en-US" sz="1400" dirty="0"/>
                </a:p>
              </p:txBody>
            </p:sp>
          </mc:Choice>
          <mc:Fallback xmlns="">
            <p:sp>
              <p:nvSpPr>
                <p:cNvPr id="20" name="Google Shape;637;p27">
                  <a:extLst>
                    <a:ext uri="{FF2B5EF4-FFF2-40B4-BE49-F238E27FC236}">
                      <a16:creationId xmlns:a16="http://schemas.microsoft.com/office/drawing/2014/main" id="{39EC7DE5-89B6-22A3-6C46-F46594772599}"/>
                    </a:ext>
                  </a:extLst>
                </p:cNvPr>
                <p:cNvSpPr txBox="1">
                  <a:spLocks noRot="1" noChangeAspect="1" noMove="1" noResize="1" noEditPoints="1" noAdjustHandles="1" noChangeArrowheads="1" noChangeShapeType="1" noTextEdit="1"/>
                </p:cNvSpPr>
                <p:nvPr/>
              </p:nvSpPr>
              <p:spPr>
                <a:xfrm>
                  <a:off x="2183155" y="3284624"/>
                  <a:ext cx="689493" cy="535501"/>
                </a:xfrm>
                <a:prstGeom prst="rect">
                  <a:avLst/>
                </a:prstGeom>
                <a:blipFill>
                  <a:blip r:embed="rId18"/>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Google Shape;637;p27">
                  <a:extLst>
                    <a:ext uri="{FF2B5EF4-FFF2-40B4-BE49-F238E27FC236}">
                      <a16:creationId xmlns:a16="http://schemas.microsoft.com/office/drawing/2014/main" id="{DE616032-3E17-ED60-BD51-F6601970A010}"/>
                    </a:ext>
                  </a:extLst>
                </p:cNvPr>
                <p:cNvSpPr txBox="1">
                  <a:spLocks/>
                </p:cNvSpPr>
                <p:nvPr/>
              </p:nvSpPr>
              <p:spPr>
                <a:xfrm>
                  <a:off x="3040581"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25" name="Google Shape;637;p27">
                  <a:extLst>
                    <a:ext uri="{FF2B5EF4-FFF2-40B4-BE49-F238E27FC236}">
                      <a16:creationId xmlns:a16="http://schemas.microsoft.com/office/drawing/2014/main" id="{DE616032-3E17-ED60-BD51-F6601970A010}"/>
                    </a:ext>
                  </a:extLst>
                </p:cNvPr>
                <p:cNvSpPr txBox="1">
                  <a:spLocks noRot="1" noChangeAspect="1" noMove="1" noResize="1" noEditPoints="1" noAdjustHandles="1" noChangeArrowheads="1" noChangeShapeType="1" noTextEdit="1"/>
                </p:cNvSpPr>
                <p:nvPr/>
              </p:nvSpPr>
              <p:spPr>
                <a:xfrm>
                  <a:off x="3040581" y="3284624"/>
                  <a:ext cx="866229" cy="536976"/>
                </a:xfrm>
                <a:prstGeom prst="rect">
                  <a:avLst/>
                </a:prstGeom>
                <a:blipFill>
                  <a:blip r:embed="rId19"/>
                  <a:stretch>
                    <a:fillRect l="-2817"/>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7A7C293-0374-F2F7-CFD1-BE669227C97C}"/>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4</m:t>
                        </m:r>
                      </m:sub>
                    </m:sSub>
                  </m:oMath>
                </a14:m>
                <a:r>
                  <a:rPr lang="en-US" dirty="0"/>
                  <a:t> if:</a:t>
                </a:r>
              </a:p>
            </p:txBody>
          </p:sp>
        </mc:Choice>
        <mc:Fallback xmlns="">
          <p:sp>
            <p:nvSpPr>
              <p:cNvPr id="27" name="TextBox 26">
                <a:extLst>
                  <a:ext uri="{FF2B5EF4-FFF2-40B4-BE49-F238E27FC236}">
                    <a16:creationId xmlns:a16="http://schemas.microsoft.com/office/drawing/2014/main" id="{27A7C293-0374-F2F7-CFD1-BE669227C97C}"/>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20"/>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411814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D2CECE79-CBB3-8FC3-485C-63292345D070}"/>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958B612F-1D1F-F13A-5E35-89FFED9796B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
        <p:nvSpPr>
          <p:cNvPr id="645" name="Google Shape;645;p28">
            <a:extLst>
              <a:ext uri="{FF2B5EF4-FFF2-40B4-BE49-F238E27FC236}">
                <a16:creationId xmlns:a16="http://schemas.microsoft.com/office/drawing/2014/main" id="{FDACC3C9-602C-307A-A1AE-8E6437305EB2}"/>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9B6E6B22-B403-F0BB-AA10-39667AB2E1E5}"/>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9B6E6B22-B403-F0BB-AA10-39667AB2E1E5}"/>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3448" r="-236364"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3448" r="-114433"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3448" r="-909"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00000" r="-236364"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00000" r="-114433"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00000" r="-909"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81818" r="-236364"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81818" r="-114433"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81818" r="-909"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281818" r="-236364"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281818" r="-114433"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281818"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7D151C-62A2-BE87-87A3-D7C26CA296C3}"/>
                  </a:ext>
                </a:extLst>
              </p:cNvPr>
              <p:cNvSpPr txBox="1"/>
              <p:nvPr/>
            </p:nvSpPr>
            <p:spPr>
              <a:xfrm>
                <a:off x="5280700" y="1158004"/>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107D151C-62A2-BE87-87A3-D7C26CA296C3}"/>
                  </a:ext>
                </a:extLst>
              </p:cNvPr>
              <p:cNvSpPr txBox="1">
                <a:spLocks noRot="1" noChangeAspect="1" noMove="1" noResize="1" noEditPoints="1" noAdjustHandles="1" noChangeArrowheads="1" noChangeShapeType="1" noTextEdit="1"/>
              </p:cNvSpPr>
              <p:nvPr/>
            </p:nvSpPr>
            <p:spPr>
              <a:xfrm>
                <a:off x="5280700" y="1158004"/>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5C14BD2-D242-3064-CE3F-6BBB7BB265D1}"/>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05C14BD2-D242-3064-CE3F-6BBB7BB265D1}"/>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37065F8-AF31-C9D9-56DB-9DCAEE3F3D86}"/>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437065F8-AF31-C9D9-56DB-9DCAEE3F3D86}"/>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1881120-707F-090A-DE8D-2683E8CA0B39}"/>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F1881120-707F-090A-DE8D-2683E8CA0B39}"/>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5D37F32-7201-45C7-4F9A-F981560BFD40}"/>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D5D37F32-7201-45C7-4F9A-F981560BFD40}"/>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E7251C3C-7F80-8115-1C3F-A451DB38D56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4</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E7251C3C-7F80-8115-1C3F-A451DB38D566}"/>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CCD69FA0-42F4-4366-29AE-7FC1671ED41D}"/>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5</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CCD69FA0-42F4-4366-29AE-7FC1671ED41D}"/>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057A1128-369D-4CB9-3FE2-DB41760C6BBE}"/>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057A1128-369D-4CB9-3FE2-DB41760C6BBE}"/>
                  </a:ext>
                </a:extLst>
              </p:cNvPr>
              <p:cNvGraphicFramePr>
                <a:graphicFrameLocks noGrp="1"/>
              </p:cNvGraphicFramePr>
              <p:nvPr/>
            </p:nvGraphicFramePr>
            <p:xfrm>
              <a:off x="5280699" y="763243"/>
              <a:ext cx="3740457" cy="370840"/>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333" r="-200000" b="-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44607"/>
                      </a:ext>
                    </a:extLst>
                  </a:tr>
                </a:tbl>
              </a:graphicData>
            </a:graphic>
          </p:graphicFrame>
        </mc:Fallback>
      </mc:AlternateContent>
      <p:sp>
        <p:nvSpPr>
          <p:cNvPr id="5" name="TextBox 4">
            <a:extLst>
              <a:ext uri="{FF2B5EF4-FFF2-40B4-BE49-F238E27FC236}">
                <a16:creationId xmlns:a16="http://schemas.microsoft.com/office/drawing/2014/main" id="{95CCC21E-43A4-1555-3483-DE3635FED9FE}"/>
              </a:ext>
            </a:extLst>
          </p:cNvPr>
          <p:cNvSpPr txBox="1"/>
          <p:nvPr/>
        </p:nvSpPr>
        <p:spPr>
          <a:xfrm>
            <a:off x="2559636" y="253377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grpSp>
        <p:nvGrpSpPr>
          <p:cNvPr id="16" name="Group 15">
            <a:extLst>
              <a:ext uri="{FF2B5EF4-FFF2-40B4-BE49-F238E27FC236}">
                <a16:creationId xmlns:a16="http://schemas.microsoft.com/office/drawing/2014/main" id="{1A62D38F-56BD-15B4-739C-48DFBEEEF62C}"/>
              </a:ext>
            </a:extLst>
          </p:cNvPr>
          <p:cNvGrpSpPr/>
          <p:nvPr/>
        </p:nvGrpSpPr>
        <p:grpSpPr>
          <a:xfrm>
            <a:off x="1956686" y="4126788"/>
            <a:ext cx="3324013" cy="717136"/>
            <a:chOff x="696058" y="3167989"/>
            <a:chExt cx="3324013" cy="717136"/>
          </a:xfrm>
        </p:grpSpPr>
        <p:sp>
          <p:nvSpPr>
            <p:cNvPr id="17" name="Rectangle 16">
              <a:extLst>
                <a:ext uri="{FF2B5EF4-FFF2-40B4-BE49-F238E27FC236}">
                  <a16:creationId xmlns:a16="http://schemas.microsoft.com/office/drawing/2014/main" id="{EE8E2692-F46F-1700-581B-BD54FACEA5AD}"/>
                </a:ext>
              </a:extLst>
            </p:cNvPr>
            <p:cNvSpPr/>
            <p:nvPr/>
          </p:nvSpPr>
          <p:spPr>
            <a:xfrm>
              <a:off x="696058" y="3167989"/>
              <a:ext cx="3324013"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Google Shape;637;p27">
                  <a:extLst>
                    <a:ext uri="{FF2B5EF4-FFF2-40B4-BE49-F238E27FC236}">
                      <a16:creationId xmlns:a16="http://schemas.microsoft.com/office/drawing/2014/main" id="{2A0DBC1E-D342-450F-5E32-F9302DC33E4C}"/>
                    </a:ext>
                  </a:extLst>
                </p:cNvPr>
                <p:cNvSpPr txBox="1">
                  <a:spLocks/>
                </p:cNvSpPr>
                <p:nvPr/>
              </p:nvSpPr>
              <p:spPr>
                <a:xfrm>
                  <a:off x="696060" y="3265651"/>
                  <a:ext cx="1470094"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𝑆𝐷</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r>
                    <a:rPr lang="en-US" sz="1400" i="1" dirty="0">
                      <a:latin typeface="Cambria Math" panose="02040503050406030204" pitchFamily="18" charset="0"/>
                    </a:rPr>
                    <a:t> </a:t>
                  </a:r>
                </a:p>
              </p:txBody>
            </p:sp>
          </mc:Choice>
          <mc:Fallback xmlns="">
            <p:sp>
              <p:nvSpPr>
                <p:cNvPr id="19" name="Google Shape;637;p27">
                  <a:extLst>
                    <a:ext uri="{FF2B5EF4-FFF2-40B4-BE49-F238E27FC236}">
                      <a16:creationId xmlns:a16="http://schemas.microsoft.com/office/drawing/2014/main" id="{2A0DBC1E-D342-450F-5E32-F9302DC33E4C}"/>
                    </a:ext>
                  </a:extLst>
                </p:cNvPr>
                <p:cNvSpPr txBox="1">
                  <a:spLocks noRot="1" noChangeAspect="1" noMove="1" noResize="1" noEditPoints="1" noAdjustHandles="1" noChangeArrowheads="1" noChangeShapeType="1" noTextEdit="1"/>
                </p:cNvSpPr>
                <p:nvPr/>
              </p:nvSpPr>
              <p:spPr>
                <a:xfrm>
                  <a:off x="696060" y="3265651"/>
                  <a:ext cx="1470094" cy="535501"/>
                </a:xfrm>
                <a:prstGeom prst="rect">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Google Shape;637;p27">
                  <a:extLst>
                    <a:ext uri="{FF2B5EF4-FFF2-40B4-BE49-F238E27FC236}">
                      <a16:creationId xmlns:a16="http://schemas.microsoft.com/office/drawing/2014/main" id="{29E1946C-B25C-68DE-D96B-612CAD1FF905}"/>
                    </a:ext>
                  </a:extLst>
                </p:cNvPr>
                <p:cNvSpPr txBox="1">
                  <a:spLocks/>
                </p:cNvSpPr>
                <p:nvPr/>
              </p:nvSpPr>
              <p:spPr>
                <a:xfrm>
                  <a:off x="2183155" y="3284624"/>
                  <a:ext cx="689493" cy="535501"/>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ub>
                      </m:sSub>
                    </m:oMath>
                  </a14:m>
                  <a:endParaRPr lang="en-US" sz="1400" dirty="0"/>
                </a:p>
              </p:txBody>
            </p:sp>
          </mc:Choice>
          <mc:Fallback xmlns="">
            <p:sp>
              <p:nvSpPr>
                <p:cNvPr id="20" name="Google Shape;637;p27">
                  <a:extLst>
                    <a:ext uri="{FF2B5EF4-FFF2-40B4-BE49-F238E27FC236}">
                      <a16:creationId xmlns:a16="http://schemas.microsoft.com/office/drawing/2014/main" id="{29E1946C-B25C-68DE-D96B-612CAD1FF905}"/>
                    </a:ext>
                  </a:extLst>
                </p:cNvPr>
                <p:cNvSpPr txBox="1">
                  <a:spLocks noRot="1" noChangeAspect="1" noMove="1" noResize="1" noEditPoints="1" noAdjustHandles="1" noChangeArrowheads="1" noChangeShapeType="1" noTextEdit="1"/>
                </p:cNvSpPr>
                <p:nvPr/>
              </p:nvSpPr>
              <p:spPr>
                <a:xfrm>
                  <a:off x="2183155" y="3284624"/>
                  <a:ext cx="689493" cy="535501"/>
                </a:xfrm>
                <a:prstGeom prst="rect">
                  <a:avLst/>
                </a:prstGeom>
                <a:blipFill>
                  <a:blip r:embed="rId13"/>
                  <a:stretch>
                    <a:fillRect l="-1754"/>
                  </a:stretch>
                </a:blipFill>
                <a:ln w="19050">
                  <a:solidFill>
                    <a:srgbClr val="C00000"/>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Google Shape;637;p27">
                  <a:extLst>
                    <a:ext uri="{FF2B5EF4-FFF2-40B4-BE49-F238E27FC236}">
                      <a16:creationId xmlns:a16="http://schemas.microsoft.com/office/drawing/2014/main" id="{1FC980DD-2127-0083-F185-5D0B11502882}"/>
                    </a:ext>
                  </a:extLst>
                </p:cNvPr>
                <p:cNvSpPr txBox="1">
                  <a:spLocks/>
                </p:cNvSpPr>
                <p:nvPr/>
              </p:nvSpPr>
              <p:spPr>
                <a:xfrm>
                  <a:off x="3040581" y="3284624"/>
                  <a:ext cx="866229"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a:t>
                  </a:r>
                  <a14:m>
                    <m:oMath xmlns:m="http://schemas.openxmlformats.org/officeDocument/2006/math">
                      <m:r>
                        <a:rPr lang="en-US" sz="1400" b="0" i="0"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2</m:t>
                              </m:r>
                            </m:sub>
                          </m:sSub>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25" name="Google Shape;637;p27">
                  <a:extLst>
                    <a:ext uri="{FF2B5EF4-FFF2-40B4-BE49-F238E27FC236}">
                      <a16:creationId xmlns:a16="http://schemas.microsoft.com/office/drawing/2014/main" id="{1FC980DD-2127-0083-F185-5D0B11502882}"/>
                    </a:ext>
                  </a:extLst>
                </p:cNvPr>
                <p:cNvSpPr txBox="1">
                  <a:spLocks noRot="1" noChangeAspect="1" noMove="1" noResize="1" noEditPoints="1" noAdjustHandles="1" noChangeArrowheads="1" noChangeShapeType="1" noTextEdit="1"/>
                </p:cNvSpPr>
                <p:nvPr/>
              </p:nvSpPr>
              <p:spPr>
                <a:xfrm>
                  <a:off x="3040581" y="3284624"/>
                  <a:ext cx="866229" cy="536976"/>
                </a:xfrm>
                <a:prstGeom prst="rect">
                  <a:avLst/>
                </a:prstGeom>
                <a:blipFill>
                  <a:blip r:embed="rId14"/>
                  <a:stretch>
                    <a:fillRect l="-2817"/>
                  </a:stretch>
                </a:blipFill>
                <a:ln w="19050">
                  <a:solidFill>
                    <a:srgbClr val="C00000"/>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685BBD2-98B8-ED4A-1CC0-29ECA77A3434}"/>
                  </a:ext>
                </a:extLst>
              </p:cNvPr>
              <p:cNvSpPr txBox="1"/>
              <p:nvPr/>
            </p:nvSpPr>
            <p:spPr>
              <a:xfrm>
                <a:off x="117981" y="4357286"/>
                <a:ext cx="1667682"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 </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5</m:t>
                        </m:r>
                      </m:sub>
                    </m:sSub>
                  </m:oMath>
                </a14:m>
                <a:r>
                  <a:rPr lang="en-US" dirty="0"/>
                  <a:t> if:</a:t>
                </a:r>
              </a:p>
            </p:txBody>
          </p:sp>
        </mc:Choice>
        <mc:Fallback xmlns="">
          <p:sp>
            <p:nvSpPr>
              <p:cNvPr id="27" name="TextBox 26">
                <a:extLst>
                  <a:ext uri="{FF2B5EF4-FFF2-40B4-BE49-F238E27FC236}">
                    <a16:creationId xmlns:a16="http://schemas.microsoft.com/office/drawing/2014/main" id="{E685BBD2-98B8-ED4A-1CC0-29ECA77A3434}"/>
                  </a:ext>
                </a:extLst>
              </p:cNvPr>
              <p:cNvSpPr txBox="1">
                <a:spLocks noRot="1" noChangeAspect="1" noMove="1" noResize="1" noEditPoints="1" noAdjustHandles="1" noChangeArrowheads="1" noChangeShapeType="1" noTextEdit="1"/>
              </p:cNvSpPr>
              <p:nvPr/>
            </p:nvSpPr>
            <p:spPr>
              <a:xfrm>
                <a:off x="117981" y="4357286"/>
                <a:ext cx="1667682" cy="307777"/>
              </a:xfrm>
              <a:prstGeom prst="rect">
                <a:avLst/>
              </a:prstGeom>
              <a:blipFill>
                <a:blip r:embed="rId15"/>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040D497B-F249-FB5D-982A-C628FD888DE4}"/>
                  </a:ext>
                </a:extLst>
              </p:cNvPr>
              <p:cNvGraphicFramePr>
                <a:graphicFrameLocks noGrp="1"/>
              </p:cNvGraphicFramePr>
              <p:nvPr/>
            </p:nvGraphicFramePr>
            <p:xfrm>
              <a:off x="5291857" y="2508749"/>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3</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r>
                                  <a:rPr lang="en-US" sz="1400" b="0" i="1" dirty="0" smtClean="0">
                                    <a:solidFill>
                                      <a:schemeClr val="bg1"/>
                                    </a:solidFill>
                                    <a:latin typeface="Cambria Math" panose="02040503050406030204" pitchFamily="18" charset="0"/>
                                  </a:rPr>
                                  <m:t>= </m:t>
                                </m:r>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b="0" i="1" dirty="0" smtClean="0">
                                            <a:solidFill>
                                              <a:schemeClr val="bg1"/>
                                            </a:solidFill>
                                            <a:latin typeface="Cambria Math" panose="02040503050406030204" pitchFamily="18" charset="0"/>
                                            <a:ea typeface="Cambria Math" panose="02040503050406030204" pitchFamily="18" charset="0"/>
                                          </a:rPr>
                                          <m:t>𝑢</m:t>
                                        </m:r>
                                      </m:sub>
                                    </m:sSub>
                                  </m:sup>
                                </m:sSub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28" name="Table 27">
                <a:extLst>
                  <a:ext uri="{FF2B5EF4-FFF2-40B4-BE49-F238E27FC236}">
                    <a16:creationId xmlns:a16="http://schemas.microsoft.com/office/drawing/2014/main" id="{040D497B-F249-FB5D-982A-C628FD888DE4}"/>
                  </a:ext>
                </a:extLst>
              </p:cNvPr>
              <p:cNvGraphicFramePr>
                <a:graphicFrameLocks noGrp="1"/>
              </p:cNvGraphicFramePr>
              <p:nvPr/>
            </p:nvGraphicFramePr>
            <p:xfrm>
              <a:off x="5291857" y="2508749"/>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53905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t="-2326" r="-200000" b="-697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6"/>
                          <a:stretch>
                            <a:fillRect l="-198990" t="-2326" r="-1010" b="-6977"/>
                          </a:stretch>
                        </a:blipFill>
                      </a:tcPr>
                    </a:tc>
                    <a:extLst>
                      <a:ext uri="{0D108BD9-81ED-4DB2-BD59-A6C34878D82A}">
                        <a16:rowId xmlns:a16="http://schemas.microsoft.com/office/drawing/2014/main" val="3003044607"/>
                      </a:ext>
                    </a:extLst>
                  </a:tr>
                </a:tbl>
              </a:graphicData>
            </a:graphic>
          </p:graphicFrame>
        </mc:Fallback>
      </mc:AlternateContent>
      <p:grpSp>
        <p:nvGrpSpPr>
          <p:cNvPr id="31" name="Group 30">
            <a:extLst>
              <a:ext uri="{FF2B5EF4-FFF2-40B4-BE49-F238E27FC236}">
                <a16:creationId xmlns:a16="http://schemas.microsoft.com/office/drawing/2014/main" id="{850836B5-8638-FC95-157F-353098B2EAF7}"/>
              </a:ext>
            </a:extLst>
          </p:cNvPr>
          <p:cNvGrpSpPr/>
          <p:nvPr/>
        </p:nvGrpSpPr>
        <p:grpSpPr>
          <a:xfrm>
            <a:off x="5448632" y="4126788"/>
            <a:ext cx="2344522" cy="717136"/>
            <a:chOff x="696059" y="3167989"/>
            <a:chExt cx="2344522" cy="717136"/>
          </a:xfrm>
        </p:grpSpPr>
        <p:sp>
          <p:nvSpPr>
            <p:cNvPr id="32" name="Rectangle 31">
              <a:extLst>
                <a:ext uri="{FF2B5EF4-FFF2-40B4-BE49-F238E27FC236}">
                  <a16:creationId xmlns:a16="http://schemas.microsoft.com/office/drawing/2014/main" id="{13C078BE-1634-28D4-586D-4AD1E521D2CB}"/>
                </a:ext>
              </a:extLst>
            </p:cNvPr>
            <p:cNvSpPr/>
            <p:nvPr/>
          </p:nvSpPr>
          <p:spPr>
            <a:xfrm>
              <a:off x="696059" y="3167989"/>
              <a:ext cx="2344522" cy="71713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Google Shape;637;p27">
                  <a:extLst>
                    <a:ext uri="{FF2B5EF4-FFF2-40B4-BE49-F238E27FC236}">
                      <a16:creationId xmlns:a16="http://schemas.microsoft.com/office/drawing/2014/main" id="{9D86435C-2CAE-CD67-7F76-583FD84FE394}"/>
                    </a:ext>
                  </a:extLst>
                </p:cNvPr>
                <p:cNvSpPr txBox="1">
                  <a:spLocks/>
                </p:cNvSpPr>
                <p:nvPr/>
              </p:nvSpPr>
              <p:spPr>
                <a:xfrm>
                  <a:off x="696059" y="3265651"/>
                  <a:ext cx="1444939" cy="53550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ea typeface="Cambria Math" panose="02040503050406030204" pitchFamily="18" charset="0"/>
                          </a:rPr>
                          <m:t>𝑆𝐷</m:t>
                        </m:r>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𝐺</m:t>
                            </m:r>
                          </m:e>
                          <m: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𝑝</m:t>
                                </m:r>
                              </m:e>
                              <m:sub>
                                <m:r>
                                  <a:rPr lang="en-US" sz="1400" i="1">
                                    <a:latin typeface="Cambria Math" panose="02040503050406030204" pitchFamily="18" charset="0"/>
                                    <a:ea typeface="Cambria Math" panose="02040503050406030204" pitchFamily="18" charset="0"/>
                                  </a:rPr>
                                  <m:t>2</m:t>
                                </m:r>
                              </m:sub>
                            </m:sSub>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oMath>
                    </m:oMathPara>
                  </a14:m>
                  <a:endParaRPr lang="en-US" sz="1400" i="1" dirty="0">
                    <a:latin typeface="Cambria Math" panose="02040503050406030204" pitchFamily="18" charset="0"/>
                  </a:endParaRPr>
                </a:p>
              </p:txBody>
            </p:sp>
          </mc:Choice>
          <mc:Fallback xmlns="">
            <p:sp>
              <p:nvSpPr>
                <p:cNvPr id="33" name="Google Shape;637;p27">
                  <a:extLst>
                    <a:ext uri="{FF2B5EF4-FFF2-40B4-BE49-F238E27FC236}">
                      <a16:creationId xmlns:a16="http://schemas.microsoft.com/office/drawing/2014/main" id="{9D86435C-2CAE-CD67-7F76-583FD84FE394}"/>
                    </a:ext>
                  </a:extLst>
                </p:cNvPr>
                <p:cNvSpPr txBox="1">
                  <a:spLocks noRot="1" noChangeAspect="1" noMove="1" noResize="1" noEditPoints="1" noAdjustHandles="1" noChangeArrowheads="1" noChangeShapeType="1" noTextEdit="1"/>
                </p:cNvSpPr>
                <p:nvPr/>
              </p:nvSpPr>
              <p:spPr>
                <a:xfrm>
                  <a:off x="696059" y="3265651"/>
                  <a:ext cx="1444939" cy="535501"/>
                </a:xfrm>
                <a:prstGeom prst="rect">
                  <a:avLst/>
                </a:prstGeom>
                <a:blipFill>
                  <a:blip r:embed="rId1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Google Shape;637;p27">
                  <a:extLst>
                    <a:ext uri="{FF2B5EF4-FFF2-40B4-BE49-F238E27FC236}">
                      <a16:creationId xmlns:a16="http://schemas.microsoft.com/office/drawing/2014/main" id="{B7518115-1867-65FD-94C0-3B4C0E9E15E1}"/>
                    </a:ext>
                  </a:extLst>
                </p:cNvPr>
                <p:cNvSpPr txBox="1">
                  <a:spLocks/>
                </p:cNvSpPr>
                <p:nvPr/>
              </p:nvSpPr>
              <p:spPr>
                <a:xfrm>
                  <a:off x="2191415" y="3284624"/>
                  <a:ext cx="689493" cy="536976"/>
                </a:xfrm>
                <a:prstGeom prst="rect">
                  <a:avLst/>
                </a:prstGeom>
                <a:noFill/>
                <a:ln w="19050">
                  <a:solidFill>
                    <a:srgbClr val="C0000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r>
                    <a:rPr lang="en" sz="1400" b="1" dirty="0">
                      <a:solidFill>
                        <a:srgbClr val="BB0000"/>
                      </a:solidFill>
                    </a:rPr>
                    <a:t>❌ </a:t>
                  </a:r>
                  <a14:m>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𝐺</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3</m:t>
                              </m:r>
                            </m:sub>
                          </m:sSub>
                        </m:sub>
                      </m:sSub>
                    </m:oMath>
                  </a14:m>
                  <a:endParaRPr lang="en-US" sz="1400" dirty="0"/>
                </a:p>
              </p:txBody>
            </p:sp>
          </mc:Choice>
          <mc:Fallback xmlns="">
            <p:sp>
              <p:nvSpPr>
                <p:cNvPr id="35" name="Google Shape;637;p27">
                  <a:extLst>
                    <a:ext uri="{FF2B5EF4-FFF2-40B4-BE49-F238E27FC236}">
                      <a16:creationId xmlns:a16="http://schemas.microsoft.com/office/drawing/2014/main" id="{B7518115-1867-65FD-94C0-3B4C0E9E15E1}"/>
                    </a:ext>
                  </a:extLst>
                </p:cNvPr>
                <p:cNvSpPr txBox="1">
                  <a:spLocks noRot="1" noChangeAspect="1" noMove="1" noResize="1" noEditPoints="1" noAdjustHandles="1" noChangeArrowheads="1" noChangeShapeType="1" noTextEdit="1"/>
                </p:cNvSpPr>
                <p:nvPr/>
              </p:nvSpPr>
              <p:spPr>
                <a:xfrm>
                  <a:off x="2191415" y="3284624"/>
                  <a:ext cx="689493" cy="536976"/>
                </a:xfrm>
                <a:prstGeom prst="rect">
                  <a:avLst/>
                </a:prstGeom>
                <a:blipFill>
                  <a:blip r:embed="rId18"/>
                  <a:stretch>
                    <a:fillRect l="-1786"/>
                  </a:stretch>
                </a:blipFill>
                <a:ln w="19050">
                  <a:solidFill>
                    <a:srgbClr val="C00000"/>
                  </a:solidFill>
                  <a:prstDash val="dash"/>
                </a:ln>
              </p:spPr>
              <p:txBody>
                <a:bodyPr/>
                <a:lstStyle/>
                <a:p>
                  <a:r>
                    <a:rPr lang="en-US">
                      <a:noFill/>
                    </a:rPr>
                    <a:t> </a:t>
                  </a:r>
                </a:p>
              </p:txBody>
            </p:sp>
          </mc:Fallback>
        </mc:AlternateContent>
      </p:grpSp>
    </p:spTree>
    <p:extLst>
      <p:ext uri="{BB962C8B-B14F-4D97-AF65-F5344CB8AC3E}">
        <p14:creationId xmlns:p14="http://schemas.microsoft.com/office/powerpoint/2010/main" val="183868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19"/>
          <p:cNvSpPr/>
          <p:nvPr/>
        </p:nvSpPr>
        <p:spPr>
          <a:xfrm>
            <a:off x="2399925" y="1559475"/>
            <a:ext cx="5061600" cy="3380400"/>
          </a:xfrm>
          <a:prstGeom prst="corner">
            <a:avLst>
              <a:gd name="adj1" fmla="val 48065"/>
              <a:gd name="adj2" fmla="val 50000"/>
            </a:avLst>
          </a:prstGeom>
          <a:noFill/>
          <a:ln w="1905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91" name="Google Shape;391;p19"/>
          <p:cNvPicPr preferRelativeResize="0"/>
          <p:nvPr/>
        </p:nvPicPr>
        <p:blipFill rotWithShape="1">
          <a:blip r:embed="rId3">
            <a:alphaModFix/>
          </a:blip>
          <a:srcRect t="6" r="47098" b="38843"/>
          <a:stretch/>
        </p:blipFill>
        <p:spPr>
          <a:xfrm>
            <a:off x="2462000" y="2515185"/>
            <a:ext cx="145125" cy="167750"/>
          </a:xfrm>
          <a:prstGeom prst="rect">
            <a:avLst/>
          </a:prstGeom>
          <a:noFill/>
          <a:ln>
            <a:noFill/>
          </a:ln>
        </p:spPr>
      </p:pic>
      <p:pic>
        <p:nvPicPr>
          <p:cNvPr id="392" name="Google Shape;392;p19"/>
          <p:cNvPicPr preferRelativeResize="0"/>
          <p:nvPr/>
        </p:nvPicPr>
        <p:blipFill rotWithShape="1">
          <a:blip r:embed="rId3">
            <a:alphaModFix/>
          </a:blip>
          <a:srcRect l="47098" t="6" b="38843"/>
          <a:stretch/>
        </p:blipFill>
        <p:spPr>
          <a:xfrm>
            <a:off x="3326275" y="2515288"/>
            <a:ext cx="145125" cy="167750"/>
          </a:xfrm>
          <a:prstGeom prst="rect">
            <a:avLst/>
          </a:prstGeom>
          <a:noFill/>
          <a:ln>
            <a:noFill/>
          </a:ln>
        </p:spPr>
      </p:pic>
      <p:pic>
        <p:nvPicPr>
          <p:cNvPr id="393" name="Google Shape;393;p19"/>
          <p:cNvPicPr preferRelativeResize="0"/>
          <p:nvPr/>
        </p:nvPicPr>
        <p:blipFill rotWithShape="1">
          <a:blip r:embed="rId3">
            <a:alphaModFix/>
          </a:blip>
          <a:srcRect t="6" r="47098" b="38843"/>
          <a:stretch/>
        </p:blipFill>
        <p:spPr>
          <a:xfrm>
            <a:off x="2462000" y="1600785"/>
            <a:ext cx="145125" cy="167750"/>
          </a:xfrm>
          <a:prstGeom prst="rect">
            <a:avLst/>
          </a:prstGeom>
          <a:noFill/>
          <a:ln>
            <a:noFill/>
          </a:ln>
        </p:spPr>
      </p:pic>
      <p:pic>
        <p:nvPicPr>
          <p:cNvPr id="394" name="Google Shape;394;p19"/>
          <p:cNvPicPr preferRelativeResize="0"/>
          <p:nvPr/>
        </p:nvPicPr>
        <p:blipFill rotWithShape="1">
          <a:blip r:embed="rId3">
            <a:alphaModFix/>
          </a:blip>
          <a:srcRect l="47098" t="6" b="38843"/>
          <a:stretch/>
        </p:blipFill>
        <p:spPr>
          <a:xfrm>
            <a:off x="3326275" y="1600888"/>
            <a:ext cx="145125" cy="167750"/>
          </a:xfrm>
          <a:prstGeom prst="rect">
            <a:avLst/>
          </a:prstGeom>
          <a:noFill/>
          <a:ln>
            <a:noFill/>
          </a:ln>
        </p:spPr>
      </p:pic>
      <p:pic>
        <p:nvPicPr>
          <p:cNvPr id="395" name="Google Shape;395;p19"/>
          <p:cNvPicPr preferRelativeResize="0"/>
          <p:nvPr/>
        </p:nvPicPr>
        <p:blipFill rotWithShape="1">
          <a:blip r:embed="rId3">
            <a:alphaModFix/>
          </a:blip>
          <a:srcRect t="6" r="47098" b="38843"/>
          <a:stretch/>
        </p:blipFill>
        <p:spPr>
          <a:xfrm>
            <a:off x="2462000" y="3429585"/>
            <a:ext cx="145125" cy="167750"/>
          </a:xfrm>
          <a:prstGeom prst="rect">
            <a:avLst/>
          </a:prstGeom>
          <a:noFill/>
          <a:ln>
            <a:noFill/>
          </a:ln>
        </p:spPr>
      </p:pic>
      <p:pic>
        <p:nvPicPr>
          <p:cNvPr id="396" name="Google Shape;396;p19"/>
          <p:cNvPicPr preferRelativeResize="0"/>
          <p:nvPr/>
        </p:nvPicPr>
        <p:blipFill rotWithShape="1">
          <a:blip r:embed="rId3">
            <a:alphaModFix/>
          </a:blip>
          <a:srcRect l="47098" t="6" b="38843"/>
          <a:stretch/>
        </p:blipFill>
        <p:spPr>
          <a:xfrm>
            <a:off x="3326275" y="3425863"/>
            <a:ext cx="145125" cy="167750"/>
          </a:xfrm>
          <a:prstGeom prst="rect">
            <a:avLst/>
          </a:prstGeom>
          <a:noFill/>
          <a:ln>
            <a:noFill/>
          </a:ln>
        </p:spPr>
      </p:pic>
      <p:pic>
        <p:nvPicPr>
          <p:cNvPr id="397" name="Google Shape;397;p19"/>
          <p:cNvPicPr preferRelativeResize="0"/>
          <p:nvPr/>
        </p:nvPicPr>
        <p:blipFill rotWithShape="1">
          <a:blip r:embed="rId3">
            <a:alphaModFix/>
          </a:blip>
          <a:srcRect b="38849"/>
          <a:stretch/>
        </p:blipFill>
        <p:spPr>
          <a:xfrm>
            <a:off x="6492224" y="3346516"/>
            <a:ext cx="219460" cy="131676"/>
          </a:xfrm>
          <a:prstGeom prst="rect">
            <a:avLst/>
          </a:prstGeom>
          <a:noFill/>
          <a:ln>
            <a:noFill/>
          </a:ln>
        </p:spPr>
      </p:pic>
      <p:pic>
        <p:nvPicPr>
          <p:cNvPr id="398" name="Google Shape;398;p19"/>
          <p:cNvPicPr preferRelativeResize="0"/>
          <p:nvPr/>
        </p:nvPicPr>
        <p:blipFill rotWithShape="1">
          <a:blip r:embed="rId3">
            <a:alphaModFix/>
          </a:blip>
          <a:srcRect b="38849"/>
          <a:stretch/>
        </p:blipFill>
        <p:spPr>
          <a:xfrm>
            <a:off x="6492224" y="4138469"/>
            <a:ext cx="219460" cy="131676"/>
          </a:xfrm>
          <a:prstGeom prst="rect">
            <a:avLst/>
          </a:prstGeom>
          <a:noFill/>
          <a:ln>
            <a:noFill/>
          </a:ln>
        </p:spPr>
      </p:pic>
      <p:sp>
        <p:nvSpPr>
          <p:cNvPr id="399" name="Google Shape;39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400" name="Google Shape;400;p19"/>
          <p:cNvPicPr preferRelativeResize="0"/>
          <p:nvPr/>
        </p:nvPicPr>
        <p:blipFill rotWithShape="1">
          <a:blip r:embed="rId4">
            <a:alphaModFix/>
          </a:blip>
          <a:srcRect r="16408"/>
          <a:stretch/>
        </p:blipFill>
        <p:spPr>
          <a:xfrm>
            <a:off x="517024" y="2075013"/>
            <a:ext cx="457199" cy="548640"/>
          </a:xfrm>
          <a:prstGeom prst="rect">
            <a:avLst/>
          </a:prstGeom>
          <a:noFill/>
          <a:ln>
            <a:noFill/>
          </a:ln>
        </p:spPr>
      </p:pic>
      <p:pic>
        <p:nvPicPr>
          <p:cNvPr id="401" name="Google Shape;401;p19"/>
          <p:cNvPicPr preferRelativeResize="0"/>
          <p:nvPr/>
        </p:nvPicPr>
        <p:blipFill rotWithShape="1">
          <a:blip r:embed="rId5">
            <a:alphaModFix/>
          </a:blip>
          <a:srcRect r="16408"/>
          <a:stretch/>
        </p:blipFill>
        <p:spPr>
          <a:xfrm>
            <a:off x="6422390" y="1562800"/>
            <a:ext cx="366436" cy="407448"/>
          </a:xfrm>
          <a:prstGeom prst="rect">
            <a:avLst/>
          </a:prstGeom>
          <a:noFill/>
          <a:ln>
            <a:noFill/>
          </a:ln>
        </p:spPr>
      </p:pic>
      <p:sp>
        <p:nvSpPr>
          <p:cNvPr id="402" name="Google Shape;402;p19"/>
          <p:cNvSpPr/>
          <p:nvPr/>
        </p:nvSpPr>
        <p:spPr>
          <a:xfrm>
            <a:off x="185825" y="3320824"/>
            <a:ext cx="1119600" cy="451200"/>
          </a:xfrm>
          <a:prstGeom prst="roundRect">
            <a:avLst>
              <a:gd name="adj" fmla="val 1666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403" name="Google Shape;403;p19"/>
          <p:cNvSpPr/>
          <p:nvPr/>
        </p:nvSpPr>
        <p:spPr>
          <a:xfrm>
            <a:off x="695500" y="3613274"/>
            <a:ext cx="1629300"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CS ^ Professor</a:t>
            </a:r>
            <a:endParaRPr/>
          </a:p>
        </p:txBody>
      </p:sp>
      <p:pic>
        <p:nvPicPr>
          <p:cNvPr id="404" name="Google Shape;404;p19"/>
          <p:cNvPicPr preferRelativeResize="0"/>
          <p:nvPr/>
        </p:nvPicPr>
        <p:blipFill>
          <a:blip r:embed="rId6">
            <a:alphaModFix/>
          </a:blip>
          <a:stretch>
            <a:fillRect/>
          </a:stretch>
        </p:blipFill>
        <p:spPr>
          <a:xfrm>
            <a:off x="2025388" y="3658961"/>
            <a:ext cx="274320" cy="274320"/>
          </a:xfrm>
          <a:prstGeom prst="rect">
            <a:avLst/>
          </a:prstGeom>
          <a:noFill/>
          <a:ln>
            <a:noFill/>
          </a:ln>
        </p:spPr>
      </p:pic>
      <p:grpSp>
        <p:nvGrpSpPr>
          <p:cNvPr id="405" name="Google Shape;405;p19"/>
          <p:cNvGrpSpPr/>
          <p:nvPr/>
        </p:nvGrpSpPr>
        <p:grpSpPr>
          <a:xfrm>
            <a:off x="4921613" y="1565526"/>
            <a:ext cx="1304743" cy="404204"/>
            <a:chOff x="6186325" y="1569417"/>
            <a:chExt cx="1629300" cy="546000"/>
          </a:xfrm>
        </p:grpSpPr>
        <p:sp>
          <p:nvSpPr>
            <p:cNvPr id="406" name="Google Shape;406;p19"/>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CS, Professor</a:t>
              </a:r>
              <a:endParaRPr sz="1094">
                <a:solidFill>
                  <a:schemeClr val="lt1"/>
                </a:solidFill>
              </a:endParaRPr>
            </a:p>
          </p:txBody>
        </p:sp>
        <p:sp>
          <p:nvSpPr>
            <p:cNvPr id="407" name="Google Shape;407;p19"/>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408" name="Google Shape;408;p19"/>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409" name="Google Shape;409;p19"/>
          <p:cNvPicPr preferRelativeResize="0"/>
          <p:nvPr/>
        </p:nvPicPr>
        <p:blipFill rotWithShape="1">
          <a:blip r:embed="rId5">
            <a:alphaModFix/>
          </a:blip>
          <a:srcRect r="16408"/>
          <a:stretch/>
        </p:blipFill>
        <p:spPr>
          <a:xfrm>
            <a:off x="6421820" y="2588043"/>
            <a:ext cx="367561" cy="407448"/>
          </a:xfrm>
          <a:prstGeom prst="rect">
            <a:avLst/>
          </a:prstGeom>
          <a:noFill/>
          <a:ln>
            <a:noFill/>
          </a:ln>
        </p:spPr>
      </p:pic>
      <p:grpSp>
        <p:nvGrpSpPr>
          <p:cNvPr id="410" name="Google Shape;410;p19"/>
          <p:cNvGrpSpPr/>
          <p:nvPr/>
        </p:nvGrpSpPr>
        <p:grpSpPr>
          <a:xfrm>
            <a:off x="4921613" y="2586442"/>
            <a:ext cx="1304743" cy="404204"/>
            <a:chOff x="6186325" y="1569417"/>
            <a:chExt cx="1629300" cy="546000"/>
          </a:xfrm>
        </p:grpSpPr>
        <p:sp>
          <p:nvSpPr>
            <p:cNvPr id="411" name="Google Shape;411;p19"/>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u="sng">
                  <a:solidFill>
                    <a:schemeClr val="lt1"/>
                  </a:solidFill>
                </a:rPr>
                <a:t>CS</a:t>
              </a:r>
              <a:r>
                <a:rPr lang="en" sz="1094">
                  <a:solidFill>
                    <a:schemeClr val="lt1"/>
                  </a:solidFill>
                </a:rPr>
                <a:t>, Student</a:t>
              </a:r>
              <a:endParaRPr sz="1094">
                <a:solidFill>
                  <a:schemeClr val="lt1"/>
                </a:solidFill>
              </a:endParaRPr>
            </a:p>
          </p:txBody>
        </p:sp>
        <p:sp>
          <p:nvSpPr>
            <p:cNvPr id="412" name="Google Shape;412;p19"/>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413" name="Google Shape;413;p19"/>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414" name="Google Shape;414;p19"/>
          <p:cNvPicPr preferRelativeResize="0"/>
          <p:nvPr/>
        </p:nvPicPr>
        <p:blipFill rotWithShape="1">
          <a:blip r:embed="rId5">
            <a:alphaModFix/>
          </a:blip>
          <a:srcRect r="16408"/>
          <a:stretch/>
        </p:blipFill>
        <p:spPr>
          <a:xfrm>
            <a:off x="6422390" y="3384685"/>
            <a:ext cx="366436" cy="407448"/>
          </a:xfrm>
          <a:prstGeom prst="rect">
            <a:avLst/>
          </a:prstGeom>
          <a:noFill/>
          <a:ln>
            <a:noFill/>
          </a:ln>
        </p:spPr>
      </p:pic>
      <p:grpSp>
        <p:nvGrpSpPr>
          <p:cNvPr id="415" name="Google Shape;415;p19"/>
          <p:cNvGrpSpPr/>
          <p:nvPr/>
        </p:nvGrpSpPr>
        <p:grpSpPr>
          <a:xfrm>
            <a:off x="4921613" y="3378759"/>
            <a:ext cx="1304743" cy="404204"/>
            <a:chOff x="6186325" y="1569417"/>
            <a:chExt cx="1629300" cy="546000"/>
          </a:xfrm>
        </p:grpSpPr>
        <p:sp>
          <p:nvSpPr>
            <p:cNvPr id="416" name="Google Shape;416;p19"/>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a:t>
              </a:r>
              <a:r>
                <a:rPr lang="en" sz="1094" u="sng">
                  <a:solidFill>
                    <a:schemeClr val="lt1"/>
                  </a:solidFill>
                </a:rPr>
                <a:t>Professor</a:t>
              </a:r>
              <a:endParaRPr sz="1094" u="sng">
                <a:solidFill>
                  <a:schemeClr val="lt1"/>
                </a:solidFill>
              </a:endParaRPr>
            </a:p>
          </p:txBody>
        </p:sp>
        <p:sp>
          <p:nvSpPr>
            <p:cNvPr id="417" name="Google Shape;417;p19"/>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418" name="Google Shape;418;p19"/>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cxnSp>
        <p:nvCxnSpPr>
          <p:cNvPr id="419" name="Google Shape;419;p19"/>
          <p:cNvCxnSpPr>
            <a:stCxn id="400" idx="2"/>
            <a:endCxn id="402" idx="0"/>
          </p:cNvCxnSpPr>
          <p:nvPr/>
        </p:nvCxnSpPr>
        <p:spPr>
          <a:xfrm>
            <a:off x="745624" y="2623653"/>
            <a:ext cx="0" cy="697200"/>
          </a:xfrm>
          <a:prstGeom prst="straightConnector1">
            <a:avLst/>
          </a:prstGeom>
          <a:noFill/>
          <a:ln w="9525" cap="flat" cmpd="sng">
            <a:solidFill>
              <a:schemeClr val="dk2"/>
            </a:solidFill>
            <a:prstDash val="solid"/>
            <a:round/>
            <a:headEnd type="none" w="med" len="med"/>
            <a:tailEnd type="triangle" w="med" len="med"/>
          </a:ln>
        </p:spPr>
      </p:cxnSp>
      <p:sp>
        <p:nvSpPr>
          <p:cNvPr id="420" name="Google Shape;420;p19"/>
          <p:cNvSpPr txBox="1"/>
          <p:nvPr/>
        </p:nvSpPr>
        <p:spPr>
          <a:xfrm>
            <a:off x="7443450" y="817600"/>
            <a:ext cx="157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Decrypt?</a:t>
            </a:r>
            <a:endParaRPr sz="1800">
              <a:solidFill>
                <a:schemeClr val="dk1"/>
              </a:solidFill>
            </a:endParaRPr>
          </a:p>
        </p:txBody>
      </p:sp>
      <p:pic>
        <p:nvPicPr>
          <p:cNvPr id="425" name="Google Shape;425;p19"/>
          <p:cNvPicPr preferRelativeResize="0"/>
          <p:nvPr/>
        </p:nvPicPr>
        <p:blipFill>
          <a:blip r:embed="rId7">
            <a:alphaModFix/>
          </a:blip>
          <a:stretch>
            <a:fillRect/>
          </a:stretch>
        </p:blipFill>
        <p:spPr>
          <a:xfrm>
            <a:off x="5655311" y="1849087"/>
            <a:ext cx="339320" cy="339320"/>
          </a:xfrm>
          <a:prstGeom prst="rect">
            <a:avLst/>
          </a:prstGeom>
          <a:noFill/>
          <a:ln>
            <a:noFill/>
          </a:ln>
        </p:spPr>
      </p:pic>
      <p:pic>
        <p:nvPicPr>
          <p:cNvPr id="426" name="Google Shape;426;p19"/>
          <p:cNvPicPr preferRelativeResize="0"/>
          <p:nvPr/>
        </p:nvPicPr>
        <p:blipFill>
          <a:blip r:embed="rId7">
            <a:alphaModFix/>
          </a:blip>
          <a:stretch>
            <a:fillRect/>
          </a:stretch>
        </p:blipFill>
        <p:spPr>
          <a:xfrm>
            <a:off x="5655311" y="2870003"/>
            <a:ext cx="339320" cy="339320"/>
          </a:xfrm>
          <a:prstGeom prst="rect">
            <a:avLst/>
          </a:prstGeom>
          <a:noFill/>
          <a:ln>
            <a:noFill/>
          </a:ln>
        </p:spPr>
      </p:pic>
      <p:pic>
        <p:nvPicPr>
          <p:cNvPr id="427" name="Google Shape;427;p19"/>
          <p:cNvPicPr preferRelativeResize="0"/>
          <p:nvPr/>
        </p:nvPicPr>
        <p:blipFill>
          <a:blip r:embed="rId7">
            <a:alphaModFix/>
          </a:blip>
          <a:stretch>
            <a:fillRect/>
          </a:stretch>
        </p:blipFill>
        <p:spPr>
          <a:xfrm>
            <a:off x="5655311" y="3662320"/>
            <a:ext cx="339320" cy="339320"/>
          </a:xfrm>
          <a:prstGeom prst="rect">
            <a:avLst/>
          </a:prstGeom>
          <a:noFill/>
          <a:ln>
            <a:noFill/>
          </a:ln>
        </p:spPr>
      </p:pic>
      <p:sp>
        <p:nvSpPr>
          <p:cNvPr id="428" name="Google Shape;428;p19"/>
          <p:cNvSpPr/>
          <p:nvPr/>
        </p:nvSpPr>
        <p:spPr>
          <a:xfrm>
            <a:off x="2462000" y="741400"/>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429" name="Google Shape;429;p19"/>
          <p:cNvSpPr txBox="1"/>
          <p:nvPr/>
        </p:nvSpPr>
        <p:spPr>
          <a:xfrm>
            <a:off x="2719524" y="741813"/>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CS</a:t>
            </a:r>
            <a:endParaRPr sz="1007">
              <a:solidFill>
                <a:schemeClr val="dk2"/>
              </a:solidFill>
            </a:endParaRPr>
          </a:p>
        </p:txBody>
      </p:sp>
      <p:grpSp>
        <p:nvGrpSpPr>
          <p:cNvPr id="430" name="Google Shape;430;p19"/>
          <p:cNvGrpSpPr/>
          <p:nvPr/>
        </p:nvGrpSpPr>
        <p:grpSpPr>
          <a:xfrm>
            <a:off x="2561118" y="958824"/>
            <a:ext cx="825384" cy="305705"/>
            <a:chOff x="6341727" y="1569425"/>
            <a:chExt cx="1473900" cy="546000"/>
          </a:xfrm>
        </p:grpSpPr>
        <p:sp>
          <p:nvSpPr>
            <p:cNvPr id="431" name="Google Shape;431;p19"/>
            <p:cNvSpPr/>
            <p:nvPr/>
          </p:nvSpPr>
          <p:spPr>
            <a:xfrm>
              <a:off x="6341727" y="1569425"/>
              <a:ext cx="1473900" cy="546000"/>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432" name="Google Shape;432;p19"/>
            <p:cNvSpPr/>
            <p:nvPr/>
          </p:nvSpPr>
          <p:spPr>
            <a:xfrm>
              <a:off x="7602969" y="1796663"/>
              <a:ext cx="91500" cy="91500"/>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433" name="Google Shape;433;p19"/>
            <p:cNvCxnSpPr/>
            <p:nvPr/>
          </p:nvCxnSpPr>
          <p:spPr>
            <a:xfrm flipH="1">
              <a:off x="7404394" y="1851748"/>
              <a:ext cx="230100" cy="196500"/>
            </a:xfrm>
            <a:prstGeom prst="curvedConnector3">
              <a:avLst>
                <a:gd name="adj1" fmla="val -51619"/>
              </a:avLst>
            </a:prstGeom>
            <a:noFill/>
            <a:ln w="10675" cap="flat" cmpd="sng">
              <a:solidFill>
                <a:schemeClr val="dk2"/>
              </a:solidFill>
              <a:prstDash val="solid"/>
              <a:round/>
              <a:headEnd type="none" w="med" len="med"/>
              <a:tailEnd type="none" w="med" len="med"/>
            </a:ln>
          </p:spPr>
        </p:cxnSp>
      </p:grpSp>
      <p:pic>
        <p:nvPicPr>
          <p:cNvPr id="434" name="Google Shape;434;p19"/>
          <p:cNvPicPr preferRelativeResize="0"/>
          <p:nvPr/>
        </p:nvPicPr>
        <p:blipFill>
          <a:blip r:embed="rId7">
            <a:alphaModFix/>
          </a:blip>
          <a:stretch>
            <a:fillRect/>
          </a:stretch>
        </p:blipFill>
        <p:spPr>
          <a:xfrm rot="-2051914">
            <a:off x="3020745" y="1203858"/>
            <a:ext cx="255766" cy="255766"/>
          </a:xfrm>
          <a:prstGeom prst="rect">
            <a:avLst/>
          </a:prstGeom>
          <a:noFill/>
          <a:ln>
            <a:noFill/>
          </a:ln>
        </p:spPr>
      </p:pic>
      <p:pic>
        <p:nvPicPr>
          <p:cNvPr id="435" name="Google Shape;435;p19"/>
          <p:cNvPicPr preferRelativeResize="0"/>
          <p:nvPr/>
        </p:nvPicPr>
        <p:blipFill>
          <a:blip r:embed="rId8">
            <a:alphaModFix/>
          </a:blip>
          <a:stretch>
            <a:fillRect/>
          </a:stretch>
        </p:blipFill>
        <p:spPr>
          <a:xfrm>
            <a:off x="2972579" y="1181373"/>
            <a:ext cx="255767" cy="255767"/>
          </a:xfrm>
          <a:prstGeom prst="rect">
            <a:avLst/>
          </a:prstGeom>
          <a:noFill/>
          <a:ln>
            <a:noFill/>
          </a:ln>
        </p:spPr>
      </p:pic>
      <p:sp>
        <p:nvSpPr>
          <p:cNvPr id="436" name="Google Shape;436;p19"/>
          <p:cNvSpPr/>
          <p:nvPr/>
        </p:nvSpPr>
        <p:spPr>
          <a:xfrm>
            <a:off x="2462000" y="2569253"/>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437" name="Google Shape;437;p19"/>
          <p:cNvSpPr txBox="1"/>
          <p:nvPr/>
        </p:nvSpPr>
        <p:spPr>
          <a:xfrm>
            <a:off x="2719524" y="2569665"/>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ECE</a:t>
            </a:r>
            <a:endParaRPr sz="1007">
              <a:solidFill>
                <a:schemeClr val="dk2"/>
              </a:solidFill>
            </a:endParaRPr>
          </a:p>
        </p:txBody>
      </p:sp>
      <p:grpSp>
        <p:nvGrpSpPr>
          <p:cNvPr id="438" name="Google Shape;438;p19"/>
          <p:cNvGrpSpPr/>
          <p:nvPr/>
        </p:nvGrpSpPr>
        <p:grpSpPr>
          <a:xfrm>
            <a:off x="2561118" y="2786677"/>
            <a:ext cx="825384" cy="305705"/>
            <a:chOff x="6341727" y="1569425"/>
            <a:chExt cx="1473900" cy="546000"/>
          </a:xfrm>
        </p:grpSpPr>
        <p:sp>
          <p:nvSpPr>
            <p:cNvPr id="439" name="Google Shape;439;p19"/>
            <p:cNvSpPr/>
            <p:nvPr/>
          </p:nvSpPr>
          <p:spPr>
            <a:xfrm>
              <a:off x="6341727" y="1569425"/>
              <a:ext cx="1473900" cy="546000"/>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440" name="Google Shape;440;p19"/>
            <p:cNvSpPr/>
            <p:nvPr/>
          </p:nvSpPr>
          <p:spPr>
            <a:xfrm>
              <a:off x="7602969" y="1796663"/>
              <a:ext cx="91500" cy="91500"/>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441" name="Google Shape;441;p19"/>
            <p:cNvCxnSpPr/>
            <p:nvPr/>
          </p:nvCxnSpPr>
          <p:spPr>
            <a:xfrm flipH="1">
              <a:off x="7404394" y="1851748"/>
              <a:ext cx="230100" cy="196500"/>
            </a:xfrm>
            <a:prstGeom prst="curvedConnector3">
              <a:avLst>
                <a:gd name="adj1" fmla="val -51619"/>
              </a:avLst>
            </a:prstGeom>
            <a:noFill/>
            <a:ln w="10675" cap="flat" cmpd="sng">
              <a:solidFill>
                <a:schemeClr val="dk2"/>
              </a:solidFill>
              <a:prstDash val="solid"/>
              <a:round/>
              <a:headEnd type="none" w="med" len="med"/>
              <a:tailEnd type="none" w="med" len="med"/>
            </a:ln>
          </p:spPr>
        </p:cxnSp>
      </p:grpSp>
      <p:pic>
        <p:nvPicPr>
          <p:cNvPr id="442" name="Google Shape;442;p19"/>
          <p:cNvPicPr preferRelativeResize="0"/>
          <p:nvPr/>
        </p:nvPicPr>
        <p:blipFill>
          <a:blip r:embed="rId7">
            <a:alphaModFix/>
          </a:blip>
          <a:stretch>
            <a:fillRect/>
          </a:stretch>
        </p:blipFill>
        <p:spPr>
          <a:xfrm rot="-2051914">
            <a:off x="3020745" y="3031711"/>
            <a:ext cx="255766" cy="255766"/>
          </a:xfrm>
          <a:prstGeom prst="rect">
            <a:avLst/>
          </a:prstGeom>
          <a:noFill/>
          <a:ln>
            <a:noFill/>
          </a:ln>
        </p:spPr>
      </p:pic>
      <p:pic>
        <p:nvPicPr>
          <p:cNvPr id="443" name="Google Shape;443;p19"/>
          <p:cNvPicPr preferRelativeResize="0"/>
          <p:nvPr/>
        </p:nvPicPr>
        <p:blipFill>
          <a:blip r:embed="rId8">
            <a:alphaModFix/>
          </a:blip>
          <a:stretch>
            <a:fillRect/>
          </a:stretch>
        </p:blipFill>
        <p:spPr>
          <a:xfrm>
            <a:off x="2972579" y="3009226"/>
            <a:ext cx="255767" cy="255767"/>
          </a:xfrm>
          <a:prstGeom prst="rect">
            <a:avLst/>
          </a:prstGeom>
          <a:noFill/>
          <a:ln>
            <a:noFill/>
          </a:ln>
        </p:spPr>
      </p:pic>
      <p:sp>
        <p:nvSpPr>
          <p:cNvPr id="444" name="Google Shape;444;p19"/>
          <p:cNvSpPr/>
          <p:nvPr/>
        </p:nvSpPr>
        <p:spPr>
          <a:xfrm>
            <a:off x="2462000" y="1653905"/>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445" name="Google Shape;445;p19"/>
          <p:cNvSpPr txBox="1"/>
          <p:nvPr/>
        </p:nvSpPr>
        <p:spPr>
          <a:xfrm>
            <a:off x="2505679" y="1654325"/>
            <a:ext cx="97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Professor</a:t>
            </a:r>
            <a:endParaRPr sz="1007">
              <a:solidFill>
                <a:schemeClr val="dk2"/>
              </a:solidFill>
            </a:endParaRPr>
          </a:p>
        </p:txBody>
      </p:sp>
      <p:grpSp>
        <p:nvGrpSpPr>
          <p:cNvPr id="446" name="Google Shape;446;p19"/>
          <p:cNvGrpSpPr/>
          <p:nvPr/>
        </p:nvGrpSpPr>
        <p:grpSpPr>
          <a:xfrm>
            <a:off x="2561118" y="1871329"/>
            <a:ext cx="825384" cy="305705"/>
            <a:chOff x="6341727" y="1569425"/>
            <a:chExt cx="1473900" cy="546000"/>
          </a:xfrm>
        </p:grpSpPr>
        <p:sp>
          <p:nvSpPr>
            <p:cNvPr id="447" name="Google Shape;447;p19"/>
            <p:cNvSpPr/>
            <p:nvPr/>
          </p:nvSpPr>
          <p:spPr>
            <a:xfrm>
              <a:off x="6341727" y="1569425"/>
              <a:ext cx="1473900" cy="546000"/>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448" name="Google Shape;448;p19"/>
            <p:cNvSpPr/>
            <p:nvPr/>
          </p:nvSpPr>
          <p:spPr>
            <a:xfrm>
              <a:off x="7602969" y="1796663"/>
              <a:ext cx="91500" cy="91500"/>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449" name="Google Shape;449;p19"/>
            <p:cNvCxnSpPr/>
            <p:nvPr/>
          </p:nvCxnSpPr>
          <p:spPr>
            <a:xfrm flipH="1">
              <a:off x="7404394" y="1851748"/>
              <a:ext cx="230100" cy="196500"/>
            </a:xfrm>
            <a:prstGeom prst="curvedConnector3">
              <a:avLst>
                <a:gd name="adj1" fmla="val -51619"/>
              </a:avLst>
            </a:prstGeom>
            <a:noFill/>
            <a:ln w="10675" cap="flat" cmpd="sng">
              <a:solidFill>
                <a:schemeClr val="dk2"/>
              </a:solidFill>
              <a:prstDash val="solid"/>
              <a:round/>
              <a:headEnd type="none" w="med" len="med"/>
              <a:tailEnd type="none" w="med" len="med"/>
            </a:ln>
          </p:spPr>
        </p:cxnSp>
      </p:grpSp>
      <p:pic>
        <p:nvPicPr>
          <p:cNvPr id="450" name="Google Shape;450;p19"/>
          <p:cNvPicPr preferRelativeResize="0"/>
          <p:nvPr/>
        </p:nvPicPr>
        <p:blipFill>
          <a:blip r:embed="rId7">
            <a:alphaModFix/>
          </a:blip>
          <a:stretch>
            <a:fillRect/>
          </a:stretch>
        </p:blipFill>
        <p:spPr>
          <a:xfrm rot="-2051914">
            <a:off x="3020745" y="2116363"/>
            <a:ext cx="255766" cy="255766"/>
          </a:xfrm>
          <a:prstGeom prst="rect">
            <a:avLst/>
          </a:prstGeom>
          <a:noFill/>
          <a:ln>
            <a:noFill/>
          </a:ln>
        </p:spPr>
      </p:pic>
      <p:pic>
        <p:nvPicPr>
          <p:cNvPr id="451" name="Google Shape;451;p19"/>
          <p:cNvPicPr preferRelativeResize="0"/>
          <p:nvPr/>
        </p:nvPicPr>
        <p:blipFill>
          <a:blip r:embed="rId8">
            <a:alphaModFix/>
          </a:blip>
          <a:stretch>
            <a:fillRect/>
          </a:stretch>
        </p:blipFill>
        <p:spPr>
          <a:xfrm>
            <a:off x="2972579" y="2093878"/>
            <a:ext cx="255767" cy="255767"/>
          </a:xfrm>
          <a:prstGeom prst="rect">
            <a:avLst/>
          </a:prstGeom>
          <a:noFill/>
          <a:ln>
            <a:noFill/>
          </a:ln>
        </p:spPr>
      </p:pic>
      <p:sp>
        <p:nvSpPr>
          <p:cNvPr id="452" name="Google Shape;452;p19"/>
          <p:cNvSpPr/>
          <p:nvPr/>
        </p:nvSpPr>
        <p:spPr>
          <a:xfrm>
            <a:off x="2462000" y="3481758"/>
            <a:ext cx="1023600" cy="813000"/>
          </a:xfrm>
          <a:prstGeom prst="roundRect">
            <a:avLst>
              <a:gd name="adj" fmla="val 16667"/>
            </a:avLst>
          </a:prstGeom>
          <a:solidFill>
            <a:srgbClr val="EFEFEF"/>
          </a:solidFill>
          <a:ln>
            <a:noFill/>
          </a:ln>
        </p:spPr>
        <p:txBody>
          <a:bodyPr spcFirstLastPara="1" wrap="square" lIns="51200" tIns="51200" rIns="51200" bIns="51200" anchor="b" anchorCtr="0">
            <a:noAutofit/>
          </a:bodyPr>
          <a:lstStyle/>
          <a:p>
            <a:pPr marL="0" lvl="0" indent="0" algn="l" rtl="0">
              <a:spcBef>
                <a:spcPts val="0"/>
              </a:spcBef>
              <a:spcAft>
                <a:spcPts val="0"/>
              </a:spcAft>
              <a:buNone/>
            </a:pPr>
            <a:endParaRPr sz="783">
              <a:solidFill>
                <a:schemeClr val="dk1"/>
              </a:solidFill>
            </a:endParaRPr>
          </a:p>
        </p:txBody>
      </p:sp>
      <p:sp>
        <p:nvSpPr>
          <p:cNvPr id="453" name="Google Shape;453;p19"/>
          <p:cNvSpPr txBox="1"/>
          <p:nvPr/>
        </p:nvSpPr>
        <p:spPr>
          <a:xfrm>
            <a:off x="2719524" y="3482170"/>
            <a:ext cx="559800" cy="258600"/>
          </a:xfrm>
          <a:prstGeom prst="rect">
            <a:avLst/>
          </a:prstGeom>
          <a:noFill/>
          <a:ln>
            <a:noFill/>
          </a:ln>
        </p:spPr>
        <p:txBody>
          <a:bodyPr spcFirstLastPara="1" wrap="square" lIns="51200" tIns="51200" rIns="51200" bIns="51200" anchor="t" anchorCtr="0">
            <a:spAutoFit/>
          </a:bodyPr>
          <a:lstStyle/>
          <a:p>
            <a:pPr marL="0" lvl="0" indent="0" algn="l" rtl="0">
              <a:spcBef>
                <a:spcPts val="0"/>
              </a:spcBef>
              <a:spcAft>
                <a:spcPts val="0"/>
              </a:spcAft>
              <a:buNone/>
            </a:pPr>
            <a:r>
              <a:rPr lang="en" sz="1007">
                <a:solidFill>
                  <a:schemeClr val="dk2"/>
                </a:solidFill>
              </a:rPr>
              <a:t>Student</a:t>
            </a:r>
            <a:endParaRPr sz="1007">
              <a:solidFill>
                <a:schemeClr val="dk2"/>
              </a:solidFill>
            </a:endParaRPr>
          </a:p>
        </p:txBody>
      </p:sp>
      <p:grpSp>
        <p:nvGrpSpPr>
          <p:cNvPr id="454" name="Google Shape;454;p19"/>
          <p:cNvGrpSpPr/>
          <p:nvPr/>
        </p:nvGrpSpPr>
        <p:grpSpPr>
          <a:xfrm>
            <a:off x="2561118" y="3699182"/>
            <a:ext cx="825384" cy="305705"/>
            <a:chOff x="6341727" y="1569425"/>
            <a:chExt cx="1473900" cy="546000"/>
          </a:xfrm>
        </p:grpSpPr>
        <p:sp>
          <p:nvSpPr>
            <p:cNvPr id="455" name="Google Shape;455;p19"/>
            <p:cNvSpPr/>
            <p:nvPr/>
          </p:nvSpPr>
          <p:spPr>
            <a:xfrm>
              <a:off x="6341727" y="1569425"/>
              <a:ext cx="1473900" cy="546000"/>
            </a:xfrm>
            <a:prstGeom prst="homePlate">
              <a:avLst>
                <a:gd name="adj" fmla="val 66008"/>
              </a:avLst>
            </a:prstGeom>
            <a:solidFill>
              <a:srgbClr val="93C47D"/>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r>
                <a:rPr lang="en" sz="783" dirty="0">
                  <a:solidFill>
                    <a:schemeClr val="lt1"/>
                  </a:solidFill>
                </a:rPr>
                <a:t>pk, </a:t>
              </a:r>
              <a:r>
                <a:rPr lang="en" sz="783" dirty="0" err="1">
                  <a:solidFill>
                    <a:schemeClr val="lt1"/>
                  </a:solidFill>
                </a:rPr>
                <a:t>msk</a:t>
              </a:r>
              <a:endParaRPr sz="783" dirty="0">
                <a:solidFill>
                  <a:schemeClr val="lt1"/>
                </a:solidFill>
              </a:endParaRPr>
            </a:p>
          </p:txBody>
        </p:sp>
        <p:sp>
          <p:nvSpPr>
            <p:cNvPr id="456" name="Google Shape;456;p19"/>
            <p:cNvSpPr/>
            <p:nvPr/>
          </p:nvSpPr>
          <p:spPr>
            <a:xfrm>
              <a:off x="7602969" y="1796663"/>
              <a:ext cx="91500" cy="91500"/>
            </a:xfrm>
            <a:prstGeom prst="ellipse">
              <a:avLst/>
            </a:prstGeom>
            <a:solidFill>
              <a:schemeClr val="lt1"/>
            </a:solidFill>
            <a:ln>
              <a:noFill/>
            </a:ln>
          </p:spPr>
          <p:txBody>
            <a:bodyPr spcFirstLastPara="1" wrap="square" lIns="51200" tIns="51200" rIns="51200" bIns="51200" anchor="ctr" anchorCtr="0">
              <a:noAutofit/>
            </a:bodyPr>
            <a:lstStyle/>
            <a:p>
              <a:pPr marL="0" lvl="0" indent="0" algn="ctr" rtl="0">
                <a:spcBef>
                  <a:spcPts val="0"/>
                </a:spcBef>
                <a:spcAft>
                  <a:spcPts val="0"/>
                </a:spcAft>
                <a:buNone/>
              </a:pPr>
              <a:endParaRPr sz="783"/>
            </a:p>
          </p:txBody>
        </p:sp>
        <p:cxnSp>
          <p:nvCxnSpPr>
            <p:cNvPr id="457" name="Google Shape;457;p19"/>
            <p:cNvCxnSpPr/>
            <p:nvPr/>
          </p:nvCxnSpPr>
          <p:spPr>
            <a:xfrm flipH="1">
              <a:off x="7404394" y="1851748"/>
              <a:ext cx="230100" cy="196500"/>
            </a:xfrm>
            <a:prstGeom prst="curvedConnector3">
              <a:avLst>
                <a:gd name="adj1" fmla="val -51619"/>
              </a:avLst>
            </a:prstGeom>
            <a:noFill/>
            <a:ln w="10675" cap="flat" cmpd="sng">
              <a:solidFill>
                <a:schemeClr val="dk2"/>
              </a:solidFill>
              <a:prstDash val="solid"/>
              <a:round/>
              <a:headEnd type="none" w="med" len="med"/>
              <a:tailEnd type="none" w="med" len="med"/>
            </a:ln>
          </p:spPr>
        </p:cxnSp>
      </p:grpSp>
      <p:pic>
        <p:nvPicPr>
          <p:cNvPr id="458" name="Google Shape;458;p19"/>
          <p:cNvPicPr preferRelativeResize="0"/>
          <p:nvPr/>
        </p:nvPicPr>
        <p:blipFill>
          <a:blip r:embed="rId7">
            <a:alphaModFix/>
          </a:blip>
          <a:stretch>
            <a:fillRect/>
          </a:stretch>
        </p:blipFill>
        <p:spPr>
          <a:xfrm rot="-2051914">
            <a:off x="3020745" y="3944216"/>
            <a:ext cx="255766" cy="255766"/>
          </a:xfrm>
          <a:prstGeom prst="rect">
            <a:avLst/>
          </a:prstGeom>
          <a:noFill/>
          <a:ln>
            <a:noFill/>
          </a:ln>
        </p:spPr>
      </p:pic>
      <p:pic>
        <p:nvPicPr>
          <p:cNvPr id="459" name="Google Shape;459;p19"/>
          <p:cNvPicPr preferRelativeResize="0"/>
          <p:nvPr/>
        </p:nvPicPr>
        <p:blipFill>
          <a:blip r:embed="rId8">
            <a:alphaModFix/>
          </a:blip>
          <a:stretch>
            <a:fillRect/>
          </a:stretch>
        </p:blipFill>
        <p:spPr>
          <a:xfrm>
            <a:off x="2972579" y="3921731"/>
            <a:ext cx="255767" cy="255767"/>
          </a:xfrm>
          <a:prstGeom prst="rect">
            <a:avLst/>
          </a:prstGeom>
          <a:noFill/>
          <a:ln>
            <a:noFill/>
          </a:ln>
        </p:spPr>
      </p:pic>
      <p:grpSp>
        <p:nvGrpSpPr>
          <p:cNvPr id="460" name="Google Shape;460;p19"/>
          <p:cNvGrpSpPr/>
          <p:nvPr/>
        </p:nvGrpSpPr>
        <p:grpSpPr>
          <a:xfrm>
            <a:off x="2882510" y="4395344"/>
            <a:ext cx="91445" cy="323109"/>
            <a:chOff x="4416975" y="2147800"/>
            <a:chExt cx="183000" cy="640200"/>
          </a:xfrm>
        </p:grpSpPr>
        <p:sp>
          <p:nvSpPr>
            <p:cNvPr id="461" name="Google Shape;461;p19"/>
            <p:cNvSpPr/>
            <p:nvPr/>
          </p:nvSpPr>
          <p:spPr>
            <a:xfrm>
              <a:off x="4416975" y="21478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sp>
          <p:nvSpPr>
            <p:cNvPr id="462" name="Google Shape;462;p19"/>
            <p:cNvSpPr/>
            <p:nvPr/>
          </p:nvSpPr>
          <p:spPr>
            <a:xfrm>
              <a:off x="4416975" y="23764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sp>
          <p:nvSpPr>
            <p:cNvPr id="463" name="Google Shape;463;p19"/>
            <p:cNvSpPr/>
            <p:nvPr/>
          </p:nvSpPr>
          <p:spPr>
            <a:xfrm>
              <a:off x="4416975" y="2605000"/>
              <a:ext cx="183000" cy="183000"/>
            </a:xfrm>
            <a:prstGeom prst="ellipse">
              <a:avLst/>
            </a:prstGeom>
            <a:solidFill>
              <a:schemeClr val="dk1"/>
            </a:solidFill>
            <a:ln>
              <a:noFill/>
            </a:ln>
          </p:spPr>
          <p:txBody>
            <a:bodyPr spcFirstLastPara="1" wrap="square" lIns="9425" tIns="9425" rIns="9425" bIns="9425" anchor="ctr" anchorCtr="0">
              <a:noAutofit/>
            </a:bodyPr>
            <a:lstStyle/>
            <a:p>
              <a:pPr marL="0" lvl="0" indent="0" algn="ctr" rtl="0">
                <a:spcBef>
                  <a:spcPts val="0"/>
                </a:spcBef>
                <a:spcAft>
                  <a:spcPts val="0"/>
                </a:spcAft>
                <a:buNone/>
              </a:pPr>
              <a:endParaRPr sz="144"/>
            </a:p>
          </p:txBody>
        </p:sp>
      </p:grpSp>
      <p:cxnSp>
        <p:nvCxnSpPr>
          <p:cNvPr id="464" name="Google Shape;464;p19"/>
          <p:cNvCxnSpPr>
            <a:stCxn id="428" idx="3"/>
            <a:endCxn id="406" idx="1"/>
          </p:cNvCxnSpPr>
          <p:nvPr/>
        </p:nvCxnSpPr>
        <p:spPr>
          <a:xfrm>
            <a:off x="3485600" y="1147900"/>
            <a:ext cx="1436100" cy="619800"/>
          </a:xfrm>
          <a:prstGeom prst="straightConnector1">
            <a:avLst/>
          </a:prstGeom>
          <a:noFill/>
          <a:ln w="9525" cap="flat" cmpd="sng">
            <a:solidFill>
              <a:schemeClr val="dk2"/>
            </a:solidFill>
            <a:prstDash val="solid"/>
            <a:round/>
            <a:headEnd type="none" w="med" len="med"/>
            <a:tailEnd type="triangle" w="med" len="med"/>
          </a:ln>
        </p:spPr>
      </p:cxnSp>
      <p:cxnSp>
        <p:nvCxnSpPr>
          <p:cNvPr id="465" name="Google Shape;465;p19"/>
          <p:cNvCxnSpPr>
            <a:stCxn id="444" idx="3"/>
            <a:endCxn id="406" idx="1"/>
          </p:cNvCxnSpPr>
          <p:nvPr/>
        </p:nvCxnSpPr>
        <p:spPr>
          <a:xfrm rot="10800000" flipH="1">
            <a:off x="3485600" y="1767605"/>
            <a:ext cx="1436100" cy="292800"/>
          </a:xfrm>
          <a:prstGeom prst="straightConnector1">
            <a:avLst/>
          </a:prstGeom>
          <a:noFill/>
          <a:ln w="9525" cap="flat" cmpd="sng">
            <a:solidFill>
              <a:schemeClr val="dk2"/>
            </a:solidFill>
            <a:prstDash val="solid"/>
            <a:round/>
            <a:headEnd type="none" w="med" len="med"/>
            <a:tailEnd type="triangle" w="med" len="med"/>
          </a:ln>
        </p:spPr>
      </p:cxnSp>
      <p:cxnSp>
        <p:nvCxnSpPr>
          <p:cNvPr id="466" name="Google Shape;466;p19"/>
          <p:cNvCxnSpPr>
            <a:stCxn id="428" idx="3"/>
            <a:endCxn id="411" idx="1"/>
          </p:cNvCxnSpPr>
          <p:nvPr/>
        </p:nvCxnSpPr>
        <p:spPr>
          <a:xfrm>
            <a:off x="3485600" y="1147900"/>
            <a:ext cx="1436100" cy="1640700"/>
          </a:xfrm>
          <a:prstGeom prst="straightConnector1">
            <a:avLst/>
          </a:prstGeom>
          <a:noFill/>
          <a:ln w="9525" cap="flat" cmpd="sng">
            <a:solidFill>
              <a:schemeClr val="dk2"/>
            </a:solidFill>
            <a:prstDash val="solid"/>
            <a:round/>
            <a:headEnd type="none" w="med" len="med"/>
            <a:tailEnd type="triangle" w="med" len="med"/>
          </a:ln>
        </p:spPr>
      </p:cxnSp>
      <p:cxnSp>
        <p:nvCxnSpPr>
          <p:cNvPr id="467" name="Google Shape;467;p19"/>
          <p:cNvCxnSpPr>
            <a:stCxn id="452" idx="3"/>
            <a:endCxn id="411" idx="1"/>
          </p:cNvCxnSpPr>
          <p:nvPr/>
        </p:nvCxnSpPr>
        <p:spPr>
          <a:xfrm rot="10800000" flipH="1">
            <a:off x="3485600" y="2788458"/>
            <a:ext cx="1436100" cy="1099800"/>
          </a:xfrm>
          <a:prstGeom prst="straightConnector1">
            <a:avLst/>
          </a:prstGeom>
          <a:noFill/>
          <a:ln w="9525" cap="flat" cmpd="sng">
            <a:solidFill>
              <a:schemeClr val="dk2"/>
            </a:solidFill>
            <a:prstDash val="solid"/>
            <a:round/>
            <a:headEnd type="none" w="med" len="med"/>
            <a:tailEnd type="triangle" w="med" len="med"/>
          </a:ln>
        </p:spPr>
      </p:cxnSp>
      <p:pic>
        <p:nvPicPr>
          <p:cNvPr id="468" name="Google Shape;468;p19"/>
          <p:cNvPicPr preferRelativeResize="0"/>
          <p:nvPr/>
        </p:nvPicPr>
        <p:blipFill>
          <a:blip r:embed="rId7">
            <a:alphaModFix/>
          </a:blip>
          <a:stretch>
            <a:fillRect/>
          </a:stretch>
        </p:blipFill>
        <p:spPr>
          <a:xfrm rot="-2051839">
            <a:off x="5721331" y="1880550"/>
            <a:ext cx="339323" cy="339323"/>
          </a:xfrm>
          <a:prstGeom prst="rect">
            <a:avLst/>
          </a:prstGeom>
          <a:noFill/>
          <a:ln>
            <a:noFill/>
          </a:ln>
        </p:spPr>
      </p:pic>
      <p:pic>
        <p:nvPicPr>
          <p:cNvPr id="469" name="Google Shape;469;p19"/>
          <p:cNvPicPr preferRelativeResize="0"/>
          <p:nvPr/>
        </p:nvPicPr>
        <p:blipFill>
          <a:blip r:embed="rId7">
            <a:alphaModFix/>
          </a:blip>
          <a:stretch>
            <a:fillRect/>
          </a:stretch>
        </p:blipFill>
        <p:spPr>
          <a:xfrm rot="-2051839">
            <a:off x="5721331" y="2901466"/>
            <a:ext cx="339323" cy="339323"/>
          </a:xfrm>
          <a:prstGeom prst="rect">
            <a:avLst/>
          </a:prstGeom>
          <a:noFill/>
          <a:ln>
            <a:noFill/>
          </a:ln>
        </p:spPr>
      </p:pic>
      <p:pic>
        <p:nvPicPr>
          <p:cNvPr id="470" name="Google Shape;470;p19"/>
          <p:cNvPicPr preferRelativeResize="0"/>
          <p:nvPr/>
        </p:nvPicPr>
        <p:blipFill>
          <a:blip r:embed="rId7">
            <a:alphaModFix/>
          </a:blip>
          <a:stretch>
            <a:fillRect/>
          </a:stretch>
        </p:blipFill>
        <p:spPr>
          <a:xfrm rot="-2051839">
            <a:off x="5721331" y="3693783"/>
            <a:ext cx="339323" cy="339323"/>
          </a:xfrm>
          <a:prstGeom prst="rect">
            <a:avLst/>
          </a:prstGeom>
          <a:noFill/>
          <a:ln>
            <a:noFill/>
          </a:ln>
        </p:spPr>
      </p:pic>
      <p:cxnSp>
        <p:nvCxnSpPr>
          <p:cNvPr id="471" name="Google Shape;471;p19"/>
          <p:cNvCxnSpPr>
            <a:stCxn id="436" idx="3"/>
            <a:endCxn id="416" idx="1"/>
          </p:cNvCxnSpPr>
          <p:nvPr/>
        </p:nvCxnSpPr>
        <p:spPr>
          <a:xfrm>
            <a:off x="3485600" y="2975753"/>
            <a:ext cx="1436100" cy="605100"/>
          </a:xfrm>
          <a:prstGeom prst="straightConnector1">
            <a:avLst/>
          </a:prstGeom>
          <a:noFill/>
          <a:ln w="9525" cap="flat" cmpd="sng">
            <a:solidFill>
              <a:schemeClr val="dk2"/>
            </a:solidFill>
            <a:prstDash val="solid"/>
            <a:round/>
            <a:headEnd type="none" w="med" len="med"/>
            <a:tailEnd type="triangle" w="med" len="med"/>
          </a:ln>
        </p:spPr>
      </p:cxnSp>
      <p:cxnSp>
        <p:nvCxnSpPr>
          <p:cNvPr id="472" name="Google Shape;472;p19"/>
          <p:cNvCxnSpPr>
            <a:stCxn id="444" idx="3"/>
            <a:endCxn id="416" idx="1"/>
          </p:cNvCxnSpPr>
          <p:nvPr/>
        </p:nvCxnSpPr>
        <p:spPr>
          <a:xfrm>
            <a:off x="3485600" y="2060405"/>
            <a:ext cx="1436100" cy="1520400"/>
          </a:xfrm>
          <a:prstGeom prst="straightConnector1">
            <a:avLst/>
          </a:prstGeom>
          <a:noFill/>
          <a:ln w="9525" cap="flat" cmpd="sng">
            <a:solidFill>
              <a:schemeClr val="dk2"/>
            </a:solidFill>
            <a:prstDash val="solid"/>
            <a:round/>
            <a:headEnd type="none" w="med" len="med"/>
            <a:tailEnd type="triangle" w="med" len="med"/>
          </a:ln>
        </p:spPr>
      </p:cxnSp>
      <p:sp>
        <p:nvSpPr>
          <p:cNvPr id="473" name="Google Shape;473;p19"/>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MA-ABE security</a:t>
            </a:r>
            <a:endParaRPr sz="2000" dirty="0">
              <a:solidFill>
                <a:srgbClr val="4A86E8"/>
              </a:solidFill>
            </a:endParaRPr>
          </a:p>
        </p:txBody>
      </p:sp>
      <p:pic>
        <p:nvPicPr>
          <p:cNvPr id="477" name="Google Shape;477;p19"/>
          <p:cNvPicPr preferRelativeResize="0"/>
          <p:nvPr/>
        </p:nvPicPr>
        <p:blipFill rotWithShape="1">
          <a:blip r:embed="rId5">
            <a:alphaModFix/>
          </a:blip>
          <a:srcRect r="16408"/>
          <a:stretch/>
        </p:blipFill>
        <p:spPr>
          <a:xfrm>
            <a:off x="6422390" y="4177002"/>
            <a:ext cx="366436" cy="407448"/>
          </a:xfrm>
          <a:prstGeom prst="rect">
            <a:avLst/>
          </a:prstGeom>
          <a:noFill/>
          <a:ln>
            <a:noFill/>
          </a:ln>
        </p:spPr>
      </p:pic>
      <p:grpSp>
        <p:nvGrpSpPr>
          <p:cNvPr id="478" name="Google Shape;478;p19"/>
          <p:cNvGrpSpPr/>
          <p:nvPr/>
        </p:nvGrpSpPr>
        <p:grpSpPr>
          <a:xfrm>
            <a:off x="4921613" y="4171075"/>
            <a:ext cx="1304743" cy="404204"/>
            <a:chOff x="6186325" y="1569417"/>
            <a:chExt cx="1629300" cy="546000"/>
          </a:xfrm>
        </p:grpSpPr>
        <p:sp>
          <p:nvSpPr>
            <p:cNvPr id="479" name="Google Shape;479;p19"/>
            <p:cNvSpPr/>
            <p:nvPr/>
          </p:nvSpPr>
          <p:spPr>
            <a:xfrm>
              <a:off x="6186325" y="1569417"/>
              <a:ext cx="1629300" cy="546000"/>
            </a:xfrm>
            <a:prstGeom prst="homePlate">
              <a:avLst>
                <a:gd name="adj" fmla="val 66008"/>
              </a:avLst>
            </a:prstGeom>
            <a:solidFill>
              <a:srgbClr val="4A86E8"/>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r>
                <a:rPr lang="en" sz="1094">
                  <a:solidFill>
                    <a:schemeClr val="lt1"/>
                  </a:solidFill>
                </a:rPr>
                <a:t>ECE, Student</a:t>
              </a:r>
              <a:endParaRPr sz="1094">
                <a:solidFill>
                  <a:schemeClr val="lt1"/>
                </a:solidFill>
              </a:endParaRPr>
            </a:p>
          </p:txBody>
        </p:sp>
        <p:sp>
          <p:nvSpPr>
            <p:cNvPr id="480" name="Google Shape;480;p19"/>
            <p:cNvSpPr/>
            <p:nvPr/>
          </p:nvSpPr>
          <p:spPr>
            <a:xfrm>
              <a:off x="7602969" y="1796663"/>
              <a:ext cx="91500" cy="91500"/>
            </a:xfrm>
            <a:prstGeom prst="ellipse">
              <a:avLst/>
            </a:prstGeom>
            <a:solidFill>
              <a:schemeClr val="lt1"/>
            </a:solidFill>
            <a:ln>
              <a:noFill/>
            </a:ln>
          </p:spPr>
          <p:txBody>
            <a:bodyPr spcFirstLastPara="1" wrap="square" lIns="72425" tIns="72425" rIns="72425" bIns="72425" anchor="ctr" anchorCtr="0">
              <a:noAutofit/>
            </a:bodyPr>
            <a:lstStyle/>
            <a:p>
              <a:pPr marL="0" lvl="0" indent="0" algn="ctr" rtl="0">
                <a:spcBef>
                  <a:spcPts val="0"/>
                </a:spcBef>
                <a:spcAft>
                  <a:spcPts val="0"/>
                </a:spcAft>
                <a:buNone/>
              </a:pPr>
              <a:endParaRPr sz="1094"/>
            </a:p>
          </p:txBody>
        </p:sp>
        <p:cxnSp>
          <p:nvCxnSpPr>
            <p:cNvPr id="481" name="Google Shape;481;p19"/>
            <p:cNvCxnSpPr/>
            <p:nvPr/>
          </p:nvCxnSpPr>
          <p:spPr>
            <a:xfrm flipH="1">
              <a:off x="7404394" y="1851748"/>
              <a:ext cx="230100" cy="196500"/>
            </a:xfrm>
            <a:prstGeom prst="curvedConnector3">
              <a:avLst>
                <a:gd name="adj1" fmla="val -51619"/>
              </a:avLst>
            </a:prstGeom>
            <a:noFill/>
            <a:ln w="15675" cap="flat" cmpd="sng">
              <a:solidFill>
                <a:schemeClr val="dk2"/>
              </a:solidFill>
              <a:prstDash val="solid"/>
              <a:round/>
              <a:headEnd type="none" w="med" len="med"/>
              <a:tailEnd type="none" w="med" len="med"/>
            </a:ln>
          </p:spPr>
        </p:cxnSp>
      </p:grpSp>
      <p:pic>
        <p:nvPicPr>
          <p:cNvPr id="483" name="Google Shape;483;p19"/>
          <p:cNvPicPr preferRelativeResize="0"/>
          <p:nvPr/>
        </p:nvPicPr>
        <p:blipFill>
          <a:blip r:embed="rId7">
            <a:alphaModFix/>
          </a:blip>
          <a:stretch>
            <a:fillRect/>
          </a:stretch>
        </p:blipFill>
        <p:spPr>
          <a:xfrm>
            <a:off x="5655311" y="4454636"/>
            <a:ext cx="339320" cy="339320"/>
          </a:xfrm>
          <a:prstGeom prst="rect">
            <a:avLst/>
          </a:prstGeom>
          <a:noFill/>
          <a:ln>
            <a:noFill/>
          </a:ln>
        </p:spPr>
      </p:pic>
      <p:pic>
        <p:nvPicPr>
          <p:cNvPr id="484" name="Google Shape;484;p19"/>
          <p:cNvPicPr preferRelativeResize="0"/>
          <p:nvPr/>
        </p:nvPicPr>
        <p:blipFill>
          <a:blip r:embed="rId7">
            <a:alphaModFix/>
          </a:blip>
          <a:stretch>
            <a:fillRect/>
          </a:stretch>
        </p:blipFill>
        <p:spPr>
          <a:xfrm rot="-2051839">
            <a:off x="5721331" y="4486099"/>
            <a:ext cx="339323" cy="339323"/>
          </a:xfrm>
          <a:prstGeom prst="rect">
            <a:avLst/>
          </a:prstGeom>
          <a:noFill/>
          <a:ln>
            <a:noFill/>
          </a:ln>
        </p:spPr>
      </p:pic>
      <p:cxnSp>
        <p:nvCxnSpPr>
          <p:cNvPr id="485" name="Google Shape;485;p19"/>
          <p:cNvCxnSpPr>
            <a:stCxn id="436" idx="3"/>
            <a:endCxn id="479" idx="1"/>
          </p:cNvCxnSpPr>
          <p:nvPr/>
        </p:nvCxnSpPr>
        <p:spPr>
          <a:xfrm>
            <a:off x="3485600" y="2975753"/>
            <a:ext cx="1436100" cy="1397400"/>
          </a:xfrm>
          <a:prstGeom prst="straightConnector1">
            <a:avLst/>
          </a:prstGeom>
          <a:noFill/>
          <a:ln w="9525" cap="flat" cmpd="sng">
            <a:solidFill>
              <a:schemeClr val="dk2"/>
            </a:solidFill>
            <a:prstDash val="solid"/>
            <a:round/>
            <a:headEnd type="none" w="med" len="med"/>
            <a:tailEnd type="triangle" w="med" len="med"/>
          </a:ln>
        </p:spPr>
      </p:cxnSp>
      <p:cxnSp>
        <p:nvCxnSpPr>
          <p:cNvPr id="486" name="Google Shape;486;p19"/>
          <p:cNvCxnSpPr>
            <a:stCxn id="452" idx="3"/>
            <a:endCxn id="479" idx="1"/>
          </p:cNvCxnSpPr>
          <p:nvPr/>
        </p:nvCxnSpPr>
        <p:spPr>
          <a:xfrm>
            <a:off x="3485600" y="3888258"/>
            <a:ext cx="1436100" cy="484800"/>
          </a:xfrm>
          <a:prstGeom prst="straightConnector1">
            <a:avLst/>
          </a:prstGeom>
          <a:noFill/>
          <a:ln w="9525" cap="flat" cmpd="sng">
            <a:solidFill>
              <a:schemeClr val="dk2"/>
            </a:solidFill>
            <a:prstDash val="solid"/>
            <a:round/>
            <a:headEnd type="none" w="med" len="med"/>
            <a:tailEnd type="triangle" w="med" len="med"/>
          </a:ln>
        </p:spPr>
      </p:cxnSp>
      <p:sp>
        <p:nvSpPr>
          <p:cNvPr id="487" name="Google Shape;487;p19"/>
          <p:cNvSpPr txBox="1"/>
          <p:nvPr/>
        </p:nvSpPr>
        <p:spPr>
          <a:xfrm>
            <a:off x="7740663" y="3887556"/>
            <a:ext cx="396300" cy="553968"/>
          </a:xfrm>
          <a:prstGeom prst="rect">
            <a:avLst/>
          </a:prstGeom>
          <a:noFill/>
          <a:ln>
            <a:noFill/>
          </a:ln>
        </p:spPr>
        <p:txBody>
          <a:bodyPr spcFirstLastPara="1" wrap="square" lIns="91425" tIns="91425" rIns="91425" bIns="91425" anchor="t" anchorCtr="0">
            <a:spAutoFit/>
          </a:bodyPr>
          <a:lstStyle/>
          <a:p>
            <a:r>
              <a:rPr lang="en" sz="2400" b="1" dirty="0">
                <a:solidFill>
                  <a:srgbClr val="BB0000"/>
                </a:solidFill>
              </a:rPr>
              <a:t>❌</a:t>
            </a:r>
          </a:p>
        </p:txBody>
      </p:sp>
      <p:sp>
        <p:nvSpPr>
          <p:cNvPr id="488" name="Google Shape;488;p19"/>
          <p:cNvSpPr/>
          <p:nvPr/>
        </p:nvSpPr>
        <p:spPr>
          <a:xfrm>
            <a:off x="185825" y="873475"/>
            <a:ext cx="1839600" cy="636000"/>
          </a:xfrm>
          <a:prstGeom prst="ellipse">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global params</a:t>
            </a:r>
            <a:endParaRPr>
              <a:solidFill>
                <a:schemeClr val="lt1"/>
              </a:solidFil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193463-F225-F334-A7B7-39EE14129220}"/>
                  </a:ext>
                </a:extLst>
              </p:cNvPr>
              <p:cNvSpPr txBox="1"/>
              <p:nvPr/>
            </p:nvSpPr>
            <p:spPr>
              <a:xfrm>
                <a:off x="6821424" y="1612634"/>
                <a:ext cx="614335"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oMath>
                  </m:oMathPara>
                </a14:m>
                <a:endParaRPr lang="en-US" dirty="0"/>
              </a:p>
            </p:txBody>
          </p:sp>
        </mc:Choice>
        <mc:Fallback>
          <p:sp>
            <p:nvSpPr>
              <p:cNvPr id="2" name="TextBox 1">
                <a:extLst>
                  <a:ext uri="{FF2B5EF4-FFF2-40B4-BE49-F238E27FC236}">
                    <a16:creationId xmlns:a16="http://schemas.microsoft.com/office/drawing/2014/main" id="{5A193463-F225-F334-A7B7-39EE14129220}"/>
                  </a:ext>
                </a:extLst>
              </p:cNvPr>
              <p:cNvSpPr txBox="1">
                <a:spLocks noRot="1" noChangeAspect="1" noMove="1" noResize="1" noEditPoints="1" noAdjustHandles="1" noChangeArrowheads="1" noChangeShapeType="1" noTextEdit="1"/>
              </p:cNvSpPr>
              <p:nvPr/>
            </p:nvSpPr>
            <p:spPr>
              <a:xfrm>
                <a:off x="6821424" y="1612634"/>
                <a:ext cx="614335" cy="3108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FEC9EA4-2BC0-D91E-00E6-F2CFCA2DBE79}"/>
                  </a:ext>
                </a:extLst>
              </p:cNvPr>
              <p:cNvSpPr txBox="1"/>
              <p:nvPr/>
            </p:nvSpPr>
            <p:spPr>
              <a:xfrm>
                <a:off x="6821424" y="2666715"/>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oMath>
                  </m:oMathPara>
                </a14:m>
                <a:endParaRPr lang="en-US" dirty="0"/>
              </a:p>
            </p:txBody>
          </p:sp>
        </mc:Choice>
        <mc:Fallback>
          <p:sp>
            <p:nvSpPr>
              <p:cNvPr id="3" name="TextBox 2">
                <a:extLst>
                  <a:ext uri="{FF2B5EF4-FFF2-40B4-BE49-F238E27FC236}">
                    <a16:creationId xmlns:a16="http://schemas.microsoft.com/office/drawing/2014/main" id="{DFEC9EA4-2BC0-D91E-00E6-F2CFCA2DBE79}"/>
                  </a:ext>
                </a:extLst>
              </p:cNvPr>
              <p:cNvSpPr txBox="1">
                <a:spLocks noRot="1" noChangeAspect="1" noMove="1" noResize="1" noEditPoints="1" noAdjustHandles="1" noChangeArrowheads="1" noChangeShapeType="1" noTextEdit="1"/>
              </p:cNvSpPr>
              <p:nvPr/>
            </p:nvSpPr>
            <p:spPr>
              <a:xfrm>
                <a:off x="6821424" y="2666715"/>
                <a:ext cx="618503" cy="3108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0FBE4D5-BAA8-CACB-31EB-DCE45D42E345}"/>
                  </a:ext>
                </a:extLst>
              </p:cNvPr>
              <p:cNvSpPr txBox="1"/>
              <p:nvPr/>
            </p:nvSpPr>
            <p:spPr>
              <a:xfrm>
                <a:off x="6821424" y="3464246"/>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3</m:t>
                          </m:r>
                        </m:sub>
                      </m:sSub>
                    </m:oMath>
                  </m:oMathPara>
                </a14:m>
                <a:endParaRPr lang="en-US" dirty="0"/>
              </a:p>
            </p:txBody>
          </p:sp>
        </mc:Choice>
        <mc:Fallback>
          <p:sp>
            <p:nvSpPr>
              <p:cNvPr id="4" name="TextBox 3">
                <a:extLst>
                  <a:ext uri="{FF2B5EF4-FFF2-40B4-BE49-F238E27FC236}">
                    <a16:creationId xmlns:a16="http://schemas.microsoft.com/office/drawing/2014/main" id="{50FBE4D5-BAA8-CACB-31EB-DCE45D42E345}"/>
                  </a:ext>
                </a:extLst>
              </p:cNvPr>
              <p:cNvSpPr txBox="1">
                <a:spLocks noRot="1" noChangeAspect="1" noMove="1" noResize="1" noEditPoints="1" noAdjustHandles="1" noChangeArrowheads="1" noChangeShapeType="1" noTextEdit="1"/>
              </p:cNvSpPr>
              <p:nvPr/>
            </p:nvSpPr>
            <p:spPr>
              <a:xfrm>
                <a:off x="6821424" y="3464246"/>
                <a:ext cx="618503" cy="31089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6766DB7-CFB2-1981-AAEF-EBCCB83CA1CA}"/>
                  </a:ext>
                </a:extLst>
              </p:cNvPr>
              <p:cNvSpPr txBox="1"/>
              <p:nvPr/>
            </p:nvSpPr>
            <p:spPr>
              <a:xfrm>
                <a:off x="6821824" y="4241454"/>
                <a:ext cx="618503" cy="3108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4</m:t>
                          </m:r>
                        </m:sub>
                      </m:sSub>
                    </m:oMath>
                  </m:oMathPara>
                </a14:m>
                <a:endParaRPr lang="en-US" dirty="0"/>
              </a:p>
            </p:txBody>
          </p:sp>
        </mc:Choice>
        <mc:Fallback>
          <p:sp>
            <p:nvSpPr>
              <p:cNvPr id="5" name="TextBox 4">
                <a:extLst>
                  <a:ext uri="{FF2B5EF4-FFF2-40B4-BE49-F238E27FC236}">
                    <a16:creationId xmlns:a16="http://schemas.microsoft.com/office/drawing/2014/main" id="{F6766DB7-CFB2-1981-AAEF-EBCCB83CA1CA}"/>
                  </a:ext>
                </a:extLst>
              </p:cNvPr>
              <p:cNvSpPr txBox="1">
                <a:spLocks noRot="1" noChangeAspect="1" noMove="1" noResize="1" noEditPoints="1" noAdjustHandles="1" noChangeArrowheads="1" noChangeShapeType="1" noTextEdit="1"/>
              </p:cNvSpPr>
              <p:nvPr/>
            </p:nvSpPr>
            <p:spPr>
              <a:xfrm>
                <a:off x="6821824" y="4241454"/>
                <a:ext cx="618503" cy="310896"/>
              </a:xfrm>
              <a:prstGeom prst="rect">
                <a:avLst/>
              </a:prstGeom>
              <a:blipFill>
                <a:blip r:embed="rId12"/>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53455"/>
    </mc:Choice>
    <mc:Fallback>
      <p:transition spd="slow" advTm="53455"/>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31842836-6F68-E0CE-67C5-782CF47FA6B2}"/>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0B5B79CB-F1BC-D946-5978-14D44C16E43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645" name="Google Shape;645;p28">
            <a:extLst>
              <a:ext uri="{FF2B5EF4-FFF2-40B4-BE49-F238E27FC236}">
                <a16:creationId xmlns:a16="http://schemas.microsoft.com/office/drawing/2014/main" id="{749472DB-5353-6E84-11AA-46E0B96A2316}"/>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6E41A327-9F2E-29AA-CD2D-F9620ABCEF0A}"/>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6E41A327-9F2E-29AA-CD2D-F9620ABCEF0A}"/>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3448" r="-236364"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3448" r="-114433"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3448" r="-909"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00000" r="-236364"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00000" r="-114433"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00000" r="-909"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81818" r="-236364"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81818" r="-114433"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81818" r="-909"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281818" r="-236364"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281818" r="-114433"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281818"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588265E-FA73-BD85-493E-C25C679FC24F}"/>
                  </a:ext>
                </a:extLst>
              </p:cNvPr>
              <p:cNvSpPr txBox="1"/>
              <p:nvPr/>
            </p:nvSpPr>
            <p:spPr>
              <a:xfrm>
                <a:off x="5280700" y="130892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6588265E-FA73-BD85-493E-C25C679FC24F}"/>
                  </a:ext>
                </a:extLst>
              </p:cNvPr>
              <p:cNvSpPr txBox="1">
                <a:spLocks noRot="1" noChangeAspect="1" noMove="1" noResize="1" noEditPoints="1" noAdjustHandles="1" noChangeArrowheads="1" noChangeShapeType="1" noTextEdit="1"/>
              </p:cNvSpPr>
              <p:nvPr/>
            </p:nvSpPr>
            <p:spPr>
              <a:xfrm>
                <a:off x="5280700" y="1308926"/>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BD8DCD-BFFA-29F0-3F78-867C4D4C4EF6}"/>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1FBD8DCD-BFFA-29F0-3F78-867C4D4C4EF6}"/>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77599BE-6B6C-A0A4-8EC1-9484BA8D9F41}"/>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777599BE-6B6C-A0A4-8EC1-9484BA8D9F41}"/>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173C18-FCC7-47D1-CBCE-EFF733E5963E}"/>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03173C18-FCC7-47D1-CBCE-EFF733E5963E}"/>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0324839-29E8-1FCB-D6B7-ECB0EB3B7DC0}"/>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70324839-29E8-1FCB-D6B7-ECB0EB3B7DC0}"/>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5F5B6CB8-178B-E949-969B-8D7142759451}"/>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5</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5F5B6CB8-178B-E949-969B-8D7142759451}"/>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D58BEC6A-8A9A-4614-4A2C-82AA9CAB826A}"/>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6</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D58BEC6A-8A9A-4614-4A2C-82AA9CAB826A}"/>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171A444B-49E6-C04D-D6C4-547235814C6F}"/>
                  </a:ext>
                </a:extLst>
              </p:cNvPr>
              <p:cNvGraphicFramePr>
                <a:graphicFrameLocks noGrp="1"/>
              </p:cNvGraphicFramePr>
              <p:nvPr/>
            </p:nvGraphicFramePr>
            <p:xfrm>
              <a:off x="5280699" y="763243"/>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3</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r>
                                  <a:rPr lang="en-US" sz="1400" b="0" i="1" dirty="0" smtClean="0">
                                    <a:solidFill>
                                      <a:schemeClr val="bg1"/>
                                    </a:solidFill>
                                    <a:latin typeface="Cambria Math" panose="02040503050406030204" pitchFamily="18" charset="0"/>
                                  </a:rPr>
                                  <m:t>= </m:t>
                                </m:r>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b="0" i="1" dirty="0" smtClean="0">
                                            <a:solidFill>
                                              <a:schemeClr val="bg1"/>
                                            </a:solidFill>
                                            <a:latin typeface="Cambria Math" panose="02040503050406030204" pitchFamily="18" charset="0"/>
                                            <a:ea typeface="Cambria Math" panose="02040503050406030204" pitchFamily="18" charset="0"/>
                                          </a:rPr>
                                          <m:t>𝑢</m:t>
                                        </m:r>
                                      </m:sub>
                                    </m:sSub>
                                  </m:sup>
                                </m:sSub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171A444B-49E6-C04D-D6C4-547235814C6F}"/>
                  </a:ext>
                </a:extLst>
              </p:cNvPr>
              <p:cNvGraphicFramePr>
                <a:graphicFrameLocks noGrp="1"/>
              </p:cNvGraphicFramePr>
              <p:nvPr/>
            </p:nvGraphicFramePr>
            <p:xfrm>
              <a:off x="5280699" y="763243"/>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53905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2326" r="-200000" b="-697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98990" t="-2326" r="-1010" b="-6977"/>
                          </a:stretch>
                        </a:blipFill>
                      </a:tcPr>
                    </a:tc>
                    <a:extLst>
                      <a:ext uri="{0D108BD9-81ED-4DB2-BD59-A6C34878D82A}">
                        <a16:rowId xmlns:a16="http://schemas.microsoft.com/office/drawing/2014/main" val="3003044607"/>
                      </a:ext>
                    </a:extLst>
                  </a:tr>
                </a:tbl>
              </a:graphicData>
            </a:graphic>
          </p:graphicFrame>
        </mc:Fallback>
      </mc:AlternateContent>
      <p:sp>
        <p:nvSpPr>
          <p:cNvPr id="5" name="TextBox 4">
            <a:extLst>
              <a:ext uri="{FF2B5EF4-FFF2-40B4-BE49-F238E27FC236}">
                <a16:creationId xmlns:a16="http://schemas.microsoft.com/office/drawing/2014/main" id="{D85171D8-A132-E1BE-3277-5988949CA961}"/>
              </a:ext>
            </a:extLst>
          </p:cNvPr>
          <p:cNvSpPr txBox="1"/>
          <p:nvPr/>
        </p:nvSpPr>
        <p:spPr>
          <a:xfrm>
            <a:off x="6785393" y="260056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8DD2E2A-D295-816D-FB8C-7E28F1EF50C6}"/>
                  </a:ext>
                </a:extLst>
              </p:cNvPr>
              <p:cNvGraphicFramePr>
                <a:graphicFrameLocks noGrp="1"/>
              </p:cNvGraphicFramePr>
              <p:nvPr/>
            </p:nvGraphicFramePr>
            <p:xfrm>
              <a:off x="1259148" y="2465924"/>
              <a:ext cx="3740457" cy="1525016"/>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𝑡</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88DD2E2A-D295-816D-FB8C-7E28F1EF50C6}"/>
                  </a:ext>
                </a:extLst>
              </p:cNvPr>
              <p:cNvGraphicFramePr>
                <a:graphicFrameLocks noGrp="1"/>
              </p:cNvGraphicFramePr>
              <p:nvPr/>
            </p:nvGraphicFramePr>
            <p:xfrm>
              <a:off x="1259148" y="2465924"/>
              <a:ext cx="3740457" cy="1525016"/>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412496">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2"/>
                          <a:stretch>
                            <a:fillRect l="-169091" t="-181818" r="-1818" b="-90909"/>
                          </a:stretch>
                        </a:blipFill>
                      </a:tcPr>
                    </a:tc>
                    <a:extLst>
                      <a:ext uri="{0D108BD9-81ED-4DB2-BD59-A6C34878D82A}">
                        <a16:rowId xmlns:a16="http://schemas.microsoft.com/office/drawing/2014/main" val="738810180"/>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0AC004-0132-EB38-542B-AAFAE4CF5004}"/>
                  </a:ext>
                </a:extLst>
              </p:cNvPr>
              <p:cNvSpPr txBox="1"/>
              <p:nvPr/>
            </p:nvSpPr>
            <p:spPr>
              <a:xfrm>
                <a:off x="792368" y="2465924"/>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D90AC004-0132-EB38-542B-AAFAE4CF5004}"/>
                  </a:ext>
                </a:extLst>
              </p:cNvPr>
              <p:cNvSpPr txBox="1">
                <a:spLocks noRot="1" noChangeAspect="1" noMove="1" noResize="1" noEditPoints="1" noAdjustHandles="1" noChangeArrowheads="1" noChangeShapeType="1" noTextEdit="1"/>
              </p:cNvSpPr>
              <p:nvPr/>
            </p:nvSpPr>
            <p:spPr>
              <a:xfrm>
                <a:off x="792368" y="2465924"/>
                <a:ext cx="457200"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F5B05F-44AC-C36E-EF37-1A0DEA7D4199}"/>
                  </a:ext>
                </a:extLst>
              </p:cNvPr>
              <p:cNvSpPr txBox="1"/>
              <p:nvPr/>
            </p:nvSpPr>
            <p:spPr>
              <a:xfrm>
                <a:off x="792368" y="2835610"/>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DAF5B05F-44AC-C36E-EF37-1A0DEA7D4199}"/>
                  </a:ext>
                </a:extLst>
              </p:cNvPr>
              <p:cNvSpPr txBox="1">
                <a:spLocks noRot="1" noChangeAspect="1" noMove="1" noResize="1" noEditPoints="1" noAdjustHandles="1" noChangeArrowheads="1" noChangeShapeType="1" noTextEdit="1"/>
              </p:cNvSpPr>
              <p:nvPr/>
            </p:nvSpPr>
            <p:spPr>
              <a:xfrm>
                <a:off x="792368" y="2835610"/>
                <a:ext cx="418730" cy="32887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D3D00F-9928-973E-4801-0396A0E7D489}"/>
                  </a:ext>
                </a:extLst>
              </p:cNvPr>
              <p:cNvSpPr txBox="1"/>
              <p:nvPr/>
            </p:nvSpPr>
            <p:spPr>
              <a:xfrm>
                <a:off x="792368" y="3249755"/>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33D3D00F-9928-973E-4801-0396A0E7D489}"/>
                  </a:ext>
                </a:extLst>
              </p:cNvPr>
              <p:cNvSpPr txBox="1">
                <a:spLocks noRot="1" noChangeAspect="1" noMove="1" noResize="1" noEditPoints="1" noAdjustHandles="1" noChangeArrowheads="1" noChangeShapeType="1" noTextEdit="1"/>
              </p:cNvSpPr>
              <p:nvPr/>
            </p:nvSpPr>
            <p:spPr>
              <a:xfrm>
                <a:off x="792368" y="3249755"/>
                <a:ext cx="426128" cy="3288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D41E6AA-CFD3-1C35-78AD-7B5836F9AF57}"/>
                  </a:ext>
                </a:extLst>
              </p:cNvPr>
              <p:cNvSpPr txBox="1"/>
              <p:nvPr/>
            </p:nvSpPr>
            <p:spPr>
              <a:xfrm>
                <a:off x="798988" y="3620411"/>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0D41E6AA-CFD3-1C35-78AD-7B5836F9AF57}"/>
                  </a:ext>
                </a:extLst>
              </p:cNvPr>
              <p:cNvSpPr txBox="1">
                <a:spLocks noRot="1" noChangeAspect="1" noMove="1" noResize="1" noEditPoints="1" noAdjustHandles="1" noChangeArrowheads="1" noChangeShapeType="1" noTextEdit="1"/>
              </p:cNvSpPr>
              <p:nvPr/>
            </p:nvSpPr>
            <p:spPr>
              <a:xfrm>
                <a:off x="798988" y="3620411"/>
                <a:ext cx="460159" cy="328873"/>
              </a:xfrm>
              <a:prstGeom prst="rect">
                <a:avLst/>
              </a:prstGeom>
              <a:blipFill>
                <a:blip r:embed="rId1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D25FEDD-90D6-5091-A767-36C4885D9870}"/>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C474D2C5-F864-A104-1CDB-10C30A4BD685}"/>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E5B2D245-F7A9-A4A8-F770-2BE2018F7F92}"/>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3D6E2092-0FA8-A715-D83A-8977C5AA9936}"/>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81E0A500-B213-7411-FB7A-265C7D839FAB}"/>
              </a:ext>
            </a:extLst>
          </p:cNvPr>
          <p:cNvSpPr txBox="1"/>
          <p:nvPr/>
        </p:nvSpPr>
        <p:spPr>
          <a:xfrm>
            <a:off x="2629729" y="250659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05C7E0B1-1D78-8E65-B3CD-2DAFED18AF29}"/>
              </a:ext>
            </a:extLst>
          </p:cNvPr>
          <p:cNvSpPr txBox="1"/>
          <p:nvPr/>
        </p:nvSpPr>
        <p:spPr>
          <a:xfrm>
            <a:off x="2629729" y="2877026"/>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5" name="TextBox 14">
            <a:extLst>
              <a:ext uri="{FF2B5EF4-FFF2-40B4-BE49-F238E27FC236}">
                <a16:creationId xmlns:a16="http://schemas.microsoft.com/office/drawing/2014/main" id="{7C3930A5-5147-93E4-E643-DEADB89B1D11}"/>
              </a:ext>
            </a:extLst>
          </p:cNvPr>
          <p:cNvSpPr txBox="1"/>
          <p:nvPr/>
        </p:nvSpPr>
        <p:spPr>
          <a:xfrm>
            <a:off x="2620149" y="32500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4" name="TextBox 33">
            <a:extLst>
              <a:ext uri="{FF2B5EF4-FFF2-40B4-BE49-F238E27FC236}">
                <a16:creationId xmlns:a16="http://schemas.microsoft.com/office/drawing/2014/main" id="{82CF9D35-E942-901F-B969-CE469A2BB744}"/>
              </a:ext>
            </a:extLst>
          </p:cNvPr>
          <p:cNvSpPr txBox="1"/>
          <p:nvPr/>
        </p:nvSpPr>
        <p:spPr>
          <a:xfrm>
            <a:off x="2629729" y="36295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9" name="TextBox 38">
            <a:extLst>
              <a:ext uri="{FF2B5EF4-FFF2-40B4-BE49-F238E27FC236}">
                <a16:creationId xmlns:a16="http://schemas.microsoft.com/office/drawing/2014/main" id="{208064D5-DF0A-0C0B-4DA2-8C446EC81BA7}"/>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40" name="TextBox 39">
            <a:extLst>
              <a:ext uri="{FF2B5EF4-FFF2-40B4-BE49-F238E27FC236}">
                <a16:creationId xmlns:a16="http://schemas.microsoft.com/office/drawing/2014/main" id="{8B2E4C77-F66F-2173-07CE-C2F7FBF56DD5}"/>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41" name="TextBox 40">
            <a:extLst>
              <a:ext uri="{FF2B5EF4-FFF2-40B4-BE49-F238E27FC236}">
                <a16:creationId xmlns:a16="http://schemas.microsoft.com/office/drawing/2014/main" id="{4E8C58DC-B824-3E65-E9CD-F2CA042B12BB}"/>
              </a:ext>
            </a:extLst>
          </p:cNvPr>
          <p:cNvSpPr txBox="1"/>
          <p:nvPr/>
        </p:nvSpPr>
        <p:spPr>
          <a:xfrm>
            <a:off x="3936377" y="36369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6A6659F-FA88-5C7C-5D23-559E0860E9C9}"/>
                  </a:ext>
                </a:extLst>
              </p:cNvPr>
              <p:cNvSpPr txBox="1"/>
              <p:nvPr/>
            </p:nvSpPr>
            <p:spPr>
              <a:xfrm>
                <a:off x="117981" y="4472697"/>
                <a:ext cx="7774268"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6</m:t>
                        </m:r>
                      </m:sub>
                    </m:sSub>
                  </m:oMath>
                </a14:m>
                <a:r>
                  <a:rPr lang="en-US" dirty="0"/>
                  <a:t> since corrupts rows unauthorized to decrypt and </a:t>
                </a:r>
                <a:r>
                  <a:rPr lang="en-US" u="sng" dirty="0"/>
                  <a:t>the structure of user secret keys</a:t>
                </a:r>
              </a:p>
            </p:txBody>
          </p:sp>
        </mc:Choice>
        <mc:Fallback xmlns="">
          <p:sp>
            <p:nvSpPr>
              <p:cNvPr id="44" name="TextBox 43">
                <a:extLst>
                  <a:ext uri="{FF2B5EF4-FFF2-40B4-BE49-F238E27FC236}">
                    <a16:creationId xmlns:a16="http://schemas.microsoft.com/office/drawing/2014/main" id="{76A6659F-FA88-5C7C-5D23-559E0860E9C9}"/>
                  </a:ext>
                </a:extLst>
              </p:cNvPr>
              <p:cNvSpPr txBox="1">
                <a:spLocks noRot="1" noChangeAspect="1" noMove="1" noResize="1" noEditPoints="1" noAdjustHandles="1" noChangeArrowheads="1" noChangeShapeType="1" noTextEdit="1"/>
              </p:cNvSpPr>
              <p:nvPr/>
            </p:nvSpPr>
            <p:spPr>
              <a:xfrm>
                <a:off x="117981" y="4472697"/>
                <a:ext cx="7774268" cy="307777"/>
              </a:xfrm>
              <a:prstGeom prst="rect">
                <a:avLst/>
              </a:prstGeom>
              <a:blipFill>
                <a:blip r:embed="rId1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87941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56085C3C-9718-B9D5-3985-49951ED53BC3}"/>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DD460D7A-A513-BA12-FEB9-BCB8057C609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dirty="0"/>
          </a:p>
        </p:txBody>
      </p:sp>
      <p:sp>
        <p:nvSpPr>
          <p:cNvPr id="645" name="Google Shape;645;p28">
            <a:extLst>
              <a:ext uri="{FF2B5EF4-FFF2-40B4-BE49-F238E27FC236}">
                <a16:creationId xmlns:a16="http://schemas.microsoft.com/office/drawing/2014/main" id="{4D2F696C-927F-E590-5CBD-EF2EB0C92C94}"/>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09907901-62EC-B939-3BF5-51DBD052A421}"/>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09907901-62EC-B939-3BF5-51DBD052A421}"/>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3448" r="-236364"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3448" r="-114433"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3448" r="-909"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00000" r="-236364"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00000" r="-114433"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00000" r="-909"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81818" r="-236364"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81818" r="-114433"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81818" r="-909"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281818" r="-236364"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281818" r="-114433"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281818"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BC32CB-A065-7236-2579-37F3D6D7EEF9}"/>
                  </a:ext>
                </a:extLst>
              </p:cNvPr>
              <p:cNvSpPr txBox="1"/>
              <p:nvPr/>
            </p:nvSpPr>
            <p:spPr>
              <a:xfrm>
                <a:off x="5280700" y="130892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52BC32CB-A065-7236-2579-37F3D6D7EEF9}"/>
                  </a:ext>
                </a:extLst>
              </p:cNvPr>
              <p:cNvSpPr txBox="1">
                <a:spLocks noRot="1" noChangeAspect="1" noMove="1" noResize="1" noEditPoints="1" noAdjustHandles="1" noChangeArrowheads="1" noChangeShapeType="1" noTextEdit="1"/>
              </p:cNvSpPr>
              <p:nvPr/>
            </p:nvSpPr>
            <p:spPr>
              <a:xfrm>
                <a:off x="5280700" y="1308926"/>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5154B1-B3E4-C62C-1542-A21B2F9F60E6}"/>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225154B1-B3E4-C62C-1542-A21B2F9F60E6}"/>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15BE0A1-FEDA-4543-D0FC-3DA6AB864D69}"/>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115BE0A1-FEDA-4543-D0FC-3DA6AB864D69}"/>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AE040BA-3203-52D1-2F2F-AD0F45941CB2}"/>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9AE040BA-3203-52D1-2F2F-AD0F45941CB2}"/>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72BFAE-F73B-ECC5-E31C-8FBF2C090B24}"/>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1072BFAE-F73B-ECC5-E31C-8FBF2C090B24}"/>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F7BA772A-5F67-17A0-FD01-7476A7DC7933}"/>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5</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F7BA772A-5F67-17A0-FD01-7476A7DC7933}"/>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54367C4C-C1BB-BDB8-973C-ECAD787A9BB5}"/>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6</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54367C4C-C1BB-BDB8-973C-ECAD787A9BB5}"/>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3CA362D5-F8A0-AA25-9A94-3802E5946313}"/>
                  </a:ext>
                </a:extLst>
              </p:cNvPr>
              <p:cNvGraphicFramePr>
                <a:graphicFrameLocks noGrp="1"/>
              </p:cNvGraphicFramePr>
              <p:nvPr/>
            </p:nvGraphicFramePr>
            <p:xfrm>
              <a:off x="5280699" y="763243"/>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3</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r>
                                  <a:rPr lang="en-US" sz="1400" b="0" i="1" dirty="0" smtClean="0">
                                    <a:solidFill>
                                      <a:schemeClr val="bg1"/>
                                    </a:solidFill>
                                    <a:latin typeface="Cambria Math" panose="02040503050406030204" pitchFamily="18" charset="0"/>
                                  </a:rPr>
                                  <m:t>= </m:t>
                                </m:r>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b="0" i="1" dirty="0" smtClean="0">
                                            <a:solidFill>
                                              <a:schemeClr val="bg1"/>
                                            </a:solidFill>
                                            <a:latin typeface="Cambria Math" panose="02040503050406030204" pitchFamily="18" charset="0"/>
                                            <a:ea typeface="Cambria Math" panose="02040503050406030204" pitchFamily="18" charset="0"/>
                                          </a:rPr>
                                          <m:t>𝑢</m:t>
                                        </m:r>
                                      </m:sub>
                                    </m:sSub>
                                  </m:sup>
                                </m:sSub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3CA362D5-F8A0-AA25-9A94-3802E5946313}"/>
                  </a:ext>
                </a:extLst>
              </p:cNvPr>
              <p:cNvGraphicFramePr>
                <a:graphicFrameLocks noGrp="1"/>
              </p:cNvGraphicFramePr>
              <p:nvPr/>
            </p:nvGraphicFramePr>
            <p:xfrm>
              <a:off x="5280699" y="763243"/>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53905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2326" r="-200000" b="-697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98990" t="-2326" r="-1010" b="-6977"/>
                          </a:stretch>
                        </a:blipFill>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D340E32-25EE-79B1-CC82-5D13A5EE713A}"/>
                  </a:ext>
                </a:extLst>
              </p:cNvPr>
              <p:cNvSpPr txBox="1"/>
              <p:nvPr/>
            </p:nvSpPr>
            <p:spPr>
              <a:xfrm>
                <a:off x="117981" y="4472697"/>
                <a:ext cx="7774268"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5</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6</m:t>
                        </m:r>
                      </m:sub>
                    </m:sSub>
                  </m:oMath>
                </a14:m>
                <a:r>
                  <a:rPr lang="en-US" dirty="0"/>
                  <a:t> since corrupts rows unauthorized to decrypt and </a:t>
                </a:r>
                <a:r>
                  <a:rPr lang="en-US" u="sng" dirty="0"/>
                  <a:t>the structure of user secret keys</a:t>
                </a:r>
              </a:p>
            </p:txBody>
          </p:sp>
        </mc:Choice>
        <mc:Fallback xmlns="">
          <p:sp>
            <p:nvSpPr>
              <p:cNvPr id="27" name="TextBox 26">
                <a:extLst>
                  <a:ext uri="{FF2B5EF4-FFF2-40B4-BE49-F238E27FC236}">
                    <a16:creationId xmlns:a16="http://schemas.microsoft.com/office/drawing/2014/main" id="{6D340E32-25EE-79B1-CC82-5D13A5EE713A}"/>
                  </a:ext>
                </a:extLst>
              </p:cNvPr>
              <p:cNvSpPr txBox="1">
                <a:spLocks noRot="1" noChangeAspect="1" noMove="1" noResize="1" noEditPoints="1" noAdjustHandles="1" noChangeArrowheads="1" noChangeShapeType="1" noTextEdit="1"/>
              </p:cNvSpPr>
              <p:nvPr/>
            </p:nvSpPr>
            <p:spPr>
              <a:xfrm>
                <a:off x="117981" y="4472697"/>
                <a:ext cx="7774268" cy="307777"/>
              </a:xfrm>
              <a:prstGeom prst="rect">
                <a:avLst/>
              </a:prstGeom>
              <a:blipFill>
                <a:blip r:embed="rId12"/>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179719-0D64-9410-3205-33E968D06A1C}"/>
                  </a:ext>
                </a:extLst>
              </p:cNvPr>
              <p:cNvGraphicFramePr>
                <a:graphicFrameLocks noGrp="1"/>
              </p:cNvGraphicFramePr>
              <p:nvPr/>
            </p:nvGraphicFramePr>
            <p:xfrm>
              <a:off x="1259148" y="2465924"/>
              <a:ext cx="3740457" cy="1566672"/>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𝑡</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𝑣</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2" name="Table 1">
                <a:extLst>
                  <a:ext uri="{FF2B5EF4-FFF2-40B4-BE49-F238E27FC236}">
                    <a16:creationId xmlns:a16="http://schemas.microsoft.com/office/drawing/2014/main" id="{A1179719-0D64-9410-3205-33E968D06A1C}"/>
                  </a:ext>
                </a:extLst>
              </p:cNvPr>
              <p:cNvGraphicFramePr>
                <a:graphicFrameLocks noGrp="1"/>
              </p:cNvGraphicFramePr>
              <p:nvPr/>
            </p:nvGraphicFramePr>
            <p:xfrm>
              <a:off x="1259148" y="2465924"/>
              <a:ext cx="3740457" cy="1566672"/>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412496">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69091" t="-187500" r="-1818" b="-106250"/>
                          </a:stretch>
                        </a:blipFill>
                      </a:tcPr>
                    </a:tc>
                    <a:extLst>
                      <a:ext uri="{0D108BD9-81ED-4DB2-BD59-A6C34878D82A}">
                        <a16:rowId xmlns:a16="http://schemas.microsoft.com/office/drawing/2014/main" val="738810180"/>
                      </a:ext>
                    </a:extLst>
                  </a:tr>
                  <a:tr h="412496">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69091" t="-278788" r="-1818"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64ED8C-3ACA-D90D-68AF-49F210A9A402}"/>
                  </a:ext>
                </a:extLst>
              </p:cNvPr>
              <p:cNvSpPr txBox="1"/>
              <p:nvPr/>
            </p:nvSpPr>
            <p:spPr>
              <a:xfrm>
                <a:off x="792368" y="2465924"/>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FA64ED8C-3ACA-D90D-68AF-49F210A9A402}"/>
                  </a:ext>
                </a:extLst>
              </p:cNvPr>
              <p:cNvSpPr txBox="1">
                <a:spLocks noRot="1" noChangeAspect="1" noMove="1" noResize="1" noEditPoints="1" noAdjustHandles="1" noChangeArrowheads="1" noChangeShapeType="1" noTextEdit="1"/>
              </p:cNvSpPr>
              <p:nvPr/>
            </p:nvSpPr>
            <p:spPr>
              <a:xfrm>
                <a:off x="792368" y="2465924"/>
                <a:ext cx="457200"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67B688-016E-76A9-AB71-DB3C8E6C9496}"/>
                  </a:ext>
                </a:extLst>
              </p:cNvPr>
              <p:cNvSpPr txBox="1"/>
              <p:nvPr/>
            </p:nvSpPr>
            <p:spPr>
              <a:xfrm>
                <a:off x="792368" y="2835610"/>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0D67B688-016E-76A9-AB71-DB3C8E6C9496}"/>
                  </a:ext>
                </a:extLst>
              </p:cNvPr>
              <p:cNvSpPr txBox="1">
                <a:spLocks noRot="1" noChangeAspect="1" noMove="1" noResize="1" noEditPoints="1" noAdjustHandles="1" noChangeArrowheads="1" noChangeShapeType="1" noTextEdit="1"/>
              </p:cNvSpPr>
              <p:nvPr/>
            </p:nvSpPr>
            <p:spPr>
              <a:xfrm>
                <a:off x="792368" y="2835610"/>
                <a:ext cx="418730" cy="3288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DC1A42-74D6-2405-0CA8-1342B9CC1436}"/>
                  </a:ext>
                </a:extLst>
              </p:cNvPr>
              <p:cNvSpPr txBox="1"/>
              <p:nvPr/>
            </p:nvSpPr>
            <p:spPr>
              <a:xfrm>
                <a:off x="792368" y="3249755"/>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A2DC1A42-74D6-2405-0CA8-1342B9CC1436}"/>
                  </a:ext>
                </a:extLst>
              </p:cNvPr>
              <p:cNvSpPr txBox="1">
                <a:spLocks noRot="1" noChangeAspect="1" noMove="1" noResize="1" noEditPoints="1" noAdjustHandles="1" noChangeArrowheads="1" noChangeShapeType="1" noTextEdit="1"/>
              </p:cNvSpPr>
              <p:nvPr/>
            </p:nvSpPr>
            <p:spPr>
              <a:xfrm>
                <a:off x="792368" y="3249755"/>
                <a:ext cx="426128" cy="3288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63CC30-ABB4-C93B-DDF0-8344EF29FE2C}"/>
                  </a:ext>
                </a:extLst>
              </p:cNvPr>
              <p:cNvSpPr txBox="1"/>
              <p:nvPr/>
            </p:nvSpPr>
            <p:spPr>
              <a:xfrm>
                <a:off x="798988" y="3620411"/>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4F63CC30-ABB4-C93B-DDF0-8344EF29FE2C}"/>
                  </a:ext>
                </a:extLst>
              </p:cNvPr>
              <p:cNvSpPr txBox="1">
                <a:spLocks noRot="1" noChangeAspect="1" noMove="1" noResize="1" noEditPoints="1" noAdjustHandles="1" noChangeArrowheads="1" noChangeShapeType="1" noTextEdit="1"/>
              </p:cNvSpPr>
              <p:nvPr/>
            </p:nvSpPr>
            <p:spPr>
              <a:xfrm>
                <a:off x="798988" y="3620411"/>
                <a:ext cx="460159" cy="328873"/>
              </a:xfrm>
              <a:prstGeom prst="rect">
                <a:avLst/>
              </a:prstGeom>
              <a:blipFill>
                <a:blip r:embed="rId17"/>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8DBE158-B9F0-00B9-C312-71DC750FD147}"/>
              </a:ext>
            </a:extLst>
          </p:cNvPr>
          <p:cNvSpPr txBox="1"/>
          <p:nvPr/>
        </p:nvSpPr>
        <p:spPr>
          <a:xfrm>
            <a:off x="1491907" y="250511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0" name="TextBox 9">
            <a:extLst>
              <a:ext uri="{FF2B5EF4-FFF2-40B4-BE49-F238E27FC236}">
                <a16:creationId xmlns:a16="http://schemas.microsoft.com/office/drawing/2014/main" id="{6FF4072E-375D-43A6-EA30-D4BF95196DC5}"/>
              </a:ext>
            </a:extLst>
          </p:cNvPr>
          <p:cNvSpPr txBox="1"/>
          <p:nvPr/>
        </p:nvSpPr>
        <p:spPr>
          <a:xfrm>
            <a:off x="1491907" y="28755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1" name="TextBox 10">
            <a:extLst>
              <a:ext uri="{FF2B5EF4-FFF2-40B4-BE49-F238E27FC236}">
                <a16:creationId xmlns:a16="http://schemas.microsoft.com/office/drawing/2014/main" id="{5E7B6ADB-97A7-5A75-B693-13117B64D163}"/>
              </a:ext>
            </a:extLst>
          </p:cNvPr>
          <p:cNvSpPr txBox="1"/>
          <p:nvPr/>
        </p:nvSpPr>
        <p:spPr>
          <a:xfrm>
            <a:off x="1482327" y="3248570"/>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2" name="TextBox 11">
            <a:extLst>
              <a:ext uri="{FF2B5EF4-FFF2-40B4-BE49-F238E27FC236}">
                <a16:creationId xmlns:a16="http://schemas.microsoft.com/office/drawing/2014/main" id="{140107EB-BF10-29D4-F32D-B539BA4385E9}"/>
              </a:ext>
            </a:extLst>
          </p:cNvPr>
          <p:cNvSpPr txBox="1"/>
          <p:nvPr/>
        </p:nvSpPr>
        <p:spPr>
          <a:xfrm>
            <a:off x="1491907" y="3628047"/>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3" name="TextBox 12">
            <a:extLst>
              <a:ext uri="{FF2B5EF4-FFF2-40B4-BE49-F238E27FC236}">
                <a16:creationId xmlns:a16="http://schemas.microsoft.com/office/drawing/2014/main" id="{D06A98E7-1E5E-D500-5536-F4ECF7D87211}"/>
              </a:ext>
            </a:extLst>
          </p:cNvPr>
          <p:cNvSpPr txBox="1"/>
          <p:nvPr/>
        </p:nvSpPr>
        <p:spPr>
          <a:xfrm>
            <a:off x="2629729" y="250659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4" name="TextBox 13">
            <a:extLst>
              <a:ext uri="{FF2B5EF4-FFF2-40B4-BE49-F238E27FC236}">
                <a16:creationId xmlns:a16="http://schemas.microsoft.com/office/drawing/2014/main" id="{481A85C6-B712-35EA-EAF3-4548E434F05C}"/>
              </a:ext>
            </a:extLst>
          </p:cNvPr>
          <p:cNvSpPr txBox="1"/>
          <p:nvPr/>
        </p:nvSpPr>
        <p:spPr>
          <a:xfrm>
            <a:off x="2629729" y="2877026"/>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15" name="TextBox 14">
            <a:extLst>
              <a:ext uri="{FF2B5EF4-FFF2-40B4-BE49-F238E27FC236}">
                <a16:creationId xmlns:a16="http://schemas.microsoft.com/office/drawing/2014/main" id="{8F8E8607-C6B5-B26E-49CF-0C2967ADF896}"/>
              </a:ext>
            </a:extLst>
          </p:cNvPr>
          <p:cNvSpPr txBox="1"/>
          <p:nvPr/>
        </p:nvSpPr>
        <p:spPr>
          <a:xfrm>
            <a:off x="2620149" y="3250048"/>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4" name="TextBox 33">
            <a:extLst>
              <a:ext uri="{FF2B5EF4-FFF2-40B4-BE49-F238E27FC236}">
                <a16:creationId xmlns:a16="http://schemas.microsoft.com/office/drawing/2014/main" id="{AF5E6649-6B68-CAAE-D2AF-1A2E301CBFC5}"/>
              </a:ext>
            </a:extLst>
          </p:cNvPr>
          <p:cNvSpPr txBox="1"/>
          <p:nvPr/>
        </p:nvSpPr>
        <p:spPr>
          <a:xfrm>
            <a:off x="2629729" y="3629525"/>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39" name="TextBox 38">
            <a:extLst>
              <a:ext uri="{FF2B5EF4-FFF2-40B4-BE49-F238E27FC236}">
                <a16:creationId xmlns:a16="http://schemas.microsoft.com/office/drawing/2014/main" id="{675981E0-D729-0724-79E0-0491EF90C688}"/>
              </a:ext>
            </a:extLst>
          </p:cNvPr>
          <p:cNvSpPr txBox="1"/>
          <p:nvPr/>
        </p:nvSpPr>
        <p:spPr>
          <a:xfrm>
            <a:off x="3935675" y="2514502"/>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p:sp>
        <p:nvSpPr>
          <p:cNvPr id="40" name="TextBox 39">
            <a:extLst>
              <a:ext uri="{FF2B5EF4-FFF2-40B4-BE49-F238E27FC236}">
                <a16:creationId xmlns:a16="http://schemas.microsoft.com/office/drawing/2014/main" id="{2C82C258-0B46-108C-B147-D217C29D203E}"/>
              </a:ext>
            </a:extLst>
          </p:cNvPr>
          <p:cNvSpPr txBox="1"/>
          <p:nvPr/>
        </p:nvSpPr>
        <p:spPr>
          <a:xfrm>
            <a:off x="3935675" y="2882349"/>
            <a:ext cx="73106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chemeClr val="accent1"/>
                </a:solidFill>
              </a:rPr>
              <a:t>✅</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BCF2E07-F7EF-75DB-157D-84D2731A97BF}"/>
                  </a:ext>
                </a:extLst>
              </p:cNvPr>
              <p:cNvSpPr txBox="1"/>
              <p:nvPr/>
            </p:nvSpPr>
            <p:spPr>
              <a:xfrm>
                <a:off x="5280700" y="464013"/>
                <a:ext cx="37404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42" name="TextBox 41">
                <a:extLst>
                  <a:ext uri="{FF2B5EF4-FFF2-40B4-BE49-F238E27FC236}">
                    <a16:creationId xmlns:a16="http://schemas.microsoft.com/office/drawing/2014/main" id="{FBCF2E07-F7EF-75DB-157D-84D2731A97BF}"/>
                  </a:ext>
                </a:extLst>
              </p:cNvPr>
              <p:cNvSpPr txBox="1">
                <a:spLocks noRot="1" noChangeAspect="1" noMove="1" noResize="1" noEditPoints="1" noAdjustHandles="1" noChangeArrowheads="1" noChangeShapeType="1" noTextEdit="1"/>
              </p:cNvSpPr>
              <p:nvPr/>
            </p:nvSpPr>
            <p:spPr>
              <a:xfrm>
                <a:off x="5280700" y="464013"/>
                <a:ext cx="3740457"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3" name="Table 42">
                <a:extLst>
                  <a:ext uri="{FF2B5EF4-FFF2-40B4-BE49-F238E27FC236}">
                    <a16:creationId xmlns:a16="http://schemas.microsoft.com/office/drawing/2014/main" id="{6CE0B186-7919-B65C-8C18-122432AF50B9}"/>
                  </a:ext>
                </a:extLst>
              </p:cNvPr>
              <p:cNvGraphicFramePr>
                <a:graphicFrameLocks noGrp="1"/>
              </p:cNvGraphicFramePr>
              <p:nvPr/>
            </p:nvGraphicFramePr>
            <p:xfrm>
              <a:off x="5280701" y="209497"/>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p>
                                  <m:sSupPr>
                                    <m:ctrlPr>
                                      <a:rPr lang="en-US" sz="1400" b="0" i="1" dirty="0" smtClean="0">
                                        <a:latin typeface="Cambria Math" panose="02040503050406030204" pitchFamily="18" charset="0"/>
                                      </a:rPr>
                                    </m:ctrlPr>
                                  </m:sSupPr>
                                  <m:e>
                                    <m:r>
                                      <a:rPr lang="en-US" sz="1400" b="0" i="1" dirty="0" smtClean="0">
                                        <a:solidFill>
                                          <a:schemeClr val="tx1"/>
                                        </a:solidFill>
                                        <a:latin typeface="Cambria Math" panose="02040503050406030204" pitchFamily="18" charset="0"/>
                                      </a:rPr>
                                      <m:t>h</m:t>
                                    </m:r>
                                  </m:e>
                                  <m:sup>
                                    <m:sSub>
                                      <m:sSubPr>
                                        <m:ctrlPr>
                                          <a:rPr lang="ar-AE" sz="1400" i="1" dirty="0">
                                            <a:latin typeface="Cambria Math" panose="02040503050406030204" pitchFamily="18" charset="0"/>
                                          </a:rPr>
                                        </m:ctrlPr>
                                      </m:sSubPr>
                                      <m:e>
                                        <m:r>
                                          <a:rPr lang="ar-AE" sz="1400" i="1" dirty="0">
                                            <a:latin typeface="Cambria Math" panose="02040503050406030204" pitchFamily="18" charset="0"/>
                                          </a:rPr>
                                          <m:t>𝛼</m:t>
                                        </m:r>
                                      </m:e>
                                      <m:sub>
                                        <m:r>
                                          <a:rPr lang="ar-AE" sz="1400" i="1" dirty="0">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43" name="Table 42">
                <a:extLst>
                  <a:ext uri="{FF2B5EF4-FFF2-40B4-BE49-F238E27FC236}">
                    <a16:creationId xmlns:a16="http://schemas.microsoft.com/office/drawing/2014/main" id="{6CE0B186-7919-B65C-8C18-122432AF50B9}"/>
                  </a:ext>
                </a:extLst>
              </p:cNvPr>
              <p:cNvGraphicFramePr>
                <a:graphicFrameLocks noGrp="1"/>
              </p:cNvGraphicFramePr>
              <p:nvPr/>
            </p:nvGraphicFramePr>
            <p:xfrm>
              <a:off x="5280701" y="209497"/>
              <a:ext cx="3740457" cy="370840"/>
            </p:xfrm>
            <a:graphic>
              <a:graphicData uri="http://schemas.openxmlformats.org/drawingml/2006/table">
                <a:tbl>
                  <a:tblPr firstRow="1" bandRow="1">
                    <a:tableStyleId>{051880A8-D4F1-4EB1-BC22-3ACA0F566227}</a:tableStyleId>
                  </a:tblPr>
                  <a:tblGrid>
                    <a:gridCol w="3740457">
                      <a:extLst>
                        <a:ext uri="{9D8B030D-6E8A-4147-A177-3AD203B41FA5}">
                          <a16:colId xmlns:a16="http://schemas.microsoft.com/office/drawing/2014/main" val="1609181622"/>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9"/>
                          <a:stretch>
                            <a:fillRect t="-3333" r="-338" b="-6667"/>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sp>
            <p:nvSpPr>
              <p:cNvPr id="19" name="Google Shape;637;p27">
                <a:extLst>
                  <a:ext uri="{FF2B5EF4-FFF2-40B4-BE49-F238E27FC236}">
                    <a16:creationId xmlns:a16="http://schemas.microsoft.com/office/drawing/2014/main" id="{010166A8-3C60-8818-8A7E-4FB594DEAA9B}"/>
                  </a:ext>
                </a:extLst>
              </p:cNvPr>
              <p:cNvSpPr txBox="1">
                <a:spLocks/>
              </p:cNvSpPr>
              <p:nvPr/>
            </p:nvSpPr>
            <p:spPr>
              <a:xfrm>
                <a:off x="5269692" y="1798448"/>
                <a:ext cx="3750038" cy="83096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50000"/>
                  </a:lnSpc>
                </a:pP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m:t>
                    </m:r>
                    <m:r>
                      <a:rPr lang="en-US" sz="1400" b="0" i="1" smtClean="0">
                        <a:latin typeface="Cambria Math" panose="02040503050406030204" pitchFamily="18" charset="0"/>
                      </a:rPr>
                      <m:t>𝑐</m:t>
                    </m:r>
                    <m:r>
                      <a:rPr lang="en-US" sz="1400" b="0" i="1" smtClean="0">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𝑢</m:t>
                        </m:r>
                      </m:sub>
                    </m:sSub>
                    <m:r>
                      <a:rPr lang="en-US" sz="1400" b="0" i="1" smtClean="0">
                        <a:latin typeface="Cambria Math" panose="02040503050406030204" pitchFamily="18" charset="0"/>
                      </a:rPr>
                      <m:t> </m:t>
                    </m:r>
                    <m:r>
                      <a:rPr lang="en-US" sz="1400" b="0" i="1" smtClean="0">
                        <a:latin typeface="Cambria Math" panose="02040503050406030204" pitchFamily="18" charset="0"/>
                      </a:rPr>
                      <m:t>𝑚𝑜𝑑</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3</m:t>
                        </m:r>
                      </m:sub>
                    </m:sSub>
                  </m:oMath>
                </a14:m>
                <a:r>
                  <a:rPr lang="en-US" sz="1400" dirty="0"/>
                  <a:t> </a:t>
                </a:r>
              </a:p>
              <a:p>
                <a:pPr algn="ctr">
                  <a:lnSpc>
                    <a:spcPct val="150000"/>
                  </a:lnSpc>
                </a:pPr>
                <a:r>
                  <a:rPr lang="en-US" sz="1400" dirty="0"/>
                  <a:t>information-theoretically revealed</a:t>
                </a:r>
              </a:p>
            </p:txBody>
          </p:sp>
        </mc:Choice>
        <mc:Fallback xmlns="">
          <p:sp>
            <p:nvSpPr>
              <p:cNvPr id="19" name="Google Shape;637;p27">
                <a:extLst>
                  <a:ext uri="{FF2B5EF4-FFF2-40B4-BE49-F238E27FC236}">
                    <a16:creationId xmlns:a16="http://schemas.microsoft.com/office/drawing/2014/main" id="{010166A8-3C60-8818-8A7E-4FB594DEAA9B}"/>
                  </a:ext>
                </a:extLst>
              </p:cNvPr>
              <p:cNvSpPr txBox="1">
                <a:spLocks noRot="1" noChangeAspect="1" noMove="1" noResize="1" noEditPoints="1" noAdjustHandles="1" noChangeArrowheads="1" noChangeShapeType="1" noTextEdit="1"/>
              </p:cNvSpPr>
              <p:nvPr/>
            </p:nvSpPr>
            <p:spPr>
              <a:xfrm>
                <a:off x="5269692" y="1798448"/>
                <a:ext cx="3750038" cy="830966"/>
              </a:xfrm>
              <a:prstGeom prst="rect">
                <a:avLst/>
              </a:prstGeom>
              <a:blipFill>
                <a:blip r:embed="rId20"/>
                <a:stretch>
                  <a:fillRect/>
                </a:stretch>
              </a:blipFill>
              <a:ln>
                <a:noFill/>
              </a:ln>
            </p:spPr>
            <p:txBody>
              <a:bodyPr/>
              <a:lstStyle/>
              <a:p>
                <a:r>
                  <a:rPr lang="en-US">
                    <a:noFill/>
                  </a:rPr>
                  <a:t> </a:t>
                </a:r>
              </a:p>
            </p:txBody>
          </p:sp>
        </mc:Fallback>
      </mc:AlternateContent>
      <p:sp>
        <p:nvSpPr>
          <p:cNvPr id="20" name="Triangle 19">
            <a:extLst>
              <a:ext uri="{FF2B5EF4-FFF2-40B4-BE49-F238E27FC236}">
                <a16:creationId xmlns:a16="http://schemas.microsoft.com/office/drawing/2014/main" id="{58C53A93-F8E3-62FD-9C09-4681A3DACD14}"/>
              </a:ext>
            </a:extLst>
          </p:cNvPr>
          <p:cNvSpPr/>
          <p:nvPr/>
        </p:nvSpPr>
        <p:spPr>
          <a:xfrm rot="10800000">
            <a:off x="6706090" y="1631179"/>
            <a:ext cx="990849" cy="302148"/>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mc:AlternateContent xmlns:mc="http://schemas.openxmlformats.org/markup-compatibility/2006" xmlns:a14="http://schemas.microsoft.com/office/drawing/2010/main">
        <mc:Choice Requires="a14">
          <p:sp>
            <p:nvSpPr>
              <p:cNvPr id="25" name="Google Shape;637;p27">
                <a:extLst>
                  <a:ext uri="{FF2B5EF4-FFF2-40B4-BE49-F238E27FC236}">
                    <a16:creationId xmlns:a16="http://schemas.microsoft.com/office/drawing/2014/main" id="{81F84CC4-10E9-5660-BCF5-092F68F9DB09}"/>
                  </a:ext>
                </a:extLst>
              </p:cNvPr>
              <p:cNvSpPr txBox="1">
                <a:spLocks/>
              </p:cNvSpPr>
              <p:nvPr/>
            </p:nvSpPr>
            <p:spPr>
              <a:xfrm>
                <a:off x="5698771" y="2591199"/>
                <a:ext cx="2768356" cy="1832779"/>
              </a:xfrm>
              <a:prstGeom prst="rect">
                <a:avLst/>
              </a:prstGeom>
              <a:noFill/>
              <a:ln w="19050">
                <a:solidFill>
                  <a:srgbClr val="92D050"/>
                </a:solidFill>
                <a:prstDash val="dash"/>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50000"/>
                  </a:lnSpc>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𝛼</m:t>
                          </m:r>
                        </m:e>
                        <m:sub>
                          <m:r>
                            <a:rPr lang="en-US" sz="140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 </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𝛼</m:t>
                          </m:r>
                        </m:e>
                        <m:sub>
                          <m:r>
                            <a:rPr lang="en-US" sz="1400" i="1">
                              <a:latin typeface="Cambria Math" panose="02040503050406030204" pitchFamily="18" charset="0"/>
                              <a:ea typeface="Cambria Math" panose="02040503050406030204" pitchFamily="18" charset="0"/>
                            </a:rPr>
                            <m:t>𝜌</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 </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𝑟</m:t>
                              </m:r>
                            </m:e>
                            <m:sub>
                              <m:r>
                                <a:rPr lang="en-US" sz="1400" i="1">
                                  <a:latin typeface="Cambria Math" panose="02040503050406030204" pitchFamily="18" charset="0"/>
                                  <a:ea typeface="Cambria Math" panose="02040503050406030204" pitchFamily="18" charset="0"/>
                                </a:rPr>
                                <m:t>𝑥</m:t>
                              </m:r>
                            </m:sub>
                            <m:sup>
                              <m:r>
                                <a:rPr lang="en-US" sz="1400" i="1">
                                  <a:latin typeface="Cambria Math" panose="02040503050406030204" pitchFamily="18" charset="0"/>
                                  <a:ea typeface="Cambria Math" panose="02040503050406030204" pitchFamily="18" charset="0"/>
                                </a:rPr>
                                <m:t>′′</m:t>
                              </m:r>
                            </m:sup>
                          </m:sSubSup>
                        </m:den>
                      </m:f>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b="1" i="1">
                              <a:latin typeface="Cambria Math" panose="02040503050406030204" pitchFamily="18" charset="0"/>
                            </a:rPr>
                            <m:t>𝑴</m:t>
                          </m:r>
                        </m:e>
                        <m:sub>
                          <m:r>
                            <a:rPr lang="en-US" sz="1400" i="1">
                              <a:latin typeface="Cambria Math" panose="02040503050406030204" pitchFamily="18" charset="0"/>
                            </a:rPr>
                            <m:t>𝑥</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𝑡</m:t>
                      </m:r>
                      <m:r>
                        <a:rPr lang="en-US" sz="1400" b="1" i="1">
                          <a:latin typeface="Cambria Math" panose="02040503050406030204" pitchFamily="18" charset="0"/>
                          <a:ea typeface="Cambria Math" panose="02040503050406030204" pitchFamily="18" charset="0"/>
                        </a:rPr>
                        <m:t>𝒛</m:t>
                      </m:r>
                    </m:oMath>
                  </m:oMathPara>
                </a14:m>
                <a:endParaRPr lang="en-US" sz="1400" b="0" dirty="0">
                  <a:ea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smtClean="0">
                              <a:latin typeface="Cambria Math" panose="02040503050406030204" pitchFamily="18" charset="0"/>
                              <a:ea typeface="Cambria Math" panose="02040503050406030204" pitchFamily="18" charset="0"/>
                            </a:rPr>
                            <m:t>𝜌</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 </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ea typeface="Cambria Math" panose="02040503050406030204" pitchFamily="18" charset="0"/>
                            </a:rPr>
                            <m:t>𝜌</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𝑥</m:t>
                          </m:r>
                          <m:r>
                            <a:rPr lang="en-US" sz="1400" i="1">
                              <a:latin typeface="Cambria Math" panose="02040503050406030204" pitchFamily="18" charset="0"/>
                              <a:ea typeface="Cambria Math" panose="02040503050406030204" pitchFamily="18" charset="0"/>
                            </a:rPr>
                            <m:t>) </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sSubSup>
                            <m:sSubSupPr>
                              <m:ctrlPr>
                                <a:rPr lang="en-US" sz="1400" b="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𝑟</m:t>
                              </m:r>
                            </m:e>
                            <m:sub>
                              <m:r>
                                <a:rPr lang="en-US" sz="1400" b="0" i="1" smtClean="0">
                                  <a:latin typeface="Cambria Math" panose="02040503050406030204" pitchFamily="18" charset="0"/>
                                  <a:ea typeface="Cambria Math" panose="02040503050406030204" pitchFamily="18" charset="0"/>
                                </a:rPr>
                                <m:t>𝑥</m:t>
                              </m:r>
                            </m:sub>
                            <m:sup>
                              <m:r>
                                <a:rPr lang="en-US" sz="1400" b="0" i="1" smtClean="0">
                                  <a:latin typeface="Cambria Math" panose="02040503050406030204" pitchFamily="18" charset="0"/>
                                  <a:ea typeface="Cambria Math" panose="02040503050406030204" pitchFamily="18" charset="0"/>
                                </a:rPr>
                                <m:t>′′</m:t>
                              </m:r>
                            </m:sup>
                          </m:sSubSup>
                          <m:r>
                            <a:rPr lang="en-US" sz="1400" b="0" i="1" smtClean="0">
                              <a:latin typeface="Cambria Math" panose="02040503050406030204" pitchFamily="18" charset="0"/>
                              <a:ea typeface="Cambria Math" panose="02040503050406030204" pitchFamily="18" charset="0"/>
                            </a:rPr>
                            <m:t>𝑐</m:t>
                          </m:r>
                        </m:den>
                      </m:f>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1" i="1" smtClean="0">
                              <a:latin typeface="Cambria Math" panose="02040503050406030204" pitchFamily="18" charset="0"/>
                            </a:rPr>
                            <m:t>𝑴</m:t>
                          </m:r>
                        </m:e>
                        <m:sub>
                          <m:r>
                            <a:rPr lang="en-US" sz="1400" b="0" i="1" smtClean="0">
                              <a:latin typeface="Cambria Math" panose="02040503050406030204" pitchFamily="18" charset="0"/>
                            </a:rPr>
                            <m:t>𝑥</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r>
                        <a:rPr lang="en-US" sz="1400" b="1" i="1" smtClean="0">
                          <a:latin typeface="Cambria Math" panose="02040503050406030204" pitchFamily="18" charset="0"/>
                          <a:ea typeface="Cambria Math" panose="02040503050406030204" pitchFamily="18" charset="0"/>
                        </a:rPr>
                        <m:t>𝒛</m:t>
                      </m:r>
                    </m:oMath>
                  </m:oMathPara>
                </a14:m>
                <a:endParaRPr lang="en-US" sz="1400" b="1" dirty="0"/>
              </a:p>
              <a:p>
                <a:pPr>
                  <a:lnSpc>
                    <a:spcPct val="150000"/>
                  </a:lnSpc>
                </a:pPr>
                <a14:m>
                  <m:oMath xmlns:m="http://schemas.openxmlformats.org/officeDocument/2006/math">
                    <m:r>
                      <a:rPr lang="en-US" sz="1400" b="1" i="1" smtClean="0">
                        <a:latin typeface="Cambria Math" panose="02040503050406030204" pitchFamily="18" charset="0"/>
                        <a:ea typeface="Cambria Math" panose="02040503050406030204" pitchFamily="18" charset="0"/>
                      </a:rPr>
                      <m:t>𝒛</m:t>
                    </m:r>
                  </m:oMath>
                </a14:m>
                <a:r>
                  <a:rPr lang="en-US" sz="1400" b="1" dirty="0"/>
                  <a:t> </a:t>
                </a:r>
                <a:r>
                  <a:rPr lang="en-US" sz="1400" dirty="0"/>
                  <a:t>: orthogonal to corrupt rows</a:t>
                </a:r>
              </a:p>
            </p:txBody>
          </p:sp>
        </mc:Choice>
        <mc:Fallback xmlns="">
          <p:sp>
            <p:nvSpPr>
              <p:cNvPr id="25" name="Google Shape;637;p27">
                <a:extLst>
                  <a:ext uri="{FF2B5EF4-FFF2-40B4-BE49-F238E27FC236}">
                    <a16:creationId xmlns:a16="http://schemas.microsoft.com/office/drawing/2014/main" id="{81F84CC4-10E9-5660-BCF5-092F68F9DB09}"/>
                  </a:ext>
                </a:extLst>
              </p:cNvPr>
              <p:cNvSpPr txBox="1">
                <a:spLocks noRot="1" noChangeAspect="1" noMove="1" noResize="1" noEditPoints="1" noAdjustHandles="1" noChangeArrowheads="1" noChangeShapeType="1" noTextEdit="1"/>
              </p:cNvSpPr>
              <p:nvPr/>
            </p:nvSpPr>
            <p:spPr>
              <a:xfrm>
                <a:off x="5698771" y="2591199"/>
                <a:ext cx="2768356" cy="1832779"/>
              </a:xfrm>
              <a:prstGeom prst="rect">
                <a:avLst/>
              </a:prstGeom>
              <a:blipFill>
                <a:blip r:embed="rId21"/>
                <a:stretch>
                  <a:fillRect/>
                </a:stretch>
              </a:blipFill>
              <a:ln w="19050">
                <a:solidFill>
                  <a:srgbClr val="92D050"/>
                </a:solidFill>
                <a:prstDash val="dash"/>
              </a:ln>
            </p:spPr>
            <p:txBody>
              <a:bodyPr/>
              <a:lstStyle/>
              <a:p>
                <a:r>
                  <a:rPr lang="en-US">
                    <a:noFill/>
                  </a:rPr>
                  <a:t> </a:t>
                </a:r>
              </a:p>
            </p:txBody>
          </p:sp>
        </mc:Fallback>
      </mc:AlternateContent>
      <p:sp>
        <p:nvSpPr>
          <p:cNvPr id="28" name="Curved Left Arrow 27">
            <a:extLst>
              <a:ext uri="{FF2B5EF4-FFF2-40B4-BE49-F238E27FC236}">
                <a16:creationId xmlns:a16="http://schemas.microsoft.com/office/drawing/2014/main" id="{C008E032-9C88-88D8-026D-80C9699DA43D}"/>
              </a:ext>
            </a:extLst>
          </p:cNvPr>
          <p:cNvSpPr/>
          <p:nvPr/>
        </p:nvSpPr>
        <p:spPr>
          <a:xfrm>
            <a:off x="5086905" y="1798448"/>
            <a:ext cx="487578" cy="1930173"/>
          </a:xfrm>
          <a:prstGeom prst="curvedLef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6849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Shape 643">
          <a:extLst>
            <a:ext uri="{FF2B5EF4-FFF2-40B4-BE49-F238E27FC236}">
              <a16:creationId xmlns:a16="http://schemas.microsoft.com/office/drawing/2014/main" id="{438B2CD9-8F6D-FDD0-DE3E-F175476FBB31}"/>
            </a:ext>
          </a:extLst>
        </p:cNvPr>
        <p:cNvGrpSpPr/>
        <p:nvPr/>
      </p:nvGrpSpPr>
      <p:grpSpPr>
        <a:xfrm>
          <a:off x="0" y="0"/>
          <a:ext cx="0" cy="0"/>
          <a:chOff x="0" y="0"/>
          <a:chExt cx="0" cy="0"/>
        </a:xfrm>
      </p:grpSpPr>
      <p:sp>
        <p:nvSpPr>
          <p:cNvPr id="644" name="Google Shape;644;p28">
            <a:extLst>
              <a:ext uri="{FF2B5EF4-FFF2-40B4-BE49-F238E27FC236}">
                <a16:creationId xmlns:a16="http://schemas.microsoft.com/office/drawing/2014/main" id="{6690C66E-4498-F264-124C-F63C8A29B4C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dirty="0"/>
          </a:p>
        </p:txBody>
      </p:sp>
      <p:sp>
        <p:nvSpPr>
          <p:cNvPr id="645" name="Google Shape;645;p28">
            <a:extLst>
              <a:ext uri="{FF2B5EF4-FFF2-40B4-BE49-F238E27FC236}">
                <a16:creationId xmlns:a16="http://schemas.microsoft.com/office/drawing/2014/main" id="{7D9BC437-C30A-C55C-E35B-53B9FA74C1DC}"/>
              </a:ext>
            </a:extLst>
          </p:cNvPr>
          <p:cNvSpPr txBox="1">
            <a:spLocks noGrp="1"/>
          </p:cNvSpPr>
          <p:nvPr>
            <p:ph type="title"/>
          </p:nvPr>
        </p:nvSpPr>
        <p:spPr>
          <a:xfrm>
            <a:off x="517025" y="82200"/>
            <a:ext cx="8627100" cy="86059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950" b="1" dirty="0"/>
              <a:t>Hybrids</a:t>
            </a:r>
            <a:endParaRPr sz="295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569745F-C8B4-4343-ADC8-D358100FF70E}"/>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i="1" dirty="0">
                                        <a:solidFill>
                                          <a:schemeClr val="bg1"/>
                                        </a:solidFill>
                                        <a:latin typeface="Cambria Math" panose="02040503050406030204" pitchFamily="18" charset="0"/>
                                      </a:rPr>
                                      <m:t>1</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r>
                                      <a:rPr lang="en-US" sz="1400" b="0" i="1" dirty="0" smtClean="0">
                                        <a:solidFill>
                                          <a:schemeClr val="bg1"/>
                                        </a:solidFill>
                                        <a:latin typeface="Cambria Math" panose="02040503050406030204" pitchFamily="18" charset="0"/>
                                      </a:rPr>
                                      <m:t>𝑠</m:t>
                                    </m:r>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𝑒</m:t>
                                </m:r>
                                <m:r>
                                  <a:rPr lang="en-US" sz="1400" i="1" dirty="0" smtClean="0">
                                    <a:solidFill>
                                      <a:schemeClr val="bg1"/>
                                    </a:solidFill>
                                    <a:latin typeface="Cambria Math" panose="02040503050406030204" pitchFamily="18" charset="0"/>
                                  </a:rPr>
                                  <m:t>(</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Sub>
                                <m:r>
                                  <a:rPr lang="en-US" sz="1400" i="1" dirty="0">
                                    <a:solidFill>
                                      <a:schemeClr val="bg1"/>
                                    </a:solidFill>
                                    <a:latin typeface="Cambria Math" panose="02040503050406030204" pitchFamily="18" charset="0"/>
                                  </a:rPr>
                                  <m:t>, </m:t>
                                </m:r>
                                <m:r>
                                  <a:rPr lang="en-US" sz="1400" b="0" i="1" dirty="0" smtClean="0">
                                    <a:solidFill>
                                      <a:schemeClr val="bg1"/>
                                    </a:solidFill>
                                    <a:latin typeface="Cambria Math" panose="02040503050406030204" pitchFamily="18" charset="0"/>
                                  </a:rPr>
                                  <m:t>h</m:t>
                                </m:r>
                                <m:sSup>
                                  <m:sSupPr>
                                    <m:ctrlPr>
                                      <a:rPr lang="en-US" sz="140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sup>
                                </m:s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136414377"/>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𝑟</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1115319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𝜆</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𝑠</m:t>
                                    </m:r>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𝑠</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𝜆</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𝑡</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𝛼</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738810180"/>
                      </a:ext>
                    </a:extLst>
                  </a:tr>
                  <a:tr h="370840">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1</m:t>
                                    </m:r>
                                  </m:sub>
                                  <m:sup>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ea typeface="Cambria Math" panose="02040503050406030204" pitchFamily="18" charset="0"/>
                                          </a:rPr>
                                          <m:t>𝜔</m:t>
                                        </m:r>
                                      </m:e>
                                      <m:sub>
                                        <m:r>
                                          <a:rPr lang="en-US" sz="1400" i="1" dirty="0">
                                            <a:solidFill>
                                              <a:schemeClr val="bg1"/>
                                            </a:solidFill>
                                            <a:latin typeface="Cambria Math" panose="02040503050406030204" pitchFamily="18" charset="0"/>
                                          </a:rPr>
                                          <m:t>𝑥</m:t>
                                        </m:r>
                                      </m:sub>
                                    </m:sSub>
                                    <m:r>
                                      <a:rPr lang="en-US" sz="1400" b="0" i="1" dirty="0" smtClean="0">
                                        <a:solidFill>
                                          <a:schemeClr val="bg1"/>
                                        </a:solidFill>
                                        <a:latin typeface="Cambria Math" panose="02040503050406030204" pitchFamily="18" charset="0"/>
                                      </a:rPr>
                                      <m:t>[0]</m:t>
                                    </m:r>
                                    <m:r>
                                      <a:rPr lang="en-US" sz="1400" i="1" dirty="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
                                      <m:sSubPr>
                                        <m:ctrlPr>
                                          <a:rPr lang="en-US" sz="1400" i="1" dirty="0">
                                            <a:solidFill>
                                              <a:schemeClr val="bg1"/>
                                            </a:solidFill>
                                            <a:latin typeface="Cambria Math" panose="02040503050406030204" pitchFamily="18" charset="0"/>
                                          </a:rPr>
                                        </m:ctrlPr>
                                      </m:sSubPr>
                                      <m:e>
                                        <m:r>
                                          <a:rPr lang="en-US" sz="1400" i="1" dirty="0">
                                            <a:solidFill>
                                              <a:schemeClr val="bg1"/>
                                            </a:solidFill>
                                            <a:latin typeface="Cambria Math" panose="02040503050406030204" pitchFamily="18" charset="0"/>
                                          </a:rPr>
                                          <m:t>𝑟</m:t>
                                        </m:r>
                                      </m:e>
                                      <m:sub>
                                        <m:r>
                                          <a:rPr lang="en-US" sz="1400" i="1" dirty="0">
                                            <a:solidFill>
                                              <a:schemeClr val="bg1"/>
                                            </a:solidFill>
                                            <a:latin typeface="Cambria Math" panose="02040503050406030204" pitchFamily="18" charset="0"/>
                                          </a:rPr>
                                          <m:t>𝑥</m:t>
                                        </m:r>
                                      </m:sub>
                                    </m:sSub>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2</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[0]+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𝜔</m:t>
                                        </m:r>
                                      </m:e>
                                      <m:sub>
                                        <m:r>
                                          <a:rPr lang="en-US" sz="1400" b="0" i="1" dirty="0" smtClean="0">
                                            <a:solidFill>
                                              <a:schemeClr val="bg1"/>
                                            </a:solidFill>
                                            <a:latin typeface="Cambria Math" panose="02040503050406030204" pitchFamily="18" charset="0"/>
                                          </a:rPr>
                                          <m:t>𝑥</m:t>
                                        </m:r>
                                      </m:sub>
                                      <m:sup>
                                        <m:r>
                                          <a:rPr lang="en-US" sz="1400" b="0" i="1" dirty="0" smtClean="0">
                                            <a:solidFill>
                                              <a:schemeClr val="bg1"/>
                                            </a:solidFill>
                                            <a:latin typeface="Cambria Math" panose="02040503050406030204" pitchFamily="18" charset="0"/>
                                          </a:rPr>
                                          <m:t>′′</m:t>
                                        </m:r>
                                      </m:sup>
                                    </m:sSubSup>
                                    <m:r>
                                      <a:rPr lang="en-US" sz="1400" b="0" i="1" dirty="0" smtClean="0">
                                        <a:solidFill>
                                          <a:schemeClr val="bg1"/>
                                        </a:solidFill>
                                        <a:latin typeface="Cambria Math" panose="02040503050406030204" pitchFamily="18" charset="0"/>
                                      </a:rPr>
                                      <m:t> [</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𝑤</m:t>
                                        </m:r>
                                      </m:e>
                                      <m:sup>
                                        <m:r>
                                          <a:rPr lang="en-US" sz="1400" b="0" i="1" dirty="0" smtClean="0">
                                            <a:solidFill>
                                              <a:schemeClr val="bg1"/>
                                            </a:solidFill>
                                            <a:latin typeface="Cambria Math" panose="02040503050406030204" pitchFamily="18" charset="0"/>
                                          </a:rPr>
                                          <m:t>′′</m:t>
                                        </m:r>
                                      </m:sup>
                                    </m:sSup>
                                    <m:r>
                                      <a:rPr lang="en-US" sz="1400" b="0" i="1" dirty="0" smtClean="0">
                                        <a:solidFill>
                                          <a:schemeClr val="bg1"/>
                                        </a:solidFill>
                                        <a:latin typeface="Cambria Math" panose="02040503050406030204" pitchFamily="18" charset="0"/>
                                      </a:rPr>
                                      <m:t>]+ </m:t>
                                    </m:r>
                                    <m:sSub>
                                      <m:sSubPr>
                                        <m:ctrlPr>
                                          <a:rPr lang="en-US" sz="1400" i="1" dirty="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i="1" dirty="0">
                                            <a:solidFill>
                                              <a:schemeClr val="bg1"/>
                                            </a:solidFill>
                                            <a:latin typeface="Cambria Math" panose="02040503050406030204" pitchFamily="18" charset="0"/>
                                            <a:ea typeface="Cambria Math" panose="02040503050406030204" pitchFamily="18" charset="0"/>
                                          </a:rPr>
                                          <m:t>𝜌</m:t>
                                        </m:r>
                                        <m:d>
                                          <m:dPr>
                                            <m:ctrlPr>
                                              <a:rPr lang="en-US" sz="1400" i="1" dirty="0">
                                                <a:solidFill>
                                                  <a:schemeClr val="bg1"/>
                                                </a:solidFill>
                                                <a:latin typeface="Cambria Math" panose="02040503050406030204" pitchFamily="18" charset="0"/>
                                                <a:ea typeface="Cambria Math" panose="02040503050406030204" pitchFamily="18" charset="0"/>
                                              </a:rPr>
                                            </m:ctrlPr>
                                          </m:dPr>
                                          <m:e>
                                            <m:r>
                                              <a:rPr lang="en-US" sz="1400" i="1" dirty="0">
                                                <a:solidFill>
                                                  <a:schemeClr val="bg1"/>
                                                </a:solidFill>
                                                <a:latin typeface="Cambria Math" panose="02040503050406030204" pitchFamily="18" charset="0"/>
                                                <a:ea typeface="Cambria Math" panose="02040503050406030204" pitchFamily="18" charset="0"/>
                                              </a:rPr>
                                              <m:t>𝑥</m:t>
                                            </m:r>
                                          </m:e>
                                        </m:d>
                                      </m:sub>
                                    </m:sSub>
                                    <m:sSubSup>
                                      <m:sSubSupPr>
                                        <m:ctrlPr>
                                          <a:rPr lang="en-US" sz="1400" i="1" dirty="0" smtClean="0">
                                            <a:solidFill>
                                              <a:schemeClr val="bg1"/>
                                            </a:solidFill>
                                            <a:latin typeface="Cambria Math" panose="02040503050406030204" pitchFamily="18" charset="0"/>
                                            <a:ea typeface="Cambria Math" panose="02040503050406030204" pitchFamily="18" charset="0"/>
                                          </a:rPr>
                                        </m:ctrlPr>
                                      </m:sSubSupPr>
                                      <m:e>
                                        <m:r>
                                          <a:rPr lang="en-US" sz="1400" b="0" i="1" dirty="0" smtClean="0">
                                            <a:solidFill>
                                              <a:schemeClr val="bg1"/>
                                            </a:solidFill>
                                            <a:latin typeface="Cambria Math" panose="02040503050406030204" pitchFamily="18" charset="0"/>
                                            <a:ea typeface="Cambria Math" panose="02040503050406030204" pitchFamily="18" charset="0"/>
                                          </a:rPr>
                                          <m:t>𝑟</m:t>
                                        </m:r>
                                      </m:e>
                                      <m:sub>
                                        <m:r>
                                          <a:rPr lang="en-US" sz="1400" b="0" i="1" dirty="0" smtClean="0">
                                            <a:solidFill>
                                              <a:schemeClr val="bg1"/>
                                            </a:solidFill>
                                            <a:latin typeface="Cambria Math" panose="02040503050406030204" pitchFamily="18" charset="0"/>
                                            <a:ea typeface="Cambria Math" panose="02040503050406030204" pitchFamily="18" charset="0"/>
                                          </a:rPr>
                                          <m:t>𝑥</m:t>
                                        </m:r>
                                      </m:sub>
                                      <m:sup>
                                        <m:r>
                                          <a:rPr lang="en-US" sz="1400" b="0" i="1" dirty="0" smtClean="0">
                                            <a:solidFill>
                                              <a:schemeClr val="bg1"/>
                                            </a:solidFill>
                                            <a:latin typeface="Cambria Math" panose="02040503050406030204" pitchFamily="18" charset="0"/>
                                            <a:ea typeface="Cambria Math" panose="02040503050406030204" pitchFamily="18" charset="0"/>
                                          </a:rPr>
                                          <m:t>′′</m:t>
                                        </m:r>
                                      </m:sup>
                                    </m:sSubSup>
                                  </m:sup>
                                </m:sSubSup>
                              </m:oMath>
                            </m:oMathPara>
                          </a14:m>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445613552"/>
                      </a:ext>
                    </a:extLst>
                  </a:tr>
                </a:tbl>
              </a:graphicData>
            </a:graphic>
          </p:graphicFrame>
        </mc:Choice>
        <mc:Fallback xmlns="">
          <p:graphicFrame>
            <p:nvGraphicFramePr>
              <p:cNvPr id="3" name="Table 2">
                <a:extLst>
                  <a:ext uri="{FF2B5EF4-FFF2-40B4-BE49-F238E27FC236}">
                    <a16:creationId xmlns:a16="http://schemas.microsoft.com/office/drawing/2014/main" id="{C569745F-C8B4-4343-ADC8-D358100FF70E}"/>
                  </a:ext>
                </a:extLst>
              </p:cNvPr>
              <p:cNvGraphicFramePr>
                <a:graphicFrameLocks noGrp="1"/>
              </p:cNvGraphicFramePr>
              <p:nvPr/>
            </p:nvGraphicFramePr>
            <p:xfrm>
              <a:off x="1257674" y="777668"/>
              <a:ext cx="3740457" cy="1573467"/>
            </p:xfrm>
            <a:graphic>
              <a:graphicData uri="http://schemas.openxmlformats.org/drawingml/2006/table">
                <a:tbl>
                  <a:tblPr firstRow="1" bandRow="1">
                    <a:tableStyleId>{051880A8-D4F1-4EB1-BC22-3ACA0F566227}</a:tableStyleId>
                  </a:tblPr>
                  <a:tblGrid>
                    <a:gridCol w="1121542">
                      <a:extLst>
                        <a:ext uri="{9D8B030D-6E8A-4147-A177-3AD203B41FA5}">
                          <a16:colId xmlns:a16="http://schemas.microsoft.com/office/drawing/2014/main" val="2640321021"/>
                        </a:ext>
                      </a:extLst>
                    </a:gridCol>
                    <a:gridCol w="1225118">
                      <a:extLst>
                        <a:ext uri="{9D8B030D-6E8A-4147-A177-3AD203B41FA5}">
                          <a16:colId xmlns:a16="http://schemas.microsoft.com/office/drawing/2014/main" val="3502316753"/>
                        </a:ext>
                      </a:extLst>
                    </a:gridCol>
                    <a:gridCol w="1393797">
                      <a:extLst>
                        <a:ext uri="{9D8B030D-6E8A-4147-A177-3AD203B41FA5}">
                          <a16:colId xmlns:a16="http://schemas.microsoft.com/office/drawing/2014/main" val="5279643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3448" r="-236364"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3448" r="-114433" b="-3344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3448" r="-909" b="-334483"/>
                          </a:stretch>
                        </a:blipFill>
                      </a:tcPr>
                    </a:tc>
                    <a:extLst>
                      <a:ext uri="{0D108BD9-81ED-4DB2-BD59-A6C34878D82A}">
                        <a16:rowId xmlns:a16="http://schemas.microsoft.com/office/drawing/2014/main" val="4136414377"/>
                      </a:ext>
                    </a:extLst>
                  </a:tr>
                  <a:tr h="37763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00000" r="-236364"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00000" r="-114433" b="-2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00000" r="-909" b="-223333"/>
                          </a:stretch>
                        </a:blipFill>
                      </a:tcPr>
                    </a:tc>
                    <a:extLst>
                      <a:ext uri="{0D108BD9-81ED-4DB2-BD59-A6C34878D82A}">
                        <a16:rowId xmlns:a16="http://schemas.microsoft.com/office/drawing/2014/main" val="311115319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181818" r="-236364"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181818" r="-114433" b="-10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181818" r="-909" b="-103030"/>
                          </a:stretch>
                        </a:blipFill>
                      </a:tcPr>
                    </a:tc>
                    <a:extLst>
                      <a:ext uri="{0D108BD9-81ED-4DB2-BD59-A6C34878D82A}">
                        <a16:rowId xmlns:a16="http://schemas.microsoft.com/office/drawing/2014/main" val="738810180"/>
                      </a:ext>
                    </a:extLst>
                  </a:tr>
                  <a:tr h="41249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36" t="-281818" r="-236364"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753" t="-281818" r="-114433" b="-303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9091" t="-281818" r="-909" b="-3030"/>
                          </a:stretch>
                        </a:blipFill>
                      </a:tcPr>
                    </a:tc>
                    <a:extLst>
                      <a:ext uri="{0D108BD9-81ED-4DB2-BD59-A6C34878D82A}">
                        <a16:rowId xmlns:a16="http://schemas.microsoft.com/office/drawing/2014/main" val="2445613552"/>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32E5CF6-243C-37D1-DC8D-FA884405792F}"/>
                  </a:ext>
                </a:extLst>
              </p:cNvPr>
              <p:cNvSpPr txBox="1"/>
              <p:nvPr/>
            </p:nvSpPr>
            <p:spPr>
              <a:xfrm>
                <a:off x="5280700" y="1308926"/>
                <a:ext cx="3740457"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𝑠</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panose="02040503050406030204" pitchFamily="18" charset="0"/>
                            </a:rPr>
                            <m:t>𝐺𝐼𝐷</m:t>
                          </m:r>
                          <m:r>
                            <a:rPr lang="en-US" sz="1400" b="0" i="1" dirty="0" smtClean="0">
                              <a:latin typeface="Cambria Math" panose="02040503050406030204" pitchFamily="18" charset="0"/>
                            </a:rPr>
                            <m:t>,</m:t>
                          </m:r>
                          <m:r>
                            <a:rPr lang="en-US" sz="1400" b="0" i="1" dirty="0" smtClean="0">
                              <a:latin typeface="Cambria Math" panose="02040503050406030204" pitchFamily="18" charset="0"/>
                            </a:rPr>
                            <m:t>𝑢</m:t>
                          </m:r>
                        </m:sub>
                      </m:sSub>
                    </m:oMath>
                  </m:oMathPara>
                </a14:m>
                <a:endParaRPr lang="en-US" dirty="0"/>
              </a:p>
            </p:txBody>
          </p:sp>
        </mc:Choice>
        <mc:Fallback xmlns="">
          <p:sp>
            <p:nvSpPr>
              <p:cNvPr id="18" name="TextBox 17">
                <a:extLst>
                  <a:ext uri="{FF2B5EF4-FFF2-40B4-BE49-F238E27FC236}">
                    <a16:creationId xmlns:a16="http://schemas.microsoft.com/office/drawing/2014/main" id="{A32E5CF6-243C-37D1-DC8D-FA884405792F}"/>
                  </a:ext>
                </a:extLst>
              </p:cNvPr>
              <p:cNvSpPr txBox="1">
                <a:spLocks noRot="1" noChangeAspect="1" noMove="1" noResize="1" noEditPoints="1" noAdjustHandles="1" noChangeArrowheads="1" noChangeShapeType="1" noTextEdit="1"/>
              </p:cNvSpPr>
              <p:nvPr/>
            </p:nvSpPr>
            <p:spPr>
              <a:xfrm>
                <a:off x="5280700" y="1308926"/>
                <a:ext cx="3740457" cy="3172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CF8DF03-78C6-1E95-6148-C29ACA4FE196}"/>
                  </a:ext>
                </a:extLst>
              </p:cNvPr>
              <p:cNvSpPr txBox="1"/>
              <p:nvPr/>
            </p:nvSpPr>
            <p:spPr>
              <a:xfrm>
                <a:off x="790894" y="777668"/>
                <a:ext cx="4572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8CF8DF03-78C6-1E95-6148-C29ACA4FE196}"/>
                  </a:ext>
                </a:extLst>
              </p:cNvPr>
              <p:cNvSpPr txBox="1">
                <a:spLocks noRot="1" noChangeAspect="1" noMove="1" noResize="1" noEditPoints="1" noAdjustHandles="1" noChangeArrowheads="1" noChangeShapeType="1" noTextEdit="1"/>
              </p:cNvSpPr>
              <p:nvPr/>
            </p:nvSpPr>
            <p:spPr>
              <a:xfrm>
                <a:off x="790894" y="777668"/>
                <a:ext cx="457200"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3BBFE-478A-8F0B-8F22-EB773C4694E8}"/>
                  </a:ext>
                </a:extLst>
              </p:cNvPr>
              <p:cNvSpPr txBox="1"/>
              <p:nvPr/>
            </p:nvSpPr>
            <p:spPr>
              <a:xfrm>
                <a:off x="790894" y="1147354"/>
                <a:ext cx="418730"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1,</m:t>
                          </m:r>
                          <m:r>
                            <a:rPr lang="en-US" sz="1400" b="0" i="1" dirty="0"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7273BBFE-478A-8F0B-8F22-EB773C4694E8}"/>
                  </a:ext>
                </a:extLst>
              </p:cNvPr>
              <p:cNvSpPr txBox="1">
                <a:spLocks noRot="1" noChangeAspect="1" noMove="1" noResize="1" noEditPoints="1" noAdjustHandles="1" noChangeArrowheads="1" noChangeShapeType="1" noTextEdit="1"/>
              </p:cNvSpPr>
              <p:nvPr/>
            </p:nvSpPr>
            <p:spPr>
              <a:xfrm>
                <a:off x="790894" y="1147354"/>
                <a:ext cx="418730" cy="3288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0ABDDBC-6C5C-521D-B271-544BEE8663AB}"/>
                  </a:ext>
                </a:extLst>
              </p:cNvPr>
              <p:cNvSpPr txBox="1"/>
              <p:nvPr/>
            </p:nvSpPr>
            <p:spPr>
              <a:xfrm>
                <a:off x="790894" y="1561499"/>
                <a:ext cx="426128"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2,</m:t>
                          </m:r>
                          <m:r>
                            <a:rPr lang="en-US" sz="1400" b="0" i="1" dirty="0"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50ABDDBC-6C5C-521D-B271-544BEE8663AB}"/>
                  </a:ext>
                </a:extLst>
              </p:cNvPr>
              <p:cNvSpPr txBox="1">
                <a:spLocks noRot="1" noChangeAspect="1" noMove="1" noResize="1" noEditPoints="1" noAdjustHandles="1" noChangeArrowheads="1" noChangeShapeType="1" noTextEdit="1"/>
              </p:cNvSpPr>
              <p:nvPr/>
            </p:nvSpPr>
            <p:spPr>
              <a:xfrm>
                <a:off x="790894" y="1561499"/>
                <a:ext cx="426128" cy="3288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72D2702-6F4E-13D2-A36C-EC06585FC7EF}"/>
                  </a:ext>
                </a:extLst>
              </p:cNvPr>
              <p:cNvSpPr txBox="1"/>
              <p:nvPr/>
            </p:nvSpPr>
            <p:spPr>
              <a:xfrm>
                <a:off x="797514" y="1932155"/>
                <a:ext cx="460159" cy="328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𝑐</m:t>
                          </m:r>
                        </m:e>
                        <m:sub>
                          <m:r>
                            <a:rPr lang="en-US" sz="1400" b="0" i="1" dirty="0" smtClean="0">
                              <a:latin typeface="Cambria Math" panose="02040503050406030204" pitchFamily="18" charset="0"/>
                            </a:rPr>
                            <m:t>3,</m:t>
                          </m:r>
                          <m:r>
                            <a:rPr lang="en-US" sz="1400" b="0" i="1" dirty="0" smtClean="0">
                              <a:latin typeface="Cambria Math" panose="02040503050406030204" pitchFamily="18" charset="0"/>
                            </a:rPr>
                            <m:t>𝑥</m:t>
                          </m:r>
                        </m:sub>
                      </m:sSub>
                    </m:oMath>
                  </m:oMathPara>
                </a14:m>
                <a:endParaRPr lang="en-US" dirty="0"/>
              </a:p>
            </p:txBody>
          </p:sp>
        </mc:Choice>
        <mc:Fallback xmlns="">
          <p:sp>
            <p:nvSpPr>
              <p:cNvPr id="24" name="TextBox 23">
                <a:extLst>
                  <a:ext uri="{FF2B5EF4-FFF2-40B4-BE49-F238E27FC236}">
                    <a16:creationId xmlns:a16="http://schemas.microsoft.com/office/drawing/2014/main" id="{C72D2702-6F4E-13D2-A36C-EC06585FC7EF}"/>
                  </a:ext>
                </a:extLst>
              </p:cNvPr>
              <p:cNvSpPr txBox="1">
                <a:spLocks noRot="1" noChangeAspect="1" noMove="1" noResize="1" noEditPoints="1" noAdjustHandles="1" noChangeArrowheads="1" noChangeShapeType="1" noTextEdit="1"/>
              </p:cNvSpPr>
              <p:nvPr/>
            </p:nvSpPr>
            <p:spPr>
              <a:xfrm>
                <a:off x="797514" y="1932155"/>
                <a:ext cx="460159" cy="3288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480B10D1-5C81-E4C1-333C-C250942C2418}"/>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6</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6" name="Table 25">
                <a:extLst>
                  <a:ext uri="{FF2B5EF4-FFF2-40B4-BE49-F238E27FC236}">
                    <a16:creationId xmlns:a16="http://schemas.microsoft.com/office/drawing/2014/main" id="{480B10D1-5C81-E4C1-333C-C250942C2418}"/>
                  </a:ext>
                </a:extLst>
              </p:cNvPr>
              <p:cNvGraphicFramePr>
                <a:graphicFrameLocks noGrp="1"/>
              </p:cNvGraphicFramePr>
              <p:nvPr/>
            </p:nvGraphicFramePr>
            <p:xfrm>
              <a:off x="110212" y="715899"/>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8E28C292-4294-845C-6AD1-54E6FADA279C}"/>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14:m>
                            <m:oMath xmlns:m="http://schemas.openxmlformats.org/officeDocument/2006/math">
                              <m:r>
                                <a:rPr lang="en-US" sz="1400" b="0" i="1" dirty="0" smtClean="0">
                                  <a:latin typeface="Cambria Math" panose="02040503050406030204" pitchFamily="18" charset="0"/>
                                </a:rPr>
                                <m:t>𝐻𝑦𝑏</m:t>
                              </m:r>
                              <m:r>
                                <a:rPr lang="en-US" sz="1400" b="0" i="1" baseline="-25000" dirty="0" smtClean="0">
                                  <a:latin typeface="Cambria Math" panose="02040503050406030204" pitchFamily="18" charset="0"/>
                                </a:rPr>
                                <m:t>7</m:t>
                              </m:r>
                            </m:oMath>
                          </a14:m>
                          <a:r>
                            <a:rPr lang="en-US" dirty="0"/>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832048"/>
                      </a:ext>
                    </a:extLst>
                  </a:tr>
                </a:tbl>
              </a:graphicData>
            </a:graphic>
          </p:graphicFrame>
        </mc:Choice>
        <mc:Fallback xmlns="">
          <p:graphicFrame>
            <p:nvGraphicFramePr>
              <p:cNvPr id="29" name="Table 28">
                <a:extLst>
                  <a:ext uri="{FF2B5EF4-FFF2-40B4-BE49-F238E27FC236}">
                    <a16:creationId xmlns:a16="http://schemas.microsoft.com/office/drawing/2014/main" id="{8E28C292-4294-845C-6AD1-54E6FADA279C}"/>
                  </a:ext>
                </a:extLst>
              </p:cNvPr>
              <p:cNvGraphicFramePr>
                <a:graphicFrameLocks noGrp="1"/>
              </p:cNvGraphicFramePr>
              <p:nvPr/>
            </p:nvGraphicFramePr>
            <p:xfrm>
              <a:off x="111686" y="2430764"/>
              <a:ext cx="731068" cy="370840"/>
            </p:xfrm>
            <a:graphic>
              <a:graphicData uri="http://schemas.openxmlformats.org/drawingml/2006/table">
                <a:tbl>
                  <a:tblPr firstRow="1" bandRow="1">
                    <a:tableStyleId>{051880A8-D4F1-4EB1-BC22-3ACA0F566227}</a:tableStyleId>
                  </a:tblPr>
                  <a:tblGrid>
                    <a:gridCol w="731068">
                      <a:extLst>
                        <a:ext uri="{9D8B030D-6E8A-4147-A177-3AD203B41FA5}">
                          <a16:colId xmlns:a16="http://schemas.microsoft.com/office/drawing/2014/main" val="160918162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t="-3333" r="-1695" b="-3333"/>
                          </a:stretch>
                        </a:blipFill>
                      </a:tcPr>
                    </a:tc>
                    <a:extLst>
                      <a:ext uri="{0D108BD9-81ED-4DB2-BD59-A6C34878D82A}">
                        <a16:rowId xmlns:a16="http://schemas.microsoft.com/office/drawing/2014/main" val="33328320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425514E6-893C-3B96-6FB2-50BCBCF77997}"/>
                  </a:ext>
                </a:extLst>
              </p:cNvPr>
              <p:cNvGraphicFramePr>
                <a:graphicFrameLocks noGrp="1"/>
              </p:cNvGraphicFramePr>
              <p:nvPr/>
            </p:nvGraphicFramePr>
            <p:xfrm>
              <a:off x="5280699" y="763243"/>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1</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𝐻</m:t>
                                    </m:r>
                                  </m:e>
                                  <m:sub>
                                    <m:r>
                                      <a:rPr lang="en-US" sz="1400" b="0" i="1" dirty="0" smtClean="0">
                                        <a:solidFill>
                                          <a:schemeClr val="bg1"/>
                                        </a:solidFill>
                                        <a:latin typeface="Cambria Math" panose="02040503050406030204" pitchFamily="18" charset="0"/>
                                      </a:rPr>
                                      <m:t>3</m:t>
                                    </m:r>
                                  </m:sub>
                                </m:sSub>
                                <m:r>
                                  <a:rPr lang="en-US" sz="1400" b="0" i="1" dirty="0" smtClean="0">
                                    <a:solidFill>
                                      <a:schemeClr val="bg1"/>
                                    </a:solidFill>
                                    <a:latin typeface="Cambria Math" panose="02040503050406030204" pitchFamily="18" charset="0"/>
                                  </a:rPr>
                                  <m:t>(</m:t>
                                </m:r>
                                <m:r>
                                  <a:rPr lang="en-US" sz="1400" b="0" i="1" dirty="0" smtClean="0">
                                    <a:solidFill>
                                      <a:schemeClr val="bg1"/>
                                    </a:solidFill>
                                    <a:latin typeface="Cambria Math" panose="02040503050406030204" pitchFamily="18" charset="0"/>
                                  </a:rPr>
                                  <m:t>𝐺𝐼𝐷</m:t>
                                </m:r>
                                <m:sSup>
                                  <m:sSupPr>
                                    <m:ctrlPr>
                                      <a:rPr lang="en-US" sz="1400" b="0" i="1" dirty="0" smtClean="0">
                                        <a:solidFill>
                                          <a:schemeClr val="bg1"/>
                                        </a:solidFill>
                                        <a:latin typeface="Cambria Math" panose="02040503050406030204" pitchFamily="18" charset="0"/>
                                      </a:rPr>
                                    </m:ctrlPr>
                                  </m:sSupPr>
                                  <m:e>
                                    <m:r>
                                      <a:rPr lang="en-US" sz="1400" b="0" i="1" dirty="0" smtClean="0">
                                        <a:solidFill>
                                          <a:schemeClr val="bg1"/>
                                        </a:solidFill>
                                        <a:latin typeface="Cambria Math" panose="02040503050406030204" pitchFamily="18" charset="0"/>
                                      </a:rPr>
                                      <m:t>)</m:t>
                                    </m:r>
                                  </m:e>
                                  <m:sup>
                                    <m:sSub>
                                      <m:sSubPr>
                                        <m:ctrlPr>
                                          <a:rPr lang="en-US" sz="1400" b="0" i="1" dirty="0" smtClean="0">
                                            <a:solidFill>
                                              <a:schemeClr val="bg1"/>
                                            </a:solidFill>
                                            <a:latin typeface="Cambria Math" panose="02040503050406030204" pitchFamily="18" charset="0"/>
                                          </a:rPr>
                                        </m:ctrlPr>
                                      </m:sSubPr>
                                      <m:e>
                                        <m:r>
                                          <a:rPr lang="en-US" sz="1400" b="0" i="1" dirty="0" smtClean="0">
                                            <a:solidFill>
                                              <a:schemeClr val="bg1"/>
                                            </a:solidFill>
                                            <a:latin typeface="Cambria Math" panose="02040503050406030204" pitchFamily="18" charset="0"/>
                                          </a:rPr>
                                          <m:t>𝑦</m:t>
                                        </m:r>
                                      </m:e>
                                      <m:sub>
                                        <m:r>
                                          <a:rPr lang="en-US" sz="1400" b="0" i="1" dirty="0" smtClean="0">
                                            <a:solidFill>
                                              <a:schemeClr val="bg1"/>
                                            </a:solidFill>
                                            <a:latin typeface="Cambria Math" panose="02040503050406030204" pitchFamily="18" charset="0"/>
                                          </a:rPr>
                                          <m:t>𝑢</m:t>
                                        </m:r>
                                      </m:sub>
                                    </m:sSub>
                                  </m:sup>
                                </m:sSup>
                                <m:r>
                                  <a:rPr lang="en-US" sz="1400" b="0" i="1" dirty="0" smtClean="0">
                                    <a:solidFill>
                                      <a:schemeClr val="bg1"/>
                                    </a:solidFill>
                                    <a:latin typeface="Cambria Math" panose="02040503050406030204" pitchFamily="18" charset="0"/>
                                  </a:rPr>
                                  <m:t>= </m:t>
                                </m:r>
                                <m:sSubSup>
                                  <m:sSubSupPr>
                                    <m:ctrlPr>
                                      <a:rPr lang="en-US" sz="1400" b="0" i="1" dirty="0" smtClean="0">
                                        <a:solidFill>
                                          <a:schemeClr val="bg1"/>
                                        </a:solidFill>
                                        <a:latin typeface="Cambria Math" panose="02040503050406030204" pitchFamily="18" charset="0"/>
                                      </a:rPr>
                                    </m:ctrlPr>
                                  </m:sSubSupPr>
                                  <m:e>
                                    <m:r>
                                      <a:rPr lang="en-US" sz="1400" b="0" i="1" dirty="0" smtClean="0">
                                        <a:solidFill>
                                          <a:schemeClr val="bg1"/>
                                        </a:solidFill>
                                        <a:latin typeface="Cambria Math" panose="02040503050406030204" pitchFamily="18" charset="0"/>
                                      </a:rPr>
                                      <m:t>𝑔</m:t>
                                    </m:r>
                                  </m:e>
                                  <m:sub>
                                    <m:r>
                                      <a:rPr lang="en-US" sz="1400" b="0" i="1" dirty="0" smtClean="0">
                                        <a:solidFill>
                                          <a:schemeClr val="bg1"/>
                                        </a:solidFill>
                                        <a:latin typeface="Cambria Math" panose="02040503050406030204" pitchFamily="18" charset="0"/>
                                      </a:rPr>
                                      <m:t>3</m:t>
                                    </m:r>
                                  </m:sub>
                                  <m:sup>
                                    <m:r>
                                      <a:rPr lang="en-US" sz="1400" b="0" i="1" dirty="0" smtClean="0">
                                        <a:solidFill>
                                          <a:schemeClr val="bg1"/>
                                        </a:solidFill>
                                        <a:latin typeface="Cambria Math" panose="02040503050406030204" pitchFamily="18" charset="0"/>
                                      </a:rPr>
                                      <m:t>𝑐</m:t>
                                    </m:r>
                                    <m:r>
                                      <a:rPr lang="en-US" sz="1400" b="0" i="1" dirty="0" smtClean="0">
                                        <a:solidFill>
                                          <a:schemeClr val="bg1"/>
                                        </a:solidFill>
                                        <a:latin typeface="Cambria Math" panose="02040503050406030204" pitchFamily="18" charset="0"/>
                                        <a:ea typeface="Cambria Math" panose="02040503050406030204" pitchFamily="18" charset="0"/>
                                      </a:rPr>
                                      <m:t>∙</m:t>
                                    </m:r>
                                    <m:sSub>
                                      <m:sSubPr>
                                        <m:ctrlPr>
                                          <a:rPr lang="en-US" sz="1400" b="0" i="1" dirty="0" smtClean="0">
                                            <a:solidFill>
                                              <a:schemeClr val="bg1"/>
                                            </a:solidFill>
                                            <a:latin typeface="Cambria Math" panose="02040503050406030204" pitchFamily="18" charset="0"/>
                                            <a:ea typeface="Cambria Math" panose="02040503050406030204" pitchFamily="18" charset="0"/>
                                          </a:rPr>
                                        </m:ctrlPr>
                                      </m:sSubPr>
                                      <m:e>
                                        <m:r>
                                          <a:rPr lang="en-US" sz="1400" b="0" i="1" dirty="0" smtClean="0">
                                            <a:solidFill>
                                              <a:schemeClr val="bg1"/>
                                            </a:solidFill>
                                            <a:latin typeface="Cambria Math" panose="02040503050406030204" pitchFamily="18" charset="0"/>
                                            <a:ea typeface="Cambria Math" panose="02040503050406030204" pitchFamily="18" charset="0"/>
                                          </a:rPr>
                                          <m:t>𝑦</m:t>
                                        </m:r>
                                      </m:e>
                                      <m:sub>
                                        <m:r>
                                          <a:rPr lang="en-US" sz="1400" b="0" i="1" dirty="0" smtClean="0">
                                            <a:solidFill>
                                              <a:schemeClr val="bg1"/>
                                            </a:solidFill>
                                            <a:latin typeface="Cambria Math" panose="02040503050406030204" pitchFamily="18" charset="0"/>
                                            <a:ea typeface="Cambria Math" panose="02040503050406030204" pitchFamily="18" charset="0"/>
                                          </a:rPr>
                                          <m:t>𝑢</m:t>
                                        </m:r>
                                      </m:sub>
                                    </m:sSub>
                                  </m:sup>
                                </m:sSub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03044607"/>
                      </a:ext>
                    </a:extLst>
                  </a:tr>
                </a:tbl>
              </a:graphicData>
            </a:graphic>
          </p:graphicFrame>
        </mc:Choice>
        <mc:Fallback xmlns="">
          <p:graphicFrame>
            <p:nvGraphicFramePr>
              <p:cNvPr id="30" name="Table 29">
                <a:extLst>
                  <a:ext uri="{FF2B5EF4-FFF2-40B4-BE49-F238E27FC236}">
                    <a16:creationId xmlns:a16="http://schemas.microsoft.com/office/drawing/2014/main" id="{425514E6-893C-3B96-6FB2-50BCBCF77997}"/>
                  </a:ext>
                </a:extLst>
              </p:cNvPr>
              <p:cNvGraphicFramePr>
                <a:graphicFrameLocks noGrp="1"/>
              </p:cNvGraphicFramePr>
              <p:nvPr/>
            </p:nvGraphicFramePr>
            <p:xfrm>
              <a:off x="5280699" y="763243"/>
              <a:ext cx="3740457" cy="539052"/>
            </p:xfrm>
            <a:graphic>
              <a:graphicData uri="http://schemas.openxmlformats.org/drawingml/2006/table">
                <a:tbl>
                  <a:tblPr firstRow="1" bandRow="1">
                    <a:tableStyleId>{051880A8-D4F1-4EB1-BC22-3ACA0F566227}</a:tableStyleId>
                  </a:tblPr>
                  <a:tblGrid>
                    <a:gridCol w="1246819">
                      <a:extLst>
                        <a:ext uri="{9D8B030D-6E8A-4147-A177-3AD203B41FA5}">
                          <a16:colId xmlns:a16="http://schemas.microsoft.com/office/drawing/2014/main" val="1893487883"/>
                        </a:ext>
                      </a:extLst>
                    </a:gridCol>
                    <a:gridCol w="1246819">
                      <a:extLst>
                        <a:ext uri="{9D8B030D-6E8A-4147-A177-3AD203B41FA5}">
                          <a16:colId xmlns:a16="http://schemas.microsoft.com/office/drawing/2014/main" val="355695309"/>
                        </a:ext>
                      </a:extLst>
                    </a:gridCol>
                    <a:gridCol w="1246819">
                      <a:extLst>
                        <a:ext uri="{9D8B030D-6E8A-4147-A177-3AD203B41FA5}">
                          <a16:colId xmlns:a16="http://schemas.microsoft.com/office/drawing/2014/main" val="3410653952"/>
                        </a:ext>
                      </a:extLst>
                    </a:gridCol>
                  </a:tblGrid>
                  <a:tr h="53905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2326" r="-200000" b="-6977"/>
                          </a:stretch>
                        </a:blip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l="-198990" t="-2326" r="-1010" b="-6977"/>
                          </a:stretch>
                        </a:blipFill>
                      </a:tcPr>
                    </a:tc>
                    <a:extLst>
                      <a:ext uri="{0D108BD9-81ED-4DB2-BD59-A6C34878D82A}">
                        <a16:rowId xmlns:a16="http://schemas.microsoft.com/office/drawing/2014/main" val="3003044607"/>
                      </a:ext>
                    </a:extLst>
                  </a:tr>
                </a:tbl>
              </a:graphicData>
            </a:graphic>
          </p:graphicFrame>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7C78492-A301-799A-2577-F4B607B165EE}"/>
                  </a:ext>
                </a:extLst>
              </p:cNvPr>
              <p:cNvSpPr txBox="1"/>
              <p:nvPr/>
            </p:nvSpPr>
            <p:spPr>
              <a:xfrm>
                <a:off x="117981" y="4472697"/>
                <a:ext cx="6735580" cy="307777"/>
              </a:xfrm>
              <a:prstGeom prst="rect">
                <a:avLst/>
              </a:prstGeom>
              <a:noFill/>
            </p:spPr>
            <p:txBody>
              <a:bodyPr wrap="square">
                <a:spAutoFit/>
              </a:bodyPr>
              <a:lstStyle/>
              <a:p>
                <a14:m>
                  <m:oMath xmlns:m="http://schemas.openxmlformats.org/officeDocument/2006/math">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6</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𝐻𝑦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7</m:t>
                        </m:r>
                      </m:sub>
                    </m:sSub>
                  </m:oMath>
                </a14:m>
                <a:r>
                  <a:rPr lang="en-US" dirty="0"/>
                  <a:t> using entropy of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𝑠</m:t>
                        </m:r>
                      </m:e>
                      <m:sup>
                        <m:r>
                          <a:rPr lang="en-US" b="0" i="1" dirty="0" smtClean="0">
                            <a:latin typeface="Cambria Math" panose="02040503050406030204" pitchFamily="18" charset="0"/>
                          </a:rPr>
                          <m:t>′′</m:t>
                        </m:r>
                      </m:sup>
                    </m:sSup>
                    <m:r>
                      <a:rPr lang="en-US" i="1" dirty="0" smtClean="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3</m:t>
                        </m:r>
                      </m:sub>
                    </m:sSub>
                  </m:oMath>
                </a14:m>
                <a:r>
                  <a:rPr lang="en-US" dirty="0"/>
                  <a:t> since it is information-theoretically hidden</a:t>
                </a:r>
                <a:endParaRPr lang="en-US" u="sng" dirty="0"/>
              </a:p>
            </p:txBody>
          </p:sp>
        </mc:Choice>
        <mc:Fallback xmlns="">
          <p:sp>
            <p:nvSpPr>
              <p:cNvPr id="27" name="TextBox 26">
                <a:extLst>
                  <a:ext uri="{FF2B5EF4-FFF2-40B4-BE49-F238E27FC236}">
                    <a16:creationId xmlns:a16="http://schemas.microsoft.com/office/drawing/2014/main" id="{27C78492-A301-799A-2577-F4B607B165EE}"/>
                  </a:ext>
                </a:extLst>
              </p:cNvPr>
              <p:cNvSpPr txBox="1">
                <a:spLocks noRot="1" noChangeAspect="1" noMove="1" noResize="1" noEditPoints="1" noAdjustHandles="1" noChangeArrowheads="1" noChangeShapeType="1" noTextEdit="1"/>
              </p:cNvSpPr>
              <p:nvPr/>
            </p:nvSpPr>
            <p:spPr>
              <a:xfrm>
                <a:off x="117981" y="4472697"/>
                <a:ext cx="6735580" cy="307777"/>
              </a:xfrm>
              <a:prstGeom prst="rect">
                <a:avLst/>
              </a:prstGeom>
              <a:blipFill>
                <a:blip r:embed="rId12"/>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F7548D-7183-49C7-8F9E-274B42787010}"/>
                  </a:ext>
                </a:extLst>
              </p:cNvPr>
              <p:cNvSpPr txBox="1"/>
              <p:nvPr/>
            </p:nvSpPr>
            <p:spPr>
              <a:xfrm>
                <a:off x="841280" y="2512421"/>
                <a:ext cx="3198060" cy="307777"/>
              </a:xfrm>
              <a:prstGeom prst="rect">
                <a:avLst/>
              </a:prstGeom>
              <a:noFill/>
            </p:spPr>
            <p:txBody>
              <a:bodyPr wrap="square">
                <a:spAutoFit/>
              </a:bodyPr>
              <a:lstStyle/>
              <a:p>
                <a14:m>
                  <m:oMath xmlns:m="http://schemas.openxmlformats.org/officeDocument/2006/math">
                    <m:r>
                      <a:rPr lang="en-US" sz="1400" i="1" dirty="0" smtClean="0">
                        <a:latin typeface="Cambria Math" panose="02040503050406030204" pitchFamily="18" charset="0"/>
                      </a:rPr>
                      <m:t>𝑐</m:t>
                    </m:r>
                    <m:r>
                      <a:rPr lang="en-US" sz="1400" i="1" baseline="-25000" dirty="0" smtClean="0">
                        <a:latin typeface="Cambria Math" panose="02040503050406030204" pitchFamily="18" charset="0"/>
                      </a:rPr>
                      <m:t>0</m:t>
                    </m:r>
                  </m:oMath>
                </a14:m>
                <a:r>
                  <a:rPr lang="en-US" dirty="0"/>
                  <a:t> encodes uniform random message</a:t>
                </a:r>
              </a:p>
            </p:txBody>
          </p:sp>
        </mc:Choice>
        <mc:Fallback xmlns="">
          <p:sp>
            <p:nvSpPr>
              <p:cNvPr id="5" name="TextBox 4">
                <a:extLst>
                  <a:ext uri="{FF2B5EF4-FFF2-40B4-BE49-F238E27FC236}">
                    <a16:creationId xmlns:a16="http://schemas.microsoft.com/office/drawing/2014/main" id="{03F7548D-7183-49C7-8F9E-274B42787010}"/>
                  </a:ext>
                </a:extLst>
              </p:cNvPr>
              <p:cNvSpPr txBox="1">
                <a:spLocks noRot="1" noChangeAspect="1" noMove="1" noResize="1" noEditPoints="1" noAdjustHandles="1" noChangeArrowheads="1" noChangeShapeType="1" noTextEdit="1"/>
              </p:cNvSpPr>
              <p:nvPr/>
            </p:nvSpPr>
            <p:spPr>
              <a:xfrm>
                <a:off x="841280" y="2512421"/>
                <a:ext cx="3198060" cy="307777"/>
              </a:xfrm>
              <a:prstGeom prst="rect">
                <a:avLst/>
              </a:prstGeom>
              <a:blipFill>
                <a:blip r:embed="rId13"/>
                <a:stretch>
                  <a:fillRect t="-3846" b="-19231"/>
                </a:stretch>
              </a:blipFill>
            </p:spPr>
            <p:txBody>
              <a:bodyPr/>
              <a:lstStyle/>
              <a:p>
                <a:r>
                  <a:rPr lang="en-US">
                    <a:noFill/>
                  </a:rPr>
                  <a:t> </a:t>
                </a:r>
              </a:p>
            </p:txBody>
          </p:sp>
        </mc:Fallback>
      </mc:AlternateContent>
    </p:spTree>
    <p:extLst>
      <p:ext uri="{BB962C8B-B14F-4D97-AF65-F5344CB8AC3E}">
        <p14:creationId xmlns:p14="http://schemas.microsoft.com/office/powerpoint/2010/main" val="237636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a:extLst>
            <a:ext uri="{FF2B5EF4-FFF2-40B4-BE49-F238E27FC236}">
              <a16:creationId xmlns:a16="http://schemas.microsoft.com/office/drawing/2014/main" id="{C611FAFA-5868-246B-670E-343F0FA8A128}"/>
            </a:ext>
          </a:extLst>
        </p:cNvPr>
        <p:cNvGrpSpPr/>
        <p:nvPr/>
      </p:nvGrpSpPr>
      <p:grpSpPr>
        <a:xfrm>
          <a:off x="0" y="0"/>
          <a:ext cx="0" cy="0"/>
          <a:chOff x="0" y="0"/>
          <a:chExt cx="0" cy="0"/>
        </a:xfrm>
      </p:grpSpPr>
      <p:sp>
        <p:nvSpPr>
          <p:cNvPr id="399" name="Google Shape;399;p19">
            <a:extLst>
              <a:ext uri="{FF2B5EF4-FFF2-40B4-BE49-F238E27FC236}">
                <a16:creationId xmlns:a16="http://schemas.microsoft.com/office/drawing/2014/main" id="{9B804DFA-BA3D-77B3-7B3F-6A7D42824FE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473" name="Google Shape;473;p19">
            <a:extLst>
              <a:ext uri="{FF2B5EF4-FFF2-40B4-BE49-F238E27FC236}">
                <a16:creationId xmlns:a16="http://schemas.microsoft.com/office/drawing/2014/main" id="{241A1596-D683-8C05-01AF-B7ABE1127101}"/>
              </a:ext>
            </a:extLst>
          </p:cNvPr>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dirty="0"/>
              <a:t>Full Adaptive Security</a:t>
            </a:r>
            <a:endParaRPr sz="2000" dirty="0">
              <a:solidFill>
                <a:srgbClr val="4A86E8"/>
              </a:solidFill>
            </a:endParaRPr>
          </a:p>
        </p:txBody>
      </p:sp>
      <p:pic>
        <p:nvPicPr>
          <p:cNvPr id="1026" name="Picture 2">
            <a:extLst>
              <a:ext uri="{FF2B5EF4-FFF2-40B4-BE49-F238E27FC236}">
                <a16:creationId xmlns:a16="http://schemas.microsoft.com/office/drawing/2014/main" id="{871E5318-072B-6200-9F4B-0F9DEBC43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175" y="828648"/>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152D519-6CA6-0792-337C-D1E4083B6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0014" y="828648"/>
            <a:ext cx="731520" cy="73152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488;p19">
            <a:extLst>
              <a:ext uri="{FF2B5EF4-FFF2-40B4-BE49-F238E27FC236}">
                <a16:creationId xmlns:a16="http://schemas.microsoft.com/office/drawing/2014/main" id="{E1B7CEB8-754B-1B90-98D1-0D4CA3FEC222}"/>
              </a:ext>
            </a:extLst>
          </p:cNvPr>
          <p:cNvSpPr/>
          <p:nvPr/>
        </p:nvSpPr>
        <p:spPr>
          <a:xfrm>
            <a:off x="3557178" y="920814"/>
            <a:ext cx="1839600" cy="636000"/>
          </a:xfrm>
          <a:prstGeom prst="ellipse">
            <a:avLst/>
          </a:prstGeom>
          <a:solidFill>
            <a:srgbClr val="F1C2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global params</a:t>
            </a:r>
            <a:endParaRPr>
              <a:solidFill>
                <a:schemeClr val="lt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C60E16-8BC9-169A-6BC8-FAFF24C56B32}"/>
                  </a:ext>
                </a:extLst>
              </p:cNvPr>
              <p:cNvSpPr txBox="1"/>
              <p:nvPr/>
            </p:nvSpPr>
            <p:spPr>
              <a:xfrm>
                <a:off x="1477175" y="1789607"/>
                <a:ext cx="1029694" cy="307777"/>
              </a:xfrm>
              <a:prstGeom prst="rect">
                <a:avLst/>
              </a:prstGeom>
              <a:noFill/>
            </p:spPr>
            <p:txBody>
              <a:bodyPr wrap="square">
                <a:spAutoFit/>
              </a:bodyPr>
              <a:lstStyle/>
              <a:p>
                <a:pPr algn="ctr" rtl="0">
                  <a:spcBef>
                    <a:spcPts val="0"/>
                  </a:spcBef>
                  <a:spcAft>
                    <a:spcPts val="0"/>
                  </a:spcAft>
                </a:pPr>
                <a14:m>
                  <m:oMathPara xmlns:m="http://schemas.openxmlformats.org/officeDocument/2006/math">
                    <m:oMathParaPr>
                      <m:jc m:val="centerGroup"/>
                    </m:oMathParaPr>
                    <m:oMath xmlns:m="http://schemas.openxmlformats.org/officeDocument/2006/math">
                      <m:r>
                        <a:rPr lang="en-US" sz="1400" b="0" i="1" u="none" strike="noStrike" dirty="0" smtClean="0">
                          <a:solidFill>
                            <a:srgbClr val="000000"/>
                          </a:solidFill>
                          <a:effectLst/>
                          <a:latin typeface="Cambria Math" panose="02040503050406030204" pitchFamily="18" charset="0"/>
                        </a:rPr>
                        <m:t>𝑏</m:t>
                      </m:r>
                      <m:r>
                        <a:rPr lang="en-US" sz="1400" b="0" i="1" u="none" strike="noStrike" dirty="0" smtClean="0">
                          <a:solidFill>
                            <a:srgbClr val="000000"/>
                          </a:solidFill>
                          <a:effectLst/>
                          <a:latin typeface="Cambria Math" panose="02040503050406030204" pitchFamily="18" charset="0"/>
                        </a:rPr>
                        <m:t>∈{0,1}</m:t>
                      </m:r>
                    </m:oMath>
                  </m:oMathPara>
                </a14:m>
                <a:endParaRPr lang="en-US" b="0" dirty="0">
                  <a:effectLst/>
                  <a:latin typeface="+mn-lt"/>
                </a:endParaRPr>
              </a:p>
            </p:txBody>
          </p:sp>
        </mc:Choice>
        <mc:Fallback xmlns="">
          <p:sp>
            <p:nvSpPr>
              <p:cNvPr id="10" name="TextBox 9">
                <a:extLst>
                  <a:ext uri="{FF2B5EF4-FFF2-40B4-BE49-F238E27FC236}">
                    <a16:creationId xmlns:a16="http://schemas.microsoft.com/office/drawing/2014/main" id="{09C60E16-8BC9-169A-6BC8-FAFF24C56B32}"/>
                  </a:ext>
                </a:extLst>
              </p:cNvPr>
              <p:cNvSpPr txBox="1">
                <a:spLocks noRot="1" noChangeAspect="1" noMove="1" noResize="1" noEditPoints="1" noAdjustHandles="1" noChangeArrowheads="1" noChangeShapeType="1" noTextEdit="1"/>
              </p:cNvSpPr>
              <p:nvPr/>
            </p:nvSpPr>
            <p:spPr>
              <a:xfrm>
                <a:off x="1477175" y="1789607"/>
                <a:ext cx="1029694" cy="307777"/>
              </a:xfrm>
              <a:prstGeom prst="rect">
                <a:avLst/>
              </a:prstGeom>
              <a:blipFill>
                <a:blip r:embed="rId6"/>
                <a:stretch>
                  <a:fillRect b="-12000"/>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2092CE28-62F4-6D9E-86E5-A58F1FBF946E}"/>
              </a:ext>
            </a:extLst>
          </p:cNvPr>
          <p:cNvCxnSpPr>
            <a:cxnSpLocks/>
          </p:cNvCxnSpPr>
          <p:nvPr/>
        </p:nvCxnSpPr>
        <p:spPr>
          <a:xfrm>
            <a:off x="2506869" y="1640407"/>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5415089-314F-7867-FC22-6666A8FFB118}"/>
              </a:ext>
            </a:extLst>
          </p:cNvPr>
          <p:cNvCxnSpPr>
            <a:cxnSpLocks/>
          </p:cNvCxnSpPr>
          <p:nvPr/>
        </p:nvCxnSpPr>
        <p:spPr>
          <a:xfrm flipH="1">
            <a:off x="2506868" y="2189047"/>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4FE69F-6529-6EDC-4EF3-C2C60604E318}"/>
                  </a:ext>
                </a:extLst>
              </p:cNvPr>
              <p:cNvSpPr txBox="1"/>
              <p:nvPr/>
            </p:nvSpPr>
            <p:spPr>
              <a:xfrm>
                <a:off x="2620894" y="1828482"/>
                <a:ext cx="3643113" cy="30777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𝐴𝑢𝑡h𝑆𝑒𝑡𝑢𝑝</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 / </m:t>
                      </m:r>
                      <m:r>
                        <a:rPr lang="en-US" i="1" dirty="0" err="1" smtClean="0">
                          <a:latin typeface="Cambria Math" panose="02040503050406030204" pitchFamily="18" charset="0"/>
                        </a:rPr>
                        <m:t>𝐾𝐺𝑒𝑛</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 </m:t>
                      </m:r>
                      <m:r>
                        <a:rPr lang="en-US" i="1" dirty="0" smtClean="0">
                          <a:latin typeface="Cambria Math" panose="02040503050406030204" pitchFamily="18" charset="0"/>
                        </a:rPr>
                        <m:t>𝐺𝐼𝐷</m:t>
                      </m:r>
                      <m:r>
                        <a:rPr lang="en-US" i="1" dirty="0" smtClean="0">
                          <a:latin typeface="Cambria Math" panose="02040503050406030204" pitchFamily="18" charset="0"/>
                        </a:rPr>
                        <m:t>) / </m:t>
                      </m:r>
                      <m:r>
                        <a:rPr lang="en-US" i="1" dirty="0" smtClean="0">
                          <a:latin typeface="Cambria Math" panose="02040503050406030204" pitchFamily="18" charset="0"/>
                        </a:rPr>
                        <m:t>𝐶𝑜𝑟𝑟𝑢𝑝𝑡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724FE69F-6529-6EDC-4EF3-C2C60604E318}"/>
                  </a:ext>
                </a:extLst>
              </p:cNvPr>
              <p:cNvSpPr txBox="1">
                <a:spLocks noRot="1" noChangeAspect="1" noMove="1" noResize="1" noEditPoints="1" noAdjustHandles="1" noChangeArrowheads="1" noChangeShapeType="1" noTextEdit="1"/>
              </p:cNvSpPr>
              <p:nvPr/>
            </p:nvSpPr>
            <p:spPr>
              <a:xfrm>
                <a:off x="2620894" y="1828482"/>
                <a:ext cx="3643113" cy="307777"/>
              </a:xfrm>
              <a:prstGeom prst="rect">
                <a:avLst/>
              </a:prstGeom>
              <a:blipFill>
                <a:blip r:embed="rId7"/>
                <a:stretch>
                  <a:fillRect b="-1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D5C9779-280E-62FF-829B-301C7DDAF582}"/>
              </a:ext>
            </a:extLst>
          </p:cNvPr>
          <p:cNvCxnSpPr>
            <a:cxnSpLocks/>
          </p:cNvCxnSpPr>
          <p:nvPr/>
        </p:nvCxnSpPr>
        <p:spPr>
          <a:xfrm>
            <a:off x="2506868" y="2460716"/>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urved Right Arrow 18">
            <a:extLst>
              <a:ext uri="{FF2B5EF4-FFF2-40B4-BE49-F238E27FC236}">
                <a16:creationId xmlns:a16="http://schemas.microsoft.com/office/drawing/2014/main" id="{ADD03A79-4CFF-2CF3-AACF-B0F520799FF3}"/>
              </a:ext>
            </a:extLst>
          </p:cNvPr>
          <p:cNvSpPr/>
          <p:nvPr/>
        </p:nvSpPr>
        <p:spPr>
          <a:xfrm rot="10800000">
            <a:off x="6099475" y="1864313"/>
            <a:ext cx="397565" cy="834887"/>
          </a:xfrm>
          <a:prstGeom prst="curved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Arrow Connector 19">
            <a:extLst>
              <a:ext uri="{FF2B5EF4-FFF2-40B4-BE49-F238E27FC236}">
                <a16:creationId xmlns:a16="http://schemas.microsoft.com/office/drawing/2014/main" id="{EFE55A33-E784-8838-2CC2-350DB5385E0A}"/>
              </a:ext>
            </a:extLst>
          </p:cNvPr>
          <p:cNvCxnSpPr>
            <a:cxnSpLocks/>
          </p:cNvCxnSpPr>
          <p:nvPr/>
        </p:nvCxnSpPr>
        <p:spPr>
          <a:xfrm flipH="1">
            <a:off x="2508191" y="4225902"/>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4879B8-F9F9-0A95-E781-1E65C0579AFD}"/>
                  </a:ext>
                </a:extLst>
              </p:cNvPr>
              <p:cNvSpPr txBox="1"/>
              <p:nvPr/>
            </p:nvSpPr>
            <p:spPr>
              <a:xfrm>
                <a:off x="2622217" y="3865337"/>
                <a:ext cx="3643113" cy="30777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𝐴𝑢𝑡h𝑆𝑒𝑡𝑢𝑝</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 / </m:t>
                      </m:r>
                      <m:r>
                        <a:rPr lang="en-US" i="1" dirty="0" err="1" smtClean="0">
                          <a:latin typeface="Cambria Math" panose="02040503050406030204" pitchFamily="18" charset="0"/>
                        </a:rPr>
                        <m:t>𝐾𝐺𝑒𝑛</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 </m:t>
                      </m:r>
                      <m:r>
                        <a:rPr lang="en-US" i="1" dirty="0" smtClean="0">
                          <a:latin typeface="Cambria Math" panose="02040503050406030204" pitchFamily="18" charset="0"/>
                        </a:rPr>
                        <m:t>𝐺𝐼𝐷</m:t>
                      </m:r>
                      <m:r>
                        <a:rPr lang="en-US" i="1" dirty="0" smtClean="0">
                          <a:latin typeface="Cambria Math" panose="02040503050406030204" pitchFamily="18" charset="0"/>
                        </a:rPr>
                        <m:t>) / </m:t>
                      </m:r>
                      <m:r>
                        <a:rPr lang="en-US" i="1" dirty="0" smtClean="0">
                          <a:latin typeface="Cambria Math" panose="02040503050406030204" pitchFamily="18" charset="0"/>
                        </a:rPr>
                        <m:t>𝐶𝑜𝑟𝑟𝑢𝑝𝑡</m:t>
                      </m:r>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304879B8-F9F9-0A95-E781-1E65C0579AFD}"/>
                  </a:ext>
                </a:extLst>
              </p:cNvPr>
              <p:cNvSpPr txBox="1">
                <a:spLocks noRot="1" noChangeAspect="1" noMove="1" noResize="1" noEditPoints="1" noAdjustHandles="1" noChangeArrowheads="1" noChangeShapeType="1" noTextEdit="1"/>
              </p:cNvSpPr>
              <p:nvPr/>
            </p:nvSpPr>
            <p:spPr>
              <a:xfrm>
                <a:off x="2622217" y="3865337"/>
                <a:ext cx="3643113" cy="307777"/>
              </a:xfrm>
              <a:prstGeom prst="rect">
                <a:avLst/>
              </a:prstGeom>
              <a:blipFill>
                <a:blip r:embed="rId8"/>
                <a:stretch>
                  <a:fillRect b="-16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8BA78B13-4FBC-8B67-33F9-B485AA582E12}"/>
              </a:ext>
            </a:extLst>
          </p:cNvPr>
          <p:cNvCxnSpPr>
            <a:cxnSpLocks/>
          </p:cNvCxnSpPr>
          <p:nvPr/>
        </p:nvCxnSpPr>
        <p:spPr>
          <a:xfrm>
            <a:off x="2508191" y="4497571"/>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rved Right Arrow 22">
            <a:extLst>
              <a:ext uri="{FF2B5EF4-FFF2-40B4-BE49-F238E27FC236}">
                <a16:creationId xmlns:a16="http://schemas.microsoft.com/office/drawing/2014/main" id="{7EC2B805-D6EE-DA3A-AEC0-0FFF826F7B83}"/>
              </a:ext>
            </a:extLst>
          </p:cNvPr>
          <p:cNvSpPr/>
          <p:nvPr/>
        </p:nvSpPr>
        <p:spPr>
          <a:xfrm rot="10800000">
            <a:off x="6100798" y="3901168"/>
            <a:ext cx="397565" cy="834887"/>
          </a:xfrm>
          <a:prstGeom prst="curved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a:extLst>
              <a:ext uri="{FF2B5EF4-FFF2-40B4-BE49-F238E27FC236}">
                <a16:creationId xmlns:a16="http://schemas.microsoft.com/office/drawing/2014/main" id="{78817DC9-79D6-CFB0-64C1-B5B4E0435093}"/>
              </a:ext>
            </a:extLst>
          </p:cNvPr>
          <p:cNvCxnSpPr>
            <a:cxnSpLocks/>
          </p:cNvCxnSpPr>
          <p:nvPr/>
        </p:nvCxnSpPr>
        <p:spPr>
          <a:xfrm flipH="1">
            <a:off x="2532047" y="2993452"/>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4AF39CC-D91B-2C27-0116-C5F2E55FE532}"/>
                  </a:ext>
                </a:extLst>
              </p:cNvPr>
              <p:cNvSpPr txBox="1"/>
              <p:nvPr/>
            </p:nvSpPr>
            <p:spPr>
              <a:xfrm>
                <a:off x="2677877" y="2632887"/>
                <a:ext cx="216020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𝐸𝑛𝑐</m:t>
                      </m:r>
                      <m:r>
                        <a:rPr lang="en-US" i="1" dirty="0" smtClean="0">
                          <a:latin typeface="Cambria Math" panose="02040503050406030204" pitchFamily="18" charset="0"/>
                        </a:rPr>
                        <m:t>(</m:t>
                      </m:r>
                      <m:r>
                        <a:rPr lang="en-US" i="1" dirty="0" smtClean="0">
                          <a:latin typeface="Cambria Math" panose="02040503050406030204" pitchFamily="18" charset="0"/>
                        </a:rPr>
                        <m:t>𝑚𝑠</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𝑔</m:t>
                          </m:r>
                        </m:e>
                        <m:sub>
                          <m:r>
                            <a:rPr lang="en-US" b="0" i="1" dirty="0" smtClean="0">
                              <a:latin typeface="Cambria Math" panose="02040503050406030204" pitchFamily="18" charset="0"/>
                            </a:rPr>
                            <m:t>0</m:t>
                          </m:r>
                        </m:sub>
                      </m:sSub>
                      <m:r>
                        <a:rPr lang="en-US" i="1" dirty="0" smtClean="0">
                          <a:latin typeface="Cambria Math" panose="02040503050406030204" pitchFamily="18" charset="0"/>
                        </a:rPr>
                        <m:t>, </m:t>
                      </m:r>
                      <m:r>
                        <a:rPr lang="en-US" i="1" dirty="0" err="1" smtClean="0">
                          <a:latin typeface="Cambria Math" panose="02040503050406030204" pitchFamily="18" charset="0"/>
                        </a:rPr>
                        <m:t>𝑚𝑠</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𝑔</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𝑝𝑜𝑙𝑖𝑐𝑦</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94AF39CC-D91B-2C27-0116-C5F2E55FE532}"/>
                  </a:ext>
                </a:extLst>
              </p:cNvPr>
              <p:cNvSpPr txBox="1">
                <a:spLocks noRot="1" noChangeAspect="1" noMove="1" noResize="1" noEditPoints="1" noAdjustHandles="1" noChangeArrowheads="1" noChangeShapeType="1" noTextEdit="1"/>
              </p:cNvSpPr>
              <p:nvPr/>
            </p:nvSpPr>
            <p:spPr>
              <a:xfrm>
                <a:off x="2677877" y="2632887"/>
                <a:ext cx="2160207" cy="307777"/>
              </a:xfrm>
              <a:prstGeom prst="rect">
                <a:avLst/>
              </a:prstGeom>
              <a:blipFill>
                <a:blip r:embed="rId9"/>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Google Shape;402;p19">
                <a:extLst>
                  <a:ext uri="{FF2B5EF4-FFF2-40B4-BE49-F238E27FC236}">
                    <a16:creationId xmlns:a16="http://schemas.microsoft.com/office/drawing/2014/main" id="{72854EEC-589F-D857-ED50-1D5D4D501A24}"/>
                  </a:ext>
                </a:extLst>
              </p:cNvPr>
              <p:cNvSpPr/>
              <p:nvPr/>
            </p:nvSpPr>
            <p:spPr>
              <a:xfrm>
                <a:off x="3549222" y="3044366"/>
                <a:ext cx="1119600" cy="451200"/>
              </a:xfrm>
              <a:prstGeom prst="roundRect">
                <a:avLst>
                  <a:gd name="adj" fmla="val 1666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 i="1" dirty="0" smtClean="0">
                              <a:latin typeface="Cambria Math" panose="02040503050406030204" pitchFamily="18" charset="0"/>
                            </a:rPr>
                          </m:ctrlPr>
                        </m:sSubPr>
                        <m:e>
                          <m:r>
                            <a:rPr lang="en-US" b="0" i="1" dirty="0" smtClean="0">
                              <a:latin typeface="Cambria Math" panose="02040503050406030204" pitchFamily="18" charset="0"/>
                            </a:rPr>
                            <m:t>𝑚𝑠𝑔</m:t>
                          </m:r>
                        </m:e>
                        <m:sub>
                          <m:r>
                            <a:rPr lang="en-US" b="0" i="1" dirty="0" smtClean="0">
                              <a:latin typeface="Cambria Math" panose="02040503050406030204" pitchFamily="18" charset="0"/>
                            </a:rPr>
                            <m:t>𝑏</m:t>
                          </m:r>
                        </m:sub>
                      </m:sSub>
                    </m:oMath>
                  </m:oMathPara>
                </a14:m>
                <a:endParaRPr dirty="0"/>
              </a:p>
            </p:txBody>
          </p:sp>
        </mc:Choice>
        <mc:Fallback xmlns="">
          <p:sp>
            <p:nvSpPr>
              <p:cNvPr id="26" name="Google Shape;402;p19">
                <a:extLst>
                  <a:ext uri="{FF2B5EF4-FFF2-40B4-BE49-F238E27FC236}">
                    <a16:creationId xmlns:a16="http://schemas.microsoft.com/office/drawing/2014/main" id="{72854EEC-589F-D857-ED50-1D5D4D501A24}"/>
                  </a:ext>
                </a:extLst>
              </p:cNvPr>
              <p:cNvSpPr>
                <a:spLocks noRot="1" noChangeAspect="1" noMove="1" noResize="1" noEditPoints="1" noAdjustHandles="1" noChangeArrowheads="1" noChangeShapeType="1" noTextEdit="1"/>
              </p:cNvSpPr>
              <p:nvPr/>
            </p:nvSpPr>
            <p:spPr>
              <a:xfrm>
                <a:off x="3549222" y="3044366"/>
                <a:ext cx="1119600" cy="451200"/>
              </a:xfrm>
              <a:prstGeom prst="roundRect">
                <a:avLst>
                  <a:gd name="adj" fmla="val 16667"/>
                </a:avLst>
              </a:prstGeom>
              <a:blipFill>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Google Shape;403;p19">
                <a:extLst>
                  <a:ext uri="{FF2B5EF4-FFF2-40B4-BE49-F238E27FC236}">
                    <a16:creationId xmlns:a16="http://schemas.microsoft.com/office/drawing/2014/main" id="{3EDA2DAA-B60B-5654-D18A-426D8C59855D}"/>
                  </a:ext>
                </a:extLst>
              </p:cNvPr>
              <p:cNvSpPr/>
              <p:nvPr/>
            </p:nvSpPr>
            <p:spPr>
              <a:xfrm>
                <a:off x="4098652" y="3336816"/>
                <a:ext cx="941181" cy="365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𝑝𝑜𝑙𝑖𝑐𝑦</m:t>
                      </m:r>
                    </m:oMath>
                  </m:oMathPara>
                </a14:m>
                <a:endParaRPr dirty="0"/>
              </a:p>
            </p:txBody>
          </p:sp>
        </mc:Choice>
        <mc:Fallback xmlns="">
          <p:sp>
            <p:nvSpPr>
              <p:cNvPr id="27" name="Google Shape;403;p19">
                <a:extLst>
                  <a:ext uri="{FF2B5EF4-FFF2-40B4-BE49-F238E27FC236}">
                    <a16:creationId xmlns:a16="http://schemas.microsoft.com/office/drawing/2014/main" id="{3EDA2DAA-B60B-5654-D18A-426D8C59855D}"/>
                  </a:ext>
                </a:extLst>
              </p:cNvPr>
              <p:cNvSpPr>
                <a:spLocks noRot="1" noChangeAspect="1" noMove="1" noResize="1" noEditPoints="1" noAdjustHandles="1" noChangeArrowheads="1" noChangeShapeType="1" noTextEdit="1"/>
              </p:cNvSpPr>
              <p:nvPr/>
            </p:nvSpPr>
            <p:spPr>
              <a:xfrm>
                <a:off x="4098652" y="3336816"/>
                <a:ext cx="941181" cy="365700"/>
              </a:xfrm>
              <a:prstGeom prst="roundRect">
                <a:avLst>
                  <a:gd name="adj" fmla="val 16667"/>
                </a:avLst>
              </a:prstGeom>
              <a:blipFill>
                <a:blip r:embed="rId11"/>
                <a:stretch>
                  <a:fillRect b="-3333"/>
                </a:stretch>
              </a:blipFill>
              <a:ln w="9525" cap="flat" cmpd="sng">
                <a:solidFill>
                  <a:schemeClr val="dk1"/>
                </a:solidFill>
                <a:prstDash val="solid"/>
                <a:round/>
                <a:headEnd type="none" w="sm" len="sm"/>
                <a:tailEnd type="none" w="sm" len="sm"/>
              </a:ln>
            </p:spPr>
            <p:txBody>
              <a:bodyPr/>
              <a:lstStyle/>
              <a:p>
                <a:r>
                  <a:rPr lang="en-US">
                    <a:noFill/>
                  </a:rPr>
                  <a:t> </a:t>
                </a:r>
              </a:p>
            </p:txBody>
          </p:sp>
        </mc:Fallback>
      </mc:AlternateContent>
      <p:pic>
        <p:nvPicPr>
          <p:cNvPr id="28" name="Google Shape;404;p19">
            <a:extLst>
              <a:ext uri="{FF2B5EF4-FFF2-40B4-BE49-F238E27FC236}">
                <a16:creationId xmlns:a16="http://schemas.microsoft.com/office/drawing/2014/main" id="{BC24730C-EE65-7063-08A5-8C49302DB28F}"/>
              </a:ext>
            </a:extLst>
          </p:cNvPr>
          <p:cNvPicPr preferRelativeResize="0"/>
          <p:nvPr/>
        </p:nvPicPr>
        <p:blipFill>
          <a:blip r:embed="rId12">
            <a:alphaModFix/>
          </a:blip>
          <a:stretch>
            <a:fillRect/>
          </a:stretch>
        </p:blipFill>
        <p:spPr>
          <a:xfrm>
            <a:off x="4686660" y="3382503"/>
            <a:ext cx="274320" cy="274320"/>
          </a:xfrm>
          <a:prstGeom prst="rect">
            <a:avLst/>
          </a:prstGeom>
          <a:noFill/>
          <a:ln>
            <a:noFill/>
          </a:ln>
        </p:spPr>
      </p:pic>
      <p:cxnSp>
        <p:nvCxnSpPr>
          <p:cNvPr id="29" name="Straight Arrow Connector 28">
            <a:extLst>
              <a:ext uri="{FF2B5EF4-FFF2-40B4-BE49-F238E27FC236}">
                <a16:creationId xmlns:a16="http://schemas.microsoft.com/office/drawing/2014/main" id="{44178A46-E33D-AE88-F018-10DA6798094E}"/>
              </a:ext>
            </a:extLst>
          </p:cNvPr>
          <p:cNvCxnSpPr>
            <a:cxnSpLocks/>
          </p:cNvCxnSpPr>
          <p:nvPr/>
        </p:nvCxnSpPr>
        <p:spPr>
          <a:xfrm>
            <a:off x="2508194" y="3755233"/>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A37E28-8468-1CB7-CC2E-C6E18FD71A41}"/>
              </a:ext>
            </a:extLst>
          </p:cNvPr>
          <p:cNvCxnSpPr>
            <a:cxnSpLocks/>
          </p:cNvCxnSpPr>
          <p:nvPr/>
        </p:nvCxnSpPr>
        <p:spPr>
          <a:xfrm flipH="1">
            <a:off x="2511729" y="4899299"/>
            <a:ext cx="37384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122C3FB-6C58-854D-E635-3ED869F86023}"/>
                  </a:ext>
                </a:extLst>
              </p:cNvPr>
              <p:cNvSpPr txBox="1"/>
              <p:nvPr/>
            </p:nvSpPr>
            <p:spPr>
              <a:xfrm>
                <a:off x="2625755" y="4613161"/>
                <a:ext cx="3473720"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𝑏</m:t>
                      </m:r>
                      <m:r>
                        <a:rPr lang="en-US" b="0" i="1" dirty="0"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C122C3FB-6C58-854D-E635-3ED869F86023}"/>
                  </a:ext>
                </a:extLst>
              </p:cNvPr>
              <p:cNvSpPr txBox="1">
                <a:spLocks noRot="1" noChangeAspect="1" noMove="1" noResize="1" noEditPoints="1" noAdjustHandles="1" noChangeArrowheads="1" noChangeShapeType="1" noTextEdit="1"/>
              </p:cNvSpPr>
              <p:nvPr/>
            </p:nvSpPr>
            <p:spPr>
              <a:xfrm>
                <a:off x="2625755" y="4613161"/>
                <a:ext cx="3473720" cy="307777"/>
              </a:xfrm>
              <a:prstGeom prst="rect">
                <a:avLst/>
              </a:prstGeom>
              <a:blipFill>
                <a:blip r:embed="rId13"/>
                <a:stretch>
                  <a:fillRect/>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BDFAB9D9-533C-3000-AF44-7B813E032CD1}"/>
              </a:ext>
            </a:extLst>
          </p:cNvPr>
          <p:cNvCxnSpPr/>
          <p:nvPr/>
        </p:nvCxnSpPr>
        <p:spPr>
          <a:xfrm>
            <a:off x="3773103" y="2377440"/>
            <a:ext cx="1126156"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A06853-CC24-57BB-4B13-A975C16E3A3E}"/>
              </a:ext>
            </a:extLst>
          </p:cNvPr>
          <p:cNvCxnSpPr/>
          <p:nvPr/>
        </p:nvCxnSpPr>
        <p:spPr>
          <a:xfrm>
            <a:off x="3773103" y="4397141"/>
            <a:ext cx="1126156" cy="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2208C8C-AEA5-4665-F9DE-4C248CCE221B}"/>
              </a:ext>
            </a:extLst>
          </p:cNvPr>
          <p:cNvSpPr txBox="1"/>
          <p:nvPr/>
        </p:nvSpPr>
        <p:spPr>
          <a:xfrm>
            <a:off x="249234" y="3302557"/>
            <a:ext cx="2025924" cy="1384995"/>
          </a:xfrm>
          <a:prstGeom prst="rect">
            <a:avLst/>
          </a:prstGeom>
          <a:noFill/>
          <a:ln w="12700">
            <a:solidFill>
              <a:srgbClr val="C00000"/>
            </a:solidFill>
          </a:ln>
        </p:spPr>
        <p:txBody>
          <a:bodyPr wrap="square" rtlCol="0">
            <a:spAutoFit/>
          </a:bodyPr>
          <a:lstStyle/>
          <a:p>
            <a:r>
              <a:rPr lang="en-US" b="1" u="sng" dirty="0"/>
              <a:t>Admissibility:</a:t>
            </a:r>
          </a:p>
          <a:p>
            <a:r>
              <a:rPr lang="en-US" dirty="0"/>
              <a:t>For each GID, </a:t>
            </a:r>
          </a:p>
          <a:p>
            <a:r>
              <a:rPr lang="en-US" dirty="0">
                <a:solidFill>
                  <a:srgbClr val="C00000"/>
                </a:solidFill>
              </a:rPr>
              <a:t>issued keys + corrupt authorities</a:t>
            </a:r>
            <a:r>
              <a:rPr lang="en-US" dirty="0"/>
              <a:t> do NOT satisfy the challenge </a:t>
            </a:r>
          </a:p>
          <a:p>
            <a:r>
              <a:rPr lang="en-US" dirty="0"/>
              <a:t>ciphertext-policy</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DE1C239-AF02-5E3F-12D9-8070E3E744F5}"/>
                  </a:ext>
                </a:extLst>
              </p:cNvPr>
              <p:cNvSpPr txBox="1"/>
              <p:nvPr/>
            </p:nvSpPr>
            <p:spPr>
              <a:xfrm>
                <a:off x="429222" y="4786004"/>
                <a:ext cx="1562800" cy="307777"/>
              </a:xfrm>
              <a:prstGeom prst="rect">
                <a:avLst/>
              </a:prstGeom>
              <a:noFill/>
            </p:spPr>
            <p:txBody>
              <a:bodyPr wrap="none" rtlCol="0">
                <a:spAutoFit/>
              </a:bodyPr>
              <a:lstStyle/>
              <a:p>
                <a:r>
                  <a:rPr lang="en-US" dirty="0"/>
                  <a:t>Adv wins if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𝑏</m:t>
                    </m:r>
                    <m:r>
                      <a:rPr lang="en-US" i="1" dirty="0" smtClean="0">
                        <a:latin typeface="Cambria Math" panose="02040503050406030204" pitchFamily="18" charset="0"/>
                      </a:rPr>
                      <m:t>’</m:t>
                    </m:r>
                  </m:oMath>
                </a14:m>
                <a:endParaRPr lang="en-US" dirty="0"/>
              </a:p>
            </p:txBody>
          </p:sp>
        </mc:Choice>
        <mc:Fallback>
          <p:sp>
            <p:nvSpPr>
              <p:cNvPr id="2" name="TextBox 1">
                <a:extLst>
                  <a:ext uri="{FF2B5EF4-FFF2-40B4-BE49-F238E27FC236}">
                    <a16:creationId xmlns:a16="http://schemas.microsoft.com/office/drawing/2014/main" id="{2DE1C239-AF02-5E3F-12D9-8070E3E744F5}"/>
                  </a:ext>
                </a:extLst>
              </p:cNvPr>
              <p:cNvSpPr txBox="1">
                <a:spLocks noRot="1" noChangeAspect="1" noMove="1" noResize="1" noEditPoints="1" noAdjustHandles="1" noChangeArrowheads="1" noChangeShapeType="1" noTextEdit="1"/>
              </p:cNvSpPr>
              <p:nvPr/>
            </p:nvSpPr>
            <p:spPr>
              <a:xfrm>
                <a:off x="429222" y="4786004"/>
                <a:ext cx="1562800" cy="307777"/>
              </a:xfrm>
              <a:prstGeom prst="rect">
                <a:avLst/>
              </a:prstGeom>
              <a:blipFill>
                <a:blip r:embed="rId14"/>
                <a:stretch>
                  <a:fillRect l="-806" t="-3846" b="-1923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34650898"/>
      </p:ext>
    </p:extLst>
  </p:cSld>
  <p:clrMapOvr>
    <a:masterClrMapping/>
  </p:clrMapOvr>
  <mc:AlternateContent xmlns:mc="http://schemas.openxmlformats.org/markup-compatibility/2006">
    <mc:Choice xmlns:p14="http://schemas.microsoft.com/office/powerpoint/2010/main" Requires="p14">
      <p:transition spd="slow" p14:dur="2000" advTm="80326"/>
    </mc:Choice>
    <mc:Fallback>
      <p:transition spd="slow" advTm="803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21" grpId="0"/>
      <p:bldP spid="23" grpId="0" animBg="1"/>
      <p:bldP spid="25" grpId="0"/>
      <p:bldP spid="26" grpId="0" animBg="1"/>
      <p:bldP spid="27" grpId="0" animBg="1"/>
      <p:bldP spid="31" grpId="0"/>
      <p:bldP spid="36"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3"/>
        <p:cNvGrpSpPr/>
        <p:nvPr/>
      </p:nvGrpSpPr>
      <p:grpSpPr>
        <a:xfrm>
          <a:off x="0" y="0"/>
          <a:ext cx="0" cy="0"/>
          <a:chOff x="0" y="0"/>
          <a:chExt cx="0" cy="0"/>
        </a:xfrm>
      </p:grpSpPr>
      <p:sp>
        <p:nvSpPr>
          <p:cNvPr id="494" name="Google Shape;49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495" name="Google Shape;495;p20"/>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State-of-the-art in MA-ABE</a:t>
            </a:r>
            <a:endParaRPr sz="3300" b="1"/>
          </a:p>
        </p:txBody>
      </p:sp>
      <p:sp>
        <p:nvSpPr>
          <p:cNvPr id="496" name="Google Shape;496;p20"/>
          <p:cNvSpPr txBox="1"/>
          <p:nvPr/>
        </p:nvSpPr>
        <p:spPr>
          <a:xfrm>
            <a:off x="3340850" y="864350"/>
            <a:ext cx="179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Decentralized?</a:t>
            </a:r>
            <a:endParaRPr sz="1800">
              <a:solidFill>
                <a:schemeClr val="dk1"/>
              </a:solidFill>
            </a:endParaRPr>
          </a:p>
        </p:txBody>
      </p:sp>
      <p:sp>
        <p:nvSpPr>
          <p:cNvPr id="497" name="Google Shape;497;p20"/>
          <p:cNvSpPr txBox="1"/>
          <p:nvPr/>
        </p:nvSpPr>
        <p:spPr>
          <a:xfrm>
            <a:off x="5017250" y="864350"/>
            <a:ext cx="161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Security</a:t>
            </a:r>
            <a:endParaRPr sz="1800">
              <a:solidFill>
                <a:schemeClr val="dk1"/>
              </a:solidFill>
            </a:endParaRPr>
          </a:p>
        </p:txBody>
      </p:sp>
      <p:sp>
        <p:nvSpPr>
          <p:cNvPr id="498" name="Google Shape;498;p20"/>
          <p:cNvSpPr txBox="1"/>
          <p:nvPr/>
        </p:nvSpPr>
        <p:spPr>
          <a:xfrm>
            <a:off x="2045450" y="1550150"/>
            <a:ext cx="127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[LW11a]</a:t>
            </a:r>
            <a:endParaRPr sz="1800">
              <a:solidFill>
                <a:schemeClr val="dk1"/>
              </a:solidFill>
            </a:endParaRPr>
          </a:p>
        </p:txBody>
      </p:sp>
      <p:sp>
        <p:nvSpPr>
          <p:cNvPr id="499" name="Google Shape;499;p20"/>
          <p:cNvSpPr txBox="1"/>
          <p:nvPr/>
        </p:nvSpPr>
        <p:spPr>
          <a:xfrm>
            <a:off x="5026200" y="1550150"/>
            <a:ext cx="127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static </a:t>
            </a:r>
            <a:endParaRPr>
              <a:solidFill>
                <a:srgbClr val="BB0000"/>
              </a:solidFill>
            </a:endParaRPr>
          </a:p>
          <a:p>
            <a:pPr marL="0" lvl="0" indent="0" algn="l" rtl="0">
              <a:spcBef>
                <a:spcPts val="0"/>
              </a:spcBef>
              <a:spcAft>
                <a:spcPts val="0"/>
              </a:spcAft>
              <a:buNone/>
            </a:pPr>
            <a:r>
              <a:rPr lang="en">
                <a:solidFill>
                  <a:srgbClr val="BB0000"/>
                </a:solidFill>
              </a:rPr>
              <a:t>corruption</a:t>
            </a:r>
            <a:endParaRPr>
              <a:solidFill>
                <a:srgbClr val="BB0000"/>
              </a:solidFill>
            </a:endParaRPr>
          </a:p>
        </p:txBody>
      </p:sp>
      <p:sp>
        <p:nvSpPr>
          <p:cNvPr id="500" name="Google Shape;500;p20"/>
          <p:cNvSpPr txBox="1"/>
          <p:nvPr/>
        </p:nvSpPr>
        <p:spPr>
          <a:xfrm>
            <a:off x="2045450" y="2338006"/>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rPr>
              <a:t>[DKW23]</a:t>
            </a:r>
            <a:endParaRPr sz="1800" dirty="0">
              <a:solidFill>
                <a:schemeClr val="dk1"/>
              </a:solidFill>
            </a:endParaRPr>
          </a:p>
        </p:txBody>
      </p:sp>
      <p:sp>
        <p:nvSpPr>
          <p:cNvPr id="501" name="Google Shape;501;p20"/>
          <p:cNvSpPr txBox="1"/>
          <p:nvPr/>
        </p:nvSpPr>
        <p:spPr>
          <a:xfrm>
            <a:off x="5026200" y="2368756"/>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502" name="Google Shape;502;p20"/>
          <p:cNvSpPr txBox="1"/>
          <p:nvPr/>
        </p:nvSpPr>
        <p:spPr>
          <a:xfrm>
            <a:off x="6302550" y="864350"/>
            <a:ext cx="1150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Attribute </a:t>
            </a:r>
            <a:endParaRPr sz="1800">
              <a:solidFill>
                <a:schemeClr val="dk1"/>
              </a:solidFill>
            </a:endParaRPr>
          </a:p>
          <a:p>
            <a:pPr marL="0" lvl="0" indent="0" algn="l" rtl="0">
              <a:spcBef>
                <a:spcPts val="0"/>
              </a:spcBef>
              <a:spcAft>
                <a:spcPts val="0"/>
              </a:spcAft>
              <a:buNone/>
            </a:pPr>
            <a:r>
              <a:rPr lang="en" sz="1800">
                <a:solidFill>
                  <a:schemeClr val="dk1"/>
                </a:solidFill>
              </a:rPr>
              <a:t>reuse?</a:t>
            </a:r>
            <a:endParaRPr sz="1800">
              <a:solidFill>
                <a:schemeClr val="dk1"/>
              </a:solidFill>
            </a:endParaRPr>
          </a:p>
        </p:txBody>
      </p:sp>
      <p:sp>
        <p:nvSpPr>
          <p:cNvPr id="503" name="Google Shape;503;p20"/>
          <p:cNvSpPr txBox="1"/>
          <p:nvPr/>
        </p:nvSpPr>
        <p:spPr>
          <a:xfrm>
            <a:off x="2045450" y="2997950"/>
            <a:ext cx="124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[CCG+23]</a:t>
            </a:r>
            <a:endParaRPr sz="1800">
              <a:solidFill>
                <a:schemeClr val="dk1"/>
              </a:solidFill>
            </a:endParaRPr>
          </a:p>
        </p:txBody>
      </p:sp>
      <p:sp>
        <p:nvSpPr>
          <p:cNvPr id="504" name="Google Shape;504;p20"/>
          <p:cNvSpPr txBox="1"/>
          <p:nvPr/>
        </p:nvSpPr>
        <p:spPr>
          <a:xfrm>
            <a:off x="5026200" y="2997950"/>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full adaptive</a:t>
            </a:r>
            <a:endParaRPr>
              <a:solidFill>
                <a:srgbClr val="4A86E8"/>
              </a:solidFill>
            </a:endParaRPr>
          </a:p>
        </p:txBody>
      </p:sp>
      <p:sp>
        <p:nvSpPr>
          <p:cNvPr id="505" name="Google Shape;505;p20"/>
          <p:cNvSpPr txBox="1"/>
          <p:nvPr/>
        </p:nvSpPr>
        <p:spPr>
          <a:xfrm>
            <a:off x="7369350" y="864350"/>
            <a:ext cx="1473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Proof Technique</a:t>
            </a:r>
            <a:endParaRPr sz="1800">
              <a:solidFill>
                <a:schemeClr val="dk1"/>
              </a:solidFill>
            </a:endParaRPr>
          </a:p>
        </p:txBody>
      </p:sp>
      <p:sp>
        <p:nvSpPr>
          <p:cNvPr id="506" name="Google Shape;506;p20"/>
          <p:cNvSpPr txBox="1"/>
          <p:nvPr/>
        </p:nvSpPr>
        <p:spPr>
          <a:xfrm>
            <a:off x="7312200" y="1550150"/>
            <a:ext cx="170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Simple</a:t>
            </a:r>
            <a:br>
              <a:rPr lang="en" sz="1800">
                <a:solidFill>
                  <a:schemeClr val="dk1"/>
                </a:solidFill>
              </a:rPr>
            </a:br>
            <a:r>
              <a:rPr lang="en">
                <a:solidFill>
                  <a:schemeClr val="dk1"/>
                </a:solidFill>
              </a:rPr>
              <a:t>(Dual System)</a:t>
            </a:r>
            <a:endParaRPr>
              <a:solidFill>
                <a:schemeClr val="dk1"/>
              </a:solidFill>
            </a:endParaRPr>
          </a:p>
        </p:txBody>
      </p:sp>
      <p:sp>
        <p:nvSpPr>
          <p:cNvPr id="507" name="Google Shape;507;p20"/>
          <p:cNvSpPr txBox="1"/>
          <p:nvPr/>
        </p:nvSpPr>
        <p:spPr>
          <a:xfrm>
            <a:off x="7303400" y="2534100"/>
            <a:ext cx="170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BB0000"/>
                </a:solidFill>
              </a:rPr>
              <a:t>Complex</a:t>
            </a:r>
            <a:br>
              <a:rPr lang="en" sz="1800">
                <a:solidFill>
                  <a:schemeClr val="dk1"/>
                </a:solidFill>
              </a:rPr>
            </a:br>
            <a:r>
              <a:rPr lang="en">
                <a:solidFill>
                  <a:schemeClr val="dk1"/>
                </a:solidFill>
              </a:rPr>
              <a:t>(Dual System with dual sub-systems)</a:t>
            </a:r>
            <a:endParaRPr>
              <a:solidFill>
                <a:schemeClr val="dk1"/>
              </a:solidFill>
            </a:endParaRPr>
          </a:p>
        </p:txBody>
      </p:sp>
      <p:sp>
        <p:nvSpPr>
          <p:cNvPr id="508" name="Google Shape;508;p20"/>
          <p:cNvSpPr txBox="1"/>
          <p:nvPr/>
        </p:nvSpPr>
        <p:spPr>
          <a:xfrm>
            <a:off x="597650" y="864350"/>
            <a:ext cx="1056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Policy</a:t>
            </a:r>
            <a:endParaRPr sz="1800">
              <a:solidFill>
                <a:schemeClr val="dk1"/>
              </a:solidFill>
            </a:endParaRPr>
          </a:p>
          <a:p>
            <a:pPr marL="0" lvl="0" indent="0" algn="l" rtl="0">
              <a:spcBef>
                <a:spcPts val="0"/>
              </a:spcBef>
              <a:spcAft>
                <a:spcPts val="0"/>
              </a:spcAft>
              <a:buNone/>
            </a:pPr>
            <a:r>
              <a:rPr lang="en" sz="1800">
                <a:solidFill>
                  <a:schemeClr val="dk1"/>
                </a:solidFill>
              </a:rPr>
              <a:t>Class</a:t>
            </a:r>
            <a:endParaRPr sz="1800">
              <a:solidFill>
                <a:schemeClr val="dk1"/>
              </a:solidFill>
            </a:endParaRPr>
          </a:p>
        </p:txBody>
      </p:sp>
      <p:sp>
        <p:nvSpPr>
          <p:cNvPr id="509" name="Google Shape;509;p20"/>
          <p:cNvSpPr txBox="1"/>
          <p:nvPr/>
        </p:nvSpPr>
        <p:spPr>
          <a:xfrm>
            <a:off x="524525" y="2007350"/>
            <a:ext cx="134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A86E8"/>
                </a:solidFill>
              </a:rPr>
              <a:t>boolean span program (BSP)</a:t>
            </a:r>
            <a:endParaRPr>
              <a:solidFill>
                <a:srgbClr val="4A86E8"/>
              </a:solidFill>
            </a:endParaRPr>
          </a:p>
        </p:txBody>
      </p:sp>
      <p:cxnSp>
        <p:nvCxnSpPr>
          <p:cNvPr id="514" name="Google Shape;514;p20"/>
          <p:cNvCxnSpPr>
            <a:endCxn id="503" idx="1"/>
          </p:cNvCxnSpPr>
          <p:nvPr/>
        </p:nvCxnSpPr>
        <p:spPr>
          <a:xfrm rot="5400000">
            <a:off x="1326050" y="2500400"/>
            <a:ext cx="1447800" cy="9000"/>
          </a:xfrm>
          <a:prstGeom prst="bentConnector4">
            <a:avLst>
              <a:gd name="adj1" fmla="val -464"/>
              <a:gd name="adj2" fmla="val 2745833"/>
            </a:avLst>
          </a:prstGeom>
          <a:noFill/>
          <a:ln w="19050" cap="flat" cmpd="sng">
            <a:solidFill>
              <a:schemeClr val="dk1"/>
            </a:solidFill>
            <a:prstDash val="solid"/>
            <a:round/>
            <a:headEnd type="none" w="med" len="med"/>
            <a:tailEnd type="none" w="med" len="med"/>
          </a:ln>
        </p:spPr>
      </p:cxnSp>
      <p:cxnSp>
        <p:nvCxnSpPr>
          <p:cNvPr id="515" name="Google Shape;515;p20"/>
          <p:cNvCxnSpPr>
            <a:stCxn id="516" idx="3"/>
            <a:endCxn id="517" idx="3"/>
          </p:cNvCxnSpPr>
          <p:nvPr/>
        </p:nvCxnSpPr>
        <p:spPr>
          <a:xfrm>
            <a:off x="7015263" y="2568856"/>
            <a:ext cx="21300" cy="685800"/>
          </a:xfrm>
          <a:prstGeom prst="bentConnector3">
            <a:avLst>
              <a:gd name="adj1" fmla="val 1217958"/>
            </a:avLst>
          </a:prstGeom>
          <a:noFill/>
          <a:ln w="19050" cap="flat" cmpd="sng">
            <a:solidFill>
              <a:schemeClr val="dk1"/>
            </a:solidFill>
            <a:prstDash val="solid"/>
            <a:round/>
            <a:headEnd type="none" w="med" len="med"/>
            <a:tailEnd type="none" w="med" len="med"/>
          </a:ln>
        </p:spPr>
      </p:cxnSp>
      <p:cxnSp>
        <p:nvCxnSpPr>
          <p:cNvPr id="523" name="Google Shape;523;p20"/>
          <p:cNvCxnSpPr/>
          <p:nvPr/>
        </p:nvCxnSpPr>
        <p:spPr>
          <a:xfrm>
            <a:off x="569625" y="1537825"/>
            <a:ext cx="8357700" cy="0"/>
          </a:xfrm>
          <a:prstGeom prst="straightConnector1">
            <a:avLst/>
          </a:prstGeom>
          <a:noFill/>
          <a:ln w="38100" cap="flat" cmpd="sng">
            <a:solidFill>
              <a:schemeClr val="dk1"/>
            </a:solidFill>
            <a:prstDash val="solid"/>
            <a:round/>
            <a:headEnd type="none" w="med" len="med"/>
            <a:tailEnd type="none" w="med" len="med"/>
          </a:ln>
        </p:spPr>
      </p:cxnSp>
      <p:sp>
        <p:nvSpPr>
          <p:cNvPr id="525" name="Google Shape;525;p20"/>
          <p:cNvSpPr txBox="1"/>
          <p:nvPr/>
        </p:nvSpPr>
        <p:spPr>
          <a:xfrm>
            <a:off x="3954475" y="1558425"/>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26" name="Google Shape;526;p20"/>
          <p:cNvSpPr txBox="1"/>
          <p:nvPr/>
        </p:nvSpPr>
        <p:spPr>
          <a:xfrm>
            <a:off x="6618963" y="1603250"/>
            <a:ext cx="396300" cy="553968"/>
          </a:xfrm>
          <a:prstGeom prst="rect">
            <a:avLst/>
          </a:prstGeom>
          <a:noFill/>
          <a:ln>
            <a:noFill/>
          </a:ln>
        </p:spPr>
        <p:txBody>
          <a:bodyPr spcFirstLastPara="1" wrap="square" lIns="91425" tIns="91425" rIns="91425" bIns="91425" anchor="t" anchorCtr="0">
            <a:spAutoFit/>
          </a:bodyPr>
          <a:lstStyle/>
          <a:p>
            <a:r>
              <a:rPr lang="en" sz="2400" b="1" dirty="0">
                <a:solidFill>
                  <a:srgbClr val="BB0000"/>
                </a:solidFill>
              </a:rPr>
              <a:t>❌</a:t>
            </a:r>
          </a:p>
        </p:txBody>
      </p:sp>
      <p:sp>
        <p:nvSpPr>
          <p:cNvPr id="516" name="Google Shape;516;p20"/>
          <p:cNvSpPr txBox="1"/>
          <p:nvPr/>
        </p:nvSpPr>
        <p:spPr>
          <a:xfrm>
            <a:off x="6618963" y="2291806"/>
            <a:ext cx="396300" cy="5541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2400" b="1" dirty="0">
                <a:solidFill>
                  <a:srgbClr val="BB0000"/>
                </a:solidFill>
              </a:rPr>
              <a:t>❌</a:t>
            </a:r>
          </a:p>
        </p:txBody>
      </p:sp>
      <p:sp>
        <p:nvSpPr>
          <p:cNvPr id="527" name="Google Shape;527;p20"/>
          <p:cNvSpPr txBox="1"/>
          <p:nvPr/>
        </p:nvSpPr>
        <p:spPr>
          <a:xfrm>
            <a:off x="3941125" y="22918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28" name="Google Shape;528;p20"/>
          <p:cNvSpPr txBox="1"/>
          <p:nvPr/>
        </p:nvSpPr>
        <p:spPr>
          <a:xfrm>
            <a:off x="3941125" y="29776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517" name="Google Shape;517;p20"/>
          <p:cNvSpPr txBox="1"/>
          <p:nvPr/>
        </p:nvSpPr>
        <p:spPr>
          <a:xfrm>
            <a:off x="6597663" y="2977606"/>
            <a:ext cx="438900" cy="554100"/>
          </a:xfrm>
          <a:prstGeom prst="rect">
            <a:avLst/>
          </a:prstGeom>
          <a:noFill/>
          <a:ln>
            <a:noFill/>
          </a:ln>
        </p:spPr>
        <p:txBody>
          <a:bodyPr spcFirstLastPara="1" wrap="square" lIns="91425" tIns="91425" rIns="91425" bIns="91425" anchor="t" anchorCtr="0">
            <a:spAutoFit/>
          </a:bodyPr>
          <a:lstStyle/>
          <a:p>
            <a:r>
              <a:rPr lang="en" sz="2400" b="1" dirty="0">
                <a:solidFill>
                  <a:schemeClr val="accent1"/>
                </a:solidFill>
              </a:rPr>
              <a:t>✅</a:t>
            </a:r>
          </a:p>
        </p:txBody>
      </p:sp>
      <p:sp>
        <p:nvSpPr>
          <p:cNvPr id="2" name="Rounded Rectangular Callout 1">
            <a:extLst>
              <a:ext uri="{FF2B5EF4-FFF2-40B4-BE49-F238E27FC236}">
                <a16:creationId xmlns:a16="http://schemas.microsoft.com/office/drawing/2014/main" id="{D2E5B03C-E17D-DE86-A804-73BB0ECAB72B}"/>
              </a:ext>
            </a:extLst>
          </p:cNvPr>
          <p:cNvSpPr/>
          <p:nvPr/>
        </p:nvSpPr>
        <p:spPr>
          <a:xfrm>
            <a:off x="6381946" y="628200"/>
            <a:ext cx="1470274" cy="305054"/>
          </a:xfrm>
          <a:prstGeom prst="wedgeRoundRectCallou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6B2BAF-1F2D-C52F-E060-EE28475212B4}"/>
              </a:ext>
            </a:extLst>
          </p:cNvPr>
          <p:cNvSpPr txBox="1"/>
          <p:nvPr/>
        </p:nvSpPr>
        <p:spPr>
          <a:xfrm>
            <a:off x="6381946" y="612837"/>
            <a:ext cx="1470274" cy="307777"/>
          </a:xfrm>
          <a:prstGeom prst="rect">
            <a:avLst/>
          </a:prstGeom>
          <a:noFill/>
        </p:spPr>
        <p:txBody>
          <a:bodyPr wrap="none" rtlCol="0">
            <a:spAutoFit/>
          </a:bodyPr>
          <a:lstStyle/>
          <a:p>
            <a:r>
              <a:rPr lang="en-US" dirty="0"/>
              <a:t>(</a:t>
            </a:r>
            <a:r>
              <a:rPr lang="en-US" u="sng" dirty="0"/>
              <a:t>A</a:t>
            </a:r>
            <a:r>
              <a:rPr lang="en-US" dirty="0"/>
              <a:t> ^ B) v (</a:t>
            </a:r>
            <a:r>
              <a:rPr lang="en-US" u="sng" dirty="0"/>
              <a:t>A</a:t>
            </a:r>
            <a:r>
              <a:rPr lang="en-US" dirty="0"/>
              <a:t> ^ C)</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06713"/>
    </mc:Choice>
    <mc:Fallback>
      <p:transition spd="slow" advTm="1067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p:bldP spid="501" grpId="0"/>
      <p:bldP spid="503" grpId="0"/>
      <p:bldP spid="504" grpId="0"/>
      <p:bldP spid="507" grpId="0"/>
      <p:bldP spid="516" grpId="0"/>
      <p:bldP spid="527" grpId="0"/>
      <p:bldP spid="528" grpId="0"/>
      <p:bldP spid="5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6" name="Google Shape;53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537" name="Google Shape;537;p21"/>
          <p:cNvSpPr txBox="1">
            <a:spLocks noGrp="1"/>
          </p:cNvSpPr>
          <p:nvPr>
            <p:ph type="title"/>
          </p:nvPr>
        </p:nvSpPr>
        <p:spPr>
          <a:xfrm>
            <a:off x="517025" y="82200"/>
            <a:ext cx="8627100" cy="54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b="1"/>
              <a:t>Central Questions</a:t>
            </a:r>
            <a:endParaRPr sz="3300" b="1"/>
          </a:p>
        </p:txBody>
      </p:sp>
      <p:sp>
        <p:nvSpPr>
          <p:cNvPr id="538" name="Google Shape;538;p21"/>
          <p:cNvSpPr txBox="1">
            <a:spLocks noGrp="1"/>
          </p:cNvSpPr>
          <p:nvPr>
            <p:ph type="title"/>
          </p:nvPr>
        </p:nvSpPr>
        <p:spPr>
          <a:xfrm>
            <a:off x="1007650" y="920400"/>
            <a:ext cx="8261478" cy="986100"/>
          </a:xfrm>
          <a:prstGeom prst="rect">
            <a:avLst/>
          </a:prstGeom>
          <a:solidFill>
            <a:srgbClr val="BB0000"/>
          </a:solidFill>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400">
                <a:solidFill>
                  <a:schemeClr val="lt1"/>
                </a:solidFill>
              </a:rPr>
              <a:t>Can we design a </a:t>
            </a:r>
            <a:r>
              <a:rPr lang="en" sz="2400" i="1" u="sng">
                <a:solidFill>
                  <a:schemeClr val="lt1"/>
                </a:solidFill>
              </a:rPr>
              <a:t>fully adaptive</a:t>
            </a:r>
            <a:r>
              <a:rPr lang="en" sz="2400">
                <a:solidFill>
                  <a:schemeClr val="lt1"/>
                </a:solidFill>
              </a:rPr>
              <a:t> decentralized </a:t>
            </a:r>
            <a:endParaRPr sz="2400">
              <a:solidFill>
                <a:schemeClr val="lt1"/>
              </a:solidFill>
            </a:endParaRPr>
          </a:p>
          <a:p>
            <a:pPr marL="0" lvl="0" indent="0" algn="ctr" rtl="0">
              <a:spcBef>
                <a:spcPts val="0"/>
              </a:spcBef>
              <a:spcAft>
                <a:spcPts val="0"/>
              </a:spcAft>
              <a:buSzPts val="990"/>
              <a:buNone/>
            </a:pPr>
            <a:r>
              <a:rPr lang="en" sz="2400">
                <a:solidFill>
                  <a:schemeClr val="lt1"/>
                </a:solidFill>
              </a:rPr>
              <a:t>MA-ABE for BSP </a:t>
            </a:r>
            <a:r>
              <a:rPr lang="en" sz="2400" i="1" u="sng">
                <a:solidFill>
                  <a:schemeClr val="lt1"/>
                </a:solidFill>
              </a:rPr>
              <a:t>without two subsystems</a:t>
            </a:r>
            <a:r>
              <a:rPr lang="en" sz="2400">
                <a:solidFill>
                  <a:schemeClr val="lt1"/>
                </a:solidFill>
              </a:rPr>
              <a:t>?</a:t>
            </a:r>
            <a:endParaRPr sz="2400">
              <a:solidFill>
                <a:schemeClr val="lt1"/>
              </a:solidFill>
            </a:endParaRPr>
          </a:p>
        </p:txBody>
      </p:sp>
      <p:sp>
        <p:nvSpPr>
          <p:cNvPr id="539" name="Google Shape;539;p21"/>
          <p:cNvSpPr txBox="1">
            <a:spLocks noGrp="1"/>
          </p:cNvSpPr>
          <p:nvPr>
            <p:ph type="title"/>
          </p:nvPr>
        </p:nvSpPr>
        <p:spPr>
          <a:xfrm>
            <a:off x="1007525" y="2938950"/>
            <a:ext cx="8261478" cy="927000"/>
          </a:xfrm>
          <a:prstGeom prst="rect">
            <a:avLst/>
          </a:prstGeom>
          <a:solidFill>
            <a:srgbClr val="BB0000"/>
          </a:solidFill>
        </p:spPr>
        <p:txBody>
          <a:bodyPr spcFirstLastPara="1" wrap="square" lIns="91425" tIns="91425" rIns="91425" bIns="91425" anchor="t" anchorCtr="0">
            <a:normAutofit/>
          </a:bodyPr>
          <a:lstStyle/>
          <a:p>
            <a:pPr marL="0" lvl="0" indent="0" algn="ctr" rtl="0">
              <a:spcBef>
                <a:spcPts val="0"/>
              </a:spcBef>
              <a:spcAft>
                <a:spcPts val="0"/>
              </a:spcAft>
              <a:buNone/>
            </a:pPr>
            <a:r>
              <a:rPr lang="en" sz="2400">
                <a:solidFill>
                  <a:schemeClr val="lt1"/>
                </a:solidFill>
              </a:rPr>
              <a:t>Can we design a decentralized MA-ABE </a:t>
            </a:r>
            <a:endParaRPr sz="2400">
              <a:solidFill>
                <a:schemeClr val="lt1"/>
              </a:solidFill>
            </a:endParaRPr>
          </a:p>
          <a:p>
            <a:pPr marL="0" lvl="0" indent="0" algn="ctr" rtl="0">
              <a:spcBef>
                <a:spcPts val="0"/>
              </a:spcBef>
              <a:spcAft>
                <a:spcPts val="0"/>
              </a:spcAft>
              <a:buNone/>
            </a:pPr>
            <a:r>
              <a:rPr lang="en" sz="2400">
                <a:solidFill>
                  <a:schemeClr val="lt1"/>
                </a:solidFill>
              </a:rPr>
              <a:t>for an </a:t>
            </a:r>
            <a:r>
              <a:rPr lang="en" sz="2400" i="1" u="sng">
                <a:solidFill>
                  <a:schemeClr val="lt1"/>
                </a:solidFill>
              </a:rPr>
              <a:t>arithmetic model of computation</a:t>
            </a:r>
            <a:r>
              <a:rPr lang="en" sz="2400">
                <a:solidFill>
                  <a:schemeClr val="lt1"/>
                </a:solidFill>
              </a:rPr>
              <a:t>?</a:t>
            </a:r>
            <a:endParaRPr sz="2400">
              <a:solidFill>
                <a:schemeClr val="lt1"/>
              </a:solidFill>
            </a:endParaRPr>
          </a:p>
        </p:txBody>
      </p:sp>
      <p:grpSp>
        <p:nvGrpSpPr>
          <p:cNvPr id="540" name="Google Shape;540;p21"/>
          <p:cNvGrpSpPr/>
          <p:nvPr/>
        </p:nvGrpSpPr>
        <p:grpSpPr>
          <a:xfrm>
            <a:off x="213511" y="1116300"/>
            <a:ext cx="594300" cy="594300"/>
            <a:chOff x="1151886" y="1957150"/>
            <a:chExt cx="594300" cy="594300"/>
          </a:xfrm>
        </p:grpSpPr>
        <p:sp>
          <p:nvSpPr>
            <p:cNvPr id="541" name="Google Shape;541;p21"/>
            <p:cNvSpPr/>
            <p:nvPr/>
          </p:nvSpPr>
          <p:spPr>
            <a:xfrm>
              <a:off x="1151886" y="1957150"/>
              <a:ext cx="594300" cy="594300"/>
            </a:xfrm>
            <a:prstGeom prst="ellipse">
              <a:avLst/>
            </a:prstGeom>
            <a:noFill/>
            <a:ln w="3810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B0000"/>
                </a:solidFill>
              </a:endParaRPr>
            </a:p>
          </p:txBody>
        </p:sp>
        <p:sp>
          <p:nvSpPr>
            <p:cNvPr id="542" name="Google Shape;542;p21"/>
            <p:cNvSpPr txBox="1"/>
            <p:nvPr/>
          </p:nvSpPr>
          <p:spPr>
            <a:xfrm>
              <a:off x="1230636" y="1981874"/>
              <a:ext cx="4368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2500" b="1">
                  <a:solidFill>
                    <a:srgbClr val="BB0000"/>
                  </a:solidFill>
                  <a:latin typeface="Roboto"/>
                  <a:ea typeface="Roboto"/>
                  <a:cs typeface="Roboto"/>
                  <a:sym typeface="Roboto"/>
                </a:rPr>
                <a:t>1</a:t>
              </a:r>
              <a:endParaRPr sz="2500" b="1">
                <a:solidFill>
                  <a:srgbClr val="BB0000"/>
                </a:solidFill>
                <a:latin typeface="Roboto"/>
                <a:ea typeface="Roboto"/>
                <a:cs typeface="Roboto"/>
                <a:sym typeface="Roboto"/>
              </a:endParaRPr>
            </a:p>
          </p:txBody>
        </p:sp>
      </p:grpSp>
      <p:grpSp>
        <p:nvGrpSpPr>
          <p:cNvPr id="543" name="Google Shape;543;p21"/>
          <p:cNvGrpSpPr/>
          <p:nvPr/>
        </p:nvGrpSpPr>
        <p:grpSpPr>
          <a:xfrm>
            <a:off x="213511" y="3105300"/>
            <a:ext cx="594300" cy="594300"/>
            <a:chOff x="1151886" y="1957150"/>
            <a:chExt cx="594300" cy="594300"/>
          </a:xfrm>
        </p:grpSpPr>
        <p:sp>
          <p:nvSpPr>
            <p:cNvPr id="544" name="Google Shape;544;p21"/>
            <p:cNvSpPr/>
            <p:nvPr/>
          </p:nvSpPr>
          <p:spPr>
            <a:xfrm>
              <a:off x="1151886" y="1957150"/>
              <a:ext cx="594300" cy="594300"/>
            </a:xfrm>
            <a:prstGeom prst="ellipse">
              <a:avLst/>
            </a:prstGeom>
            <a:noFill/>
            <a:ln w="38100" cap="flat" cmpd="sng">
              <a:solidFill>
                <a:srgbClr val="BB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B0000"/>
                </a:solidFill>
              </a:endParaRPr>
            </a:p>
          </p:txBody>
        </p:sp>
        <p:sp>
          <p:nvSpPr>
            <p:cNvPr id="545" name="Google Shape;545;p21"/>
            <p:cNvSpPr txBox="1"/>
            <p:nvPr/>
          </p:nvSpPr>
          <p:spPr>
            <a:xfrm>
              <a:off x="1230636" y="1981874"/>
              <a:ext cx="436800" cy="56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600"/>
                </a:spcAft>
                <a:buNone/>
              </a:pPr>
              <a:r>
                <a:rPr lang="en" sz="2500" b="1">
                  <a:solidFill>
                    <a:srgbClr val="BB0000"/>
                  </a:solidFill>
                  <a:latin typeface="Roboto"/>
                  <a:ea typeface="Roboto"/>
                  <a:cs typeface="Roboto"/>
                  <a:sym typeface="Roboto"/>
                </a:rPr>
                <a:t>2</a:t>
              </a:r>
              <a:endParaRPr sz="2500" b="1">
                <a:solidFill>
                  <a:srgbClr val="BB0000"/>
                </a:solidFill>
                <a:latin typeface="Roboto"/>
                <a:ea typeface="Roboto"/>
                <a:cs typeface="Roboto"/>
                <a:sym typeface="Roboto"/>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682"/>
    </mc:Choice>
    <mc:Fallback>
      <p:transition spd="slow" advTm="306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5|11.2|27.2|12.8"/>
</p:tagLst>
</file>

<file path=ppt/tags/tag10.xml><?xml version="1.0" encoding="utf-8"?>
<p:tagLst xmlns:a="http://schemas.openxmlformats.org/drawingml/2006/main" xmlns:r="http://schemas.openxmlformats.org/officeDocument/2006/relationships" xmlns:p="http://schemas.openxmlformats.org/presentationml/2006/main">
  <p:tag name="TIMING" val="|7"/>
</p:tagLst>
</file>

<file path=ppt/tags/tag11.xml><?xml version="1.0" encoding="utf-8"?>
<p:tagLst xmlns:a="http://schemas.openxmlformats.org/drawingml/2006/main" xmlns:r="http://schemas.openxmlformats.org/officeDocument/2006/relationships" xmlns:p="http://schemas.openxmlformats.org/presentationml/2006/main">
  <p:tag name="TIMING" val="|5.9"/>
</p:tagLst>
</file>

<file path=ppt/tags/tag12.xml><?xml version="1.0" encoding="utf-8"?>
<p:tagLst xmlns:a="http://schemas.openxmlformats.org/drawingml/2006/main" xmlns:r="http://schemas.openxmlformats.org/officeDocument/2006/relationships" xmlns:p="http://schemas.openxmlformats.org/presentationml/2006/main">
  <p:tag name="TIMING" val="|9.9"/>
</p:tagLst>
</file>

<file path=ppt/tags/tag13.xml><?xml version="1.0" encoding="utf-8"?>
<p:tagLst xmlns:a="http://schemas.openxmlformats.org/drawingml/2006/main" xmlns:r="http://schemas.openxmlformats.org/officeDocument/2006/relationships" xmlns:p="http://schemas.openxmlformats.org/presentationml/2006/main">
  <p:tag name="TIMING" val="|2.9"/>
</p:tagLst>
</file>

<file path=ppt/tags/tag14.xml><?xml version="1.0" encoding="utf-8"?>
<p:tagLst xmlns:a="http://schemas.openxmlformats.org/drawingml/2006/main" xmlns:r="http://schemas.openxmlformats.org/officeDocument/2006/relationships" xmlns:p="http://schemas.openxmlformats.org/presentationml/2006/main">
  <p:tag name="TIMING" val="|2.9"/>
</p:tagLst>
</file>

<file path=ppt/tags/tag15.xml><?xml version="1.0" encoding="utf-8"?>
<p:tagLst xmlns:a="http://schemas.openxmlformats.org/drawingml/2006/main" xmlns:r="http://schemas.openxmlformats.org/officeDocument/2006/relationships" xmlns:p="http://schemas.openxmlformats.org/presentationml/2006/main">
  <p:tag name="TIMING" val="|4.7"/>
</p:tagLst>
</file>

<file path=ppt/tags/tag16.xml><?xml version="1.0" encoding="utf-8"?>
<p:tagLst xmlns:a="http://schemas.openxmlformats.org/drawingml/2006/main" xmlns:r="http://schemas.openxmlformats.org/officeDocument/2006/relationships" xmlns:p="http://schemas.openxmlformats.org/presentationml/2006/main">
  <p:tag name="TIMING" val="|73.1"/>
</p:tagLst>
</file>

<file path=ppt/tags/tag17.xml><?xml version="1.0" encoding="utf-8"?>
<p:tagLst xmlns:a="http://schemas.openxmlformats.org/drawingml/2006/main" xmlns:r="http://schemas.openxmlformats.org/officeDocument/2006/relationships" xmlns:p="http://schemas.openxmlformats.org/presentationml/2006/main">
  <p:tag name="TIMING" val="|4.9"/>
</p:tagLst>
</file>

<file path=ppt/tags/tag2.xml><?xml version="1.0" encoding="utf-8"?>
<p:tagLst xmlns:a="http://schemas.openxmlformats.org/drawingml/2006/main" xmlns:r="http://schemas.openxmlformats.org/officeDocument/2006/relationships" xmlns:p="http://schemas.openxmlformats.org/presentationml/2006/main">
  <p:tag name="TIMING" val="|50.5|9.4|9|14.6|19"/>
</p:tagLst>
</file>

<file path=ppt/tags/tag3.xml><?xml version="1.0" encoding="utf-8"?>
<p:tagLst xmlns:a="http://schemas.openxmlformats.org/drawingml/2006/main" xmlns:r="http://schemas.openxmlformats.org/officeDocument/2006/relationships" xmlns:p="http://schemas.openxmlformats.org/presentationml/2006/main">
  <p:tag name="TIMING" val="|10.1|20|22|11.4"/>
</p:tagLst>
</file>

<file path=ppt/tags/tag4.xml><?xml version="1.0" encoding="utf-8"?>
<p:tagLst xmlns:a="http://schemas.openxmlformats.org/drawingml/2006/main" xmlns:r="http://schemas.openxmlformats.org/officeDocument/2006/relationships" xmlns:p="http://schemas.openxmlformats.org/presentationml/2006/main">
  <p:tag name="TIMING" val="|68.4"/>
</p:tagLst>
</file>

<file path=ppt/tags/tag5.xml><?xml version="1.0" encoding="utf-8"?>
<p:tagLst xmlns:a="http://schemas.openxmlformats.org/drawingml/2006/main" xmlns:r="http://schemas.openxmlformats.org/officeDocument/2006/relationships" xmlns:p="http://schemas.openxmlformats.org/presentationml/2006/main">
  <p:tag name="TIMING" val="|13.7"/>
</p:tagLst>
</file>

<file path=ppt/tags/tag6.xml><?xml version="1.0" encoding="utf-8"?>
<p:tagLst xmlns:a="http://schemas.openxmlformats.org/drawingml/2006/main" xmlns:r="http://schemas.openxmlformats.org/officeDocument/2006/relationships" xmlns:p="http://schemas.openxmlformats.org/presentationml/2006/main">
  <p:tag name="TIMING" val="|26.7|25.1|20.7|71.5"/>
</p:tagLst>
</file>

<file path=ppt/tags/tag7.xml><?xml version="1.0" encoding="utf-8"?>
<p:tagLst xmlns:a="http://schemas.openxmlformats.org/drawingml/2006/main" xmlns:r="http://schemas.openxmlformats.org/officeDocument/2006/relationships" xmlns:p="http://schemas.openxmlformats.org/presentationml/2006/main">
  <p:tag name="TIMING" val="|7.6|5.4|0.5|0.3|0.5|0.6|0.5|7.3"/>
</p:tagLst>
</file>

<file path=ppt/tags/tag8.xml><?xml version="1.0" encoding="utf-8"?>
<p:tagLst xmlns:a="http://schemas.openxmlformats.org/drawingml/2006/main" xmlns:r="http://schemas.openxmlformats.org/officeDocument/2006/relationships" xmlns:p="http://schemas.openxmlformats.org/presentationml/2006/main">
  <p:tag name="TIMING" val="|16.9|40.2|23"/>
</p:tagLst>
</file>

<file path=ppt/tags/tag9.xml><?xml version="1.0" encoding="utf-8"?>
<p:tagLst xmlns:a="http://schemas.openxmlformats.org/drawingml/2006/main" xmlns:r="http://schemas.openxmlformats.org/officeDocument/2006/relationships" xmlns:p="http://schemas.openxmlformats.org/presentationml/2006/main">
  <p:tag name="TIMING" val="|49.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6781</Words>
  <Application>Microsoft Macintosh PowerPoint</Application>
  <PresentationFormat>On-screen Show (16:9)</PresentationFormat>
  <Paragraphs>1477</Paragraphs>
  <Slides>62</Slides>
  <Notes>60</Notes>
  <HiddenSlides>17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Helvetica</vt:lpstr>
      <vt:lpstr>Roboto</vt:lpstr>
      <vt:lpstr>Cambria Math</vt:lpstr>
      <vt:lpstr>Wingdings</vt:lpstr>
      <vt:lpstr>Arial</vt:lpstr>
      <vt:lpstr>Impact</vt:lpstr>
      <vt:lpstr>Simple Light</vt:lpstr>
      <vt:lpstr>PowerPoint Presentation</vt:lpstr>
      <vt:lpstr>Attribute-based Encryption (ABE) [SW05, GPSW06]</vt:lpstr>
      <vt:lpstr>Centralized trust</vt:lpstr>
      <vt:lpstr>Decentralized Multi-Authority ABE [Cha07, LW11]</vt:lpstr>
      <vt:lpstr>Ma-ABE security</vt:lpstr>
      <vt:lpstr>MA-ABE security</vt:lpstr>
      <vt:lpstr>Full Adaptive Security</vt:lpstr>
      <vt:lpstr>State-of-the-art in MA-ABE</vt:lpstr>
      <vt:lpstr>Central Questions</vt:lpstr>
      <vt:lpstr>Our Contributions</vt:lpstr>
      <vt:lpstr>Our Contributions</vt:lpstr>
      <vt:lpstr>Communication costs*</vt:lpstr>
      <vt:lpstr>Computation costs*</vt:lpstr>
      <vt:lpstr>PowerPoint Presentation</vt:lpstr>
      <vt:lpstr>Boolean Span Program (BSP)</vt:lpstr>
      <vt:lpstr>Composite-order pairing groups</vt:lpstr>
      <vt:lpstr>Lewko-Waters MA-ABE for BSP construction</vt:lpstr>
      <vt:lpstr>Security Intuition</vt:lpstr>
      <vt:lpstr>Proof Technique: Dual System Encryption [W’09]</vt:lpstr>
      <vt:lpstr>Proof Technique: Dual System Encryption [W’09]</vt:lpstr>
      <vt:lpstr>Limitation: Static Authority Corruption </vt:lpstr>
      <vt:lpstr>Towards Adaptive Authority Corruption </vt:lpstr>
      <vt:lpstr>Towards Adaptive Authority Corruption </vt:lpstr>
      <vt:lpstr>PowerPoint Presentation</vt:lpstr>
      <vt:lpstr>Our MA-ABE for BSP construction: step 0 [LW11]</vt:lpstr>
      <vt:lpstr>Our MA-ABE for BSP construction: step 1</vt:lpstr>
      <vt:lpstr>Our MA-ABE for BSP construction: step final</vt:lpstr>
      <vt:lpstr>PowerPoint Presentation</vt:lpstr>
      <vt:lpstr>Subgroup Decision (SD) Assumption</vt:lpstr>
      <vt:lpstr>Subgroup Decision (SD) Assumption</vt:lpstr>
      <vt:lpstr>Our new Subgroup Decision (SD) Assumption</vt:lpstr>
      <vt:lpstr>Hybrids</vt:lpstr>
      <vt:lpstr>Hybrids</vt:lpstr>
      <vt:lpstr>Hybrids</vt:lpstr>
      <vt:lpstr>Hybrids</vt:lpstr>
      <vt:lpstr>Hybrids</vt:lpstr>
      <vt:lpstr>Hybrids</vt:lpstr>
      <vt:lpstr>Hybrids</vt:lpstr>
      <vt:lpstr>Hybrids</vt:lpstr>
      <vt:lpstr>Hybrids</vt:lpstr>
      <vt:lpstr>Hybrids</vt:lpstr>
      <vt:lpstr>Hybrids</vt:lpstr>
      <vt:lpstr>Hybrids</vt:lpstr>
      <vt:lpstr>Also in the paper</vt:lpstr>
      <vt:lpstr>PowerPoint Presentation</vt:lpstr>
      <vt:lpstr>PowerPoint Presentation</vt:lpstr>
      <vt:lpstr>Roadmap</vt:lpstr>
      <vt:lpstr>Arithmetic Span Program (ASP)</vt:lpstr>
      <vt:lpstr>Our MA-ABE for ASP construction</vt:lpstr>
      <vt:lpstr>Our MA-ABE for ASP construction</vt:lpstr>
      <vt:lpstr>State-of-the-art in MA-ABE</vt:lpstr>
      <vt:lpstr>Our Contributions</vt:lpstr>
      <vt:lpstr>Comparison</vt:lpstr>
      <vt:lpstr>Hybrids</vt:lpstr>
      <vt:lpstr>Hybrids</vt:lpstr>
      <vt:lpstr>Hybrids</vt:lpstr>
      <vt:lpstr>Hybrids</vt:lpstr>
      <vt:lpstr>Hybrids</vt:lpstr>
      <vt:lpstr>Hybrids</vt:lpstr>
      <vt:lpstr>Hybrids</vt:lpstr>
      <vt:lpstr>Hybrids</vt:lpstr>
      <vt:lpstr>Hybrids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Nikhil Lalit Vanjani</cp:lastModifiedBy>
  <cp:revision>3</cp:revision>
  <dcterms:modified xsi:type="dcterms:W3CDTF">2025-09-12T03:02:23Z</dcterms:modified>
</cp:coreProperties>
</file>