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Lst>
  <p:sldSz cy="6858000" cx="9144000"/>
  <p:notesSz cx="6858000" cy="9144000"/>
  <p:embeddedFontLst>
    <p:embeddedFont>
      <p:font typeface="Roboto"/>
      <p:regular r:id="rId104"/>
      <p:bold r:id="rId105"/>
      <p:italic r:id="rId106"/>
      <p:boldItalic r:id="rId107"/>
    </p:embeddedFont>
    <p:embeddedFont>
      <p:font typeface="Montserrat"/>
      <p:regular r:id="rId108"/>
      <p:bold r:id="rId109"/>
      <p:italic r:id="rId110"/>
      <p:boldItalic r:id="rId1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font" Target="fonts/Roboto-boldItalic.fntdata"/><Relationship Id="rId106" Type="http://schemas.openxmlformats.org/officeDocument/2006/relationships/font" Target="fonts/Roboto-italic.fntdata"/><Relationship Id="rId105" Type="http://schemas.openxmlformats.org/officeDocument/2006/relationships/font" Target="fonts/Roboto-bold.fntdata"/><Relationship Id="rId104" Type="http://schemas.openxmlformats.org/officeDocument/2006/relationships/font" Target="fonts/Roboto-regular.fntdata"/><Relationship Id="rId109" Type="http://schemas.openxmlformats.org/officeDocument/2006/relationships/font" Target="fonts/Montserrat-bold.fntdata"/><Relationship Id="rId108" Type="http://schemas.openxmlformats.org/officeDocument/2006/relationships/font" Target="fonts/Montserrat-regular.fntdata"/><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5" Type="http://schemas.openxmlformats.org/officeDocument/2006/relationships/slide" Target="slides/slide11.xml"/><Relationship Id="rId110" Type="http://schemas.openxmlformats.org/officeDocument/2006/relationships/font" Target="fonts/Montserrat-italic.fntdata"/><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 Id="rId111" Type="http://schemas.openxmlformats.org/officeDocument/2006/relationships/font" Target="fonts/Montserrat-boldItalic.fntdata"/><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2183b255270_0_5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6" name="Google Shape;56;g2183b255270_0_5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g2183b255270_0_5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30f6378b9f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30f6378b9f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Now suppose that the organization wants to evaluate a function f on these ciphertexts.</a:t>
            </a:r>
            <a:endParaRPr/>
          </a:p>
        </p:txBody>
      </p:sp>
      <p:sp>
        <p:nvSpPr>
          <p:cNvPr id="221" name="Google Shape;221;g230f6378b9f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3d0c292385_0_8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3d0c292385_0_8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Then, it can send f to the trusted authority.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The authority can use its master key to come up with a restricted functional key for the function f via a keygen algorithm. It sends the functional key to the organization.</a:t>
            </a:r>
            <a:endParaRPr/>
          </a:p>
          <a:p>
            <a:pPr indent="0" lvl="0" marL="0" rtl="0" algn="l">
              <a:spcBef>
                <a:spcPts val="0"/>
              </a:spcBef>
              <a:spcAft>
                <a:spcPts val="0"/>
              </a:spcAft>
              <a:buNone/>
            </a:pPr>
            <a:r>
              <a:t/>
            </a:r>
            <a:endParaRPr/>
          </a:p>
        </p:txBody>
      </p:sp>
      <p:sp>
        <p:nvSpPr>
          <p:cNvPr id="242" name="Google Shape;242;g23d0c292385_0_8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183b255270_0_9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183b255270_0_9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Now the organization has all the ciphertexts and the functional secret key. </a:t>
            </a:r>
            <a:endParaRPr/>
          </a:p>
          <a:p>
            <a:pPr indent="0" lvl="0" marL="0" rtl="0" algn="l">
              <a:spcBef>
                <a:spcPts val="0"/>
              </a:spcBef>
              <a:spcAft>
                <a:spcPts val="0"/>
              </a:spcAft>
              <a:buNone/>
            </a:pPr>
            <a:r>
              <a:rPr lang="en-US"/>
              <a:t>It’s ready to perform the decryption as follows.</a:t>
            </a:r>
            <a:endParaRPr/>
          </a:p>
        </p:txBody>
      </p:sp>
      <p:sp>
        <p:nvSpPr>
          <p:cNvPr id="268" name="Google Shape;268;g2183b255270_0_9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183b255270_0_9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183b255270_0_9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Equipped with the functional secret key, it can </a:t>
            </a:r>
            <a:r>
              <a:rPr lang="en-US"/>
              <a:t>locally run a decryption algorithm on all the ciphertexts in a time step t that will output the function evaluation f(x_1 to x_n). This way, the research organization can learn the function that it needs without breaching the privacy of the sensitive patient data. </a:t>
            </a:r>
            <a:endParaRPr/>
          </a:p>
          <a:p>
            <a:pPr indent="0" lvl="0" marL="0" rtl="0" algn="l">
              <a:spcBef>
                <a:spcPts val="0"/>
              </a:spcBef>
              <a:spcAft>
                <a:spcPts val="0"/>
              </a:spcAft>
              <a:buNone/>
            </a:pPr>
            <a:r>
              <a:rPr lang="en-US"/>
              <a:t>Those who are familiar with fully homomorphic encryption could ask how is MCFE different from FHE? The key difference is that </a:t>
            </a:r>
            <a:endParaRPr/>
          </a:p>
          <a:p>
            <a:pPr indent="-317500" lvl="0" marL="457200" rtl="0" algn="l">
              <a:spcBef>
                <a:spcPts val="0"/>
              </a:spcBef>
              <a:spcAft>
                <a:spcPts val="0"/>
              </a:spcAft>
              <a:buSzPts val="1400"/>
              <a:buChar char="-"/>
            </a:pPr>
            <a:r>
              <a:rPr lang="en-US"/>
              <a:t>in MCFE, the evaluation on ciphertexts results in the plaintext f(x1, …, xn).</a:t>
            </a:r>
            <a:endParaRPr/>
          </a:p>
          <a:p>
            <a:pPr indent="-317500" lvl="0" marL="457200" rtl="0" algn="l">
              <a:spcBef>
                <a:spcPts val="0"/>
              </a:spcBef>
              <a:spcAft>
                <a:spcPts val="0"/>
              </a:spcAft>
              <a:buSzPts val="1400"/>
              <a:buChar char="-"/>
            </a:pPr>
            <a:r>
              <a:rPr lang="en-US"/>
              <a:t>Whereas in FHE, the evaluation on ciphertexts results in an encryption of f(x_1, to x_n). </a:t>
            </a:r>
            <a:endParaRPr/>
          </a:p>
          <a:p>
            <a:pPr indent="0" lvl="0" marL="0" rtl="0" algn="l">
              <a:spcBef>
                <a:spcPts val="0"/>
              </a:spcBef>
              <a:spcAft>
                <a:spcPts val="0"/>
              </a:spcAft>
              <a:buClr>
                <a:schemeClr val="dk1"/>
              </a:buClr>
              <a:buSzPts val="1100"/>
              <a:buFont typeface="Arial"/>
              <a:buNone/>
            </a:pPr>
            <a:r>
              <a:rPr lang="en-US"/>
              <a:t>So, I hope by this point of time I have motivated you that multi-client functional encryption is an interesting cryptographic primitive to study.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90" name="Google Shape;290;g2183b255270_0_9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183b255270_0_16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183b255270_0_16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this work, we study the function-hiding security of MCFE. A scheme is function-hiding if ct for x1 hides x1 and more importantly functional key for f hides f. Further, the decrypter learns only f(x1, …, xn) and no more info about x1, …, xn and f.</a:t>
            </a:r>
            <a:endParaRPr/>
          </a:p>
        </p:txBody>
      </p:sp>
      <p:sp>
        <p:nvSpPr>
          <p:cNvPr id="314" name="Google Shape;314;g2183b255270_0_16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183b255270_0_9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183b255270_0_9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this work, we study function-hiding MCFE for the special class of inner product functions. </a:t>
            </a:r>
            <a:r>
              <a:rPr lang="en-US"/>
              <a:t>We call MCFE for inner products in short to be MCIPE.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inner product function f is associated with a vector y which is vector </a:t>
            </a:r>
            <a:r>
              <a:rPr lang="en-US"/>
              <a:t>comprising</a:t>
            </a:r>
            <a:r>
              <a:rPr lang="en-US"/>
              <a:t> of y_1 to y_n.</a:t>
            </a:r>
            <a:endParaRPr/>
          </a:p>
          <a:p>
            <a:pPr indent="0" lvl="0" marL="0" rtl="0" algn="l">
              <a:spcBef>
                <a:spcPts val="0"/>
              </a:spcBef>
              <a:spcAft>
                <a:spcPts val="0"/>
              </a:spcAft>
              <a:buNone/>
            </a:pPr>
            <a:r>
              <a:rPr lang="en-US"/>
              <a:t>The function then is just the inner product of x1, …, xn and y1, …, yn which is the same as sum of inner products xi yi of each client i.</a:t>
            </a:r>
            <a:endParaRPr/>
          </a:p>
          <a:p>
            <a:pPr indent="0" lvl="0" marL="0" rtl="0" algn="l">
              <a:spcBef>
                <a:spcPts val="0"/>
              </a:spcBef>
              <a:spcAft>
                <a:spcPts val="0"/>
              </a:spcAft>
              <a:buNone/>
            </a:pPr>
            <a:r>
              <a:t/>
            </a:r>
            <a:endParaRPr/>
          </a:p>
        </p:txBody>
      </p:sp>
      <p:sp>
        <p:nvSpPr>
          <p:cNvPr id="327" name="Google Shape;327;g2183b255270_0_9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2e74fcde0a_0_3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2e74fcde0a_0_3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you may ask </a:t>
            </a:r>
            <a:r>
              <a:rPr lang="en-US"/>
              <a:t>why is function-hiding security interesting?</a:t>
            </a:r>
            <a:endParaRPr/>
          </a:p>
          <a:p>
            <a:pPr indent="0" lvl="0" marL="0" rtl="0" algn="l">
              <a:spcBef>
                <a:spcPts val="0"/>
              </a:spcBef>
              <a:spcAft>
                <a:spcPts val="0"/>
              </a:spcAft>
              <a:buClr>
                <a:schemeClr val="dk1"/>
              </a:buClr>
              <a:buSzPts val="1100"/>
              <a:buFont typeface="Arial"/>
              <a:buNone/>
            </a:pPr>
            <a:r>
              <a:rPr lang="en-US"/>
              <a:t>Well, it can be useful when one needs to delegate computation to an untrusted server.</a:t>
            </a:r>
            <a:endParaRPr/>
          </a:p>
          <a:p>
            <a:pPr indent="0" lvl="0" marL="0" rtl="0" algn="l">
              <a:spcBef>
                <a:spcPts val="0"/>
              </a:spcBef>
              <a:spcAft>
                <a:spcPts val="0"/>
              </a:spcAft>
              <a:buClr>
                <a:schemeClr val="dk1"/>
              </a:buClr>
              <a:buSzPts val="1100"/>
              <a:buFont typeface="Arial"/>
              <a:buNone/>
            </a:pPr>
            <a:r>
              <a:rPr lang="en-US"/>
              <a:t>More specifically, when decryption inherently needs to be performed by some untrusted server, function-hiding security is meaningful.</a:t>
            </a:r>
            <a:endParaRPr/>
          </a:p>
          <a:p>
            <a:pPr indent="0" lvl="0" marL="0" rtl="0" algn="l">
              <a:spcBef>
                <a:spcPts val="0"/>
              </a:spcBef>
              <a:spcAft>
                <a:spcPts val="0"/>
              </a:spcAft>
              <a:buNone/>
            </a:pPr>
            <a:r>
              <a:rPr lang="en-US"/>
              <a:t>For instance, in the case of non-interactive anonymous routing.</a:t>
            </a:r>
            <a:endParaRPr/>
          </a:p>
          <a:p>
            <a:pPr indent="0" lvl="0" marL="0" rtl="0" algn="l">
              <a:spcBef>
                <a:spcPts val="0"/>
              </a:spcBef>
              <a:spcAft>
                <a:spcPts val="0"/>
              </a:spcAft>
              <a:buNone/>
            </a:pPr>
            <a:r>
              <a:rPr lang="en-US"/>
              <a:t>Let me explain with an illustration.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are n senders who want to anonymously communicate with n receivers. This mapping from senders to receivers can be thought of as a permutation pi. And there is a single untrusted router to facilitate this task. So, it needs to route all the messages without knowing the underlying routing permutation pi. </a:t>
            </a:r>
            <a:endParaRPr/>
          </a:p>
          <a:p>
            <a:pPr indent="0" lvl="0" marL="0" rtl="0" algn="l">
              <a:spcBef>
                <a:spcPts val="0"/>
              </a:spcBef>
              <a:spcAft>
                <a:spcPts val="0"/>
              </a:spcAft>
              <a:buNone/>
            </a:pPr>
            <a:r>
              <a:rPr lang="en-US"/>
              <a:t>Shi and Wu showed how this can be done via function-hiding MCFE for selection function which is a special case of inner product function. All the senders send their destinations to the trusted authority which computes the functional key based on this routing info and sends the functional key to the untrusted server. Now clearly this functional key should not reveal the function permutation pi to the untrusted router and hence, function-hiding security is meaningful.</a:t>
            </a:r>
            <a:endParaRPr/>
          </a:p>
        </p:txBody>
      </p:sp>
      <p:sp>
        <p:nvSpPr>
          <p:cNvPr id="334" name="Google Shape;334;g22e74fcde0a_0_3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2e74fcde0a_0_2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2e74fcde0a_0_2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 what do we know about function-hiding MCIPE?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Agrawal, Goyal and Tomida constructed it from bilinear maps which is a standard assumption in cryptography. </a:t>
            </a:r>
            <a:endParaRPr/>
          </a:p>
          <a:p>
            <a:pPr indent="0" lvl="0" marL="0" rtl="0" algn="l">
              <a:spcBef>
                <a:spcPts val="0"/>
              </a:spcBef>
              <a:spcAft>
                <a:spcPts val="0"/>
              </a:spcAft>
              <a:buNone/>
            </a:pPr>
            <a:r>
              <a:rPr lang="en-US"/>
              <a:t>however, in order to have provable security, their result suffers from two significant caveats.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first, instead of proving full security,  they have to make a significant relaxation, by imposing a strong constraint on the adversary's capabilities. this notion is called selective security. we won’t go into its details, and you only have to know that this is placing a strong restriction on the adversary's capabilities.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second, their proof uses the so-called random oracle model. random oracles are what cryptographers like to use as a heuristic when they do not know how to prove things, and in fact random oracles do not really exist.</a:t>
            </a:r>
            <a:endParaRPr/>
          </a:p>
        </p:txBody>
      </p:sp>
      <p:sp>
        <p:nvSpPr>
          <p:cNvPr id="367" name="Google Shape;367;g22e74fcde0a_0_2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183b255270_0_100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183b255270_0_100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say plain model is a model without random oracles.</a:t>
            </a:r>
            <a:endParaRPr/>
          </a:p>
        </p:txBody>
      </p:sp>
      <p:sp>
        <p:nvSpPr>
          <p:cNvPr id="374" name="Google Shape;374;g2183b255270_0_100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183b255270_0_13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183b255270_0_13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first construction</a:t>
            </a:r>
            <a:endParaRPr/>
          </a:p>
        </p:txBody>
      </p:sp>
      <p:sp>
        <p:nvSpPr>
          <p:cNvPr id="380" name="Google Shape;380;g2183b255270_0_13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183b255270_0_5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64" name="Google Shape;64;g2183b255270_0_5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Let me introduce multi-client functional encryption with a motivating example. </a:t>
            </a:r>
            <a:endParaRPr/>
          </a:p>
          <a:p>
            <a:pPr indent="0" lvl="0" marL="0" rtl="0" algn="l">
              <a:spcBef>
                <a:spcPts val="0"/>
              </a:spcBef>
              <a:spcAft>
                <a:spcPts val="0"/>
              </a:spcAft>
              <a:buNone/>
            </a:pPr>
            <a:r>
              <a:rPr lang="en-US"/>
              <a:t>Suppose that there is a medical research organization that has a partnership with n hospitals. </a:t>
            </a:r>
            <a:endParaRPr/>
          </a:p>
          <a:p>
            <a:pPr indent="0" lvl="0" marL="0" rtl="0" algn="l">
              <a:spcBef>
                <a:spcPts val="0"/>
              </a:spcBef>
              <a:spcAft>
                <a:spcPts val="0"/>
              </a:spcAft>
              <a:buNone/>
            </a:pPr>
            <a:r>
              <a:rPr lang="en-US"/>
              <a:t>The organization wants to perform some computation on patient data that it obtains from the hospital.</a:t>
            </a:r>
            <a:endParaRPr/>
          </a:p>
          <a:p>
            <a:pPr indent="0" lvl="0" marL="0" rtl="0" algn="l">
              <a:spcBef>
                <a:spcPts val="0"/>
              </a:spcBef>
              <a:spcAft>
                <a:spcPts val="0"/>
              </a:spcAft>
              <a:buNone/>
            </a:pPr>
            <a:r>
              <a:rPr lang="en-US"/>
              <a:t>Go slow.</a:t>
            </a:r>
            <a:endParaRPr/>
          </a:p>
          <a:p>
            <a:pPr indent="0" lvl="0" marL="0" rtl="0" algn="l">
              <a:spcBef>
                <a:spcPts val="0"/>
              </a:spcBef>
              <a:spcAft>
                <a:spcPts val="0"/>
              </a:spcAft>
              <a:buNone/>
            </a:pPr>
            <a:r>
              <a:rPr lang="en-US"/>
              <a:t>And suppose that this data is streaming, meaning all the hospitals provide some data for time steps t.</a:t>
            </a:r>
            <a:endParaRPr/>
          </a:p>
          <a:p>
            <a:pPr indent="0" lvl="0" marL="0" rtl="0" algn="l">
              <a:spcBef>
                <a:spcPts val="0"/>
              </a:spcBef>
              <a:spcAft>
                <a:spcPts val="0"/>
              </a:spcAft>
              <a:buClr>
                <a:schemeClr val="dk1"/>
              </a:buClr>
              <a:buSzPts val="1100"/>
              <a:buFont typeface="Arial"/>
              <a:buNone/>
            </a:pPr>
            <a:r>
              <a:rPr lang="en-US"/>
              <a:t>For example, the data from hospital could be about daily number of cases of a disease, </a:t>
            </a:r>
            <a:endParaRPr/>
          </a:p>
          <a:p>
            <a:pPr indent="0" lvl="0" marL="0" rtl="0" algn="l">
              <a:spcBef>
                <a:spcPts val="0"/>
              </a:spcBef>
              <a:spcAft>
                <a:spcPts val="0"/>
              </a:spcAft>
              <a:buClr>
                <a:schemeClr val="dk1"/>
              </a:buClr>
              <a:buSzPts val="1100"/>
              <a:buFont typeface="Arial"/>
              <a:buNone/>
            </a:pPr>
            <a:r>
              <a:rPr lang="en-US"/>
              <a:t>The function that the org wants to compute could be about making predictions of spread of the disease via a linear regression model.</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all such scenarios, if we do not care about the privacy of patient data, then, the hospitals can simply share the patient data x_1 to x_n with the org in every time step.</a:t>
            </a:r>
            <a:endParaRPr/>
          </a:p>
          <a:p>
            <a:pPr indent="0" lvl="0" marL="0" rtl="0" algn="l">
              <a:spcBef>
                <a:spcPts val="0"/>
              </a:spcBef>
              <a:spcAft>
                <a:spcPts val="0"/>
              </a:spcAft>
              <a:buNone/>
            </a:pPr>
            <a:r>
              <a:rPr lang="en-US"/>
              <a:t>And then, the org can </a:t>
            </a:r>
            <a:r>
              <a:rPr lang="en-US"/>
              <a:t>compute</a:t>
            </a:r>
            <a:r>
              <a:rPr lang="en-US"/>
              <a:t> the function f that it wants to on the data.</a:t>
            </a:r>
            <a:endParaRPr/>
          </a:p>
          <a:p>
            <a:pPr indent="0" lvl="0" marL="0" rtl="0" algn="l">
              <a:spcBef>
                <a:spcPts val="0"/>
              </a:spcBef>
              <a:spcAft>
                <a:spcPts val="0"/>
              </a:spcAft>
              <a:buNone/>
            </a:pPr>
            <a:r>
              <a:rPr lang="en-US"/>
              <a:t>But, typically hospitals can’t give out the  patient data in plain as this data could be sensistive.</a:t>
            </a:r>
            <a:endParaRPr/>
          </a:p>
          <a:p>
            <a:pPr indent="0" lvl="0" marL="0" rtl="0" algn="l">
              <a:spcBef>
                <a:spcPts val="0"/>
              </a:spcBef>
              <a:spcAft>
                <a:spcPts val="0"/>
              </a:spcAft>
              <a:buNone/>
            </a:pPr>
            <a:r>
              <a:rPr lang="en-US"/>
              <a:t>So, what can we do then?</a:t>
            </a:r>
            <a:endParaRPr/>
          </a:p>
        </p:txBody>
      </p:sp>
      <p:sp>
        <p:nvSpPr>
          <p:cNvPr id="65" name="Google Shape;65;g2183b255270_0_5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183b255270_0_15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g2183b255270_0_15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The roadmap for the rest of the talk will be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 build some intuition, we will first do some warmup exercise.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And then, I will talk about our construction.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Lastly, I will briefly talk about how to prove security. </a:t>
            </a:r>
            <a:endParaRPr/>
          </a:p>
          <a:p>
            <a:pPr indent="0" lvl="0" marL="0" rtl="0" algn="l">
              <a:spcBef>
                <a:spcPts val="0"/>
              </a:spcBef>
              <a:spcAft>
                <a:spcPts val="0"/>
              </a:spcAft>
              <a:buNone/>
            </a:pPr>
            <a:r>
              <a:t/>
            </a:r>
            <a:endParaRPr/>
          </a:p>
        </p:txBody>
      </p:sp>
      <p:sp>
        <p:nvSpPr>
          <p:cNvPr id="387" name="Google Shape;387;g2183b255270_0_153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183b255270_0_16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5" name="Google Shape;405;g2183b255270_0_167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For the warmup, we will first see a </a:t>
            </a:r>
            <a:r>
              <a:rPr lang="en-US"/>
              <a:t>naive</a:t>
            </a:r>
            <a:r>
              <a:rPr lang="en-US"/>
              <a:t> scheme that is insecure. Then I will briefly talk about how Agrawal et. al. makes the naiive scheme secure.</a:t>
            </a:r>
            <a:endParaRPr/>
          </a:p>
        </p:txBody>
      </p:sp>
      <p:sp>
        <p:nvSpPr>
          <p:cNvPr id="406" name="Google Shape;406;g2183b255270_0_167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183b255270_0_16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183b255270_0_16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Consider inner product encryption or just IPE for short.</a:t>
            </a:r>
            <a:endParaRPr/>
          </a:p>
          <a:p>
            <a:pPr indent="0" lvl="0" marL="0" rtl="0" algn="l">
              <a:spcBef>
                <a:spcPts val="0"/>
              </a:spcBef>
              <a:spcAft>
                <a:spcPts val="0"/>
              </a:spcAft>
              <a:buNone/>
            </a:pPr>
            <a:r>
              <a:rPr lang="en-US"/>
              <a:t>It is a special case of MCIPE when there is only one client. </a:t>
            </a:r>
            <a:endParaRPr/>
          </a:p>
          <a:p>
            <a:pPr indent="0" lvl="0" marL="0" rtl="0" algn="l">
              <a:spcBef>
                <a:spcPts val="0"/>
              </a:spcBef>
              <a:spcAft>
                <a:spcPts val="0"/>
              </a:spcAft>
              <a:buNone/>
            </a:pPr>
            <a:r>
              <a:rPr lang="en-US"/>
              <a:t>For instance, in the medical research example, think now that only one hospital is partnering up with the research org.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Setup outputs just a </a:t>
            </a:r>
            <a:r>
              <a:rPr lang="en-US"/>
              <a:t>master key now </a:t>
            </a:r>
            <a:r>
              <a:rPr lang="en-US"/>
              <a:t>and this key also acts as the </a:t>
            </a:r>
            <a:r>
              <a:rPr lang="en-US"/>
              <a:t> encryption key</a:t>
            </a:r>
            <a:r>
              <a:rPr lang="en-US"/>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Encryption is same as before, except there is no notion of time steps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Keygen is also same as before, except it works for unary function instead of n-ary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Further, the decrypt algorithm now operates only on a single ciphertext instead of n and simply outputs inner product of x and y. Function-hiding requirement is same as before, that is ct should hide x1 and functional key should hide y1.</a:t>
            </a:r>
            <a:endParaRPr/>
          </a:p>
        </p:txBody>
      </p:sp>
      <p:sp>
        <p:nvSpPr>
          <p:cNvPr id="425" name="Google Shape;425;g2183b255270_0_16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30eff1cd90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230eff1cd90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 some of you maybe hearing about MCIPE for the first time, let’s start with a warm-up where we will just use n instances of IPE </a:t>
            </a:r>
            <a:r>
              <a:rPr lang="en-US"/>
              <a:t>to construct MCFE for n clients.</a:t>
            </a:r>
            <a:endParaRPr/>
          </a:p>
          <a:p>
            <a:pPr indent="0" lvl="0" marL="0" rtl="0" algn="l">
              <a:spcBef>
                <a:spcPts val="0"/>
              </a:spcBef>
              <a:spcAft>
                <a:spcPts val="0"/>
              </a:spcAft>
              <a:buNone/>
            </a:pPr>
            <a:r>
              <a:rPr lang="en-US"/>
              <a:t>The following is an insecure scheme and I want you to think why that is.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Setup algorithm simply consists of running IPE Setup n times, once for each client. each client obtains a key for an instance of IPE instance and the master key is just union of all these keys.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Equipped with the keys, the clients can locally compute the ciphertexts.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Now suppose you want to compute functional key for y=(y1, …, yn).</a:t>
            </a:r>
            <a:endParaRPr/>
          </a:p>
          <a:p>
            <a:pPr indent="0" lvl="0" marL="0" rtl="0" algn="l">
              <a:spcBef>
                <a:spcPts val="0"/>
              </a:spcBef>
              <a:spcAft>
                <a:spcPts val="0"/>
              </a:spcAft>
              <a:buClr>
                <a:schemeClr val="dk1"/>
              </a:buClr>
              <a:buSzPts val="1100"/>
              <a:buFont typeface="Arial"/>
              <a:buNone/>
            </a:pPr>
            <a:r>
              <a:rPr lang="en-US"/>
              <a:t>As each yi corresponds to i-th client, we can </a:t>
            </a:r>
            <a:r>
              <a:rPr lang="en-US"/>
              <a:t>simply</a:t>
            </a:r>
            <a:r>
              <a:rPr lang="en-US"/>
              <a:t> use the corresponding master key to compute functional key for y_i.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Then, the functional key for y is just the union of all the keys.</a:t>
            </a:r>
            <a:endParaRPr/>
          </a:p>
          <a:p>
            <a:pPr indent="0" lvl="0" marL="0" rtl="0" algn="l">
              <a:spcBef>
                <a:spcPts val="0"/>
              </a:spcBef>
              <a:spcAft>
                <a:spcPts val="0"/>
              </a:spcAft>
              <a:buClr>
                <a:schemeClr val="dk1"/>
              </a:buClr>
              <a:buSzPts val="1100"/>
              <a:buFont typeface="Arial"/>
              <a:buNone/>
            </a:pPr>
            <a:r>
              <a:t/>
            </a:r>
            <a:endParaRPr/>
          </a:p>
        </p:txBody>
      </p:sp>
      <p:sp>
        <p:nvSpPr>
          <p:cNvPr id="463" name="Google Shape;463;g230eff1cd90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3d0c292385_0_10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3d0c292385_0_10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Suppose the organization has obtained all these ciphertexts and functional keys. </a:t>
            </a:r>
            <a:endParaRPr/>
          </a:p>
          <a:p>
            <a:pPr indent="0" lvl="0" marL="0" rtl="0" algn="l">
              <a:spcBef>
                <a:spcPts val="0"/>
              </a:spcBef>
              <a:spcAft>
                <a:spcPts val="0"/>
              </a:spcAft>
              <a:buClr>
                <a:schemeClr val="dk1"/>
              </a:buClr>
              <a:buSzPts val="1100"/>
              <a:buFont typeface="Arial"/>
              <a:buNone/>
            </a:pPr>
            <a:r>
              <a:rPr lang="en-US"/>
              <a:t>Let’s look at how can it decrypt.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It can decrypt each instance to obtain d1=x1y1, d2=x2y2 and so 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Then, it can simply sum up all the values to obtain the desired outcome.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Hope then is..</a:t>
            </a:r>
            <a:endParaRPr/>
          </a:p>
        </p:txBody>
      </p:sp>
      <p:sp>
        <p:nvSpPr>
          <p:cNvPr id="489" name="Google Shape;489;g23d0c292385_0_10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183b255270_0_17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183b255270_0_17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scheme has the following problems.</a:t>
            </a:r>
            <a:endParaRPr/>
          </a:p>
          <a:p>
            <a:pPr indent="0" lvl="0" marL="0" rtl="0" algn="l">
              <a:spcBef>
                <a:spcPts val="0"/>
              </a:spcBef>
              <a:spcAft>
                <a:spcPts val="0"/>
              </a:spcAft>
              <a:buNone/>
            </a:pPr>
            <a:r>
              <a:rPr lang="en-US"/>
              <a:t>it reveals every users’ inner product as we just saw in the decryption algorithm. this is bad as it is leaks more info than </a:t>
            </a:r>
            <a:r>
              <a:rPr lang="en-US"/>
              <a:t>intended.</a:t>
            </a:r>
            <a:endParaRPr/>
          </a:p>
          <a:p>
            <a:pPr indent="0" lvl="0" marL="0" rtl="0" algn="l">
              <a:spcBef>
                <a:spcPts val="0"/>
              </a:spcBef>
              <a:spcAft>
                <a:spcPts val="0"/>
              </a:spcAft>
              <a:buNone/>
            </a:pPr>
            <a:r>
              <a:rPr lang="en-US"/>
              <a:t>it allows for some mix-n-match attacks on CTs </a:t>
            </a:r>
            <a:r>
              <a:rPr lang="en-US"/>
              <a:t>across</a:t>
            </a:r>
            <a:r>
              <a:rPr lang="en-US"/>
              <a:t> different time steps as we did not use time steps anywhere.</a:t>
            </a:r>
            <a:endParaRPr/>
          </a:p>
          <a:p>
            <a:pPr indent="0" lvl="0" marL="0" rtl="0" algn="l">
              <a:spcBef>
                <a:spcPts val="0"/>
              </a:spcBef>
              <a:spcAft>
                <a:spcPts val="0"/>
              </a:spcAft>
              <a:buNone/>
            </a:pPr>
            <a:r>
              <a:rPr lang="en-US"/>
              <a:t>lastly, it also allows for mix-n-match of functional keys as it is just a union of functional keys.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Agrawal et. al.’s solution is to additionally use some coordinate randomness to prevent all the above attacks. This randomness is computed using hash functions that need to be modeled as random oracles for their security proof.</a:t>
            </a:r>
            <a:endParaRPr/>
          </a:p>
        </p:txBody>
      </p:sp>
      <p:sp>
        <p:nvSpPr>
          <p:cNvPr id="517" name="Google Shape;517;g2183b255270_0_17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2183b255270_0_179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2183b255270_0_17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 question then is: is there an alt way to coordinate randomness? answering this</a:t>
            </a:r>
            <a:r>
              <a:rPr lang="en-US"/>
              <a:t> requires two ideas. i will talk about them one by one. once we have the candidate construction, it turns out that proving the resulting construction secure is non-trivial, and i'll briefly touch upon the proof techniques.</a:t>
            </a:r>
            <a:endParaRPr/>
          </a:p>
        </p:txBody>
      </p:sp>
      <p:sp>
        <p:nvSpPr>
          <p:cNvPr id="525" name="Google Shape;525;g2183b255270_0_17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30eff1cd90_0_2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g230eff1cd90_0_2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g230eff1cd90_0_29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g22e2c9f38f9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50" name="Google Shape;550;g22e2c9f38f9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CPRF consists of two algorithms Setup and Evaluate. Setup… Evaluate…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There are two interesting properties of CPRF. First, … Second…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51" name="Google Shape;551;g22e2c9f38f9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22e2c9f38f9_0_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22e2c9f38f9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we expand the vectors that we encrypt by one more slot.</a:t>
            </a:r>
            <a:endParaRPr/>
          </a:p>
          <a:p>
            <a:pPr indent="0" lvl="0" marL="0" rtl="0" algn="l">
              <a:spcBef>
                <a:spcPts val="0"/>
              </a:spcBef>
              <a:spcAft>
                <a:spcPts val="0"/>
              </a:spcAft>
              <a:buNone/>
            </a:pPr>
            <a:r>
              <a:rPr lang="en-US"/>
              <a:t>Now, client 1 encrypts the vector containing x1 and K1(t), where t is the time step. And so on for all other clients.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Similarly, the vectors for keys also have one more slot.</a:t>
            </a:r>
            <a:endParaRPr/>
          </a:p>
          <a:p>
            <a:pPr indent="0" lvl="0" marL="0" rtl="0" algn="l">
              <a:spcBef>
                <a:spcPts val="0"/>
              </a:spcBef>
              <a:spcAft>
                <a:spcPts val="0"/>
              </a:spcAft>
              <a:buNone/>
            </a:pPr>
            <a:r>
              <a:rPr lang="en-US"/>
              <a:t>They key for y1 corresponds to (y1, z) and so on for all the n clients. Here, note that z is…</a:t>
            </a:r>
            <a:endParaRPr/>
          </a:p>
        </p:txBody>
      </p:sp>
      <p:sp>
        <p:nvSpPr>
          <p:cNvPr id="574" name="Google Shape;574;g22e2c9f38f9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183b255270_0_6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9" name="Google Shape;79;g2183b255270_0_6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One solution could be that all the hospitals encrypt the data and then send to the organization.</a:t>
            </a:r>
            <a:endParaRPr/>
          </a:p>
          <a:p>
            <a:pPr indent="0" lvl="0" marL="0" rtl="0" algn="l">
              <a:spcBef>
                <a:spcPts val="0"/>
              </a:spcBef>
              <a:spcAft>
                <a:spcPts val="0"/>
              </a:spcAft>
              <a:buNone/>
            </a:pPr>
            <a:r>
              <a:rPr lang="en-US"/>
              <a:t>Here, x1 in grey box denotes that x1 is encrypted.</a:t>
            </a:r>
            <a:endParaRPr/>
          </a:p>
          <a:p>
            <a:pPr indent="0" lvl="0" marL="0" rtl="0" algn="l">
              <a:spcBef>
                <a:spcPts val="0"/>
              </a:spcBef>
              <a:spcAft>
                <a:spcPts val="0"/>
              </a:spcAft>
              <a:buNone/>
            </a:pPr>
            <a:r>
              <a:rPr lang="en-US"/>
              <a:t>The organization then wants to perform computations on the encrypted data and more importantly, it should only learn the decryption of the final output.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how can we implement this idea? </a:t>
            </a:r>
            <a:endParaRPr/>
          </a:p>
          <a:p>
            <a:pPr indent="0" lvl="0" marL="0" rtl="0" algn="l">
              <a:spcBef>
                <a:spcPts val="0"/>
              </a:spcBef>
              <a:spcAft>
                <a:spcPts val="0"/>
              </a:spcAft>
              <a:buClr>
                <a:schemeClr val="dk1"/>
              </a:buClr>
              <a:buSzPts val="1100"/>
              <a:buFont typeface="Arial"/>
              <a:buNone/>
            </a:pPr>
            <a:r>
              <a:rPr lang="en-US"/>
              <a:t>We know that traditional encryption has all-or-nothing nature of decryption, that is either you have the decryption key and you can decrypt everything or you don't have it and you can learn nothing. But, here we want a way to provide fine-grained access control to encrypted data.</a:t>
            </a:r>
            <a:endParaRPr/>
          </a:p>
        </p:txBody>
      </p:sp>
      <p:sp>
        <p:nvSpPr>
          <p:cNvPr id="80" name="Google Shape;80;g2183b255270_0_6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230f6378b9f_0_4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230f6378b9f_0_47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with these vectors, the partial decryptions look as follows.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sum up partial decs. </a:t>
            </a:r>
            <a:endParaRPr/>
          </a:p>
          <a:p>
            <a:pPr indent="0" lvl="0" marL="0" rtl="0" algn="l">
              <a:spcBef>
                <a:spcPts val="0"/>
              </a:spcBef>
              <a:spcAft>
                <a:spcPts val="0"/>
              </a:spcAft>
              <a:buClr>
                <a:schemeClr val="dk1"/>
              </a:buClr>
              <a:buSzPts val="1100"/>
              <a:buFont typeface="Arial"/>
              <a:buNone/>
            </a:pPr>
            <a:r>
              <a:rPr lang="en-US"/>
              <a:t>masking cancel out.</a:t>
            </a:r>
            <a:endParaRPr/>
          </a:p>
          <a:p>
            <a:pPr indent="0" lvl="0" marL="0" rtl="0" algn="l">
              <a:spcBef>
                <a:spcPts val="0"/>
              </a:spcBef>
              <a:spcAft>
                <a:spcPts val="0"/>
              </a:spcAft>
              <a:buClr>
                <a:schemeClr val="dk1"/>
              </a:buClr>
              <a:buSzPts val="1100"/>
              <a:buFont typeface="Arial"/>
              <a:buNone/>
            </a:pPr>
            <a:r>
              <a:rPr lang="en-US"/>
              <a:t>solves 3 problems as follows:</a:t>
            </a:r>
            <a:endParaRPr/>
          </a:p>
          <a:p>
            <a:pPr indent="-317500" lvl="0" marL="457200" rtl="0" algn="l">
              <a:spcBef>
                <a:spcPts val="0"/>
              </a:spcBef>
              <a:spcAft>
                <a:spcPts val="0"/>
              </a:spcAft>
              <a:buSzPts val="1400"/>
              <a:buAutoNum type="arabicPeriod"/>
            </a:pPr>
            <a:r>
              <a:rPr lang="en-US"/>
              <a:t>doesn’t reveal every user’s inner product because of masking terms</a:t>
            </a:r>
            <a:endParaRPr/>
          </a:p>
          <a:p>
            <a:pPr indent="-317500" lvl="0" marL="457200" rtl="0" algn="l">
              <a:spcBef>
                <a:spcPts val="0"/>
              </a:spcBef>
              <a:spcAft>
                <a:spcPts val="0"/>
              </a:spcAft>
              <a:buSzPts val="1400"/>
              <a:buAutoNum type="arabicPeriod"/>
            </a:pPr>
            <a:r>
              <a:rPr lang="en-US"/>
              <a:t>mix-n-match of ct would result in garbage value on decryption as masking terms won’t cancel out because of CPRF</a:t>
            </a:r>
            <a:endParaRPr/>
          </a:p>
          <a:p>
            <a:pPr indent="-317500" lvl="0" marL="457200" rtl="0" algn="l">
              <a:spcBef>
                <a:spcPts val="0"/>
              </a:spcBef>
              <a:spcAft>
                <a:spcPts val="0"/>
              </a:spcAft>
              <a:buSzPts val="1400"/>
              <a:buAutoNum type="arabicPeriod"/>
            </a:pPr>
            <a:r>
              <a:rPr lang="en-US"/>
              <a:t>mix-n-match of sk would result in garbage value on decryption as masking terms won’t cancel out because z won’t be common for all n terms anymore.</a:t>
            </a:r>
            <a:endParaRPr/>
          </a:p>
        </p:txBody>
      </p:sp>
      <p:sp>
        <p:nvSpPr>
          <p:cNvPr id="592" name="Google Shape;592;g230f6378b9f_0_47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23c3b12b3c9_0_4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23c3b12b3c9_0_4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security,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At this point, I would like to mention that something about the building block function-hiding IPE that we are using here. It is only known from bilinear maps.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When instantiating the IPE, we run into a problem. These terms do not look random due to DDH-style attack.</a:t>
            </a:r>
            <a:endParaRPr/>
          </a:p>
        </p:txBody>
      </p:sp>
      <p:sp>
        <p:nvSpPr>
          <p:cNvPr id="619" name="Google Shape;619;g23c3b12b3c9_0_4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3c3b12b3c9_0_4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3c3b12b3c9_0_4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encrypt Ki(t) !</a:t>
            </a:r>
            <a:endParaRPr/>
          </a:p>
          <a:p>
            <a:pPr indent="0" lvl="0" marL="0" rtl="0" algn="l">
              <a:spcBef>
                <a:spcPts val="0"/>
              </a:spcBef>
              <a:spcAft>
                <a:spcPts val="0"/>
              </a:spcAft>
              <a:buClr>
                <a:schemeClr val="dk1"/>
              </a:buClr>
              <a:buSzPts val="1100"/>
              <a:buFont typeface="Arial"/>
              <a:buNone/>
            </a:pPr>
            <a:r>
              <a:rPr lang="en-US"/>
              <a:t>So, client 1 encrypts the vector (x1, K1(t)+a1*r1, r1).</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me explain why this is a valid encryption intuitively.</a:t>
            </a:r>
            <a:endParaRPr/>
          </a:p>
          <a:p>
            <a:pPr indent="0" lvl="0" marL="0" rtl="0" algn="l">
              <a:spcBef>
                <a:spcPts val="0"/>
              </a:spcBef>
              <a:spcAft>
                <a:spcPts val="0"/>
              </a:spcAft>
              <a:buNone/>
            </a:pPr>
            <a:r>
              <a:rPr lang="en-US"/>
              <a:t>Note…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So, Imagine this vector in the exponent of some generator g.</a:t>
            </a:r>
            <a:endParaRPr/>
          </a:p>
          <a:p>
            <a:pPr indent="0" lvl="0" marL="0" rtl="0" algn="l">
              <a:spcBef>
                <a:spcPts val="0"/>
              </a:spcBef>
              <a:spcAft>
                <a:spcPts val="0"/>
              </a:spcAft>
              <a:buNone/>
            </a:pPr>
            <a:r>
              <a:rPr lang="en-US"/>
              <a:t>So, we have g^(K1(t)+a1*r1), g^r1</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El-Gamal style encryption…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Finally, to preserve correctness, the keys correspond to the following vectors.</a:t>
            </a:r>
            <a:endParaRPr/>
          </a:p>
        </p:txBody>
      </p:sp>
      <p:sp>
        <p:nvSpPr>
          <p:cNvPr id="644" name="Google Shape;644;g23c3b12b3c9_0_4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4" name="Shape 664"/>
        <p:cNvGrpSpPr/>
        <p:nvPr/>
      </p:nvGrpSpPr>
      <p:grpSpPr>
        <a:xfrm>
          <a:off x="0" y="0"/>
          <a:ext cx="0" cy="0"/>
          <a:chOff x="0" y="0"/>
          <a:chExt cx="0" cy="0"/>
        </a:xfrm>
      </p:grpSpPr>
      <p:sp>
        <p:nvSpPr>
          <p:cNvPr id="665" name="Google Shape;665;g22e2c9f38f9_0_1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666" name="Google Shape;666;g22e2c9f38f9_0_1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more specifically, on client1’s decryption, we get the first two values as before. Additionally, we get terms (a1*r1)*z and r1*(-z*a1). These terms cancel out as a1, r1, z are all scalars here.</a:t>
            </a:r>
            <a:endParaRPr/>
          </a:p>
        </p:txBody>
      </p:sp>
      <p:sp>
        <p:nvSpPr>
          <p:cNvPr id="667" name="Google Shape;667;g22e2c9f38f9_0_1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23f66319113_0_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0" name="Google Shape;690;g23f66319113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g23f66319113_0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23f66319113_1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23f66319113_1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Proving security is non-trivial for this scheme and we first prove selective security and then use the insights gained from it to prove full security.</a:t>
            </a:r>
            <a:endParaRPr/>
          </a:p>
          <a:p>
            <a:pPr indent="0" lvl="0" marL="0" rtl="0" algn="l">
              <a:spcBef>
                <a:spcPts val="0"/>
              </a:spcBef>
              <a:spcAft>
                <a:spcPts val="0"/>
              </a:spcAft>
              <a:buNone/>
            </a:pPr>
            <a:r>
              <a:rPr lang="en-US"/>
              <a:t>I don’t have the time today to go into the details of the security game, but intuitively the difference between the two is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Full security allows for any sequence of keygen and encryption queries by the adversary.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Selective security restricts the adversary’s capabilities in that it must submit all keygen queries before any encryption query.</a:t>
            </a:r>
            <a:endParaRPr/>
          </a:p>
        </p:txBody>
      </p:sp>
      <p:sp>
        <p:nvSpPr>
          <p:cNvPr id="710" name="Google Shape;710;g23f66319113_1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g23f66319113_1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20" name="Google Shape;720;g23f66319113_1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 the adversary sends keygen queries y before any encryption query,</a:t>
            </a:r>
            <a:endParaRPr/>
          </a:p>
          <a:p>
            <a:pPr indent="0" lvl="0" marL="0" rtl="0" algn="l">
              <a:spcBef>
                <a:spcPts val="0"/>
              </a:spcBef>
              <a:spcAft>
                <a:spcPts val="0"/>
              </a:spcAft>
              <a:buNone/>
            </a:pPr>
            <a:r>
              <a:rPr lang="en-US"/>
              <a:t>one of the key insights is that we can embed inner product x1*y*1 in client1’s ct.</a:t>
            </a:r>
            <a:endParaRPr/>
          </a:p>
          <a:p>
            <a:pPr indent="0" lvl="0" marL="0" rtl="0" algn="l">
              <a:spcBef>
                <a:spcPts val="0"/>
              </a:spcBef>
              <a:spcAft>
                <a:spcPts val="0"/>
              </a:spcAft>
              <a:buNone/>
            </a:pPr>
            <a:r>
              <a:rPr lang="en-US"/>
              <a:t>The resulting sequence of hybrids that we obtain has a main identically distributed step. the second insight is that we enable this step by using K1(t) and z to come up with random masking terms for x1*y1 and so on for all clients.</a:t>
            </a:r>
            <a:endParaRPr/>
          </a:p>
        </p:txBody>
      </p:sp>
      <p:sp>
        <p:nvSpPr>
          <p:cNvPr id="721" name="Google Shape;721;g23f66319113_1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23f66319113_1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23f66319113_1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For proving full security, we can’t embed the inner product x1*y1 in ciphertext as before as the keygen queries can be submitted after encryption queries. So, we </a:t>
            </a:r>
            <a:r>
              <a:rPr lang="en-US"/>
              <a:t>come up with a new sequence of hybrids. In this new sequence, unfortunately the above terms are not directly usable for the main identically distributed step.</a:t>
            </a:r>
            <a:endParaRPr/>
          </a:p>
          <a:p>
            <a:pPr indent="0" lvl="0" marL="0" rtl="0" algn="l">
              <a:spcBef>
                <a:spcPts val="0"/>
              </a:spcBef>
              <a:spcAft>
                <a:spcPts val="0"/>
              </a:spcAft>
              <a:buNone/>
            </a:pPr>
            <a:r>
              <a:rPr lang="en-US"/>
              <a:t>Our key insight then is to open up the </a:t>
            </a:r>
            <a:r>
              <a:rPr lang="en-US"/>
              <a:t>black box</a:t>
            </a:r>
            <a:r>
              <a:rPr lang="en-US"/>
              <a:t> of IPE…</a:t>
            </a:r>
            <a:endParaRPr/>
          </a:p>
        </p:txBody>
      </p:sp>
      <p:sp>
        <p:nvSpPr>
          <p:cNvPr id="730" name="Google Shape;730;g23f66319113_1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230f6378b9f_0_8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230f6378b9f_0_8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This complete the technical portion of the talk. I did not have the time today to present the following details to you and I encourage you to check our paper for them.</a:t>
            </a:r>
            <a:endParaRPr/>
          </a:p>
          <a:p>
            <a:pPr indent="0" lvl="0" marL="0" rtl="0" algn="l">
              <a:spcBef>
                <a:spcPts val="0"/>
              </a:spcBef>
              <a:spcAft>
                <a:spcPts val="0"/>
              </a:spcAft>
              <a:buNone/>
            </a:pPr>
            <a:r>
              <a:rPr lang="en-US"/>
              <a:t>The paper contains the formal security definitions and proof details.</a:t>
            </a:r>
            <a:endParaRPr/>
          </a:p>
          <a:p>
            <a:pPr indent="0" lvl="0" marL="0" rtl="0" algn="l">
              <a:spcBef>
                <a:spcPts val="0"/>
              </a:spcBef>
              <a:spcAft>
                <a:spcPts val="0"/>
              </a:spcAft>
              <a:buNone/>
            </a:pPr>
            <a:r>
              <a:rPr lang="en-US"/>
              <a:t>The scheme I presented today satisfies full </a:t>
            </a:r>
            <a:r>
              <a:rPr lang="en-US"/>
              <a:t>security</a:t>
            </a:r>
            <a:r>
              <a:rPr lang="en-US"/>
              <a:t> with a restriction called “all-or-nothing” admissibility rule. In the paper we show how to use AoNE to </a:t>
            </a:r>
            <a:r>
              <a:rPr lang="en-US"/>
              <a:t>remove this.</a:t>
            </a:r>
            <a:endParaRPr/>
          </a:p>
          <a:p>
            <a:pPr indent="0" lvl="0" marL="0" rtl="0" algn="l">
              <a:spcBef>
                <a:spcPts val="0"/>
              </a:spcBef>
              <a:spcAft>
                <a:spcPts val="0"/>
              </a:spcAft>
              <a:buNone/>
            </a:pPr>
            <a:r>
              <a:rPr lang="en-US"/>
              <a:t>To this end, we provide a new adaptively secure AoNE construction with succinct cipertext size which wasn’t known before.</a:t>
            </a:r>
            <a:endParaRPr/>
          </a:p>
        </p:txBody>
      </p:sp>
      <p:sp>
        <p:nvSpPr>
          <p:cNvPr id="740" name="Google Shape;740;g230f6378b9f_0_8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230f6378b9f_0_8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230f6378b9f_0_8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summary, I presented to you today the first full-secure function-hiding MCIPE scheme from function-hiding IPE and Correlated PRFs in the plain model. It enjoys some nice features that I want to highlight. …</a:t>
            </a:r>
            <a:endParaRPr/>
          </a:p>
        </p:txBody>
      </p:sp>
      <p:sp>
        <p:nvSpPr>
          <p:cNvPr id="747" name="Google Shape;747;g230f6378b9f_0_8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c39709421_0_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c39709421_0_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And functional encryption captures this idea essentially.</a:t>
            </a:r>
            <a:endParaRPr/>
          </a:p>
          <a:p>
            <a:pPr indent="0" lvl="0" marL="0" rtl="0" algn="l">
              <a:spcBef>
                <a:spcPts val="0"/>
              </a:spcBef>
              <a:spcAft>
                <a:spcPts val="0"/>
              </a:spcAft>
              <a:buNone/>
            </a:pPr>
            <a:r>
              <a:rPr lang="en-US"/>
              <a:t>It allows…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 functional keys can be derived from a master key.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Functional key can later be used to decrypt a ct encrypting a message x to reveal only f(x) and no more about x. In other words, </a:t>
            </a:r>
            <a:r>
              <a:rPr lang="en-US"/>
              <a:t>the functional key acts like a partial decryption key that allows one to learn partial information about the plaintexts in a controlled manner instead of allowing to learn the complete plaintexts.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8" name="Google Shape;98;g23c39709421_0_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g230f6378b9f_0_8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55" name="Google Shape;755;g230f6378b9f_0_8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 will leave you with a couple of open questions.</a:t>
            </a:r>
            <a:endParaRPr/>
          </a:p>
          <a:p>
            <a:pPr indent="0" lvl="0" marL="0" rtl="0" algn="l">
              <a:spcBef>
                <a:spcPts val="0"/>
              </a:spcBef>
              <a:spcAft>
                <a:spcPts val="0"/>
              </a:spcAft>
              <a:buNone/>
            </a:pPr>
            <a:r>
              <a:rPr lang="en-US"/>
              <a:t>First, we </a:t>
            </a:r>
            <a:r>
              <a:rPr lang="en-US"/>
              <a:t>studied function-hiding security in presence of static corruption of clients. How to handle adaptive corruptions in function-hiding security is a open problem. This is not only for the multi-client setting, but also for the weaker multi-input setting that does not contain any time steps t.</a:t>
            </a:r>
            <a:endParaRPr/>
          </a:p>
          <a:p>
            <a:pPr indent="0" lvl="0" marL="0" rtl="0" algn="l">
              <a:spcBef>
                <a:spcPts val="0"/>
              </a:spcBef>
              <a:spcAft>
                <a:spcPts val="0"/>
              </a:spcAft>
              <a:buNone/>
            </a:pPr>
            <a:r>
              <a:rPr lang="en-US"/>
              <a:t>Second, recall that the setup and keygen steps in MCFE are performed by a trusted authority. This is not ideal for practical scenarios. The notion of DDFE decentralizes MCFE adn gets rid of the trusted authority. How to construct such a scheme with function-hiding security in the plain model is an open problem. </a:t>
            </a:r>
            <a:endParaRPr/>
          </a:p>
        </p:txBody>
      </p:sp>
      <p:sp>
        <p:nvSpPr>
          <p:cNvPr id="756" name="Google Shape;756;g230f6378b9f_0_8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230f6378b9f_0_8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230f6378b9f_0_8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g230f6378b9f_0_83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8" name="Shape 768"/>
        <p:cNvGrpSpPr/>
        <p:nvPr/>
      </p:nvGrpSpPr>
      <p:grpSpPr>
        <a:xfrm>
          <a:off x="0" y="0"/>
          <a:ext cx="0" cy="0"/>
          <a:chOff x="0" y="0"/>
          <a:chExt cx="0" cy="0"/>
        </a:xfrm>
      </p:grpSpPr>
      <p:sp>
        <p:nvSpPr>
          <p:cNvPr id="769" name="Google Shape;769;g23f66319113_0_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70" name="Google Shape;770;g23f66319113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g23f66319113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23f66319113_0_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23f66319113_0_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6" name="Google Shape;776;g23f66319113_0_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30f6378b9f_0_8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30f6378b9f_0_8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1" name="Google Shape;781;g230f6378b9f_0_8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4" name="Shape 784"/>
        <p:cNvGrpSpPr/>
        <p:nvPr/>
      </p:nvGrpSpPr>
      <p:grpSpPr>
        <a:xfrm>
          <a:off x="0" y="0"/>
          <a:ext cx="0" cy="0"/>
          <a:chOff x="0" y="0"/>
          <a:chExt cx="0" cy="0"/>
        </a:xfrm>
      </p:grpSpPr>
      <p:sp>
        <p:nvSpPr>
          <p:cNvPr id="785" name="Google Shape;785;g230f6378b9f_0_8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86" name="Google Shape;786;g230f6378b9f_0_8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7" name="Google Shape;787;g230f6378b9f_0_8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23f66319113_0_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23f66319113_0_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g23f66319113_0_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g230a6b7631c_0_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97" name="Google Shape;797;g230a6b7631c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essentially flash this slide, don’t go into each bullet one by one ===</a:t>
            </a:r>
            <a:endParaRPr/>
          </a:p>
          <a:p>
            <a:pPr indent="0" lvl="0" marL="0" rtl="0" algn="l">
              <a:spcBef>
                <a:spcPts val="0"/>
              </a:spcBef>
              <a:spcAft>
                <a:spcPts val="0"/>
              </a:spcAft>
              <a:buNone/>
            </a:pPr>
            <a:r>
              <a:rPr lang="en-US"/>
              <a:t>Let me quickly tell you about other related works on MCFE. They all satisfy a weaker notion of security that is not function-hiding.</a:t>
            </a:r>
            <a:endParaRPr/>
          </a:p>
          <a:p>
            <a:pPr indent="0" lvl="0" marL="0" rtl="0" algn="l">
              <a:spcBef>
                <a:spcPts val="0"/>
              </a:spcBef>
              <a:spcAft>
                <a:spcPts val="0"/>
              </a:spcAft>
              <a:buNone/>
            </a:pPr>
            <a:r>
              <a:rPr lang="en-US"/>
              <a:t>Shi et al. were the first to consider MCFE and constructed it for summation function. Later, Goldwasser et al. </a:t>
            </a:r>
            <a:r>
              <a:rPr lang="en-US"/>
              <a:t>constructed</a:t>
            </a:r>
            <a:r>
              <a:rPr lang="en-US"/>
              <a:t> it for arbitrary functions from indistinguishability obfuscation. Subsequently, there have been a lot of constructions from various standard assumptions for simpler class of functions such as inner products and quadratic functions.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Ignore:</a:t>
            </a:r>
            <a:endParaRPr/>
          </a:p>
          <a:p>
            <a:pPr indent="0" lvl="0" marL="0" rtl="0" algn="l">
              <a:spcBef>
                <a:spcPts val="0"/>
              </a:spcBef>
              <a:spcAft>
                <a:spcPts val="0"/>
              </a:spcAft>
              <a:buNone/>
            </a:pPr>
            <a:r>
              <a:rPr lang="en-US"/>
              <a:t>Let me now tell you about what functionalities f can multi-client functional encryption support.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 holy grail is to be able to construct it for arbitrary functions from standard assumptions. </a:t>
            </a:r>
            <a:endParaRPr/>
          </a:p>
          <a:p>
            <a:pPr indent="0" lvl="0" marL="0" rtl="0" algn="l">
              <a:spcBef>
                <a:spcPts val="0"/>
              </a:spcBef>
              <a:spcAft>
                <a:spcPts val="0"/>
              </a:spcAft>
              <a:buNone/>
            </a:pPr>
            <a:r>
              <a:rPr lang="en-US"/>
              <a:t>MCFE was introduced by Shi et al. for the simple case of summation and they constructed it from the standard DDH assumption.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Then, In 2014, Goldwasser et al. showed how to construction it for arbitrary functions from any indistinguishability obfuscator.</a:t>
            </a:r>
            <a:endParaRPr/>
          </a:p>
          <a:p>
            <a:pPr indent="0" lvl="0" marL="0" rtl="0" algn="l">
              <a:spcBef>
                <a:spcPts val="0"/>
              </a:spcBef>
              <a:spcAft>
                <a:spcPts val="0"/>
              </a:spcAft>
              <a:buNone/>
            </a:pPr>
            <a:r>
              <a:rPr lang="en-US"/>
              <a:t>Given that indistinguishability obfuscation is unlikely to become practical in the near term, a natural question is for which functions can we construct MCFE efficiently from standard assumptions.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A line of work has explored how to construct MCFE for inner product computation and we now have multiple constructions from different standard assumptions such as DDH, DCR, LWE.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Very recently, Agrawal et al. also showed how to construct MCFE for quadratic functions, but they could only prove a very weak version of security, even weaker than the selective security I mentioned earlier.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In light of this, it seems that function-hiding security is much more challenging as until now we did not even know how to construct it for the simple class of inner products.</a:t>
            </a:r>
            <a:endParaRPr/>
          </a:p>
          <a:p>
            <a:pPr indent="0" lvl="0" marL="0" rtl="0" algn="l">
              <a:spcBef>
                <a:spcPts val="0"/>
              </a:spcBef>
              <a:spcAft>
                <a:spcPts val="0"/>
              </a:spcAft>
              <a:buNone/>
            </a:pPr>
            <a:r>
              <a:t/>
            </a:r>
            <a:endParaRPr/>
          </a:p>
        </p:txBody>
      </p:sp>
      <p:sp>
        <p:nvSpPr>
          <p:cNvPr id="798" name="Google Shape;798;g230a6b7631c_0_3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22e74fcde0a_0_2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22e74fcde0a_0_2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g22e74fcde0a_0_2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23f66319113_0_3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11" name="Google Shape;811;g23f66319113_0_3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2" name="Google Shape;812;g23f66319113_0_3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3c3b12b3c9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3c3b12b3c9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If the setting involves multiple clients, then, multi-client functional encryption provides a way to generalize to this setting.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Now, there are n ciphertexts instead of one.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Consequently, the functional key allows to learn f(x1, …, xn).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Here, all ciphertexts also have time steps associated with them.</a:t>
            </a:r>
            <a:endParaRPr/>
          </a:p>
          <a:p>
            <a:pPr indent="0" lvl="0" marL="0" rtl="0" algn="l">
              <a:spcBef>
                <a:spcPts val="0"/>
              </a:spcBef>
              <a:spcAft>
                <a:spcPts val="0"/>
              </a:spcAft>
              <a:buNone/>
            </a:pPr>
            <a:r>
              <a:rPr lang="en-US"/>
              <a:t>The role of time step is to restrict what the decrypter can learn. </a:t>
            </a:r>
            <a:endParaRPr/>
          </a:p>
          <a:p>
            <a:pPr indent="0" lvl="0" marL="0" rtl="0" algn="l">
              <a:spcBef>
                <a:spcPts val="0"/>
              </a:spcBef>
              <a:spcAft>
                <a:spcPts val="0"/>
              </a:spcAft>
              <a:buNone/>
            </a:pPr>
            <a:r>
              <a:rPr lang="en-US"/>
              <a:t>decryption works only for CTs corresponding to same time step.</a:t>
            </a:r>
            <a:endParaRPr/>
          </a:p>
          <a:p>
            <a:pPr indent="0" lvl="0" marL="0" rtl="0" algn="l">
              <a:spcBef>
                <a:spcPts val="0"/>
              </a:spcBef>
              <a:spcAft>
                <a:spcPts val="0"/>
              </a:spcAft>
              <a:buNone/>
            </a:pPr>
            <a:r>
              <a:rPr lang="en-US"/>
              <a:t>If the decrypter mixes CTs from different timesteps, the output should be some garbage random value. This ensures that ciphertexts are used only as intended.</a:t>
            </a:r>
            <a:endParaRPr/>
          </a:p>
        </p:txBody>
      </p:sp>
      <p:sp>
        <p:nvSpPr>
          <p:cNvPr id="117" name="Google Shape;117;g23c3b12b3c9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3f66319113_0_3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23f66319113_0_35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7" name="Google Shape;817;g23f66319113_0_35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0" name="Shape 820"/>
        <p:cNvGrpSpPr/>
        <p:nvPr/>
      </p:nvGrpSpPr>
      <p:grpSpPr>
        <a:xfrm>
          <a:off x="0" y="0"/>
          <a:ext cx="0" cy="0"/>
          <a:chOff x="0" y="0"/>
          <a:chExt cx="0" cy="0"/>
        </a:xfrm>
      </p:grpSpPr>
      <p:sp>
        <p:nvSpPr>
          <p:cNvPr id="821" name="Google Shape;821;g23f66319113_0_3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22" name="Google Shape;822;g23f66319113_0_3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say we use selective security as a stepping stone towards full security</a:t>
            </a:r>
            <a:endParaRPr/>
          </a:p>
        </p:txBody>
      </p:sp>
      <p:sp>
        <p:nvSpPr>
          <p:cNvPr id="823" name="Google Shape;823;g23f66319113_0_3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3f66319113_0_3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41" name="Google Shape;841;g23f66319113_0_3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say we use selective security as a stepping stone towards full security</a:t>
            </a:r>
            <a:endParaRPr/>
          </a:p>
        </p:txBody>
      </p:sp>
      <p:sp>
        <p:nvSpPr>
          <p:cNvPr id="842" name="Google Shape;842;g23f66319113_0_3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g23f66319113_0_40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72" name="Google Shape;872;g23f66319113_0_40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say we use selective security as a stepping stone towards adaptive security</a:t>
            </a:r>
            <a:endParaRPr/>
          </a:p>
        </p:txBody>
      </p:sp>
      <p:sp>
        <p:nvSpPr>
          <p:cNvPr id="873" name="Google Shape;873;g23f66319113_0_40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23f66319113_0_4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23f66319113_0_4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need to explain this well. basically the adversary should not be able to trivially distinguish the two worlds, from the outcomes of the evaluations.</a:t>
            </a:r>
            <a:endParaRPr/>
          </a:p>
        </p:txBody>
      </p:sp>
      <p:sp>
        <p:nvSpPr>
          <p:cNvPr id="882" name="Google Shape;882;g23f66319113_0_4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23f66319113_0_4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893" name="Google Shape;893;g23f66319113_0_4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note here that for single user IPE, the admissibility criteria consists of just the third point and without the summation as its single client case. That is, x1 y1 = x0 y0.</a:t>
            </a:r>
            <a:endParaRPr/>
          </a:p>
        </p:txBody>
      </p:sp>
      <p:sp>
        <p:nvSpPr>
          <p:cNvPr id="894" name="Google Shape;894;g23f66319113_0_4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23f66319113_0_4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23f66319113_0_4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note here that for single user IPE, the admissibility criteria consists of just the third point and without the summation as its single client case. That is, x1 y1 = x0 y0.</a:t>
            </a:r>
            <a:endParaRPr/>
          </a:p>
        </p:txBody>
      </p:sp>
      <p:sp>
        <p:nvSpPr>
          <p:cNvPr id="904" name="Google Shape;904;g23f66319113_0_4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23f66319113_0_4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23f66319113_0_4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note here that for single user IPE, the admissibility criteria consists of just the third point and without the summation as its single client case. That is, x1 y1 = x0 y0.</a:t>
            </a:r>
            <a:endParaRPr/>
          </a:p>
        </p:txBody>
      </p:sp>
      <p:sp>
        <p:nvSpPr>
          <p:cNvPr id="916" name="Google Shape;916;g23f66319113_0_4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23f66319113_0_1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23f66319113_0_1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7" name="Google Shape;927;g23f66319113_0_1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g23f66319113_0_1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31" name="Google Shape;931;g23f66319113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2" name="Google Shape;932;g23f66319113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e74fcde0a_0_7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e74fcde0a_0_7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 trusted authority runs the Setup algorithm.</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This algorithm outputs a master secret key to the trusted authority and n encryptions keys ek_1 to ek_n, one to each client, in this case, one to each hospital.</a:t>
            </a:r>
            <a:endParaRPr/>
          </a:p>
          <a:p>
            <a:pPr indent="0" lvl="0" marL="0" rtl="0" algn="l">
              <a:spcBef>
                <a:spcPts val="0"/>
              </a:spcBef>
              <a:spcAft>
                <a:spcPts val="0"/>
              </a:spcAft>
              <a:buNone/>
            </a:pPr>
            <a:r>
              <a:t/>
            </a:r>
            <a:endParaRPr/>
          </a:p>
        </p:txBody>
      </p:sp>
      <p:sp>
        <p:nvSpPr>
          <p:cNvPr id="144" name="Google Shape;144;g22e74fcde0a_0_7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23f66319113_0_1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23f66319113_0_1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In this work, we study the function-hiding security of MCFE. A scheme is function-hiding if …</a:t>
            </a:r>
            <a:endParaRPr/>
          </a:p>
        </p:txBody>
      </p:sp>
      <p:sp>
        <p:nvSpPr>
          <p:cNvPr id="938" name="Google Shape;938;g23f66319113_0_1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23f66319113_0_1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23f66319113_0_1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 all keygen queries are sent before encrypt queries, the first insight for our proof is that we can embed user1’s inner product x1y1 in its ciphertext and so on for all users.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For the resulting hybrid sequence, the key step then involves showing that two distributions are identical. Our second and main insight is that we can use the terms K(i) and z to come up with random masking terms that help show that the two distributions are identical.</a:t>
            </a:r>
            <a:endParaRPr/>
          </a:p>
        </p:txBody>
      </p:sp>
      <p:sp>
        <p:nvSpPr>
          <p:cNvPr id="960" name="Google Shape;960;g23f66319113_0_1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23f66319113_0_1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23f66319113_0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To use these insights, we need some extra slots highlighted in green that contain zeros in the construction but will be changed during the security hybrids.</a:t>
            </a:r>
            <a:endParaRPr/>
          </a:p>
        </p:txBody>
      </p:sp>
      <p:sp>
        <p:nvSpPr>
          <p:cNvPr id="968" name="Google Shape;968;g23f66319113_0_1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23f66319113_0_1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4" name="Google Shape;984;g23f66319113_0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5" name="Google Shape;985;g23f66319113_0_16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23f66319113_0_1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23f66319113_0_1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There are two challenges to prove full security.</a:t>
            </a:r>
            <a:endParaRPr/>
          </a:p>
          <a:p>
            <a:pPr indent="0" lvl="0" marL="0" rtl="0" algn="l">
              <a:spcBef>
                <a:spcPts val="0"/>
              </a:spcBef>
              <a:spcAft>
                <a:spcPts val="0"/>
              </a:spcAft>
              <a:buNone/>
            </a:pPr>
            <a:r>
              <a:rPr lang="en-US"/>
              <a:t>First, we can no longer embed the inner product x1y1 in ct1 as y1 may not have been queried before x1. Thus, we need to come up with a new hybrid sequence to prove security.</a:t>
            </a:r>
            <a:endParaRPr/>
          </a:p>
          <a:p>
            <a:pPr indent="0" lvl="0" marL="0" rtl="0" algn="l">
              <a:spcBef>
                <a:spcPts val="0"/>
              </a:spcBef>
              <a:spcAft>
                <a:spcPts val="0"/>
              </a:spcAft>
              <a:buNone/>
            </a:pPr>
            <a:r>
              <a:rPr lang="en-US"/>
              <a:t>Second, for the new hybrid sequence that we come up with, the masking terms are not available as before for the key identically distributed step, let alone proving them to be random.</a:t>
            </a:r>
            <a:endParaRPr/>
          </a:p>
        </p:txBody>
      </p:sp>
      <p:sp>
        <p:nvSpPr>
          <p:cNvPr id="1004" name="Google Shape;1004;g23f66319113_0_18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23f66319113_0_1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23f66319113_0_1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So, our key insight for full-security is that as the underlying IPE is function-hiding, its functional keys must have some randomness. And we use this randomness by openign up the black box of IPE.</a:t>
            </a:r>
            <a:endParaRPr/>
          </a:p>
        </p:txBody>
      </p:sp>
      <p:sp>
        <p:nvSpPr>
          <p:cNvPr id="1011" name="Google Shape;1011;g23f66319113_0_1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g23f66319113_0_1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18" name="Google Shape;1018;g23f66319113_0_1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More concretely, our construction is same as before, with the only difference that we open up the blackbox of IPE in our construction.</a:t>
            </a:r>
            <a:endParaRPr/>
          </a:p>
        </p:txBody>
      </p:sp>
      <p:sp>
        <p:nvSpPr>
          <p:cNvPr id="1019" name="Google Shape;1019;g23f66319113_0_1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23f66319113_0_2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23f66319113_0_2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7" name="Google Shape;1037;g23f66319113_0_2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g23f66319113_0_2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51" name="Google Shape;1051;g23f66319113_0_2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2" name="Google Shape;1052;g23f66319113_0_2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23f66319113_0_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23f66319113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9" name="Google Shape;1069;g23f66319113_0_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3d0c292385_0_7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3d0c292385_0_7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Now all the client’s have their encryption keys.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a:t>
            </a:r>
            <a:r>
              <a:rPr lang="en-US"/>
              <a:t>uppose that they want to encrypt messages x_1 to x_n for some time step t.</a:t>
            </a:r>
            <a:endParaRPr/>
          </a:p>
          <a:p>
            <a:pPr indent="0" lvl="0" marL="0" rtl="0" algn="l">
              <a:spcBef>
                <a:spcPts val="0"/>
              </a:spcBef>
              <a:spcAft>
                <a:spcPts val="0"/>
              </a:spcAft>
              <a:buNone/>
            </a:pPr>
            <a:r>
              <a:t/>
            </a:r>
            <a:endParaRPr/>
          </a:p>
        </p:txBody>
      </p:sp>
      <p:sp>
        <p:nvSpPr>
          <p:cNvPr id="160" name="Google Shape;160;g23d0c292385_0_7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23f66319113_0_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23f66319113_0_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4" name="Google Shape;1074;g23f66319113_0_6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g23d0c292385_0_9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079" name="Google Shape;1079;g23d0c292385_0_9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As some of you maybe hearing about MCIPE for the first time, let’s start with a warm-up where we will just use n instances of IPE to construct MCFE for n clients.</a:t>
            </a:r>
            <a:endParaRPr/>
          </a:p>
          <a:p>
            <a:pPr indent="0" lvl="0" marL="0" rtl="0" algn="l">
              <a:spcBef>
                <a:spcPts val="0"/>
              </a:spcBef>
              <a:spcAft>
                <a:spcPts val="0"/>
              </a:spcAft>
              <a:buNone/>
            </a:pPr>
            <a:r>
              <a:rPr lang="en-US"/>
              <a:t>The following is an insecure scheme and I want you to think why that is.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US"/>
              <a:t>Setup algorithm simply consists of running IPE Setup n times and each client obtains a key for an instance of IPE instance and the master key is just union of all these keys.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1080" name="Google Shape;1080;g23d0c292385_0_9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g230f6378b9f_0_10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16" name="Google Shape;1116;g230f6378b9f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Suppose client 1 wants to encrypt x1 and so on for other clients.</a:t>
            </a:r>
            <a:endParaRPr/>
          </a:p>
          <a:p>
            <a:pPr indent="0" lvl="0" marL="0" rtl="0" algn="l">
              <a:spcBef>
                <a:spcPts val="0"/>
              </a:spcBef>
              <a:spcAft>
                <a:spcPts val="0"/>
              </a:spcAft>
              <a:buClr>
                <a:schemeClr val="dk1"/>
              </a:buClr>
              <a:buSzPts val="1100"/>
              <a:buFont typeface="Arial"/>
              <a:buNone/>
            </a:pPr>
            <a:r>
              <a:t/>
            </a:r>
            <a:endParaRPr/>
          </a:p>
        </p:txBody>
      </p:sp>
      <p:sp>
        <p:nvSpPr>
          <p:cNvPr id="1117" name="Google Shape;1117;g230f6378b9f_0_10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230f6378b9f_0_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56" name="Google Shape;1156;g230f6378b9f_0_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just use </a:t>
            </a:r>
            <a:r>
              <a:rPr lang="en-US"/>
              <a:t> IPE key to obtain ciphertext corresponding to x1 denoted by x1 in grey box, and so on for the other clients.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
        <p:nvSpPr>
          <p:cNvPr id="1157" name="Google Shape;1157;g230f6378b9f_0_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230f6378b9f_0_1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230f6378b9f_0_1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now the org has n ciphertexts</a:t>
            </a:r>
            <a:endParaRPr/>
          </a:p>
        </p:txBody>
      </p:sp>
      <p:sp>
        <p:nvSpPr>
          <p:cNvPr id="1204" name="Google Shape;1204;g230f6378b9f_0_1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g230f6378b9f_0_1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25" name="Google Shape;1225;g230f6378b9f_0_1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Now suppose that the organization wants to evaluate a function y = (y1 to yn) on these ciphertexts.</a:t>
            </a:r>
            <a:endParaRPr/>
          </a:p>
        </p:txBody>
      </p:sp>
      <p:sp>
        <p:nvSpPr>
          <p:cNvPr id="1226" name="Google Shape;1226;g230f6378b9f_0_1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8" name="Shape 1248"/>
        <p:cNvGrpSpPr/>
        <p:nvPr/>
      </p:nvGrpSpPr>
      <p:grpSpPr>
        <a:xfrm>
          <a:off x="0" y="0"/>
          <a:ext cx="0" cy="0"/>
          <a:chOff x="0" y="0"/>
          <a:chExt cx="0" cy="0"/>
        </a:xfrm>
      </p:grpSpPr>
      <p:sp>
        <p:nvSpPr>
          <p:cNvPr id="1249" name="Google Shape;1249;g230f6378b9f_0_2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50" name="Google Shape;1250;g230f6378b9f_0_2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It sends y1 to yn to trusted auth.</a:t>
            </a:r>
            <a:endParaRPr/>
          </a:p>
          <a:p>
            <a:pPr indent="0" lvl="0" marL="0" rtl="0" algn="l">
              <a:spcBef>
                <a:spcPts val="0"/>
              </a:spcBef>
              <a:spcAft>
                <a:spcPts val="0"/>
              </a:spcAft>
              <a:buNone/>
            </a:pPr>
            <a:r>
              <a:rPr lang="en-US"/>
              <a:t>computes ipe keygen n times to get n keys. It sends back all n keys denoted by yi in grey box.</a:t>
            </a:r>
            <a:endParaRPr/>
          </a:p>
        </p:txBody>
      </p:sp>
      <p:sp>
        <p:nvSpPr>
          <p:cNvPr id="1251" name="Google Shape;1251;g230f6378b9f_0_2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230f6378b9f_0_2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85" name="Google Shape;1285;g230f6378b9f_0_2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Now the org has n IPE CTs and n IPE functional keys.</a:t>
            </a:r>
            <a:endParaRPr/>
          </a:p>
        </p:txBody>
      </p:sp>
      <p:sp>
        <p:nvSpPr>
          <p:cNvPr id="1286" name="Google Shape;1286;g230f6378b9f_0_2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4" name="Shape 1304"/>
        <p:cNvGrpSpPr/>
        <p:nvPr/>
      </p:nvGrpSpPr>
      <p:grpSpPr>
        <a:xfrm>
          <a:off x="0" y="0"/>
          <a:ext cx="0" cy="0"/>
          <a:chOff x="0" y="0"/>
          <a:chExt cx="0" cy="0"/>
        </a:xfrm>
      </p:grpSpPr>
      <p:sp>
        <p:nvSpPr>
          <p:cNvPr id="1305" name="Google Shape;1305;g230f6378b9f_0_2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06" name="Google Shape;1306;g230f6378b9f_0_2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How will it decrypt? Compute IPE decryption on each pair to obtain x1y1 x2y2 and so on till xnyn.</a:t>
            </a:r>
            <a:endParaRPr/>
          </a:p>
        </p:txBody>
      </p:sp>
      <p:sp>
        <p:nvSpPr>
          <p:cNvPr id="1307" name="Google Shape;1307;g230f6378b9f_0_2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230f6378b9f_0_5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33" name="Google Shape;1333;g230f6378b9f_0_5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Simply sum up.</a:t>
            </a:r>
            <a:endParaRPr/>
          </a:p>
          <a:p>
            <a:pPr indent="0" lvl="0" marL="0" rtl="0" algn="l">
              <a:spcBef>
                <a:spcPts val="0"/>
              </a:spcBef>
              <a:spcAft>
                <a:spcPts val="0"/>
              </a:spcAft>
              <a:buNone/>
            </a:pPr>
            <a:r>
              <a:rPr lang="en-US"/>
              <a:t>Hope.</a:t>
            </a:r>
            <a:endParaRPr/>
          </a:p>
          <a:p>
            <a:pPr indent="0" lvl="0" marL="0" rtl="0" algn="l">
              <a:spcBef>
                <a:spcPts val="0"/>
              </a:spcBef>
              <a:spcAft>
                <a:spcPts val="0"/>
              </a:spcAft>
              <a:buNone/>
            </a:pPr>
            <a:r>
              <a:t/>
            </a:r>
            <a:endParaRPr/>
          </a:p>
        </p:txBody>
      </p:sp>
      <p:sp>
        <p:nvSpPr>
          <p:cNvPr id="1334" name="Google Shape;1334;g230f6378b9f_0_5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183b255270_0_7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183b255270_0_77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Then, each hospital can locally encrypt their messages under their respective encryption keys to obtain the ciphertexts.</a:t>
            </a:r>
            <a:endParaRPr/>
          </a:p>
          <a:p>
            <a:pPr indent="0" lvl="0" marL="0" rtl="0" algn="l">
              <a:spcBef>
                <a:spcPts val="0"/>
              </a:spcBef>
              <a:spcAft>
                <a:spcPts val="0"/>
              </a:spcAft>
              <a:buNone/>
            </a:pPr>
            <a:r>
              <a:rPr lang="en-US"/>
              <a:t>Then, they can send these ciphertexts to the medical research organization.</a:t>
            </a:r>
            <a:endParaRPr/>
          </a:p>
          <a:p>
            <a:pPr indent="0" lvl="0" marL="0" rtl="0" algn="l">
              <a:spcBef>
                <a:spcPts val="0"/>
              </a:spcBef>
              <a:spcAft>
                <a:spcPts val="0"/>
              </a:spcAft>
              <a:buNone/>
            </a:pPr>
            <a:r>
              <a:t/>
            </a:r>
            <a:endParaRPr/>
          </a:p>
        </p:txBody>
      </p:sp>
      <p:sp>
        <p:nvSpPr>
          <p:cNvPr id="176" name="Google Shape;176;g2183b255270_0_77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9" name="Shape 1359"/>
        <p:cNvGrpSpPr/>
        <p:nvPr/>
      </p:nvGrpSpPr>
      <p:grpSpPr>
        <a:xfrm>
          <a:off x="0" y="0"/>
          <a:ext cx="0" cy="0"/>
          <a:chOff x="0" y="0"/>
          <a:chExt cx="0" cy="0"/>
        </a:xfrm>
      </p:grpSpPr>
      <p:sp>
        <p:nvSpPr>
          <p:cNvPr id="1360" name="Google Shape;1360;g23f66319113_0_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61" name="Google Shape;1361;g23f66319113_0_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2" name="Google Shape;1362;g23f66319113_0_8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4" name="Shape 1364"/>
        <p:cNvGrpSpPr/>
        <p:nvPr/>
      </p:nvGrpSpPr>
      <p:grpSpPr>
        <a:xfrm>
          <a:off x="0" y="0"/>
          <a:ext cx="0" cy="0"/>
          <a:chOff x="0" y="0"/>
          <a:chExt cx="0" cy="0"/>
        </a:xfrm>
      </p:grpSpPr>
      <p:sp>
        <p:nvSpPr>
          <p:cNvPr id="1365" name="Google Shape;1365;g23f66319113_0_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66" name="Google Shape;1366;g23f66319113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7" name="Google Shape;1367;g23f66319113_0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0" name="Shape 1370"/>
        <p:cNvGrpSpPr/>
        <p:nvPr/>
      </p:nvGrpSpPr>
      <p:grpSpPr>
        <a:xfrm>
          <a:off x="0" y="0"/>
          <a:ext cx="0" cy="0"/>
          <a:chOff x="0" y="0"/>
          <a:chExt cx="0" cy="0"/>
        </a:xfrm>
      </p:grpSpPr>
      <p:sp>
        <p:nvSpPr>
          <p:cNvPr id="1371" name="Google Shape;1371;g22e2c9f38f9_0_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72" name="Google Shape;1372;g22e2c9f38f9_0_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DDH is easy in bilinear maps.</a:t>
            </a:r>
            <a:endParaRPr/>
          </a:p>
          <a:p>
            <a:pPr indent="0" lvl="0" marL="0" rtl="0" algn="l">
              <a:spcBef>
                <a:spcPts val="0"/>
              </a:spcBef>
              <a:spcAft>
                <a:spcPts val="0"/>
              </a:spcAft>
              <a:buNone/>
            </a:pPr>
            <a:r>
              <a:rPr lang="en-US"/>
              <a:t>Our construction will be from decisional linear assumption - standard in bilinear maps.</a:t>
            </a:r>
            <a:endParaRPr/>
          </a:p>
        </p:txBody>
      </p:sp>
      <p:sp>
        <p:nvSpPr>
          <p:cNvPr id="1373" name="Google Shape;1373;g22e2c9f38f9_0_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3" name="Shape 1383"/>
        <p:cNvGrpSpPr/>
        <p:nvPr/>
      </p:nvGrpSpPr>
      <p:grpSpPr>
        <a:xfrm>
          <a:off x="0" y="0"/>
          <a:ext cx="0" cy="0"/>
          <a:chOff x="0" y="0"/>
          <a:chExt cx="0" cy="0"/>
        </a:xfrm>
      </p:grpSpPr>
      <p:sp>
        <p:nvSpPr>
          <p:cNvPr id="1384" name="Google Shape;1384;g230f6378b9f_0_5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385" name="Google Shape;1385;g230f6378b9f_0_5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say at the end: </a:t>
            </a:r>
            <a:endParaRPr/>
          </a:p>
          <a:p>
            <a:pPr indent="0" lvl="0" marL="0" rtl="0" algn="l">
              <a:spcBef>
                <a:spcPts val="0"/>
              </a:spcBef>
              <a:spcAft>
                <a:spcPts val="0"/>
              </a:spcAft>
              <a:buNone/>
            </a:pPr>
            <a:r>
              <a:rPr lang="en-US"/>
              <a:t>there is some problem with this construction. </a:t>
            </a:r>
            <a:endParaRPr/>
          </a:p>
        </p:txBody>
      </p:sp>
      <p:sp>
        <p:nvSpPr>
          <p:cNvPr id="1386" name="Google Shape;1386;g230f6378b9f_0_5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5" name="Shape 1405"/>
        <p:cNvGrpSpPr/>
        <p:nvPr/>
      </p:nvGrpSpPr>
      <p:grpSpPr>
        <a:xfrm>
          <a:off x="0" y="0"/>
          <a:ext cx="0" cy="0"/>
          <a:chOff x="0" y="0"/>
          <a:chExt cx="0" cy="0"/>
        </a:xfrm>
      </p:grpSpPr>
      <p:sp>
        <p:nvSpPr>
          <p:cNvPr id="1406" name="Google Shape;1406;g230f6378b9f_0_5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07" name="Google Shape;1407;g230f6378b9f_0_5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say at the end: </a:t>
            </a:r>
            <a:endParaRPr/>
          </a:p>
          <a:p>
            <a:pPr indent="0" lvl="0" marL="0" rtl="0" algn="l">
              <a:spcBef>
                <a:spcPts val="0"/>
              </a:spcBef>
              <a:spcAft>
                <a:spcPts val="0"/>
              </a:spcAft>
              <a:buNone/>
            </a:pPr>
            <a:r>
              <a:rPr lang="en-US"/>
              <a:t>there is some problem with this construction. </a:t>
            </a:r>
            <a:endParaRPr/>
          </a:p>
        </p:txBody>
      </p:sp>
      <p:sp>
        <p:nvSpPr>
          <p:cNvPr id="1408" name="Google Shape;1408;g230f6378b9f_0_5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230f6378b9f_0_5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230f6378b9f_0_5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say at the end: </a:t>
            </a:r>
            <a:endParaRPr/>
          </a:p>
          <a:p>
            <a:pPr indent="0" lvl="0" marL="0" rtl="0" algn="l">
              <a:spcBef>
                <a:spcPts val="0"/>
              </a:spcBef>
              <a:spcAft>
                <a:spcPts val="0"/>
              </a:spcAft>
              <a:buNone/>
            </a:pPr>
            <a:r>
              <a:rPr lang="en-US"/>
              <a:t>there is some problem with this construction. </a:t>
            </a:r>
            <a:endParaRPr/>
          </a:p>
        </p:txBody>
      </p:sp>
      <p:sp>
        <p:nvSpPr>
          <p:cNvPr id="1433" name="Google Shape;1433;g230f6378b9f_0_5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3" name="Shape 1443"/>
        <p:cNvGrpSpPr/>
        <p:nvPr/>
      </p:nvGrpSpPr>
      <p:grpSpPr>
        <a:xfrm>
          <a:off x="0" y="0"/>
          <a:ext cx="0" cy="0"/>
          <a:chOff x="0" y="0"/>
          <a:chExt cx="0" cy="0"/>
        </a:xfrm>
      </p:grpSpPr>
      <p:sp>
        <p:nvSpPr>
          <p:cNvPr id="1444" name="Google Shape;1444;g22e2c9f38f9_0_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45" name="Google Shape;1445;g22e2c9f38f9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6" name="Google Shape;1446;g22e2c9f38f9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1" name="Shape 1451"/>
        <p:cNvGrpSpPr/>
        <p:nvPr/>
      </p:nvGrpSpPr>
      <p:grpSpPr>
        <a:xfrm>
          <a:off x="0" y="0"/>
          <a:ext cx="0" cy="0"/>
          <a:chOff x="0" y="0"/>
          <a:chExt cx="0" cy="0"/>
        </a:xfrm>
      </p:grpSpPr>
      <p:sp>
        <p:nvSpPr>
          <p:cNvPr id="1452" name="Google Shape;1452;g23c3b12b3c9_0_4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53" name="Google Shape;1453;g23c3b12b3c9_0_4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encrypt Ki(t) !</a:t>
            </a:r>
            <a:endParaRPr/>
          </a:p>
        </p:txBody>
      </p:sp>
      <p:sp>
        <p:nvSpPr>
          <p:cNvPr id="1454" name="Google Shape;1454;g23c3b12b3c9_0_4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1" name="Shape 1471"/>
        <p:cNvGrpSpPr/>
        <p:nvPr/>
      </p:nvGrpSpPr>
      <p:grpSpPr>
        <a:xfrm>
          <a:off x="0" y="0"/>
          <a:ext cx="0" cy="0"/>
          <a:chOff x="0" y="0"/>
          <a:chExt cx="0" cy="0"/>
        </a:xfrm>
      </p:grpSpPr>
      <p:sp>
        <p:nvSpPr>
          <p:cNvPr id="1472" name="Google Shape;1472;g230f6378b9f_0_8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73" name="Google Shape;1473;g230f6378b9f_0_8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extra slots for proving security</a:t>
            </a:r>
            <a:endParaRPr/>
          </a:p>
        </p:txBody>
      </p:sp>
      <p:sp>
        <p:nvSpPr>
          <p:cNvPr id="1474" name="Google Shape;1474;g230f6378b9f_0_8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g23f66319113_0_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93" name="Google Shape;1493;g23f66319113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4" name="Google Shape;1494;g23f66319113_0_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183b255270_0_8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183b255270_0_8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At this stage the organization has the n ciphertexts for time step t.</a:t>
            </a:r>
            <a:endParaRPr/>
          </a:p>
        </p:txBody>
      </p:sp>
      <p:sp>
        <p:nvSpPr>
          <p:cNvPr id="201" name="Google Shape;201;g2183b255270_0_8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6" name="Shape 1496"/>
        <p:cNvGrpSpPr/>
        <p:nvPr/>
      </p:nvGrpSpPr>
      <p:grpSpPr>
        <a:xfrm>
          <a:off x="0" y="0"/>
          <a:ext cx="0" cy="0"/>
          <a:chOff x="0" y="0"/>
          <a:chExt cx="0" cy="0"/>
        </a:xfrm>
      </p:grpSpPr>
      <p:sp>
        <p:nvSpPr>
          <p:cNvPr id="1497" name="Google Shape;1497;g23f66319113_0_1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498" name="Google Shape;1498;g23f66319113_0_10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9" name="Google Shape;1499;g23f66319113_0_10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2" name="Shape 1502"/>
        <p:cNvGrpSpPr/>
        <p:nvPr/>
      </p:nvGrpSpPr>
      <p:grpSpPr>
        <a:xfrm>
          <a:off x="0" y="0"/>
          <a:ext cx="0" cy="0"/>
          <a:chOff x="0" y="0"/>
          <a:chExt cx="0" cy="0"/>
        </a:xfrm>
      </p:grpSpPr>
      <p:sp>
        <p:nvSpPr>
          <p:cNvPr id="1503" name="Google Shape;1503;g23d0c292385_0_15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04" name="Google Shape;1504;g23d0c292385_0_15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note here that for single user IPE, the admissibility criteria consists of just the third point and without the summation as its single client case. That is, x1 y1 = x0 y0.</a:t>
            </a:r>
            <a:endParaRPr/>
          </a:p>
        </p:txBody>
      </p:sp>
      <p:sp>
        <p:nvSpPr>
          <p:cNvPr id="1505" name="Google Shape;1505;g23d0c292385_0_15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1" name="Shape 1511"/>
        <p:cNvGrpSpPr/>
        <p:nvPr/>
      </p:nvGrpSpPr>
      <p:grpSpPr>
        <a:xfrm>
          <a:off x="0" y="0"/>
          <a:ext cx="0" cy="0"/>
          <a:chOff x="0" y="0"/>
          <a:chExt cx="0" cy="0"/>
        </a:xfrm>
      </p:grpSpPr>
      <p:sp>
        <p:nvSpPr>
          <p:cNvPr id="1512" name="Google Shape;1512;g23c3b12b3c9_0_6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13" name="Google Shape;1513;g23c3b12b3c9_0_6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 animate this ===</a:t>
            </a:r>
            <a:endParaRPr/>
          </a:p>
        </p:txBody>
      </p:sp>
      <p:sp>
        <p:nvSpPr>
          <p:cNvPr id="1514" name="Google Shape;1514;g23c3b12b3c9_0_6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3" name="Shape 1543"/>
        <p:cNvGrpSpPr/>
        <p:nvPr/>
      </p:nvGrpSpPr>
      <p:grpSpPr>
        <a:xfrm>
          <a:off x="0" y="0"/>
          <a:ext cx="0" cy="0"/>
          <a:chOff x="0" y="0"/>
          <a:chExt cx="0" cy="0"/>
        </a:xfrm>
      </p:grpSpPr>
      <p:sp>
        <p:nvSpPr>
          <p:cNvPr id="1544" name="Google Shape;1544;g23c3b12b3c9_0_70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45" name="Google Shape;1545;g23c3b12b3c9_0_7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encrypt Ki(t) !</a:t>
            </a:r>
            <a:endParaRPr/>
          </a:p>
        </p:txBody>
      </p:sp>
      <p:sp>
        <p:nvSpPr>
          <p:cNvPr id="1546" name="Google Shape;1546;g23c3b12b3c9_0_7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1" name="Shape 1561"/>
        <p:cNvGrpSpPr/>
        <p:nvPr/>
      </p:nvGrpSpPr>
      <p:grpSpPr>
        <a:xfrm>
          <a:off x="0" y="0"/>
          <a:ext cx="0" cy="0"/>
          <a:chOff x="0" y="0"/>
          <a:chExt cx="0" cy="0"/>
        </a:xfrm>
      </p:grpSpPr>
      <p:sp>
        <p:nvSpPr>
          <p:cNvPr id="1562" name="Google Shape;1562;g23c3b12b3c9_0_7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63" name="Google Shape;1563;g23c3b12b3c9_0_7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encrypt Ki(t) !</a:t>
            </a:r>
            <a:endParaRPr/>
          </a:p>
        </p:txBody>
      </p:sp>
      <p:sp>
        <p:nvSpPr>
          <p:cNvPr id="1564" name="Google Shape;1564;g23c3b12b3c9_0_7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2" name="Shape 1572"/>
        <p:cNvGrpSpPr/>
        <p:nvPr/>
      </p:nvGrpSpPr>
      <p:grpSpPr>
        <a:xfrm>
          <a:off x="0" y="0"/>
          <a:ext cx="0" cy="0"/>
          <a:chOff x="0" y="0"/>
          <a:chExt cx="0" cy="0"/>
        </a:xfrm>
      </p:grpSpPr>
      <p:sp>
        <p:nvSpPr>
          <p:cNvPr id="1573" name="Google Shape;1573;g23d0c292385_0_15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74" name="Google Shape;1574;g23d0c292385_0_15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encrypt Ki(t) !</a:t>
            </a:r>
            <a:endParaRPr/>
          </a:p>
        </p:txBody>
      </p:sp>
      <p:sp>
        <p:nvSpPr>
          <p:cNvPr id="1575" name="Google Shape;1575;g23d0c292385_0_15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g23d0c292385_0_149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91" name="Google Shape;1591;g23d0c292385_0_14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encrypt Ki(t) !</a:t>
            </a:r>
            <a:endParaRPr/>
          </a:p>
        </p:txBody>
      </p:sp>
      <p:sp>
        <p:nvSpPr>
          <p:cNvPr id="1592" name="Google Shape;1592;g23d0c292385_0_14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1" name="Shape 1611"/>
        <p:cNvGrpSpPr/>
        <p:nvPr/>
      </p:nvGrpSpPr>
      <p:grpSpPr>
        <a:xfrm>
          <a:off x="0" y="0"/>
          <a:ext cx="0" cy="0"/>
          <a:chOff x="0" y="0"/>
          <a:chExt cx="0" cy="0"/>
        </a:xfrm>
      </p:grpSpPr>
      <p:sp>
        <p:nvSpPr>
          <p:cNvPr id="1612" name="Google Shape;1612;g23d0c292385_0_14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13" name="Google Shape;1613;g23d0c292385_0_147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encrypt Ki(t) !</a:t>
            </a:r>
            <a:endParaRPr/>
          </a:p>
        </p:txBody>
      </p:sp>
      <p:sp>
        <p:nvSpPr>
          <p:cNvPr id="1614" name="Google Shape;1614;g23d0c292385_0_147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1" name="Shape 1641"/>
        <p:cNvGrpSpPr/>
        <p:nvPr/>
      </p:nvGrpSpPr>
      <p:grpSpPr>
        <a:xfrm>
          <a:off x="0" y="0"/>
          <a:ext cx="0" cy="0"/>
          <a:chOff x="0" y="0"/>
          <a:chExt cx="0" cy="0"/>
        </a:xfrm>
      </p:grpSpPr>
      <p:sp>
        <p:nvSpPr>
          <p:cNvPr id="1642" name="Google Shape;1642;g23d0c292385_0_14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43" name="Google Shape;1643;g23d0c292385_0_14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encrypt Ki(t) !</a:t>
            </a:r>
            <a:endParaRPr/>
          </a:p>
        </p:txBody>
      </p:sp>
      <p:sp>
        <p:nvSpPr>
          <p:cNvPr id="1644" name="Google Shape;1644;g23d0c292385_0_14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2" name="Shape 1672"/>
        <p:cNvGrpSpPr/>
        <p:nvPr/>
      </p:nvGrpSpPr>
      <p:grpSpPr>
        <a:xfrm>
          <a:off x="0" y="0"/>
          <a:ext cx="0" cy="0"/>
          <a:chOff x="0" y="0"/>
          <a:chExt cx="0" cy="0"/>
        </a:xfrm>
      </p:grpSpPr>
      <p:sp>
        <p:nvSpPr>
          <p:cNvPr id="1673" name="Google Shape;1673;g23d0c292385_0_13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74" name="Google Shape;1674;g23d0c292385_0_13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encrypt Ki(t) !</a:t>
            </a:r>
            <a:endParaRPr/>
          </a:p>
        </p:txBody>
      </p:sp>
      <p:sp>
        <p:nvSpPr>
          <p:cNvPr id="1675" name="Google Shape;1675;g23d0c292385_0_13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14.png"/><Relationship Id="rId6"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2.png"/><Relationship Id="rId5"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2.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8.png"/><Relationship Id="rId4" Type="http://schemas.openxmlformats.org/officeDocument/2006/relationships/image" Target="../media/image2.png"/><Relationship Id="rId5"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4.xml"/><Relationship Id="rId3" Type="http://schemas.openxmlformats.org/officeDocument/2006/relationships/image" Target="../media/image12.png"/><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8.png"/><Relationship Id="rId4" Type="http://schemas.openxmlformats.org/officeDocument/2006/relationships/image" Target="../media/image20.png"/><Relationship Id="rId5" Type="http://schemas.openxmlformats.org/officeDocument/2006/relationships/image" Target="../media/image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18.png"/><Relationship Id="rId4" Type="http://schemas.openxmlformats.org/officeDocument/2006/relationships/image" Target="../media/image20.png"/><Relationship Id="rId9" Type="http://schemas.openxmlformats.org/officeDocument/2006/relationships/image" Target="../media/image14.png"/><Relationship Id="rId5" Type="http://schemas.openxmlformats.org/officeDocument/2006/relationships/image" Target="../media/image22.png"/><Relationship Id="rId6" Type="http://schemas.openxmlformats.org/officeDocument/2006/relationships/image" Target="../media/image21.png"/><Relationship Id="rId7" Type="http://schemas.openxmlformats.org/officeDocument/2006/relationships/image" Target="../media/image2.png"/><Relationship Id="rId8" Type="http://schemas.openxmlformats.org/officeDocument/2006/relationships/image" Target="../media/image19.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27.png"/><Relationship Id="rId4" Type="http://schemas.openxmlformats.org/officeDocument/2006/relationships/image" Target="../media/image23.png"/><Relationship Id="rId5" Type="http://schemas.openxmlformats.org/officeDocument/2006/relationships/image" Target="../media/image26.png"/><Relationship Id="rId6" Type="http://schemas.openxmlformats.org/officeDocument/2006/relationships/image" Target="../media/image24.png"/><Relationship Id="rId7" Type="http://schemas.openxmlformats.org/officeDocument/2006/relationships/image" Target="../media/image2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3.png"/><Relationship Id="rId4"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3.png"/><Relationship Id="rId4" Type="http://schemas.openxmlformats.org/officeDocument/2006/relationships/image" Target="../media/image28.png"/><Relationship Id="rId5"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23.png"/><Relationship Id="rId4" Type="http://schemas.openxmlformats.org/officeDocument/2006/relationships/image" Target="../media/image28.png"/><Relationship Id="rId5" Type="http://schemas.openxmlformats.org/officeDocument/2006/relationships/image" Target="../media/image2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png"/><Relationship Id="rId4"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2.png"/><Relationship Id="rId4" Type="http://schemas.openxmlformats.org/officeDocument/2006/relationships/image" Target="../media/image1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3.xml"/><Relationship Id="rId3" Type="http://schemas.openxmlformats.org/officeDocument/2006/relationships/image" Target="../media/image12.png"/><Relationship Id="rId4" Type="http://schemas.openxmlformats.org/officeDocument/2006/relationships/image" Target="../media/image1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2.png"/><Relationship Id="rId4" Type="http://schemas.openxmlformats.org/officeDocument/2006/relationships/image" Target="../media/image1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34.png"/><Relationship Id="rId4" Type="http://schemas.openxmlformats.org/officeDocument/2006/relationships/image" Target="../media/image33.png"/><Relationship Id="rId5" Type="http://schemas.openxmlformats.org/officeDocument/2006/relationships/image" Target="../media/image36.png"/><Relationship Id="rId6" Type="http://schemas.openxmlformats.org/officeDocument/2006/relationships/image" Target="../media/image31.png"/><Relationship Id="rId7" Type="http://schemas.openxmlformats.org/officeDocument/2006/relationships/image" Target="../media/image35.png"/><Relationship Id="rId8" Type="http://schemas.openxmlformats.org/officeDocument/2006/relationships/image" Target="../media/image32.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46.png"/><Relationship Id="rId4" Type="http://schemas.openxmlformats.org/officeDocument/2006/relationships/image" Target="../media/image34.png"/><Relationship Id="rId9"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9.png"/><Relationship Id="rId7" Type="http://schemas.openxmlformats.org/officeDocument/2006/relationships/image" Target="../media/image37.png"/><Relationship Id="rId8" Type="http://schemas.openxmlformats.org/officeDocument/2006/relationships/image" Target="../media/image3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4.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38.png"/><Relationship Id="rId4" Type="http://schemas.openxmlformats.org/officeDocument/2006/relationships/image" Target="../media/image1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38.png"/><Relationship Id="rId4" Type="http://schemas.openxmlformats.org/officeDocument/2006/relationships/image" Target="../media/image1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38.png"/><Relationship Id="rId4" Type="http://schemas.openxmlformats.org/officeDocument/2006/relationships/image" Target="../media/image14.png"/><Relationship Id="rId5" Type="http://schemas.openxmlformats.org/officeDocument/2006/relationships/image" Target="../media/image2.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38.png"/><Relationship Id="rId4" Type="http://schemas.openxmlformats.org/officeDocument/2006/relationships/image" Target="../media/image14.png"/><Relationship Id="rId5" Type="http://schemas.openxmlformats.org/officeDocument/2006/relationships/image" Target="../media/image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38.png"/><Relationship Id="rId4" Type="http://schemas.openxmlformats.org/officeDocument/2006/relationships/image" Target="../media/image14.png"/><Relationship Id="rId5" Type="http://schemas.openxmlformats.org/officeDocument/2006/relationships/image" Target="../media/image2.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38.png"/><Relationship Id="rId4" Type="http://schemas.openxmlformats.org/officeDocument/2006/relationships/image" Target="../media/image14.png"/><Relationship Id="rId5" Type="http://schemas.openxmlformats.org/officeDocument/2006/relationships/image" Target="../media/image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44.png"/><Relationship Id="rId4" Type="http://schemas.openxmlformats.org/officeDocument/2006/relationships/image" Target="../media/image41.png"/><Relationship Id="rId5" Type="http://schemas.openxmlformats.org/officeDocument/2006/relationships/image" Target="../media/image45.png"/><Relationship Id="rId6" Type="http://schemas.openxmlformats.org/officeDocument/2006/relationships/image" Target="../media/image42.png"/><Relationship Id="rId7" Type="http://schemas.openxmlformats.org/officeDocument/2006/relationships/image" Target="../media/image43.png"/><Relationship Id="rId8" Type="http://schemas.openxmlformats.org/officeDocument/2006/relationships/image" Target="../media/image4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2.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2.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2.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2.png"/><Relationship Id="rId4" Type="http://schemas.openxmlformats.org/officeDocument/2006/relationships/image" Target="../media/image14.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2.png"/><Relationship Id="rId4" Type="http://schemas.openxmlformats.org/officeDocument/2006/relationships/image" Target="../media/image1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2.png"/><Relationship Id="rId4" Type="http://schemas.openxmlformats.org/officeDocument/2006/relationships/image" Target="../media/image1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2.png"/><Relationship Id="rId4" Type="http://schemas.openxmlformats.org/officeDocument/2006/relationships/image" Target="../media/image1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2.png"/><Relationship Id="rId4" Type="http://schemas.openxmlformats.org/officeDocument/2006/relationships/image" Target="../media/image1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46.png"/><Relationship Id="rId6" Type="http://schemas.openxmlformats.org/officeDocument/2006/relationships/image" Target="../media/image2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2.png"/><Relationship Id="rId4" Type="http://schemas.openxmlformats.org/officeDocument/2006/relationships/image" Target="../media/image14.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8" name="Shape 58"/>
        <p:cNvGrpSpPr/>
        <p:nvPr/>
      </p:nvGrpSpPr>
      <p:grpSpPr>
        <a:xfrm>
          <a:off x="0" y="0"/>
          <a:ext cx="0" cy="0"/>
          <a:chOff x="0" y="0"/>
          <a:chExt cx="0" cy="0"/>
        </a:xfrm>
      </p:grpSpPr>
      <p:sp>
        <p:nvSpPr>
          <p:cNvPr id="59" name="Google Shape;59;p13"/>
          <p:cNvSpPr txBox="1"/>
          <p:nvPr>
            <p:ph type="title"/>
          </p:nvPr>
        </p:nvSpPr>
        <p:spPr>
          <a:xfrm>
            <a:off x="0" y="993600"/>
            <a:ext cx="9144000" cy="1822800"/>
          </a:xfrm>
          <a:prstGeom prst="rect">
            <a:avLst/>
          </a:prstGeom>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990"/>
              <a:buFont typeface="Arial"/>
              <a:buNone/>
            </a:pPr>
            <a:r>
              <a:rPr b="0" lang="en-US" sz="4020">
                <a:solidFill>
                  <a:srgbClr val="4A86E8"/>
                </a:solidFill>
                <a:latin typeface="Arial"/>
                <a:ea typeface="Arial"/>
                <a:cs typeface="Arial"/>
                <a:sym typeface="Arial"/>
              </a:rPr>
              <a:t> </a:t>
            </a:r>
            <a:r>
              <a:rPr lang="en-US" sz="4020">
                <a:solidFill>
                  <a:srgbClr val="4A86E8"/>
                </a:solidFill>
                <a:latin typeface="Arial"/>
                <a:ea typeface="Arial"/>
                <a:cs typeface="Arial"/>
                <a:sym typeface="Arial"/>
              </a:rPr>
              <a:t>Multi-Client Inner Product Encryption:</a:t>
            </a:r>
            <a:endParaRPr sz="4020">
              <a:solidFill>
                <a:srgbClr val="4A86E8"/>
              </a:solidFill>
              <a:latin typeface="Arial"/>
              <a:ea typeface="Arial"/>
              <a:cs typeface="Arial"/>
              <a:sym typeface="Arial"/>
            </a:endParaRPr>
          </a:p>
          <a:p>
            <a:pPr indent="0" lvl="0" marL="0" rtl="0" algn="ctr">
              <a:lnSpc>
                <a:spcPct val="90000"/>
              </a:lnSpc>
              <a:spcBef>
                <a:spcPts val="0"/>
              </a:spcBef>
              <a:spcAft>
                <a:spcPts val="0"/>
              </a:spcAft>
              <a:buClr>
                <a:schemeClr val="dk1"/>
              </a:buClr>
              <a:buSzPts val="990"/>
              <a:buFont typeface="Arial"/>
              <a:buNone/>
            </a:pPr>
            <a:r>
              <a:rPr lang="en-US" sz="4020">
                <a:solidFill>
                  <a:srgbClr val="4A86E8"/>
                </a:solidFill>
                <a:latin typeface="Arial"/>
                <a:ea typeface="Arial"/>
                <a:cs typeface="Arial"/>
                <a:sym typeface="Arial"/>
              </a:rPr>
              <a:t>Function-hiding instantiations without random oracles</a:t>
            </a:r>
            <a:endParaRPr b="0" sz="4020">
              <a:solidFill>
                <a:srgbClr val="4A86E8"/>
              </a:solidFill>
              <a:latin typeface="Arial"/>
              <a:ea typeface="Arial"/>
              <a:cs typeface="Arial"/>
              <a:sym typeface="Arial"/>
            </a:endParaRPr>
          </a:p>
          <a:p>
            <a:pPr indent="0" lvl="0" marL="0" rtl="0" algn="ctr">
              <a:spcBef>
                <a:spcPts val="0"/>
              </a:spcBef>
              <a:spcAft>
                <a:spcPts val="0"/>
              </a:spcAft>
              <a:buSzPts val="990"/>
              <a:buNone/>
            </a:pPr>
            <a:r>
              <a:t/>
            </a:r>
            <a:endParaRPr sz="4020">
              <a:solidFill>
                <a:srgbClr val="4A86E8"/>
              </a:solidFill>
              <a:latin typeface="Arial"/>
              <a:ea typeface="Arial"/>
              <a:cs typeface="Arial"/>
              <a:sym typeface="Arial"/>
            </a:endParaRPr>
          </a:p>
        </p:txBody>
      </p:sp>
      <p:sp>
        <p:nvSpPr>
          <p:cNvPr id="60" name="Google Shape;60;p13"/>
          <p:cNvSpPr txBox="1"/>
          <p:nvPr>
            <p:ph type="title"/>
          </p:nvPr>
        </p:nvSpPr>
        <p:spPr>
          <a:xfrm>
            <a:off x="667500" y="3432000"/>
            <a:ext cx="7809000" cy="1822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n-US" sz="3400">
                <a:solidFill>
                  <a:schemeClr val="dk1"/>
                </a:solidFill>
                <a:latin typeface="Arial"/>
                <a:ea typeface="Arial"/>
                <a:cs typeface="Arial"/>
                <a:sym typeface="Arial"/>
              </a:rPr>
              <a:t>Elaine Shi, </a:t>
            </a:r>
            <a:r>
              <a:rPr b="0" lang="en-US" sz="3400" u="sng">
                <a:solidFill>
                  <a:schemeClr val="dk1"/>
                </a:solidFill>
                <a:latin typeface="Arial"/>
                <a:ea typeface="Arial"/>
                <a:cs typeface="Arial"/>
                <a:sym typeface="Arial"/>
              </a:rPr>
              <a:t>Nikhil Vanjani</a:t>
            </a:r>
            <a:endParaRPr b="0" sz="3400" u="sng">
              <a:solidFill>
                <a:schemeClr val="dk1"/>
              </a:solidFill>
              <a:latin typeface="Arial"/>
              <a:ea typeface="Arial"/>
              <a:cs typeface="Arial"/>
              <a:sym typeface="Arial"/>
            </a:endParaRPr>
          </a:p>
          <a:p>
            <a:pPr indent="0" lvl="0" marL="0" rtl="0" algn="ctr">
              <a:spcBef>
                <a:spcPts val="0"/>
              </a:spcBef>
              <a:spcAft>
                <a:spcPts val="0"/>
              </a:spcAft>
              <a:buNone/>
            </a:pPr>
            <a:r>
              <a:rPr b="0" lang="en-US" sz="2400">
                <a:solidFill>
                  <a:schemeClr val="dk1"/>
                </a:solidFill>
                <a:latin typeface="Arial"/>
                <a:ea typeface="Arial"/>
                <a:cs typeface="Arial"/>
                <a:sym typeface="Arial"/>
              </a:rPr>
              <a:t>Carnegie Mellon University</a:t>
            </a:r>
            <a:endParaRPr b="0" sz="2400">
              <a:solidFill>
                <a:schemeClr val="dk1"/>
              </a:solidFill>
              <a:latin typeface="Arial"/>
              <a:ea typeface="Arial"/>
              <a:cs typeface="Arial"/>
              <a:sym typeface="Arial"/>
            </a:endParaRPr>
          </a:p>
          <a:p>
            <a:pPr indent="0" lvl="0" marL="0" rtl="0" algn="ctr">
              <a:spcBef>
                <a:spcPts val="0"/>
              </a:spcBef>
              <a:spcAft>
                <a:spcPts val="0"/>
              </a:spcAft>
              <a:buNone/>
            </a:pPr>
            <a:r>
              <a:t/>
            </a:r>
            <a:endParaRPr b="0" sz="2400">
              <a:solidFill>
                <a:schemeClr val="dk1"/>
              </a:solidFill>
              <a:latin typeface="Arial"/>
              <a:ea typeface="Arial"/>
              <a:cs typeface="Arial"/>
              <a:sym typeface="Arial"/>
            </a:endParaRPr>
          </a:p>
          <a:p>
            <a:pPr indent="0" lvl="0" marL="0" rtl="0" algn="ctr">
              <a:spcBef>
                <a:spcPts val="0"/>
              </a:spcBef>
              <a:spcAft>
                <a:spcPts val="0"/>
              </a:spcAft>
              <a:buNone/>
            </a:pPr>
            <a:r>
              <a:t/>
            </a:r>
            <a:endParaRPr b="0" sz="2400">
              <a:solidFill>
                <a:schemeClr val="dk1"/>
              </a:solidFill>
              <a:latin typeface="Arial"/>
              <a:ea typeface="Arial"/>
              <a:cs typeface="Arial"/>
              <a:sym typeface="Arial"/>
            </a:endParaRPr>
          </a:p>
        </p:txBody>
      </p:sp>
      <p:sp>
        <p:nvSpPr>
          <p:cNvPr id="61" name="Google Shape;61;p13"/>
          <p:cNvSpPr txBox="1"/>
          <p:nvPr/>
        </p:nvSpPr>
        <p:spPr>
          <a:xfrm>
            <a:off x="4000500" y="5303300"/>
            <a:ext cx="47601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2400">
                <a:solidFill>
                  <a:schemeClr val="dk1"/>
                </a:solidFill>
              </a:rPr>
              <a:t>https://eprint.iacr.org/2023/615</a:t>
            </a:r>
            <a:endParaRPr i="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22"/>
          <p:cNvSpPr txBox="1"/>
          <p:nvPr>
            <p:ph type="title"/>
          </p:nvPr>
        </p:nvSpPr>
        <p:spPr>
          <a:xfrm>
            <a:off x="0"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Multi-Client Functional Encryption (MCFE)</a:t>
            </a:r>
            <a:endParaRPr sz="3300">
              <a:solidFill>
                <a:schemeClr val="dk1"/>
              </a:solidFill>
            </a:endParaRPr>
          </a:p>
        </p:txBody>
      </p:sp>
      <p:sp>
        <p:nvSpPr>
          <p:cNvPr id="224" name="Google Shape;224;p22"/>
          <p:cNvSpPr/>
          <p:nvPr/>
        </p:nvSpPr>
        <p:spPr>
          <a:xfrm>
            <a:off x="332375" y="4498388"/>
            <a:ext cx="2721300" cy="1350300"/>
          </a:xfrm>
          <a:prstGeom prst="roundRect">
            <a:avLst>
              <a:gd fmla="val 16667" name="adj"/>
            </a:avLst>
          </a:prstGeom>
          <a:noFill/>
          <a:ln cap="flat" cmpd="sng" w="3810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2500"/>
          </a:p>
          <a:p>
            <a:pPr indent="0" lvl="0" marL="0" rtl="0" algn="l">
              <a:lnSpc>
                <a:spcPct val="150000"/>
              </a:lnSpc>
              <a:spcBef>
                <a:spcPts val="0"/>
              </a:spcBef>
              <a:spcAft>
                <a:spcPts val="0"/>
              </a:spcAft>
              <a:buNone/>
            </a:pPr>
            <a:r>
              <a:rPr lang="en-US" sz="2500"/>
              <a:t>           </a:t>
            </a:r>
            <a:endParaRPr sz="2500"/>
          </a:p>
        </p:txBody>
      </p:sp>
      <p:sp>
        <p:nvSpPr>
          <p:cNvPr id="225" name="Google Shape;225;p22"/>
          <p:cNvSpPr/>
          <p:nvPr/>
        </p:nvSpPr>
        <p:spPr>
          <a:xfrm>
            <a:off x="2087625" y="5024738"/>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n</a:t>
            </a:r>
            <a:endParaRPr baseline="-25000" sz="2500"/>
          </a:p>
        </p:txBody>
      </p:sp>
      <p:pic>
        <p:nvPicPr>
          <p:cNvPr id="226" name="Google Shape;226;p22"/>
          <p:cNvPicPr preferRelativeResize="0"/>
          <p:nvPr/>
        </p:nvPicPr>
        <p:blipFill>
          <a:blip r:embed="rId3">
            <a:alphaModFix/>
          </a:blip>
          <a:stretch>
            <a:fillRect/>
          </a:stretch>
        </p:blipFill>
        <p:spPr>
          <a:xfrm>
            <a:off x="2528950" y="5261438"/>
            <a:ext cx="365760" cy="365760"/>
          </a:xfrm>
          <a:prstGeom prst="rect">
            <a:avLst/>
          </a:prstGeom>
          <a:noFill/>
          <a:ln>
            <a:noFill/>
          </a:ln>
        </p:spPr>
      </p:pic>
      <p:sp>
        <p:nvSpPr>
          <p:cNvPr id="227" name="Google Shape;227;p22"/>
          <p:cNvSpPr/>
          <p:nvPr/>
        </p:nvSpPr>
        <p:spPr>
          <a:xfrm>
            <a:off x="411225" y="5024738"/>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1</a:t>
            </a:r>
            <a:endParaRPr baseline="-25000" sz="2500"/>
          </a:p>
        </p:txBody>
      </p:sp>
      <p:pic>
        <p:nvPicPr>
          <p:cNvPr id="228" name="Google Shape;228;p22"/>
          <p:cNvPicPr preferRelativeResize="0"/>
          <p:nvPr/>
        </p:nvPicPr>
        <p:blipFill>
          <a:blip r:embed="rId3">
            <a:alphaModFix/>
          </a:blip>
          <a:stretch>
            <a:fillRect/>
          </a:stretch>
        </p:blipFill>
        <p:spPr>
          <a:xfrm>
            <a:off x="852550" y="5261438"/>
            <a:ext cx="365760" cy="365760"/>
          </a:xfrm>
          <a:prstGeom prst="rect">
            <a:avLst/>
          </a:prstGeom>
          <a:noFill/>
          <a:ln>
            <a:noFill/>
          </a:ln>
        </p:spPr>
      </p:pic>
      <p:cxnSp>
        <p:nvCxnSpPr>
          <p:cNvPr id="229" name="Google Shape;229;p22"/>
          <p:cNvCxnSpPr/>
          <p:nvPr/>
        </p:nvCxnSpPr>
        <p:spPr>
          <a:xfrm>
            <a:off x="1157475" y="5261438"/>
            <a:ext cx="806700" cy="0"/>
          </a:xfrm>
          <a:prstGeom prst="straightConnector1">
            <a:avLst/>
          </a:prstGeom>
          <a:noFill/>
          <a:ln cap="flat" cmpd="sng" w="38100">
            <a:solidFill>
              <a:schemeClr val="dk1"/>
            </a:solidFill>
            <a:prstDash val="dot"/>
            <a:round/>
            <a:headEnd len="med" w="med" type="none"/>
            <a:tailEnd len="med" w="med" type="none"/>
          </a:ln>
        </p:spPr>
      </p:cxnSp>
      <p:sp>
        <p:nvSpPr>
          <p:cNvPr id="230" name="Google Shape;230;p22"/>
          <p:cNvSpPr txBox="1"/>
          <p:nvPr/>
        </p:nvSpPr>
        <p:spPr>
          <a:xfrm>
            <a:off x="352675" y="4459713"/>
            <a:ext cx="2538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time step </a:t>
            </a:r>
            <a:r>
              <a:rPr b="1" lang="en-US" sz="2500"/>
              <a:t>t</a:t>
            </a:r>
            <a:r>
              <a:rPr lang="en-US" sz="2500"/>
              <a:t>:</a:t>
            </a:r>
            <a:endParaRPr sz="2500"/>
          </a:p>
        </p:txBody>
      </p:sp>
      <p:pic>
        <p:nvPicPr>
          <p:cNvPr id="231" name="Google Shape;231;p22"/>
          <p:cNvPicPr preferRelativeResize="0"/>
          <p:nvPr/>
        </p:nvPicPr>
        <p:blipFill>
          <a:blip r:embed="rId4">
            <a:alphaModFix amt="10000"/>
          </a:blip>
          <a:stretch>
            <a:fillRect/>
          </a:stretch>
        </p:blipFill>
        <p:spPr>
          <a:xfrm>
            <a:off x="877550" y="3058625"/>
            <a:ext cx="975360" cy="975360"/>
          </a:xfrm>
          <a:prstGeom prst="rect">
            <a:avLst/>
          </a:prstGeom>
          <a:noFill/>
          <a:ln>
            <a:noFill/>
          </a:ln>
        </p:spPr>
      </p:pic>
      <p:pic>
        <p:nvPicPr>
          <p:cNvPr id="232" name="Google Shape;232;p22"/>
          <p:cNvPicPr preferRelativeResize="0"/>
          <p:nvPr/>
        </p:nvPicPr>
        <p:blipFill>
          <a:blip r:embed="rId4">
            <a:alphaModFix amt="10000"/>
          </a:blip>
          <a:stretch>
            <a:fillRect/>
          </a:stretch>
        </p:blipFill>
        <p:spPr>
          <a:xfrm>
            <a:off x="7291100" y="3058625"/>
            <a:ext cx="975360" cy="975360"/>
          </a:xfrm>
          <a:prstGeom prst="rect">
            <a:avLst/>
          </a:prstGeom>
          <a:noFill/>
          <a:ln>
            <a:noFill/>
          </a:ln>
        </p:spPr>
      </p:pic>
      <p:pic>
        <p:nvPicPr>
          <p:cNvPr id="233" name="Google Shape;233;p22"/>
          <p:cNvPicPr preferRelativeResize="0"/>
          <p:nvPr/>
        </p:nvPicPr>
        <p:blipFill>
          <a:blip r:embed="rId5">
            <a:alphaModFix amt="10000"/>
          </a:blip>
          <a:stretch>
            <a:fillRect/>
          </a:stretch>
        </p:blipFill>
        <p:spPr>
          <a:xfrm>
            <a:off x="3962400" y="1010000"/>
            <a:ext cx="1219200" cy="1219200"/>
          </a:xfrm>
          <a:prstGeom prst="rect">
            <a:avLst/>
          </a:prstGeom>
          <a:noFill/>
          <a:ln>
            <a:noFill/>
          </a:ln>
          <a:effectLst>
            <a:outerShdw blurRad="57150" rotWithShape="0" algn="bl" dir="5400000" dist="19050">
              <a:srgbClr val="000000">
                <a:alpha val="50000"/>
              </a:srgbClr>
            </a:outerShdw>
          </a:effectLst>
        </p:spPr>
      </p:pic>
      <p:pic>
        <p:nvPicPr>
          <p:cNvPr id="234" name="Google Shape;234;p22"/>
          <p:cNvPicPr preferRelativeResize="0"/>
          <p:nvPr/>
        </p:nvPicPr>
        <p:blipFill>
          <a:blip r:embed="rId6">
            <a:alphaModFix amt="10000"/>
          </a:blip>
          <a:stretch>
            <a:fillRect/>
          </a:stretch>
        </p:blipFill>
        <p:spPr>
          <a:xfrm>
            <a:off x="1060425" y="2360075"/>
            <a:ext cx="609600" cy="609600"/>
          </a:xfrm>
          <a:prstGeom prst="rect">
            <a:avLst/>
          </a:prstGeom>
          <a:noFill/>
          <a:ln>
            <a:noFill/>
          </a:ln>
        </p:spPr>
      </p:pic>
      <p:pic>
        <p:nvPicPr>
          <p:cNvPr id="235" name="Google Shape;235;p22"/>
          <p:cNvPicPr preferRelativeResize="0"/>
          <p:nvPr/>
        </p:nvPicPr>
        <p:blipFill>
          <a:blip r:embed="rId7">
            <a:alphaModFix amt="10000"/>
          </a:blip>
          <a:stretch>
            <a:fillRect/>
          </a:stretch>
        </p:blipFill>
        <p:spPr>
          <a:xfrm>
            <a:off x="5258400" y="1271100"/>
            <a:ext cx="532200" cy="532200"/>
          </a:xfrm>
          <a:prstGeom prst="rect">
            <a:avLst/>
          </a:prstGeom>
          <a:noFill/>
          <a:ln>
            <a:noFill/>
          </a:ln>
          <a:effectLst>
            <a:outerShdw blurRad="57150" rotWithShape="0" algn="bl" dir="5400000" dist="19050">
              <a:srgbClr val="000000">
                <a:alpha val="50000"/>
              </a:srgbClr>
            </a:outerShdw>
          </a:effectLst>
        </p:spPr>
      </p:pic>
      <p:pic>
        <p:nvPicPr>
          <p:cNvPr id="236" name="Google Shape;236;p22"/>
          <p:cNvPicPr preferRelativeResize="0"/>
          <p:nvPr/>
        </p:nvPicPr>
        <p:blipFill>
          <a:blip r:embed="rId6">
            <a:alphaModFix amt="10000"/>
          </a:blip>
          <a:stretch>
            <a:fillRect/>
          </a:stretch>
        </p:blipFill>
        <p:spPr>
          <a:xfrm>
            <a:off x="7473975" y="2360075"/>
            <a:ext cx="609600" cy="609600"/>
          </a:xfrm>
          <a:prstGeom prst="rect">
            <a:avLst/>
          </a:prstGeom>
          <a:noFill/>
          <a:ln>
            <a:noFill/>
          </a:ln>
        </p:spPr>
      </p:pic>
      <p:pic>
        <p:nvPicPr>
          <p:cNvPr id="237" name="Google Shape;237;p22"/>
          <p:cNvPicPr preferRelativeResize="0"/>
          <p:nvPr/>
        </p:nvPicPr>
        <p:blipFill>
          <a:blip r:embed="rId8">
            <a:alphaModFix/>
          </a:blip>
          <a:stretch>
            <a:fillRect/>
          </a:stretch>
        </p:blipFill>
        <p:spPr>
          <a:xfrm>
            <a:off x="4084325" y="4666525"/>
            <a:ext cx="975360" cy="975360"/>
          </a:xfrm>
          <a:prstGeom prst="rect">
            <a:avLst/>
          </a:prstGeom>
          <a:noFill/>
          <a:ln>
            <a:noFill/>
          </a:ln>
        </p:spPr>
      </p:pic>
      <p:sp>
        <p:nvSpPr>
          <p:cNvPr id="238" name="Google Shape;238;p22"/>
          <p:cNvSpPr/>
          <p:nvPr/>
        </p:nvSpPr>
        <p:spPr>
          <a:xfrm>
            <a:off x="4724400" y="3630750"/>
            <a:ext cx="699000" cy="625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f</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3" name="Shape 243"/>
        <p:cNvGrpSpPr/>
        <p:nvPr/>
      </p:nvGrpSpPr>
      <p:grpSpPr>
        <a:xfrm>
          <a:off x="0" y="0"/>
          <a:ext cx="0" cy="0"/>
          <a:chOff x="0" y="0"/>
          <a:chExt cx="0" cy="0"/>
        </a:xfrm>
      </p:grpSpPr>
      <p:sp>
        <p:nvSpPr>
          <p:cNvPr id="244" name="Google Shape;244;p23"/>
          <p:cNvSpPr/>
          <p:nvPr/>
        </p:nvSpPr>
        <p:spPr>
          <a:xfrm>
            <a:off x="4724400" y="3630750"/>
            <a:ext cx="699000" cy="6252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f</a:t>
            </a:r>
            <a:endParaRPr sz="2500"/>
          </a:p>
        </p:txBody>
      </p:sp>
      <p:sp>
        <p:nvSpPr>
          <p:cNvPr id="245" name="Google Shape;245;p23"/>
          <p:cNvSpPr txBox="1"/>
          <p:nvPr>
            <p:ph type="title"/>
          </p:nvPr>
        </p:nvSpPr>
        <p:spPr>
          <a:xfrm>
            <a:off x="0"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Multi-Client Functional Encryption (MCFE)</a:t>
            </a:r>
            <a:endParaRPr sz="3300">
              <a:solidFill>
                <a:schemeClr val="dk1"/>
              </a:solidFill>
            </a:endParaRPr>
          </a:p>
        </p:txBody>
      </p:sp>
      <p:sp>
        <p:nvSpPr>
          <p:cNvPr id="246" name="Google Shape;246;p23"/>
          <p:cNvSpPr/>
          <p:nvPr/>
        </p:nvSpPr>
        <p:spPr>
          <a:xfrm>
            <a:off x="332375" y="4498388"/>
            <a:ext cx="2721300" cy="1350300"/>
          </a:xfrm>
          <a:prstGeom prst="roundRect">
            <a:avLst>
              <a:gd fmla="val 16667" name="adj"/>
            </a:avLst>
          </a:prstGeom>
          <a:noFill/>
          <a:ln cap="flat" cmpd="sng" w="3810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2500"/>
          </a:p>
          <a:p>
            <a:pPr indent="0" lvl="0" marL="0" rtl="0" algn="l">
              <a:lnSpc>
                <a:spcPct val="150000"/>
              </a:lnSpc>
              <a:spcBef>
                <a:spcPts val="0"/>
              </a:spcBef>
              <a:spcAft>
                <a:spcPts val="0"/>
              </a:spcAft>
              <a:buNone/>
            </a:pPr>
            <a:r>
              <a:rPr lang="en-US" sz="2500"/>
              <a:t>           </a:t>
            </a:r>
            <a:endParaRPr sz="2500"/>
          </a:p>
        </p:txBody>
      </p:sp>
      <p:sp>
        <p:nvSpPr>
          <p:cNvPr id="247" name="Google Shape;247;p23"/>
          <p:cNvSpPr/>
          <p:nvPr/>
        </p:nvSpPr>
        <p:spPr>
          <a:xfrm>
            <a:off x="2087625" y="5024738"/>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n</a:t>
            </a:r>
            <a:endParaRPr baseline="-25000" sz="2500"/>
          </a:p>
        </p:txBody>
      </p:sp>
      <p:pic>
        <p:nvPicPr>
          <p:cNvPr id="248" name="Google Shape;248;p23"/>
          <p:cNvPicPr preferRelativeResize="0"/>
          <p:nvPr/>
        </p:nvPicPr>
        <p:blipFill>
          <a:blip r:embed="rId3">
            <a:alphaModFix/>
          </a:blip>
          <a:stretch>
            <a:fillRect/>
          </a:stretch>
        </p:blipFill>
        <p:spPr>
          <a:xfrm>
            <a:off x="2528950" y="5261438"/>
            <a:ext cx="365760" cy="365760"/>
          </a:xfrm>
          <a:prstGeom prst="rect">
            <a:avLst/>
          </a:prstGeom>
          <a:noFill/>
          <a:ln>
            <a:noFill/>
          </a:ln>
        </p:spPr>
      </p:pic>
      <p:sp>
        <p:nvSpPr>
          <p:cNvPr id="249" name="Google Shape;249;p23"/>
          <p:cNvSpPr/>
          <p:nvPr/>
        </p:nvSpPr>
        <p:spPr>
          <a:xfrm>
            <a:off x="411225" y="5024738"/>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1</a:t>
            </a:r>
            <a:endParaRPr baseline="-25000" sz="2500"/>
          </a:p>
        </p:txBody>
      </p:sp>
      <p:pic>
        <p:nvPicPr>
          <p:cNvPr id="250" name="Google Shape;250;p23"/>
          <p:cNvPicPr preferRelativeResize="0"/>
          <p:nvPr/>
        </p:nvPicPr>
        <p:blipFill>
          <a:blip r:embed="rId3">
            <a:alphaModFix/>
          </a:blip>
          <a:stretch>
            <a:fillRect/>
          </a:stretch>
        </p:blipFill>
        <p:spPr>
          <a:xfrm>
            <a:off x="852550" y="5261438"/>
            <a:ext cx="365760" cy="365760"/>
          </a:xfrm>
          <a:prstGeom prst="rect">
            <a:avLst/>
          </a:prstGeom>
          <a:noFill/>
          <a:ln>
            <a:noFill/>
          </a:ln>
        </p:spPr>
      </p:pic>
      <p:cxnSp>
        <p:nvCxnSpPr>
          <p:cNvPr id="251" name="Google Shape;251;p23"/>
          <p:cNvCxnSpPr/>
          <p:nvPr/>
        </p:nvCxnSpPr>
        <p:spPr>
          <a:xfrm>
            <a:off x="1157475" y="5261438"/>
            <a:ext cx="806700" cy="0"/>
          </a:xfrm>
          <a:prstGeom prst="straightConnector1">
            <a:avLst/>
          </a:prstGeom>
          <a:noFill/>
          <a:ln cap="flat" cmpd="sng" w="38100">
            <a:solidFill>
              <a:schemeClr val="dk1"/>
            </a:solidFill>
            <a:prstDash val="dot"/>
            <a:round/>
            <a:headEnd len="med" w="med" type="none"/>
            <a:tailEnd len="med" w="med" type="none"/>
          </a:ln>
        </p:spPr>
      </p:cxnSp>
      <p:sp>
        <p:nvSpPr>
          <p:cNvPr id="252" name="Google Shape;252;p23"/>
          <p:cNvSpPr txBox="1"/>
          <p:nvPr/>
        </p:nvSpPr>
        <p:spPr>
          <a:xfrm>
            <a:off x="352675" y="4459713"/>
            <a:ext cx="2538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time step </a:t>
            </a:r>
            <a:r>
              <a:rPr b="1" lang="en-US" sz="2500"/>
              <a:t>t</a:t>
            </a:r>
            <a:r>
              <a:rPr lang="en-US" sz="2500"/>
              <a:t>:</a:t>
            </a:r>
            <a:endParaRPr sz="2500"/>
          </a:p>
        </p:txBody>
      </p:sp>
      <p:pic>
        <p:nvPicPr>
          <p:cNvPr id="253" name="Google Shape;253;p23"/>
          <p:cNvPicPr preferRelativeResize="0"/>
          <p:nvPr/>
        </p:nvPicPr>
        <p:blipFill>
          <a:blip r:embed="rId4">
            <a:alphaModFix amt="10000"/>
          </a:blip>
          <a:stretch>
            <a:fillRect/>
          </a:stretch>
        </p:blipFill>
        <p:spPr>
          <a:xfrm>
            <a:off x="877550" y="3058625"/>
            <a:ext cx="975360" cy="975360"/>
          </a:xfrm>
          <a:prstGeom prst="rect">
            <a:avLst/>
          </a:prstGeom>
          <a:noFill/>
          <a:ln>
            <a:noFill/>
          </a:ln>
        </p:spPr>
      </p:pic>
      <p:pic>
        <p:nvPicPr>
          <p:cNvPr id="254" name="Google Shape;254;p23"/>
          <p:cNvPicPr preferRelativeResize="0"/>
          <p:nvPr/>
        </p:nvPicPr>
        <p:blipFill>
          <a:blip r:embed="rId4">
            <a:alphaModFix amt="10000"/>
          </a:blip>
          <a:stretch>
            <a:fillRect/>
          </a:stretch>
        </p:blipFill>
        <p:spPr>
          <a:xfrm>
            <a:off x="7291100" y="3058625"/>
            <a:ext cx="975360" cy="975360"/>
          </a:xfrm>
          <a:prstGeom prst="rect">
            <a:avLst/>
          </a:prstGeom>
          <a:noFill/>
          <a:ln>
            <a:noFill/>
          </a:ln>
        </p:spPr>
      </p:pic>
      <p:pic>
        <p:nvPicPr>
          <p:cNvPr id="255" name="Google Shape;255;p23"/>
          <p:cNvPicPr preferRelativeResize="0"/>
          <p:nvPr/>
        </p:nvPicPr>
        <p:blipFill>
          <a:blip r:embed="rId5">
            <a:alphaModFix/>
          </a:blip>
          <a:stretch>
            <a:fillRect/>
          </a:stretch>
        </p:blipFill>
        <p:spPr>
          <a:xfrm>
            <a:off x="3962400" y="1010000"/>
            <a:ext cx="1219200" cy="1219200"/>
          </a:xfrm>
          <a:prstGeom prst="rect">
            <a:avLst/>
          </a:prstGeom>
          <a:noFill/>
          <a:ln>
            <a:noFill/>
          </a:ln>
          <a:effectLst>
            <a:outerShdw blurRad="57150" rotWithShape="0" algn="bl" dir="5400000" dist="19050">
              <a:srgbClr val="000000">
                <a:alpha val="50000"/>
              </a:srgbClr>
            </a:outerShdw>
          </a:effectLst>
        </p:spPr>
      </p:pic>
      <p:pic>
        <p:nvPicPr>
          <p:cNvPr id="256" name="Google Shape;256;p23"/>
          <p:cNvPicPr preferRelativeResize="0"/>
          <p:nvPr/>
        </p:nvPicPr>
        <p:blipFill>
          <a:blip r:embed="rId6">
            <a:alphaModFix amt="10000"/>
          </a:blip>
          <a:stretch>
            <a:fillRect/>
          </a:stretch>
        </p:blipFill>
        <p:spPr>
          <a:xfrm>
            <a:off x="1060425" y="2360075"/>
            <a:ext cx="609600" cy="609600"/>
          </a:xfrm>
          <a:prstGeom prst="rect">
            <a:avLst/>
          </a:prstGeom>
          <a:noFill/>
          <a:ln>
            <a:noFill/>
          </a:ln>
        </p:spPr>
      </p:pic>
      <p:pic>
        <p:nvPicPr>
          <p:cNvPr id="257" name="Google Shape;257;p23"/>
          <p:cNvPicPr preferRelativeResize="0"/>
          <p:nvPr/>
        </p:nvPicPr>
        <p:blipFill>
          <a:blip r:embed="rId7">
            <a:alphaModFix/>
          </a:blip>
          <a:stretch>
            <a:fillRect/>
          </a:stretch>
        </p:blipFill>
        <p:spPr>
          <a:xfrm>
            <a:off x="5258400" y="1271100"/>
            <a:ext cx="532200" cy="532200"/>
          </a:xfrm>
          <a:prstGeom prst="rect">
            <a:avLst/>
          </a:prstGeom>
          <a:noFill/>
          <a:ln>
            <a:noFill/>
          </a:ln>
          <a:effectLst>
            <a:outerShdw blurRad="57150" rotWithShape="0" algn="bl" dir="5400000" dist="19050">
              <a:srgbClr val="000000">
                <a:alpha val="50000"/>
              </a:srgbClr>
            </a:outerShdw>
          </a:effectLst>
        </p:spPr>
      </p:pic>
      <p:pic>
        <p:nvPicPr>
          <p:cNvPr id="258" name="Google Shape;258;p23"/>
          <p:cNvPicPr preferRelativeResize="0"/>
          <p:nvPr/>
        </p:nvPicPr>
        <p:blipFill>
          <a:blip r:embed="rId6">
            <a:alphaModFix amt="10000"/>
          </a:blip>
          <a:stretch>
            <a:fillRect/>
          </a:stretch>
        </p:blipFill>
        <p:spPr>
          <a:xfrm>
            <a:off x="7473975" y="2360075"/>
            <a:ext cx="609600" cy="609600"/>
          </a:xfrm>
          <a:prstGeom prst="rect">
            <a:avLst/>
          </a:prstGeom>
          <a:noFill/>
          <a:ln>
            <a:noFill/>
          </a:ln>
        </p:spPr>
      </p:pic>
      <p:pic>
        <p:nvPicPr>
          <p:cNvPr id="259" name="Google Shape;259;p23"/>
          <p:cNvPicPr preferRelativeResize="0"/>
          <p:nvPr/>
        </p:nvPicPr>
        <p:blipFill>
          <a:blip r:embed="rId8">
            <a:alphaModFix/>
          </a:blip>
          <a:stretch>
            <a:fillRect/>
          </a:stretch>
        </p:blipFill>
        <p:spPr>
          <a:xfrm>
            <a:off x="4084325" y="4666525"/>
            <a:ext cx="975360" cy="975360"/>
          </a:xfrm>
          <a:prstGeom prst="rect">
            <a:avLst/>
          </a:prstGeom>
          <a:noFill/>
          <a:ln>
            <a:noFill/>
          </a:ln>
        </p:spPr>
      </p:pic>
      <p:cxnSp>
        <p:nvCxnSpPr>
          <p:cNvPr id="260" name="Google Shape;260;p23"/>
          <p:cNvCxnSpPr/>
          <p:nvPr/>
        </p:nvCxnSpPr>
        <p:spPr>
          <a:xfrm rot="10800000">
            <a:off x="4724400" y="2229200"/>
            <a:ext cx="0" cy="2437200"/>
          </a:xfrm>
          <a:prstGeom prst="straightConnector1">
            <a:avLst/>
          </a:prstGeom>
          <a:noFill/>
          <a:ln cap="flat" cmpd="sng" w="38100">
            <a:solidFill>
              <a:schemeClr val="dk1"/>
            </a:solidFill>
            <a:prstDash val="solid"/>
            <a:round/>
            <a:headEnd len="med" w="med" type="none"/>
            <a:tailEnd len="med" w="med" type="triangle"/>
          </a:ln>
        </p:spPr>
      </p:cxnSp>
      <p:cxnSp>
        <p:nvCxnSpPr>
          <p:cNvPr id="261" name="Google Shape;261;p23"/>
          <p:cNvCxnSpPr/>
          <p:nvPr/>
        </p:nvCxnSpPr>
        <p:spPr>
          <a:xfrm>
            <a:off x="4419600" y="2229200"/>
            <a:ext cx="0" cy="2437200"/>
          </a:xfrm>
          <a:prstGeom prst="straightConnector1">
            <a:avLst/>
          </a:prstGeom>
          <a:noFill/>
          <a:ln cap="flat" cmpd="sng" w="38100">
            <a:solidFill>
              <a:schemeClr val="dk1"/>
            </a:solidFill>
            <a:prstDash val="solid"/>
            <a:round/>
            <a:headEnd len="med" w="med" type="none"/>
            <a:tailEnd len="med" w="med" type="triangle"/>
          </a:ln>
        </p:spPr>
      </p:cxnSp>
      <p:sp>
        <p:nvSpPr>
          <p:cNvPr id="262" name="Google Shape;262;p23"/>
          <p:cNvSpPr txBox="1"/>
          <p:nvPr/>
        </p:nvSpPr>
        <p:spPr>
          <a:xfrm>
            <a:off x="3464488" y="3593475"/>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f</a:t>
            </a:r>
            <a:endParaRPr sz="2500"/>
          </a:p>
        </p:txBody>
      </p:sp>
      <p:pic>
        <p:nvPicPr>
          <p:cNvPr id="263" name="Google Shape;263;p23"/>
          <p:cNvPicPr preferRelativeResize="0"/>
          <p:nvPr/>
        </p:nvPicPr>
        <p:blipFill>
          <a:blip r:embed="rId9">
            <a:alphaModFix/>
          </a:blip>
          <a:stretch>
            <a:fillRect/>
          </a:stretch>
        </p:blipFill>
        <p:spPr>
          <a:xfrm>
            <a:off x="3679300" y="3683600"/>
            <a:ext cx="609600" cy="609600"/>
          </a:xfrm>
          <a:prstGeom prst="rect">
            <a:avLst/>
          </a:prstGeom>
          <a:noFill/>
          <a:ln>
            <a:noFill/>
          </a:ln>
        </p:spPr>
      </p:pic>
      <p:sp>
        <p:nvSpPr>
          <p:cNvPr id="264" name="Google Shape;264;p23"/>
          <p:cNvSpPr/>
          <p:nvPr/>
        </p:nvSpPr>
        <p:spPr>
          <a:xfrm>
            <a:off x="593025" y="1083300"/>
            <a:ext cx="1662600" cy="907800"/>
          </a:xfrm>
          <a:prstGeom prst="rect">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KeyGen</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pic>
        <p:nvPicPr>
          <p:cNvPr id="270" name="Google Shape;270;p24"/>
          <p:cNvPicPr preferRelativeResize="0"/>
          <p:nvPr/>
        </p:nvPicPr>
        <p:blipFill>
          <a:blip r:embed="rId3">
            <a:alphaModFix/>
          </a:blip>
          <a:stretch>
            <a:fillRect/>
          </a:stretch>
        </p:blipFill>
        <p:spPr>
          <a:xfrm>
            <a:off x="3371600" y="4913813"/>
            <a:ext cx="609600" cy="609600"/>
          </a:xfrm>
          <a:prstGeom prst="rect">
            <a:avLst/>
          </a:prstGeom>
          <a:noFill/>
          <a:ln>
            <a:noFill/>
          </a:ln>
        </p:spPr>
      </p:pic>
      <p:sp>
        <p:nvSpPr>
          <p:cNvPr id="271" name="Google Shape;271;p24"/>
          <p:cNvSpPr txBox="1"/>
          <p:nvPr/>
        </p:nvSpPr>
        <p:spPr>
          <a:xfrm>
            <a:off x="3156788" y="4823688"/>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f</a:t>
            </a:r>
            <a:endParaRPr sz="2500"/>
          </a:p>
        </p:txBody>
      </p:sp>
      <p:sp>
        <p:nvSpPr>
          <p:cNvPr id="272" name="Google Shape;272;p24"/>
          <p:cNvSpPr txBox="1"/>
          <p:nvPr>
            <p:ph type="title"/>
          </p:nvPr>
        </p:nvSpPr>
        <p:spPr>
          <a:xfrm>
            <a:off x="0"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Multi-Client Functional Encryption (MCFE)</a:t>
            </a:r>
            <a:endParaRPr sz="3300">
              <a:solidFill>
                <a:schemeClr val="dk1"/>
              </a:solidFill>
            </a:endParaRPr>
          </a:p>
        </p:txBody>
      </p:sp>
      <p:sp>
        <p:nvSpPr>
          <p:cNvPr id="273" name="Google Shape;273;p24"/>
          <p:cNvSpPr/>
          <p:nvPr/>
        </p:nvSpPr>
        <p:spPr>
          <a:xfrm>
            <a:off x="332375" y="4498388"/>
            <a:ext cx="2721300" cy="1350300"/>
          </a:xfrm>
          <a:prstGeom prst="roundRect">
            <a:avLst>
              <a:gd fmla="val 16667" name="adj"/>
            </a:avLst>
          </a:prstGeom>
          <a:noFill/>
          <a:ln cap="flat" cmpd="sng" w="3810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2500"/>
          </a:p>
          <a:p>
            <a:pPr indent="0" lvl="0" marL="0" rtl="0" algn="l">
              <a:lnSpc>
                <a:spcPct val="150000"/>
              </a:lnSpc>
              <a:spcBef>
                <a:spcPts val="0"/>
              </a:spcBef>
              <a:spcAft>
                <a:spcPts val="0"/>
              </a:spcAft>
              <a:buNone/>
            </a:pPr>
            <a:r>
              <a:rPr lang="en-US" sz="2500"/>
              <a:t>           </a:t>
            </a:r>
            <a:endParaRPr sz="2500"/>
          </a:p>
        </p:txBody>
      </p:sp>
      <p:sp>
        <p:nvSpPr>
          <p:cNvPr id="274" name="Google Shape;274;p24"/>
          <p:cNvSpPr/>
          <p:nvPr/>
        </p:nvSpPr>
        <p:spPr>
          <a:xfrm>
            <a:off x="2087625" y="5024738"/>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n</a:t>
            </a:r>
            <a:endParaRPr baseline="-25000" sz="2500"/>
          </a:p>
        </p:txBody>
      </p:sp>
      <p:pic>
        <p:nvPicPr>
          <p:cNvPr id="275" name="Google Shape;275;p24"/>
          <p:cNvPicPr preferRelativeResize="0"/>
          <p:nvPr/>
        </p:nvPicPr>
        <p:blipFill>
          <a:blip r:embed="rId4">
            <a:alphaModFix/>
          </a:blip>
          <a:stretch>
            <a:fillRect/>
          </a:stretch>
        </p:blipFill>
        <p:spPr>
          <a:xfrm>
            <a:off x="2528950" y="5261438"/>
            <a:ext cx="365760" cy="365760"/>
          </a:xfrm>
          <a:prstGeom prst="rect">
            <a:avLst/>
          </a:prstGeom>
          <a:noFill/>
          <a:ln>
            <a:noFill/>
          </a:ln>
        </p:spPr>
      </p:pic>
      <p:sp>
        <p:nvSpPr>
          <p:cNvPr id="276" name="Google Shape;276;p24"/>
          <p:cNvSpPr/>
          <p:nvPr/>
        </p:nvSpPr>
        <p:spPr>
          <a:xfrm>
            <a:off x="411225" y="5024738"/>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1</a:t>
            </a:r>
            <a:endParaRPr baseline="-25000" sz="2500"/>
          </a:p>
        </p:txBody>
      </p:sp>
      <p:pic>
        <p:nvPicPr>
          <p:cNvPr id="277" name="Google Shape;277;p24"/>
          <p:cNvPicPr preferRelativeResize="0"/>
          <p:nvPr/>
        </p:nvPicPr>
        <p:blipFill>
          <a:blip r:embed="rId4">
            <a:alphaModFix/>
          </a:blip>
          <a:stretch>
            <a:fillRect/>
          </a:stretch>
        </p:blipFill>
        <p:spPr>
          <a:xfrm>
            <a:off x="852550" y="5261438"/>
            <a:ext cx="365760" cy="365760"/>
          </a:xfrm>
          <a:prstGeom prst="rect">
            <a:avLst/>
          </a:prstGeom>
          <a:noFill/>
          <a:ln>
            <a:noFill/>
          </a:ln>
        </p:spPr>
      </p:pic>
      <p:cxnSp>
        <p:nvCxnSpPr>
          <p:cNvPr id="278" name="Google Shape;278;p24"/>
          <p:cNvCxnSpPr/>
          <p:nvPr/>
        </p:nvCxnSpPr>
        <p:spPr>
          <a:xfrm>
            <a:off x="1157475" y="5261438"/>
            <a:ext cx="806700" cy="0"/>
          </a:xfrm>
          <a:prstGeom prst="straightConnector1">
            <a:avLst/>
          </a:prstGeom>
          <a:noFill/>
          <a:ln cap="flat" cmpd="sng" w="38100">
            <a:solidFill>
              <a:schemeClr val="dk1"/>
            </a:solidFill>
            <a:prstDash val="dot"/>
            <a:round/>
            <a:headEnd len="med" w="med" type="none"/>
            <a:tailEnd len="med" w="med" type="none"/>
          </a:ln>
        </p:spPr>
      </p:cxnSp>
      <p:sp>
        <p:nvSpPr>
          <p:cNvPr id="279" name="Google Shape;279;p24"/>
          <p:cNvSpPr txBox="1"/>
          <p:nvPr/>
        </p:nvSpPr>
        <p:spPr>
          <a:xfrm>
            <a:off x="352675" y="4459713"/>
            <a:ext cx="2538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time step </a:t>
            </a:r>
            <a:r>
              <a:rPr b="1" lang="en-US" sz="2500"/>
              <a:t>t</a:t>
            </a:r>
            <a:r>
              <a:rPr lang="en-US" sz="2500"/>
              <a:t>:</a:t>
            </a:r>
            <a:endParaRPr sz="2500"/>
          </a:p>
        </p:txBody>
      </p:sp>
      <p:pic>
        <p:nvPicPr>
          <p:cNvPr id="280" name="Google Shape;280;p24"/>
          <p:cNvPicPr preferRelativeResize="0"/>
          <p:nvPr/>
        </p:nvPicPr>
        <p:blipFill>
          <a:blip r:embed="rId5">
            <a:alphaModFix amt="10000"/>
          </a:blip>
          <a:stretch>
            <a:fillRect/>
          </a:stretch>
        </p:blipFill>
        <p:spPr>
          <a:xfrm>
            <a:off x="877550" y="3058625"/>
            <a:ext cx="975360" cy="975360"/>
          </a:xfrm>
          <a:prstGeom prst="rect">
            <a:avLst/>
          </a:prstGeom>
          <a:noFill/>
          <a:ln>
            <a:noFill/>
          </a:ln>
        </p:spPr>
      </p:pic>
      <p:pic>
        <p:nvPicPr>
          <p:cNvPr id="281" name="Google Shape;281;p24"/>
          <p:cNvPicPr preferRelativeResize="0"/>
          <p:nvPr/>
        </p:nvPicPr>
        <p:blipFill>
          <a:blip r:embed="rId5">
            <a:alphaModFix amt="10000"/>
          </a:blip>
          <a:stretch>
            <a:fillRect/>
          </a:stretch>
        </p:blipFill>
        <p:spPr>
          <a:xfrm>
            <a:off x="7291100" y="3058625"/>
            <a:ext cx="975360" cy="975360"/>
          </a:xfrm>
          <a:prstGeom prst="rect">
            <a:avLst/>
          </a:prstGeom>
          <a:noFill/>
          <a:ln>
            <a:noFill/>
          </a:ln>
        </p:spPr>
      </p:pic>
      <p:pic>
        <p:nvPicPr>
          <p:cNvPr id="282" name="Google Shape;282;p24"/>
          <p:cNvPicPr preferRelativeResize="0"/>
          <p:nvPr/>
        </p:nvPicPr>
        <p:blipFill>
          <a:blip r:embed="rId6">
            <a:alphaModFix amt="10000"/>
          </a:blip>
          <a:stretch>
            <a:fillRect/>
          </a:stretch>
        </p:blipFill>
        <p:spPr>
          <a:xfrm>
            <a:off x="3962400" y="1010000"/>
            <a:ext cx="1219200" cy="1219200"/>
          </a:xfrm>
          <a:prstGeom prst="rect">
            <a:avLst/>
          </a:prstGeom>
          <a:noFill/>
          <a:ln>
            <a:noFill/>
          </a:ln>
          <a:effectLst>
            <a:outerShdw blurRad="57150" rotWithShape="0" algn="bl" dir="5400000" dist="19050">
              <a:srgbClr val="000000">
                <a:alpha val="50000"/>
              </a:srgbClr>
            </a:outerShdw>
          </a:effectLst>
        </p:spPr>
      </p:pic>
      <p:pic>
        <p:nvPicPr>
          <p:cNvPr id="283" name="Google Shape;283;p24"/>
          <p:cNvPicPr preferRelativeResize="0"/>
          <p:nvPr/>
        </p:nvPicPr>
        <p:blipFill>
          <a:blip r:embed="rId7">
            <a:alphaModFix amt="10000"/>
          </a:blip>
          <a:stretch>
            <a:fillRect/>
          </a:stretch>
        </p:blipFill>
        <p:spPr>
          <a:xfrm>
            <a:off x="1060425" y="2360075"/>
            <a:ext cx="609600" cy="609600"/>
          </a:xfrm>
          <a:prstGeom prst="rect">
            <a:avLst/>
          </a:prstGeom>
          <a:noFill/>
          <a:ln>
            <a:noFill/>
          </a:ln>
        </p:spPr>
      </p:pic>
      <p:pic>
        <p:nvPicPr>
          <p:cNvPr id="284" name="Google Shape;284;p24"/>
          <p:cNvPicPr preferRelativeResize="0"/>
          <p:nvPr/>
        </p:nvPicPr>
        <p:blipFill>
          <a:blip r:embed="rId8">
            <a:alphaModFix amt="10000"/>
          </a:blip>
          <a:stretch>
            <a:fillRect/>
          </a:stretch>
        </p:blipFill>
        <p:spPr>
          <a:xfrm>
            <a:off x="5258400" y="1271100"/>
            <a:ext cx="532200" cy="532200"/>
          </a:xfrm>
          <a:prstGeom prst="rect">
            <a:avLst/>
          </a:prstGeom>
          <a:noFill/>
          <a:ln>
            <a:noFill/>
          </a:ln>
          <a:effectLst>
            <a:outerShdw blurRad="57150" rotWithShape="0" algn="bl" dir="5400000" dist="19050">
              <a:srgbClr val="000000">
                <a:alpha val="50000"/>
              </a:srgbClr>
            </a:outerShdw>
          </a:effectLst>
        </p:spPr>
      </p:pic>
      <p:pic>
        <p:nvPicPr>
          <p:cNvPr id="285" name="Google Shape;285;p24"/>
          <p:cNvPicPr preferRelativeResize="0"/>
          <p:nvPr/>
        </p:nvPicPr>
        <p:blipFill>
          <a:blip r:embed="rId7">
            <a:alphaModFix amt="10000"/>
          </a:blip>
          <a:stretch>
            <a:fillRect/>
          </a:stretch>
        </p:blipFill>
        <p:spPr>
          <a:xfrm>
            <a:off x="7473975" y="2360075"/>
            <a:ext cx="609600" cy="609600"/>
          </a:xfrm>
          <a:prstGeom prst="rect">
            <a:avLst/>
          </a:prstGeom>
          <a:noFill/>
          <a:ln>
            <a:noFill/>
          </a:ln>
        </p:spPr>
      </p:pic>
      <p:pic>
        <p:nvPicPr>
          <p:cNvPr id="286" name="Google Shape;286;p24"/>
          <p:cNvPicPr preferRelativeResize="0"/>
          <p:nvPr/>
        </p:nvPicPr>
        <p:blipFill>
          <a:blip r:embed="rId9">
            <a:alphaModFix/>
          </a:blip>
          <a:stretch>
            <a:fillRect/>
          </a:stretch>
        </p:blipFill>
        <p:spPr>
          <a:xfrm>
            <a:off x="4084325" y="4666525"/>
            <a:ext cx="975360" cy="97536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1" name="Shape 291"/>
        <p:cNvGrpSpPr/>
        <p:nvPr/>
      </p:nvGrpSpPr>
      <p:grpSpPr>
        <a:xfrm>
          <a:off x="0" y="0"/>
          <a:ext cx="0" cy="0"/>
          <a:chOff x="0" y="0"/>
          <a:chExt cx="0" cy="0"/>
        </a:xfrm>
      </p:grpSpPr>
      <p:sp>
        <p:nvSpPr>
          <p:cNvPr id="292" name="Google Shape;292;p25"/>
          <p:cNvSpPr/>
          <p:nvPr/>
        </p:nvSpPr>
        <p:spPr>
          <a:xfrm>
            <a:off x="3822750" y="3661238"/>
            <a:ext cx="1498500" cy="907800"/>
          </a:xfrm>
          <a:prstGeom prst="rect">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Decrypt</a:t>
            </a:r>
            <a:endParaRPr sz="3000"/>
          </a:p>
        </p:txBody>
      </p:sp>
      <p:sp>
        <p:nvSpPr>
          <p:cNvPr id="293" name="Google Shape;293;p25"/>
          <p:cNvSpPr/>
          <p:nvPr/>
        </p:nvSpPr>
        <p:spPr>
          <a:xfrm>
            <a:off x="3539250" y="6001100"/>
            <a:ext cx="2065500" cy="6252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f(x</a:t>
            </a:r>
            <a:r>
              <a:rPr baseline="-25000" lang="en-US" sz="2500"/>
              <a:t>1</a:t>
            </a:r>
            <a:r>
              <a:rPr lang="en-US" sz="2500"/>
              <a:t>, …, x</a:t>
            </a:r>
            <a:r>
              <a:rPr baseline="-25000" lang="en-US" sz="2500"/>
              <a:t>n</a:t>
            </a:r>
            <a:r>
              <a:rPr lang="en-US" sz="2500"/>
              <a:t>)</a:t>
            </a:r>
            <a:endParaRPr sz="2500"/>
          </a:p>
        </p:txBody>
      </p:sp>
      <p:pic>
        <p:nvPicPr>
          <p:cNvPr id="294" name="Google Shape;294;p25"/>
          <p:cNvPicPr preferRelativeResize="0"/>
          <p:nvPr/>
        </p:nvPicPr>
        <p:blipFill>
          <a:blip r:embed="rId3">
            <a:alphaModFix/>
          </a:blip>
          <a:stretch>
            <a:fillRect/>
          </a:stretch>
        </p:blipFill>
        <p:spPr>
          <a:xfrm>
            <a:off x="3371600" y="4913813"/>
            <a:ext cx="609600" cy="609600"/>
          </a:xfrm>
          <a:prstGeom prst="rect">
            <a:avLst/>
          </a:prstGeom>
          <a:noFill/>
          <a:ln>
            <a:noFill/>
          </a:ln>
        </p:spPr>
      </p:pic>
      <p:sp>
        <p:nvSpPr>
          <p:cNvPr id="295" name="Google Shape;295;p25"/>
          <p:cNvSpPr txBox="1"/>
          <p:nvPr/>
        </p:nvSpPr>
        <p:spPr>
          <a:xfrm>
            <a:off x="3156788" y="4823688"/>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f</a:t>
            </a:r>
            <a:endParaRPr sz="2500"/>
          </a:p>
        </p:txBody>
      </p:sp>
      <p:sp>
        <p:nvSpPr>
          <p:cNvPr id="296" name="Google Shape;296;p25"/>
          <p:cNvSpPr txBox="1"/>
          <p:nvPr>
            <p:ph type="title"/>
          </p:nvPr>
        </p:nvSpPr>
        <p:spPr>
          <a:xfrm>
            <a:off x="0"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Multi-Client Functional Encryption (MCFE)</a:t>
            </a:r>
            <a:endParaRPr sz="3300">
              <a:solidFill>
                <a:schemeClr val="dk1"/>
              </a:solidFill>
            </a:endParaRPr>
          </a:p>
        </p:txBody>
      </p:sp>
      <p:sp>
        <p:nvSpPr>
          <p:cNvPr id="297" name="Google Shape;297;p25"/>
          <p:cNvSpPr/>
          <p:nvPr/>
        </p:nvSpPr>
        <p:spPr>
          <a:xfrm>
            <a:off x="332375" y="4498388"/>
            <a:ext cx="2721300" cy="1350300"/>
          </a:xfrm>
          <a:prstGeom prst="roundRect">
            <a:avLst>
              <a:gd fmla="val 16667" name="adj"/>
            </a:avLst>
          </a:prstGeom>
          <a:noFill/>
          <a:ln cap="flat" cmpd="sng" w="3810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2500"/>
          </a:p>
          <a:p>
            <a:pPr indent="0" lvl="0" marL="0" rtl="0" algn="l">
              <a:lnSpc>
                <a:spcPct val="150000"/>
              </a:lnSpc>
              <a:spcBef>
                <a:spcPts val="0"/>
              </a:spcBef>
              <a:spcAft>
                <a:spcPts val="0"/>
              </a:spcAft>
              <a:buNone/>
            </a:pPr>
            <a:r>
              <a:rPr lang="en-US" sz="2500"/>
              <a:t>           </a:t>
            </a:r>
            <a:endParaRPr sz="2500"/>
          </a:p>
        </p:txBody>
      </p:sp>
      <p:sp>
        <p:nvSpPr>
          <p:cNvPr id="298" name="Google Shape;298;p25"/>
          <p:cNvSpPr/>
          <p:nvPr/>
        </p:nvSpPr>
        <p:spPr>
          <a:xfrm>
            <a:off x="2087625" y="5024738"/>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n</a:t>
            </a:r>
            <a:endParaRPr baseline="-25000" sz="2500"/>
          </a:p>
        </p:txBody>
      </p:sp>
      <p:pic>
        <p:nvPicPr>
          <p:cNvPr id="299" name="Google Shape;299;p25"/>
          <p:cNvPicPr preferRelativeResize="0"/>
          <p:nvPr/>
        </p:nvPicPr>
        <p:blipFill>
          <a:blip r:embed="rId4">
            <a:alphaModFix/>
          </a:blip>
          <a:stretch>
            <a:fillRect/>
          </a:stretch>
        </p:blipFill>
        <p:spPr>
          <a:xfrm>
            <a:off x="2528950" y="5261438"/>
            <a:ext cx="365760" cy="365760"/>
          </a:xfrm>
          <a:prstGeom prst="rect">
            <a:avLst/>
          </a:prstGeom>
          <a:noFill/>
          <a:ln>
            <a:noFill/>
          </a:ln>
        </p:spPr>
      </p:pic>
      <p:sp>
        <p:nvSpPr>
          <p:cNvPr id="300" name="Google Shape;300;p25"/>
          <p:cNvSpPr/>
          <p:nvPr/>
        </p:nvSpPr>
        <p:spPr>
          <a:xfrm>
            <a:off x="411225" y="5024738"/>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1</a:t>
            </a:r>
            <a:endParaRPr baseline="-25000" sz="2500"/>
          </a:p>
        </p:txBody>
      </p:sp>
      <p:pic>
        <p:nvPicPr>
          <p:cNvPr id="301" name="Google Shape;301;p25"/>
          <p:cNvPicPr preferRelativeResize="0"/>
          <p:nvPr/>
        </p:nvPicPr>
        <p:blipFill>
          <a:blip r:embed="rId4">
            <a:alphaModFix/>
          </a:blip>
          <a:stretch>
            <a:fillRect/>
          </a:stretch>
        </p:blipFill>
        <p:spPr>
          <a:xfrm>
            <a:off x="852550" y="5261438"/>
            <a:ext cx="365760" cy="365760"/>
          </a:xfrm>
          <a:prstGeom prst="rect">
            <a:avLst/>
          </a:prstGeom>
          <a:noFill/>
          <a:ln>
            <a:noFill/>
          </a:ln>
        </p:spPr>
      </p:pic>
      <p:cxnSp>
        <p:nvCxnSpPr>
          <p:cNvPr id="302" name="Google Shape;302;p25"/>
          <p:cNvCxnSpPr/>
          <p:nvPr/>
        </p:nvCxnSpPr>
        <p:spPr>
          <a:xfrm>
            <a:off x="1157475" y="5261438"/>
            <a:ext cx="806700" cy="0"/>
          </a:xfrm>
          <a:prstGeom prst="straightConnector1">
            <a:avLst/>
          </a:prstGeom>
          <a:noFill/>
          <a:ln cap="flat" cmpd="sng" w="38100">
            <a:solidFill>
              <a:schemeClr val="dk1"/>
            </a:solidFill>
            <a:prstDash val="dot"/>
            <a:round/>
            <a:headEnd len="med" w="med" type="none"/>
            <a:tailEnd len="med" w="med" type="none"/>
          </a:ln>
        </p:spPr>
      </p:cxnSp>
      <p:sp>
        <p:nvSpPr>
          <p:cNvPr id="303" name="Google Shape;303;p25"/>
          <p:cNvSpPr txBox="1"/>
          <p:nvPr/>
        </p:nvSpPr>
        <p:spPr>
          <a:xfrm>
            <a:off x="352675" y="4459713"/>
            <a:ext cx="2538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time step </a:t>
            </a:r>
            <a:r>
              <a:rPr b="1" lang="en-US" sz="2500"/>
              <a:t>t</a:t>
            </a:r>
            <a:r>
              <a:rPr lang="en-US" sz="2500"/>
              <a:t>:</a:t>
            </a:r>
            <a:endParaRPr sz="2500"/>
          </a:p>
        </p:txBody>
      </p:sp>
      <p:pic>
        <p:nvPicPr>
          <p:cNvPr id="304" name="Google Shape;304;p25"/>
          <p:cNvPicPr preferRelativeResize="0"/>
          <p:nvPr/>
        </p:nvPicPr>
        <p:blipFill>
          <a:blip r:embed="rId5">
            <a:alphaModFix amt="10000"/>
          </a:blip>
          <a:stretch>
            <a:fillRect/>
          </a:stretch>
        </p:blipFill>
        <p:spPr>
          <a:xfrm>
            <a:off x="877550" y="3058625"/>
            <a:ext cx="975360" cy="975360"/>
          </a:xfrm>
          <a:prstGeom prst="rect">
            <a:avLst/>
          </a:prstGeom>
          <a:noFill/>
          <a:ln>
            <a:noFill/>
          </a:ln>
        </p:spPr>
      </p:pic>
      <p:pic>
        <p:nvPicPr>
          <p:cNvPr id="305" name="Google Shape;305;p25"/>
          <p:cNvPicPr preferRelativeResize="0"/>
          <p:nvPr/>
        </p:nvPicPr>
        <p:blipFill>
          <a:blip r:embed="rId5">
            <a:alphaModFix amt="10000"/>
          </a:blip>
          <a:stretch>
            <a:fillRect/>
          </a:stretch>
        </p:blipFill>
        <p:spPr>
          <a:xfrm>
            <a:off x="7291100" y="3058625"/>
            <a:ext cx="975360" cy="975360"/>
          </a:xfrm>
          <a:prstGeom prst="rect">
            <a:avLst/>
          </a:prstGeom>
          <a:noFill/>
          <a:ln>
            <a:noFill/>
          </a:ln>
        </p:spPr>
      </p:pic>
      <p:pic>
        <p:nvPicPr>
          <p:cNvPr id="306" name="Google Shape;306;p25"/>
          <p:cNvPicPr preferRelativeResize="0"/>
          <p:nvPr/>
        </p:nvPicPr>
        <p:blipFill>
          <a:blip r:embed="rId6">
            <a:alphaModFix amt="10000"/>
          </a:blip>
          <a:stretch>
            <a:fillRect/>
          </a:stretch>
        </p:blipFill>
        <p:spPr>
          <a:xfrm>
            <a:off x="3962400" y="1010000"/>
            <a:ext cx="1219200" cy="1219200"/>
          </a:xfrm>
          <a:prstGeom prst="rect">
            <a:avLst/>
          </a:prstGeom>
          <a:noFill/>
          <a:ln>
            <a:noFill/>
          </a:ln>
          <a:effectLst>
            <a:outerShdw blurRad="57150" rotWithShape="0" algn="bl" dir="5400000" dist="19050">
              <a:srgbClr val="000000">
                <a:alpha val="50000"/>
              </a:srgbClr>
            </a:outerShdw>
          </a:effectLst>
        </p:spPr>
      </p:pic>
      <p:pic>
        <p:nvPicPr>
          <p:cNvPr id="307" name="Google Shape;307;p25"/>
          <p:cNvPicPr preferRelativeResize="0"/>
          <p:nvPr/>
        </p:nvPicPr>
        <p:blipFill>
          <a:blip r:embed="rId7">
            <a:alphaModFix amt="10000"/>
          </a:blip>
          <a:stretch>
            <a:fillRect/>
          </a:stretch>
        </p:blipFill>
        <p:spPr>
          <a:xfrm>
            <a:off x="1060425" y="2360075"/>
            <a:ext cx="609600" cy="609600"/>
          </a:xfrm>
          <a:prstGeom prst="rect">
            <a:avLst/>
          </a:prstGeom>
          <a:noFill/>
          <a:ln>
            <a:noFill/>
          </a:ln>
        </p:spPr>
      </p:pic>
      <p:pic>
        <p:nvPicPr>
          <p:cNvPr id="308" name="Google Shape;308;p25"/>
          <p:cNvPicPr preferRelativeResize="0"/>
          <p:nvPr/>
        </p:nvPicPr>
        <p:blipFill>
          <a:blip r:embed="rId8">
            <a:alphaModFix amt="10000"/>
          </a:blip>
          <a:stretch>
            <a:fillRect/>
          </a:stretch>
        </p:blipFill>
        <p:spPr>
          <a:xfrm>
            <a:off x="5258400" y="1271100"/>
            <a:ext cx="532200" cy="532200"/>
          </a:xfrm>
          <a:prstGeom prst="rect">
            <a:avLst/>
          </a:prstGeom>
          <a:noFill/>
          <a:ln>
            <a:noFill/>
          </a:ln>
          <a:effectLst>
            <a:outerShdw blurRad="57150" rotWithShape="0" algn="bl" dir="5400000" dist="19050">
              <a:srgbClr val="000000">
                <a:alpha val="50000"/>
              </a:srgbClr>
            </a:outerShdw>
          </a:effectLst>
        </p:spPr>
      </p:pic>
      <p:pic>
        <p:nvPicPr>
          <p:cNvPr id="309" name="Google Shape;309;p25"/>
          <p:cNvPicPr preferRelativeResize="0"/>
          <p:nvPr/>
        </p:nvPicPr>
        <p:blipFill>
          <a:blip r:embed="rId7">
            <a:alphaModFix amt="10000"/>
          </a:blip>
          <a:stretch>
            <a:fillRect/>
          </a:stretch>
        </p:blipFill>
        <p:spPr>
          <a:xfrm>
            <a:off x="7473975" y="2360075"/>
            <a:ext cx="609600" cy="609600"/>
          </a:xfrm>
          <a:prstGeom prst="rect">
            <a:avLst/>
          </a:prstGeom>
          <a:noFill/>
          <a:ln>
            <a:noFill/>
          </a:ln>
        </p:spPr>
      </p:pic>
      <p:pic>
        <p:nvPicPr>
          <p:cNvPr id="310" name="Google Shape;310;p25"/>
          <p:cNvPicPr preferRelativeResize="0"/>
          <p:nvPr/>
        </p:nvPicPr>
        <p:blipFill>
          <a:blip r:embed="rId9">
            <a:alphaModFix/>
          </a:blip>
          <a:stretch>
            <a:fillRect/>
          </a:stretch>
        </p:blipFill>
        <p:spPr>
          <a:xfrm>
            <a:off x="4084325" y="4666525"/>
            <a:ext cx="975360" cy="97536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5" name="Shape 315"/>
        <p:cNvGrpSpPr/>
        <p:nvPr/>
      </p:nvGrpSpPr>
      <p:grpSpPr>
        <a:xfrm>
          <a:off x="0" y="0"/>
          <a:ext cx="0" cy="0"/>
          <a:chOff x="0" y="0"/>
          <a:chExt cx="0" cy="0"/>
        </a:xfrm>
      </p:grpSpPr>
      <p:sp>
        <p:nvSpPr>
          <p:cNvPr id="316" name="Google Shape;316;p26"/>
          <p:cNvSpPr txBox="1"/>
          <p:nvPr>
            <p:ph type="title"/>
          </p:nvPr>
        </p:nvSpPr>
        <p:spPr>
          <a:xfrm>
            <a:off x="152325"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Function</a:t>
            </a:r>
            <a:r>
              <a:rPr lang="en-US" sz="3300">
                <a:solidFill>
                  <a:schemeClr val="dk1"/>
                </a:solidFill>
              </a:rPr>
              <a:t> hiding security of MCFE </a:t>
            </a:r>
            <a:endParaRPr sz="3300">
              <a:solidFill>
                <a:srgbClr val="4A86E8"/>
              </a:solidFill>
            </a:endParaRPr>
          </a:p>
        </p:txBody>
      </p:sp>
      <p:sp>
        <p:nvSpPr>
          <p:cNvPr id="317" name="Google Shape;317;p26"/>
          <p:cNvSpPr/>
          <p:nvPr/>
        </p:nvSpPr>
        <p:spPr>
          <a:xfrm>
            <a:off x="3216788" y="1575025"/>
            <a:ext cx="699000" cy="6252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1</a:t>
            </a:r>
            <a:endParaRPr baseline="-25000" sz="2500"/>
          </a:p>
        </p:txBody>
      </p:sp>
      <p:pic>
        <p:nvPicPr>
          <p:cNvPr id="318" name="Google Shape;318;p26"/>
          <p:cNvPicPr preferRelativeResize="0"/>
          <p:nvPr/>
        </p:nvPicPr>
        <p:blipFill>
          <a:blip r:embed="rId3">
            <a:alphaModFix/>
          </a:blip>
          <a:stretch>
            <a:fillRect/>
          </a:stretch>
        </p:blipFill>
        <p:spPr>
          <a:xfrm>
            <a:off x="3706788" y="1929563"/>
            <a:ext cx="365760" cy="365760"/>
          </a:xfrm>
          <a:prstGeom prst="rect">
            <a:avLst/>
          </a:prstGeom>
          <a:noFill/>
          <a:ln>
            <a:noFill/>
          </a:ln>
        </p:spPr>
      </p:pic>
      <p:sp>
        <p:nvSpPr>
          <p:cNvPr id="319" name="Google Shape;319;p26"/>
          <p:cNvSpPr txBox="1"/>
          <p:nvPr/>
        </p:nvSpPr>
        <p:spPr>
          <a:xfrm>
            <a:off x="4515638" y="1632100"/>
            <a:ext cx="1536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t>hides x</a:t>
            </a:r>
            <a:r>
              <a:rPr baseline="-25000" lang="en-US" sz="2600"/>
              <a:t>1</a:t>
            </a:r>
            <a:endParaRPr baseline="-25000" sz="2600"/>
          </a:p>
        </p:txBody>
      </p:sp>
      <p:pic>
        <p:nvPicPr>
          <p:cNvPr id="320" name="Google Shape;320;p26"/>
          <p:cNvPicPr preferRelativeResize="0"/>
          <p:nvPr/>
        </p:nvPicPr>
        <p:blipFill>
          <a:blip r:embed="rId4">
            <a:alphaModFix/>
          </a:blip>
          <a:stretch>
            <a:fillRect/>
          </a:stretch>
        </p:blipFill>
        <p:spPr>
          <a:xfrm>
            <a:off x="3306175" y="3186225"/>
            <a:ext cx="609600" cy="609600"/>
          </a:xfrm>
          <a:prstGeom prst="rect">
            <a:avLst/>
          </a:prstGeom>
          <a:noFill/>
          <a:ln>
            <a:noFill/>
          </a:ln>
        </p:spPr>
      </p:pic>
      <p:sp>
        <p:nvSpPr>
          <p:cNvPr id="321" name="Google Shape;321;p26"/>
          <p:cNvSpPr txBox="1"/>
          <p:nvPr/>
        </p:nvSpPr>
        <p:spPr>
          <a:xfrm>
            <a:off x="3092050" y="31133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f</a:t>
            </a:r>
            <a:endParaRPr sz="2500"/>
          </a:p>
        </p:txBody>
      </p:sp>
      <p:sp>
        <p:nvSpPr>
          <p:cNvPr id="322" name="Google Shape;322;p26"/>
          <p:cNvSpPr txBox="1"/>
          <p:nvPr/>
        </p:nvSpPr>
        <p:spPr>
          <a:xfrm>
            <a:off x="4515625" y="3162063"/>
            <a:ext cx="1536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t>hides f</a:t>
            </a:r>
            <a:endParaRPr sz="2600"/>
          </a:p>
        </p:txBody>
      </p:sp>
      <p:sp>
        <p:nvSpPr>
          <p:cNvPr id="323" name="Google Shape;323;p26"/>
          <p:cNvSpPr txBox="1"/>
          <p:nvPr/>
        </p:nvSpPr>
        <p:spPr>
          <a:xfrm>
            <a:off x="1885350" y="4613825"/>
            <a:ext cx="53733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t>Decrypter learns only f(x</a:t>
            </a:r>
            <a:r>
              <a:rPr baseline="-25000" lang="en-US" sz="2600"/>
              <a:t>1</a:t>
            </a:r>
            <a:r>
              <a:rPr lang="en-US" sz="2600"/>
              <a:t>, …, x</a:t>
            </a:r>
            <a:r>
              <a:rPr baseline="-25000" lang="en-US" sz="2600"/>
              <a:t>n</a:t>
            </a:r>
            <a:r>
              <a:rPr lang="en-US" sz="2600"/>
              <a:t>)</a:t>
            </a:r>
            <a:endParaRPr sz="2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8" name="Shape 328"/>
        <p:cNvGrpSpPr/>
        <p:nvPr/>
      </p:nvGrpSpPr>
      <p:grpSpPr>
        <a:xfrm>
          <a:off x="0" y="0"/>
          <a:ext cx="0" cy="0"/>
          <a:chOff x="0" y="0"/>
          <a:chExt cx="0" cy="0"/>
        </a:xfrm>
      </p:grpSpPr>
      <p:sp>
        <p:nvSpPr>
          <p:cNvPr id="329" name="Google Shape;329;p27"/>
          <p:cNvSpPr txBox="1"/>
          <p:nvPr>
            <p:ph type="title"/>
          </p:nvPr>
        </p:nvSpPr>
        <p:spPr>
          <a:xfrm>
            <a:off x="-75" y="7192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100">
                <a:solidFill>
                  <a:schemeClr val="dk1"/>
                </a:solidFill>
              </a:rPr>
              <a:t>Multi-Client </a:t>
            </a:r>
            <a:r>
              <a:rPr lang="en-US" sz="3100">
                <a:solidFill>
                  <a:srgbClr val="4A86E8"/>
                </a:solidFill>
              </a:rPr>
              <a:t>Inner Product </a:t>
            </a:r>
            <a:r>
              <a:rPr lang="en-US" sz="3100">
                <a:solidFill>
                  <a:schemeClr val="dk1"/>
                </a:solidFill>
              </a:rPr>
              <a:t>Encryption (MCIPE)</a:t>
            </a:r>
            <a:endParaRPr sz="3100">
              <a:solidFill>
                <a:schemeClr val="dk2"/>
              </a:solidFill>
            </a:endParaRPr>
          </a:p>
        </p:txBody>
      </p:sp>
      <p:pic>
        <p:nvPicPr>
          <p:cNvPr descr="\text{Let $y=(y_1, \ldots, y_n)$. Then,}\\&#10;\begin{align*}&#10;f_y(x_1, \ldots, x_n) &amp; = &#10;\langle (x_1, \ldots, x_n), (y_1, \ldots, y_n) \rangle \\&#10;&amp; = x_1 \cdot y_1 + \ldots + x_n \cdot y_n&#10;\end{align*}" id="330" name="Google Shape;330;p27" title="MathEquation,#000000"/>
          <p:cNvPicPr preferRelativeResize="0"/>
          <p:nvPr/>
        </p:nvPicPr>
        <p:blipFill>
          <a:blip r:embed="rId3">
            <a:alphaModFix/>
          </a:blip>
          <a:stretch>
            <a:fillRect/>
          </a:stretch>
        </p:blipFill>
        <p:spPr>
          <a:xfrm>
            <a:off x="986044" y="2870800"/>
            <a:ext cx="7171764" cy="152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sp>
        <p:nvSpPr>
          <p:cNvPr id="336" name="Google Shape;336;p28"/>
          <p:cNvSpPr txBox="1"/>
          <p:nvPr>
            <p:ph type="title"/>
          </p:nvPr>
        </p:nvSpPr>
        <p:spPr>
          <a:xfrm>
            <a:off x="0" y="719200"/>
            <a:ext cx="9144000" cy="728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US" sz="3300">
                <a:solidFill>
                  <a:schemeClr val="dk1"/>
                </a:solidFill>
              </a:rPr>
              <a:t>Function-hiding </a:t>
            </a:r>
            <a:r>
              <a:rPr lang="en-US" sz="3300">
                <a:solidFill>
                  <a:srgbClr val="4A86E8"/>
                </a:solidFill>
              </a:rPr>
              <a:t>MCIPE</a:t>
            </a:r>
            <a:r>
              <a:rPr lang="en-US" sz="3300">
                <a:solidFill>
                  <a:schemeClr val="dk1"/>
                </a:solidFill>
              </a:rPr>
              <a:t> Applications: </a:t>
            </a:r>
            <a:endParaRPr sz="3300">
              <a:solidFill>
                <a:schemeClr val="dk1"/>
              </a:solidFill>
            </a:endParaRPr>
          </a:p>
          <a:p>
            <a:pPr indent="0" lvl="0" marL="0" rtl="0" algn="ctr">
              <a:spcBef>
                <a:spcPts val="0"/>
              </a:spcBef>
              <a:spcAft>
                <a:spcPts val="0"/>
              </a:spcAft>
              <a:buSzPts val="990"/>
              <a:buNone/>
            </a:pPr>
            <a:r>
              <a:rPr lang="en-US" sz="3300">
                <a:solidFill>
                  <a:srgbClr val="4A86E8"/>
                </a:solidFill>
              </a:rPr>
              <a:t>Delegating computation to untrusted server</a:t>
            </a:r>
            <a:endParaRPr sz="3300">
              <a:solidFill>
                <a:srgbClr val="4A86E8"/>
              </a:solidFill>
            </a:endParaRPr>
          </a:p>
        </p:txBody>
      </p:sp>
      <p:sp>
        <p:nvSpPr>
          <p:cNvPr id="337" name="Google Shape;337;p28"/>
          <p:cNvSpPr txBox="1"/>
          <p:nvPr>
            <p:ph type="title"/>
          </p:nvPr>
        </p:nvSpPr>
        <p:spPr>
          <a:xfrm>
            <a:off x="0" y="2090800"/>
            <a:ext cx="9144000" cy="7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2700">
                <a:solidFill>
                  <a:schemeClr val="dk1"/>
                </a:solidFill>
              </a:rPr>
              <a:t>Example: Non-Interactive Anonymous Routing [SW21]</a:t>
            </a:r>
            <a:endParaRPr sz="2700">
              <a:solidFill>
                <a:srgbClr val="4A86E8"/>
              </a:solidFill>
            </a:endParaRPr>
          </a:p>
        </p:txBody>
      </p:sp>
      <p:sp>
        <p:nvSpPr>
          <p:cNvPr id="338" name="Google Shape;338;p28"/>
          <p:cNvSpPr/>
          <p:nvPr/>
        </p:nvSpPr>
        <p:spPr>
          <a:xfrm>
            <a:off x="2238674" y="3106500"/>
            <a:ext cx="600000" cy="596100"/>
          </a:xfrm>
          <a:prstGeom prst="ellipse">
            <a:avLst/>
          </a:prstGeom>
          <a:solidFill>
            <a:srgbClr val="4A86E8"/>
          </a:solidFill>
          <a:ln cap="flat" cmpd="sng" w="9525">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1</a:t>
            </a:r>
            <a:endParaRPr sz="2500"/>
          </a:p>
        </p:txBody>
      </p:sp>
      <p:sp>
        <p:nvSpPr>
          <p:cNvPr id="339" name="Google Shape;339;p28"/>
          <p:cNvSpPr/>
          <p:nvPr/>
        </p:nvSpPr>
        <p:spPr>
          <a:xfrm>
            <a:off x="3191847" y="3106500"/>
            <a:ext cx="600000" cy="596100"/>
          </a:xfrm>
          <a:prstGeom prst="ellipse">
            <a:avLst/>
          </a:prstGeom>
          <a:solidFill>
            <a:srgbClr val="4A86E8"/>
          </a:solidFill>
          <a:ln cap="flat" cmpd="sng" w="9525">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2</a:t>
            </a:r>
            <a:endParaRPr sz="2500"/>
          </a:p>
        </p:txBody>
      </p:sp>
      <p:sp>
        <p:nvSpPr>
          <p:cNvPr id="340" name="Google Shape;340;p28"/>
          <p:cNvSpPr/>
          <p:nvPr/>
        </p:nvSpPr>
        <p:spPr>
          <a:xfrm>
            <a:off x="4145020" y="3106500"/>
            <a:ext cx="600000" cy="596100"/>
          </a:xfrm>
          <a:prstGeom prst="ellipse">
            <a:avLst/>
          </a:prstGeom>
          <a:solidFill>
            <a:srgbClr val="4A86E8"/>
          </a:solidFill>
          <a:ln cap="flat" cmpd="sng" w="9525">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3</a:t>
            </a:r>
            <a:endParaRPr sz="2500"/>
          </a:p>
        </p:txBody>
      </p:sp>
      <p:sp>
        <p:nvSpPr>
          <p:cNvPr id="341" name="Google Shape;341;p28"/>
          <p:cNvSpPr/>
          <p:nvPr/>
        </p:nvSpPr>
        <p:spPr>
          <a:xfrm>
            <a:off x="5098192" y="3106500"/>
            <a:ext cx="600000" cy="596100"/>
          </a:xfrm>
          <a:prstGeom prst="ellipse">
            <a:avLst/>
          </a:prstGeom>
          <a:solidFill>
            <a:srgbClr val="4A86E8"/>
          </a:solidFill>
          <a:ln cap="flat" cmpd="sng" w="9525">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4</a:t>
            </a:r>
            <a:endParaRPr sz="2500"/>
          </a:p>
        </p:txBody>
      </p:sp>
      <p:sp>
        <p:nvSpPr>
          <p:cNvPr id="342" name="Google Shape;342;p28"/>
          <p:cNvSpPr/>
          <p:nvPr/>
        </p:nvSpPr>
        <p:spPr>
          <a:xfrm>
            <a:off x="8243662" y="3106500"/>
            <a:ext cx="600000" cy="596100"/>
          </a:xfrm>
          <a:prstGeom prst="ellipse">
            <a:avLst/>
          </a:prstGeom>
          <a:solidFill>
            <a:srgbClr val="4A86E8"/>
          </a:solidFill>
          <a:ln cap="flat" cmpd="sng" w="9525">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n</a:t>
            </a:r>
            <a:endParaRPr sz="2500"/>
          </a:p>
        </p:txBody>
      </p:sp>
      <p:sp>
        <p:nvSpPr>
          <p:cNvPr id="343" name="Google Shape;343;p28"/>
          <p:cNvSpPr/>
          <p:nvPr/>
        </p:nvSpPr>
        <p:spPr>
          <a:xfrm>
            <a:off x="2238674" y="5772581"/>
            <a:ext cx="600000" cy="596100"/>
          </a:xfrm>
          <a:prstGeom prst="ellipse">
            <a:avLst/>
          </a:prstGeom>
          <a:solidFill>
            <a:srgbClr val="9900FF"/>
          </a:solidFill>
          <a:ln cap="flat" cmpd="sng" w="9525">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1</a:t>
            </a:r>
            <a:endParaRPr sz="2500"/>
          </a:p>
        </p:txBody>
      </p:sp>
      <p:sp>
        <p:nvSpPr>
          <p:cNvPr id="344" name="Google Shape;344;p28"/>
          <p:cNvSpPr/>
          <p:nvPr/>
        </p:nvSpPr>
        <p:spPr>
          <a:xfrm>
            <a:off x="3191847" y="5772581"/>
            <a:ext cx="600000" cy="596100"/>
          </a:xfrm>
          <a:prstGeom prst="ellipse">
            <a:avLst/>
          </a:prstGeom>
          <a:solidFill>
            <a:srgbClr val="9900FF"/>
          </a:solidFill>
          <a:ln cap="flat" cmpd="sng" w="9525">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2</a:t>
            </a:r>
            <a:endParaRPr sz="2500"/>
          </a:p>
        </p:txBody>
      </p:sp>
      <p:sp>
        <p:nvSpPr>
          <p:cNvPr id="345" name="Google Shape;345;p28"/>
          <p:cNvSpPr/>
          <p:nvPr/>
        </p:nvSpPr>
        <p:spPr>
          <a:xfrm>
            <a:off x="4145020" y="5772581"/>
            <a:ext cx="600000" cy="596100"/>
          </a:xfrm>
          <a:prstGeom prst="ellipse">
            <a:avLst/>
          </a:prstGeom>
          <a:solidFill>
            <a:srgbClr val="9900FF"/>
          </a:solidFill>
          <a:ln cap="flat" cmpd="sng" w="9525">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3</a:t>
            </a:r>
            <a:endParaRPr sz="2500"/>
          </a:p>
        </p:txBody>
      </p:sp>
      <p:sp>
        <p:nvSpPr>
          <p:cNvPr id="346" name="Google Shape;346;p28"/>
          <p:cNvSpPr/>
          <p:nvPr/>
        </p:nvSpPr>
        <p:spPr>
          <a:xfrm>
            <a:off x="5098192" y="5772581"/>
            <a:ext cx="600000" cy="596100"/>
          </a:xfrm>
          <a:prstGeom prst="ellipse">
            <a:avLst/>
          </a:prstGeom>
          <a:solidFill>
            <a:srgbClr val="9900FF"/>
          </a:solidFill>
          <a:ln cap="flat" cmpd="sng" w="9525">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4</a:t>
            </a:r>
            <a:endParaRPr sz="2500"/>
          </a:p>
        </p:txBody>
      </p:sp>
      <p:sp>
        <p:nvSpPr>
          <p:cNvPr id="347" name="Google Shape;347;p28"/>
          <p:cNvSpPr/>
          <p:nvPr/>
        </p:nvSpPr>
        <p:spPr>
          <a:xfrm>
            <a:off x="8243662" y="5772581"/>
            <a:ext cx="600000" cy="596100"/>
          </a:xfrm>
          <a:prstGeom prst="ellipse">
            <a:avLst/>
          </a:prstGeom>
          <a:solidFill>
            <a:srgbClr val="9900FF"/>
          </a:solidFill>
          <a:ln cap="flat" cmpd="sng" w="9525">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n</a:t>
            </a:r>
            <a:endParaRPr sz="2500"/>
          </a:p>
        </p:txBody>
      </p:sp>
      <p:cxnSp>
        <p:nvCxnSpPr>
          <p:cNvPr id="348" name="Google Shape;348;p28"/>
          <p:cNvCxnSpPr>
            <a:stCxn id="338" idx="4"/>
            <a:endCxn id="349" idx="0"/>
          </p:cNvCxnSpPr>
          <p:nvPr/>
        </p:nvCxnSpPr>
        <p:spPr>
          <a:xfrm>
            <a:off x="2538674" y="3702600"/>
            <a:ext cx="3237600" cy="657300"/>
          </a:xfrm>
          <a:prstGeom prst="straightConnector1">
            <a:avLst/>
          </a:prstGeom>
          <a:noFill/>
          <a:ln cap="flat" cmpd="sng" w="9525">
            <a:solidFill>
              <a:srgbClr val="898989"/>
            </a:solidFill>
            <a:prstDash val="solid"/>
            <a:round/>
            <a:headEnd len="med" w="med" type="none"/>
            <a:tailEnd len="med" w="med" type="triangle"/>
          </a:ln>
        </p:spPr>
      </p:cxnSp>
      <p:cxnSp>
        <p:nvCxnSpPr>
          <p:cNvPr id="350" name="Google Shape;350;p28"/>
          <p:cNvCxnSpPr>
            <a:stCxn id="339" idx="4"/>
            <a:endCxn id="349" idx="0"/>
          </p:cNvCxnSpPr>
          <p:nvPr/>
        </p:nvCxnSpPr>
        <p:spPr>
          <a:xfrm>
            <a:off x="3491847" y="3702600"/>
            <a:ext cx="2284200" cy="657300"/>
          </a:xfrm>
          <a:prstGeom prst="straightConnector1">
            <a:avLst/>
          </a:prstGeom>
          <a:noFill/>
          <a:ln cap="flat" cmpd="sng" w="9525">
            <a:solidFill>
              <a:srgbClr val="898989"/>
            </a:solidFill>
            <a:prstDash val="solid"/>
            <a:round/>
            <a:headEnd len="med" w="med" type="none"/>
            <a:tailEnd len="med" w="med" type="triangle"/>
          </a:ln>
        </p:spPr>
      </p:cxnSp>
      <p:cxnSp>
        <p:nvCxnSpPr>
          <p:cNvPr id="351" name="Google Shape;351;p28"/>
          <p:cNvCxnSpPr>
            <a:stCxn id="340" idx="4"/>
            <a:endCxn id="349" idx="0"/>
          </p:cNvCxnSpPr>
          <p:nvPr/>
        </p:nvCxnSpPr>
        <p:spPr>
          <a:xfrm>
            <a:off x="4445020" y="3702600"/>
            <a:ext cx="1331100" cy="657300"/>
          </a:xfrm>
          <a:prstGeom prst="straightConnector1">
            <a:avLst/>
          </a:prstGeom>
          <a:noFill/>
          <a:ln cap="flat" cmpd="sng" w="9525">
            <a:solidFill>
              <a:srgbClr val="898989"/>
            </a:solidFill>
            <a:prstDash val="solid"/>
            <a:round/>
            <a:headEnd len="med" w="med" type="none"/>
            <a:tailEnd len="med" w="med" type="triangle"/>
          </a:ln>
        </p:spPr>
      </p:cxnSp>
      <p:cxnSp>
        <p:nvCxnSpPr>
          <p:cNvPr id="352" name="Google Shape;352;p28"/>
          <p:cNvCxnSpPr>
            <a:stCxn id="341" idx="4"/>
            <a:endCxn id="349" idx="0"/>
          </p:cNvCxnSpPr>
          <p:nvPr/>
        </p:nvCxnSpPr>
        <p:spPr>
          <a:xfrm>
            <a:off x="5398192" y="3702600"/>
            <a:ext cx="378000" cy="657300"/>
          </a:xfrm>
          <a:prstGeom prst="straightConnector1">
            <a:avLst/>
          </a:prstGeom>
          <a:noFill/>
          <a:ln cap="flat" cmpd="sng" w="9525">
            <a:solidFill>
              <a:srgbClr val="898989"/>
            </a:solidFill>
            <a:prstDash val="solid"/>
            <a:round/>
            <a:headEnd len="med" w="med" type="none"/>
            <a:tailEnd len="med" w="med" type="triangle"/>
          </a:ln>
        </p:spPr>
      </p:cxnSp>
      <p:cxnSp>
        <p:nvCxnSpPr>
          <p:cNvPr id="353" name="Google Shape;353;p28"/>
          <p:cNvCxnSpPr>
            <a:stCxn id="342" idx="4"/>
            <a:endCxn id="349" idx="0"/>
          </p:cNvCxnSpPr>
          <p:nvPr/>
        </p:nvCxnSpPr>
        <p:spPr>
          <a:xfrm flipH="1">
            <a:off x="5776162" y="3702600"/>
            <a:ext cx="2767500" cy="657300"/>
          </a:xfrm>
          <a:prstGeom prst="straightConnector1">
            <a:avLst/>
          </a:prstGeom>
          <a:noFill/>
          <a:ln cap="flat" cmpd="sng" w="9525">
            <a:solidFill>
              <a:srgbClr val="898989"/>
            </a:solidFill>
            <a:prstDash val="solid"/>
            <a:round/>
            <a:headEnd len="med" w="med" type="none"/>
            <a:tailEnd len="med" w="med" type="triangle"/>
          </a:ln>
        </p:spPr>
      </p:cxnSp>
      <p:cxnSp>
        <p:nvCxnSpPr>
          <p:cNvPr id="354" name="Google Shape;354;p28"/>
          <p:cNvCxnSpPr/>
          <p:nvPr/>
        </p:nvCxnSpPr>
        <p:spPr>
          <a:xfrm flipH="1" rot="10800000">
            <a:off x="6256072" y="3398108"/>
            <a:ext cx="1425000" cy="11100"/>
          </a:xfrm>
          <a:prstGeom prst="straightConnector1">
            <a:avLst/>
          </a:prstGeom>
          <a:noFill/>
          <a:ln cap="flat" cmpd="sng" w="76200">
            <a:solidFill>
              <a:srgbClr val="898989"/>
            </a:solidFill>
            <a:prstDash val="dot"/>
            <a:round/>
            <a:headEnd len="med" w="med" type="none"/>
            <a:tailEnd len="med" w="med" type="none"/>
          </a:ln>
        </p:spPr>
      </p:cxnSp>
      <p:cxnSp>
        <p:nvCxnSpPr>
          <p:cNvPr id="355" name="Google Shape;355;p28"/>
          <p:cNvCxnSpPr/>
          <p:nvPr/>
        </p:nvCxnSpPr>
        <p:spPr>
          <a:xfrm flipH="1" rot="10800000">
            <a:off x="6256072" y="6038010"/>
            <a:ext cx="1425000" cy="11100"/>
          </a:xfrm>
          <a:prstGeom prst="straightConnector1">
            <a:avLst/>
          </a:prstGeom>
          <a:noFill/>
          <a:ln cap="flat" cmpd="sng" w="76200">
            <a:solidFill>
              <a:srgbClr val="898989"/>
            </a:solidFill>
            <a:prstDash val="dot"/>
            <a:round/>
            <a:headEnd len="med" w="med" type="none"/>
            <a:tailEnd len="med" w="med" type="none"/>
          </a:ln>
        </p:spPr>
      </p:cxnSp>
      <p:sp>
        <p:nvSpPr>
          <p:cNvPr id="349" name="Google Shape;349;p28"/>
          <p:cNvSpPr/>
          <p:nvPr/>
        </p:nvSpPr>
        <p:spPr>
          <a:xfrm>
            <a:off x="3308825" y="4359875"/>
            <a:ext cx="4934700" cy="922200"/>
          </a:xfrm>
          <a:prstGeom prst="ellipse">
            <a:avLst/>
          </a:prstGeom>
          <a:solidFill>
            <a:srgbClr val="F2F2F2"/>
          </a:solidFill>
          <a:ln cap="flat" cmpd="sng" w="9525">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rgbClr val="6AA84F"/>
                </a:solidFill>
              </a:rPr>
              <a:t>Single</a:t>
            </a:r>
            <a:r>
              <a:rPr lang="en-US" sz="2500"/>
              <a:t>, </a:t>
            </a:r>
            <a:r>
              <a:rPr lang="en-US" sz="2500">
                <a:solidFill>
                  <a:srgbClr val="6AA84F"/>
                </a:solidFill>
              </a:rPr>
              <a:t>untrusted</a:t>
            </a:r>
            <a:r>
              <a:rPr lang="en-US" sz="2500"/>
              <a:t> router</a:t>
            </a:r>
            <a:endParaRPr sz="2500"/>
          </a:p>
        </p:txBody>
      </p:sp>
      <p:cxnSp>
        <p:nvCxnSpPr>
          <p:cNvPr id="356" name="Google Shape;356;p28"/>
          <p:cNvCxnSpPr>
            <a:stCxn id="349" idx="4"/>
            <a:endCxn id="343" idx="0"/>
          </p:cNvCxnSpPr>
          <p:nvPr/>
        </p:nvCxnSpPr>
        <p:spPr>
          <a:xfrm flipH="1">
            <a:off x="2538575" y="5282075"/>
            <a:ext cx="3237600" cy="490500"/>
          </a:xfrm>
          <a:prstGeom prst="straightConnector1">
            <a:avLst/>
          </a:prstGeom>
          <a:noFill/>
          <a:ln cap="flat" cmpd="sng" w="9525">
            <a:solidFill>
              <a:srgbClr val="898989"/>
            </a:solidFill>
            <a:prstDash val="solid"/>
            <a:round/>
            <a:headEnd len="med" w="med" type="none"/>
            <a:tailEnd len="med" w="med" type="triangle"/>
          </a:ln>
        </p:spPr>
      </p:cxnSp>
      <p:cxnSp>
        <p:nvCxnSpPr>
          <p:cNvPr id="357" name="Google Shape;357;p28"/>
          <p:cNvCxnSpPr>
            <a:endCxn id="344" idx="0"/>
          </p:cNvCxnSpPr>
          <p:nvPr/>
        </p:nvCxnSpPr>
        <p:spPr>
          <a:xfrm flipH="1">
            <a:off x="3491847" y="5285381"/>
            <a:ext cx="2212500" cy="487200"/>
          </a:xfrm>
          <a:prstGeom prst="straightConnector1">
            <a:avLst/>
          </a:prstGeom>
          <a:noFill/>
          <a:ln cap="flat" cmpd="sng" w="9525">
            <a:solidFill>
              <a:srgbClr val="898989"/>
            </a:solidFill>
            <a:prstDash val="solid"/>
            <a:round/>
            <a:headEnd len="med" w="med" type="none"/>
            <a:tailEnd len="med" w="med" type="triangle"/>
          </a:ln>
        </p:spPr>
      </p:cxnSp>
      <p:cxnSp>
        <p:nvCxnSpPr>
          <p:cNvPr id="358" name="Google Shape;358;p28"/>
          <p:cNvCxnSpPr>
            <a:stCxn id="349" idx="4"/>
            <a:endCxn id="345" idx="0"/>
          </p:cNvCxnSpPr>
          <p:nvPr/>
        </p:nvCxnSpPr>
        <p:spPr>
          <a:xfrm flipH="1">
            <a:off x="4445075" y="5282075"/>
            <a:ext cx="1331100" cy="490500"/>
          </a:xfrm>
          <a:prstGeom prst="straightConnector1">
            <a:avLst/>
          </a:prstGeom>
          <a:noFill/>
          <a:ln cap="flat" cmpd="sng" w="9525">
            <a:solidFill>
              <a:srgbClr val="898989"/>
            </a:solidFill>
            <a:prstDash val="solid"/>
            <a:round/>
            <a:headEnd len="med" w="med" type="none"/>
            <a:tailEnd len="med" w="med" type="triangle"/>
          </a:ln>
        </p:spPr>
      </p:cxnSp>
      <p:cxnSp>
        <p:nvCxnSpPr>
          <p:cNvPr id="359" name="Google Shape;359;p28"/>
          <p:cNvCxnSpPr>
            <a:stCxn id="349" idx="4"/>
            <a:endCxn id="346" idx="0"/>
          </p:cNvCxnSpPr>
          <p:nvPr/>
        </p:nvCxnSpPr>
        <p:spPr>
          <a:xfrm flipH="1">
            <a:off x="5398175" y="5282075"/>
            <a:ext cx="378000" cy="490500"/>
          </a:xfrm>
          <a:prstGeom prst="straightConnector1">
            <a:avLst/>
          </a:prstGeom>
          <a:noFill/>
          <a:ln cap="flat" cmpd="sng" w="9525">
            <a:solidFill>
              <a:srgbClr val="898989"/>
            </a:solidFill>
            <a:prstDash val="solid"/>
            <a:round/>
            <a:headEnd len="med" w="med" type="none"/>
            <a:tailEnd len="med" w="med" type="triangle"/>
          </a:ln>
        </p:spPr>
      </p:cxnSp>
      <p:cxnSp>
        <p:nvCxnSpPr>
          <p:cNvPr id="360" name="Google Shape;360;p28"/>
          <p:cNvCxnSpPr>
            <a:stCxn id="349" idx="4"/>
            <a:endCxn id="347" idx="0"/>
          </p:cNvCxnSpPr>
          <p:nvPr/>
        </p:nvCxnSpPr>
        <p:spPr>
          <a:xfrm>
            <a:off x="5776175" y="5282075"/>
            <a:ext cx="2767500" cy="490500"/>
          </a:xfrm>
          <a:prstGeom prst="straightConnector1">
            <a:avLst/>
          </a:prstGeom>
          <a:noFill/>
          <a:ln cap="flat" cmpd="sng" w="9525">
            <a:solidFill>
              <a:srgbClr val="898989"/>
            </a:solidFill>
            <a:prstDash val="solid"/>
            <a:round/>
            <a:headEnd len="med" w="med" type="none"/>
            <a:tailEnd len="med" w="med" type="triangle"/>
          </a:ln>
        </p:spPr>
      </p:cxnSp>
      <p:sp>
        <p:nvSpPr>
          <p:cNvPr id="361" name="Google Shape;361;p28"/>
          <p:cNvSpPr txBox="1"/>
          <p:nvPr/>
        </p:nvSpPr>
        <p:spPr>
          <a:xfrm>
            <a:off x="-125" y="3114250"/>
            <a:ext cx="19767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BB0000"/>
                </a:solidFill>
              </a:rPr>
              <a:t>n</a:t>
            </a:r>
            <a:r>
              <a:rPr b="1" lang="en-US" sz="2500"/>
              <a:t> senders</a:t>
            </a:r>
            <a:endParaRPr b="1" sz="2500"/>
          </a:p>
        </p:txBody>
      </p:sp>
      <p:sp>
        <p:nvSpPr>
          <p:cNvPr id="362" name="Google Shape;362;p28"/>
          <p:cNvSpPr txBox="1"/>
          <p:nvPr/>
        </p:nvSpPr>
        <p:spPr>
          <a:xfrm>
            <a:off x="0" y="5780325"/>
            <a:ext cx="19767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BB0000"/>
                </a:solidFill>
              </a:rPr>
              <a:t>n</a:t>
            </a:r>
            <a:r>
              <a:rPr b="1" lang="en-US" sz="2500"/>
              <a:t> receivers</a:t>
            </a:r>
            <a:endParaRPr b="1" sz="2500"/>
          </a:p>
        </p:txBody>
      </p:sp>
      <p:sp>
        <p:nvSpPr>
          <p:cNvPr id="363" name="Google Shape;363;p28"/>
          <p:cNvSpPr txBox="1"/>
          <p:nvPr/>
        </p:nvSpPr>
        <p:spPr>
          <a:xfrm>
            <a:off x="0" y="4574400"/>
            <a:ext cx="26151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t>permutation </a:t>
            </a:r>
            <a:r>
              <a:rPr b="1" lang="en-US" sz="2500">
                <a:solidFill>
                  <a:srgbClr val="BB0000"/>
                </a:solidFill>
              </a:rPr>
              <a:t>π</a:t>
            </a:r>
            <a:endParaRPr b="1" sz="2500">
              <a:solidFill>
                <a:srgbClr val="BB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8" name="Shape 368"/>
        <p:cNvGrpSpPr/>
        <p:nvPr/>
      </p:nvGrpSpPr>
      <p:grpSpPr>
        <a:xfrm>
          <a:off x="0" y="0"/>
          <a:ext cx="0" cy="0"/>
          <a:chOff x="0" y="0"/>
          <a:chExt cx="0" cy="0"/>
        </a:xfrm>
      </p:grpSpPr>
      <p:sp>
        <p:nvSpPr>
          <p:cNvPr id="369" name="Google Shape;369;p29"/>
          <p:cNvSpPr txBox="1"/>
          <p:nvPr/>
        </p:nvSpPr>
        <p:spPr>
          <a:xfrm>
            <a:off x="1066275" y="2138125"/>
            <a:ext cx="7011300" cy="31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500">
                <a:solidFill>
                  <a:schemeClr val="dk1"/>
                </a:solidFill>
              </a:rPr>
              <a:t>[AGT21b]</a:t>
            </a:r>
            <a:r>
              <a:rPr b="1" lang="en-US" sz="2500">
                <a:solidFill>
                  <a:schemeClr val="dk1"/>
                </a:solidFill>
              </a:rPr>
              <a:t> </a:t>
            </a:r>
            <a:r>
              <a:rPr lang="en-US" sz="2500">
                <a:solidFill>
                  <a:schemeClr val="dk1"/>
                </a:solidFill>
              </a:rPr>
              <a:t>construction</a:t>
            </a:r>
            <a:r>
              <a:rPr b="1" lang="en-US" sz="2500">
                <a:solidFill>
                  <a:schemeClr val="dk1"/>
                </a:solidFill>
              </a:rPr>
              <a:t> </a:t>
            </a:r>
            <a:r>
              <a:rPr lang="en-US" sz="2500">
                <a:solidFill>
                  <a:schemeClr val="dk1"/>
                </a:solidFill>
              </a:rPr>
              <a:t>from </a:t>
            </a:r>
            <a:r>
              <a:rPr lang="en-US" sz="2500">
                <a:solidFill>
                  <a:srgbClr val="4A86E8"/>
                </a:solidFill>
              </a:rPr>
              <a:t>bilinear</a:t>
            </a:r>
            <a:r>
              <a:rPr lang="en-US" sz="2500">
                <a:solidFill>
                  <a:schemeClr val="dk2"/>
                </a:solidFill>
              </a:rPr>
              <a:t> </a:t>
            </a:r>
            <a:r>
              <a:rPr lang="en-US" sz="2500">
                <a:solidFill>
                  <a:srgbClr val="4A86E8"/>
                </a:solidFill>
              </a:rPr>
              <a:t>maps</a:t>
            </a:r>
            <a:r>
              <a:rPr lang="en-US" sz="2500">
                <a:solidFill>
                  <a:schemeClr val="dk1"/>
                </a:solidFill>
              </a:rPr>
              <a:t>: </a:t>
            </a:r>
            <a:endParaRPr sz="2500">
              <a:solidFill>
                <a:schemeClr val="dk1"/>
              </a:solidFill>
            </a:endParaRPr>
          </a:p>
          <a:p>
            <a:pPr indent="-387350" lvl="0" marL="457200" rtl="0" algn="l">
              <a:spcBef>
                <a:spcPts val="0"/>
              </a:spcBef>
              <a:spcAft>
                <a:spcPts val="0"/>
              </a:spcAft>
              <a:buSzPts val="2500"/>
              <a:buChar char="●"/>
            </a:pPr>
            <a:r>
              <a:rPr lang="en-US" sz="2500">
                <a:solidFill>
                  <a:srgbClr val="C51C30"/>
                </a:solidFill>
              </a:rPr>
              <a:t>selective security</a:t>
            </a:r>
            <a:r>
              <a:rPr lang="en-US" sz="2500">
                <a:solidFill>
                  <a:schemeClr val="dk1"/>
                </a:solidFill>
              </a:rPr>
              <a:t> </a:t>
            </a:r>
            <a:endParaRPr sz="2500">
              <a:solidFill>
                <a:schemeClr val="dk1"/>
              </a:solidFill>
            </a:endParaRPr>
          </a:p>
          <a:p>
            <a:pPr indent="-387350" lvl="0" marL="457200" rtl="0" algn="l">
              <a:spcBef>
                <a:spcPts val="0"/>
              </a:spcBef>
              <a:spcAft>
                <a:spcPts val="0"/>
              </a:spcAft>
              <a:buSzPts val="2500"/>
              <a:buChar char="●"/>
            </a:pPr>
            <a:r>
              <a:rPr lang="en-US" sz="2500">
                <a:solidFill>
                  <a:srgbClr val="C51C30"/>
                </a:solidFill>
              </a:rPr>
              <a:t>random oracle model </a:t>
            </a:r>
            <a:endParaRPr sz="2500">
              <a:solidFill>
                <a:srgbClr val="C51C30"/>
              </a:solidFill>
            </a:endParaRPr>
          </a:p>
        </p:txBody>
      </p:sp>
      <p:sp>
        <p:nvSpPr>
          <p:cNvPr id="370" name="Google Shape;370;p29"/>
          <p:cNvSpPr txBox="1"/>
          <p:nvPr>
            <p:ph type="title"/>
          </p:nvPr>
        </p:nvSpPr>
        <p:spPr>
          <a:xfrm>
            <a:off x="-75" y="7192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Function-hiding MCIPE: What do we know?</a:t>
            </a:r>
            <a:endParaRPr sz="3300">
              <a:solidFill>
                <a:srgbClr val="4A86E8"/>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5" name="Shape 375"/>
        <p:cNvGrpSpPr/>
        <p:nvPr/>
      </p:nvGrpSpPr>
      <p:grpSpPr>
        <a:xfrm>
          <a:off x="0" y="0"/>
          <a:ext cx="0" cy="0"/>
          <a:chOff x="0" y="0"/>
          <a:chExt cx="0" cy="0"/>
        </a:xfrm>
      </p:grpSpPr>
      <p:sp>
        <p:nvSpPr>
          <p:cNvPr id="376" name="Google Shape;376;p30"/>
          <p:cNvSpPr txBox="1"/>
          <p:nvPr>
            <p:ph type="title"/>
          </p:nvPr>
        </p:nvSpPr>
        <p:spPr>
          <a:xfrm>
            <a:off x="0" y="2005800"/>
            <a:ext cx="9144000" cy="284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4300">
                <a:solidFill>
                  <a:schemeClr val="dk1"/>
                </a:solidFill>
              </a:rPr>
              <a:t>Can we get </a:t>
            </a:r>
            <a:r>
              <a:rPr lang="en-US" sz="4300">
                <a:solidFill>
                  <a:srgbClr val="4A86E8"/>
                </a:solidFill>
              </a:rPr>
              <a:t>fully secure</a:t>
            </a:r>
            <a:r>
              <a:rPr lang="en-US" sz="4300">
                <a:solidFill>
                  <a:schemeClr val="dk1"/>
                </a:solidFill>
              </a:rPr>
              <a:t> function-hiding MCIPE</a:t>
            </a:r>
            <a:endParaRPr sz="4300">
              <a:solidFill>
                <a:schemeClr val="dk1"/>
              </a:solidFill>
            </a:endParaRPr>
          </a:p>
          <a:p>
            <a:pPr indent="0" lvl="0" marL="0" rtl="0" algn="ctr">
              <a:spcBef>
                <a:spcPts val="0"/>
              </a:spcBef>
              <a:spcAft>
                <a:spcPts val="0"/>
              </a:spcAft>
              <a:buNone/>
            </a:pPr>
            <a:r>
              <a:rPr lang="en-US" sz="4300">
                <a:solidFill>
                  <a:schemeClr val="dk1"/>
                </a:solidFill>
              </a:rPr>
              <a:t>from </a:t>
            </a:r>
            <a:r>
              <a:rPr lang="en-US" sz="4300">
                <a:solidFill>
                  <a:srgbClr val="4A86E8"/>
                </a:solidFill>
              </a:rPr>
              <a:t>any</a:t>
            </a:r>
            <a:r>
              <a:rPr lang="en-US" sz="4300">
                <a:solidFill>
                  <a:schemeClr val="dk2"/>
                </a:solidFill>
              </a:rPr>
              <a:t> </a:t>
            </a:r>
            <a:r>
              <a:rPr lang="en-US" sz="4300">
                <a:solidFill>
                  <a:srgbClr val="4A86E8"/>
                </a:solidFill>
              </a:rPr>
              <a:t>standard</a:t>
            </a:r>
            <a:r>
              <a:rPr lang="en-US" sz="4300">
                <a:solidFill>
                  <a:schemeClr val="dk2"/>
                </a:solidFill>
              </a:rPr>
              <a:t> </a:t>
            </a:r>
            <a:r>
              <a:rPr lang="en-US" sz="4300">
                <a:solidFill>
                  <a:srgbClr val="4A86E8"/>
                </a:solidFill>
              </a:rPr>
              <a:t>assumption</a:t>
            </a:r>
            <a:r>
              <a:rPr lang="en-US" sz="4300">
                <a:solidFill>
                  <a:schemeClr val="dk1"/>
                </a:solidFill>
              </a:rPr>
              <a:t> </a:t>
            </a:r>
            <a:endParaRPr sz="4300">
              <a:solidFill>
                <a:schemeClr val="dk1"/>
              </a:solidFill>
            </a:endParaRPr>
          </a:p>
          <a:p>
            <a:pPr indent="0" lvl="0" marL="0" rtl="0" algn="ctr">
              <a:spcBef>
                <a:spcPts val="0"/>
              </a:spcBef>
              <a:spcAft>
                <a:spcPts val="0"/>
              </a:spcAft>
              <a:buNone/>
            </a:pPr>
            <a:r>
              <a:rPr lang="en-US" sz="4300">
                <a:solidFill>
                  <a:schemeClr val="dk1"/>
                </a:solidFill>
              </a:rPr>
              <a:t>in the </a:t>
            </a:r>
            <a:r>
              <a:rPr lang="en-US" sz="4300">
                <a:solidFill>
                  <a:srgbClr val="4A86E8"/>
                </a:solidFill>
              </a:rPr>
              <a:t>plain</a:t>
            </a:r>
            <a:r>
              <a:rPr lang="en-US" sz="4300">
                <a:solidFill>
                  <a:schemeClr val="dk2"/>
                </a:solidFill>
              </a:rPr>
              <a:t> </a:t>
            </a:r>
            <a:r>
              <a:rPr lang="en-US" sz="4300">
                <a:solidFill>
                  <a:srgbClr val="4A86E8"/>
                </a:solidFill>
              </a:rPr>
              <a:t>model</a:t>
            </a:r>
            <a:r>
              <a:rPr lang="en-US" sz="4300">
                <a:solidFill>
                  <a:schemeClr val="dk1"/>
                </a:solidFill>
              </a:rPr>
              <a:t>? </a:t>
            </a:r>
            <a:endParaRPr sz="43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1" name="Shape 381"/>
        <p:cNvGrpSpPr/>
        <p:nvPr/>
      </p:nvGrpSpPr>
      <p:grpSpPr>
        <a:xfrm>
          <a:off x="0" y="0"/>
          <a:ext cx="0" cy="0"/>
          <a:chOff x="0" y="0"/>
          <a:chExt cx="0" cy="0"/>
        </a:xfrm>
      </p:grpSpPr>
      <p:sp>
        <p:nvSpPr>
          <p:cNvPr id="382" name="Google Shape;382;p31"/>
          <p:cNvSpPr txBox="1"/>
          <p:nvPr>
            <p:ph type="title"/>
          </p:nvPr>
        </p:nvSpPr>
        <p:spPr>
          <a:xfrm>
            <a:off x="214725" y="719200"/>
            <a:ext cx="8929200" cy="72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sz="5000">
                <a:solidFill>
                  <a:schemeClr val="dk1"/>
                </a:solidFill>
              </a:rPr>
              <a:t>Our Results</a:t>
            </a:r>
            <a:endParaRPr sz="5000">
              <a:solidFill>
                <a:schemeClr val="dk1"/>
              </a:solidFill>
            </a:endParaRPr>
          </a:p>
        </p:txBody>
      </p:sp>
      <p:sp>
        <p:nvSpPr>
          <p:cNvPr id="383" name="Google Shape;383;p31"/>
          <p:cNvSpPr txBox="1"/>
          <p:nvPr/>
        </p:nvSpPr>
        <p:spPr>
          <a:xfrm>
            <a:off x="0" y="2005800"/>
            <a:ext cx="9144000" cy="32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4300">
                <a:solidFill>
                  <a:srgbClr val="4A86E8"/>
                </a:solidFill>
              </a:rPr>
              <a:t>Fully secure</a:t>
            </a:r>
            <a:r>
              <a:rPr lang="en-US" sz="4300">
                <a:solidFill>
                  <a:schemeClr val="dk1"/>
                </a:solidFill>
              </a:rPr>
              <a:t> </a:t>
            </a:r>
            <a:endParaRPr sz="4300">
              <a:solidFill>
                <a:schemeClr val="dk1"/>
              </a:solidFill>
            </a:endParaRPr>
          </a:p>
          <a:p>
            <a:pPr indent="0" lvl="0" marL="0" rtl="0" algn="ctr">
              <a:spcBef>
                <a:spcPts val="0"/>
              </a:spcBef>
              <a:spcAft>
                <a:spcPts val="0"/>
              </a:spcAft>
              <a:buNone/>
            </a:pPr>
            <a:r>
              <a:rPr lang="en-US" sz="4300">
                <a:solidFill>
                  <a:schemeClr val="dk1"/>
                </a:solidFill>
              </a:rPr>
              <a:t>function-hiding MCIPE </a:t>
            </a:r>
            <a:endParaRPr sz="4300">
              <a:solidFill>
                <a:schemeClr val="dk1"/>
              </a:solidFill>
            </a:endParaRPr>
          </a:p>
          <a:p>
            <a:pPr indent="0" lvl="0" marL="0" rtl="0" algn="ctr">
              <a:spcBef>
                <a:spcPts val="0"/>
              </a:spcBef>
              <a:spcAft>
                <a:spcPts val="0"/>
              </a:spcAft>
              <a:buNone/>
            </a:pPr>
            <a:r>
              <a:rPr lang="en-US" sz="4300">
                <a:solidFill>
                  <a:schemeClr val="dk1"/>
                </a:solidFill>
              </a:rPr>
              <a:t>from </a:t>
            </a:r>
            <a:r>
              <a:rPr lang="en-US" sz="4300">
                <a:solidFill>
                  <a:srgbClr val="4A86E8"/>
                </a:solidFill>
              </a:rPr>
              <a:t>bilinear</a:t>
            </a:r>
            <a:r>
              <a:rPr lang="en-US" sz="4300">
                <a:solidFill>
                  <a:schemeClr val="dk2"/>
                </a:solidFill>
              </a:rPr>
              <a:t> </a:t>
            </a:r>
            <a:r>
              <a:rPr lang="en-US" sz="4300">
                <a:solidFill>
                  <a:srgbClr val="4A86E8"/>
                </a:solidFill>
              </a:rPr>
              <a:t>maps </a:t>
            </a:r>
            <a:endParaRPr sz="4300">
              <a:solidFill>
                <a:srgbClr val="4A86E8"/>
              </a:solidFill>
            </a:endParaRPr>
          </a:p>
          <a:p>
            <a:pPr indent="0" lvl="0" marL="0" rtl="0" algn="ctr">
              <a:spcBef>
                <a:spcPts val="0"/>
              </a:spcBef>
              <a:spcAft>
                <a:spcPts val="0"/>
              </a:spcAft>
              <a:buNone/>
            </a:pPr>
            <a:r>
              <a:rPr lang="en-US" sz="4300">
                <a:solidFill>
                  <a:schemeClr val="dk1"/>
                </a:solidFill>
              </a:rPr>
              <a:t>in the</a:t>
            </a:r>
            <a:r>
              <a:rPr lang="en-US" sz="4300">
                <a:solidFill>
                  <a:srgbClr val="4A86E8"/>
                </a:solidFill>
              </a:rPr>
              <a:t> plain</a:t>
            </a:r>
            <a:r>
              <a:rPr lang="en-US" sz="4300">
                <a:solidFill>
                  <a:schemeClr val="dk2"/>
                </a:solidFill>
              </a:rPr>
              <a:t> </a:t>
            </a:r>
            <a:r>
              <a:rPr lang="en-US" sz="4300">
                <a:solidFill>
                  <a:srgbClr val="4A86E8"/>
                </a:solidFill>
              </a:rPr>
              <a:t>model</a:t>
            </a:r>
            <a:endParaRPr sz="4300">
              <a:solidFill>
                <a:srgbClr val="4A86E8"/>
              </a:solidFill>
            </a:endParaRPr>
          </a:p>
          <a:p>
            <a:pPr indent="0" lvl="0" marL="0" rtl="0" algn="ctr">
              <a:spcBef>
                <a:spcPts val="0"/>
              </a:spcBef>
              <a:spcAft>
                <a:spcPts val="0"/>
              </a:spcAft>
              <a:buNone/>
            </a:pPr>
            <a:r>
              <a:t/>
            </a:r>
            <a:endParaRPr sz="3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 name="Shape 66"/>
        <p:cNvGrpSpPr/>
        <p:nvPr/>
      </p:nvGrpSpPr>
      <p:grpSpPr>
        <a:xfrm>
          <a:off x="0" y="0"/>
          <a:ext cx="0" cy="0"/>
          <a:chOff x="0" y="0"/>
          <a:chExt cx="0" cy="0"/>
        </a:xfrm>
      </p:grpSpPr>
      <p:sp>
        <p:nvSpPr>
          <p:cNvPr id="67" name="Google Shape;67;p14"/>
          <p:cNvSpPr txBox="1"/>
          <p:nvPr>
            <p:ph type="title"/>
          </p:nvPr>
        </p:nvSpPr>
        <p:spPr>
          <a:xfrm>
            <a:off x="0"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Motivating Application: </a:t>
            </a:r>
            <a:r>
              <a:rPr lang="en-US" sz="3300">
                <a:solidFill>
                  <a:srgbClr val="4A86E8"/>
                </a:solidFill>
              </a:rPr>
              <a:t>Medical</a:t>
            </a:r>
            <a:r>
              <a:rPr lang="en-US" sz="3300">
                <a:solidFill>
                  <a:srgbClr val="0DB7C4"/>
                </a:solidFill>
              </a:rPr>
              <a:t> </a:t>
            </a:r>
            <a:r>
              <a:rPr lang="en-US" sz="3300">
                <a:solidFill>
                  <a:srgbClr val="4A86E8"/>
                </a:solidFill>
              </a:rPr>
              <a:t>Research</a:t>
            </a:r>
            <a:endParaRPr sz="3300">
              <a:solidFill>
                <a:srgbClr val="4A86E8"/>
              </a:solidFill>
            </a:endParaRPr>
          </a:p>
        </p:txBody>
      </p:sp>
      <p:cxnSp>
        <p:nvCxnSpPr>
          <p:cNvPr id="68" name="Google Shape;68;p14"/>
          <p:cNvCxnSpPr/>
          <p:nvPr/>
        </p:nvCxnSpPr>
        <p:spPr>
          <a:xfrm rot="5400000">
            <a:off x="4566900" y="2981825"/>
            <a:ext cx="10200" cy="1372800"/>
          </a:xfrm>
          <a:prstGeom prst="straightConnector1">
            <a:avLst/>
          </a:prstGeom>
          <a:noFill/>
          <a:ln cap="flat" cmpd="sng" w="76200">
            <a:solidFill>
              <a:srgbClr val="1F497D"/>
            </a:solidFill>
            <a:prstDash val="dot"/>
            <a:round/>
            <a:headEnd len="med" w="med" type="none"/>
            <a:tailEnd len="med" w="med" type="none"/>
          </a:ln>
        </p:spPr>
      </p:cxnSp>
      <p:pic>
        <p:nvPicPr>
          <p:cNvPr id="69" name="Google Shape;69;p14"/>
          <p:cNvPicPr preferRelativeResize="0"/>
          <p:nvPr/>
        </p:nvPicPr>
        <p:blipFill>
          <a:blip r:embed="rId3">
            <a:alphaModFix/>
          </a:blip>
          <a:stretch>
            <a:fillRect/>
          </a:stretch>
        </p:blipFill>
        <p:spPr>
          <a:xfrm>
            <a:off x="4084325" y="4666525"/>
            <a:ext cx="975360" cy="975360"/>
          </a:xfrm>
          <a:prstGeom prst="rect">
            <a:avLst/>
          </a:prstGeom>
          <a:noFill/>
          <a:ln>
            <a:noFill/>
          </a:ln>
        </p:spPr>
      </p:pic>
      <p:pic>
        <p:nvPicPr>
          <p:cNvPr id="70" name="Google Shape;70;p14"/>
          <p:cNvPicPr preferRelativeResize="0"/>
          <p:nvPr/>
        </p:nvPicPr>
        <p:blipFill>
          <a:blip r:embed="rId4">
            <a:alphaModFix/>
          </a:blip>
          <a:stretch>
            <a:fillRect/>
          </a:stretch>
        </p:blipFill>
        <p:spPr>
          <a:xfrm>
            <a:off x="877550" y="3058625"/>
            <a:ext cx="975360" cy="975360"/>
          </a:xfrm>
          <a:prstGeom prst="rect">
            <a:avLst/>
          </a:prstGeom>
          <a:noFill/>
          <a:ln>
            <a:noFill/>
          </a:ln>
        </p:spPr>
      </p:pic>
      <p:pic>
        <p:nvPicPr>
          <p:cNvPr id="71" name="Google Shape;71;p14"/>
          <p:cNvPicPr preferRelativeResize="0"/>
          <p:nvPr/>
        </p:nvPicPr>
        <p:blipFill>
          <a:blip r:embed="rId4">
            <a:alphaModFix/>
          </a:blip>
          <a:stretch>
            <a:fillRect/>
          </a:stretch>
        </p:blipFill>
        <p:spPr>
          <a:xfrm>
            <a:off x="7291100" y="3058625"/>
            <a:ext cx="975360" cy="975360"/>
          </a:xfrm>
          <a:prstGeom prst="rect">
            <a:avLst/>
          </a:prstGeom>
          <a:noFill/>
          <a:ln>
            <a:noFill/>
          </a:ln>
        </p:spPr>
      </p:pic>
      <p:cxnSp>
        <p:nvCxnSpPr>
          <p:cNvPr id="72" name="Google Shape;72;p14"/>
          <p:cNvCxnSpPr>
            <a:stCxn id="70" idx="2"/>
            <a:endCxn id="69" idx="1"/>
          </p:cNvCxnSpPr>
          <p:nvPr/>
        </p:nvCxnSpPr>
        <p:spPr>
          <a:xfrm>
            <a:off x="1365230" y="4033985"/>
            <a:ext cx="2719200" cy="1120200"/>
          </a:xfrm>
          <a:prstGeom prst="straightConnector1">
            <a:avLst/>
          </a:prstGeom>
          <a:noFill/>
          <a:ln cap="flat" cmpd="sng" w="76200">
            <a:solidFill>
              <a:schemeClr val="dk1"/>
            </a:solidFill>
            <a:prstDash val="solid"/>
            <a:round/>
            <a:headEnd len="med" w="med" type="none"/>
            <a:tailEnd len="med" w="med" type="triangle"/>
          </a:ln>
        </p:spPr>
      </p:cxnSp>
      <p:cxnSp>
        <p:nvCxnSpPr>
          <p:cNvPr id="73" name="Google Shape;73;p14"/>
          <p:cNvCxnSpPr>
            <a:stCxn id="71" idx="2"/>
            <a:endCxn id="69" idx="3"/>
          </p:cNvCxnSpPr>
          <p:nvPr/>
        </p:nvCxnSpPr>
        <p:spPr>
          <a:xfrm flipH="1">
            <a:off x="5059580" y="4033985"/>
            <a:ext cx="2719200" cy="1120200"/>
          </a:xfrm>
          <a:prstGeom prst="straightConnector1">
            <a:avLst/>
          </a:prstGeom>
          <a:noFill/>
          <a:ln cap="flat" cmpd="sng" w="76200">
            <a:solidFill>
              <a:schemeClr val="dk1"/>
            </a:solidFill>
            <a:prstDash val="solid"/>
            <a:round/>
            <a:headEnd len="med" w="med" type="none"/>
            <a:tailEnd len="med" w="med" type="triangle"/>
          </a:ln>
        </p:spPr>
      </p:cxnSp>
      <p:sp>
        <p:nvSpPr>
          <p:cNvPr id="74" name="Google Shape;74;p14"/>
          <p:cNvSpPr/>
          <p:nvPr/>
        </p:nvSpPr>
        <p:spPr>
          <a:xfrm>
            <a:off x="1681000" y="4666525"/>
            <a:ext cx="6990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1</a:t>
            </a:r>
            <a:endParaRPr baseline="-25000" sz="2500"/>
          </a:p>
        </p:txBody>
      </p:sp>
      <p:sp>
        <p:nvSpPr>
          <p:cNvPr id="75" name="Google Shape;75;p14"/>
          <p:cNvSpPr/>
          <p:nvPr/>
        </p:nvSpPr>
        <p:spPr>
          <a:xfrm>
            <a:off x="6764000" y="4666525"/>
            <a:ext cx="6990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n</a:t>
            </a:r>
            <a:endParaRPr baseline="-25000" sz="2500"/>
          </a:p>
        </p:txBody>
      </p:sp>
      <p:sp>
        <p:nvSpPr>
          <p:cNvPr id="76" name="Google Shape;76;p14"/>
          <p:cNvSpPr/>
          <p:nvPr/>
        </p:nvSpPr>
        <p:spPr>
          <a:xfrm>
            <a:off x="3539250" y="5759725"/>
            <a:ext cx="2065500" cy="6252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f(x</a:t>
            </a:r>
            <a:r>
              <a:rPr baseline="-25000" lang="en-US" sz="2500"/>
              <a:t>1</a:t>
            </a:r>
            <a:r>
              <a:rPr lang="en-US" sz="2500"/>
              <a:t>, …, x</a:t>
            </a:r>
            <a:r>
              <a:rPr baseline="-25000" lang="en-US" sz="2500"/>
              <a:t>n</a:t>
            </a:r>
            <a:r>
              <a:rPr lang="en-US" sz="2500"/>
              <a:t>)</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grpSp>
        <p:nvGrpSpPr>
          <p:cNvPr id="389" name="Google Shape;389;p32"/>
          <p:cNvGrpSpPr/>
          <p:nvPr/>
        </p:nvGrpSpPr>
        <p:grpSpPr>
          <a:xfrm>
            <a:off x="-5370" y="-13856"/>
            <a:ext cx="5005388" cy="2658204"/>
            <a:chOff x="-7160" y="-13856"/>
            <a:chExt cx="6673851" cy="2658204"/>
          </a:xfrm>
        </p:grpSpPr>
        <p:pic>
          <p:nvPicPr>
            <p:cNvPr id="390" name="Google Shape;390;p32"/>
            <p:cNvPicPr preferRelativeResize="0"/>
            <p:nvPr/>
          </p:nvPicPr>
          <p:blipFill rotWithShape="1">
            <a:blip r:embed="rId3">
              <a:alphaModFix/>
            </a:blip>
            <a:srcRect b="61658" l="0" r="0" t="-418"/>
            <a:stretch/>
          </p:blipFill>
          <p:spPr>
            <a:xfrm>
              <a:off x="-7160" y="-13856"/>
              <a:ext cx="6673851" cy="2658204"/>
            </a:xfrm>
            <a:prstGeom prst="rect">
              <a:avLst/>
            </a:prstGeom>
            <a:noFill/>
            <a:ln>
              <a:noFill/>
            </a:ln>
          </p:spPr>
        </p:pic>
        <p:pic>
          <p:nvPicPr>
            <p:cNvPr descr="Marker" id="391" name="Google Shape;391;p32"/>
            <p:cNvPicPr preferRelativeResize="0"/>
            <p:nvPr/>
          </p:nvPicPr>
          <p:blipFill rotWithShape="1">
            <a:blip r:embed="rId4">
              <a:alphaModFix/>
            </a:blip>
            <a:srcRect b="0" l="0" r="0" t="0"/>
            <a:stretch/>
          </p:blipFill>
          <p:spPr>
            <a:xfrm>
              <a:off x="782051" y="77265"/>
              <a:ext cx="1089432" cy="1089432"/>
            </a:xfrm>
            <a:prstGeom prst="rect">
              <a:avLst/>
            </a:prstGeom>
            <a:noFill/>
            <a:ln>
              <a:noFill/>
            </a:ln>
          </p:spPr>
        </p:pic>
      </p:grpSp>
      <p:grpSp>
        <p:nvGrpSpPr>
          <p:cNvPr id="392" name="Google Shape;392;p32"/>
          <p:cNvGrpSpPr/>
          <p:nvPr/>
        </p:nvGrpSpPr>
        <p:grpSpPr>
          <a:xfrm>
            <a:off x="0" y="1922769"/>
            <a:ext cx="5005388" cy="3231500"/>
            <a:chOff x="0" y="1922769"/>
            <a:chExt cx="6673851" cy="3231500"/>
          </a:xfrm>
        </p:grpSpPr>
        <p:pic>
          <p:nvPicPr>
            <p:cNvPr id="393" name="Google Shape;393;p32"/>
            <p:cNvPicPr preferRelativeResize="0"/>
            <p:nvPr/>
          </p:nvPicPr>
          <p:blipFill rotWithShape="1">
            <a:blip r:embed="rId3">
              <a:alphaModFix/>
            </a:blip>
            <a:srcRect b="24844" l="0" r="0" t="36395"/>
            <a:stretch/>
          </p:blipFill>
          <p:spPr>
            <a:xfrm>
              <a:off x="0" y="2496065"/>
              <a:ext cx="6673851" cy="2658204"/>
            </a:xfrm>
            <a:prstGeom prst="rect">
              <a:avLst/>
            </a:prstGeom>
            <a:noFill/>
            <a:ln>
              <a:noFill/>
            </a:ln>
          </p:spPr>
        </p:pic>
        <p:pic>
          <p:nvPicPr>
            <p:cNvPr descr="Marker" id="394" name="Google Shape;394;p32"/>
            <p:cNvPicPr preferRelativeResize="0"/>
            <p:nvPr/>
          </p:nvPicPr>
          <p:blipFill rotWithShape="1">
            <a:blip r:embed="rId4">
              <a:alphaModFix/>
            </a:blip>
            <a:srcRect b="0" l="0" r="0" t="0"/>
            <a:stretch/>
          </p:blipFill>
          <p:spPr>
            <a:xfrm>
              <a:off x="4078498" y="1922769"/>
              <a:ext cx="1185480" cy="1185480"/>
            </a:xfrm>
            <a:prstGeom prst="rect">
              <a:avLst/>
            </a:prstGeom>
            <a:noFill/>
            <a:ln>
              <a:noFill/>
            </a:ln>
          </p:spPr>
        </p:pic>
      </p:grpSp>
      <p:sp>
        <p:nvSpPr>
          <p:cNvPr id="395" name="Google Shape;395;p32"/>
          <p:cNvSpPr txBox="1"/>
          <p:nvPr/>
        </p:nvSpPr>
        <p:spPr>
          <a:xfrm>
            <a:off x="3917425" y="2417225"/>
            <a:ext cx="5224500" cy="600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3300">
                <a:solidFill>
                  <a:schemeClr val="dk1"/>
                </a:solidFill>
              </a:rPr>
              <a:t>Our Construction</a:t>
            </a:r>
            <a:endParaRPr sz="3300">
              <a:solidFill>
                <a:schemeClr val="dk1"/>
              </a:solidFill>
            </a:endParaRPr>
          </a:p>
        </p:txBody>
      </p:sp>
      <p:sp>
        <p:nvSpPr>
          <p:cNvPr id="396" name="Google Shape;396;p32"/>
          <p:cNvSpPr txBox="1"/>
          <p:nvPr/>
        </p:nvSpPr>
        <p:spPr>
          <a:xfrm>
            <a:off x="3978025" y="462550"/>
            <a:ext cx="5163900" cy="6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300">
                <a:solidFill>
                  <a:schemeClr val="dk1"/>
                </a:solidFill>
              </a:rPr>
              <a:t>Proving Security</a:t>
            </a:r>
            <a:endParaRPr sz="3300">
              <a:solidFill>
                <a:schemeClr val="dk1"/>
              </a:solidFill>
              <a:latin typeface="Arial"/>
              <a:ea typeface="Arial"/>
              <a:cs typeface="Arial"/>
              <a:sym typeface="Arial"/>
            </a:endParaRPr>
          </a:p>
        </p:txBody>
      </p:sp>
      <p:grpSp>
        <p:nvGrpSpPr>
          <p:cNvPr id="397" name="Google Shape;397;p32"/>
          <p:cNvGrpSpPr/>
          <p:nvPr/>
        </p:nvGrpSpPr>
        <p:grpSpPr>
          <a:xfrm>
            <a:off x="0" y="3973716"/>
            <a:ext cx="5005388" cy="2884284"/>
            <a:chOff x="0" y="3973716"/>
            <a:chExt cx="6673851" cy="2884284"/>
          </a:xfrm>
        </p:grpSpPr>
        <p:pic>
          <p:nvPicPr>
            <p:cNvPr id="398" name="Google Shape;398;p32"/>
            <p:cNvPicPr preferRelativeResize="0"/>
            <p:nvPr/>
          </p:nvPicPr>
          <p:blipFill rotWithShape="1">
            <a:blip r:embed="rId3">
              <a:alphaModFix/>
            </a:blip>
            <a:srcRect b="0" l="0" r="0" t="75157"/>
            <a:stretch/>
          </p:blipFill>
          <p:spPr>
            <a:xfrm>
              <a:off x="0" y="5154268"/>
              <a:ext cx="6673851" cy="1703732"/>
            </a:xfrm>
            <a:prstGeom prst="rect">
              <a:avLst/>
            </a:prstGeom>
            <a:noFill/>
            <a:ln>
              <a:noFill/>
            </a:ln>
          </p:spPr>
        </p:pic>
        <p:pic>
          <p:nvPicPr>
            <p:cNvPr descr="Marker" id="399" name="Google Shape;399;p32"/>
            <p:cNvPicPr preferRelativeResize="0"/>
            <p:nvPr/>
          </p:nvPicPr>
          <p:blipFill rotWithShape="1">
            <a:blip r:embed="rId4">
              <a:alphaModFix/>
            </a:blip>
            <a:srcRect b="0" l="0" r="0" t="0"/>
            <a:stretch/>
          </p:blipFill>
          <p:spPr>
            <a:xfrm>
              <a:off x="908930" y="3973716"/>
              <a:ext cx="1247266" cy="1247266"/>
            </a:xfrm>
            <a:prstGeom prst="rect">
              <a:avLst/>
            </a:prstGeom>
            <a:noFill/>
            <a:ln>
              <a:noFill/>
            </a:ln>
          </p:spPr>
        </p:pic>
      </p:grpSp>
      <p:sp>
        <p:nvSpPr>
          <p:cNvPr id="400" name="Google Shape;400;p32"/>
          <p:cNvSpPr txBox="1"/>
          <p:nvPr/>
        </p:nvSpPr>
        <p:spPr>
          <a:xfrm>
            <a:off x="3917425" y="4507950"/>
            <a:ext cx="5163900" cy="6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300">
                <a:solidFill>
                  <a:schemeClr val="dk1"/>
                </a:solidFill>
              </a:rPr>
              <a:t>Warmup</a:t>
            </a:r>
            <a:endParaRPr sz="3300">
              <a:solidFill>
                <a:schemeClr val="dk1"/>
              </a:solidFill>
              <a:latin typeface="Arial"/>
              <a:ea typeface="Arial"/>
              <a:cs typeface="Arial"/>
              <a:sym typeface="Arial"/>
            </a:endParaRPr>
          </a:p>
        </p:txBody>
      </p:sp>
      <p:sp>
        <p:nvSpPr>
          <p:cNvPr id="401" name="Google Shape;401;p32"/>
          <p:cNvSpPr/>
          <p:nvPr/>
        </p:nvSpPr>
        <p:spPr>
          <a:xfrm flipH="1">
            <a:off x="3930250" y="3272650"/>
            <a:ext cx="311749" cy="1128150"/>
          </a:xfrm>
          <a:custGeom>
            <a:rect b="b" l="l" r="r" t="t"/>
            <a:pathLst>
              <a:path extrusionOk="0" h="45126" w="20250">
                <a:moveTo>
                  <a:pt x="0" y="45126"/>
                </a:moveTo>
                <a:cubicBezTo>
                  <a:pt x="3365" y="40772"/>
                  <a:pt x="19693" y="26521"/>
                  <a:pt x="20188" y="19000"/>
                </a:cubicBezTo>
                <a:cubicBezTo>
                  <a:pt x="20683" y="11479"/>
                  <a:pt x="5838" y="3167"/>
                  <a:pt x="2968" y="0"/>
                </a:cubicBezTo>
              </a:path>
            </a:pathLst>
          </a:custGeom>
          <a:noFill/>
          <a:ln cap="flat" cmpd="sng" w="38100">
            <a:solidFill>
              <a:schemeClr val="dk1"/>
            </a:solidFill>
            <a:prstDash val="solid"/>
            <a:round/>
            <a:headEnd len="med" w="med" type="none"/>
            <a:tailEnd len="med" w="med" type="stealth"/>
          </a:ln>
        </p:spPr>
      </p:sp>
      <p:sp>
        <p:nvSpPr>
          <p:cNvPr id="402" name="Google Shape;402;p32"/>
          <p:cNvSpPr/>
          <p:nvPr/>
        </p:nvSpPr>
        <p:spPr>
          <a:xfrm flipH="1">
            <a:off x="4006451" y="1062850"/>
            <a:ext cx="311749" cy="1128150"/>
          </a:xfrm>
          <a:custGeom>
            <a:rect b="b" l="l" r="r" t="t"/>
            <a:pathLst>
              <a:path extrusionOk="0" h="45126" w="20250">
                <a:moveTo>
                  <a:pt x="0" y="45126"/>
                </a:moveTo>
                <a:cubicBezTo>
                  <a:pt x="3365" y="40772"/>
                  <a:pt x="19693" y="26521"/>
                  <a:pt x="20188" y="19000"/>
                </a:cubicBezTo>
                <a:cubicBezTo>
                  <a:pt x="20683" y="11479"/>
                  <a:pt x="5838" y="3167"/>
                  <a:pt x="2968" y="0"/>
                </a:cubicBezTo>
              </a:path>
            </a:pathLst>
          </a:custGeom>
          <a:noFill/>
          <a:ln cap="flat" cmpd="sng" w="38100">
            <a:solidFill>
              <a:schemeClr val="dk1"/>
            </a:solidFill>
            <a:prstDash val="solid"/>
            <a:round/>
            <a:headEnd len="med" w="med" type="none"/>
            <a:tailEnd len="med" w="med" type="stealth"/>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500"/>
                                        <p:tgtEl>
                                          <p:spTgt spid="397"/>
                                        </p:tgtEl>
                                      </p:cBhvr>
                                    </p:animEffect>
                                  </p:childTnLst>
                                </p:cTn>
                              </p:par>
                              <p:par>
                                <p:cTn fill="hold" nodeType="with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500"/>
                                        <p:tgtEl>
                                          <p:spTgt spid="392"/>
                                        </p:tgtEl>
                                      </p:cBhvr>
                                    </p:animEffect>
                                  </p:childTnLst>
                                </p:cTn>
                              </p:par>
                              <p:par>
                                <p:cTn fill="hold" nodeType="with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500"/>
                                        <p:tgtEl>
                                          <p:spTgt spid="389"/>
                                        </p:tgtEl>
                                      </p:cBhvr>
                                    </p:animEffect>
                                  </p:childTnLst>
                                </p:cTn>
                              </p:par>
                              <p:par>
                                <p:cTn fill="hold" nodeType="with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grpSp>
        <p:nvGrpSpPr>
          <p:cNvPr id="408" name="Google Shape;408;p33"/>
          <p:cNvGrpSpPr/>
          <p:nvPr/>
        </p:nvGrpSpPr>
        <p:grpSpPr>
          <a:xfrm>
            <a:off x="-5370" y="-13856"/>
            <a:ext cx="5005388" cy="2658204"/>
            <a:chOff x="-7160" y="-13856"/>
            <a:chExt cx="6673851" cy="2658204"/>
          </a:xfrm>
        </p:grpSpPr>
        <p:pic>
          <p:nvPicPr>
            <p:cNvPr id="409" name="Google Shape;409;p33"/>
            <p:cNvPicPr preferRelativeResize="0"/>
            <p:nvPr/>
          </p:nvPicPr>
          <p:blipFill rotWithShape="1">
            <a:blip r:embed="rId3">
              <a:alphaModFix/>
            </a:blip>
            <a:srcRect b="61658" l="0" r="0" t="-418"/>
            <a:stretch/>
          </p:blipFill>
          <p:spPr>
            <a:xfrm>
              <a:off x="-7160" y="-13856"/>
              <a:ext cx="6673851" cy="2658204"/>
            </a:xfrm>
            <a:prstGeom prst="rect">
              <a:avLst/>
            </a:prstGeom>
            <a:noFill/>
            <a:ln>
              <a:noFill/>
            </a:ln>
          </p:spPr>
        </p:pic>
        <p:pic>
          <p:nvPicPr>
            <p:cNvPr descr="Marker" id="410" name="Google Shape;410;p33"/>
            <p:cNvPicPr preferRelativeResize="0"/>
            <p:nvPr/>
          </p:nvPicPr>
          <p:blipFill rotWithShape="1">
            <a:blip r:embed="rId4">
              <a:alphaModFix/>
            </a:blip>
            <a:srcRect b="0" l="0" r="0" t="0"/>
            <a:stretch/>
          </p:blipFill>
          <p:spPr>
            <a:xfrm>
              <a:off x="782051" y="77265"/>
              <a:ext cx="1089432" cy="1089432"/>
            </a:xfrm>
            <a:prstGeom prst="rect">
              <a:avLst/>
            </a:prstGeom>
            <a:noFill/>
            <a:ln>
              <a:noFill/>
            </a:ln>
          </p:spPr>
        </p:pic>
      </p:grpSp>
      <p:grpSp>
        <p:nvGrpSpPr>
          <p:cNvPr id="411" name="Google Shape;411;p33"/>
          <p:cNvGrpSpPr/>
          <p:nvPr/>
        </p:nvGrpSpPr>
        <p:grpSpPr>
          <a:xfrm>
            <a:off x="0" y="1922769"/>
            <a:ext cx="5005388" cy="3231500"/>
            <a:chOff x="0" y="1922769"/>
            <a:chExt cx="6673851" cy="3231500"/>
          </a:xfrm>
        </p:grpSpPr>
        <p:pic>
          <p:nvPicPr>
            <p:cNvPr id="412" name="Google Shape;412;p33"/>
            <p:cNvPicPr preferRelativeResize="0"/>
            <p:nvPr/>
          </p:nvPicPr>
          <p:blipFill rotWithShape="1">
            <a:blip r:embed="rId3">
              <a:alphaModFix/>
            </a:blip>
            <a:srcRect b="24844" l="0" r="0" t="36395"/>
            <a:stretch/>
          </p:blipFill>
          <p:spPr>
            <a:xfrm>
              <a:off x="0" y="2496065"/>
              <a:ext cx="6673851" cy="2658204"/>
            </a:xfrm>
            <a:prstGeom prst="rect">
              <a:avLst/>
            </a:prstGeom>
            <a:noFill/>
            <a:ln>
              <a:noFill/>
            </a:ln>
          </p:spPr>
        </p:pic>
        <p:pic>
          <p:nvPicPr>
            <p:cNvPr descr="Marker" id="413" name="Google Shape;413;p33"/>
            <p:cNvPicPr preferRelativeResize="0"/>
            <p:nvPr/>
          </p:nvPicPr>
          <p:blipFill rotWithShape="1">
            <a:blip r:embed="rId4">
              <a:alphaModFix/>
            </a:blip>
            <a:srcRect b="0" l="0" r="0" t="0"/>
            <a:stretch/>
          </p:blipFill>
          <p:spPr>
            <a:xfrm>
              <a:off x="4078498" y="1922769"/>
              <a:ext cx="1185480" cy="1185480"/>
            </a:xfrm>
            <a:prstGeom prst="rect">
              <a:avLst/>
            </a:prstGeom>
            <a:noFill/>
            <a:ln>
              <a:noFill/>
            </a:ln>
          </p:spPr>
        </p:pic>
      </p:grpSp>
      <p:grpSp>
        <p:nvGrpSpPr>
          <p:cNvPr id="414" name="Google Shape;414;p33"/>
          <p:cNvGrpSpPr/>
          <p:nvPr/>
        </p:nvGrpSpPr>
        <p:grpSpPr>
          <a:xfrm>
            <a:off x="0" y="3973716"/>
            <a:ext cx="5005388" cy="2884284"/>
            <a:chOff x="0" y="3973716"/>
            <a:chExt cx="6673851" cy="2884284"/>
          </a:xfrm>
        </p:grpSpPr>
        <p:pic>
          <p:nvPicPr>
            <p:cNvPr id="415" name="Google Shape;415;p33"/>
            <p:cNvPicPr preferRelativeResize="0"/>
            <p:nvPr/>
          </p:nvPicPr>
          <p:blipFill rotWithShape="1">
            <a:blip r:embed="rId3">
              <a:alphaModFix/>
            </a:blip>
            <a:srcRect b="0" l="0" r="0" t="75157"/>
            <a:stretch/>
          </p:blipFill>
          <p:spPr>
            <a:xfrm>
              <a:off x="0" y="5154268"/>
              <a:ext cx="6673851" cy="1703732"/>
            </a:xfrm>
            <a:prstGeom prst="rect">
              <a:avLst/>
            </a:prstGeom>
            <a:noFill/>
            <a:ln>
              <a:noFill/>
            </a:ln>
          </p:spPr>
        </p:pic>
        <p:pic>
          <p:nvPicPr>
            <p:cNvPr descr="Marker" id="416" name="Google Shape;416;p33"/>
            <p:cNvPicPr preferRelativeResize="0"/>
            <p:nvPr/>
          </p:nvPicPr>
          <p:blipFill rotWithShape="1">
            <a:blip r:embed="rId4">
              <a:alphaModFix/>
            </a:blip>
            <a:srcRect b="0" l="0" r="0" t="0"/>
            <a:stretch/>
          </p:blipFill>
          <p:spPr>
            <a:xfrm>
              <a:off x="908930" y="3973716"/>
              <a:ext cx="1247266" cy="1247266"/>
            </a:xfrm>
            <a:prstGeom prst="rect">
              <a:avLst/>
            </a:prstGeom>
            <a:noFill/>
            <a:ln>
              <a:noFill/>
            </a:ln>
          </p:spPr>
        </p:pic>
      </p:grpSp>
      <p:sp>
        <p:nvSpPr>
          <p:cNvPr id="417" name="Google Shape;417;p33"/>
          <p:cNvSpPr txBox="1"/>
          <p:nvPr/>
        </p:nvSpPr>
        <p:spPr>
          <a:xfrm>
            <a:off x="3917425" y="2417225"/>
            <a:ext cx="5224500" cy="600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3300">
                <a:solidFill>
                  <a:schemeClr val="dk1"/>
                </a:solidFill>
              </a:rPr>
              <a:t>Our Construction</a:t>
            </a:r>
            <a:endParaRPr sz="3300">
              <a:solidFill>
                <a:schemeClr val="dk1"/>
              </a:solidFill>
            </a:endParaRPr>
          </a:p>
        </p:txBody>
      </p:sp>
      <p:sp>
        <p:nvSpPr>
          <p:cNvPr id="418" name="Google Shape;418;p33"/>
          <p:cNvSpPr/>
          <p:nvPr/>
        </p:nvSpPr>
        <p:spPr>
          <a:xfrm flipH="1">
            <a:off x="3930250" y="3272650"/>
            <a:ext cx="311749" cy="1128150"/>
          </a:xfrm>
          <a:custGeom>
            <a:rect b="b" l="l" r="r" t="t"/>
            <a:pathLst>
              <a:path extrusionOk="0" h="45126" w="20250">
                <a:moveTo>
                  <a:pt x="0" y="45126"/>
                </a:moveTo>
                <a:cubicBezTo>
                  <a:pt x="3365" y="40772"/>
                  <a:pt x="19693" y="26521"/>
                  <a:pt x="20188" y="19000"/>
                </a:cubicBezTo>
                <a:cubicBezTo>
                  <a:pt x="20683" y="11479"/>
                  <a:pt x="5838" y="3167"/>
                  <a:pt x="2968" y="0"/>
                </a:cubicBezTo>
              </a:path>
            </a:pathLst>
          </a:custGeom>
          <a:noFill/>
          <a:ln cap="flat" cmpd="sng" w="38100">
            <a:solidFill>
              <a:schemeClr val="dk1"/>
            </a:solidFill>
            <a:prstDash val="solid"/>
            <a:round/>
            <a:headEnd len="med" w="med" type="none"/>
            <a:tailEnd len="med" w="med" type="stealth"/>
          </a:ln>
        </p:spPr>
      </p:sp>
      <p:sp>
        <p:nvSpPr>
          <p:cNvPr id="419" name="Google Shape;419;p33"/>
          <p:cNvSpPr/>
          <p:nvPr/>
        </p:nvSpPr>
        <p:spPr>
          <a:xfrm flipH="1">
            <a:off x="4006450" y="1062850"/>
            <a:ext cx="311749" cy="1128150"/>
          </a:xfrm>
          <a:custGeom>
            <a:rect b="b" l="l" r="r" t="t"/>
            <a:pathLst>
              <a:path extrusionOk="0" h="45126" w="20250">
                <a:moveTo>
                  <a:pt x="0" y="45126"/>
                </a:moveTo>
                <a:cubicBezTo>
                  <a:pt x="3365" y="40772"/>
                  <a:pt x="19693" y="26521"/>
                  <a:pt x="20188" y="19000"/>
                </a:cubicBezTo>
                <a:cubicBezTo>
                  <a:pt x="20683" y="11479"/>
                  <a:pt x="5838" y="3167"/>
                  <a:pt x="2968" y="0"/>
                </a:cubicBezTo>
              </a:path>
            </a:pathLst>
          </a:custGeom>
          <a:noFill/>
          <a:ln cap="flat" cmpd="sng" w="38100">
            <a:solidFill>
              <a:schemeClr val="dk1"/>
            </a:solidFill>
            <a:prstDash val="solid"/>
            <a:round/>
            <a:headEnd len="med" w="med" type="none"/>
            <a:tailEnd len="med" w="med" type="stealth"/>
          </a:ln>
        </p:spPr>
      </p:sp>
      <p:sp>
        <p:nvSpPr>
          <p:cNvPr id="420" name="Google Shape;420;p33"/>
          <p:cNvSpPr txBox="1"/>
          <p:nvPr/>
        </p:nvSpPr>
        <p:spPr>
          <a:xfrm>
            <a:off x="3978025" y="462550"/>
            <a:ext cx="5163900" cy="6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300">
                <a:solidFill>
                  <a:schemeClr val="dk1"/>
                </a:solidFill>
              </a:rPr>
              <a:t>Proving Security</a:t>
            </a:r>
            <a:endParaRPr sz="3300">
              <a:solidFill>
                <a:schemeClr val="dk1"/>
              </a:solidFill>
              <a:latin typeface="Arial"/>
              <a:ea typeface="Arial"/>
              <a:cs typeface="Arial"/>
              <a:sym typeface="Arial"/>
            </a:endParaRPr>
          </a:p>
        </p:txBody>
      </p:sp>
      <p:sp>
        <p:nvSpPr>
          <p:cNvPr id="421" name="Google Shape;421;p33"/>
          <p:cNvSpPr txBox="1"/>
          <p:nvPr/>
        </p:nvSpPr>
        <p:spPr>
          <a:xfrm>
            <a:off x="3928200" y="4507950"/>
            <a:ext cx="5163900" cy="140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300">
                <a:solidFill>
                  <a:srgbClr val="4A86E8"/>
                </a:solidFill>
              </a:rPr>
              <a:t>Warmup</a:t>
            </a:r>
            <a:endParaRPr sz="3300">
              <a:solidFill>
                <a:srgbClr val="4A86E8"/>
              </a:solidFill>
            </a:endParaRPr>
          </a:p>
          <a:p>
            <a:pPr indent="0" lvl="0" marL="457200" rtl="0" algn="l">
              <a:spcBef>
                <a:spcPts val="0"/>
              </a:spcBef>
              <a:spcAft>
                <a:spcPts val="0"/>
              </a:spcAft>
              <a:buClr>
                <a:schemeClr val="dk1"/>
              </a:buClr>
              <a:buFont typeface="Arial"/>
              <a:buNone/>
            </a:pPr>
            <a:r>
              <a:rPr lang="en-US" sz="2600">
                <a:solidFill>
                  <a:schemeClr val="dk1"/>
                </a:solidFill>
              </a:rPr>
              <a:t>Naive scheme</a:t>
            </a:r>
            <a:endParaRPr sz="2600">
              <a:solidFill>
                <a:schemeClr val="dk1"/>
              </a:solidFill>
            </a:endParaRPr>
          </a:p>
          <a:p>
            <a:pPr indent="0" lvl="0" marL="457200" rtl="0" algn="l">
              <a:spcBef>
                <a:spcPts val="0"/>
              </a:spcBef>
              <a:spcAft>
                <a:spcPts val="0"/>
              </a:spcAft>
              <a:buClr>
                <a:schemeClr val="dk1"/>
              </a:buClr>
              <a:buFont typeface="Arial"/>
              <a:buNone/>
            </a:pPr>
            <a:r>
              <a:rPr lang="en-US" sz="2600">
                <a:solidFill>
                  <a:schemeClr val="dk1"/>
                </a:solidFill>
              </a:rPr>
              <a:t>[AGT21b] Scheme</a:t>
            </a:r>
            <a:endParaRPr sz="33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6" name="Shape 426"/>
        <p:cNvGrpSpPr/>
        <p:nvPr/>
      </p:nvGrpSpPr>
      <p:grpSpPr>
        <a:xfrm>
          <a:off x="0" y="0"/>
          <a:ext cx="0" cy="0"/>
          <a:chOff x="0" y="0"/>
          <a:chExt cx="0" cy="0"/>
        </a:xfrm>
      </p:grpSpPr>
      <p:sp>
        <p:nvSpPr>
          <p:cNvPr id="427" name="Google Shape;427;p34"/>
          <p:cNvSpPr txBox="1"/>
          <p:nvPr>
            <p:ph type="title"/>
          </p:nvPr>
        </p:nvSpPr>
        <p:spPr>
          <a:xfrm>
            <a:off x="214725" y="109600"/>
            <a:ext cx="8929200" cy="7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3000">
                <a:solidFill>
                  <a:schemeClr val="dk1"/>
                </a:solidFill>
              </a:rPr>
              <a:t>Function-hiding Inner Product Encryption (IPE)</a:t>
            </a:r>
            <a:endParaRPr sz="3000">
              <a:solidFill>
                <a:schemeClr val="dk1"/>
              </a:solidFill>
            </a:endParaRPr>
          </a:p>
        </p:txBody>
      </p:sp>
      <p:sp>
        <p:nvSpPr>
          <p:cNvPr id="428" name="Google Shape;428;p34"/>
          <p:cNvSpPr/>
          <p:nvPr/>
        </p:nvSpPr>
        <p:spPr>
          <a:xfrm>
            <a:off x="3806407" y="1648663"/>
            <a:ext cx="1762500" cy="428100"/>
          </a:xfrm>
          <a:prstGeom prst="rect">
            <a:avLst/>
          </a:prstGeom>
          <a:solidFill>
            <a:srgbClr val="CCCCCC"/>
          </a:solidFill>
          <a:ln cap="flat" cmpd="sng" w="9525">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Setup</a:t>
            </a:r>
            <a:endParaRPr sz="2500"/>
          </a:p>
        </p:txBody>
      </p:sp>
      <p:sp>
        <p:nvSpPr>
          <p:cNvPr id="429" name="Google Shape;429;p34"/>
          <p:cNvSpPr/>
          <p:nvPr/>
        </p:nvSpPr>
        <p:spPr>
          <a:xfrm>
            <a:off x="3806407" y="2601104"/>
            <a:ext cx="1762500" cy="428100"/>
          </a:xfrm>
          <a:prstGeom prst="rect">
            <a:avLst/>
          </a:prstGeom>
          <a:solidFill>
            <a:srgbClr val="CCCCCC"/>
          </a:solidFill>
          <a:ln cap="flat" cmpd="sng" w="9525">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Encrypt</a:t>
            </a:r>
            <a:endParaRPr sz="2500"/>
          </a:p>
        </p:txBody>
      </p:sp>
      <p:cxnSp>
        <p:nvCxnSpPr>
          <p:cNvPr id="430" name="Google Shape;430;p34"/>
          <p:cNvCxnSpPr>
            <a:stCxn id="431" idx="3"/>
            <a:endCxn id="429" idx="1"/>
          </p:cNvCxnSpPr>
          <p:nvPr/>
        </p:nvCxnSpPr>
        <p:spPr>
          <a:xfrm>
            <a:off x="3107407" y="2812154"/>
            <a:ext cx="699000" cy="3000"/>
          </a:xfrm>
          <a:prstGeom prst="straightConnector1">
            <a:avLst/>
          </a:prstGeom>
          <a:noFill/>
          <a:ln cap="flat" cmpd="sng" w="38100">
            <a:solidFill>
              <a:schemeClr val="dk1"/>
            </a:solidFill>
            <a:prstDash val="solid"/>
            <a:round/>
            <a:headEnd len="med" w="med" type="none"/>
            <a:tailEnd len="med" w="med" type="triangle"/>
          </a:ln>
        </p:spPr>
      </p:cxnSp>
      <p:sp>
        <p:nvSpPr>
          <p:cNvPr id="432" name="Google Shape;432;p34"/>
          <p:cNvSpPr/>
          <p:nvPr/>
        </p:nvSpPr>
        <p:spPr>
          <a:xfrm>
            <a:off x="3806407" y="3553546"/>
            <a:ext cx="1762500" cy="428100"/>
          </a:xfrm>
          <a:prstGeom prst="rect">
            <a:avLst/>
          </a:prstGeom>
          <a:solidFill>
            <a:srgbClr val="CCCCCC"/>
          </a:solidFill>
          <a:ln cap="flat" cmpd="sng" w="9525">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KeyGen</a:t>
            </a:r>
            <a:endParaRPr sz="2500"/>
          </a:p>
        </p:txBody>
      </p:sp>
      <p:cxnSp>
        <p:nvCxnSpPr>
          <p:cNvPr id="433" name="Google Shape;433;p34"/>
          <p:cNvCxnSpPr>
            <a:stCxn id="434" idx="3"/>
            <a:endCxn id="432" idx="1"/>
          </p:cNvCxnSpPr>
          <p:nvPr/>
        </p:nvCxnSpPr>
        <p:spPr>
          <a:xfrm>
            <a:off x="3059407" y="3751996"/>
            <a:ext cx="747000" cy="15600"/>
          </a:xfrm>
          <a:prstGeom prst="straightConnector1">
            <a:avLst/>
          </a:prstGeom>
          <a:noFill/>
          <a:ln cap="flat" cmpd="sng" w="38100">
            <a:solidFill>
              <a:schemeClr val="dk1"/>
            </a:solidFill>
            <a:prstDash val="solid"/>
            <a:round/>
            <a:headEnd len="med" w="med" type="none"/>
            <a:tailEnd len="med" w="med" type="triangle"/>
          </a:ln>
        </p:spPr>
      </p:cxnSp>
      <p:sp>
        <p:nvSpPr>
          <p:cNvPr id="435" name="Google Shape;435;p34"/>
          <p:cNvSpPr/>
          <p:nvPr/>
        </p:nvSpPr>
        <p:spPr>
          <a:xfrm>
            <a:off x="3806407" y="4505988"/>
            <a:ext cx="1762500" cy="428100"/>
          </a:xfrm>
          <a:prstGeom prst="rect">
            <a:avLst/>
          </a:prstGeom>
          <a:solidFill>
            <a:srgbClr val="CCCCCC"/>
          </a:solidFill>
          <a:ln cap="flat" cmpd="sng" w="9525">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Decrypt</a:t>
            </a:r>
            <a:endParaRPr sz="2500"/>
          </a:p>
        </p:txBody>
      </p:sp>
      <p:cxnSp>
        <p:nvCxnSpPr>
          <p:cNvPr id="436" name="Google Shape;436;p34"/>
          <p:cNvCxnSpPr>
            <a:stCxn id="437" idx="3"/>
            <a:endCxn id="435" idx="1"/>
          </p:cNvCxnSpPr>
          <p:nvPr/>
        </p:nvCxnSpPr>
        <p:spPr>
          <a:xfrm flipH="1" rot="10800000">
            <a:off x="3089407" y="4720038"/>
            <a:ext cx="717000" cy="5400"/>
          </a:xfrm>
          <a:prstGeom prst="straightConnector1">
            <a:avLst/>
          </a:prstGeom>
          <a:noFill/>
          <a:ln cap="flat" cmpd="sng" w="38100">
            <a:solidFill>
              <a:schemeClr val="dk1"/>
            </a:solidFill>
            <a:prstDash val="solid"/>
            <a:round/>
            <a:headEnd len="med" w="med" type="none"/>
            <a:tailEnd len="med" w="med" type="triangle"/>
          </a:ln>
        </p:spPr>
      </p:cxnSp>
      <p:cxnSp>
        <p:nvCxnSpPr>
          <p:cNvPr id="438" name="Google Shape;438;p34"/>
          <p:cNvCxnSpPr>
            <a:stCxn id="429" idx="3"/>
            <a:endCxn id="439" idx="1"/>
          </p:cNvCxnSpPr>
          <p:nvPr/>
        </p:nvCxnSpPr>
        <p:spPr>
          <a:xfrm>
            <a:off x="5568907" y="2815154"/>
            <a:ext cx="746700" cy="0"/>
          </a:xfrm>
          <a:prstGeom prst="straightConnector1">
            <a:avLst/>
          </a:prstGeom>
          <a:noFill/>
          <a:ln cap="flat" cmpd="sng" w="38100">
            <a:solidFill>
              <a:schemeClr val="dk1"/>
            </a:solidFill>
            <a:prstDash val="solid"/>
            <a:round/>
            <a:headEnd len="med" w="med" type="none"/>
            <a:tailEnd len="med" w="med" type="triangle"/>
          </a:ln>
        </p:spPr>
      </p:cxnSp>
      <p:cxnSp>
        <p:nvCxnSpPr>
          <p:cNvPr id="440" name="Google Shape;440;p34"/>
          <p:cNvCxnSpPr>
            <a:stCxn id="428" idx="3"/>
            <a:endCxn id="441" idx="1"/>
          </p:cNvCxnSpPr>
          <p:nvPr/>
        </p:nvCxnSpPr>
        <p:spPr>
          <a:xfrm>
            <a:off x="5568907" y="1862713"/>
            <a:ext cx="786600" cy="1500"/>
          </a:xfrm>
          <a:prstGeom prst="straightConnector1">
            <a:avLst/>
          </a:prstGeom>
          <a:noFill/>
          <a:ln cap="flat" cmpd="sng" w="38100">
            <a:solidFill>
              <a:schemeClr val="dk1"/>
            </a:solidFill>
            <a:prstDash val="solid"/>
            <a:round/>
            <a:headEnd len="med" w="med" type="none"/>
            <a:tailEnd len="med" w="med" type="triangle"/>
          </a:ln>
        </p:spPr>
      </p:cxnSp>
      <p:cxnSp>
        <p:nvCxnSpPr>
          <p:cNvPr id="442" name="Google Shape;442;p34"/>
          <p:cNvCxnSpPr>
            <a:stCxn id="432" idx="3"/>
            <a:endCxn id="443" idx="1"/>
          </p:cNvCxnSpPr>
          <p:nvPr/>
        </p:nvCxnSpPr>
        <p:spPr>
          <a:xfrm>
            <a:off x="5568907" y="3767596"/>
            <a:ext cx="780000" cy="0"/>
          </a:xfrm>
          <a:prstGeom prst="straightConnector1">
            <a:avLst/>
          </a:prstGeom>
          <a:noFill/>
          <a:ln cap="flat" cmpd="sng" w="38100">
            <a:solidFill>
              <a:schemeClr val="dk1"/>
            </a:solidFill>
            <a:prstDash val="solid"/>
            <a:round/>
            <a:headEnd len="med" w="med" type="none"/>
            <a:tailEnd len="med" w="med" type="triangle"/>
          </a:ln>
        </p:spPr>
      </p:cxnSp>
      <p:cxnSp>
        <p:nvCxnSpPr>
          <p:cNvPr id="444" name="Google Shape;444;p34"/>
          <p:cNvCxnSpPr>
            <a:stCxn id="435" idx="3"/>
            <a:endCxn id="445" idx="1"/>
          </p:cNvCxnSpPr>
          <p:nvPr/>
        </p:nvCxnSpPr>
        <p:spPr>
          <a:xfrm>
            <a:off x="5568907" y="4720038"/>
            <a:ext cx="787200" cy="0"/>
          </a:xfrm>
          <a:prstGeom prst="straightConnector1">
            <a:avLst/>
          </a:prstGeom>
          <a:noFill/>
          <a:ln cap="flat" cmpd="sng" w="38100">
            <a:solidFill>
              <a:schemeClr val="dk1"/>
            </a:solidFill>
            <a:prstDash val="solid"/>
            <a:round/>
            <a:headEnd len="med" w="med" type="none"/>
            <a:tailEnd len="med" w="med" type="triangle"/>
          </a:ln>
        </p:spPr>
      </p:cxnSp>
      <p:sp>
        <p:nvSpPr>
          <p:cNvPr id="446" name="Google Shape;446;p34"/>
          <p:cNvSpPr/>
          <p:nvPr/>
        </p:nvSpPr>
        <p:spPr>
          <a:xfrm>
            <a:off x="2374450" y="2456613"/>
            <a:ext cx="6990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1</a:t>
            </a:r>
            <a:endParaRPr baseline="-25000" sz="2500"/>
          </a:p>
        </p:txBody>
      </p:sp>
      <p:sp>
        <p:nvSpPr>
          <p:cNvPr id="447" name="Google Shape;447;p34"/>
          <p:cNvSpPr/>
          <p:nvPr/>
        </p:nvSpPr>
        <p:spPr>
          <a:xfrm>
            <a:off x="6301850" y="2559588"/>
            <a:ext cx="6990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1</a:t>
            </a:r>
            <a:endParaRPr baseline="-25000" sz="2500"/>
          </a:p>
        </p:txBody>
      </p:sp>
      <p:sp>
        <p:nvSpPr>
          <p:cNvPr id="448" name="Google Shape;448;p34"/>
          <p:cNvSpPr/>
          <p:nvPr/>
        </p:nvSpPr>
        <p:spPr>
          <a:xfrm>
            <a:off x="2374450" y="3371013"/>
            <a:ext cx="6990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a:t>
            </a:r>
            <a:r>
              <a:rPr baseline="-25000" lang="en-US" sz="2500"/>
              <a:t>1</a:t>
            </a:r>
            <a:endParaRPr baseline="-25000" sz="2500"/>
          </a:p>
        </p:txBody>
      </p:sp>
      <p:sp>
        <p:nvSpPr>
          <p:cNvPr id="449" name="Google Shape;449;p34"/>
          <p:cNvSpPr/>
          <p:nvPr/>
        </p:nvSpPr>
        <p:spPr>
          <a:xfrm>
            <a:off x="6395525" y="4388388"/>
            <a:ext cx="11292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1</a:t>
            </a:r>
            <a:r>
              <a:rPr lang="en-US" sz="2500"/>
              <a:t>*</a:t>
            </a:r>
            <a:r>
              <a:rPr lang="en-US" sz="2500"/>
              <a:t>y</a:t>
            </a:r>
            <a:r>
              <a:rPr baseline="-25000" lang="en-US" sz="2500"/>
              <a:t>1</a:t>
            </a:r>
            <a:endParaRPr baseline="-25000" sz="2500"/>
          </a:p>
        </p:txBody>
      </p:sp>
      <p:pic>
        <p:nvPicPr>
          <p:cNvPr id="450" name="Google Shape;450;p34"/>
          <p:cNvPicPr preferRelativeResize="0"/>
          <p:nvPr/>
        </p:nvPicPr>
        <p:blipFill>
          <a:blip r:embed="rId3">
            <a:alphaModFix/>
          </a:blip>
          <a:stretch>
            <a:fillRect/>
          </a:stretch>
        </p:blipFill>
        <p:spPr>
          <a:xfrm>
            <a:off x="6810525" y="2975213"/>
            <a:ext cx="365760" cy="365760"/>
          </a:xfrm>
          <a:prstGeom prst="rect">
            <a:avLst/>
          </a:prstGeom>
          <a:noFill/>
          <a:ln>
            <a:noFill/>
          </a:ln>
        </p:spPr>
      </p:pic>
      <p:sp>
        <p:nvSpPr>
          <p:cNvPr id="451" name="Google Shape;451;p34"/>
          <p:cNvSpPr/>
          <p:nvPr/>
        </p:nvSpPr>
        <p:spPr>
          <a:xfrm>
            <a:off x="1364825" y="4337913"/>
            <a:ext cx="6990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1</a:t>
            </a:r>
            <a:endParaRPr baseline="-25000" sz="2500"/>
          </a:p>
        </p:txBody>
      </p:sp>
      <p:pic>
        <p:nvPicPr>
          <p:cNvPr id="452" name="Google Shape;452;p34"/>
          <p:cNvPicPr preferRelativeResize="0"/>
          <p:nvPr/>
        </p:nvPicPr>
        <p:blipFill>
          <a:blip r:embed="rId3">
            <a:alphaModFix/>
          </a:blip>
          <a:stretch>
            <a:fillRect/>
          </a:stretch>
        </p:blipFill>
        <p:spPr>
          <a:xfrm>
            <a:off x="1873500" y="4753538"/>
            <a:ext cx="365760" cy="365760"/>
          </a:xfrm>
          <a:prstGeom prst="rect">
            <a:avLst/>
          </a:prstGeom>
          <a:noFill/>
          <a:ln>
            <a:noFill/>
          </a:ln>
        </p:spPr>
      </p:pic>
      <p:pic>
        <p:nvPicPr>
          <p:cNvPr id="453" name="Google Shape;453;p34"/>
          <p:cNvPicPr preferRelativeResize="0"/>
          <p:nvPr/>
        </p:nvPicPr>
        <p:blipFill>
          <a:blip r:embed="rId4">
            <a:alphaModFix/>
          </a:blip>
          <a:stretch>
            <a:fillRect/>
          </a:stretch>
        </p:blipFill>
        <p:spPr>
          <a:xfrm>
            <a:off x="6385250" y="1597363"/>
            <a:ext cx="532200" cy="532200"/>
          </a:xfrm>
          <a:prstGeom prst="rect">
            <a:avLst/>
          </a:prstGeom>
          <a:noFill/>
          <a:ln>
            <a:noFill/>
          </a:ln>
          <a:effectLst>
            <a:outerShdw blurRad="57150" rotWithShape="0" algn="bl" dir="5400000" dist="19050">
              <a:srgbClr val="000000">
                <a:alpha val="50000"/>
              </a:srgbClr>
            </a:outerShdw>
          </a:effectLst>
        </p:spPr>
      </p:pic>
      <p:pic>
        <p:nvPicPr>
          <p:cNvPr id="454" name="Google Shape;454;p34"/>
          <p:cNvPicPr preferRelativeResize="0"/>
          <p:nvPr/>
        </p:nvPicPr>
        <p:blipFill>
          <a:blip r:embed="rId5">
            <a:alphaModFix/>
          </a:blip>
          <a:stretch>
            <a:fillRect/>
          </a:stretch>
        </p:blipFill>
        <p:spPr>
          <a:xfrm>
            <a:off x="6536588" y="3479425"/>
            <a:ext cx="609600" cy="609600"/>
          </a:xfrm>
          <a:prstGeom prst="rect">
            <a:avLst/>
          </a:prstGeom>
          <a:noFill/>
          <a:ln>
            <a:noFill/>
          </a:ln>
        </p:spPr>
      </p:pic>
      <p:sp>
        <p:nvSpPr>
          <p:cNvPr id="455" name="Google Shape;455;p34"/>
          <p:cNvSpPr txBox="1"/>
          <p:nvPr/>
        </p:nvSpPr>
        <p:spPr>
          <a:xfrm>
            <a:off x="6265663" y="3331738"/>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a:t>
            </a:r>
            <a:r>
              <a:rPr baseline="-25000" lang="en-US" sz="2500"/>
              <a:t>1</a:t>
            </a:r>
            <a:endParaRPr baseline="-25000" sz="2500"/>
          </a:p>
        </p:txBody>
      </p:sp>
      <p:pic>
        <p:nvPicPr>
          <p:cNvPr id="456" name="Google Shape;456;p34"/>
          <p:cNvPicPr preferRelativeResize="0"/>
          <p:nvPr/>
        </p:nvPicPr>
        <p:blipFill>
          <a:blip r:embed="rId5">
            <a:alphaModFix/>
          </a:blip>
          <a:stretch>
            <a:fillRect/>
          </a:stretch>
        </p:blipFill>
        <p:spPr>
          <a:xfrm>
            <a:off x="2407263" y="4358825"/>
            <a:ext cx="609600" cy="609600"/>
          </a:xfrm>
          <a:prstGeom prst="rect">
            <a:avLst/>
          </a:prstGeom>
          <a:noFill/>
          <a:ln>
            <a:noFill/>
          </a:ln>
        </p:spPr>
      </p:pic>
      <p:sp>
        <p:nvSpPr>
          <p:cNvPr id="457" name="Google Shape;457;p34"/>
          <p:cNvSpPr txBox="1"/>
          <p:nvPr/>
        </p:nvSpPr>
        <p:spPr>
          <a:xfrm>
            <a:off x="2136338" y="4211138"/>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a:t>
            </a:r>
            <a:r>
              <a:rPr baseline="-25000" lang="en-US" sz="2500"/>
              <a:t>1</a:t>
            </a:r>
            <a:endParaRPr baseline="-25000" sz="2500"/>
          </a:p>
        </p:txBody>
      </p:sp>
      <p:pic>
        <p:nvPicPr>
          <p:cNvPr id="458" name="Google Shape;458;p34"/>
          <p:cNvPicPr preferRelativeResize="0"/>
          <p:nvPr/>
        </p:nvPicPr>
        <p:blipFill>
          <a:blip r:embed="rId4">
            <a:alphaModFix/>
          </a:blip>
          <a:stretch>
            <a:fillRect/>
          </a:stretch>
        </p:blipFill>
        <p:spPr>
          <a:xfrm>
            <a:off x="1480588" y="2457050"/>
            <a:ext cx="532200" cy="532200"/>
          </a:xfrm>
          <a:prstGeom prst="rect">
            <a:avLst/>
          </a:prstGeom>
          <a:noFill/>
          <a:ln>
            <a:noFill/>
          </a:ln>
          <a:effectLst>
            <a:outerShdw blurRad="57150" rotWithShape="0" algn="bl" dir="5400000" dist="19050">
              <a:srgbClr val="000000">
                <a:alpha val="50000"/>
              </a:srgbClr>
            </a:outerShdw>
          </a:effectLst>
        </p:spPr>
      </p:pic>
      <p:pic>
        <p:nvPicPr>
          <p:cNvPr id="459" name="Google Shape;459;p34"/>
          <p:cNvPicPr preferRelativeResize="0"/>
          <p:nvPr/>
        </p:nvPicPr>
        <p:blipFill>
          <a:blip r:embed="rId4">
            <a:alphaModFix/>
          </a:blip>
          <a:stretch>
            <a:fillRect/>
          </a:stretch>
        </p:blipFill>
        <p:spPr>
          <a:xfrm>
            <a:off x="1480588" y="3416088"/>
            <a:ext cx="532200" cy="532200"/>
          </a:xfrm>
          <a:prstGeom prst="rect">
            <a:avLst/>
          </a:prstGeom>
          <a:noFill/>
          <a:ln>
            <a:noFill/>
          </a:ln>
          <a:effectLst>
            <a:outerShdw blurRad="57150" rotWithShape="0" algn="bl" dir="5400000" dist="19050">
              <a:srgbClr val="000000">
                <a:alpha val="50000"/>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64" name="Shape 464"/>
        <p:cNvGrpSpPr/>
        <p:nvPr/>
      </p:nvGrpSpPr>
      <p:grpSpPr>
        <a:xfrm>
          <a:off x="0" y="0"/>
          <a:ext cx="0" cy="0"/>
          <a:chOff x="0" y="0"/>
          <a:chExt cx="0" cy="0"/>
        </a:xfrm>
      </p:grpSpPr>
      <p:sp>
        <p:nvSpPr>
          <p:cNvPr id="465" name="Google Shape;465;p35"/>
          <p:cNvSpPr/>
          <p:nvPr/>
        </p:nvSpPr>
        <p:spPr>
          <a:xfrm>
            <a:off x="115625" y="3885325"/>
            <a:ext cx="6153600" cy="728100"/>
          </a:xfrm>
          <a:prstGeom prst="roundRect">
            <a:avLst>
              <a:gd fmla="val 16667" name="adj"/>
            </a:avLst>
          </a:prstGeom>
          <a:noFill/>
          <a:ln cap="flat" cmpd="sng" w="3810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5"/>
          <p:cNvSpPr/>
          <p:nvPr/>
        </p:nvSpPr>
        <p:spPr>
          <a:xfrm>
            <a:off x="441975" y="878550"/>
            <a:ext cx="1541700" cy="39177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5"/>
          <p:cNvSpPr txBox="1"/>
          <p:nvPr>
            <p:ph type="title"/>
          </p:nvPr>
        </p:nvSpPr>
        <p:spPr>
          <a:xfrm>
            <a:off x="214725" y="109600"/>
            <a:ext cx="8929200" cy="7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3100">
                <a:solidFill>
                  <a:schemeClr val="dk1"/>
                </a:solidFill>
              </a:rPr>
              <a:t>Warmup: use </a:t>
            </a:r>
            <a:r>
              <a:rPr lang="en-US" sz="3100">
                <a:solidFill>
                  <a:srgbClr val="4A86E8"/>
                </a:solidFill>
              </a:rPr>
              <a:t>n instances</a:t>
            </a:r>
            <a:r>
              <a:rPr lang="en-US" sz="3100">
                <a:solidFill>
                  <a:schemeClr val="dk1"/>
                </a:solidFill>
              </a:rPr>
              <a:t> of function-hiding IPE</a:t>
            </a:r>
            <a:endParaRPr sz="3100">
              <a:solidFill>
                <a:schemeClr val="dk1"/>
              </a:solidFill>
            </a:endParaRPr>
          </a:p>
        </p:txBody>
      </p:sp>
      <p:cxnSp>
        <p:nvCxnSpPr>
          <p:cNvPr id="468" name="Google Shape;468;p35"/>
          <p:cNvCxnSpPr/>
          <p:nvPr/>
        </p:nvCxnSpPr>
        <p:spPr>
          <a:xfrm rot="5400000">
            <a:off x="3188925" y="1000625"/>
            <a:ext cx="10200" cy="1372800"/>
          </a:xfrm>
          <a:prstGeom prst="straightConnector1">
            <a:avLst/>
          </a:prstGeom>
          <a:noFill/>
          <a:ln cap="flat" cmpd="sng" w="76200">
            <a:solidFill>
              <a:srgbClr val="1F497D"/>
            </a:solidFill>
            <a:prstDash val="dot"/>
            <a:round/>
            <a:headEnd len="med" w="med" type="none"/>
            <a:tailEnd len="med" w="med" type="none"/>
          </a:ln>
        </p:spPr>
      </p:cxnSp>
      <p:pic>
        <p:nvPicPr>
          <p:cNvPr id="469" name="Google Shape;469;p35"/>
          <p:cNvPicPr preferRelativeResize="0"/>
          <p:nvPr/>
        </p:nvPicPr>
        <p:blipFill>
          <a:blip r:embed="rId3">
            <a:alphaModFix/>
          </a:blip>
          <a:stretch>
            <a:fillRect/>
          </a:stretch>
        </p:blipFill>
        <p:spPr>
          <a:xfrm>
            <a:off x="725150" y="1077425"/>
            <a:ext cx="975360" cy="975360"/>
          </a:xfrm>
          <a:prstGeom prst="rect">
            <a:avLst/>
          </a:prstGeom>
          <a:noFill/>
          <a:ln>
            <a:noFill/>
          </a:ln>
        </p:spPr>
      </p:pic>
      <p:sp>
        <p:nvSpPr>
          <p:cNvPr id="470" name="Google Shape;470;p35"/>
          <p:cNvSpPr/>
          <p:nvPr/>
        </p:nvSpPr>
        <p:spPr>
          <a:xfrm>
            <a:off x="873513" y="2972563"/>
            <a:ext cx="6990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1</a:t>
            </a:r>
            <a:endParaRPr baseline="-25000" sz="2500"/>
          </a:p>
        </p:txBody>
      </p:sp>
      <p:pic>
        <p:nvPicPr>
          <p:cNvPr id="471" name="Google Shape;471;p35"/>
          <p:cNvPicPr preferRelativeResize="0"/>
          <p:nvPr/>
        </p:nvPicPr>
        <p:blipFill>
          <a:blip r:embed="rId4">
            <a:alphaModFix/>
          </a:blip>
          <a:stretch>
            <a:fillRect/>
          </a:stretch>
        </p:blipFill>
        <p:spPr>
          <a:xfrm>
            <a:off x="1382188" y="3388188"/>
            <a:ext cx="365760" cy="365760"/>
          </a:xfrm>
          <a:prstGeom prst="rect">
            <a:avLst/>
          </a:prstGeom>
          <a:noFill/>
          <a:ln>
            <a:noFill/>
          </a:ln>
        </p:spPr>
      </p:pic>
      <p:pic>
        <p:nvPicPr>
          <p:cNvPr id="472" name="Google Shape;472;p35"/>
          <p:cNvPicPr preferRelativeResize="0"/>
          <p:nvPr/>
        </p:nvPicPr>
        <p:blipFill>
          <a:blip r:embed="rId5">
            <a:alphaModFix/>
          </a:blip>
          <a:stretch>
            <a:fillRect/>
          </a:stretch>
        </p:blipFill>
        <p:spPr>
          <a:xfrm>
            <a:off x="988975" y="3923725"/>
            <a:ext cx="609600" cy="609600"/>
          </a:xfrm>
          <a:prstGeom prst="rect">
            <a:avLst/>
          </a:prstGeom>
          <a:noFill/>
          <a:ln>
            <a:noFill/>
          </a:ln>
        </p:spPr>
      </p:pic>
      <p:sp>
        <p:nvSpPr>
          <p:cNvPr id="473" name="Google Shape;473;p35"/>
          <p:cNvSpPr txBox="1"/>
          <p:nvPr/>
        </p:nvSpPr>
        <p:spPr>
          <a:xfrm>
            <a:off x="718050" y="3776038"/>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a:t>
            </a:r>
            <a:r>
              <a:rPr baseline="-25000" lang="en-US" sz="2500"/>
              <a:t>1</a:t>
            </a:r>
            <a:endParaRPr baseline="-25000" sz="2500"/>
          </a:p>
        </p:txBody>
      </p:sp>
      <p:pic>
        <p:nvPicPr>
          <p:cNvPr id="474" name="Google Shape;474;p35"/>
          <p:cNvPicPr preferRelativeResize="0"/>
          <p:nvPr/>
        </p:nvPicPr>
        <p:blipFill>
          <a:blip r:embed="rId6">
            <a:alphaModFix/>
          </a:blip>
          <a:stretch>
            <a:fillRect/>
          </a:stretch>
        </p:blipFill>
        <p:spPr>
          <a:xfrm>
            <a:off x="1044613" y="2262100"/>
            <a:ext cx="532200" cy="532200"/>
          </a:xfrm>
          <a:prstGeom prst="rect">
            <a:avLst/>
          </a:prstGeom>
          <a:noFill/>
          <a:ln>
            <a:noFill/>
          </a:ln>
          <a:effectLst>
            <a:outerShdw blurRad="57150" rotWithShape="0" algn="bl" dir="5400000" dist="19050">
              <a:srgbClr val="000000">
                <a:alpha val="50000"/>
              </a:srgbClr>
            </a:outerShdw>
          </a:effectLst>
        </p:spPr>
      </p:pic>
      <p:sp>
        <p:nvSpPr>
          <p:cNvPr id="475" name="Google Shape;475;p35"/>
          <p:cNvSpPr txBox="1"/>
          <p:nvPr/>
        </p:nvSpPr>
        <p:spPr>
          <a:xfrm>
            <a:off x="848825" y="2091475"/>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1</a:t>
            </a:r>
            <a:endParaRPr sz="2500"/>
          </a:p>
        </p:txBody>
      </p:sp>
      <p:sp>
        <p:nvSpPr>
          <p:cNvPr id="476" name="Google Shape;476;p35"/>
          <p:cNvSpPr/>
          <p:nvPr/>
        </p:nvSpPr>
        <p:spPr>
          <a:xfrm>
            <a:off x="4404375" y="878550"/>
            <a:ext cx="1541700" cy="39177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77" name="Google Shape;477;p35"/>
          <p:cNvPicPr preferRelativeResize="0"/>
          <p:nvPr/>
        </p:nvPicPr>
        <p:blipFill>
          <a:blip r:embed="rId3">
            <a:alphaModFix/>
          </a:blip>
          <a:stretch>
            <a:fillRect/>
          </a:stretch>
        </p:blipFill>
        <p:spPr>
          <a:xfrm>
            <a:off x="4687550" y="1077425"/>
            <a:ext cx="975360" cy="975360"/>
          </a:xfrm>
          <a:prstGeom prst="rect">
            <a:avLst/>
          </a:prstGeom>
          <a:noFill/>
          <a:ln>
            <a:noFill/>
          </a:ln>
        </p:spPr>
      </p:pic>
      <p:sp>
        <p:nvSpPr>
          <p:cNvPr id="478" name="Google Shape;478;p35"/>
          <p:cNvSpPr/>
          <p:nvPr/>
        </p:nvSpPr>
        <p:spPr>
          <a:xfrm>
            <a:off x="4835913" y="2972563"/>
            <a:ext cx="6990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n</a:t>
            </a:r>
            <a:endParaRPr baseline="-25000" sz="2500"/>
          </a:p>
        </p:txBody>
      </p:sp>
      <p:pic>
        <p:nvPicPr>
          <p:cNvPr id="479" name="Google Shape;479;p35"/>
          <p:cNvPicPr preferRelativeResize="0"/>
          <p:nvPr/>
        </p:nvPicPr>
        <p:blipFill>
          <a:blip r:embed="rId4">
            <a:alphaModFix/>
          </a:blip>
          <a:stretch>
            <a:fillRect/>
          </a:stretch>
        </p:blipFill>
        <p:spPr>
          <a:xfrm>
            <a:off x="5344588" y="3388188"/>
            <a:ext cx="365760" cy="365760"/>
          </a:xfrm>
          <a:prstGeom prst="rect">
            <a:avLst/>
          </a:prstGeom>
          <a:noFill/>
          <a:ln>
            <a:noFill/>
          </a:ln>
        </p:spPr>
      </p:pic>
      <p:pic>
        <p:nvPicPr>
          <p:cNvPr id="480" name="Google Shape;480;p35"/>
          <p:cNvPicPr preferRelativeResize="0"/>
          <p:nvPr/>
        </p:nvPicPr>
        <p:blipFill>
          <a:blip r:embed="rId5">
            <a:alphaModFix/>
          </a:blip>
          <a:stretch>
            <a:fillRect/>
          </a:stretch>
        </p:blipFill>
        <p:spPr>
          <a:xfrm>
            <a:off x="4951375" y="3923725"/>
            <a:ext cx="609600" cy="609600"/>
          </a:xfrm>
          <a:prstGeom prst="rect">
            <a:avLst/>
          </a:prstGeom>
          <a:noFill/>
          <a:ln>
            <a:noFill/>
          </a:ln>
        </p:spPr>
      </p:pic>
      <p:sp>
        <p:nvSpPr>
          <p:cNvPr id="481" name="Google Shape;481;p35"/>
          <p:cNvSpPr txBox="1"/>
          <p:nvPr/>
        </p:nvSpPr>
        <p:spPr>
          <a:xfrm>
            <a:off x="4680450" y="3776038"/>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a:t>
            </a:r>
            <a:r>
              <a:rPr baseline="-25000" lang="en-US" sz="2500"/>
              <a:t>n</a:t>
            </a:r>
            <a:endParaRPr baseline="-25000" sz="2500"/>
          </a:p>
        </p:txBody>
      </p:sp>
      <p:pic>
        <p:nvPicPr>
          <p:cNvPr id="482" name="Google Shape;482;p35"/>
          <p:cNvPicPr preferRelativeResize="0"/>
          <p:nvPr/>
        </p:nvPicPr>
        <p:blipFill>
          <a:blip r:embed="rId6">
            <a:alphaModFix/>
          </a:blip>
          <a:stretch>
            <a:fillRect/>
          </a:stretch>
        </p:blipFill>
        <p:spPr>
          <a:xfrm>
            <a:off x="5007013" y="2262100"/>
            <a:ext cx="532200" cy="532200"/>
          </a:xfrm>
          <a:prstGeom prst="rect">
            <a:avLst/>
          </a:prstGeom>
          <a:noFill/>
          <a:ln>
            <a:noFill/>
          </a:ln>
          <a:effectLst>
            <a:outerShdw blurRad="57150" rotWithShape="0" algn="bl" dir="5400000" dist="19050">
              <a:srgbClr val="000000">
                <a:alpha val="50000"/>
              </a:srgbClr>
            </a:outerShdw>
          </a:effectLst>
        </p:spPr>
      </p:pic>
      <p:sp>
        <p:nvSpPr>
          <p:cNvPr id="483" name="Google Shape;483;p35"/>
          <p:cNvSpPr txBox="1"/>
          <p:nvPr/>
        </p:nvSpPr>
        <p:spPr>
          <a:xfrm>
            <a:off x="4811225" y="2091475"/>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n</a:t>
            </a:r>
            <a:endParaRPr sz="2500"/>
          </a:p>
        </p:txBody>
      </p:sp>
      <p:sp>
        <p:nvSpPr>
          <p:cNvPr id="484" name="Google Shape;484;p35"/>
          <p:cNvSpPr txBox="1"/>
          <p:nvPr/>
        </p:nvSpPr>
        <p:spPr>
          <a:xfrm>
            <a:off x="6660850" y="3772225"/>
            <a:ext cx="2483100" cy="95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sz="2500"/>
              <a:t>functional key for y=(y</a:t>
            </a:r>
            <a:r>
              <a:rPr baseline="-25000" lang="en-US" sz="2500"/>
              <a:t>1</a:t>
            </a:r>
            <a:r>
              <a:rPr lang="en-US" sz="2500"/>
              <a:t>,…, y</a:t>
            </a:r>
            <a:r>
              <a:rPr baseline="-25000" lang="en-US" sz="2500"/>
              <a:t>n</a:t>
            </a:r>
            <a:r>
              <a:rPr lang="en-US" sz="2500"/>
              <a:t>)</a:t>
            </a:r>
            <a:endParaRPr sz="2500"/>
          </a:p>
        </p:txBody>
      </p:sp>
      <p:cxnSp>
        <p:nvCxnSpPr>
          <p:cNvPr id="485" name="Google Shape;485;p35"/>
          <p:cNvCxnSpPr>
            <a:stCxn id="484" idx="1"/>
            <a:endCxn id="465" idx="3"/>
          </p:cNvCxnSpPr>
          <p:nvPr/>
        </p:nvCxnSpPr>
        <p:spPr>
          <a:xfrm rot="10800000">
            <a:off x="6269350" y="4249375"/>
            <a:ext cx="391500" cy="0"/>
          </a:xfrm>
          <a:prstGeom prst="straightConnector1">
            <a:avLst/>
          </a:prstGeom>
          <a:noFill/>
          <a:ln cap="flat" cmpd="sng" w="19050">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90" name="Shape 490"/>
        <p:cNvGrpSpPr/>
        <p:nvPr/>
      </p:nvGrpSpPr>
      <p:grpSpPr>
        <a:xfrm>
          <a:off x="0" y="0"/>
          <a:ext cx="0" cy="0"/>
          <a:chOff x="0" y="0"/>
          <a:chExt cx="0" cy="0"/>
        </a:xfrm>
      </p:grpSpPr>
      <p:sp>
        <p:nvSpPr>
          <p:cNvPr id="491" name="Google Shape;491;p36"/>
          <p:cNvSpPr txBox="1"/>
          <p:nvPr>
            <p:ph type="title"/>
          </p:nvPr>
        </p:nvSpPr>
        <p:spPr>
          <a:xfrm>
            <a:off x="214725" y="109600"/>
            <a:ext cx="8929200" cy="7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3100">
                <a:solidFill>
                  <a:schemeClr val="dk1"/>
                </a:solidFill>
              </a:rPr>
              <a:t>Warmup: use </a:t>
            </a:r>
            <a:r>
              <a:rPr lang="en-US" sz="3100">
                <a:solidFill>
                  <a:srgbClr val="4A86E8"/>
                </a:solidFill>
              </a:rPr>
              <a:t>n instances</a:t>
            </a:r>
            <a:r>
              <a:rPr lang="en-US" sz="3100">
                <a:solidFill>
                  <a:schemeClr val="dk1"/>
                </a:solidFill>
              </a:rPr>
              <a:t> of function-hiding IPE</a:t>
            </a:r>
            <a:endParaRPr sz="3100">
              <a:solidFill>
                <a:schemeClr val="dk1"/>
              </a:solidFill>
            </a:endParaRPr>
          </a:p>
        </p:txBody>
      </p:sp>
      <p:cxnSp>
        <p:nvCxnSpPr>
          <p:cNvPr id="492" name="Google Shape;492;p36"/>
          <p:cNvCxnSpPr/>
          <p:nvPr/>
        </p:nvCxnSpPr>
        <p:spPr>
          <a:xfrm rot="5400000">
            <a:off x="3188925" y="3058025"/>
            <a:ext cx="10200" cy="1372800"/>
          </a:xfrm>
          <a:prstGeom prst="straightConnector1">
            <a:avLst/>
          </a:prstGeom>
          <a:noFill/>
          <a:ln cap="flat" cmpd="sng" w="76200">
            <a:solidFill>
              <a:srgbClr val="1F497D"/>
            </a:solidFill>
            <a:prstDash val="dot"/>
            <a:round/>
            <a:headEnd len="med" w="med" type="none"/>
            <a:tailEnd len="med" w="med" type="none"/>
          </a:ln>
        </p:spPr>
      </p:cxnSp>
      <p:pic>
        <p:nvPicPr>
          <p:cNvPr id="493" name="Google Shape;493;p36"/>
          <p:cNvPicPr preferRelativeResize="0"/>
          <p:nvPr/>
        </p:nvPicPr>
        <p:blipFill>
          <a:blip r:embed="rId3">
            <a:alphaModFix/>
          </a:blip>
          <a:stretch>
            <a:fillRect/>
          </a:stretch>
        </p:blipFill>
        <p:spPr>
          <a:xfrm>
            <a:off x="2706350" y="1503350"/>
            <a:ext cx="975360" cy="975360"/>
          </a:xfrm>
          <a:prstGeom prst="rect">
            <a:avLst/>
          </a:prstGeom>
          <a:noFill/>
          <a:ln>
            <a:noFill/>
          </a:ln>
        </p:spPr>
      </p:pic>
      <p:sp>
        <p:nvSpPr>
          <p:cNvPr id="494" name="Google Shape;494;p36"/>
          <p:cNvSpPr/>
          <p:nvPr/>
        </p:nvSpPr>
        <p:spPr>
          <a:xfrm>
            <a:off x="441975" y="2789275"/>
            <a:ext cx="1541700" cy="20070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6"/>
          <p:cNvSpPr/>
          <p:nvPr/>
        </p:nvSpPr>
        <p:spPr>
          <a:xfrm>
            <a:off x="873513" y="2972563"/>
            <a:ext cx="6990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1</a:t>
            </a:r>
            <a:endParaRPr baseline="-25000" sz="2500"/>
          </a:p>
        </p:txBody>
      </p:sp>
      <p:pic>
        <p:nvPicPr>
          <p:cNvPr id="496" name="Google Shape;496;p36"/>
          <p:cNvPicPr preferRelativeResize="0"/>
          <p:nvPr/>
        </p:nvPicPr>
        <p:blipFill>
          <a:blip r:embed="rId4">
            <a:alphaModFix/>
          </a:blip>
          <a:stretch>
            <a:fillRect/>
          </a:stretch>
        </p:blipFill>
        <p:spPr>
          <a:xfrm>
            <a:off x="1382188" y="3388188"/>
            <a:ext cx="365760" cy="365760"/>
          </a:xfrm>
          <a:prstGeom prst="rect">
            <a:avLst/>
          </a:prstGeom>
          <a:noFill/>
          <a:ln>
            <a:noFill/>
          </a:ln>
        </p:spPr>
      </p:pic>
      <p:pic>
        <p:nvPicPr>
          <p:cNvPr id="497" name="Google Shape;497;p36"/>
          <p:cNvPicPr preferRelativeResize="0"/>
          <p:nvPr/>
        </p:nvPicPr>
        <p:blipFill>
          <a:blip r:embed="rId5">
            <a:alphaModFix/>
          </a:blip>
          <a:stretch>
            <a:fillRect/>
          </a:stretch>
        </p:blipFill>
        <p:spPr>
          <a:xfrm>
            <a:off x="988975" y="3923725"/>
            <a:ext cx="609600" cy="609600"/>
          </a:xfrm>
          <a:prstGeom prst="rect">
            <a:avLst/>
          </a:prstGeom>
          <a:noFill/>
          <a:ln>
            <a:noFill/>
          </a:ln>
        </p:spPr>
      </p:pic>
      <p:sp>
        <p:nvSpPr>
          <p:cNvPr id="498" name="Google Shape;498;p36"/>
          <p:cNvSpPr txBox="1"/>
          <p:nvPr/>
        </p:nvSpPr>
        <p:spPr>
          <a:xfrm>
            <a:off x="718050" y="3776038"/>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a:t>
            </a:r>
            <a:r>
              <a:rPr baseline="-25000" lang="en-US" sz="2500"/>
              <a:t>1</a:t>
            </a:r>
            <a:endParaRPr baseline="-25000" sz="2500"/>
          </a:p>
        </p:txBody>
      </p:sp>
      <p:sp>
        <p:nvSpPr>
          <p:cNvPr id="499" name="Google Shape;499;p36"/>
          <p:cNvSpPr/>
          <p:nvPr/>
        </p:nvSpPr>
        <p:spPr>
          <a:xfrm>
            <a:off x="4404375" y="2789250"/>
            <a:ext cx="1541700" cy="20070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6"/>
          <p:cNvSpPr/>
          <p:nvPr/>
        </p:nvSpPr>
        <p:spPr>
          <a:xfrm>
            <a:off x="4835913" y="2972563"/>
            <a:ext cx="6990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n</a:t>
            </a:r>
            <a:endParaRPr baseline="-25000" sz="2500"/>
          </a:p>
        </p:txBody>
      </p:sp>
      <p:pic>
        <p:nvPicPr>
          <p:cNvPr id="501" name="Google Shape;501;p36"/>
          <p:cNvPicPr preferRelativeResize="0"/>
          <p:nvPr/>
        </p:nvPicPr>
        <p:blipFill>
          <a:blip r:embed="rId4">
            <a:alphaModFix/>
          </a:blip>
          <a:stretch>
            <a:fillRect/>
          </a:stretch>
        </p:blipFill>
        <p:spPr>
          <a:xfrm>
            <a:off x="5344588" y="3388188"/>
            <a:ext cx="365760" cy="365760"/>
          </a:xfrm>
          <a:prstGeom prst="rect">
            <a:avLst/>
          </a:prstGeom>
          <a:noFill/>
          <a:ln>
            <a:noFill/>
          </a:ln>
        </p:spPr>
      </p:pic>
      <p:pic>
        <p:nvPicPr>
          <p:cNvPr id="502" name="Google Shape;502;p36"/>
          <p:cNvPicPr preferRelativeResize="0"/>
          <p:nvPr/>
        </p:nvPicPr>
        <p:blipFill>
          <a:blip r:embed="rId5">
            <a:alphaModFix/>
          </a:blip>
          <a:stretch>
            <a:fillRect/>
          </a:stretch>
        </p:blipFill>
        <p:spPr>
          <a:xfrm>
            <a:off x="4951375" y="3923725"/>
            <a:ext cx="609600" cy="609600"/>
          </a:xfrm>
          <a:prstGeom prst="rect">
            <a:avLst/>
          </a:prstGeom>
          <a:noFill/>
          <a:ln>
            <a:noFill/>
          </a:ln>
        </p:spPr>
      </p:pic>
      <p:sp>
        <p:nvSpPr>
          <p:cNvPr id="503" name="Google Shape;503;p36"/>
          <p:cNvSpPr txBox="1"/>
          <p:nvPr/>
        </p:nvSpPr>
        <p:spPr>
          <a:xfrm>
            <a:off x="4680450" y="3776038"/>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a:t>
            </a:r>
            <a:r>
              <a:rPr baseline="-25000" lang="en-US" sz="2500"/>
              <a:t>n</a:t>
            </a:r>
            <a:endParaRPr baseline="-25000" sz="2500"/>
          </a:p>
        </p:txBody>
      </p:sp>
      <p:sp>
        <p:nvSpPr>
          <p:cNvPr id="504" name="Google Shape;504;p36"/>
          <p:cNvSpPr/>
          <p:nvPr/>
        </p:nvSpPr>
        <p:spPr>
          <a:xfrm>
            <a:off x="0" y="5197400"/>
            <a:ext cx="19836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d</a:t>
            </a:r>
            <a:r>
              <a:rPr baseline="-25000" lang="en-US" sz="2500"/>
              <a:t>1</a:t>
            </a:r>
            <a:r>
              <a:rPr lang="en-US" sz="2500"/>
              <a:t> = </a:t>
            </a:r>
            <a:r>
              <a:rPr lang="en-US" sz="2500"/>
              <a:t>x</a:t>
            </a:r>
            <a:r>
              <a:rPr baseline="-25000" lang="en-US" sz="2500"/>
              <a:t>1</a:t>
            </a:r>
            <a:r>
              <a:rPr lang="en-US" sz="2500"/>
              <a:t>*y</a:t>
            </a:r>
            <a:r>
              <a:rPr baseline="-25000" lang="en-US" sz="2500"/>
              <a:t>1</a:t>
            </a:r>
            <a:endParaRPr baseline="-25000" sz="2500"/>
          </a:p>
        </p:txBody>
      </p:sp>
      <p:sp>
        <p:nvSpPr>
          <p:cNvPr id="505" name="Google Shape;505;p36"/>
          <p:cNvSpPr/>
          <p:nvPr/>
        </p:nvSpPr>
        <p:spPr>
          <a:xfrm>
            <a:off x="4430700" y="5197400"/>
            <a:ext cx="18963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d</a:t>
            </a:r>
            <a:r>
              <a:rPr baseline="-25000" lang="en-US" sz="2500"/>
              <a:t>n</a:t>
            </a:r>
            <a:r>
              <a:rPr lang="en-US" sz="2500"/>
              <a:t> = </a:t>
            </a:r>
            <a:r>
              <a:rPr lang="en-US" sz="2500"/>
              <a:t>x</a:t>
            </a:r>
            <a:r>
              <a:rPr baseline="-25000" lang="en-US" sz="2500"/>
              <a:t>n</a:t>
            </a:r>
            <a:r>
              <a:rPr lang="en-US" sz="2500"/>
              <a:t>*y</a:t>
            </a:r>
            <a:r>
              <a:rPr baseline="-25000" lang="en-US" sz="2500"/>
              <a:t>n</a:t>
            </a:r>
            <a:endParaRPr baseline="-25000" sz="2500"/>
          </a:p>
        </p:txBody>
      </p:sp>
      <p:sp>
        <p:nvSpPr>
          <p:cNvPr id="506" name="Google Shape;506;p36"/>
          <p:cNvSpPr/>
          <p:nvPr/>
        </p:nvSpPr>
        <p:spPr>
          <a:xfrm>
            <a:off x="1080975" y="4842788"/>
            <a:ext cx="263700" cy="308100"/>
          </a:xfrm>
          <a:prstGeom prst="down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6"/>
          <p:cNvSpPr/>
          <p:nvPr/>
        </p:nvSpPr>
        <p:spPr>
          <a:xfrm>
            <a:off x="5124325" y="4842763"/>
            <a:ext cx="263700" cy="308100"/>
          </a:xfrm>
          <a:prstGeom prst="down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8" name="Google Shape;508;p36"/>
          <p:cNvCxnSpPr/>
          <p:nvPr/>
        </p:nvCxnSpPr>
        <p:spPr>
          <a:xfrm rot="5400000">
            <a:off x="3188925" y="4823600"/>
            <a:ext cx="10200" cy="1372800"/>
          </a:xfrm>
          <a:prstGeom prst="straightConnector1">
            <a:avLst/>
          </a:prstGeom>
          <a:noFill/>
          <a:ln cap="flat" cmpd="sng" w="76200">
            <a:solidFill>
              <a:srgbClr val="1F497D"/>
            </a:solidFill>
            <a:prstDash val="dot"/>
            <a:round/>
            <a:headEnd len="med" w="med" type="none"/>
            <a:tailEnd len="med" w="med" type="none"/>
          </a:ln>
        </p:spPr>
      </p:cxnSp>
      <p:sp>
        <p:nvSpPr>
          <p:cNvPr id="509" name="Google Shape;509;p36"/>
          <p:cNvSpPr/>
          <p:nvPr/>
        </p:nvSpPr>
        <p:spPr>
          <a:xfrm>
            <a:off x="2033550" y="5217650"/>
            <a:ext cx="478500" cy="584700"/>
          </a:xfrm>
          <a:prstGeom prst="mathPlus">
            <a:avLst>
              <a:gd fmla="val 23520" name="adj1"/>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6"/>
          <p:cNvSpPr/>
          <p:nvPr/>
        </p:nvSpPr>
        <p:spPr>
          <a:xfrm>
            <a:off x="3952200" y="5217650"/>
            <a:ext cx="478500" cy="584700"/>
          </a:xfrm>
          <a:prstGeom prst="mathPlus">
            <a:avLst>
              <a:gd fmla="val 23520" name="adj1"/>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6"/>
          <p:cNvSpPr/>
          <p:nvPr/>
        </p:nvSpPr>
        <p:spPr>
          <a:xfrm>
            <a:off x="6479475" y="5257550"/>
            <a:ext cx="532200" cy="504900"/>
          </a:xfrm>
          <a:prstGeom prst="mathEqual">
            <a:avLst>
              <a:gd fmla="val 23520" name="adj1"/>
              <a:gd fmla="val 1176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6"/>
          <p:cNvSpPr/>
          <p:nvPr/>
        </p:nvSpPr>
        <p:spPr>
          <a:xfrm>
            <a:off x="7017075" y="5197400"/>
            <a:ext cx="16011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 </a:t>
            </a:r>
            <a:r>
              <a:rPr lang="en-US" sz="2500"/>
              <a:t>x, y ＞</a:t>
            </a:r>
            <a:endParaRPr sz="2500"/>
          </a:p>
        </p:txBody>
      </p:sp>
      <p:sp>
        <p:nvSpPr>
          <p:cNvPr id="513" name="Google Shape;513;p36"/>
          <p:cNvSpPr txBox="1"/>
          <p:nvPr/>
        </p:nvSpPr>
        <p:spPr>
          <a:xfrm>
            <a:off x="652650" y="5976225"/>
            <a:ext cx="74169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500">
                <a:solidFill>
                  <a:schemeClr val="dk1"/>
                </a:solidFill>
              </a:rPr>
              <a:t>Hope: </a:t>
            </a:r>
            <a:r>
              <a:rPr lang="en-US" sz="2500">
                <a:solidFill>
                  <a:schemeClr val="dk1"/>
                </a:solidFill>
              </a:rPr>
              <a:t>If IPE is function-hiding secure, then, so should be the resulting MCIPE scheme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18" name="Shape 518"/>
        <p:cNvGrpSpPr/>
        <p:nvPr/>
      </p:nvGrpSpPr>
      <p:grpSpPr>
        <a:xfrm>
          <a:off x="0" y="0"/>
          <a:ext cx="0" cy="0"/>
          <a:chOff x="0" y="0"/>
          <a:chExt cx="0" cy="0"/>
        </a:xfrm>
      </p:grpSpPr>
      <p:sp>
        <p:nvSpPr>
          <p:cNvPr id="519" name="Google Shape;519;p37"/>
          <p:cNvSpPr txBox="1"/>
          <p:nvPr/>
        </p:nvSpPr>
        <p:spPr>
          <a:xfrm>
            <a:off x="238000" y="1604725"/>
            <a:ext cx="8758200" cy="19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rgbClr val="C51C30"/>
                </a:solidFill>
              </a:rPr>
              <a:t>Problems:</a:t>
            </a:r>
            <a:endParaRPr b="1" sz="2500">
              <a:solidFill>
                <a:srgbClr val="C51C30"/>
              </a:solidFill>
            </a:endParaRPr>
          </a:p>
          <a:p>
            <a:pPr indent="-387350" lvl="0" marL="457200" rtl="0" algn="l">
              <a:spcBef>
                <a:spcPts val="0"/>
              </a:spcBef>
              <a:spcAft>
                <a:spcPts val="0"/>
              </a:spcAft>
              <a:buClr>
                <a:schemeClr val="dk1"/>
              </a:buClr>
              <a:buSzPts val="2500"/>
              <a:buChar char="●"/>
            </a:pPr>
            <a:r>
              <a:rPr lang="en-US" sz="2500">
                <a:solidFill>
                  <a:schemeClr val="dk1"/>
                </a:solidFill>
              </a:rPr>
              <a:t>Reveals every users’ inner product</a:t>
            </a:r>
            <a:endParaRPr sz="2500">
              <a:solidFill>
                <a:schemeClr val="dk1"/>
              </a:solidFill>
            </a:endParaRPr>
          </a:p>
          <a:p>
            <a:pPr indent="-387350" lvl="0" marL="457200" rtl="0" algn="l">
              <a:spcBef>
                <a:spcPts val="0"/>
              </a:spcBef>
              <a:spcAft>
                <a:spcPts val="0"/>
              </a:spcAft>
              <a:buClr>
                <a:schemeClr val="dk1"/>
              </a:buClr>
              <a:buSzPts val="2500"/>
              <a:buChar char="●"/>
            </a:pPr>
            <a:r>
              <a:rPr lang="en-US" sz="2500">
                <a:solidFill>
                  <a:schemeClr val="dk1"/>
                </a:solidFill>
              </a:rPr>
              <a:t>Allows mix-n-match of CTs across time steps</a:t>
            </a:r>
            <a:endParaRPr sz="2500">
              <a:solidFill>
                <a:schemeClr val="dk1"/>
              </a:solidFill>
            </a:endParaRPr>
          </a:p>
          <a:p>
            <a:pPr indent="-387350" lvl="0" marL="457200" rtl="0" algn="l">
              <a:spcBef>
                <a:spcPts val="0"/>
              </a:spcBef>
              <a:spcAft>
                <a:spcPts val="0"/>
              </a:spcAft>
              <a:buClr>
                <a:schemeClr val="dk1"/>
              </a:buClr>
              <a:buSzPts val="2500"/>
              <a:buChar char="●"/>
            </a:pPr>
            <a:r>
              <a:rPr lang="en-US" sz="2500">
                <a:solidFill>
                  <a:schemeClr val="dk1"/>
                </a:solidFill>
              </a:rPr>
              <a:t>Allows mix-n-match of functional SKs</a:t>
            </a:r>
            <a:endParaRPr sz="2500">
              <a:solidFill>
                <a:schemeClr val="dk1"/>
              </a:solidFill>
            </a:endParaRPr>
          </a:p>
        </p:txBody>
      </p:sp>
      <p:sp>
        <p:nvSpPr>
          <p:cNvPr id="520" name="Google Shape;520;p37"/>
          <p:cNvSpPr txBox="1"/>
          <p:nvPr>
            <p:ph type="title"/>
          </p:nvPr>
        </p:nvSpPr>
        <p:spPr>
          <a:xfrm>
            <a:off x="214725" y="109600"/>
            <a:ext cx="8929200" cy="7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3100">
                <a:solidFill>
                  <a:schemeClr val="dk1"/>
                </a:solidFill>
              </a:rPr>
              <a:t>Warmup: use </a:t>
            </a:r>
            <a:r>
              <a:rPr lang="en-US" sz="3100">
                <a:solidFill>
                  <a:srgbClr val="4A86E8"/>
                </a:solidFill>
              </a:rPr>
              <a:t>n instances</a:t>
            </a:r>
            <a:r>
              <a:rPr lang="en-US" sz="3100">
                <a:solidFill>
                  <a:schemeClr val="dk1"/>
                </a:solidFill>
              </a:rPr>
              <a:t> of function-hiding IPE</a:t>
            </a:r>
            <a:endParaRPr sz="3100">
              <a:solidFill>
                <a:schemeClr val="dk1"/>
              </a:solidFill>
            </a:endParaRPr>
          </a:p>
        </p:txBody>
      </p:sp>
      <p:sp>
        <p:nvSpPr>
          <p:cNvPr id="521" name="Google Shape;521;p37"/>
          <p:cNvSpPr txBox="1"/>
          <p:nvPr/>
        </p:nvSpPr>
        <p:spPr>
          <a:xfrm>
            <a:off x="238000" y="3814525"/>
            <a:ext cx="8758200" cy="191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t>[AGT21b] solution</a:t>
            </a:r>
            <a:r>
              <a:rPr b="1" lang="en-US" sz="2500"/>
              <a:t>:</a:t>
            </a:r>
            <a:endParaRPr b="1" sz="2500"/>
          </a:p>
          <a:p>
            <a:pPr indent="-387350" lvl="0" marL="457200" rtl="0" algn="l">
              <a:spcBef>
                <a:spcPts val="0"/>
              </a:spcBef>
              <a:spcAft>
                <a:spcPts val="0"/>
              </a:spcAft>
              <a:buClr>
                <a:schemeClr val="dk1"/>
              </a:buClr>
              <a:buSzPts val="2500"/>
              <a:buChar char="●"/>
            </a:pPr>
            <a:r>
              <a:rPr lang="en-US" sz="2500">
                <a:solidFill>
                  <a:schemeClr val="dk1"/>
                </a:solidFill>
              </a:rPr>
              <a:t>Coordinate randomness via random oracles</a:t>
            </a:r>
            <a:endParaRPr sz="2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26" name="Shape 526"/>
        <p:cNvGrpSpPr/>
        <p:nvPr/>
      </p:nvGrpSpPr>
      <p:grpSpPr>
        <a:xfrm>
          <a:off x="0" y="0"/>
          <a:ext cx="0" cy="0"/>
          <a:chOff x="0" y="0"/>
          <a:chExt cx="0" cy="0"/>
        </a:xfrm>
      </p:grpSpPr>
      <p:sp>
        <p:nvSpPr>
          <p:cNvPr id="527" name="Google Shape;527;p38"/>
          <p:cNvSpPr txBox="1"/>
          <p:nvPr>
            <p:ph type="title"/>
          </p:nvPr>
        </p:nvSpPr>
        <p:spPr>
          <a:xfrm>
            <a:off x="438150" y="3064950"/>
            <a:ext cx="8267700" cy="728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US" sz="3300">
                <a:solidFill>
                  <a:schemeClr val="dk1"/>
                </a:solidFill>
              </a:rPr>
              <a:t>Alternate way to coordinate randomness?</a:t>
            </a:r>
            <a:endParaRPr sz="3300">
              <a:solidFill>
                <a:schemeClr val="dk1"/>
              </a:solidFill>
            </a:endParaRPr>
          </a:p>
          <a:p>
            <a:pPr indent="0" lvl="0" marL="0" rtl="0" algn="ctr">
              <a:spcBef>
                <a:spcPts val="0"/>
              </a:spcBef>
              <a:spcAft>
                <a:spcPts val="0"/>
              </a:spcAft>
              <a:buNone/>
            </a:pPr>
            <a:r>
              <a:rPr lang="en-US" sz="3300">
                <a:solidFill>
                  <a:schemeClr val="dk1"/>
                </a:solidFill>
              </a:rPr>
              <a:t>How to prove security?</a:t>
            </a:r>
            <a:endParaRPr sz="3300">
              <a:solidFill>
                <a:schemeClr val="dk1"/>
              </a:solidFill>
            </a:endParaRPr>
          </a:p>
        </p:txBody>
      </p:sp>
      <p:pic>
        <p:nvPicPr>
          <p:cNvPr id="528" name="Google Shape;528;p38"/>
          <p:cNvPicPr preferRelativeResize="0"/>
          <p:nvPr/>
        </p:nvPicPr>
        <p:blipFill>
          <a:blip r:embed="rId3">
            <a:alphaModFix/>
          </a:blip>
          <a:stretch>
            <a:fillRect/>
          </a:stretch>
        </p:blipFill>
        <p:spPr>
          <a:xfrm>
            <a:off x="3962400" y="1845750"/>
            <a:ext cx="1219200" cy="1219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grpSp>
        <p:nvGrpSpPr>
          <p:cNvPr id="534" name="Google Shape;534;p39"/>
          <p:cNvGrpSpPr/>
          <p:nvPr/>
        </p:nvGrpSpPr>
        <p:grpSpPr>
          <a:xfrm>
            <a:off x="-5370" y="-13856"/>
            <a:ext cx="5005388" cy="2658204"/>
            <a:chOff x="-7160" y="-13856"/>
            <a:chExt cx="6673851" cy="2658204"/>
          </a:xfrm>
        </p:grpSpPr>
        <p:pic>
          <p:nvPicPr>
            <p:cNvPr id="535" name="Google Shape;535;p39"/>
            <p:cNvPicPr preferRelativeResize="0"/>
            <p:nvPr/>
          </p:nvPicPr>
          <p:blipFill rotWithShape="1">
            <a:blip r:embed="rId3">
              <a:alphaModFix/>
            </a:blip>
            <a:srcRect b="61658" l="0" r="0" t="-418"/>
            <a:stretch/>
          </p:blipFill>
          <p:spPr>
            <a:xfrm>
              <a:off x="-7160" y="-13856"/>
              <a:ext cx="6673851" cy="2658204"/>
            </a:xfrm>
            <a:prstGeom prst="rect">
              <a:avLst/>
            </a:prstGeom>
            <a:noFill/>
            <a:ln>
              <a:noFill/>
            </a:ln>
          </p:spPr>
        </p:pic>
        <p:pic>
          <p:nvPicPr>
            <p:cNvPr descr="Marker" id="536" name="Google Shape;536;p39"/>
            <p:cNvPicPr preferRelativeResize="0"/>
            <p:nvPr/>
          </p:nvPicPr>
          <p:blipFill rotWithShape="1">
            <a:blip r:embed="rId4">
              <a:alphaModFix/>
            </a:blip>
            <a:srcRect b="0" l="0" r="0" t="0"/>
            <a:stretch/>
          </p:blipFill>
          <p:spPr>
            <a:xfrm>
              <a:off x="782051" y="77265"/>
              <a:ext cx="1089432" cy="1089432"/>
            </a:xfrm>
            <a:prstGeom prst="rect">
              <a:avLst/>
            </a:prstGeom>
            <a:noFill/>
            <a:ln>
              <a:noFill/>
            </a:ln>
          </p:spPr>
        </p:pic>
      </p:grpSp>
      <p:grpSp>
        <p:nvGrpSpPr>
          <p:cNvPr id="537" name="Google Shape;537;p39"/>
          <p:cNvGrpSpPr/>
          <p:nvPr/>
        </p:nvGrpSpPr>
        <p:grpSpPr>
          <a:xfrm>
            <a:off x="0" y="1922769"/>
            <a:ext cx="5005388" cy="3231500"/>
            <a:chOff x="0" y="1922769"/>
            <a:chExt cx="6673851" cy="3231500"/>
          </a:xfrm>
        </p:grpSpPr>
        <p:pic>
          <p:nvPicPr>
            <p:cNvPr id="538" name="Google Shape;538;p39"/>
            <p:cNvPicPr preferRelativeResize="0"/>
            <p:nvPr/>
          </p:nvPicPr>
          <p:blipFill rotWithShape="1">
            <a:blip r:embed="rId3">
              <a:alphaModFix/>
            </a:blip>
            <a:srcRect b="24844" l="0" r="0" t="36395"/>
            <a:stretch/>
          </p:blipFill>
          <p:spPr>
            <a:xfrm>
              <a:off x="0" y="2496065"/>
              <a:ext cx="6673851" cy="2658204"/>
            </a:xfrm>
            <a:prstGeom prst="rect">
              <a:avLst/>
            </a:prstGeom>
            <a:noFill/>
            <a:ln>
              <a:noFill/>
            </a:ln>
          </p:spPr>
        </p:pic>
        <p:pic>
          <p:nvPicPr>
            <p:cNvPr descr="Marker" id="539" name="Google Shape;539;p39"/>
            <p:cNvPicPr preferRelativeResize="0"/>
            <p:nvPr/>
          </p:nvPicPr>
          <p:blipFill rotWithShape="1">
            <a:blip r:embed="rId4">
              <a:alphaModFix/>
            </a:blip>
            <a:srcRect b="0" l="0" r="0" t="0"/>
            <a:stretch/>
          </p:blipFill>
          <p:spPr>
            <a:xfrm>
              <a:off x="4078498" y="1922769"/>
              <a:ext cx="1185480" cy="1185480"/>
            </a:xfrm>
            <a:prstGeom prst="rect">
              <a:avLst/>
            </a:prstGeom>
            <a:noFill/>
            <a:ln>
              <a:noFill/>
            </a:ln>
          </p:spPr>
        </p:pic>
      </p:grpSp>
      <p:grpSp>
        <p:nvGrpSpPr>
          <p:cNvPr id="540" name="Google Shape;540;p39"/>
          <p:cNvGrpSpPr/>
          <p:nvPr/>
        </p:nvGrpSpPr>
        <p:grpSpPr>
          <a:xfrm>
            <a:off x="0" y="3973716"/>
            <a:ext cx="5005388" cy="2884284"/>
            <a:chOff x="0" y="3973716"/>
            <a:chExt cx="6673851" cy="2884284"/>
          </a:xfrm>
        </p:grpSpPr>
        <p:pic>
          <p:nvPicPr>
            <p:cNvPr id="541" name="Google Shape;541;p39"/>
            <p:cNvPicPr preferRelativeResize="0"/>
            <p:nvPr/>
          </p:nvPicPr>
          <p:blipFill rotWithShape="1">
            <a:blip r:embed="rId3">
              <a:alphaModFix/>
            </a:blip>
            <a:srcRect b="0" l="0" r="0" t="75157"/>
            <a:stretch/>
          </p:blipFill>
          <p:spPr>
            <a:xfrm>
              <a:off x="0" y="5154268"/>
              <a:ext cx="6673851" cy="1703732"/>
            </a:xfrm>
            <a:prstGeom prst="rect">
              <a:avLst/>
            </a:prstGeom>
            <a:noFill/>
            <a:ln>
              <a:noFill/>
            </a:ln>
          </p:spPr>
        </p:pic>
        <p:pic>
          <p:nvPicPr>
            <p:cNvPr descr="Marker" id="542" name="Google Shape;542;p39"/>
            <p:cNvPicPr preferRelativeResize="0"/>
            <p:nvPr/>
          </p:nvPicPr>
          <p:blipFill rotWithShape="1">
            <a:blip r:embed="rId4">
              <a:alphaModFix/>
            </a:blip>
            <a:srcRect b="0" l="0" r="0" t="0"/>
            <a:stretch/>
          </p:blipFill>
          <p:spPr>
            <a:xfrm>
              <a:off x="908930" y="3973716"/>
              <a:ext cx="1247266" cy="1247266"/>
            </a:xfrm>
            <a:prstGeom prst="rect">
              <a:avLst/>
            </a:prstGeom>
            <a:noFill/>
            <a:ln>
              <a:noFill/>
            </a:ln>
          </p:spPr>
        </p:pic>
      </p:grpSp>
      <p:sp>
        <p:nvSpPr>
          <p:cNvPr id="543" name="Google Shape;543;p39"/>
          <p:cNvSpPr txBox="1"/>
          <p:nvPr/>
        </p:nvSpPr>
        <p:spPr>
          <a:xfrm>
            <a:off x="3938900" y="2417225"/>
            <a:ext cx="5142600" cy="1400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3300">
                <a:solidFill>
                  <a:srgbClr val="4A86E8"/>
                </a:solidFill>
              </a:rPr>
              <a:t>Our Construction</a:t>
            </a:r>
            <a:endParaRPr sz="3300">
              <a:solidFill>
                <a:srgbClr val="4A86E8"/>
              </a:solidFill>
            </a:endParaRPr>
          </a:p>
          <a:p>
            <a:pPr indent="0" lvl="0" marL="457200" rtl="0" algn="l">
              <a:spcBef>
                <a:spcPts val="0"/>
              </a:spcBef>
              <a:spcAft>
                <a:spcPts val="0"/>
              </a:spcAft>
              <a:buClr>
                <a:schemeClr val="dk1"/>
              </a:buClr>
              <a:buFont typeface="Arial"/>
              <a:buNone/>
            </a:pPr>
            <a:r>
              <a:rPr lang="en-US" sz="2600">
                <a:solidFill>
                  <a:schemeClr val="dk1"/>
                </a:solidFill>
              </a:rPr>
              <a:t>Correlated PRF</a:t>
            </a:r>
            <a:endParaRPr sz="2600">
              <a:solidFill>
                <a:schemeClr val="dk1"/>
              </a:solidFill>
            </a:endParaRPr>
          </a:p>
          <a:p>
            <a:pPr indent="0" lvl="0" marL="457200" rtl="0" algn="l">
              <a:spcBef>
                <a:spcPts val="0"/>
              </a:spcBef>
              <a:spcAft>
                <a:spcPts val="0"/>
              </a:spcAft>
              <a:buClr>
                <a:schemeClr val="dk1"/>
              </a:buClr>
              <a:buFont typeface="Arial"/>
              <a:buNone/>
            </a:pPr>
            <a:r>
              <a:rPr lang="en-US" sz="2600">
                <a:solidFill>
                  <a:schemeClr val="dk1"/>
                </a:solidFill>
              </a:rPr>
              <a:t>Our Construction</a:t>
            </a:r>
            <a:endParaRPr sz="2600">
              <a:solidFill>
                <a:schemeClr val="dk1"/>
              </a:solidFill>
            </a:endParaRPr>
          </a:p>
        </p:txBody>
      </p:sp>
      <p:sp>
        <p:nvSpPr>
          <p:cNvPr id="544" name="Google Shape;544;p39"/>
          <p:cNvSpPr txBox="1"/>
          <p:nvPr/>
        </p:nvSpPr>
        <p:spPr>
          <a:xfrm>
            <a:off x="3938850" y="4507950"/>
            <a:ext cx="5142600" cy="6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300">
                <a:solidFill>
                  <a:schemeClr val="dk1"/>
                </a:solidFill>
              </a:rPr>
              <a:t>Warmup</a:t>
            </a:r>
            <a:endParaRPr sz="3300">
              <a:solidFill>
                <a:schemeClr val="dk1"/>
              </a:solidFill>
              <a:latin typeface="Arial"/>
              <a:ea typeface="Arial"/>
              <a:cs typeface="Arial"/>
              <a:sym typeface="Arial"/>
            </a:endParaRPr>
          </a:p>
        </p:txBody>
      </p:sp>
      <p:sp>
        <p:nvSpPr>
          <p:cNvPr id="545" name="Google Shape;545;p39"/>
          <p:cNvSpPr/>
          <p:nvPr/>
        </p:nvSpPr>
        <p:spPr>
          <a:xfrm flipH="1">
            <a:off x="3930250" y="3272650"/>
            <a:ext cx="311749" cy="1128150"/>
          </a:xfrm>
          <a:custGeom>
            <a:rect b="b" l="l" r="r" t="t"/>
            <a:pathLst>
              <a:path extrusionOk="0" h="45126" w="20250">
                <a:moveTo>
                  <a:pt x="0" y="45126"/>
                </a:moveTo>
                <a:cubicBezTo>
                  <a:pt x="3365" y="40772"/>
                  <a:pt x="19693" y="26521"/>
                  <a:pt x="20188" y="19000"/>
                </a:cubicBezTo>
                <a:cubicBezTo>
                  <a:pt x="20683" y="11479"/>
                  <a:pt x="5838" y="3167"/>
                  <a:pt x="2968" y="0"/>
                </a:cubicBezTo>
              </a:path>
            </a:pathLst>
          </a:custGeom>
          <a:noFill/>
          <a:ln cap="flat" cmpd="sng" w="38100">
            <a:solidFill>
              <a:schemeClr val="dk1"/>
            </a:solidFill>
            <a:prstDash val="solid"/>
            <a:round/>
            <a:headEnd len="med" w="med" type="none"/>
            <a:tailEnd len="med" w="med" type="stealth"/>
          </a:ln>
        </p:spPr>
      </p:sp>
      <p:sp>
        <p:nvSpPr>
          <p:cNvPr id="546" name="Google Shape;546;p39"/>
          <p:cNvSpPr/>
          <p:nvPr/>
        </p:nvSpPr>
        <p:spPr>
          <a:xfrm flipH="1">
            <a:off x="4006450" y="1062850"/>
            <a:ext cx="311749" cy="1128150"/>
          </a:xfrm>
          <a:custGeom>
            <a:rect b="b" l="l" r="r" t="t"/>
            <a:pathLst>
              <a:path extrusionOk="0" h="45126" w="20250">
                <a:moveTo>
                  <a:pt x="0" y="45126"/>
                </a:moveTo>
                <a:cubicBezTo>
                  <a:pt x="3365" y="40772"/>
                  <a:pt x="19693" y="26521"/>
                  <a:pt x="20188" y="19000"/>
                </a:cubicBezTo>
                <a:cubicBezTo>
                  <a:pt x="20683" y="11479"/>
                  <a:pt x="5838" y="3167"/>
                  <a:pt x="2968" y="0"/>
                </a:cubicBezTo>
              </a:path>
            </a:pathLst>
          </a:custGeom>
          <a:noFill/>
          <a:ln cap="flat" cmpd="sng" w="38100">
            <a:solidFill>
              <a:schemeClr val="dk1"/>
            </a:solidFill>
            <a:prstDash val="solid"/>
            <a:round/>
            <a:headEnd len="med" w="med" type="none"/>
            <a:tailEnd len="med" w="med" type="stealth"/>
          </a:ln>
        </p:spPr>
      </p:sp>
      <p:sp>
        <p:nvSpPr>
          <p:cNvPr id="547" name="Google Shape;547;p39"/>
          <p:cNvSpPr txBox="1"/>
          <p:nvPr/>
        </p:nvSpPr>
        <p:spPr>
          <a:xfrm>
            <a:off x="3978025" y="462550"/>
            <a:ext cx="5163900" cy="6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300">
                <a:solidFill>
                  <a:schemeClr val="dk1"/>
                </a:solidFill>
              </a:rPr>
              <a:t>Proving Security</a:t>
            </a:r>
            <a:endParaRPr sz="33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2" name="Shape 552"/>
        <p:cNvGrpSpPr/>
        <p:nvPr/>
      </p:nvGrpSpPr>
      <p:grpSpPr>
        <a:xfrm>
          <a:off x="0" y="0"/>
          <a:ext cx="0" cy="0"/>
          <a:chOff x="0" y="0"/>
          <a:chExt cx="0" cy="0"/>
        </a:xfrm>
      </p:grpSpPr>
      <p:sp>
        <p:nvSpPr>
          <p:cNvPr id="553" name="Google Shape;553;p40"/>
          <p:cNvSpPr txBox="1"/>
          <p:nvPr>
            <p:ph type="title"/>
          </p:nvPr>
        </p:nvSpPr>
        <p:spPr>
          <a:xfrm>
            <a:off x="-75"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Correlated</a:t>
            </a:r>
            <a:r>
              <a:rPr lang="en-US" sz="3300">
                <a:solidFill>
                  <a:schemeClr val="dk1"/>
                </a:solidFill>
              </a:rPr>
              <a:t> Pseudorandom Functions (CPRF)</a:t>
            </a:r>
            <a:endParaRPr sz="3300">
              <a:solidFill>
                <a:schemeClr val="dk1"/>
              </a:solidFill>
            </a:endParaRPr>
          </a:p>
        </p:txBody>
      </p:sp>
      <p:sp>
        <p:nvSpPr>
          <p:cNvPr id="554" name="Google Shape;554;p40"/>
          <p:cNvSpPr/>
          <p:nvPr/>
        </p:nvSpPr>
        <p:spPr>
          <a:xfrm>
            <a:off x="1772274" y="1752100"/>
            <a:ext cx="1762500" cy="427500"/>
          </a:xfrm>
          <a:prstGeom prst="rect">
            <a:avLst/>
          </a:prstGeom>
          <a:solidFill>
            <a:srgbClr val="CCCCCC"/>
          </a:solidFill>
          <a:ln cap="flat" cmpd="sng" w="9525">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Setup</a:t>
            </a:r>
            <a:endParaRPr sz="2500"/>
          </a:p>
        </p:txBody>
      </p:sp>
      <p:sp>
        <p:nvSpPr>
          <p:cNvPr id="555" name="Google Shape;555;p40"/>
          <p:cNvSpPr/>
          <p:nvPr/>
        </p:nvSpPr>
        <p:spPr>
          <a:xfrm>
            <a:off x="1772274" y="2704859"/>
            <a:ext cx="1762500" cy="427500"/>
          </a:xfrm>
          <a:prstGeom prst="rect">
            <a:avLst/>
          </a:prstGeom>
          <a:solidFill>
            <a:srgbClr val="CCCCCC"/>
          </a:solidFill>
          <a:ln cap="flat" cmpd="sng" w="9525">
            <a:solidFill>
              <a:srgbClr val="89898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Evaluate</a:t>
            </a:r>
            <a:endParaRPr sz="2500"/>
          </a:p>
        </p:txBody>
      </p:sp>
      <p:cxnSp>
        <p:nvCxnSpPr>
          <p:cNvPr id="556" name="Google Shape;556;p40"/>
          <p:cNvCxnSpPr>
            <a:stCxn id="557" idx="3"/>
            <a:endCxn id="555" idx="1"/>
          </p:cNvCxnSpPr>
          <p:nvPr/>
        </p:nvCxnSpPr>
        <p:spPr>
          <a:xfrm flipH="1" rot="10800000">
            <a:off x="1105674" y="2918609"/>
            <a:ext cx="666600" cy="300"/>
          </a:xfrm>
          <a:prstGeom prst="straightConnector1">
            <a:avLst/>
          </a:prstGeom>
          <a:noFill/>
          <a:ln cap="flat" cmpd="sng" w="38100">
            <a:solidFill>
              <a:schemeClr val="dk1"/>
            </a:solidFill>
            <a:prstDash val="solid"/>
            <a:round/>
            <a:headEnd len="med" w="med" type="none"/>
            <a:tailEnd len="med" w="med" type="triangle"/>
          </a:ln>
        </p:spPr>
      </p:cxnSp>
      <p:cxnSp>
        <p:nvCxnSpPr>
          <p:cNvPr id="558" name="Google Shape;558;p40"/>
          <p:cNvCxnSpPr>
            <a:stCxn id="559" idx="3"/>
            <a:endCxn id="554" idx="1"/>
          </p:cNvCxnSpPr>
          <p:nvPr/>
        </p:nvCxnSpPr>
        <p:spPr>
          <a:xfrm flipH="1" rot="10800000">
            <a:off x="1122774" y="1965850"/>
            <a:ext cx="649500" cy="300"/>
          </a:xfrm>
          <a:prstGeom prst="straightConnector1">
            <a:avLst/>
          </a:prstGeom>
          <a:noFill/>
          <a:ln cap="flat" cmpd="sng" w="38100">
            <a:solidFill>
              <a:schemeClr val="dk1"/>
            </a:solidFill>
            <a:prstDash val="solid"/>
            <a:round/>
            <a:headEnd len="med" w="med" type="none"/>
            <a:tailEnd len="med" w="med" type="triangle"/>
          </a:ln>
        </p:spPr>
      </p:cxnSp>
      <p:cxnSp>
        <p:nvCxnSpPr>
          <p:cNvPr id="560" name="Google Shape;560;p40"/>
          <p:cNvCxnSpPr>
            <a:stCxn id="555" idx="3"/>
            <a:endCxn id="561" idx="1"/>
          </p:cNvCxnSpPr>
          <p:nvPr/>
        </p:nvCxnSpPr>
        <p:spPr>
          <a:xfrm>
            <a:off x="3534774" y="2918609"/>
            <a:ext cx="750900" cy="300"/>
          </a:xfrm>
          <a:prstGeom prst="straightConnector1">
            <a:avLst/>
          </a:prstGeom>
          <a:noFill/>
          <a:ln cap="flat" cmpd="sng" w="38100">
            <a:solidFill>
              <a:schemeClr val="dk1"/>
            </a:solidFill>
            <a:prstDash val="solid"/>
            <a:round/>
            <a:headEnd len="med" w="med" type="none"/>
            <a:tailEnd len="med" w="med" type="triangle"/>
          </a:ln>
        </p:spPr>
      </p:cxnSp>
      <p:cxnSp>
        <p:nvCxnSpPr>
          <p:cNvPr id="562" name="Google Shape;562;p40"/>
          <p:cNvCxnSpPr>
            <a:stCxn id="554" idx="3"/>
            <a:endCxn id="563" idx="1"/>
          </p:cNvCxnSpPr>
          <p:nvPr/>
        </p:nvCxnSpPr>
        <p:spPr>
          <a:xfrm>
            <a:off x="3534774" y="1965850"/>
            <a:ext cx="736800" cy="300"/>
          </a:xfrm>
          <a:prstGeom prst="straightConnector1">
            <a:avLst/>
          </a:prstGeom>
          <a:noFill/>
          <a:ln cap="flat" cmpd="sng" w="38100">
            <a:solidFill>
              <a:schemeClr val="dk1"/>
            </a:solidFill>
            <a:prstDash val="solid"/>
            <a:round/>
            <a:headEnd len="med" w="med" type="none"/>
            <a:tailEnd len="med" w="med" type="triangle"/>
          </a:ln>
        </p:spPr>
      </p:cxnSp>
      <p:sp>
        <p:nvSpPr>
          <p:cNvPr id="564" name="Google Shape;564;p40"/>
          <p:cNvSpPr txBox="1"/>
          <p:nvPr/>
        </p:nvSpPr>
        <p:spPr>
          <a:xfrm>
            <a:off x="106375" y="3829550"/>
            <a:ext cx="9037500" cy="116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chemeClr val="dk1"/>
                </a:solidFill>
              </a:rPr>
              <a:t>Properties</a:t>
            </a:r>
            <a:r>
              <a:rPr b="1" lang="en-US" sz="2500">
                <a:solidFill>
                  <a:schemeClr val="dk1"/>
                </a:solidFill>
              </a:rPr>
              <a:t>: </a:t>
            </a:r>
            <a:endParaRPr b="1" sz="2500">
              <a:solidFill>
                <a:schemeClr val="dk1"/>
              </a:solidFill>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rPr>
              <a:t>Sum of evaluations on same input </a:t>
            </a:r>
            <a:r>
              <a:rPr b="1" lang="en-US" sz="2500">
                <a:solidFill>
                  <a:schemeClr val="dk1"/>
                </a:solidFill>
              </a:rPr>
              <a:t>t</a:t>
            </a:r>
            <a:r>
              <a:rPr lang="en-US" sz="2500">
                <a:solidFill>
                  <a:schemeClr val="dk1"/>
                </a:solidFill>
              </a:rPr>
              <a:t> is 0</a:t>
            </a:r>
            <a:endParaRPr sz="2500">
              <a:solidFill>
                <a:schemeClr val="dk1"/>
              </a:solidFill>
            </a:endParaRPr>
          </a:p>
          <a:p>
            <a:pPr indent="0" lvl="0" marL="0" rtl="0" algn="ctr">
              <a:spcBef>
                <a:spcPts val="0"/>
              </a:spcBef>
              <a:spcAft>
                <a:spcPts val="0"/>
              </a:spcAft>
              <a:buNone/>
            </a:pPr>
            <a:r>
              <a:rPr lang="en-US" sz="2500">
                <a:solidFill>
                  <a:schemeClr val="dk1"/>
                </a:solidFill>
              </a:rPr>
              <a:t>K</a:t>
            </a:r>
            <a:r>
              <a:rPr baseline="-25000" lang="en-US" sz="2500">
                <a:solidFill>
                  <a:schemeClr val="dk1"/>
                </a:solidFill>
              </a:rPr>
              <a:t>1</a:t>
            </a:r>
            <a:r>
              <a:rPr lang="en-US" sz="2500">
                <a:solidFill>
                  <a:schemeClr val="dk1"/>
                </a:solidFill>
              </a:rPr>
              <a:t>(t) + … + K</a:t>
            </a:r>
            <a:r>
              <a:rPr baseline="-25000" lang="en-US" sz="2500">
                <a:solidFill>
                  <a:schemeClr val="dk1"/>
                </a:solidFill>
              </a:rPr>
              <a:t>n</a:t>
            </a:r>
            <a:r>
              <a:rPr lang="en-US" sz="2500">
                <a:solidFill>
                  <a:schemeClr val="dk1"/>
                </a:solidFill>
              </a:rPr>
              <a:t>(t) = 0</a:t>
            </a:r>
            <a:endParaRPr sz="2500">
              <a:solidFill>
                <a:schemeClr val="dk1"/>
              </a:solidFill>
            </a:endParaRPr>
          </a:p>
          <a:p>
            <a:pPr indent="0" lvl="0" marL="0" rtl="0" algn="l">
              <a:spcBef>
                <a:spcPts val="0"/>
              </a:spcBef>
              <a:spcAft>
                <a:spcPts val="0"/>
              </a:spcAft>
              <a:buNone/>
            </a:pPr>
            <a:r>
              <a:rPr lang="en-US" sz="2500">
                <a:solidFill>
                  <a:schemeClr val="dk1"/>
                </a:solidFill>
              </a:rPr>
              <a:t> </a:t>
            </a:r>
            <a:endParaRPr sz="2500">
              <a:solidFill>
                <a:schemeClr val="dk1"/>
              </a:solidFill>
            </a:endParaRPr>
          </a:p>
          <a:p>
            <a:pPr indent="0" lvl="0" marL="0" rtl="0" algn="l">
              <a:spcBef>
                <a:spcPts val="0"/>
              </a:spcBef>
              <a:spcAft>
                <a:spcPts val="0"/>
              </a:spcAft>
              <a:buNone/>
            </a:pPr>
            <a:r>
              <a:t/>
            </a:r>
            <a:endParaRPr sz="2500">
              <a:solidFill>
                <a:schemeClr val="dk1"/>
              </a:solidFill>
            </a:endParaRPr>
          </a:p>
          <a:p>
            <a:pPr indent="0" lvl="0" marL="0" rtl="0" algn="l">
              <a:spcBef>
                <a:spcPts val="0"/>
              </a:spcBef>
              <a:spcAft>
                <a:spcPts val="0"/>
              </a:spcAft>
              <a:buNone/>
            </a:pPr>
            <a:r>
              <a:t/>
            </a:r>
            <a:endParaRPr b="1" sz="2500">
              <a:solidFill>
                <a:srgbClr val="C51C30"/>
              </a:solidFill>
            </a:endParaRPr>
          </a:p>
        </p:txBody>
      </p:sp>
      <p:sp>
        <p:nvSpPr>
          <p:cNvPr id="565" name="Google Shape;565;p40"/>
          <p:cNvSpPr/>
          <p:nvPr/>
        </p:nvSpPr>
        <p:spPr>
          <a:xfrm>
            <a:off x="6181575" y="1677400"/>
            <a:ext cx="2841000" cy="1974300"/>
          </a:xfrm>
          <a:prstGeom prst="roundRect">
            <a:avLst>
              <a:gd fmla="val 16667" name="adj"/>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Can be constructed </a:t>
            </a:r>
            <a:endParaRPr sz="2500"/>
          </a:p>
          <a:p>
            <a:pPr indent="0" lvl="0" marL="0" rtl="0" algn="ctr">
              <a:spcBef>
                <a:spcPts val="0"/>
              </a:spcBef>
              <a:spcAft>
                <a:spcPts val="0"/>
              </a:spcAft>
              <a:buNone/>
            </a:pPr>
            <a:r>
              <a:rPr lang="en-US" sz="2500"/>
              <a:t>from </a:t>
            </a:r>
            <a:r>
              <a:rPr lang="en-US" sz="2500">
                <a:solidFill>
                  <a:srgbClr val="4A86E8"/>
                </a:solidFill>
              </a:rPr>
              <a:t>PRFs</a:t>
            </a:r>
            <a:r>
              <a:rPr lang="en-US" sz="2500"/>
              <a:t>! </a:t>
            </a:r>
            <a:r>
              <a:rPr lang="en-US" sz="2500">
                <a:solidFill>
                  <a:schemeClr val="dk1"/>
                </a:solidFill>
              </a:rPr>
              <a:t>[BIK+17, ABG19]</a:t>
            </a:r>
            <a:endParaRPr sz="1700"/>
          </a:p>
        </p:txBody>
      </p:sp>
      <p:sp>
        <p:nvSpPr>
          <p:cNvPr id="566" name="Google Shape;566;p40"/>
          <p:cNvSpPr txBox="1"/>
          <p:nvPr/>
        </p:nvSpPr>
        <p:spPr>
          <a:xfrm>
            <a:off x="128725" y="5231025"/>
            <a:ext cx="8893800" cy="785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1"/>
              </a:buClr>
              <a:buSzPts val="2500"/>
              <a:buFont typeface="Montserrat"/>
              <a:buChar char="●"/>
            </a:pPr>
            <a:r>
              <a:rPr lang="en-US" sz="2500">
                <a:solidFill>
                  <a:schemeClr val="dk1"/>
                </a:solidFill>
              </a:rPr>
              <a:t>if you use different inputs </a:t>
            </a:r>
            <a:r>
              <a:rPr b="1" lang="en-US" sz="2500">
                <a:solidFill>
                  <a:schemeClr val="dk1"/>
                </a:solidFill>
              </a:rPr>
              <a:t>t</a:t>
            </a:r>
            <a:r>
              <a:rPr lang="en-US" sz="2500">
                <a:solidFill>
                  <a:schemeClr val="dk1"/>
                </a:solidFill>
              </a:rPr>
              <a:t>’s, sum is junk</a:t>
            </a:r>
            <a:endParaRPr sz="2500">
              <a:solidFill>
                <a:schemeClr val="dk1"/>
              </a:solidFill>
            </a:endParaRPr>
          </a:p>
          <a:p>
            <a:pPr indent="0" lvl="0" marL="0" rtl="0" algn="l">
              <a:spcBef>
                <a:spcPts val="0"/>
              </a:spcBef>
              <a:spcAft>
                <a:spcPts val="0"/>
              </a:spcAft>
              <a:buNone/>
            </a:pPr>
            <a:r>
              <a:t/>
            </a:r>
            <a:endParaRPr/>
          </a:p>
        </p:txBody>
      </p:sp>
      <p:sp>
        <p:nvSpPr>
          <p:cNvPr id="567" name="Google Shape;567;p40"/>
          <p:cNvSpPr txBox="1"/>
          <p:nvPr/>
        </p:nvSpPr>
        <p:spPr>
          <a:xfrm>
            <a:off x="189725" y="1752100"/>
            <a:ext cx="933000" cy="476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n</a:t>
            </a:r>
            <a:endParaRPr sz="3000"/>
          </a:p>
        </p:txBody>
      </p:sp>
      <p:sp>
        <p:nvSpPr>
          <p:cNvPr id="568" name="Google Shape;568;p40"/>
          <p:cNvSpPr txBox="1"/>
          <p:nvPr/>
        </p:nvSpPr>
        <p:spPr>
          <a:xfrm>
            <a:off x="4184325" y="1667050"/>
            <a:ext cx="1924200" cy="6465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US" sz="3000"/>
              <a:t>K</a:t>
            </a:r>
            <a:r>
              <a:rPr baseline="-25000" lang="en-US" sz="3000"/>
              <a:t>1</a:t>
            </a:r>
            <a:r>
              <a:rPr lang="en-US" sz="3000"/>
              <a:t>, …, K</a:t>
            </a:r>
            <a:r>
              <a:rPr baseline="-25000" lang="en-US" sz="3000"/>
              <a:t>n</a:t>
            </a:r>
            <a:endParaRPr baseline="-25000" sz="3000"/>
          </a:p>
        </p:txBody>
      </p:sp>
      <p:sp>
        <p:nvSpPr>
          <p:cNvPr id="569" name="Google Shape;569;p40"/>
          <p:cNvSpPr txBox="1"/>
          <p:nvPr/>
        </p:nvSpPr>
        <p:spPr>
          <a:xfrm>
            <a:off x="106375" y="2574575"/>
            <a:ext cx="999300" cy="6465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US" sz="3000"/>
              <a:t>K</a:t>
            </a:r>
            <a:r>
              <a:rPr baseline="-25000" lang="en-US" sz="3000"/>
              <a:t>i</a:t>
            </a:r>
            <a:r>
              <a:rPr lang="en-US" sz="3000"/>
              <a:t>, t</a:t>
            </a:r>
            <a:endParaRPr sz="3000"/>
          </a:p>
        </p:txBody>
      </p:sp>
      <p:sp>
        <p:nvSpPr>
          <p:cNvPr id="570" name="Google Shape;570;p40"/>
          <p:cNvSpPr txBox="1"/>
          <p:nvPr/>
        </p:nvSpPr>
        <p:spPr>
          <a:xfrm>
            <a:off x="4201375" y="2595500"/>
            <a:ext cx="999300" cy="6465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US" sz="3000"/>
              <a:t>K</a:t>
            </a:r>
            <a:r>
              <a:rPr baseline="-25000" lang="en-US" sz="3000"/>
              <a:t>i</a:t>
            </a:r>
            <a:r>
              <a:rPr lang="en-US" sz="3000"/>
              <a:t>(t)</a:t>
            </a:r>
            <a:endParaRPr sz="3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75" name="Shape 575"/>
        <p:cNvGrpSpPr/>
        <p:nvPr/>
      </p:nvGrpSpPr>
      <p:grpSpPr>
        <a:xfrm>
          <a:off x="0" y="0"/>
          <a:ext cx="0" cy="0"/>
          <a:chOff x="0" y="0"/>
          <a:chExt cx="0" cy="0"/>
        </a:xfrm>
      </p:grpSpPr>
      <p:sp>
        <p:nvSpPr>
          <p:cNvPr id="576" name="Google Shape;576;p41"/>
          <p:cNvSpPr txBox="1"/>
          <p:nvPr>
            <p:ph type="title"/>
          </p:nvPr>
        </p:nvSpPr>
        <p:spPr>
          <a:xfrm>
            <a:off x="214725" y="109600"/>
            <a:ext cx="89292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Strawman MCIPE Construction</a:t>
            </a:r>
            <a:endParaRPr sz="3300">
              <a:solidFill>
                <a:schemeClr val="dk1"/>
              </a:solidFill>
            </a:endParaRPr>
          </a:p>
        </p:txBody>
      </p:sp>
      <p:sp>
        <p:nvSpPr>
          <p:cNvPr id="577" name="Google Shape;577;p41"/>
          <p:cNvSpPr/>
          <p:nvPr/>
        </p:nvSpPr>
        <p:spPr>
          <a:xfrm>
            <a:off x="1358400" y="3353188"/>
            <a:ext cx="6427200" cy="9453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419100" lvl="0" marL="457200" rtl="0" algn="l">
              <a:spcBef>
                <a:spcPts val="0"/>
              </a:spcBef>
              <a:spcAft>
                <a:spcPts val="0"/>
              </a:spcAft>
              <a:buClr>
                <a:schemeClr val="dk1"/>
              </a:buClr>
              <a:buSzPts val="3000"/>
              <a:buChar char="●"/>
            </a:pPr>
            <a:r>
              <a:rPr lang="en-US" sz="3000">
                <a:solidFill>
                  <a:srgbClr val="C51C30"/>
                </a:solidFill>
              </a:rPr>
              <a:t>z</a:t>
            </a:r>
            <a:r>
              <a:rPr lang="en-US" sz="3000">
                <a:solidFill>
                  <a:schemeClr val="dk1"/>
                </a:solidFill>
              </a:rPr>
              <a:t> is </a:t>
            </a:r>
            <a:r>
              <a:rPr lang="en-US" sz="3000">
                <a:solidFill>
                  <a:srgbClr val="4A86E8"/>
                </a:solidFill>
              </a:rPr>
              <a:t>shared</a:t>
            </a:r>
            <a:r>
              <a:rPr lang="en-US" sz="3000">
                <a:solidFill>
                  <a:schemeClr val="dk1"/>
                </a:solidFill>
              </a:rPr>
              <a:t> by all clients</a:t>
            </a:r>
            <a:endParaRPr sz="3000">
              <a:solidFill>
                <a:schemeClr val="dk1"/>
              </a:solidFill>
            </a:endParaRPr>
          </a:p>
          <a:p>
            <a:pPr indent="-419100" lvl="0" marL="457200" rtl="0" algn="l">
              <a:spcBef>
                <a:spcPts val="0"/>
              </a:spcBef>
              <a:spcAft>
                <a:spcPts val="0"/>
              </a:spcAft>
              <a:buClr>
                <a:schemeClr val="dk1"/>
              </a:buClr>
              <a:buSzPts val="3000"/>
              <a:buChar char="●"/>
            </a:pPr>
            <a:r>
              <a:rPr lang="en-US" sz="3000">
                <a:solidFill>
                  <a:srgbClr val="C51C30"/>
                </a:solidFill>
              </a:rPr>
              <a:t>z</a:t>
            </a:r>
            <a:r>
              <a:rPr lang="en-US" sz="3000">
                <a:solidFill>
                  <a:schemeClr val="dk1"/>
                </a:solidFill>
              </a:rPr>
              <a:t> is </a:t>
            </a:r>
            <a:r>
              <a:rPr lang="en-US" sz="3000">
                <a:solidFill>
                  <a:srgbClr val="4A86E8"/>
                </a:solidFill>
              </a:rPr>
              <a:t>f</a:t>
            </a:r>
            <a:r>
              <a:rPr lang="en-US" sz="3000">
                <a:solidFill>
                  <a:srgbClr val="4A86E8"/>
                </a:solidFill>
              </a:rPr>
              <a:t>resh random</a:t>
            </a:r>
            <a:r>
              <a:rPr lang="en-US" sz="3000">
                <a:solidFill>
                  <a:schemeClr val="dk1"/>
                </a:solidFill>
              </a:rPr>
              <a:t> for each query</a:t>
            </a:r>
            <a:endParaRPr sz="3000"/>
          </a:p>
        </p:txBody>
      </p:sp>
      <p:sp>
        <p:nvSpPr>
          <p:cNvPr id="578" name="Google Shape;578;p41"/>
          <p:cNvSpPr/>
          <p:nvPr/>
        </p:nvSpPr>
        <p:spPr>
          <a:xfrm>
            <a:off x="6207875" y="808050"/>
            <a:ext cx="2310300" cy="20070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41"/>
          <p:cNvSpPr/>
          <p:nvPr/>
        </p:nvSpPr>
        <p:spPr>
          <a:xfrm>
            <a:off x="6328175" y="991375"/>
            <a:ext cx="20175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(x</a:t>
            </a:r>
            <a:r>
              <a:rPr baseline="-25000" lang="en-US" sz="3000"/>
              <a:t>n</a:t>
            </a:r>
            <a:r>
              <a:rPr lang="en-US" sz="3000"/>
              <a:t>, </a:t>
            </a:r>
            <a:r>
              <a:rPr lang="en-US" sz="3000">
                <a:solidFill>
                  <a:srgbClr val="C51C30"/>
                </a:solidFill>
              </a:rPr>
              <a:t>K</a:t>
            </a:r>
            <a:r>
              <a:rPr baseline="-25000" lang="en-US" sz="3000">
                <a:solidFill>
                  <a:srgbClr val="C51C30"/>
                </a:solidFill>
              </a:rPr>
              <a:t>n</a:t>
            </a:r>
            <a:r>
              <a:rPr lang="en-US" sz="3000">
                <a:solidFill>
                  <a:srgbClr val="C51C30"/>
                </a:solidFill>
              </a:rPr>
              <a:t>(t)</a:t>
            </a:r>
            <a:r>
              <a:rPr lang="en-US" sz="3000"/>
              <a:t>)</a:t>
            </a:r>
            <a:endParaRPr sz="3000"/>
          </a:p>
        </p:txBody>
      </p:sp>
      <p:pic>
        <p:nvPicPr>
          <p:cNvPr id="580" name="Google Shape;580;p41"/>
          <p:cNvPicPr preferRelativeResize="0"/>
          <p:nvPr/>
        </p:nvPicPr>
        <p:blipFill>
          <a:blip r:embed="rId3">
            <a:alphaModFix/>
          </a:blip>
          <a:stretch>
            <a:fillRect/>
          </a:stretch>
        </p:blipFill>
        <p:spPr>
          <a:xfrm>
            <a:off x="8132213" y="1406988"/>
            <a:ext cx="365760" cy="365760"/>
          </a:xfrm>
          <a:prstGeom prst="rect">
            <a:avLst/>
          </a:prstGeom>
          <a:noFill/>
          <a:ln>
            <a:noFill/>
          </a:ln>
        </p:spPr>
      </p:pic>
      <p:pic>
        <p:nvPicPr>
          <p:cNvPr id="581" name="Google Shape;581;p41"/>
          <p:cNvPicPr preferRelativeResize="0"/>
          <p:nvPr/>
        </p:nvPicPr>
        <p:blipFill>
          <a:blip r:embed="rId4">
            <a:alphaModFix/>
          </a:blip>
          <a:stretch>
            <a:fillRect/>
          </a:stretch>
        </p:blipFill>
        <p:spPr>
          <a:xfrm>
            <a:off x="7662800" y="1942525"/>
            <a:ext cx="609600" cy="609600"/>
          </a:xfrm>
          <a:prstGeom prst="rect">
            <a:avLst/>
          </a:prstGeom>
          <a:noFill/>
          <a:ln>
            <a:noFill/>
          </a:ln>
        </p:spPr>
      </p:pic>
      <p:sp>
        <p:nvSpPr>
          <p:cNvPr id="582" name="Google Shape;582;p41"/>
          <p:cNvSpPr txBox="1"/>
          <p:nvPr/>
        </p:nvSpPr>
        <p:spPr>
          <a:xfrm>
            <a:off x="6382375" y="1794850"/>
            <a:ext cx="15417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(y</a:t>
            </a:r>
            <a:r>
              <a:rPr baseline="-25000" lang="en-US" sz="3000"/>
              <a:t>n</a:t>
            </a:r>
            <a:r>
              <a:rPr lang="en-US" sz="3000"/>
              <a:t>, </a:t>
            </a:r>
            <a:r>
              <a:rPr lang="en-US" sz="3000">
                <a:solidFill>
                  <a:srgbClr val="C51C30"/>
                </a:solidFill>
              </a:rPr>
              <a:t>z</a:t>
            </a:r>
            <a:r>
              <a:rPr lang="en-US" sz="3000"/>
              <a:t>)</a:t>
            </a:r>
            <a:endParaRPr sz="3000"/>
          </a:p>
        </p:txBody>
      </p:sp>
      <p:sp>
        <p:nvSpPr>
          <p:cNvPr id="583" name="Google Shape;583;p41"/>
          <p:cNvSpPr/>
          <p:nvPr/>
        </p:nvSpPr>
        <p:spPr>
          <a:xfrm>
            <a:off x="591000" y="808050"/>
            <a:ext cx="2310300" cy="20070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41"/>
          <p:cNvSpPr/>
          <p:nvPr/>
        </p:nvSpPr>
        <p:spPr>
          <a:xfrm>
            <a:off x="711300" y="991375"/>
            <a:ext cx="20175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(x</a:t>
            </a:r>
            <a:r>
              <a:rPr baseline="-25000" lang="en-US" sz="3000"/>
              <a:t>1</a:t>
            </a:r>
            <a:r>
              <a:rPr lang="en-US" sz="3000"/>
              <a:t>, </a:t>
            </a:r>
            <a:r>
              <a:rPr lang="en-US" sz="3000">
                <a:solidFill>
                  <a:srgbClr val="C51C30"/>
                </a:solidFill>
              </a:rPr>
              <a:t>K</a:t>
            </a:r>
            <a:r>
              <a:rPr baseline="-25000" lang="en-US" sz="3000">
                <a:solidFill>
                  <a:srgbClr val="C51C30"/>
                </a:solidFill>
              </a:rPr>
              <a:t>1</a:t>
            </a:r>
            <a:r>
              <a:rPr lang="en-US" sz="3000">
                <a:solidFill>
                  <a:srgbClr val="C51C30"/>
                </a:solidFill>
              </a:rPr>
              <a:t>(t)</a:t>
            </a:r>
            <a:r>
              <a:rPr lang="en-US" sz="3000"/>
              <a:t>)</a:t>
            </a:r>
            <a:endParaRPr sz="3000"/>
          </a:p>
        </p:txBody>
      </p:sp>
      <p:pic>
        <p:nvPicPr>
          <p:cNvPr id="585" name="Google Shape;585;p41"/>
          <p:cNvPicPr preferRelativeResize="0"/>
          <p:nvPr/>
        </p:nvPicPr>
        <p:blipFill>
          <a:blip r:embed="rId3">
            <a:alphaModFix/>
          </a:blip>
          <a:stretch>
            <a:fillRect/>
          </a:stretch>
        </p:blipFill>
        <p:spPr>
          <a:xfrm>
            <a:off x="2515338" y="1406988"/>
            <a:ext cx="365760" cy="365760"/>
          </a:xfrm>
          <a:prstGeom prst="rect">
            <a:avLst/>
          </a:prstGeom>
          <a:noFill/>
          <a:ln>
            <a:noFill/>
          </a:ln>
        </p:spPr>
      </p:pic>
      <p:pic>
        <p:nvPicPr>
          <p:cNvPr id="586" name="Google Shape;586;p41"/>
          <p:cNvPicPr preferRelativeResize="0"/>
          <p:nvPr/>
        </p:nvPicPr>
        <p:blipFill>
          <a:blip r:embed="rId4">
            <a:alphaModFix/>
          </a:blip>
          <a:stretch>
            <a:fillRect/>
          </a:stretch>
        </p:blipFill>
        <p:spPr>
          <a:xfrm>
            <a:off x="2045925" y="1942525"/>
            <a:ext cx="609600" cy="609600"/>
          </a:xfrm>
          <a:prstGeom prst="rect">
            <a:avLst/>
          </a:prstGeom>
          <a:noFill/>
          <a:ln>
            <a:noFill/>
          </a:ln>
        </p:spPr>
      </p:pic>
      <p:sp>
        <p:nvSpPr>
          <p:cNvPr id="587" name="Google Shape;587;p41"/>
          <p:cNvSpPr txBox="1"/>
          <p:nvPr/>
        </p:nvSpPr>
        <p:spPr>
          <a:xfrm>
            <a:off x="765500" y="1794850"/>
            <a:ext cx="15417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(y</a:t>
            </a:r>
            <a:r>
              <a:rPr baseline="-25000" lang="en-US" sz="3000"/>
              <a:t>1</a:t>
            </a:r>
            <a:r>
              <a:rPr lang="en-US" sz="3000"/>
              <a:t>, </a:t>
            </a:r>
            <a:r>
              <a:rPr lang="en-US" sz="3000">
                <a:solidFill>
                  <a:srgbClr val="C51C30"/>
                </a:solidFill>
              </a:rPr>
              <a:t>z</a:t>
            </a:r>
            <a:r>
              <a:rPr lang="en-US" sz="3000"/>
              <a:t>)</a:t>
            </a:r>
            <a:endParaRPr sz="3000"/>
          </a:p>
        </p:txBody>
      </p:sp>
      <p:cxnSp>
        <p:nvCxnSpPr>
          <p:cNvPr id="588" name="Google Shape;588;p41"/>
          <p:cNvCxnSpPr/>
          <p:nvPr/>
        </p:nvCxnSpPr>
        <p:spPr>
          <a:xfrm flipH="1">
            <a:off x="4056400" y="1863213"/>
            <a:ext cx="848400" cy="20700"/>
          </a:xfrm>
          <a:prstGeom prst="straightConnector1">
            <a:avLst/>
          </a:prstGeom>
          <a:noFill/>
          <a:ln cap="flat" cmpd="sng" w="76200">
            <a:solidFill>
              <a:srgbClr val="1F497D"/>
            </a:solidFill>
            <a:prstDash val="dot"/>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txBox="1"/>
          <p:nvPr>
            <p:ph type="title"/>
          </p:nvPr>
        </p:nvSpPr>
        <p:spPr>
          <a:xfrm>
            <a:off x="0"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Motivating Application: </a:t>
            </a:r>
            <a:r>
              <a:rPr lang="en-US" sz="3300">
                <a:solidFill>
                  <a:srgbClr val="4A86E8"/>
                </a:solidFill>
              </a:rPr>
              <a:t>Medical Research</a:t>
            </a:r>
            <a:endParaRPr sz="3300">
              <a:solidFill>
                <a:srgbClr val="4A86E8"/>
              </a:solidFill>
            </a:endParaRPr>
          </a:p>
        </p:txBody>
      </p:sp>
      <p:sp>
        <p:nvSpPr>
          <p:cNvPr id="83" name="Google Shape;83;p15"/>
          <p:cNvSpPr txBox="1"/>
          <p:nvPr/>
        </p:nvSpPr>
        <p:spPr>
          <a:xfrm>
            <a:off x="2373300" y="1534613"/>
            <a:ext cx="4397400" cy="1431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700"/>
              <a:t>How to decrypt to a </a:t>
            </a:r>
            <a:r>
              <a:rPr lang="en-US" sz="2700">
                <a:solidFill>
                  <a:srgbClr val="4A86E8"/>
                </a:solidFill>
              </a:rPr>
              <a:t>function of messages </a:t>
            </a:r>
            <a:r>
              <a:rPr lang="en-US" sz="2700">
                <a:solidFill>
                  <a:schemeClr val="dk1"/>
                </a:solidFill>
              </a:rPr>
              <a:t>instead of all messages</a:t>
            </a:r>
            <a:r>
              <a:rPr lang="en-US" sz="2700"/>
              <a:t>?</a:t>
            </a:r>
            <a:endParaRPr sz="2700"/>
          </a:p>
        </p:txBody>
      </p:sp>
      <p:cxnSp>
        <p:nvCxnSpPr>
          <p:cNvPr id="84" name="Google Shape;84;p15"/>
          <p:cNvCxnSpPr/>
          <p:nvPr/>
        </p:nvCxnSpPr>
        <p:spPr>
          <a:xfrm rot="5400000">
            <a:off x="4566900" y="2981825"/>
            <a:ext cx="10200" cy="1372800"/>
          </a:xfrm>
          <a:prstGeom prst="straightConnector1">
            <a:avLst/>
          </a:prstGeom>
          <a:noFill/>
          <a:ln cap="flat" cmpd="sng" w="76200">
            <a:solidFill>
              <a:srgbClr val="1F497D"/>
            </a:solidFill>
            <a:prstDash val="dot"/>
            <a:round/>
            <a:headEnd len="med" w="med" type="none"/>
            <a:tailEnd len="med" w="med" type="none"/>
          </a:ln>
        </p:spPr>
      </p:cxnSp>
      <p:pic>
        <p:nvPicPr>
          <p:cNvPr id="85" name="Google Shape;85;p15"/>
          <p:cNvPicPr preferRelativeResize="0"/>
          <p:nvPr/>
        </p:nvPicPr>
        <p:blipFill>
          <a:blip r:embed="rId3">
            <a:alphaModFix/>
          </a:blip>
          <a:stretch>
            <a:fillRect/>
          </a:stretch>
        </p:blipFill>
        <p:spPr>
          <a:xfrm>
            <a:off x="4084325" y="4666525"/>
            <a:ext cx="975360" cy="975360"/>
          </a:xfrm>
          <a:prstGeom prst="rect">
            <a:avLst/>
          </a:prstGeom>
          <a:noFill/>
          <a:ln>
            <a:noFill/>
          </a:ln>
        </p:spPr>
      </p:pic>
      <p:pic>
        <p:nvPicPr>
          <p:cNvPr id="86" name="Google Shape;86;p15"/>
          <p:cNvPicPr preferRelativeResize="0"/>
          <p:nvPr/>
        </p:nvPicPr>
        <p:blipFill>
          <a:blip r:embed="rId4">
            <a:alphaModFix/>
          </a:blip>
          <a:stretch>
            <a:fillRect/>
          </a:stretch>
        </p:blipFill>
        <p:spPr>
          <a:xfrm>
            <a:off x="877550" y="3058625"/>
            <a:ext cx="975360" cy="975360"/>
          </a:xfrm>
          <a:prstGeom prst="rect">
            <a:avLst/>
          </a:prstGeom>
          <a:noFill/>
          <a:ln>
            <a:noFill/>
          </a:ln>
        </p:spPr>
      </p:pic>
      <p:pic>
        <p:nvPicPr>
          <p:cNvPr id="87" name="Google Shape;87;p15"/>
          <p:cNvPicPr preferRelativeResize="0"/>
          <p:nvPr/>
        </p:nvPicPr>
        <p:blipFill>
          <a:blip r:embed="rId4">
            <a:alphaModFix/>
          </a:blip>
          <a:stretch>
            <a:fillRect/>
          </a:stretch>
        </p:blipFill>
        <p:spPr>
          <a:xfrm>
            <a:off x="7291100" y="3058625"/>
            <a:ext cx="975360" cy="975360"/>
          </a:xfrm>
          <a:prstGeom prst="rect">
            <a:avLst/>
          </a:prstGeom>
          <a:noFill/>
          <a:ln>
            <a:noFill/>
          </a:ln>
        </p:spPr>
      </p:pic>
      <p:cxnSp>
        <p:nvCxnSpPr>
          <p:cNvPr id="88" name="Google Shape;88;p15"/>
          <p:cNvCxnSpPr>
            <a:stCxn id="86" idx="2"/>
            <a:endCxn id="85" idx="1"/>
          </p:cNvCxnSpPr>
          <p:nvPr/>
        </p:nvCxnSpPr>
        <p:spPr>
          <a:xfrm>
            <a:off x="1365230" y="4033985"/>
            <a:ext cx="2719200" cy="1120200"/>
          </a:xfrm>
          <a:prstGeom prst="straightConnector1">
            <a:avLst/>
          </a:prstGeom>
          <a:noFill/>
          <a:ln cap="flat" cmpd="sng" w="76200">
            <a:solidFill>
              <a:schemeClr val="dk1"/>
            </a:solidFill>
            <a:prstDash val="solid"/>
            <a:round/>
            <a:headEnd len="med" w="med" type="none"/>
            <a:tailEnd len="med" w="med" type="triangle"/>
          </a:ln>
        </p:spPr>
      </p:cxnSp>
      <p:cxnSp>
        <p:nvCxnSpPr>
          <p:cNvPr id="89" name="Google Shape;89;p15"/>
          <p:cNvCxnSpPr>
            <a:stCxn id="87" idx="2"/>
            <a:endCxn id="85" idx="3"/>
          </p:cNvCxnSpPr>
          <p:nvPr/>
        </p:nvCxnSpPr>
        <p:spPr>
          <a:xfrm flipH="1">
            <a:off x="5059580" y="4033985"/>
            <a:ext cx="2719200" cy="1120200"/>
          </a:xfrm>
          <a:prstGeom prst="straightConnector1">
            <a:avLst/>
          </a:prstGeom>
          <a:noFill/>
          <a:ln cap="flat" cmpd="sng" w="76200">
            <a:solidFill>
              <a:schemeClr val="dk1"/>
            </a:solidFill>
            <a:prstDash val="solid"/>
            <a:round/>
            <a:headEnd len="med" w="med" type="none"/>
            <a:tailEnd len="med" w="med" type="triangle"/>
          </a:ln>
        </p:spPr>
      </p:cxnSp>
      <p:sp>
        <p:nvSpPr>
          <p:cNvPr id="90" name="Google Shape;90;p15"/>
          <p:cNvSpPr/>
          <p:nvPr/>
        </p:nvSpPr>
        <p:spPr>
          <a:xfrm>
            <a:off x="1681000" y="4666525"/>
            <a:ext cx="6990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1</a:t>
            </a:r>
            <a:endParaRPr baseline="-25000" sz="2500"/>
          </a:p>
        </p:txBody>
      </p:sp>
      <p:sp>
        <p:nvSpPr>
          <p:cNvPr id="91" name="Google Shape;91;p15"/>
          <p:cNvSpPr/>
          <p:nvPr/>
        </p:nvSpPr>
        <p:spPr>
          <a:xfrm>
            <a:off x="6764000" y="4666525"/>
            <a:ext cx="6990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n</a:t>
            </a:r>
            <a:endParaRPr baseline="-25000" sz="2500"/>
          </a:p>
        </p:txBody>
      </p:sp>
      <p:sp>
        <p:nvSpPr>
          <p:cNvPr id="92" name="Google Shape;92;p15"/>
          <p:cNvSpPr/>
          <p:nvPr/>
        </p:nvSpPr>
        <p:spPr>
          <a:xfrm>
            <a:off x="3539250" y="5759725"/>
            <a:ext cx="2065500" cy="6252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f(x</a:t>
            </a:r>
            <a:r>
              <a:rPr baseline="-25000" lang="en-US" sz="2500"/>
              <a:t>1</a:t>
            </a:r>
            <a:r>
              <a:rPr lang="en-US" sz="2500"/>
              <a:t>, …, x</a:t>
            </a:r>
            <a:r>
              <a:rPr baseline="-25000" lang="en-US" sz="2500"/>
              <a:t>n</a:t>
            </a:r>
            <a:r>
              <a:rPr lang="en-US" sz="2500"/>
              <a:t>)</a:t>
            </a:r>
            <a:endParaRPr sz="2500"/>
          </a:p>
        </p:txBody>
      </p:sp>
      <p:pic>
        <p:nvPicPr>
          <p:cNvPr id="93" name="Google Shape;93;p15"/>
          <p:cNvPicPr preferRelativeResize="0"/>
          <p:nvPr/>
        </p:nvPicPr>
        <p:blipFill>
          <a:blip r:embed="rId5">
            <a:alphaModFix/>
          </a:blip>
          <a:stretch>
            <a:fillRect/>
          </a:stretch>
        </p:blipFill>
        <p:spPr>
          <a:xfrm>
            <a:off x="2204125" y="5081950"/>
            <a:ext cx="365760" cy="365760"/>
          </a:xfrm>
          <a:prstGeom prst="rect">
            <a:avLst/>
          </a:prstGeom>
          <a:noFill/>
          <a:ln>
            <a:noFill/>
          </a:ln>
        </p:spPr>
      </p:pic>
      <p:pic>
        <p:nvPicPr>
          <p:cNvPr id="94" name="Google Shape;94;p15"/>
          <p:cNvPicPr preferRelativeResize="0"/>
          <p:nvPr/>
        </p:nvPicPr>
        <p:blipFill>
          <a:blip r:embed="rId5">
            <a:alphaModFix/>
          </a:blip>
          <a:stretch>
            <a:fillRect/>
          </a:stretch>
        </p:blipFill>
        <p:spPr>
          <a:xfrm>
            <a:off x="7291100" y="5081950"/>
            <a:ext cx="365760" cy="3657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93" name="Shape 593"/>
        <p:cNvGrpSpPr/>
        <p:nvPr/>
      </p:nvGrpSpPr>
      <p:grpSpPr>
        <a:xfrm>
          <a:off x="0" y="0"/>
          <a:ext cx="0" cy="0"/>
          <a:chOff x="0" y="0"/>
          <a:chExt cx="0" cy="0"/>
        </a:xfrm>
      </p:grpSpPr>
      <p:sp>
        <p:nvSpPr>
          <p:cNvPr id="594" name="Google Shape;594;p42"/>
          <p:cNvSpPr txBox="1"/>
          <p:nvPr>
            <p:ph type="title"/>
          </p:nvPr>
        </p:nvSpPr>
        <p:spPr>
          <a:xfrm>
            <a:off x="214725" y="109600"/>
            <a:ext cx="89292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Strawman MCIPE Construction</a:t>
            </a:r>
            <a:endParaRPr sz="3300">
              <a:solidFill>
                <a:schemeClr val="dk1"/>
              </a:solidFill>
            </a:endParaRPr>
          </a:p>
        </p:txBody>
      </p:sp>
      <p:sp>
        <p:nvSpPr>
          <p:cNvPr id="595" name="Google Shape;595;p42"/>
          <p:cNvSpPr/>
          <p:nvPr/>
        </p:nvSpPr>
        <p:spPr>
          <a:xfrm>
            <a:off x="6207875" y="808050"/>
            <a:ext cx="2310300" cy="20070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42"/>
          <p:cNvSpPr/>
          <p:nvPr/>
        </p:nvSpPr>
        <p:spPr>
          <a:xfrm>
            <a:off x="6328175" y="991375"/>
            <a:ext cx="20175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(x</a:t>
            </a:r>
            <a:r>
              <a:rPr baseline="-25000" lang="en-US" sz="3000"/>
              <a:t>n</a:t>
            </a:r>
            <a:r>
              <a:rPr lang="en-US" sz="3000"/>
              <a:t>, </a:t>
            </a:r>
            <a:r>
              <a:rPr lang="en-US" sz="3000">
                <a:solidFill>
                  <a:srgbClr val="C51C30"/>
                </a:solidFill>
              </a:rPr>
              <a:t>K</a:t>
            </a:r>
            <a:r>
              <a:rPr baseline="-25000" lang="en-US" sz="3000">
                <a:solidFill>
                  <a:srgbClr val="C51C30"/>
                </a:solidFill>
              </a:rPr>
              <a:t>n</a:t>
            </a:r>
            <a:r>
              <a:rPr lang="en-US" sz="3000">
                <a:solidFill>
                  <a:srgbClr val="C51C30"/>
                </a:solidFill>
              </a:rPr>
              <a:t>(t)</a:t>
            </a:r>
            <a:r>
              <a:rPr lang="en-US" sz="3000"/>
              <a:t>)</a:t>
            </a:r>
            <a:endParaRPr sz="3000"/>
          </a:p>
        </p:txBody>
      </p:sp>
      <p:pic>
        <p:nvPicPr>
          <p:cNvPr id="597" name="Google Shape;597;p42"/>
          <p:cNvPicPr preferRelativeResize="0"/>
          <p:nvPr/>
        </p:nvPicPr>
        <p:blipFill>
          <a:blip r:embed="rId3">
            <a:alphaModFix/>
          </a:blip>
          <a:stretch>
            <a:fillRect/>
          </a:stretch>
        </p:blipFill>
        <p:spPr>
          <a:xfrm>
            <a:off x="8132213" y="1406988"/>
            <a:ext cx="365760" cy="365760"/>
          </a:xfrm>
          <a:prstGeom prst="rect">
            <a:avLst/>
          </a:prstGeom>
          <a:noFill/>
          <a:ln>
            <a:noFill/>
          </a:ln>
        </p:spPr>
      </p:pic>
      <p:pic>
        <p:nvPicPr>
          <p:cNvPr id="598" name="Google Shape;598;p42"/>
          <p:cNvPicPr preferRelativeResize="0"/>
          <p:nvPr/>
        </p:nvPicPr>
        <p:blipFill>
          <a:blip r:embed="rId4">
            <a:alphaModFix/>
          </a:blip>
          <a:stretch>
            <a:fillRect/>
          </a:stretch>
        </p:blipFill>
        <p:spPr>
          <a:xfrm>
            <a:off x="7662800" y="1942525"/>
            <a:ext cx="609600" cy="609600"/>
          </a:xfrm>
          <a:prstGeom prst="rect">
            <a:avLst/>
          </a:prstGeom>
          <a:noFill/>
          <a:ln>
            <a:noFill/>
          </a:ln>
        </p:spPr>
      </p:pic>
      <p:sp>
        <p:nvSpPr>
          <p:cNvPr id="599" name="Google Shape;599;p42"/>
          <p:cNvSpPr txBox="1"/>
          <p:nvPr/>
        </p:nvSpPr>
        <p:spPr>
          <a:xfrm>
            <a:off x="6382375" y="1794850"/>
            <a:ext cx="15417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(y</a:t>
            </a:r>
            <a:r>
              <a:rPr baseline="-25000" lang="en-US" sz="3000"/>
              <a:t>n</a:t>
            </a:r>
            <a:r>
              <a:rPr lang="en-US" sz="3000"/>
              <a:t>, </a:t>
            </a:r>
            <a:r>
              <a:rPr lang="en-US" sz="3000">
                <a:solidFill>
                  <a:srgbClr val="C51C30"/>
                </a:solidFill>
              </a:rPr>
              <a:t>z</a:t>
            </a:r>
            <a:r>
              <a:rPr lang="en-US" sz="3000"/>
              <a:t>)</a:t>
            </a:r>
            <a:endParaRPr sz="3000"/>
          </a:p>
        </p:txBody>
      </p:sp>
      <p:sp>
        <p:nvSpPr>
          <p:cNvPr id="600" name="Google Shape;600;p42"/>
          <p:cNvSpPr/>
          <p:nvPr/>
        </p:nvSpPr>
        <p:spPr>
          <a:xfrm>
            <a:off x="591000" y="808050"/>
            <a:ext cx="2310300" cy="20070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42"/>
          <p:cNvSpPr/>
          <p:nvPr/>
        </p:nvSpPr>
        <p:spPr>
          <a:xfrm>
            <a:off x="711300" y="991375"/>
            <a:ext cx="20175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(x</a:t>
            </a:r>
            <a:r>
              <a:rPr baseline="-25000" lang="en-US" sz="3000"/>
              <a:t>1</a:t>
            </a:r>
            <a:r>
              <a:rPr lang="en-US" sz="3000"/>
              <a:t>, </a:t>
            </a:r>
            <a:r>
              <a:rPr lang="en-US" sz="3000">
                <a:solidFill>
                  <a:srgbClr val="C51C30"/>
                </a:solidFill>
              </a:rPr>
              <a:t>K</a:t>
            </a:r>
            <a:r>
              <a:rPr baseline="-25000" lang="en-US" sz="3000">
                <a:solidFill>
                  <a:srgbClr val="C51C30"/>
                </a:solidFill>
              </a:rPr>
              <a:t>1</a:t>
            </a:r>
            <a:r>
              <a:rPr lang="en-US" sz="3000">
                <a:solidFill>
                  <a:srgbClr val="C51C30"/>
                </a:solidFill>
              </a:rPr>
              <a:t>(t)</a:t>
            </a:r>
            <a:r>
              <a:rPr lang="en-US" sz="3000"/>
              <a:t>)</a:t>
            </a:r>
            <a:endParaRPr sz="3000"/>
          </a:p>
        </p:txBody>
      </p:sp>
      <p:pic>
        <p:nvPicPr>
          <p:cNvPr id="602" name="Google Shape;602;p42"/>
          <p:cNvPicPr preferRelativeResize="0"/>
          <p:nvPr/>
        </p:nvPicPr>
        <p:blipFill>
          <a:blip r:embed="rId3">
            <a:alphaModFix/>
          </a:blip>
          <a:stretch>
            <a:fillRect/>
          </a:stretch>
        </p:blipFill>
        <p:spPr>
          <a:xfrm>
            <a:off x="2515338" y="1406988"/>
            <a:ext cx="365760" cy="365760"/>
          </a:xfrm>
          <a:prstGeom prst="rect">
            <a:avLst/>
          </a:prstGeom>
          <a:noFill/>
          <a:ln>
            <a:noFill/>
          </a:ln>
        </p:spPr>
      </p:pic>
      <p:pic>
        <p:nvPicPr>
          <p:cNvPr id="603" name="Google Shape;603;p42"/>
          <p:cNvPicPr preferRelativeResize="0"/>
          <p:nvPr/>
        </p:nvPicPr>
        <p:blipFill>
          <a:blip r:embed="rId4">
            <a:alphaModFix/>
          </a:blip>
          <a:stretch>
            <a:fillRect/>
          </a:stretch>
        </p:blipFill>
        <p:spPr>
          <a:xfrm>
            <a:off x="2045925" y="1942525"/>
            <a:ext cx="609600" cy="609600"/>
          </a:xfrm>
          <a:prstGeom prst="rect">
            <a:avLst/>
          </a:prstGeom>
          <a:noFill/>
          <a:ln>
            <a:noFill/>
          </a:ln>
        </p:spPr>
      </p:pic>
      <p:sp>
        <p:nvSpPr>
          <p:cNvPr id="604" name="Google Shape;604;p42"/>
          <p:cNvSpPr txBox="1"/>
          <p:nvPr/>
        </p:nvSpPr>
        <p:spPr>
          <a:xfrm>
            <a:off x="765500" y="1794850"/>
            <a:ext cx="15417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(y</a:t>
            </a:r>
            <a:r>
              <a:rPr baseline="-25000" lang="en-US" sz="3000"/>
              <a:t>1</a:t>
            </a:r>
            <a:r>
              <a:rPr lang="en-US" sz="3000"/>
              <a:t>, </a:t>
            </a:r>
            <a:r>
              <a:rPr lang="en-US" sz="3000">
                <a:solidFill>
                  <a:srgbClr val="C51C30"/>
                </a:solidFill>
              </a:rPr>
              <a:t>z</a:t>
            </a:r>
            <a:r>
              <a:rPr lang="en-US" sz="3000"/>
              <a:t>)</a:t>
            </a:r>
            <a:endParaRPr sz="3000"/>
          </a:p>
        </p:txBody>
      </p:sp>
      <p:cxnSp>
        <p:nvCxnSpPr>
          <p:cNvPr id="605" name="Google Shape;605;p42"/>
          <p:cNvCxnSpPr/>
          <p:nvPr/>
        </p:nvCxnSpPr>
        <p:spPr>
          <a:xfrm flipH="1">
            <a:off x="4056400" y="1863213"/>
            <a:ext cx="848400" cy="20700"/>
          </a:xfrm>
          <a:prstGeom prst="straightConnector1">
            <a:avLst/>
          </a:prstGeom>
          <a:noFill/>
          <a:ln cap="flat" cmpd="sng" w="76200">
            <a:solidFill>
              <a:srgbClr val="1F497D"/>
            </a:solidFill>
            <a:prstDash val="dot"/>
            <a:round/>
            <a:headEnd len="med" w="med" type="none"/>
            <a:tailEnd len="med" w="med" type="none"/>
          </a:ln>
        </p:spPr>
      </p:cxnSp>
      <p:sp>
        <p:nvSpPr>
          <p:cNvPr id="606" name="Google Shape;606;p42"/>
          <p:cNvSpPr/>
          <p:nvPr/>
        </p:nvSpPr>
        <p:spPr>
          <a:xfrm>
            <a:off x="1512000" y="2865750"/>
            <a:ext cx="263700" cy="308100"/>
          </a:xfrm>
          <a:prstGeom prst="down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42"/>
          <p:cNvSpPr/>
          <p:nvPr/>
        </p:nvSpPr>
        <p:spPr>
          <a:xfrm>
            <a:off x="7231175" y="2865750"/>
            <a:ext cx="263700" cy="308100"/>
          </a:xfrm>
          <a:prstGeom prst="down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8" name="Google Shape;608;p42"/>
          <p:cNvCxnSpPr/>
          <p:nvPr/>
        </p:nvCxnSpPr>
        <p:spPr>
          <a:xfrm flipH="1">
            <a:off x="4056400" y="3519025"/>
            <a:ext cx="848400" cy="20700"/>
          </a:xfrm>
          <a:prstGeom prst="straightConnector1">
            <a:avLst/>
          </a:prstGeom>
          <a:noFill/>
          <a:ln cap="flat" cmpd="sng" w="76200">
            <a:solidFill>
              <a:srgbClr val="1F497D"/>
            </a:solidFill>
            <a:prstDash val="dot"/>
            <a:round/>
            <a:headEnd len="med" w="med" type="none"/>
            <a:tailEnd len="med" w="med" type="none"/>
          </a:ln>
        </p:spPr>
      </p:cxnSp>
      <p:sp>
        <p:nvSpPr>
          <p:cNvPr id="609" name="Google Shape;609;p42"/>
          <p:cNvSpPr/>
          <p:nvPr/>
        </p:nvSpPr>
        <p:spPr>
          <a:xfrm>
            <a:off x="78600" y="3224575"/>
            <a:ext cx="3335100" cy="599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700">
                <a:solidFill>
                  <a:schemeClr val="dk1"/>
                </a:solidFill>
              </a:rPr>
              <a:t>d</a:t>
            </a:r>
            <a:r>
              <a:rPr baseline="-25000" lang="en-US" sz="2700">
                <a:solidFill>
                  <a:schemeClr val="dk1"/>
                </a:solidFill>
              </a:rPr>
              <a:t>1</a:t>
            </a:r>
            <a:r>
              <a:rPr lang="en-US" sz="2700">
                <a:solidFill>
                  <a:schemeClr val="dk1"/>
                </a:solidFill>
              </a:rPr>
              <a:t>= x</a:t>
            </a:r>
            <a:r>
              <a:rPr baseline="-25000" lang="en-US" sz="2700">
                <a:solidFill>
                  <a:schemeClr val="dk1"/>
                </a:solidFill>
              </a:rPr>
              <a:t>1</a:t>
            </a:r>
            <a:r>
              <a:rPr lang="en-US" sz="2700">
                <a:solidFill>
                  <a:schemeClr val="dk1"/>
                </a:solidFill>
              </a:rPr>
              <a:t>*y</a:t>
            </a:r>
            <a:r>
              <a:rPr baseline="-25000" lang="en-US" sz="2700">
                <a:solidFill>
                  <a:schemeClr val="dk1"/>
                </a:solidFill>
              </a:rPr>
              <a:t>1</a:t>
            </a:r>
            <a:r>
              <a:rPr lang="en-US" sz="2700">
                <a:solidFill>
                  <a:schemeClr val="dk1"/>
                </a:solidFill>
              </a:rPr>
              <a:t> +  </a:t>
            </a:r>
            <a:r>
              <a:rPr lang="en-US" sz="2700">
                <a:solidFill>
                  <a:srgbClr val="C51C30"/>
                </a:solidFill>
              </a:rPr>
              <a:t>K</a:t>
            </a:r>
            <a:r>
              <a:rPr baseline="-25000" lang="en-US" sz="2700">
                <a:solidFill>
                  <a:srgbClr val="C51C30"/>
                </a:solidFill>
              </a:rPr>
              <a:t>1</a:t>
            </a:r>
            <a:r>
              <a:rPr lang="en-US" sz="2700">
                <a:solidFill>
                  <a:srgbClr val="C51C30"/>
                </a:solidFill>
              </a:rPr>
              <a:t>(t)*z</a:t>
            </a:r>
            <a:endParaRPr sz="2700"/>
          </a:p>
        </p:txBody>
      </p:sp>
      <p:sp>
        <p:nvSpPr>
          <p:cNvPr id="610" name="Google Shape;610;p42"/>
          <p:cNvSpPr/>
          <p:nvPr/>
        </p:nvSpPr>
        <p:spPr>
          <a:xfrm>
            <a:off x="5695475" y="3224575"/>
            <a:ext cx="3335100" cy="599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700">
                <a:solidFill>
                  <a:schemeClr val="dk1"/>
                </a:solidFill>
              </a:rPr>
              <a:t>d</a:t>
            </a:r>
            <a:r>
              <a:rPr baseline="-25000" lang="en-US" sz="2700">
                <a:solidFill>
                  <a:schemeClr val="dk1"/>
                </a:solidFill>
              </a:rPr>
              <a:t>n</a:t>
            </a:r>
            <a:r>
              <a:rPr lang="en-US" sz="2700">
                <a:solidFill>
                  <a:schemeClr val="dk1"/>
                </a:solidFill>
              </a:rPr>
              <a:t> = x</a:t>
            </a:r>
            <a:r>
              <a:rPr baseline="-25000" lang="en-US" sz="2700">
                <a:solidFill>
                  <a:schemeClr val="dk1"/>
                </a:solidFill>
              </a:rPr>
              <a:t>n</a:t>
            </a:r>
            <a:r>
              <a:rPr lang="en-US" sz="2700">
                <a:solidFill>
                  <a:schemeClr val="dk1"/>
                </a:solidFill>
              </a:rPr>
              <a:t>*y</a:t>
            </a:r>
            <a:r>
              <a:rPr baseline="-25000" lang="en-US" sz="2700">
                <a:solidFill>
                  <a:schemeClr val="dk1"/>
                </a:solidFill>
              </a:rPr>
              <a:t>n</a:t>
            </a:r>
            <a:r>
              <a:rPr lang="en-US" sz="2700">
                <a:solidFill>
                  <a:schemeClr val="dk1"/>
                </a:solidFill>
              </a:rPr>
              <a:t> + </a:t>
            </a:r>
            <a:r>
              <a:rPr lang="en-US" sz="2700">
                <a:solidFill>
                  <a:srgbClr val="C51C30"/>
                </a:solidFill>
              </a:rPr>
              <a:t>K</a:t>
            </a:r>
            <a:r>
              <a:rPr baseline="-25000" lang="en-US" sz="2700">
                <a:solidFill>
                  <a:srgbClr val="C51C30"/>
                </a:solidFill>
              </a:rPr>
              <a:t>n</a:t>
            </a:r>
            <a:r>
              <a:rPr lang="en-US" sz="2700">
                <a:solidFill>
                  <a:srgbClr val="C51C30"/>
                </a:solidFill>
              </a:rPr>
              <a:t>(t)*z</a:t>
            </a:r>
            <a:endParaRPr sz="2700"/>
          </a:p>
        </p:txBody>
      </p:sp>
      <p:sp>
        <p:nvSpPr>
          <p:cNvPr id="611" name="Google Shape;611;p42"/>
          <p:cNvSpPr/>
          <p:nvPr/>
        </p:nvSpPr>
        <p:spPr>
          <a:xfrm>
            <a:off x="125" y="4410925"/>
            <a:ext cx="9144000" cy="599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700">
                <a:solidFill>
                  <a:schemeClr val="dk1"/>
                </a:solidFill>
              </a:rPr>
              <a:t>d</a:t>
            </a:r>
            <a:r>
              <a:rPr baseline="-25000" lang="en-US" sz="2700">
                <a:solidFill>
                  <a:schemeClr val="dk1"/>
                </a:solidFill>
              </a:rPr>
              <a:t>1</a:t>
            </a:r>
            <a:r>
              <a:rPr lang="en-US" sz="2700">
                <a:solidFill>
                  <a:schemeClr val="dk1"/>
                </a:solidFill>
              </a:rPr>
              <a:t> + … + d</a:t>
            </a:r>
            <a:r>
              <a:rPr baseline="-25000" lang="en-US" sz="2700">
                <a:solidFill>
                  <a:schemeClr val="dk1"/>
                </a:solidFill>
              </a:rPr>
              <a:t>n</a:t>
            </a:r>
            <a:r>
              <a:rPr lang="en-US" sz="2700">
                <a:solidFill>
                  <a:schemeClr val="dk1"/>
                </a:solidFill>
              </a:rPr>
              <a:t> = (x</a:t>
            </a:r>
            <a:r>
              <a:rPr baseline="-25000" lang="en-US" sz="2700">
                <a:solidFill>
                  <a:schemeClr val="dk1"/>
                </a:solidFill>
              </a:rPr>
              <a:t>1</a:t>
            </a:r>
            <a:r>
              <a:rPr lang="en-US" sz="2700">
                <a:solidFill>
                  <a:schemeClr val="dk1"/>
                </a:solidFill>
              </a:rPr>
              <a:t>*y</a:t>
            </a:r>
            <a:r>
              <a:rPr baseline="-25000" lang="en-US" sz="2700">
                <a:solidFill>
                  <a:schemeClr val="dk1"/>
                </a:solidFill>
              </a:rPr>
              <a:t>1</a:t>
            </a:r>
            <a:r>
              <a:rPr lang="en-US" sz="2700">
                <a:solidFill>
                  <a:schemeClr val="dk1"/>
                </a:solidFill>
              </a:rPr>
              <a:t> + … + x</a:t>
            </a:r>
            <a:r>
              <a:rPr baseline="-25000" lang="en-US" sz="2700">
                <a:solidFill>
                  <a:schemeClr val="dk1"/>
                </a:solidFill>
              </a:rPr>
              <a:t>n</a:t>
            </a:r>
            <a:r>
              <a:rPr lang="en-US" sz="2700">
                <a:solidFill>
                  <a:schemeClr val="dk1"/>
                </a:solidFill>
              </a:rPr>
              <a:t>*y</a:t>
            </a:r>
            <a:r>
              <a:rPr baseline="-25000" lang="en-US" sz="2700">
                <a:solidFill>
                  <a:schemeClr val="dk1"/>
                </a:solidFill>
              </a:rPr>
              <a:t>n</a:t>
            </a:r>
            <a:r>
              <a:rPr lang="en-US" sz="2700">
                <a:solidFill>
                  <a:schemeClr val="dk1"/>
                </a:solidFill>
              </a:rPr>
              <a:t>) + </a:t>
            </a:r>
            <a:r>
              <a:rPr lang="en-US" sz="2700">
                <a:solidFill>
                  <a:srgbClr val="C51C30"/>
                </a:solidFill>
              </a:rPr>
              <a:t>(K</a:t>
            </a:r>
            <a:r>
              <a:rPr baseline="-25000" lang="en-US" sz="2700">
                <a:solidFill>
                  <a:srgbClr val="C51C30"/>
                </a:solidFill>
              </a:rPr>
              <a:t>1</a:t>
            </a:r>
            <a:r>
              <a:rPr lang="en-US" sz="2700">
                <a:solidFill>
                  <a:srgbClr val="C51C30"/>
                </a:solidFill>
              </a:rPr>
              <a:t>(t)+ … + K</a:t>
            </a:r>
            <a:r>
              <a:rPr baseline="-25000" lang="en-US" sz="2700">
                <a:solidFill>
                  <a:srgbClr val="C51C30"/>
                </a:solidFill>
              </a:rPr>
              <a:t>n</a:t>
            </a:r>
            <a:r>
              <a:rPr lang="en-US" sz="2700">
                <a:solidFill>
                  <a:srgbClr val="C51C30"/>
                </a:solidFill>
              </a:rPr>
              <a:t>(t))*z</a:t>
            </a:r>
            <a:endParaRPr sz="2700">
              <a:solidFill>
                <a:srgbClr val="C51C30"/>
              </a:solidFill>
            </a:endParaRPr>
          </a:p>
        </p:txBody>
      </p:sp>
      <p:cxnSp>
        <p:nvCxnSpPr>
          <p:cNvPr id="612" name="Google Shape;612;p42"/>
          <p:cNvCxnSpPr/>
          <p:nvPr/>
        </p:nvCxnSpPr>
        <p:spPr>
          <a:xfrm>
            <a:off x="158450" y="4073225"/>
            <a:ext cx="8775000" cy="15600"/>
          </a:xfrm>
          <a:prstGeom prst="straightConnector1">
            <a:avLst/>
          </a:prstGeom>
          <a:noFill/>
          <a:ln cap="flat" cmpd="sng" w="38100">
            <a:solidFill>
              <a:schemeClr val="dk1"/>
            </a:solidFill>
            <a:prstDash val="solid"/>
            <a:round/>
            <a:headEnd len="med" w="med" type="none"/>
            <a:tailEnd len="med" w="med" type="none"/>
          </a:ln>
        </p:spPr>
      </p:cxnSp>
      <p:sp>
        <p:nvSpPr>
          <p:cNvPr id="613" name="Google Shape;613;p42"/>
          <p:cNvSpPr/>
          <p:nvPr/>
        </p:nvSpPr>
        <p:spPr>
          <a:xfrm>
            <a:off x="125" y="5401525"/>
            <a:ext cx="5691600" cy="599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700">
                <a:solidFill>
                  <a:schemeClr val="dk1"/>
                </a:solidFill>
              </a:rPr>
              <a:t>d</a:t>
            </a:r>
            <a:r>
              <a:rPr baseline="-25000" lang="en-US" sz="2700">
                <a:solidFill>
                  <a:schemeClr val="dk1"/>
                </a:solidFill>
              </a:rPr>
              <a:t>1</a:t>
            </a:r>
            <a:r>
              <a:rPr lang="en-US" sz="2700">
                <a:solidFill>
                  <a:schemeClr val="dk1"/>
                </a:solidFill>
              </a:rPr>
              <a:t> + … + d</a:t>
            </a:r>
            <a:r>
              <a:rPr baseline="-25000" lang="en-US" sz="2700">
                <a:solidFill>
                  <a:schemeClr val="dk1"/>
                </a:solidFill>
              </a:rPr>
              <a:t>n</a:t>
            </a:r>
            <a:r>
              <a:rPr lang="en-US" sz="2700">
                <a:solidFill>
                  <a:schemeClr val="dk1"/>
                </a:solidFill>
              </a:rPr>
              <a:t> = (x</a:t>
            </a:r>
            <a:r>
              <a:rPr baseline="-25000" lang="en-US" sz="2700">
                <a:solidFill>
                  <a:schemeClr val="dk1"/>
                </a:solidFill>
              </a:rPr>
              <a:t>1</a:t>
            </a:r>
            <a:r>
              <a:rPr lang="en-US" sz="2700">
                <a:solidFill>
                  <a:schemeClr val="dk1"/>
                </a:solidFill>
              </a:rPr>
              <a:t>*y</a:t>
            </a:r>
            <a:r>
              <a:rPr baseline="-25000" lang="en-US" sz="2700">
                <a:solidFill>
                  <a:schemeClr val="dk1"/>
                </a:solidFill>
              </a:rPr>
              <a:t>1</a:t>
            </a:r>
            <a:r>
              <a:rPr lang="en-US" sz="2700">
                <a:solidFill>
                  <a:schemeClr val="dk1"/>
                </a:solidFill>
              </a:rPr>
              <a:t> + … + x</a:t>
            </a:r>
            <a:r>
              <a:rPr baseline="-25000" lang="en-US" sz="2700">
                <a:solidFill>
                  <a:schemeClr val="dk1"/>
                </a:solidFill>
              </a:rPr>
              <a:t>n</a:t>
            </a:r>
            <a:r>
              <a:rPr lang="en-US" sz="2700">
                <a:solidFill>
                  <a:schemeClr val="dk1"/>
                </a:solidFill>
              </a:rPr>
              <a:t>*y</a:t>
            </a:r>
            <a:r>
              <a:rPr baseline="-25000" lang="en-US" sz="2700">
                <a:solidFill>
                  <a:schemeClr val="dk1"/>
                </a:solidFill>
              </a:rPr>
              <a:t>n</a:t>
            </a:r>
            <a:r>
              <a:rPr lang="en-US" sz="2700">
                <a:solidFill>
                  <a:schemeClr val="dk1"/>
                </a:solidFill>
              </a:rPr>
              <a:t>)</a:t>
            </a:r>
            <a:endParaRPr sz="2700">
              <a:solidFill>
                <a:srgbClr val="C51C30"/>
              </a:solidFill>
            </a:endParaRPr>
          </a:p>
        </p:txBody>
      </p:sp>
      <p:sp>
        <p:nvSpPr>
          <p:cNvPr id="614" name="Google Shape;614;p42"/>
          <p:cNvSpPr/>
          <p:nvPr/>
        </p:nvSpPr>
        <p:spPr>
          <a:xfrm>
            <a:off x="2932825" y="6236925"/>
            <a:ext cx="5930700" cy="599100"/>
          </a:xfrm>
          <a:prstGeom prst="ellipse">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chemeClr val="dk1"/>
                </a:solidFill>
              </a:rPr>
              <a:t>masking terms cancel out</a:t>
            </a:r>
            <a:endParaRPr sz="2500">
              <a:solidFill>
                <a:schemeClr val="dk1"/>
              </a:solidFill>
            </a:endParaRPr>
          </a:p>
        </p:txBody>
      </p:sp>
      <p:cxnSp>
        <p:nvCxnSpPr>
          <p:cNvPr id="615" name="Google Shape;615;p42"/>
          <p:cNvCxnSpPr>
            <a:stCxn id="614" idx="0"/>
          </p:cNvCxnSpPr>
          <p:nvPr/>
        </p:nvCxnSpPr>
        <p:spPr>
          <a:xfrm flipH="1" rot="10800000">
            <a:off x="5898175" y="5117625"/>
            <a:ext cx="1414500" cy="1119300"/>
          </a:xfrm>
          <a:prstGeom prst="straightConnector1">
            <a:avLst/>
          </a:prstGeom>
          <a:noFill/>
          <a:ln cap="flat" cmpd="sng" w="38100">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0" name="Shape 620"/>
        <p:cNvGrpSpPr/>
        <p:nvPr/>
      </p:nvGrpSpPr>
      <p:grpSpPr>
        <a:xfrm>
          <a:off x="0" y="0"/>
          <a:ext cx="0" cy="0"/>
          <a:chOff x="0" y="0"/>
          <a:chExt cx="0" cy="0"/>
        </a:xfrm>
      </p:grpSpPr>
      <p:sp>
        <p:nvSpPr>
          <p:cNvPr id="621" name="Google Shape;621;p43"/>
          <p:cNvSpPr txBox="1"/>
          <p:nvPr/>
        </p:nvSpPr>
        <p:spPr>
          <a:xfrm>
            <a:off x="-55975" y="4202175"/>
            <a:ext cx="92775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200">
                <a:solidFill>
                  <a:schemeClr val="dk1"/>
                </a:solidFill>
                <a:latin typeface="Montserrat"/>
                <a:ea typeface="Montserrat"/>
                <a:cs typeface="Montserrat"/>
                <a:sym typeface="Montserrat"/>
              </a:rPr>
              <a:t>Security: </a:t>
            </a:r>
            <a:r>
              <a:rPr lang="en-US" sz="2200">
                <a:solidFill>
                  <a:schemeClr val="dk1"/>
                </a:solidFill>
                <a:latin typeface="Montserrat"/>
                <a:ea typeface="Montserrat"/>
                <a:cs typeface="Montserrat"/>
                <a:sym typeface="Montserrat"/>
              </a:rPr>
              <a:t>need to argue </a:t>
            </a:r>
            <a:r>
              <a:rPr lang="en-US" sz="2200">
                <a:solidFill>
                  <a:srgbClr val="C51C30"/>
                </a:solidFill>
                <a:latin typeface="Montserrat"/>
                <a:ea typeface="Montserrat"/>
                <a:cs typeface="Montserrat"/>
                <a:sym typeface="Montserrat"/>
              </a:rPr>
              <a:t>K</a:t>
            </a:r>
            <a:r>
              <a:rPr baseline="-25000" lang="en-US" sz="2200">
                <a:solidFill>
                  <a:srgbClr val="C51C30"/>
                </a:solidFill>
                <a:latin typeface="Montserrat"/>
                <a:ea typeface="Montserrat"/>
                <a:cs typeface="Montserrat"/>
                <a:sym typeface="Montserrat"/>
              </a:rPr>
              <a:t>i</a:t>
            </a:r>
            <a:r>
              <a:rPr lang="en-US" sz="2200">
                <a:solidFill>
                  <a:srgbClr val="C51C30"/>
                </a:solidFill>
                <a:latin typeface="Montserrat"/>
                <a:ea typeface="Montserrat"/>
                <a:cs typeface="Montserrat"/>
                <a:sym typeface="Montserrat"/>
              </a:rPr>
              <a:t>(t)*z</a:t>
            </a:r>
            <a:r>
              <a:rPr lang="en-US" sz="2200">
                <a:solidFill>
                  <a:schemeClr val="dk1"/>
                </a:solidFill>
                <a:latin typeface="Montserrat"/>
                <a:ea typeface="Montserrat"/>
                <a:cs typeface="Montserrat"/>
                <a:sym typeface="Montserrat"/>
              </a:rPr>
              <a:t> looks random for all honest clients</a:t>
            </a:r>
            <a:endParaRPr sz="2200">
              <a:solidFill>
                <a:srgbClr val="C51C30"/>
              </a:solidFill>
              <a:latin typeface="Montserrat"/>
              <a:ea typeface="Montserrat"/>
              <a:cs typeface="Montserrat"/>
              <a:sym typeface="Montserrat"/>
            </a:endParaRPr>
          </a:p>
        </p:txBody>
      </p:sp>
      <p:sp>
        <p:nvSpPr>
          <p:cNvPr id="622" name="Google Shape;622;p43"/>
          <p:cNvSpPr txBox="1"/>
          <p:nvPr/>
        </p:nvSpPr>
        <p:spPr>
          <a:xfrm>
            <a:off x="10775" y="4831475"/>
            <a:ext cx="91440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200">
                <a:solidFill>
                  <a:srgbClr val="C51C30"/>
                </a:solidFill>
                <a:latin typeface="Montserrat"/>
                <a:ea typeface="Montserrat"/>
                <a:cs typeface="Montserrat"/>
                <a:sym typeface="Montserrat"/>
              </a:rPr>
              <a:t>Problem: </a:t>
            </a:r>
            <a:r>
              <a:rPr lang="en-US" sz="2200">
                <a:solidFill>
                  <a:schemeClr val="dk1"/>
                </a:solidFill>
                <a:latin typeface="Montserrat"/>
                <a:ea typeface="Montserrat"/>
                <a:cs typeface="Montserrat"/>
                <a:sym typeface="Montserrat"/>
              </a:rPr>
              <a:t>does not look random due to</a:t>
            </a:r>
            <a:r>
              <a:rPr b="1" lang="en-US" sz="2200">
                <a:solidFill>
                  <a:srgbClr val="C51C30"/>
                </a:solidFill>
                <a:latin typeface="Montserrat"/>
                <a:ea typeface="Montserrat"/>
                <a:cs typeface="Montserrat"/>
                <a:sym typeface="Montserrat"/>
              </a:rPr>
              <a:t> </a:t>
            </a:r>
            <a:r>
              <a:rPr lang="en-US" sz="2200">
                <a:solidFill>
                  <a:srgbClr val="C51C30"/>
                </a:solidFill>
                <a:latin typeface="Montserrat"/>
                <a:ea typeface="Montserrat"/>
                <a:cs typeface="Montserrat"/>
                <a:sym typeface="Montserrat"/>
              </a:rPr>
              <a:t>DDH-style attack </a:t>
            </a:r>
            <a:endParaRPr sz="2200">
              <a:latin typeface="Montserrat"/>
              <a:ea typeface="Montserrat"/>
              <a:cs typeface="Montserrat"/>
              <a:sym typeface="Montserrat"/>
            </a:endParaRPr>
          </a:p>
        </p:txBody>
      </p:sp>
      <p:sp>
        <p:nvSpPr>
          <p:cNvPr id="623" name="Google Shape;623;p43"/>
          <p:cNvSpPr/>
          <p:nvPr/>
        </p:nvSpPr>
        <p:spPr>
          <a:xfrm>
            <a:off x="315300" y="5613450"/>
            <a:ext cx="8513400" cy="962400"/>
          </a:xfrm>
          <a:prstGeom prst="rect">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2200">
                <a:solidFill>
                  <a:schemeClr val="dk1"/>
                </a:solidFill>
                <a:latin typeface="Montserrat"/>
                <a:ea typeface="Montserrat"/>
                <a:cs typeface="Montserrat"/>
                <a:sym typeface="Montserrat"/>
              </a:rPr>
              <a:t>function-hiding IPE known </a:t>
            </a:r>
            <a:r>
              <a:rPr lang="en-US" sz="2200">
                <a:solidFill>
                  <a:srgbClr val="C51C30"/>
                </a:solidFill>
                <a:latin typeface="Montserrat"/>
                <a:ea typeface="Montserrat"/>
                <a:cs typeface="Montserrat"/>
                <a:sym typeface="Montserrat"/>
              </a:rPr>
              <a:t>only</a:t>
            </a:r>
            <a:r>
              <a:rPr lang="en-US" sz="2200">
                <a:solidFill>
                  <a:schemeClr val="dk1"/>
                </a:solidFill>
                <a:latin typeface="Montserrat"/>
                <a:ea typeface="Montserrat"/>
                <a:cs typeface="Montserrat"/>
                <a:sym typeface="Montserrat"/>
              </a:rPr>
              <a:t> from bilinear maps</a:t>
            </a:r>
            <a:endParaRPr sz="2200">
              <a:solidFill>
                <a:schemeClr val="dk1"/>
              </a:solidFill>
            </a:endParaRPr>
          </a:p>
        </p:txBody>
      </p:sp>
      <p:sp>
        <p:nvSpPr>
          <p:cNvPr id="624" name="Google Shape;624;p43"/>
          <p:cNvSpPr txBox="1"/>
          <p:nvPr>
            <p:ph type="title"/>
          </p:nvPr>
        </p:nvSpPr>
        <p:spPr>
          <a:xfrm>
            <a:off x="214725" y="109600"/>
            <a:ext cx="89292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Strawman MCIPE Construction</a:t>
            </a:r>
            <a:endParaRPr sz="3300">
              <a:solidFill>
                <a:schemeClr val="dk1"/>
              </a:solidFill>
            </a:endParaRPr>
          </a:p>
        </p:txBody>
      </p:sp>
      <p:sp>
        <p:nvSpPr>
          <p:cNvPr id="625" name="Google Shape;625;p43"/>
          <p:cNvSpPr/>
          <p:nvPr/>
        </p:nvSpPr>
        <p:spPr>
          <a:xfrm>
            <a:off x="6207875" y="808050"/>
            <a:ext cx="2310300" cy="20070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43"/>
          <p:cNvSpPr/>
          <p:nvPr/>
        </p:nvSpPr>
        <p:spPr>
          <a:xfrm>
            <a:off x="6328175" y="991375"/>
            <a:ext cx="20175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(x</a:t>
            </a:r>
            <a:r>
              <a:rPr baseline="-25000" lang="en-US" sz="3000"/>
              <a:t>n</a:t>
            </a:r>
            <a:r>
              <a:rPr lang="en-US" sz="3000"/>
              <a:t>, </a:t>
            </a:r>
            <a:r>
              <a:rPr lang="en-US" sz="3000">
                <a:solidFill>
                  <a:srgbClr val="C51C30"/>
                </a:solidFill>
              </a:rPr>
              <a:t>K</a:t>
            </a:r>
            <a:r>
              <a:rPr baseline="-25000" lang="en-US" sz="3000">
                <a:solidFill>
                  <a:srgbClr val="C51C30"/>
                </a:solidFill>
              </a:rPr>
              <a:t>n</a:t>
            </a:r>
            <a:r>
              <a:rPr lang="en-US" sz="3000">
                <a:solidFill>
                  <a:srgbClr val="C51C30"/>
                </a:solidFill>
              </a:rPr>
              <a:t>(t)</a:t>
            </a:r>
            <a:r>
              <a:rPr lang="en-US" sz="3000"/>
              <a:t>)</a:t>
            </a:r>
            <a:endParaRPr sz="3000"/>
          </a:p>
        </p:txBody>
      </p:sp>
      <p:pic>
        <p:nvPicPr>
          <p:cNvPr id="627" name="Google Shape;627;p43"/>
          <p:cNvPicPr preferRelativeResize="0"/>
          <p:nvPr/>
        </p:nvPicPr>
        <p:blipFill>
          <a:blip r:embed="rId3">
            <a:alphaModFix/>
          </a:blip>
          <a:stretch>
            <a:fillRect/>
          </a:stretch>
        </p:blipFill>
        <p:spPr>
          <a:xfrm>
            <a:off x="8132213" y="1406988"/>
            <a:ext cx="365760" cy="365760"/>
          </a:xfrm>
          <a:prstGeom prst="rect">
            <a:avLst/>
          </a:prstGeom>
          <a:noFill/>
          <a:ln>
            <a:noFill/>
          </a:ln>
        </p:spPr>
      </p:pic>
      <p:pic>
        <p:nvPicPr>
          <p:cNvPr id="628" name="Google Shape;628;p43"/>
          <p:cNvPicPr preferRelativeResize="0"/>
          <p:nvPr/>
        </p:nvPicPr>
        <p:blipFill>
          <a:blip r:embed="rId4">
            <a:alphaModFix/>
          </a:blip>
          <a:stretch>
            <a:fillRect/>
          </a:stretch>
        </p:blipFill>
        <p:spPr>
          <a:xfrm>
            <a:off x="7662800" y="1942525"/>
            <a:ext cx="609600" cy="609600"/>
          </a:xfrm>
          <a:prstGeom prst="rect">
            <a:avLst/>
          </a:prstGeom>
          <a:noFill/>
          <a:ln>
            <a:noFill/>
          </a:ln>
        </p:spPr>
      </p:pic>
      <p:sp>
        <p:nvSpPr>
          <p:cNvPr id="629" name="Google Shape;629;p43"/>
          <p:cNvSpPr txBox="1"/>
          <p:nvPr/>
        </p:nvSpPr>
        <p:spPr>
          <a:xfrm>
            <a:off x="6382375" y="1794850"/>
            <a:ext cx="15417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(y</a:t>
            </a:r>
            <a:r>
              <a:rPr baseline="-25000" lang="en-US" sz="3000"/>
              <a:t>n</a:t>
            </a:r>
            <a:r>
              <a:rPr lang="en-US" sz="3000"/>
              <a:t>, </a:t>
            </a:r>
            <a:r>
              <a:rPr lang="en-US" sz="3000">
                <a:solidFill>
                  <a:srgbClr val="C51C30"/>
                </a:solidFill>
              </a:rPr>
              <a:t>z</a:t>
            </a:r>
            <a:r>
              <a:rPr lang="en-US" sz="3000"/>
              <a:t>)</a:t>
            </a:r>
            <a:endParaRPr sz="3000"/>
          </a:p>
        </p:txBody>
      </p:sp>
      <p:sp>
        <p:nvSpPr>
          <p:cNvPr id="630" name="Google Shape;630;p43"/>
          <p:cNvSpPr/>
          <p:nvPr/>
        </p:nvSpPr>
        <p:spPr>
          <a:xfrm>
            <a:off x="591000" y="808050"/>
            <a:ext cx="2310300" cy="20070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43"/>
          <p:cNvSpPr/>
          <p:nvPr/>
        </p:nvSpPr>
        <p:spPr>
          <a:xfrm>
            <a:off x="711300" y="991375"/>
            <a:ext cx="20175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(x</a:t>
            </a:r>
            <a:r>
              <a:rPr baseline="-25000" lang="en-US" sz="3000"/>
              <a:t>1</a:t>
            </a:r>
            <a:r>
              <a:rPr lang="en-US" sz="3000"/>
              <a:t>, </a:t>
            </a:r>
            <a:r>
              <a:rPr lang="en-US" sz="3000">
                <a:solidFill>
                  <a:srgbClr val="C51C30"/>
                </a:solidFill>
              </a:rPr>
              <a:t>K</a:t>
            </a:r>
            <a:r>
              <a:rPr baseline="-25000" lang="en-US" sz="3000">
                <a:solidFill>
                  <a:srgbClr val="C51C30"/>
                </a:solidFill>
              </a:rPr>
              <a:t>1</a:t>
            </a:r>
            <a:r>
              <a:rPr lang="en-US" sz="3000">
                <a:solidFill>
                  <a:srgbClr val="C51C30"/>
                </a:solidFill>
              </a:rPr>
              <a:t>(t)</a:t>
            </a:r>
            <a:r>
              <a:rPr lang="en-US" sz="3000"/>
              <a:t>)</a:t>
            </a:r>
            <a:endParaRPr sz="3000"/>
          </a:p>
        </p:txBody>
      </p:sp>
      <p:pic>
        <p:nvPicPr>
          <p:cNvPr id="632" name="Google Shape;632;p43"/>
          <p:cNvPicPr preferRelativeResize="0"/>
          <p:nvPr/>
        </p:nvPicPr>
        <p:blipFill>
          <a:blip r:embed="rId3">
            <a:alphaModFix/>
          </a:blip>
          <a:stretch>
            <a:fillRect/>
          </a:stretch>
        </p:blipFill>
        <p:spPr>
          <a:xfrm>
            <a:off x="2515338" y="1406988"/>
            <a:ext cx="365760" cy="365760"/>
          </a:xfrm>
          <a:prstGeom prst="rect">
            <a:avLst/>
          </a:prstGeom>
          <a:noFill/>
          <a:ln>
            <a:noFill/>
          </a:ln>
        </p:spPr>
      </p:pic>
      <p:pic>
        <p:nvPicPr>
          <p:cNvPr id="633" name="Google Shape;633;p43"/>
          <p:cNvPicPr preferRelativeResize="0"/>
          <p:nvPr/>
        </p:nvPicPr>
        <p:blipFill>
          <a:blip r:embed="rId4">
            <a:alphaModFix/>
          </a:blip>
          <a:stretch>
            <a:fillRect/>
          </a:stretch>
        </p:blipFill>
        <p:spPr>
          <a:xfrm>
            <a:off x="2045925" y="1942525"/>
            <a:ext cx="609600" cy="609600"/>
          </a:xfrm>
          <a:prstGeom prst="rect">
            <a:avLst/>
          </a:prstGeom>
          <a:noFill/>
          <a:ln>
            <a:noFill/>
          </a:ln>
        </p:spPr>
      </p:pic>
      <p:sp>
        <p:nvSpPr>
          <p:cNvPr id="634" name="Google Shape;634;p43"/>
          <p:cNvSpPr txBox="1"/>
          <p:nvPr/>
        </p:nvSpPr>
        <p:spPr>
          <a:xfrm>
            <a:off x="765500" y="1794850"/>
            <a:ext cx="15417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(y</a:t>
            </a:r>
            <a:r>
              <a:rPr baseline="-25000" lang="en-US" sz="3000"/>
              <a:t>1</a:t>
            </a:r>
            <a:r>
              <a:rPr lang="en-US" sz="3000"/>
              <a:t>, </a:t>
            </a:r>
            <a:r>
              <a:rPr lang="en-US" sz="3000">
                <a:solidFill>
                  <a:srgbClr val="C51C30"/>
                </a:solidFill>
              </a:rPr>
              <a:t>z</a:t>
            </a:r>
            <a:r>
              <a:rPr lang="en-US" sz="3000"/>
              <a:t>)</a:t>
            </a:r>
            <a:endParaRPr sz="3000"/>
          </a:p>
        </p:txBody>
      </p:sp>
      <p:cxnSp>
        <p:nvCxnSpPr>
          <p:cNvPr id="635" name="Google Shape;635;p43"/>
          <p:cNvCxnSpPr/>
          <p:nvPr/>
        </p:nvCxnSpPr>
        <p:spPr>
          <a:xfrm flipH="1">
            <a:off x="4056400" y="1863213"/>
            <a:ext cx="848400" cy="20700"/>
          </a:xfrm>
          <a:prstGeom prst="straightConnector1">
            <a:avLst/>
          </a:prstGeom>
          <a:noFill/>
          <a:ln cap="flat" cmpd="sng" w="76200">
            <a:solidFill>
              <a:srgbClr val="1F497D"/>
            </a:solidFill>
            <a:prstDash val="dot"/>
            <a:round/>
            <a:headEnd len="med" w="med" type="none"/>
            <a:tailEnd len="med" w="med" type="none"/>
          </a:ln>
        </p:spPr>
      </p:cxnSp>
      <p:sp>
        <p:nvSpPr>
          <p:cNvPr id="636" name="Google Shape;636;p43"/>
          <p:cNvSpPr/>
          <p:nvPr/>
        </p:nvSpPr>
        <p:spPr>
          <a:xfrm>
            <a:off x="1512000" y="2865750"/>
            <a:ext cx="263700" cy="308100"/>
          </a:xfrm>
          <a:prstGeom prst="down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43"/>
          <p:cNvSpPr/>
          <p:nvPr/>
        </p:nvSpPr>
        <p:spPr>
          <a:xfrm>
            <a:off x="7231175" y="2865750"/>
            <a:ext cx="263700" cy="308100"/>
          </a:xfrm>
          <a:prstGeom prst="down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8" name="Google Shape;638;p43"/>
          <p:cNvCxnSpPr/>
          <p:nvPr/>
        </p:nvCxnSpPr>
        <p:spPr>
          <a:xfrm flipH="1">
            <a:off x="4056400" y="3519025"/>
            <a:ext cx="848400" cy="20700"/>
          </a:xfrm>
          <a:prstGeom prst="straightConnector1">
            <a:avLst/>
          </a:prstGeom>
          <a:noFill/>
          <a:ln cap="flat" cmpd="sng" w="76200">
            <a:solidFill>
              <a:srgbClr val="1F497D"/>
            </a:solidFill>
            <a:prstDash val="dot"/>
            <a:round/>
            <a:headEnd len="med" w="med" type="none"/>
            <a:tailEnd len="med" w="med" type="none"/>
          </a:ln>
        </p:spPr>
      </p:cxnSp>
      <p:sp>
        <p:nvSpPr>
          <p:cNvPr id="639" name="Google Shape;639;p43"/>
          <p:cNvSpPr/>
          <p:nvPr/>
        </p:nvSpPr>
        <p:spPr>
          <a:xfrm>
            <a:off x="78600" y="3224575"/>
            <a:ext cx="3335100" cy="599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700">
                <a:solidFill>
                  <a:schemeClr val="dk1"/>
                </a:solidFill>
              </a:rPr>
              <a:t>d</a:t>
            </a:r>
            <a:r>
              <a:rPr baseline="-25000" lang="en-US" sz="2700">
                <a:solidFill>
                  <a:schemeClr val="dk1"/>
                </a:solidFill>
              </a:rPr>
              <a:t>1</a:t>
            </a:r>
            <a:r>
              <a:rPr lang="en-US" sz="2700">
                <a:solidFill>
                  <a:schemeClr val="dk1"/>
                </a:solidFill>
              </a:rPr>
              <a:t>= x</a:t>
            </a:r>
            <a:r>
              <a:rPr baseline="-25000" lang="en-US" sz="2700">
                <a:solidFill>
                  <a:schemeClr val="dk1"/>
                </a:solidFill>
              </a:rPr>
              <a:t>1</a:t>
            </a:r>
            <a:r>
              <a:rPr lang="en-US" sz="2700">
                <a:solidFill>
                  <a:schemeClr val="dk1"/>
                </a:solidFill>
              </a:rPr>
              <a:t>*y</a:t>
            </a:r>
            <a:r>
              <a:rPr baseline="-25000" lang="en-US" sz="2700">
                <a:solidFill>
                  <a:schemeClr val="dk1"/>
                </a:solidFill>
              </a:rPr>
              <a:t>1</a:t>
            </a:r>
            <a:r>
              <a:rPr lang="en-US" sz="2700">
                <a:solidFill>
                  <a:schemeClr val="dk1"/>
                </a:solidFill>
              </a:rPr>
              <a:t> +  </a:t>
            </a:r>
            <a:r>
              <a:rPr lang="en-US" sz="2700">
                <a:solidFill>
                  <a:srgbClr val="C51C30"/>
                </a:solidFill>
              </a:rPr>
              <a:t>K</a:t>
            </a:r>
            <a:r>
              <a:rPr baseline="-25000" lang="en-US" sz="2700">
                <a:solidFill>
                  <a:srgbClr val="C51C30"/>
                </a:solidFill>
              </a:rPr>
              <a:t>1</a:t>
            </a:r>
            <a:r>
              <a:rPr lang="en-US" sz="2700">
                <a:solidFill>
                  <a:srgbClr val="C51C30"/>
                </a:solidFill>
              </a:rPr>
              <a:t>(t)*z</a:t>
            </a:r>
            <a:endParaRPr sz="2700"/>
          </a:p>
        </p:txBody>
      </p:sp>
      <p:sp>
        <p:nvSpPr>
          <p:cNvPr id="640" name="Google Shape;640;p43"/>
          <p:cNvSpPr/>
          <p:nvPr/>
        </p:nvSpPr>
        <p:spPr>
          <a:xfrm>
            <a:off x="5695475" y="3224575"/>
            <a:ext cx="3335100" cy="599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700">
                <a:solidFill>
                  <a:schemeClr val="dk1"/>
                </a:solidFill>
              </a:rPr>
              <a:t>d</a:t>
            </a:r>
            <a:r>
              <a:rPr baseline="-25000" lang="en-US" sz="2700">
                <a:solidFill>
                  <a:schemeClr val="dk1"/>
                </a:solidFill>
              </a:rPr>
              <a:t>n</a:t>
            </a:r>
            <a:r>
              <a:rPr lang="en-US" sz="2700">
                <a:solidFill>
                  <a:schemeClr val="dk1"/>
                </a:solidFill>
              </a:rPr>
              <a:t> = x</a:t>
            </a:r>
            <a:r>
              <a:rPr baseline="-25000" lang="en-US" sz="2700">
                <a:solidFill>
                  <a:schemeClr val="dk1"/>
                </a:solidFill>
              </a:rPr>
              <a:t>n</a:t>
            </a:r>
            <a:r>
              <a:rPr lang="en-US" sz="2700">
                <a:solidFill>
                  <a:schemeClr val="dk1"/>
                </a:solidFill>
              </a:rPr>
              <a:t>*y</a:t>
            </a:r>
            <a:r>
              <a:rPr baseline="-25000" lang="en-US" sz="2700">
                <a:solidFill>
                  <a:schemeClr val="dk1"/>
                </a:solidFill>
              </a:rPr>
              <a:t>n</a:t>
            </a:r>
            <a:r>
              <a:rPr lang="en-US" sz="2700">
                <a:solidFill>
                  <a:schemeClr val="dk1"/>
                </a:solidFill>
              </a:rPr>
              <a:t> + </a:t>
            </a:r>
            <a:r>
              <a:rPr lang="en-US" sz="2700">
                <a:solidFill>
                  <a:srgbClr val="C51C30"/>
                </a:solidFill>
              </a:rPr>
              <a:t>K</a:t>
            </a:r>
            <a:r>
              <a:rPr baseline="-25000" lang="en-US" sz="2700">
                <a:solidFill>
                  <a:srgbClr val="C51C30"/>
                </a:solidFill>
              </a:rPr>
              <a:t>n</a:t>
            </a:r>
            <a:r>
              <a:rPr lang="en-US" sz="2700">
                <a:solidFill>
                  <a:srgbClr val="C51C30"/>
                </a:solidFill>
              </a:rPr>
              <a:t>(t)*z</a:t>
            </a:r>
            <a:endParaRPr sz="2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45" name="Shape 645"/>
        <p:cNvGrpSpPr/>
        <p:nvPr/>
      </p:nvGrpSpPr>
      <p:grpSpPr>
        <a:xfrm>
          <a:off x="0" y="0"/>
          <a:ext cx="0" cy="0"/>
          <a:chOff x="0" y="0"/>
          <a:chExt cx="0" cy="0"/>
        </a:xfrm>
      </p:grpSpPr>
      <p:sp>
        <p:nvSpPr>
          <p:cNvPr id="646" name="Google Shape;646;p44"/>
          <p:cNvSpPr txBox="1"/>
          <p:nvPr>
            <p:ph type="title"/>
          </p:nvPr>
        </p:nvSpPr>
        <p:spPr>
          <a:xfrm>
            <a:off x="-75"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Our MCIPE Construction</a:t>
            </a:r>
            <a:endParaRPr sz="3300">
              <a:solidFill>
                <a:schemeClr val="dk2"/>
              </a:solidFill>
            </a:endParaRPr>
          </a:p>
        </p:txBody>
      </p:sp>
      <p:sp>
        <p:nvSpPr>
          <p:cNvPr id="647" name="Google Shape;647;p44"/>
          <p:cNvSpPr txBox="1"/>
          <p:nvPr/>
        </p:nvSpPr>
        <p:spPr>
          <a:xfrm>
            <a:off x="-55975" y="3135375"/>
            <a:ext cx="92775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500">
                <a:solidFill>
                  <a:srgbClr val="4A86E8"/>
                </a:solidFill>
              </a:rPr>
              <a:t>Solution</a:t>
            </a:r>
            <a:r>
              <a:rPr b="1" lang="en-US" sz="3500">
                <a:solidFill>
                  <a:schemeClr val="dk1"/>
                </a:solidFill>
              </a:rPr>
              <a:t>: </a:t>
            </a:r>
            <a:r>
              <a:rPr lang="en-US" sz="3500">
                <a:solidFill>
                  <a:schemeClr val="dk1"/>
                </a:solidFill>
              </a:rPr>
              <a:t>Encrypt</a:t>
            </a:r>
            <a:r>
              <a:rPr b="1" lang="en-US" sz="3500">
                <a:solidFill>
                  <a:schemeClr val="dk1"/>
                </a:solidFill>
              </a:rPr>
              <a:t> </a:t>
            </a:r>
            <a:r>
              <a:rPr lang="en-US" sz="3500">
                <a:solidFill>
                  <a:schemeClr val="dk1"/>
                </a:solidFill>
              </a:rPr>
              <a:t>K</a:t>
            </a:r>
            <a:r>
              <a:rPr baseline="-25000" lang="en-US" sz="3500">
                <a:solidFill>
                  <a:schemeClr val="dk1"/>
                </a:solidFill>
              </a:rPr>
              <a:t>i</a:t>
            </a:r>
            <a:r>
              <a:rPr lang="en-US" sz="3500">
                <a:solidFill>
                  <a:schemeClr val="dk1"/>
                </a:solidFill>
              </a:rPr>
              <a:t>(t)!</a:t>
            </a:r>
            <a:endParaRPr sz="3500">
              <a:solidFill>
                <a:schemeClr val="dk1"/>
              </a:solidFill>
            </a:endParaRPr>
          </a:p>
        </p:txBody>
      </p:sp>
      <p:sp>
        <p:nvSpPr>
          <p:cNvPr id="648" name="Google Shape;648;p44"/>
          <p:cNvSpPr/>
          <p:nvPr/>
        </p:nvSpPr>
        <p:spPr>
          <a:xfrm>
            <a:off x="76400" y="808050"/>
            <a:ext cx="3869100" cy="20070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44"/>
          <p:cNvSpPr/>
          <p:nvPr/>
        </p:nvSpPr>
        <p:spPr>
          <a:xfrm>
            <a:off x="168100" y="991375"/>
            <a:ext cx="36858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(x</a:t>
            </a:r>
            <a:r>
              <a:rPr baseline="-25000" lang="en-US" sz="3000">
                <a:solidFill>
                  <a:schemeClr val="dk1"/>
                </a:solidFill>
              </a:rPr>
              <a:t>1</a:t>
            </a:r>
            <a:r>
              <a:rPr lang="en-US" sz="3000">
                <a:solidFill>
                  <a:schemeClr val="dk1"/>
                </a:solidFill>
              </a:rPr>
              <a:t>, K</a:t>
            </a:r>
            <a:r>
              <a:rPr baseline="-25000" lang="en-US" sz="3000">
                <a:solidFill>
                  <a:schemeClr val="dk1"/>
                </a:solidFill>
              </a:rPr>
              <a:t>1</a:t>
            </a:r>
            <a:r>
              <a:rPr lang="en-US" sz="3000">
                <a:solidFill>
                  <a:schemeClr val="dk1"/>
                </a:solidFill>
              </a:rPr>
              <a:t>(t)+</a:t>
            </a:r>
            <a:r>
              <a:rPr lang="en-US" sz="3000">
                <a:solidFill>
                  <a:srgbClr val="4A86E8"/>
                </a:solidFill>
              </a:rPr>
              <a:t>a</a:t>
            </a:r>
            <a:r>
              <a:rPr baseline="-25000" lang="en-US" sz="3000">
                <a:solidFill>
                  <a:srgbClr val="4A86E8"/>
                </a:solidFill>
              </a:rPr>
              <a:t>1</a:t>
            </a:r>
            <a:r>
              <a:rPr lang="en-US" sz="3000">
                <a:solidFill>
                  <a:srgbClr val="4A86E8"/>
                </a:solidFill>
              </a:rPr>
              <a:t>*r</a:t>
            </a:r>
            <a:r>
              <a:rPr baseline="-25000" lang="en-US" sz="3000">
                <a:solidFill>
                  <a:srgbClr val="4A86E8"/>
                </a:solidFill>
              </a:rPr>
              <a:t>1</a:t>
            </a:r>
            <a:r>
              <a:rPr lang="en-US" sz="3000">
                <a:solidFill>
                  <a:schemeClr val="dk1"/>
                </a:solidFill>
              </a:rPr>
              <a:t>, </a:t>
            </a:r>
            <a:r>
              <a:rPr lang="en-US" sz="3000">
                <a:solidFill>
                  <a:srgbClr val="4A86E8"/>
                </a:solidFill>
              </a:rPr>
              <a:t>r</a:t>
            </a:r>
            <a:r>
              <a:rPr baseline="-25000" lang="en-US" sz="3000">
                <a:solidFill>
                  <a:srgbClr val="4A86E8"/>
                </a:solidFill>
              </a:rPr>
              <a:t>1</a:t>
            </a:r>
            <a:r>
              <a:rPr lang="en-US" sz="3000">
                <a:solidFill>
                  <a:schemeClr val="dk1"/>
                </a:solidFill>
              </a:rPr>
              <a:t>)</a:t>
            </a:r>
            <a:endParaRPr sz="3000"/>
          </a:p>
        </p:txBody>
      </p:sp>
      <p:pic>
        <p:nvPicPr>
          <p:cNvPr id="650" name="Google Shape;650;p44"/>
          <p:cNvPicPr preferRelativeResize="0"/>
          <p:nvPr/>
        </p:nvPicPr>
        <p:blipFill>
          <a:blip r:embed="rId3">
            <a:alphaModFix/>
          </a:blip>
          <a:stretch>
            <a:fillRect/>
          </a:stretch>
        </p:blipFill>
        <p:spPr>
          <a:xfrm>
            <a:off x="3582138" y="1406988"/>
            <a:ext cx="365760" cy="365760"/>
          </a:xfrm>
          <a:prstGeom prst="rect">
            <a:avLst/>
          </a:prstGeom>
          <a:noFill/>
          <a:ln>
            <a:noFill/>
          </a:ln>
        </p:spPr>
      </p:pic>
      <p:pic>
        <p:nvPicPr>
          <p:cNvPr id="651" name="Google Shape;651;p44"/>
          <p:cNvPicPr preferRelativeResize="0"/>
          <p:nvPr/>
        </p:nvPicPr>
        <p:blipFill>
          <a:blip r:embed="rId4">
            <a:alphaModFix/>
          </a:blip>
          <a:stretch>
            <a:fillRect/>
          </a:stretch>
        </p:blipFill>
        <p:spPr>
          <a:xfrm>
            <a:off x="2797463" y="1917925"/>
            <a:ext cx="609600" cy="609600"/>
          </a:xfrm>
          <a:prstGeom prst="rect">
            <a:avLst/>
          </a:prstGeom>
          <a:noFill/>
          <a:ln>
            <a:noFill/>
          </a:ln>
        </p:spPr>
      </p:pic>
      <p:sp>
        <p:nvSpPr>
          <p:cNvPr id="652" name="Google Shape;652;p44"/>
          <p:cNvSpPr txBox="1"/>
          <p:nvPr/>
        </p:nvSpPr>
        <p:spPr>
          <a:xfrm>
            <a:off x="614838" y="1770250"/>
            <a:ext cx="24108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(y</a:t>
            </a:r>
            <a:r>
              <a:rPr baseline="-25000" lang="en-US" sz="3000">
                <a:solidFill>
                  <a:schemeClr val="dk1"/>
                </a:solidFill>
              </a:rPr>
              <a:t>1</a:t>
            </a:r>
            <a:r>
              <a:rPr lang="en-US" sz="3000">
                <a:solidFill>
                  <a:schemeClr val="dk1"/>
                </a:solidFill>
              </a:rPr>
              <a:t>, z, </a:t>
            </a:r>
            <a:r>
              <a:rPr lang="en-US" sz="3000">
                <a:solidFill>
                  <a:srgbClr val="4A86E8"/>
                </a:solidFill>
              </a:rPr>
              <a:t>-z*a</a:t>
            </a:r>
            <a:r>
              <a:rPr baseline="-25000" lang="en-US" sz="3000">
                <a:solidFill>
                  <a:srgbClr val="4A86E8"/>
                </a:solidFill>
              </a:rPr>
              <a:t>1</a:t>
            </a:r>
            <a:r>
              <a:rPr lang="en-US" sz="3000">
                <a:solidFill>
                  <a:schemeClr val="dk1"/>
                </a:solidFill>
              </a:rPr>
              <a:t>)</a:t>
            </a:r>
            <a:endParaRPr sz="3000"/>
          </a:p>
        </p:txBody>
      </p:sp>
      <p:cxnSp>
        <p:nvCxnSpPr>
          <p:cNvPr id="653" name="Google Shape;653;p44"/>
          <p:cNvCxnSpPr/>
          <p:nvPr/>
        </p:nvCxnSpPr>
        <p:spPr>
          <a:xfrm flipH="1">
            <a:off x="4056400" y="1863213"/>
            <a:ext cx="848400" cy="20700"/>
          </a:xfrm>
          <a:prstGeom prst="straightConnector1">
            <a:avLst/>
          </a:prstGeom>
          <a:noFill/>
          <a:ln cap="flat" cmpd="sng" w="76200">
            <a:solidFill>
              <a:srgbClr val="1F497D"/>
            </a:solidFill>
            <a:prstDash val="dot"/>
            <a:round/>
            <a:headEnd len="med" w="med" type="none"/>
            <a:tailEnd len="med" w="med" type="none"/>
          </a:ln>
        </p:spPr>
      </p:cxnSp>
      <p:sp>
        <p:nvSpPr>
          <p:cNvPr id="654" name="Google Shape;654;p44"/>
          <p:cNvSpPr/>
          <p:nvPr/>
        </p:nvSpPr>
        <p:spPr>
          <a:xfrm>
            <a:off x="5091900" y="808050"/>
            <a:ext cx="3869100" cy="20070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44"/>
          <p:cNvSpPr/>
          <p:nvPr/>
        </p:nvSpPr>
        <p:spPr>
          <a:xfrm>
            <a:off x="5183600" y="991375"/>
            <a:ext cx="36858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(x</a:t>
            </a:r>
            <a:r>
              <a:rPr baseline="-25000" lang="en-US" sz="3000">
                <a:solidFill>
                  <a:schemeClr val="dk1"/>
                </a:solidFill>
              </a:rPr>
              <a:t>n</a:t>
            </a:r>
            <a:r>
              <a:rPr lang="en-US" sz="3000">
                <a:solidFill>
                  <a:schemeClr val="dk1"/>
                </a:solidFill>
              </a:rPr>
              <a:t>, K</a:t>
            </a:r>
            <a:r>
              <a:rPr baseline="-25000" lang="en-US" sz="3000">
                <a:solidFill>
                  <a:schemeClr val="dk1"/>
                </a:solidFill>
              </a:rPr>
              <a:t>n</a:t>
            </a:r>
            <a:r>
              <a:rPr lang="en-US" sz="3000">
                <a:solidFill>
                  <a:schemeClr val="dk1"/>
                </a:solidFill>
              </a:rPr>
              <a:t>(t)+</a:t>
            </a:r>
            <a:r>
              <a:rPr lang="en-US" sz="3000">
                <a:solidFill>
                  <a:srgbClr val="4A86E8"/>
                </a:solidFill>
              </a:rPr>
              <a:t>a</a:t>
            </a:r>
            <a:r>
              <a:rPr baseline="-25000" lang="en-US" sz="3000">
                <a:solidFill>
                  <a:srgbClr val="4A86E8"/>
                </a:solidFill>
              </a:rPr>
              <a:t>n</a:t>
            </a:r>
            <a:r>
              <a:rPr lang="en-US" sz="3000">
                <a:solidFill>
                  <a:srgbClr val="4A86E8"/>
                </a:solidFill>
              </a:rPr>
              <a:t>*r</a:t>
            </a:r>
            <a:r>
              <a:rPr baseline="-25000" lang="en-US" sz="3000">
                <a:solidFill>
                  <a:srgbClr val="4A86E8"/>
                </a:solidFill>
              </a:rPr>
              <a:t>n</a:t>
            </a:r>
            <a:r>
              <a:rPr lang="en-US" sz="3000">
                <a:solidFill>
                  <a:schemeClr val="dk1"/>
                </a:solidFill>
              </a:rPr>
              <a:t>, </a:t>
            </a:r>
            <a:r>
              <a:rPr lang="en-US" sz="3000">
                <a:solidFill>
                  <a:srgbClr val="4A86E8"/>
                </a:solidFill>
              </a:rPr>
              <a:t>r</a:t>
            </a:r>
            <a:r>
              <a:rPr baseline="-25000" lang="en-US" sz="3000">
                <a:solidFill>
                  <a:srgbClr val="4A86E8"/>
                </a:solidFill>
              </a:rPr>
              <a:t>n</a:t>
            </a:r>
            <a:r>
              <a:rPr lang="en-US" sz="3000">
                <a:solidFill>
                  <a:schemeClr val="dk1"/>
                </a:solidFill>
              </a:rPr>
              <a:t>)</a:t>
            </a:r>
            <a:endParaRPr sz="3000"/>
          </a:p>
        </p:txBody>
      </p:sp>
      <p:pic>
        <p:nvPicPr>
          <p:cNvPr id="656" name="Google Shape;656;p44"/>
          <p:cNvPicPr preferRelativeResize="0"/>
          <p:nvPr/>
        </p:nvPicPr>
        <p:blipFill>
          <a:blip r:embed="rId3">
            <a:alphaModFix/>
          </a:blip>
          <a:stretch>
            <a:fillRect/>
          </a:stretch>
        </p:blipFill>
        <p:spPr>
          <a:xfrm>
            <a:off x="8597638" y="1406988"/>
            <a:ext cx="365760" cy="365760"/>
          </a:xfrm>
          <a:prstGeom prst="rect">
            <a:avLst/>
          </a:prstGeom>
          <a:noFill/>
          <a:ln>
            <a:noFill/>
          </a:ln>
        </p:spPr>
      </p:pic>
      <p:pic>
        <p:nvPicPr>
          <p:cNvPr id="657" name="Google Shape;657;p44"/>
          <p:cNvPicPr preferRelativeResize="0"/>
          <p:nvPr/>
        </p:nvPicPr>
        <p:blipFill>
          <a:blip r:embed="rId4">
            <a:alphaModFix/>
          </a:blip>
          <a:stretch>
            <a:fillRect/>
          </a:stretch>
        </p:blipFill>
        <p:spPr>
          <a:xfrm>
            <a:off x="7812963" y="1917925"/>
            <a:ext cx="609600" cy="609600"/>
          </a:xfrm>
          <a:prstGeom prst="rect">
            <a:avLst/>
          </a:prstGeom>
          <a:noFill/>
          <a:ln>
            <a:noFill/>
          </a:ln>
        </p:spPr>
      </p:pic>
      <p:sp>
        <p:nvSpPr>
          <p:cNvPr id="658" name="Google Shape;658;p44"/>
          <p:cNvSpPr txBox="1"/>
          <p:nvPr/>
        </p:nvSpPr>
        <p:spPr>
          <a:xfrm>
            <a:off x="5630338" y="1770250"/>
            <a:ext cx="24108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(y</a:t>
            </a:r>
            <a:r>
              <a:rPr baseline="-25000" lang="en-US" sz="3000">
                <a:solidFill>
                  <a:schemeClr val="dk1"/>
                </a:solidFill>
              </a:rPr>
              <a:t>n</a:t>
            </a:r>
            <a:r>
              <a:rPr lang="en-US" sz="3000">
                <a:solidFill>
                  <a:schemeClr val="dk1"/>
                </a:solidFill>
              </a:rPr>
              <a:t>, z, </a:t>
            </a:r>
            <a:r>
              <a:rPr lang="en-US" sz="3000">
                <a:solidFill>
                  <a:srgbClr val="4A86E8"/>
                </a:solidFill>
              </a:rPr>
              <a:t>-z*a</a:t>
            </a:r>
            <a:r>
              <a:rPr baseline="-25000" lang="en-US" sz="3000">
                <a:solidFill>
                  <a:srgbClr val="4A86E8"/>
                </a:solidFill>
              </a:rPr>
              <a:t>n</a:t>
            </a:r>
            <a:r>
              <a:rPr lang="en-US" sz="3000">
                <a:solidFill>
                  <a:schemeClr val="dk1"/>
                </a:solidFill>
              </a:rPr>
              <a:t>)</a:t>
            </a:r>
            <a:endParaRPr sz="3000"/>
          </a:p>
        </p:txBody>
      </p:sp>
      <p:sp>
        <p:nvSpPr>
          <p:cNvPr id="659" name="Google Shape;659;p44"/>
          <p:cNvSpPr/>
          <p:nvPr/>
        </p:nvSpPr>
        <p:spPr>
          <a:xfrm>
            <a:off x="2202413" y="5077725"/>
            <a:ext cx="4626600" cy="9903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US" sz="5000">
                <a:solidFill>
                  <a:schemeClr val="dk1"/>
                </a:solidFill>
              </a:rPr>
              <a:t>(</a:t>
            </a:r>
            <a:r>
              <a:rPr lang="en-US" sz="3000">
                <a:solidFill>
                  <a:schemeClr val="dk1"/>
                </a:solidFill>
              </a:rPr>
              <a:t>g    , g                 , g  </a:t>
            </a:r>
            <a:r>
              <a:rPr lang="en-US" sz="5000">
                <a:solidFill>
                  <a:schemeClr val="dk1"/>
                </a:solidFill>
              </a:rPr>
              <a:t>)</a:t>
            </a:r>
            <a:endParaRPr sz="5000"/>
          </a:p>
        </p:txBody>
      </p:sp>
      <p:pic>
        <p:nvPicPr>
          <p:cNvPr id="660" name="Google Shape;660;p44"/>
          <p:cNvPicPr preferRelativeResize="0"/>
          <p:nvPr/>
        </p:nvPicPr>
        <p:blipFill>
          <a:blip r:embed="rId3">
            <a:alphaModFix/>
          </a:blip>
          <a:stretch>
            <a:fillRect/>
          </a:stretch>
        </p:blipFill>
        <p:spPr>
          <a:xfrm>
            <a:off x="6575675" y="5790763"/>
            <a:ext cx="365760" cy="365760"/>
          </a:xfrm>
          <a:prstGeom prst="rect">
            <a:avLst/>
          </a:prstGeom>
          <a:noFill/>
          <a:ln>
            <a:noFill/>
          </a:ln>
        </p:spPr>
      </p:pic>
      <p:sp>
        <p:nvSpPr>
          <p:cNvPr id="661" name="Google Shape;661;p44"/>
          <p:cNvSpPr txBox="1"/>
          <p:nvPr/>
        </p:nvSpPr>
        <p:spPr>
          <a:xfrm>
            <a:off x="76400" y="3951000"/>
            <a:ext cx="87930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Clr>
                <a:schemeClr val="dk1"/>
              </a:buClr>
              <a:buSzPts val="2500"/>
              <a:buChar char="●"/>
            </a:pPr>
            <a:r>
              <a:rPr lang="en-US" sz="2500">
                <a:solidFill>
                  <a:schemeClr val="dk1"/>
                </a:solidFill>
              </a:rPr>
              <a:t>Note: IPE scheme for inner-product in the exponent</a:t>
            </a:r>
            <a:endParaRPr sz="2500"/>
          </a:p>
        </p:txBody>
      </p:sp>
      <p:sp>
        <p:nvSpPr>
          <p:cNvPr id="662" name="Google Shape;662;p44"/>
          <p:cNvSpPr/>
          <p:nvPr/>
        </p:nvSpPr>
        <p:spPr>
          <a:xfrm>
            <a:off x="2202425" y="5027625"/>
            <a:ext cx="4626600" cy="625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3000">
                <a:solidFill>
                  <a:schemeClr val="dk1"/>
                </a:solidFill>
              </a:rPr>
              <a:t>      </a:t>
            </a:r>
            <a:r>
              <a:rPr lang="en-US" sz="3000">
                <a:solidFill>
                  <a:schemeClr val="dk1"/>
                </a:solidFill>
              </a:rPr>
              <a:t>x</a:t>
            </a:r>
            <a:r>
              <a:rPr baseline="-25000" lang="en-US" sz="3000">
                <a:solidFill>
                  <a:schemeClr val="dk1"/>
                </a:solidFill>
              </a:rPr>
              <a:t>1</a:t>
            </a:r>
            <a:r>
              <a:rPr lang="en-US" sz="3000">
                <a:solidFill>
                  <a:schemeClr val="dk1"/>
                </a:solidFill>
              </a:rPr>
              <a:t>     K</a:t>
            </a:r>
            <a:r>
              <a:rPr baseline="-25000" lang="en-US" sz="3000">
                <a:solidFill>
                  <a:schemeClr val="dk1"/>
                </a:solidFill>
              </a:rPr>
              <a:t>1</a:t>
            </a:r>
            <a:r>
              <a:rPr lang="en-US" sz="3000">
                <a:solidFill>
                  <a:schemeClr val="dk1"/>
                </a:solidFill>
              </a:rPr>
              <a:t>(t)+</a:t>
            </a:r>
            <a:r>
              <a:rPr lang="en-US" sz="3000">
                <a:solidFill>
                  <a:srgbClr val="4A86E8"/>
                </a:solidFill>
              </a:rPr>
              <a:t>a</a:t>
            </a:r>
            <a:r>
              <a:rPr baseline="-25000" lang="en-US" sz="3000">
                <a:solidFill>
                  <a:srgbClr val="4A86E8"/>
                </a:solidFill>
              </a:rPr>
              <a:t>1</a:t>
            </a:r>
            <a:r>
              <a:rPr lang="en-US" sz="3000">
                <a:solidFill>
                  <a:srgbClr val="4A86E8"/>
                </a:solidFill>
              </a:rPr>
              <a:t>*r</a:t>
            </a:r>
            <a:r>
              <a:rPr baseline="-25000" lang="en-US" sz="3000">
                <a:solidFill>
                  <a:srgbClr val="4A86E8"/>
                </a:solidFill>
              </a:rPr>
              <a:t>1</a:t>
            </a:r>
            <a:r>
              <a:rPr lang="en-US" sz="3000">
                <a:solidFill>
                  <a:schemeClr val="dk1"/>
                </a:solidFill>
              </a:rPr>
              <a:t>     </a:t>
            </a:r>
            <a:r>
              <a:rPr lang="en-US" sz="3000">
                <a:solidFill>
                  <a:srgbClr val="4A86E8"/>
                </a:solidFill>
              </a:rPr>
              <a:t>r</a:t>
            </a:r>
            <a:r>
              <a:rPr baseline="-25000" lang="en-US" sz="3000">
                <a:solidFill>
                  <a:srgbClr val="4A86E8"/>
                </a:solidFill>
              </a:rPr>
              <a:t>1</a:t>
            </a:r>
            <a:endParaRPr sz="3000"/>
          </a:p>
        </p:txBody>
      </p:sp>
      <p:sp>
        <p:nvSpPr>
          <p:cNvPr id="663" name="Google Shape;663;p44"/>
          <p:cNvSpPr txBox="1"/>
          <p:nvPr/>
        </p:nvSpPr>
        <p:spPr>
          <a:xfrm>
            <a:off x="2101475" y="6164250"/>
            <a:ext cx="4828500" cy="5694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US" sz="2500">
                <a:solidFill>
                  <a:schemeClr val="dk1"/>
                </a:solidFill>
              </a:rPr>
              <a:t>El-Gamal style encryption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68" name="Shape 668"/>
        <p:cNvGrpSpPr/>
        <p:nvPr/>
      </p:nvGrpSpPr>
      <p:grpSpPr>
        <a:xfrm>
          <a:off x="0" y="0"/>
          <a:ext cx="0" cy="0"/>
          <a:chOff x="0" y="0"/>
          <a:chExt cx="0" cy="0"/>
        </a:xfrm>
      </p:grpSpPr>
      <p:sp>
        <p:nvSpPr>
          <p:cNvPr id="669" name="Google Shape;669;p45"/>
          <p:cNvSpPr txBox="1"/>
          <p:nvPr>
            <p:ph type="title"/>
          </p:nvPr>
        </p:nvSpPr>
        <p:spPr>
          <a:xfrm>
            <a:off x="-75"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Our MCIPE Construction</a:t>
            </a:r>
            <a:endParaRPr sz="3300">
              <a:solidFill>
                <a:schemeClr val="dk2"/>
              </a:solidFill>
            </a:endParaRPr>
          </a:p>
        </p:txBody>
      </p:sp>
      <p:sp>
        <p:nvSpPr>
          <p:cNvPr id="670" name="Google Shape;670;p45"/>
          <p:cNvSpPr/>
          <p:nvPr/>
        </p:nvSpPr>
        <p:spPr>
          <a:xfrm>
            <a:off x="102850" y="3606150"/>
            <a:ext cx="6920700" cy="599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chemeClr val="dk1"/>
                </a:solidFill>
              </a:rPr>
              <a:t>d</a:t>
            </a:r>
            <a:r>
              <a:rPr baseline="-25000" lang="en-US" sz="2500">
                <a:solidFill>
                  <a:schemeClr val="dk1"/>
                </a:solidFill>
              </a:rPr>
              <a:t>1</a:t>
            </a:r>
            <a:r>
              <a:rPr lang="en-US" sz="2500">
                <a:solidFill>
                  <a:schemeClr val="dk1"/>
                </a:solidFill>
              </a:rPr>
              <a:t>= x</a:t>
            </a:r>
            <a:r>
              <a:rPr baseline="-25000" lang="en-US" sz="2500">
                <a:solidFill>
                  <a:schemeClr val="dk1"/>
                </a:solidFill>
              </a:rPr>
              <a:t>1</a:t>
            </a:r>
            <a:r>
              <a:rPr lang="en-US" sz="2500">
                <a:solidFill>
                  <a:schemeClr val="dk1"/>
                </a:solidFill>
              </a:rPr>
              <a:t>*y</a:t>
            </a:r>
            <a:r>
              <a:rPr baseline="-25000" lang="en-US" sz="2500">
                <a:solidFill>
                  <a:schemeClr val="dk1"/>
                </a:solidFill>
              </a:rPr>
              <a:t>1</a:t>
            </a:r>
            <a:r>
              <a:rPr lang="en-US" sz="2500">
                <a:solidFill>
                  <a:schemeClr val="dk1"/>
                </a:solidFill>
              </a:rPr>
              <a:t> +  z*K</a:t>
            </a:r>
            <a:r>
              <a:rPr baseline="-25000" lang="en-US" sz="2500">
                <a:solidFill>
                  <a:schemeClr val="dk1"/>
                </a:solidFill>
              </a:rPr>
              <a:t>1</a:t>
            </a:r>
            <a:r>
              <a:rPr lang="en-US" sz="2500">
                <a:solidFill>
                  <a:schemeClr val="dk1"/>
                </a:solidFill>
              </a:rPr>
              <a:t>(t) + </a:t>
            </a:r>
            <a:r>
              <a:rPr lang="en-US" sz="2500">
                <a:solidFill>
                  <a:srgbClr val="4A86E8"/>
                </a:solidFill>
              </a:rPr>
              <a:t>(a</a:t>
            </a:r>
            <a:r>
              <a:rPr baseline="-25000" lang="en-US" sz="2500">
                <a:solidFill>
                  <a:srgbClr val="4A86E8"/>
                </a:solidFill>
              </a:rPr>
              <a:t>1</a:t>
            </a:r>
            <a:r>
              <a:rPr lang="en-US" sz="2500">
                <a:solidFill>
                  <a:srgbClr val="4A86E8"/>
                </a:solidFill>
              </a:rPr>
              <a:t>*r</a:t>
            </a:r>
            <a:r>
              <a:rPr baseline="-25000" lang="en-US" sz="2500">
                <a:solidFill>
                  <a:srgbClr val="4A86E8"/>
                </a:solidFill>
              </a:rPr>
              <a:t>1</a:t>
            </a:r>
            <a:r>
              <a:rPr lang="en-US" sz="2500">
                <a:solidFill>
                  <a:srgbClr val="4A86E8"/>
                </a:solidFill>
              </a:rPr>
              <a:t>)*</a:t>
            </a:r>
            <a:r>
              <a:rPr lang="en-US" sz="2500">
                <a:solidFill>
                  <a:srgbClr val="4A86E8"/>
                </a:solidFill>
              </a:rPr>
              <a:t>z</a:t>
            </a:r>
            <a:r>
              <a:rPr lang="en-US" sz="2500">
                <a:solidFill>
                  <a:srgbClr val="4A86E8"/>
                </a:solidFill>
              </a:rPr>
              <a:t> + </a:t>
            </a:r>
            <a:r>
              <a:rPr lang="en-US" sz="2500">
                <a:solidFill>
                  <a:srgbClr val="4A86E8"/>
                </a:solidFill>
              </a:rPr>
              <a:t>r</a:t>
            </a:r>
            <a:r>
              <a:rPr baseline="-25000" lang="en-US" sz="2500">
                <a:solidFill>
                  <a:srgbClr val="4A86E8"/>
                </a:solidFill>
              </a:rPr>
              <a:t>1</a:t>
            </a:r>
            <a:r>
              <a:rPr lang="en-US" sz="2500">
                <a:solidFill>
                  <a:srgbClr val="4A86E8"/>
                </a:solidFill>
              </a:rPr>
              <a:t>*</a:t>
            </a:r>
            <a:r>
              <a:rPr lang="en-US" sz="2500">
                <a:solidFill>
                  <a:srgbClr val="4A86E8"/>
                </a:solidFill>
              </a:rPr>
              <a:t>(-z*a</a:t>
            </a:r>
            <a:r>
              <a:rPr baseline="-25000" lang="en-US" sz="2500">
                <a:solidFill>
                  <a:srgbClr val="4A86E8"/>
                </a:solidFill>
              </a:rPr>
              <a:t>1</a:t>
            </a:r>
            <a:r>
              <a:rPr lang="en-US" sz="2500">
                <a:solidFill>
                  <a:srgbClr val="4A86E8"/>
                </a:solidFill>
              </a:rPr>
              <a:t>)</a:t>
            </a:r>
            <a:endParaRPr sz="2500">
              <a:solidFill>
                <a:schemeClr val="dk1"/>
              </a:solidFill>
            </a:endParaRPr>
          </a:p>
        </p:txBody>
      </p:sp>
      <p:sp>
        <p:nvSpPr>
          <p:cNvPr id="671" name="Google Shape;671;p45"/>
          <p:cNvSpPr/>
          <p:nvPr/>
        </p:nvSpPr>
        <p:spPr>
          <a:xfrm>
            <a:off x="102850" y="4520550"/>
            <a:ext cx="3953700" cy="599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chemeClr val="dk1"/>
                </a:solidFill>
              </a:rPr>
              <a:t>d</a:t>
            </a:r>
            <a:r>
              <a:rPr baseline="-25000" lang="en-US" sz="2500">
                <a:solidFill>
                  <a:schemeClr val="dk1"/>
                </a:solidFill>
              </a:rPr>
              <a:t>1</a:t>
            </a:r>
            <a:r>
              <a:rPr lang="en-US" sz="2500">
                <a:solidFill>
                  <a:schemeClr val="dk1"/>
                </a:solidFill>
              </a:rPr>
              <a:t>= x</a:t>
            </a:r>
            <a:r>
              <a:rPr baseline="-25000" lang="en-US" sz="2500">
                <a:solidFill>
                  <a:schemeClr val="dk1"/>
                </a:solidFill>
              </a:rPr>
              <a:t>1</a:t>
            </a:r>
            <a:r>
              <a:rPr lang="en-US" sz="2500">
                <a:solidFill>
                  <a:schemeClr val="dk1"/>
                </a:solidFill>
              </a:rPr>
              <a:t>*y</a:t>
            </a:r>
            <a:r>
              <a:rPr baseline="-25000" lang="en-US" sz="2500">
                <a:solidFill>
                  <a:schemeClr val="dk1"/>
                </a:solidFill>
              </a:rPr>
              <a:t>1</a:t>
            </a:r>
            <a:r>
              <a:rPr lang="en-US" sz="2500">
                <a:solidFill>
                  <a:schemeClr val="dk1"/>
                </a:solidFill>
              </a:rPr>
              <a:t> +  z*K</a:t>
            </a:r>
            <a:r>
              <a:rPr baseline="-25000" lang="en-US" sz="2500">
                <a:solidFill>
                  <a:schemeClr val="dk1"/>
                </a:solidFill>
              </a:rPr>
              <a:t>1</a:t>
            </a:r>
            <a:r>
              <a:rPr lang="en-US" sz="2500">
                <a:solidFill>
                  <a:schemeClr val="dk1"/>
                </a:solidFill>
              </a:rPr>
              <a:t>(t)</a:t>
            </a:r>
            <a:endParaRPr sz="2500">
              <a:solidFill>
                <a:schemeClr val="dk1"/>
              </a:solidFill>
            </a:endParaRPr>
          </a:p>
        </p:txBody>
      </p:sp>
      <p:cxnSp>
        <p:nvCxnSpPr>
          <p:cNvPr id="672" name="Google Shape;672;p45"/>
          <p:cNvCxnSpPr/>
          <p:nvPr/>
        </p:nvCxnSpPr>
        <p:spPr>
          <a:xfrm flipH="1" rot="10800000">
            <a:off x="3812600" y="3513775"/>
            <a:ext cx="888300" cy="795000"/>
          </a:xfrm>
          <a:prstGeom prst="straightConnector1">
            <a:avLst/>
          </a:prstGeom>
          <a:noFill/>
          <a:ln cap="flat" cmpd="sng" w="38100">
            <a:solidFill>
              <a:schemeClr val="dk1"/>
            </a:solidFill>
            <a:prstDash val="solid"/>
            <a:round/>
            <a:headEnd len="med" w="med" type="none"/>
            <a:tailEnd len="med" w="med" type="none"/>
          </a:ln>
        </p:spPr>
      </p:cxnSp>
      <p:cxnSp>
        <p:nvCxnSpPr>
          <p:cNvPr id="673" name="Google Shape;673;p45"/>
          <p:cNvCxnSpPr/>
          <p:nvPr/>
        </p:nvCxnSpPr>
        <p:spPr>
          <a:xfrm flipH="1" rot="10800000">
            <a:off x="5412800" y="3513775"/>
            <a:ext cx="888300" cy="795000"/>
          </a:xfrm>
          <a:prstGeom prst="straightConnector1">
            <a:avLst/>
          </a:prstGeom>
          <a:noFill/>
          <a:ln cap="flat" cmpd="sng" w="38100">
            <a:solidFill>
              <a:schemeClr val="dk1"/>
            </a:solidFill>
            <a:prstDash val="solid"/>
            <a:round/>
            <a:headEnd len="med" w="med" type="none"/>
            <a:tailEnd len="med" w="med" type="none"/>
          </a:ln>
        </p:spPr>
      </p:cxnSp>
      <p:sp>
        <p:nvSpPr>
          <p:cNvPr id="674" name="Google Shape;674;p45"/>
          <p:cNvSpPr txBox="1"/>
          <p:nvPr/>
        </p:nvSpPr>
        <p:spPr>
          <a:xfrm>
            <a:off x="4237275" y="5357575"/>
            <a:ext cx="3815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rPr>
              <a:t>Correctness still holds!</a:t>
            </a:r>
            <a:endParaRPr sz="2500">
              <a:solidFill>
                <a:schemeClr val="dk1"/>
              </a:solidFill>
            </a:endParaRPr>
          </a:p>
        </p:txBody>
      </p:sp>
      <p:pic>
        <p:nvPicPr>
          <p:cNvPr id="675" name="Google Shape;675;p45"/>
          <p:cNvPicPr preferRelativeResize="0"/>
          <p:nvPr/>
        </p:nvPicPr>
        <p:blipFill>
          <a:blip r:embed="rId3">
            <a:alphaModFix/>
          </a:blip>
          <a:stretch>
            <a:fillRect/>
          </a:stretch>
        </p:blipFill>
        <p:spPr>
          <a:xfrm>
            <a:off x="7984638" y="5441850"/>
            <a:ext cx="437925" cy="437925"/>
          </a:xfrm>
          <a:prstGeom prst="rect">
            <a:avLst/>
          </a:prstGeom>
          <a:noFill/>
          <a:ln>
            <a:noFill/>
          </a:ln>
        </p:spPr>
      </p:pic>
      <p:sp>
        <p:nvSpPr>
          <p:cNvPr id="676" name="Google Shape;676;p45"/>
          <p:cNvSpPr/>
          <p:nvPr/>
        </p:nvSpPr>
        <p:spPr>
          <a:xfrm>
            <a:off x="76400" y="808050"/>
            <a:ext cx="3869100" cy="20070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45"/>
          <p:cNvSpPr/>
          <p:nvPr/>
        </p:nvSpPr>
        <p:spPr>
          <a:xfrm>
            <a:off x="168100" y="991375"/>
            <a:ext cx="36858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(x</a:t>
            </a:r>
            <a:r>
              <a:rPr baseline="-25000" lang="en-US" sz="3000">
                <a:solidFill>
                  <a:schemeClr val="dk1"/>
                </a:solidFill>
              </a:rPr>
              <a:t>1</a:t>
            </a:r>
            <a:r>
              <a:rPr lang="en-US" sz="3000">
                <a:solidFill>
                  <a:schemeClr val="dk1"/>
                </a:solidFill>
              </a:rPr>
              <a:t>, K</a:t>
            </a:r>
            <a:r>
              <a:rPr baseline="-25000" lang="en-US" sz="3000">
                <a:solidFill>
                  <a:schemeClr val="dk1"/>
                </a:solidFill>
              </a:rPr>
              <a:t>1</a:t>
            </a:r>
            <a:r>
              <a:rPr lang="en-US" sz="3000">
                <a:solidFill>
                  <a:schemeClr val="dk1"/>
                </a:solidFill>
              </a:rPr>
              <a:t>(t)+</a:t>
            </a:r>
            <a:r>
              <a:rPr lang="en-US" sz="3000">
                <a:solidFill>
                  <a:srgbClr val="4A86E8"/>
                </a:solidFill>
              </a:rPr>
              <a:t>a</a:t>
            </a:r>
            <a:r>
              <a:rPr baseline="-25000" lang="en-US" sz="3000">
                <a:solidFill>
                  <a:srgbClr val="4A86E8"/>
                </a:solidFill>
              </a:rPr>
              <a:t>1</a:t>
            </a:r>
            <a:r>
              <a:rPr lang="en-US" sz="3000">
                <a:solidFill>
                  <a:srgbClr val="4A86E8"/>
                </a:solidFill>
              </a:rPr>
              <a:t>*r</a:t>
            </a:r>
            <a:r>
              <a:rPr baseline="-25000" lang="en-US" sz="3000">
                <a:solidFill>
                  <a:srgbClr val="4A86E8"/>
                </a:solidFill>
              </a:rPr>
              <a:t>1</a:t>
            </a:r>
            <a:r>
              <a:rPr lang="en-US" sz="3000">
                <a:solidFill>
                  <a:schemeClr val="dk1"/>
                </a:solidFill>
              </a:rPr>
              <a:t>, </a:t>
            </a:r>
            <a:r>
              <a:rPr lang="en-US" sz="3000">
                <a:solidFill>
                  <a:srgbClr val="4A86E8"/>
                </a:solidFill>
              </a:rPr>
              <a:t>r</a:t>
            </a:r>
            <a:r>
              <a:rPr baseline="-25000" lang="en-US" sz="3000">
                <a:solidFill>
                  <a:srgbClr val="4A86E8"/>
                </a:solidFill>
              </a:rPr>
              <a:t>1</a:t>
            </a:r>
            <a:r>
              <a:rPr lang="en-US" sz="3000">
                <a:solidFill>
                  <a:schemeClr val="dk1"/>
                </a:solidFill>
              </a:rPr>
              <a:t>)</a:t>
            </a:r>
            <a:endParaRPr sz="3000"/>
          </a:p>
        </p:txBody>
      </p:sp>
      <p:pic>
        <p:nvPicPr>
          <p:cNvPr id="678" name="Google Shape;678;p45"/>
          <p:cNvPicPr preferRelativeResize="0"/>
          <p:nvPr/>
        </p:nvPicPr>
        <p:blipFill>
          <a:blip r:embed="rId4">
            <a:alphaModFix/>
          </a:blip>
          <a:stretch>
            <a:fillRect/>
          </a:stretch>
        </p:blipFill>
        <p:spPr>
          <a:xfrm>
            <a:off x="3582138" y="1406988"/>
            <a:ext cx="365760" cy="365760"/>
          </a:xfrm>
          <a:prstGeom prst="rect">
            <a:avLst/>
          </a:prstGeom>
          <a:noFill/>
          <a:ln>
            <a:noFill/>
          </a:ln>
        </p:spPr>
      </p:pic>
      <p:pic>
        <p:nvPicPr>
          <p:cNvPr id="679" name="Google Shape;679;p45"/>
          <p:cNvPicPr preferRelativeResize="0"/>
          <p:nvPr/>
        </p:nvPicPr>
        <p:blipFill>
          <a:blip r:embed="rId5">
            <a:alphaModFix/>
          </a:blip>
          <a:stretch>
            <a:fillRect/>
          </a:stretch>
        </p:blipFill>
        <p:spPr>
          <a:xfrm>
            <a:off x="2797463" y="1917925"/>
            <a:ext cx="609600" cy="609600"/>
          </a:xfrm>
          <a:prstGeom prst="rect">
            <a:avLst/>
          </a:prstGeom>
          <a:noFill/>
          <a:ln>
            <a:noFill/>
          </a:ln>
        </p:spPr>
      </p:pic>
      <p:sp>
        <p:nvSpPr>
          <p:cNvPr id="680" name="Google Shape;680;p45"/>
          <p:cNvSpPr txBox="1"/>
          <p:nvPr/>
        </p:nvSpPr>
        <p:spPr>
          <a:xfrm>
            <a:off x="614838" y="1770250"/>
            <a:ext cx="24108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(y</a:t>
            </a:r>
            <a:r>
              <a:rPr baseline="-25000" lang="en-US" sz="3000">
                <a:solidFill>
                  <a:schemeClr val="dk1"/>
                </a:solidFill>
              </a:rPr>
              <a:t>1</a:t>
            </a:r>
            <a:r>
              <a:rPr lang="en-US" sz="3000">
                <a:solidFill>
                  <a:schemeClr val="dk1"/>
                </a:solidFill>
              </a:rPr>
              <a:t>, z, </a:t>
            </a:r>
            <a:r>
              <a:rPr lang="en-US" sz="3000">
                <a:solidFill>
                  <a:srgbClr val="4A86E8"/>
                </a:solidFill>
              </a:rPr>
              <a:t>-z*a</a:t>
            </a:r>
            <a:r>
              <a:rPr baseline="-25000" lang="en-US" sz="3000">
                <a:solidFill>
                  <a:srgbClr val="4A86E8"/>
                </a:solidFill>
              </a:rPr>
              <a:t>1</a:t>
            </a:r>
            <a:r>
              <a:rPr lang="en-US" sz="3000">
                <a:solidFill>
                  <a:schemeClr val="dk1"/>
                </a:solidFill>
              </a:rPr>
              <a:t>)</a:t>
            </a:r>
            <a:endParaRPr sz="3000"/>
          </a:p>
        </p:txBody>
      </p:sp>
      <p:cxnSp>
        <p:nvCxnSpPr>
          <p:cNvPr id="681" name="Google Shape;681;p45"/>
          <p:cNvCxnSpPr/>
          <p:nvPr/>
        </p:nvCxnSpPr>
        <p:spPr>
          <a:xfrm flipH="1">
            <a:off x="4056400" y="1863213"/>
            <a:ext cx="848400" cy="20700"/>
          </a:xfrm>
          <a:prstGeom prst="straightConnector1">
            <a:avLst/>
          </a:prstGeom>
          <a:noFill/>
          <a:ln cap="flat" cmpd="sng" w="76200">
            <a:solidFill>
              <a:srgbClr val="1F497D"/>
            </a:solidFill>
            <a:prstDash val="dot"/>
            <a:round/>
            <a:headEnd len="med" w="med" type="none"/>
            <a:tailEnd len="med" w="med" type="none"/>
          </a:ln>
        </p:spPr>
      </p:cxnSp>
      <p:sp>
        <p:nvSpPr>
          <p:cNvPr id="682" name="Google Shape;682;p45"/>
          <p:cNvSpPr/>
          <p:nvPr/>
        </p:nvSpPr>
        <p:spPr>
          <a:xfrm>
            <a:off x="5091900" y="808050"/>
            <a:ext cx="3869100" cy="20070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45"/>
          <p:cNvSpPr/>
          <p:nvPr/>
        </p:nvSpPr>
        <p:spPr>
          <a:xfrm>
            <a:off x="5183600" y="991375"/>
            <a:ext cx="36858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(x</a:t>
            </a:r>
            <a:r>
              <a:rPr baseline="-25000" lang="en-US" sz="3000">
                <a:solidFill>
                  <a:schemeClr val="dk1"/>
                </a:solidFill>
              </a:rPr>
              <a:t>n</a:t>
            </a:r>
            <a:r>
              <a:rPr lang="en-US" sz="3000">
                <a:solidFill>
                  <a:schemeClr val="dk1"/>
                </a:solidFill>
              </a:rPr>
              <a:t>, K</a:t>
            </a:r>
            <a:r>
              <a:rPr baseline="-25000" lang="en-US" sz="3000">
                <a:solidFill>
                  <a:schemeClr val="dk1"/>
                </a:solidFill>
              </a:rPr>
              <a:t>n</a:t>
            </a:r>
            <a:r>
              <a:rPr lang="en-US" sz="3000">
                <a:solidFill>
                  <a:schemeClr val="dk1"/>
                </a:solidFill>
              </a:rPr>
              <a:t>(t)+</a:t>
            </a:r>
            <a:r>
              <a:rPr lang="en-US" sz="3000">
                <a:solidFill>
                  <a:srgbClr val="4A86E8"/>
                </a:solidFill>
              </a:rPr>
              <a:t>a</a:t>
            </a:r>
            <a:r>
              <a:rPr baseline="-25000" lang="en-US" sz="3000">
                <a:solidFill>
                  <a:srgbClr val="4A86E8"/>
                </a:solidFill>
              </a:rPr>
              <a:t>n</a:t>
            </a:r>
            <a:r>
              <a:rPr lang="en-US" sz="3000">
                <a:solidFill>
                  <a:srgbClr val="4A86E8"/>
                </a:solidFill>
              </a:rPr>
              <a:t>*r</a:t>
            </a:r>
            <a:r>
              <a:rPr baseline="-25000" lang="en-US" sz="3000">
                <a:solidFill>
                  <a:srgbClr val="4A86E8"/>
                </a:solidFill>
              </a:rPr>
              <a:t>n</a:t>
            </a:r>
            <a:r>
              <a:rPr lang="en-US" sz="3000">
                <a:solidFill>
                  <a:schemeClr val="dk1"/>
                </a:solidFill>
              </a:rPr>
              <a:t>, </a:t>
            </a:r>
            <a:r>
              <a:rPr lang="en-US" sz="3000">
                <a:solidFill>
                  <a:srgbClr val="4A86E8"/>
                </a:solidFill>
              </a:rPr>
              <a:t>r</a:t>
            </a:r>
            <a:r>
              <a:rPr baseline="-25000" lang="en-US" sz="3000">
                <a:solidFill>
                  <a:srgbClr val="4A86E8"/>
                </a:solidFill>
              </a:rPr>
              <a:t>n</a:t>
            </a:r>
            <a:r>
              <a:rPr lang="en-US" sz="3000">
                <a:solidFill>
                  <a:schemeClr val="dk1"/>
                </a:solidFill>
              </a:rPr>
              <a:t>)</a:t>
            </a:r>
            <a:endParaRPr sz="3000"/>
          </a:p>
        </p:txBody>
      </p:sp>
      <p:pic>
        <p:nvPicPr>
          <p:cNvPr id="684" name="Google Shape;684;p45"/>
          <p:cNvPicPr preferRelativeResize="0"/>
          <p:nvPr/>
        </p:nvPicPr>
        <p:blipFill>
          <a:blip r:embed="rId4">
            <a:alphaModFix/>
          </a:blip>
          <a:stretch>
            <a:fillRect/>
          </a:stretch>
        </p:blipFill>
        <p:spPr>
          <a:xfrm>
            <a:off x="8597638" y="1406988"/>
            <a:ext cx="365760" cy="365760"/>
          </a:xfrm>
          <a:prstGeom prst="rect">
            <a:avLst/>
          </a:prstGeom>
          <a:noFill/>
          <a:ln>
            <a:noFill/>
          </a:ln>
        </p:spPr>
      </p:pic>
      <p:pic>
        <p:nvPicPr>
          <p:cNvPr id="685" name="Google Shape;685;p45"/>
          <p:cNvPicPr preferRelativeResize="0"/>
          <p:nvPr/>
        </p:nvPicPr>
        <p:blipFill>
          <a:blip r:embed="rId5">
            <a:alphaModFix/>
          </a:blip>
          <a:stretch>
            <a:fillRect/>
          </a:stretch>
        </p:blipFill>
        <p:spPr>
          <a:xfrm>
            <a:off x="7812963" y="1917925"/>
            <a:ext cx="609600" cy="609600"/>
          </a:xfrm>
          <a:prstGeom prst="rect">
            <a:avLst/>
          </a:prstGeom>
          <a:noFill/>
          <a:ln>
            <a:noFill/>
          </a:ln>
        </p:spPr>
      </p:pic>
      <p:sp>
        <p:nvSpPr>
          <p:cNvPr id="686" name="Google Shape;686;p45"/>
          <p:cNvSpPr txBox="1"/>
          <p:nvPr/>
        </p:nvSpPr>
        <p:spPr>
          <a:xfrm>
            <a:off x="5630338" y="1770250"/>
            <a:ext cx="24108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(y</a:t>
            </a:r>
            <a:r>
              <a:rPr baseline="-25000" lang="en-US" sz="3000">
                <a:solidFill>
                  <a:schemeClr val="dk1"/>
                </a:solidFill>
              </a:rPr>
              <a:t>n</a:t>
            </a:r>
            <a:r>
              <a:rPr lang="en-US" sz="3000">
                <a:solidFill>
                  <a:schemeClr val="dk1"/>
                </a:solidFill>
              </a:rPr>
              <a:t>, z, </a:t>
            </a:r>
            <a:r>
              <a:rPr lang="en-US" sz="3000">
                <a:solidFill>
                  <a:srgbClr val="4A86E8"/>
                </a:solidFill>
              </a:rPr>
              <a:t>-z*a</a:t>
            </a:r>
            <a:r>
              <a:rPr baseline="-25000" lang="en-US" sz="3000">
                <a:solidFill>
                  <a:srgbClr val="4A86E8"/>
                </a:solidFill>
              </a:rPr>
              <a:t>n</a:t>
            </a:r>
            <a:r>
              <a:rPr lang="en-US" sz="3000">
                <a:solidFill>
                  <a:schemeClr val="dk1"/>
                </a:solidFill>
              </a:rPr>
              <a:t>)</a:t>
            </a:r>
            <a:endParaRPr sz="3000"/>
          </a:p>
        </p:txBody>
      </p:sp>
      <p:sp>
        <p:nvSpPr>
          <p:cNvPr id="687" name="Google Shape;687;p45"/>
          <p:cNvSpPr/>
          <p:nvPr/>
        </p:nvSpPr>
        <p:spPr>
          <a:xfrm>
            <a:off x="1825900" y="3056550"/>
            <a:ext cx="263700" cy="308100"/>
          </a:xfrm>
          <a:prstGeom prst="downArrow">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grpSp>
        <p:nvGrpSpPr>
          <p:cNvPr id="693" name="Google Shape;693;p46"/>
          <p:cNvGrpSpPr/>
          <p:nvPr/>
        </p:nvGrpSpPr>
        <p:grpSpPr>
          <a:xfrm>
            <a:off x="-5370" y="-13856"/>
            <a:ext cx="5005388" cy="2658204"/>
            <a:chOff x="-7160" y="-13856"/>
            <a:chExt cx="6673851" cy="2658204"/>
          </a:xfrm>
        </p:grpSpPr>
        <p:pic>
          <p:nvPicPr>
            <p:cNvPr id="694" name="Google Shape;694;p46"/>
            <p:cNvPicPr preferRelativeResize="0"/>
            <p:nvPr/>
          </p:nvPicPr>
          <p:blipFill rotWithShape="1">
            <a:blip r:embed="rId3">
              <a:alphaModFix/>
            </a:blip>
            <a:srcRect b="61658" l="0" r="0" t="-418"/>
            <a:stretch/>
          </p:blipFill>
          <p:spPr>
            <a:xfrm>
              <a:off x="-7160" y="-13856"/>
              <a:ext cx="6673851" cy="2658204"/>
            </a:xfrm>
            <a:prstGeom prst="rect">
              <a:avLst/>
            </a:prstGeom>
            <a:noFill/>
            <a:ln>
              <a:noFill/>
            </a:ln>
          </p:spPr>
        </p:pic>
        <p:pic>
          <p:nvPicPr>
            <p:cNvPr descr="Marker" id="695" name="Google Shape;695;p46"/>
            <p:cNvPicPr preferRelativeResize="0"/>
            <p:nvPr/>
          </p:nvPicPr>
          <p:blipFill rotWithShape="1">
            <a:blip r:embed="rId4">
              <a:alphaModFix/>
            </a:blip>
            <a:srcRect b="0" l="0" r="0" t="0"/>
            <a:stretch/>
          </p:blipFill>
          <p:spPr>
            <a:xfrm>
              <a:off x="782051" y="77265"/>
              <a:ext cx="1089432" cy="1089432"/>
            </a:xfrm>
            <a:prstGeom prst="rect">
              <a:avLst/>
            </a:prstGeom>
            <a:noFill/>
            <a:ln>
              <a:noFill/>
            </a:ln>
          </p:spPr>
        </p:pic>
      </p:grpSp>
      <p:grpSp>
        <p:nvGrpSpPr>
          <p:cNvPr id="696" name="Google Shape;696;p46"/>
          <p:cNvGrpSpPr/>
          <p:nvPr/>
        </p:nvGrpSpPr>
        <p:grpSpPr>
          <a:xfrm>
            <a:off x="0" y="1922769"/>
            <a:ext cx="5005388" cy="3231500"/>
            <a:chOff x="0" y="1922769"/>
            <a:chExt cx="6673851" cy="3231500"/>
          </a:xfrm>
        </p:grpSpPr>
        <p:pic>
          <p:nvPicPr>
            <p:cNvPr id="697" name="Google Shape;697;p46"/>
            <p:cNvPicPr preferRelativeResize="0"/>
            <p:nvPr/>
          </p:nvPicPr>
          <p:blipFill rotWithShape="1">
            <a:blip r:embed="rId3">
              <a:alphaModFix/>
            </a:blip>
            <a:srcRect b="24844" l="0" r="0" t="36395"/>
            <a:stretch/>
          </p:blipFill>
          <p:spPr>
            <a:xfrm>
              <a:off x="0" y="2496065"/>
              <a:ext cx="6673851" cy="2658204"/>
            </a:xfrm>
            <a:prstGeom prst="rect">
              <a:avLst/>
            </a:prstGeom>
            <a:noFill/>
            <a:ln>
              <a:noFill/>
            </a:ln>
          </p:spPr>
        </p:pic>
        <p:pic>
          <p:nvPicPr>
            <p:cNvPr descr="Marker" id="698" name="Google Shape;698;p46"/>
            <p:cNvPicPr preferRelativeResize="0"/>
            <p:nvPr/>
          </p:nvPicPr>
          <p:blipFill rotWithShape="1">
            <a:blip r:embed="rId4">
              <a:alphaModFix/>
            </a:blip>
            <a:srcRect b="0" l="0" r="0" t="0"/>
            <a:stretch/>
          </p:blipFill>
          <p:spPr>
            <a:xfrm>
              <a:off x="4078498" y="1922769"/>
              <a:ext cx="1185480" cy="1185480"/>
            </a:xfrm>
            <a:prstGeom prst="rect">
              <a:avLst/>
            </a:prstGeom>
            <a:noFill/>
            <a:ln>
              <a:noFill/>
            </a:ln>
          </p:spPr>
        </p:pic>
      </p:grpSp>
      <p:grpSp>
        <p:nvGrpSpPr>
          <p:cNvPr id="699" name="Google Shape;699;p46"/>
          <p:cNvGrpSpPr/>
          <p:nvPr/>
        </p:nvGrpSpPr>
        <p:grpSpPr>
          <a:xfrm>
            <a:off x="0" y="3973716"/>
            <a:ext cx="5005388" cy="2884284"/>
            <a:chOff x="0" y="3973716"/>
            <a:chExt cx="6673851" cy="2884284"/>
          </a:xfrm>
        </p:grpSpPr>
        <p:pic>
          <p:nvPicPr>
            <p:cNvPr id="700" name="Google Shape;700;p46"/>
            <p:cNvPicPr preferRelativeResize="0"/>
            <p:nvPr/>
          </p:nvPicPr>
          <p:blipFill rotWithShape="1">
            <a:blip r:embed="rId3">
              <a:alphaModFix/>
            </a:blip>
            <a:srcRect b="0" l="0" r="0" t="75157"/>
            <a:stretch/>
          </p:blipFill>
          <p:spPr>
            <a:xfrm>
              <a:off x="0" y="5154268"/>
              <a:ext cx="6673851" cy="1703732"/>
            </a:xfrm>
            <a:prstGeom prst="rect">
              <a:avLst/>
            </a:prstGeom>
            <a:noFill/>
            <a:ln>
              <a:noFill/>
            </a:ln>
          </p:spPr>
        </p:pic>
        <p:pic>
          <p:nvPicPr>
            <p:cNvPr descr="Marker" id="701" name="Google Shape;701;p46"/>
            <p:cNvPicPr preferRelativeResize="0"/>
            <p:nvPr/>
          </p:nvPicPr>
          <p:blipFill rotWithShape="1">
            <a:blip r:embed="rId4">
              <a:alphaModFix/>
            </a:blip>
            <a:srcRect b="0" l="0" r="0" t="0"/>
            <a:stretch/>
          </p:blipFill>
          <p:spPr>
            <a:xfrm>
              <a:off x="908930" y="3973716"/>
              <a:ext cx="1247266" cy="1247266"/>
            </a:xfrm>
            <a:prstGeom prst="rect">
              <a:avLst/>
            </a:prstGeom>
            <a:noFill/>
            <a:ln>
              <a:noFill/>
            </a:ln>
          </p:spPr>
        </p:pic>
      </p:grpSp>
      <p:sp>
        <p:nvSpPr>
          <p:cNvPr id="702" name="Google Shape;702;p46"/>
          <p:cNvSpPr txBox="1"/>
          <p:nvPr/>
        </p:nvSpPr>
        <p:spPr>
          <a:xfrm>
            <a:off x="3938900" y="2417225"/>
            <a:ext cx="5142600" cy="600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3300">
                <a:solidFill>
                  <a:schemeClr val="dk1"/>
                </a:solidFill>
              </a:rPr>
              <a:t>Our Construction</a:t>
            </a:r>
            <a:endParaRPr sz="2600">
              <a:solidFill>
                <a:schemeClr val="dk1"/>
              </a:solidFill>
            </a:endParaRPr>
          </a:p>
        </p:txBody>
      </p:sp>
      <p:sp>
        <p:nvSpPr>
          <p:cNvPr id="703" name="Google Shape;703;p46"/>
          <p:cNvSpPr txBox="1"/>
          <p:nvPr/>
        </p:nvSpPr>
        <p:spPr>
          <a:xfrm>
            <a:off x="3938850" y="4507950"/>
            <a:ext cx="5142600" cy="6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300">
                <a:solidFill>
                  <a:schemeClr val="dk1"/>
                </a:solidFill>
              </a:rPr>
              <a:t>Warmup</a:t>
            </a:r>
            <a:endParaRPr sz="3300">
              <a:solidFill>
                <a:schemeClr val="dk1"/>
              </a:solidFill>
              <a:latin typeface="Arial"/>
              <a:ea typeface="Arial"/>
              <a:cs typeface="Arial"/>
              <a:sym typeface="Arial"/>
            </a:endParaRPr>
          </a:p>
        </p:txBody>
      </p:sp>
      <p:sp>
        <p:nvSpPr>
          <p:cNvPr id="704" name="Google Shape;704;p46"/>
          <p:cNvSpPr/>
          <p:nvPr/>
        </p:nvSpPr>
        <p:spPr>
          <a:xfrm flipH="1">
            <a:off x="3930250" y="3272650"/>
            <a:ext cx="311749" cy="1128150"/>
          </a:xfrm>
          <a:custGeom>
            <a:rect b="b" l="l" r="r" t="t"/>
            <a:pathLst>
              <a:path extrusionOk="0" h="45126" w="20250">
                <a:moveTo>
                  <a:pt x="0" y="45126"/>
                </a:moveTo>
                <a:cubicBezTo>
                  <a:pt x="3365" y="40772"/>
                  <a:pt x="19693" y="26521"/>
                  <a:pt x="20188" y="19000"/>
                </a:cubicBezTo>
                <a:cubicBezTo>
                  <a:pt x="20683" y="11479"/>
                  <a:pt x="5838" y="3167"/>
                  <a:pt x="2968" y="0"/>
                </a:cubicBezTo>
              </a:path>
            </a:pathLst>
          </a:custGeom>
          <a:noFill/>
          <a:ln cap="flat" cmpd="sng" w="38100">
            <a:solidFill>
              <a:schemeClr val="dk1"/>
            </a:solidFill>
            <a:prstDash val="solid"/>
            <a:round/>
            <a:headEnd len="med" w="med" type="none"/>
            <a:tailEnd len="med" w="med" type="stealth"/>
          </a:ln>
        </p:spPr>
      </p:sp>
      <p:sp>
        <p:nvSpPr>
          <p:cNvPr id="705" name="Google Shape;705;p46"/>
          <p:cNvSpPr/>
          <p:nvPr/>
        </p:nvSpPr>
        <p:spPr>
          <a:xfrm flipH="1">
            <a:off x="4006450" y="1062850"/>
            <a:ext cx="311749" cy="1128150"/>
          </a:xfrm>
          <a:custGeom>
            <a:rect b="b" l="l" r="r" t="t"/>
            <a:pathLst>
              <a:path extrusionOk="0" h="45126" w="20250">
                <a:moveTo>
                  <a:pt x="0" y="45126"/>
                </a:moveTo>
                <a:cubicBezTo>
                  <a:pt x="3365" y="40772"/>
                  <a:pt x="19693" y="26521"/>
                  <a:pt x="20188" y="19000"/>
                </a:cubicBezTo>
                <a:cubicBezTo>
                  <a:pt x="20683" y="11479"/>
                  <a:pt x="5838" y="3167"/>
                  <a:pt x="2968" y="0"/>
                </a:cubicBezTo>
              </a:path>
            </a:pathLst>
          </a:custGeom>
          <a:noFill/>
          <a:ln cap="flat" cmpd="sng" w="38100">
            <a:solidFill>
              <a:schemeClr val="dk1"/>
            </a:solidFill>
            <a:prstDash val="solid"/>
            <a:round/>
            <a:headEnd len="med" w="med" type="none"/>
            <a:tailEnd len="med" w="med" type="stealth"/>
          </a:ln>
        </p:spPr>
      </p:sp>
      <p:sp>
        <p:nvSpPr>
          <p:cNvPr id="706" name="Google Shape;706;p46"/>
          <p:cNvSpPr txBox="1"/>
          <p:nvPr/>
        </p:nvSpPr>
        <p:spPr>
          <a:xfrm>
            <a:off x="3978025" y="462550"/>
            <a:ext cx="5163900" cy="6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300">
                <a:solidFill>
                  <a:srgbClr val="4A86E8"/>
                </a:solidFill>
              </a:rPr>
              <a:t>Proving Security</a:t>
            </a:r>
            <a:endParaRPr sz="3300">
              <a:solidFill>
                <a:srgbClr val="4A86E8"/>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47"/>
          <p:cNvSpPr txBox="1"/>
          <p:nvPr>
            <p:ph idx="4294967295" type="title"/>
          </p:nvPr>
        </p:nvSpPr>
        <p:spPr>
          <a:xfrm>
            <a:off x="-75"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US" sz="3300"/>
              <a:t>Proving security</a:t>
            </a:r>
            <a:endParaRPr b="1" sz="3300">
              <a:solidFill>
                <a:schemeClr val="dk2"/>
              </a:solidFill>
            </a:endParaRPr>
          </a:p>
        </p:txBody>
      </p:sp>
      <p:sp>
        <p:nvSpPr>
          <p:cNvPr id="713" name="Google Shape;713;p47"/>
          <p:cNvSpPr/>
          <p:nvPr/>
        </p:nvSpPr>
        <p:spPr>
          <a:xfrm>
            <a:off x="1587525" y="2537550"/>
            <a:ext cx="624900" cy="17829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7"/>
          <p:cNvSpPr txBox="1"/>
          <p:nvPr/>
        </p:nvSpPr>
        <p:spPr>
          <a:xfrm>
            <a:off x="222600" y="4459750"/>
            <a:ext cx="3815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dk1"/>
                </a:solidFill>
              </a:rPr>
              <a:t>Full security</a:t>
            </a:r>
            <a:endParaRPr b="1" sz="2500">
              <a:solidFill>
                <a:schemeClr val="dk1"/>
              </a:solidFill>
            </a:endParaRPr>
          </a:p>
        </p:txBody>
      </p:sp>
      <p:sp>
        <p:nvSpPr>
          <p:cNvPr id="715" name="Google Shape;715;p47"/>
          <p:cNvSpPr txBox="1"/>
          <p:nvPr/>
        </p:nvSpPr>
        <p:spPr>
          <a:xfrm>
            <a:off x="222600" y="5029150"/>
            <a:ext cx="8921400" cy="5694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1000"/>
              </a:spcBef>
              <a:spcAft>
                <a:spcPts val="1000"/>
              </a:spcAft>
              <a:buClr>
                <a:schemeClr val="dk1"/>
              </a:buClr>
              <a:buSzPts val="2500"/>
              <a:buFont typeface="Montserrat"/>
              <a:buChar char="➢"/>
            </a:pPr>
            <a:r>
              <a:rPr lang="en-US" sz="2500">
                <a:solidFill>
                  <a:schemeClr val="dk1"/>
                </a:solidFill>
              </a:rPr>
              <a:t>Any sequence of KeyGen and Encrypt queries</a:t>
            </a:r>
            <a:endParaRPr sz="2500">
              <a:solidFill>
                <a:schemeClr val="dk1"/>
              </a:solidFill>
              <a:latin typeface="Montserrat"/>
              <a:ea typeface="Montserrat"/>
              <a:cs typeface="Montserrat"/>
              <a:sym typeface="Montserrat"/>
            </a:endParaRPr>
          </a:p>
        </p:txBody>
      </p:sp>
      <p:sp>
        <p:nvSpPr>
          <p:cNvPr id="716" name="Google Shape;716;p47"/>
          <p:cNvSpPr txBox="1"/>
          <p:nvPr/>
        </p:nvSpPr>
        <p:spPr>
          <a:xfrm>
            <a:off x="222600" y="1299550"/>
            <a:ext cx="3815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dk1"/>
                </a:solidFill>
              </a:rPr>
              <a:t>Selective security </a:t>
            </a:r>
            <a:endParaRPr b="1" sz="2500">
              <a:solidFill>
                <a:schemeClr val="dk1"/>
              </a:solidFill>
            </a:endParaRPr>
          </a:p>
        </p:txBody>
      </p:sp>
      <p:sp>
        <p:nvSpPr>
          <p:cNvPr id="717" name="Google Shape;717;p47"/>
          <p:cNvSpPr txBox="1"/>
          <p:nvPr/>
        </p:nvSpPr>
        <p:spPr>
          <a:xfrm>
            <a:off x="222600" y="1868950"/>
            <a:ext cx="7971300" cy="5694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chemeClr val="dk1"/>
              </a:buClr>
              <a:buSzPts val="2500"/>
              <a:buChar char="➢"/>
            </a:pPr>
            <a:r>
              <a:rPr lang="en-US" sz="2500">
                <a:solidFill>
                  <a:schemeClr val="dk1"/>
                </a:solidFill>
              </a:rPr>
              <a:t>All </a:t>
            </a:r>
            <a:r>
              <a:rPr lang="en-US" sz="2500">
                <a:solidFill>
                  <a:schemeClr val="dk1"/>
                </a:solidFill>
              </a:rPr>
              <a:t>KeyGen queries before any Encrypt query</a:t>
            </a:r>
            <a:endParaRPr sz="2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48"/>
          <p:cNvSpPr txBox="1"/>
          <p:nvPr>
            <p:ph idx="4294967295" type="title"/>
          </p:nvPr>
        </p:nvSpPr>
        <p:spPr>
          <a:xfrm>
            <a:off x="-75"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US" sz="3300"/>
              <a:t>Proving security</a:t>
            </a:r>
            <a:endParaRPr b="1" sz="3300">
              <a:solidFill>
                <a:schemeClr val="dk2"/>
              </a:solidFill>
            </a:endParaRPr>
          </a:p>
        </p:txBody>
      </p:sp>
      <p:sp>
        <p:nvSpPr>
          <p:cNvPr id="724" name="Google Shape;724;p48"/>
          <p:cNvSpPr txBox="1"/>
          <p:nvPr/>
        </p:nvSpPr>
        <p:spPr>
          <a:xfrm>
            <a:off x="222600" y="1299550"/>
            <a:ext cx="3815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dk1"/>
                </a:solidFill>
              </a:rPr>
              <a:t>Selective security </a:t>
            </a:r>
            <a:endParaRPr b="1" sz="2500">
              <a:solidFill>
                <a:schemeClr val="dk1"/>
              </a:solidFill>
            </a:endParaRPr>
          </a:p>
        </p:txBody>
      </p:sp>
      <p:sp>
        <p:nvSpPr>
          <p:cNvPr id="725" name="Google Shape;725;p48"/>
          <p:cNvSpPr txBox="1"/>
          <p:nvPr/>
        </p:nvSpPr>
        <p:spPr>
          <a:xfrm>
            <a:off x="222600" y="1868950"/>
            <a:ext cx="8543100" cy="15828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chemeClr val="dk1"/>
              </a:buClr>
              <a:buSzPts val="2500"/>
              <a:buFont typeface="Montserrat"/>
              <a:buChar char="●"/>
            </a:pPr>
            <a:r>
              <a:rPr b="1" lang="en-US" sz="2500">
                <a:solidFill>
                  <a:schemeClr val="dk1"/>
                </a:solidFill>
              </a:rPr>
              <a:t>Key Insight:</a:t>
            </a:r>
            <a:r>
              <a:rPr lang="en-US" sz="2500">
                <a:solidFill>
                  <a:schemeClr val="dk1"/>
                </a:solidFill>
              </a:rPr>
              <a:t> Embed </a:t>
            </a:r>
            <a:r>
              <a:rPr lang="en-US" sz="2500">
                <a:solidFill>
                  <a:srgbClr val="4A86E8"/>
                </a:solidFill>
              </a:rPr>
              <a:t>x</a:t>
            </a:r>
            <a:r>
              <a:rPr baseline="-25000" lang="en-US" sz="2500">
                <a:solidFill>
                  <a:srgbClr val="4A86E8"/>
                </a:solidFill>
              </a:rPr>
              <a:t>1</a:t>
            </a:r>
            <a:r>
              <a:rPr lang="en-US" sz="2500">
                <a:solidFill>
                  <a:srgbClr val="4A86E8"/>
                </a:solidFill>
              </a:rPr>
              <a:t>*y</a:t>
            </a:r>
            <a:r>
              <a:rPr baseline="-25000" lang="en-US" sz="2500">
                <a:solidFill>
                  <a:srgbClr val="4A86E8"/>
                </a:solidFill>
              </a:rPr>
              <a:t>1</a:t>
            </a:r>
            <a:r>
              <a:rPr baseline="30000" lang="en-US" sz="2500">
                <a:solidFill>
                  <a:schemeClr val="dk1"/>
                </a:solidFill>
              </a:rPr>
              <a:t> </a:t>
            </a:r>
            <a:r>
              <a:rPr lang="en-US" sz="2500">
                <a:solidFill>
                  <a:schemeClr val="dk1"/>
                </a:solidFill>
              </a:rPr>
              <a:t>in the CT</a:t>
            </a:r>
            <a:r>
              <a:rPr baseline="-25000" lang="en-US" sz="2500">
                <a:solidFill>
                  <a:schemeClr val="dk1"/>
                </a:solidFill>
              </a:rPr>
              <a:t>1</a:t>
            </a:r>
            <a:endParaRPr sz="2500">
              <a:solidFill>
                <a:schemeClr val="dk1"/>
              </a:solidFill>
            </a:endParaRPr>
          </a:p>
          <a:p>
            <a:pPr indent="-387350" lvl="0" marL="457200" rtl="0" algn="l">
              <a:lnSpc>
                <a:spcPct val="115000"/>
              </a:lnSpc>
              <a:spcBef>
                <a:spcPts val="1000"/>
              </a:spcBef>
              <a:spcAft>
                <a:spcPts val="1000"/>
              </a:spcAft>
              <a:buClr>
                <a:schemeClr val="dk1"/>
              </a:buClr>
              <a:buSzPts val="2500"/>
              <a:buChar char="●"/>
            </a:pPr>
            <a:r>
              <a:rPr lang="en-US" sz="2500">
                <a:solidFill>
                  <a:schemeClr val="dk1"/>
                </a:solidFill>
              </a:rPr>
              <a:t>Identically distributed step:</a:t>
            </a:r>
            <a:r>
              <a:rPr b="1" lang="en-US" sz="2500">
                <a:solidFill>
                  <a:srgbClr val="4A86E8"/>
                </a:solidFill>
              </a:rPr>
              <a:t> </a:t>
            </a:r>
            <a:r>
              <a:rPr lang="en-US" sz="2500">
                <a:solidFill>
                  <a:srgbClr val="4A86E8"/>
                </a:solidFill>
              </a:rPr>
              <a:t>Use K</a:t>
            </a:r>
            <a:r>
              <a:rPr baseline="-25000" lang="en-US" sz="2500">
                <a:solidFill>
                  <a:srgbClr val="4A86E8"/>
                </a:solidFill>
              </a:rPr>
              <a:t>1</a:t>
            </a:r>
            <a:r>
              <a:rPr lang="en-US" sz="2500">
                <a:solidFill>
                  <a:srgbClr val="4A86E8"/>
                </a:solidFill>
              </a:rPr>
              <a:t>(t) and z </a:t>
            </a:r>
            <a:r>
              <a:rPr lang="en-US" sz="2500">
                <a:solidFill>
                  <a:schemeClr val="dk1"/>
                </a:solidFill>
              </a:rPr>
              <a:t>to come up with random masking terms for x</a:t>
            </a:r>
            <a:r>
              <a:rPr baseline="-25000" lang="en-US" sz="2500">
                <a:solidFill>
                  <a:schemeClr val="dk1"/>
                </a:solidFill>
              </a:rPr>
              <a:t>1</a:t>
            </a:r>
            <a:r>
              <a:rPr lang="en-US" sz="2500">
                <a:solidFill>
                  <a:schemeClr val="dk1"/>
                </a:solidFill>
              </a:rPr>
              <a:t>*y</a:t>
            </a:r>
            <a:r>
              <a:rPr baseline="-25000" lang="en-US" sz="2500">
                <a:solidFill>
                  <a:schemeClr val="dk1"/>
                </a:solidFill>
              </a:rPr>
              <a:t>1</a:t>
            </a:r>
            <a:r>
              <a:rPr lang="en-US" sz="2500">
                <a:solidFill>
                  <a:schemeClr val="dk1"/>
                </a:solidFill>
              </a:rPr>
              <a:t> and so on…</a:t>
            </a:r>
            <a:endParaRPr sz="2500">
              <a:solidFill>
                <a:schemeClr val="dk1"/>
              </a:solidFill>
            </a:endParaRPr>
          </a:p>
        </p:txBody>
      </p:sp>
      <p:sp>
        <p:nvSpPr>
          <p:cNvPr id="726" name="Google Shape;726;p48"/>
          <p:cNvSpPr txBox="1"/>
          <p:nvPr/>
        </p:nvSpPr>
        <p:spPr>
          <a:xfrm>
            <a:off x="222600" y="4459750"/>
            <a:ext cx="3815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dk1"/>
                </a:solidFill>
              </a:rPr>
              <a:t>Full security</a:t>
            </a:r>
            <a:endParaRPr b="1" sz="2500">
              <a:solidFill>
                <a:schemeClr val="dk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49"/>
          <p:cNvSpPr txBox="1"/>
          <p:nvPr>
            <p:ph idx="4294967295" type="title"/>
          </p:nvPr>
        </p:nvSpPr>
        <p:spPr>
          <a:xfrm>
            <a:off x="-75"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US" sz="3300"/>
              <a:t>Proving security</a:t>
            </a:r>
            <a:endParaRPr b="1" sz="3300">
              <a:solidFill>
                <a:schemeClr val="dk2"/>
              </a:solidFill>
            </a:endParaRPr>
          </a:p>
        </p:txBody>
      </p:sp>
      <p:sp>
        <p:nvSpPr>
          <p:cNvPr id="733" name="Google Shape;733;p49"/>
          <p:cNvSpPr txBox="1"/>
          <p:nvPr/>
        </p:nvSpPr>
        <p:spPr>
          <a:xfrm>
            <a:off x="222600" y="1299550"/>
            <a:ext cx="3815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dk1"/>
                </a:solidFill>
              </a:rPr>
              <a:t>Selective security </a:t>
            </a:r>
            <a:endParaRPr b="1" sz="2500">
              <a:solidFill>
                <a:schemeClr val="dk1"/>
              </a:solidFill>
            </a:endParaRPr>
          </a:p>
        </p:txBody>
      </p:sp>
      <p:sp>
        <p:nvSpPr>
          <p:cNvPr id="734" name="Google Shape;734;p49"/>
          <p:cNvSpPr txBox="1"/>
          <p:nvPr/>
        </p:nvSpPr>
        <p:spPr>
          <a:xfrm>
            <a:off x="222600" y="1868950"/>
            <a:ext cx="8592900" cy="15828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0"/>
              </a:spcBef>
              <a:spcAft>
                <a:spcPts val="0"/>
              </a:spcAft>
              <a:buClr>
                <a:schemeClr val="dk1"/>
              </a:buClr>
              <a:buSzPts val="2500"/>
              <a:buFont typeface="Montserrat"/>
              <a:buChar char="●"/>
            </a:pPr>
            <a:r>
              <a:rPr b="1" lang="en-US" sz="2500">
                <a:solidFill>
                  <a:schemeClr val="dk1"/>
                </a:solidFill>
              </a:rPr>
              <a:t>Key Insight:</a:t>
            </a:r>
            <a:r>
              <a:rPr lang="en-US" sz="2500">
                <a:solidFill>
                  <a:schemeClr val="dk1"/>
                </a:solidFill>
              </a:rPr>
              <a:t> Embed </a:t>
            </a:r>
            <a:r>
              <a:rPr lang="en-US" sz="2500">
                <a:solidFill>
                  <a:srgbClr val="4A86E8"/>
                </a:solidFill>
              </a:rPr>
              <a:t>x</a:t>
            </a:r>
            <a:r>
              <a:rPr baseline="-25000" lang="en-US" sz="2500">
                <a:solidFill>
                  <a:srgbClr val="4A86E8"/>
                </a:solidFill>
              </a:rPr>
              <a:t>1</a:t>
            </a:r>
            <a:r>
              <a:rPr lang="en-US" sz="2500">
                <a:solidFill>
                  <a:srgbClr val="4A86E8"/>
                </a:solidFill>
              </a:rPr>
              <a:t>*y</a:t>
            </a:r>
            <a:r>
              <a:rPr baseline="-25000" lang="en-US" sz="2500">
                <a:solidFill>
                  <a:srgbClr val="4A86E8"/>
                </a:solidFill>
              </a:rPr>
              <a:t>1</a:t>
            </a:r>
            <a:r>
              <a:rPr baseline="30000" lang="en-US" sz="2500">
                <a:solidFill>
                  <a:schemeClr val="dk1"/>
                </a:solidFill>
              </a:rPr>
              <a:t> </a:t>
            </a:r>
            <a:r>
              <a:rPr lang="en-US" sz="2500">
                <a:solidFill>
                  <a:schemeClr val="dk1"/>
                </a:solidFill>
              </a:rPr>
              <a:t>in the CT</a:t>
            </a:r>
            <a:r>
              <a:rPr baseline="-25000" lang="en-US" sz="2500">
                <a:solidFill>
                  <a:schemeClr val="dk1"/>
                </a:solidFill>
              </a:rPr>
              <a:t>1</a:t>
            </a:r>
            <a:endParaRPr sz="2500">
              <a:solidFill>
                <a:schemeClr val="dk1"/>
              </a:solidFill>
            </a:endParaRPr>
          </a:p>
          <a:p>
            <a:pPr indent="-387350" lvl="0" marL="457200" rtl="0" algn="l">
              <a:lnSpc>
                <a:spcPct val="115000"/>
              </a:lnSpc>
              <a:spcBef>
                <a:spcPts val="1000"/>
              </a:spcBef>
              <a:spcAft>
                <a:spcPts val="1000"/>
              </a:spcAft>
              <a:buClr>
                <a:schemeClr val="dk1"/>
              </a:buClr>
              <a:buSzPts val="2500"/>
              <a:buChar char="●"/>
            </a:pPr>
            <a:r>
              <a:rPr lang="en-US" sz="2500">
                <a:solidFill>
                  <a:schemeClr val="dk1"/>
                </a:solidFill>
              </a:rPr>
              <a:t>Identically distributed step:</a:t>
            </a:r>
            <a:r>
              <a:rPr b="1" lang="en-US" sz="2500">
                <a:solidFill>
                  <a:srgbClr val="4A86E8"/>
                </a:solidFill>
              </a:rPr>
              <a:t> </a:t>
            </a:r>
            <a:r>
              <a:rPr lang="en-US" sz="2500">
                <a:solidFill>
                  <a:srgbClr val="4A86E8"/>
                </a:solidFill>
              </a:rPr>
              <a:t>Use K</a:t>
            </a:r>
            <a:r>
              <a:rPr baseline="-25000" lang="en-US" sz="2500">
                <a:solidFill>
                  <a:srgbClr val="4A86E8"/>
                </a:solidFill>
              </a:rPr>
              <a:t>1</a:t>
            </a:r>
            <a:r>
              <a:rPr lang="en-US" sz="2500">
                <a:solidFill>
                  <a:srgbClr val="4A86E8"/>
                </a:solidFill>
              </a:rPr>
              <a:t>(t) and z </a:t>
            </a:r>
            <a:r>
              <a:rPr lang="en-US" sz="2500">
                <a:solidFill>
                  <a:schemeClr val="dk1"/>
                </a:solidFill>
              </a:rPr>
              <a:t>to come up with random masking terms </a:t>
            </a:r>
            <a:r>
              <a:rPr lang="en-US" sz="2500">
                <a:solidFill>
                  <a:schemeClr val="dk1"/>
                </a:solidFill>
              </a:rPr>
              <a:t>for x</a:t>
            </a:r>
            <a:r>
              <a:rPr baseline="-25000" lang="en-US" sz="2500">
                <a:solidFill>
                  <a:schemeClr val="dk1"/>
                </a:solidFill>
              </a:rPr>
              <a:t>1</a:t>
            </a:r>
            <a:r>
              <a:rPr lang="en-US" sz="2500">
                <a:solidFill>
                  <a:schemeClr val="dk1"/>
                </a:solidFill>
              </a:rPr>
              <a:t>*y</a:t>
            </a:r>
            <a:r>
              <a:rPr baseline="-25000" lang="en-US" sz="2500">
                <a:solidFill>
                  <a:schemeClr val="dk1"/>
                </a:solidFill>
              </a:rPr>
              <a:t>1</a:t>
            </a:r>
            <a:r>
              <a:rPr lang="en-US" sz="2500">
                <a:solidFill>
                  <a:schemeClr val="dk1"/>
                </a:solidFill>
              </a:rPr>
              <a:t> and so on…</a:t>
            </a:r>
            <a:endParaRPr sz="2500">
              <a:solidFill>
                <a:schemeClr val="dk1"/>
              </a:solidFill>
            </a:endParaRPr>
          </a:p>
        </p:txBody>
      </p:sp>
      <p:sp>
        <p:nvSpPr>
          <p:cNvPr id="735" name="Google Shape;735;p49"/>
          <p:cNvSpPr txBox="1"/>
          <p:nvPr/>
        </p:nvSpPr>
        <p:spPr>
          <a:xfrm>
            <a:off x="222600" y="4459750"/>
            <a:ext cx="3815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dk1"/>
                </a:solidFill>
              </a:rPr>
              <a:t>Full</a:t>
            </a:r>
            <a:r>
              <a:rPr b="1" lang="en-US" sz="2500">
                <a:solidFill>
                  <a:schemeClr val="dk1"/>
                </a:solidFill>
              </a:rPr>
              <a:t> security</a:t>
            </a:r>
            <a:endParaRPr b="1" sz="2500">
              <a:solidFill>
                <a:schemeClr val="dk1"/>
              </a:solidFill>
            </a:endParaRPr>
          </a:p>
        </p:txBody>
      </p:sp>
      <p:sp>
        <p:nvSpPr>
          <p:cNvPr id="736" name="Google Shape;736;p49"/>
          <p:cNvSpPr txBox="1"/>
          <p:nvPr/>
        </p:nvSpPr>
        <p:spPr>
          <a:xfrm>
            <a:off x="222600" y="5029150"/>
            <a:ext cx="8921400" cy="1011900"/>
          </a:xfrm>
          <a:prstGeom prst="rect">
            <a:avLst/>
          </a:prstGeom>
          <a:noFill/>
          <a:ln>
            <a:noFill/>
          </a:ln>
        </p:spPr>
        <p:txBody>
          <a:bodyPr anchorCtr="0" anchor="t" bIns="91425" lIns="91425" spcFirstLastPara="1" rIns="91425" wrap="square" tIns="91425">
            <a:spAutoFit/>
          </a:bodyPr>
          <a:lstStyle/>
          <a:p>
            <a:pPr indent="-387350" lvl="0" marL="457200" rtl="0" algn="l">
              <a:lnSpc>
                <a:spcPct val="115000"/>
              </a:lnSpc>
              <a:spcBef>
                <a:spcPts val="1000"/>
              </a:spcBef>
              <a:spcAft>
                <a:spcPts val="1000"/>
              </a:spcAft>
              <a:buClr>
                <a:schemeClr val="dk1"/>
              </a:buClr>
              <a:buSzPts val="2500"/>
              <a:buFont typeface="Montserrat"/>
              <a:buChar char="●"/>
            </a:pPr>
            <a:r>
              <a:rPr b="1" lang="en-US" sz="2500">
                <a:solidFill>
                  <a:schemeClr val="dk1"/>
                </a:solidFill>
              </a:rPr>
              <a:t>Key Insight</a:t>
            </a:r>
            <a:r>
              <a:rPr b="1" lang="en-US" sz="2500">
                <a:solidFill>
                  <a:schemeClr val="dk1"/>
                </a:solidFill>
              </a:rPr>
              <a:t>: </a:t>
            </a:r>
            <a:r>
              <a:rPr lang="en-US" sz="2500">
                <a:solidFill>
                  <a:srgbClr val="4A86E8"/>
                </a:solidFill>
              </a:rPr>
              <a:t>Open up the blackbox of IPE</a:t>
            </a:r>
            <a:r>
              <a:rPr lang="en-US" sz="2500">
                <a:solidFill>
                  <a:schemeClr val="dk1"/>
                </a:solidFill>
              </a:rPr>
              <a:t> and use randomness of the functional key for new hybrid sequence</a:t>
            </a:r>
            <a:endParaRPr sz="2500">
              <a:solidFill>
                <a:schemeClr val="dk1"/>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1" name="Shape 741"/>
        <p:cNvGrpSpPr/>
        <p:nvPr/>
      </p:nvGrpSpPr>
      <p:grpSpPr>
        <a:xfrm>
          <a:off x="0" y="0"/>
          <a:ext cx="0" cy="0"/>
          <a:chOff x="0" y="0"/>
          <a:chExt cx="0" cy="0"/>
        </a:xfrm>
      </p:grpSpPr>
      <p:sp>
        <p:nvSpPr>
          <p:cNvPr id="742" name="Google Shape;742;p50"/>
          <p:cNvSpPr txBox="1"/>
          <p:nvPr>
            <p:ph type="title"/>
          </p:nvPr>
        </p:nvSpPr>
        <p:spPr>
          <a:xfrm>
            <a:off x="-75" y="7192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US" sz="3300">
                <a:solidFill>
                  <a:schemeClr val="dk1"/>
                </a:solidFill>
              </a:rPr>
              <a:t>Also in the paper</a:t>
            </a:r>
            <a:endParaRPr b="1" sz="3300">
              <a:solidFill>
                <a:schemeClr val="dk1"/>
              </a:solidFill>
            </a:endParaRPr>
          </a:p>
        </p:txBody>
      </p:sp>
      <p:sp>
        <p:nvSpPr>
          <p:cNvPr id="743" name="Google Shape;743;p50"/>
          <p:cNvSpPr txBox="1"/>
          <p:nvPr/>
        </p:nvSpPr>
        <p:spPr>
          <a:xfrm>
            <a:off x="-25" y="1779325"/>
            <a:ext cx="91440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rPr>
              <a:t>Formal security definitions and proofs</a:t>
            </a:r>
            <a:endParaRPr sz="2500">
              <a:solidFill>
                <a:schemeClr val="dk1"/>
              </a:solidFill>
            </a:endParaRPr>
          </a:p>
          <a:p>
            <a:pPr indent="0" lvl="0" marL="0" rtl="0" algn="l">
              <a:spcBef>
                <a:spcPts val="0"/>
              </a:spcBef>
              <a:spcAft>
                <a:spcPts val="0"/>
              </a:spcAft>
              <a:buNone/>
            </a:pPr>
            <a:r>
              <a:t/>
            </a:r>
            <a:endParaRPr sz="2500">
              <a:solidFill>
                <a:schemeClr val="dk1"/>
              </a:solidFill>
            </a:endParaRPr>
          </a:p>
          <a:p>
            <a:pPr indent="0" lvl="0" marL="0" rtl="0" algn="l">
              <a:spcBef>
                <a:spcPts val="0"/>
              </a:spcBef>
              <a:spcAft>
                <a:spcPts val="0"/>
              </a:spcAft>
              <a:buNone/>
            </a:pPr>
            <a:r>
              <a:rPr lang="en-US" sz="2500">
                <a:solidFill>
                  <a:schemeClr val="dk1"/>
                </a:solidFill>
              </a:rPr>
              <a:t>How to remove the “All-or-Nothing” Admissibility Rule</a:t>
            </a:r>
            <a:endParaRPr sz="2500">
              <a:solidFill>
                <a:schemeClr val="dk1"/>
              </a:solidFill>
            </a:endParaRPr>
          </a:p>
          <a:p>
            <a:pPr indent="-387350" lvl="0" marL="457200" rtl="0" algn="l">
              <a:spcBef>
                <a:spcPts val="0"/>
              </a:spcBef>
              <a:spcAft>
                <a:spcPts val="0"/>
              </a:spcAft>
              <a:buClr>
                <a:srgbClr val="4A86E8"/>
              </a:buClr>
              <a:buSzPts val="2500"/>
              <a:buChar char="●"/>
            </a:pPr>
            <a:r>
              <a:rPr lang="en-US" sz="2500">
                <a:solidFill>
                  <a:srgbClr val="4A86E8"/>
                </a:solidFill>
              </a:rPr>
              <a:t>All-or-Nothing Encryption (AoNE)</a:t>
            </a:r>
            <a:endParaRPr sz="2500">
              <a:solidFill>
                <a:srgbClr val="4A86E8"/>
              </a:solidFill>
            </a:endParaRPr>
          </a:p>
          <a:p>
            <a:pPr indent="0" lvl="0" marL="0" rtl="0" algn="l">
              <a:spcBef>
                <a:spcPts val="0"/>
              </a:spcBef>
              <a:spcAft>
                <a:spcPts val="0"/>
              </a:spcAft>
              <a:buNone/>
            </a:pPr>
            <a:r>
              <a:t/>
            </a:r>
            <a:endParaRPr sz="2500">
              <a:solidFill>
                <a:schemeClr val="dk1"/>
              </a:solidFill>
            </a:endParaRPr>
          </a:p>
          <a:p>
            <a:pPr indent="0" lvl="0" marL="0" rtl="0" algn="l">
              <a:spcBef>
                <a:spcPts val="0"/>
              </a:spcBef>
              <a:spcAft>
                <a:spcPts val="0"/>
              </a:spcAft>
              <a:buNone/>
            </a:pPr>
            <a:r>
              <a:rPr lang="en-US" sz="2500">
                <a:solidFill>
                  <a:schemeClr val="dk1"/>
                </a:solidFill>
              </a:rPr>
              <a:t>New Construction: </a:t>
            </a:r>
            <a:r>
              <a:rPr lang="en-US" sz="2500">
                <a:solidFill>
                  <a:srgbClr val="4A86E8"/>
                </a:solidFill>
              </a:rPr>
              <a:t>Adaptive secure</a:t>
            </a:r>
            <a:r>
              <a:rPr lang="en-US" sz="2500">
                <a:solidFill>
                  <a:schemeClr val="dk1"/>
                </a:solidFill>
              </a:rPr>
              <a:t> AoNE with succinct CT size</a:t>
            </a:r>
            <a:endParaRPr sz="25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8" name="Shape 748"/>
        <p:cNvGrpSpPr/>
        <p:nvPr/>
      </p:nvGrpSpPr>
      <p:grpSpPr>
        <a:xfrm>
          <a:off x="0" y="0"/>
          <a:ext cx="0" cy="0"/>
          <a:chOff x="0" y="0"/>
          <a:chExt cx="0" cy="0"/>
        </a:xfrm>
      </p:grpSpPr>
      <p:sp>
        <p:nvSpPr>
          <p:cNvPr id="749" name="Google Shape;749;p51"/>
          <p:cNvSpPr txBox="1"/>
          <p:nvPr/>
        </p:nvSpPr>
        <p:spPr>
          <a:xfrm>
            <a:off x="579075" y="3298150"/>
            <a:ext cx="83025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500">
                <a:solidFill>
                  <a:schemeClr val="dk1"/>
                </a:solidFill>
              </a:rPr>
              <a:t>Nice features: </a:t>
            </a:r>
            <a:endParaRPr b="1" sz="2500">
              <a:solidFill>
                <a:schemeClr val="dk1"/>
              </a:solidFill>
            </a:endParaRPr>
          </a:p>
          <a:p>
            <a:pPr indent="-387350" lvl="0" marL="457200" rtl="0" algn="l">
              <a:spcBef>
                <a:spcPts val="0"/>
              </a:spcBef>
              <a:spcAft>
                <a:spcPts val="0"/>
              </a:spcAft>
              <a:buClr>
                <a:schemeClr val="dk1"/>
              </a:buClr>
              <a:buSzPts val="2500"/>
              <a:buChar char="●"/>
            </a:pPr>
            <a:r>
              <a:rPr lang="en-US" sz="2500">
                <a:solidFill>
                  <a:schemeClr val="dk1"/>
                </a:solidFill>
              </a:rPr>
              <a:t>Simpler scheme than before, including function-revealing schemes</a:t>
            </a:r>
            <a:endParaRPr sz="2500">
              <a:solidFill>
                <a:schemeClr val="dk1"/>
              </a:solidFill>
            </a:endParaRPr>
          </a:p>
          <a:p>
            <a:pPr indent="-387350" lvl="0" marL="457200" rtl="0" algn="l">
              <a:spcBef>
                <a:spcPts val="0"/>
              </a:spcBef>
              <a:spcAft>
                <a:spcPts val="0"/>
              </a:spcAft>
              <a:buClr>
                <a:schemeClr val="dk1"/>
              </a:buClr>
              <a:buSzPts val="2500"/>
              <a:buChar char="●"/>
            </a:pPr>
            <a:r>
              <a:rPr lang="en-US" sz="2500">
                <a:solidFill>
                  <a:schemeClr val="dk1"/>
                </a:solidFill>
              </a:rPr>
              <a:t>CT size is succinct</a:t>
            </a:r>
            <a:endParaRPr sz="2500">
              <a:solidFill>
                <a:schemeClr val="dk1"/>
              </a:solidFill>
            </a:endParaRPr>
          </a:p>
          <a:p>
            <a:pPr indent="0" lvl="0" marL="0" rtl="0" algn="l">
              <a:spcBef>
                <a:spcPts val="0"/>
              </a:spcBef>
              <a:spcAft>
                <a:spcPts val="0"/>
              </a:spcAft>
              <a:buClr>
                <a:schemeClr val="dk1"/>
              </a:buClr>
              <a:buSzPts val="1100"/>
              <a:buFont typeface="Arial"/>
              <a:buNone/>
            </a:pPr>
            <a:r>
              <a:t/>
            </a:r>
            <a:endParaRPr sz="2500">
              <a:solidFill>
                <a:schemeClr val="dk1"/>
              </a:solidFill>
            </a:endParaRPr>
          </a:p>
          <a:p>
            <a:pPr indent="0" lvl="0" marL="0" rtl="0" algn="l">
              <a:spcBef>
                <a:spcPts val="0"/>
              </a:spcBef>
              <a:spcAft>
                <a:spcPts val="0"/>
              </a:spcAft>
              <a:buClr>
                <a:schemeClr val="dk1"/>
              </a:buClr>
              <a:buSzPts val="1100"/>
              <a:buFont typeface="Arial"/>
              <a:buNone/>
            </a:pPr>
            <a:r>
              <a:rPr lang="en-US" sz="2500">
                <a:solidFill>
                  <a:schemeClr val="dk1"/>
                </a:solidFill>
              </a:rPr>
              <a:t>First </a:t>
            </a:r>
            <a:r>
              <a:rPr lang="en-US" sz="2500">
                <a:solidFill>
                  <a:srgbClr val="4A86E8"/>
                </a:solidFill>
              </a:rPr>
              <a:t>function-revealing</a:t>
            </a:r>
            <a:r>
              <a:rPr lang="en-US" sz="2500">
                <a:solidFill>
                  <a:schemeClr val="dk1"/>
                </a:solidFill>
              </a:rPr>
              <a:t> MCIPE from </a:t>
            </a:r>
            <a:r>
              <a:rPr lang="en-US" sz="2500">
                <a:solidFill>
                  <a:srgbClr val="4A86E8"/>
                </a:solidFill>
              </a:rPr>
              <a:t>non-lattice standard assumptions</a:t>
            </a:r>
            <a:r>
              <a:rPr lang="en-US" sz="2500">
                <a:solidFill>
                  <a:schemeClr val="dk1"/>
                </a:solidFill>
              </a:rPr>
              <a:t> in the plain model with </a:t>
            </a:r>
            <a:r>
              <a:rPr lang="en-US" sz="2500">
                <a:solidFill>
                  <a:srgbClr val="4A86E8"/>
                </a:solidFill>
              </a:rPr>
              <a:t>succinct CT size</a:t>
            </a:r>
            <a:endParaRPr sz="2500">
              <a:solidFill>
                <a:srgbClr val="4A86E8"/>
              </a:solidFill>
            </a:endParaRPr>
          </a:p>
          <a:p>
            <a:pPr indent="0" lvl="0" marL="0" rtl="0" algn="l">
              <a:spcBef>
                <a:spcPts val="0"/>
              </a:spcBef>
              <a:spcAft>
                <a:spcPts val="0"/>
              </a:spcAft>
              <a:buNone/>
            </a:pPr>
            <a:r>
              <a:t/>
            </a:r>
            <a:endParaRPr/>
          </a:p>
        </p:txBody>
      </p:sp>
      <p:sp>
        <p:nvSpPr>
          <p:cNvPr id="750" name="Google Shape;750;p51"/>
          <p:cNvSpPr txBox="1"/>
          <p:nvPr>
            <p:ph type="title"/>
          </p:nvPr>
        </p:nvSpPr>
        <p:spPr>
          <a:xfrm>
            <a:off x="-75" y="7192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US" sz="3300">
                <a:solidFill>
                  <a:schemeClr val="dk1"/>
                </a:solidFill>
              </a:rPr>
              <a:t>Summary</a:t>
            </a:r>
            <a:endParaRPr b="1" sz="3300">
              <a:solidFill>
                <a:schemeClr val="dk1"/>
              </a:solidFill>
            </a:endParaRPr>
          </a:p>
        </p:txBody>
      </p:sp>
      <p:sp>
        <p:nvSpPr>
          <p:cNvPr id="751" name="Google Shape;751;p51"/>
          <p:cNvSpPr txBox="1"/>
          <p:nvPr/>
        </p:nvSpPr>
        <p:spPr>
          <a:xfrm>
            <a:off x="611075" y="1779325"/>
            <a:ext cx="80457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rgbClr val="4A86E8"/>
                </a:solidFill>
              </a:rPr>
              <a:t>Fully</a:t>
            </a:r>
            <a:r>
              <a:rPr lang="en-US" sz="2500">
                <a:solidFill>
                  <a:srgbClr val="4A86E8"/>
                </a:solidFill>
              </a:rPr>
              <a:t> secure</a:t>
            </a:r>
            <a:r>
              <a:rPr lang="en-US" sz="2500"/>
              <a:t> function-hiding MCIPE from function-hiding IPE and Correlated PRFs in the </a:t>
            </a:r>
            <a:r>
              <a:rPr lang="en-US" sz="2500">
                <a:solidFill>
                  <a:srgbClr val="4A86E8"/>
                </a:solidFill>
              </a:rPr>
              <a:t>plain model</a:t>
            </a:r>
            <a:endParaRPr sz="2500">
              <a:solidFill>
                <a:srgbClr val="4A86E8"/>
              </a:solidFill>
            </a:endParaRPr>
          </a:p>
        </p:txBody>
      </p:sp>
      <p:sp>
        <p:nvSpPr>
          <p:cNvPr id="752" name="Google Shape;752;p51"/>
          <p:cNvSpPr/>
          <p:nvPr/>
        </p:nvSpPr>
        <p:spPr>
          <a:xfrm>
            <a:off x="3294900" y="4916375"/>
            <a:ext cx="311700" cy="341400"/>
          </a:xfrm>
          <a:prstGeom prst="downArrow">
            <a:avLst>
              <a:gd fmla="val 50000" name="adj1"/>
              <a:gd fmla="val 50000" name="adj2"/>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16"/>
          <p:cNvSpPr/>
          <p:nvPr/>
        </p:nvSpPr>
        <p:spPr>
          <a:xfrm>
            <a:off x="2591400" y="3787650"/>
            <a:ext cx="5322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endParaRPr sz="2500"/>
          </a:p>
        </p:txBody>
      </p:sp>
      <p:pic>
        <p:nvPicPr>
          <p:cNvPr id="101" name="Google Shape;101;p16"/>
          <p:cNvPicPr preferRelativeResize="0"/>
          <p:nvPr/>
        </p:nvPicPr>
        <p:blipFill>
          <a:blip r:embed="rId3">
            <a:alphaModFix/>
          </a:blip>
          <a:stretch>
            <a:fillRect/>
          </a:stretch>
        </p:blipFill>
        <p:spPr>
          <a:xfrm>
            <a:off x="2942100" y="4100550"/>
            <a:ext cx="365760" cy="365760"/>
          </a:xfrm>
          <a:prstGeom prst="rect">
            <a:avLst/>
          </a:prstGeom>
          <a:noFill/>
          <a:ln>
            <a:noFill/>
          </a:ln>
        </p:spPr>
      </p:pic>
      <p:sp>
        <p:nvSpPr>
          <p:cNvPr id="102" name="Google Shape;102;p16"/>
          <p:cNvSpPr/>
          <p:nvPr/>
        </p:nvSpPr>
        <p:spPr>
          <a:xfrm>
            <a:off x="6020400" y="3787650"/>
            <a:ext cx="777900" cy="5127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f(</a:t>
            </a:r>
            <a:r>
              <a:rPr lang="en-US" sz="2500"/>
              <a:t>x)</a:t>
            </a:r>
            <a:endParaRPr sz="2500"/>
          </a:p>
        </p:txBody>
      </p:sp>
      <p:cxnSp>
        <p:nvCxnSpPr>
          <p:cNvPr id="103" name="Google Shape;103;p16"/>
          <p:cNvCxnSpPr>
            <a:stCxn id="100" idx="3"/>
            <a:endCxn id="102" idx="1"/>
          </p:cNvCxnSpPr>
          <p:nvPr/>
        </p:nvCxnSpPr>
        <p:spPr>
          <a:xfrm>
            <a:off x="3123600" y="4044000"/>
            <a:ext cx="2896800" cy="0"/>
          </a:xfrm>
          <a:prstGeom prst="straightConnector1">
            <a:avLst/>
          </a:prstGeom>
          <a:noFill/>
          <a:ln cap="flat" cmpd="sng" w="38100">
            <a:solidFill>
              <a:schemeClr val="dk1"/>
            </a:solidFill>
            <a:prstDash val="solid"/>
            <a:round/>
            <a:headEnd len="med" w="med" type="none"/>
            <a:tailEnd len="med" w="med" type="triangle"/>
          </a:ln>
        </p:spPr>
      </p:cxnSp>
      <p:pic>
        <p:nvPicPr>
          <p:cNvPr id="104" name="Google Shape;104;p16"/>
          <p:cNvPicPr preferRelativeResize="0"/>
          <p:nvPr/>
        </p:nvPicPr>
        <p:blipFill>
          <a:blip r:embed="rId4">
            <a:alphaModFix/>
          </a:blip>
          <a:stretch>
            <a:fillRect/>
          </a:stretch>
        </p:blipFill>
        <p:spPr>
          <a:xfrm>
            <a:off x="2591400" y="2836225"/>
            <a:ext cx="532200" cy="532200"/>
          </a:xfrm>
          <a:prstGeom prst="rect">
            <a:avLst/>
          </a:prstGeom>
          <a:noFill/>
          <a:ln>
            <a:noFill/>
          </a:ln>
        </p:spPr>
      </p:pic>
      <p:cxnSp>
        <p:nvCxnSpPr>
          <p:cNvPr id="105" name="Google Shape;105;p16"/>
          <p:cNvCxnSpPr>
            <a:stCxn id="104" idx="3"/>
            <a:endCxn id="106" idx="1"/>
          </p:cNvCxnSpPr>
          <p:nvPr/>
        </p:nvCxnSpPr>
        <p:spPr>
          <a:xfrm>
            <a:off x="3123600" y="3102325"/>
            <a:ext cx="2943600" cy="0"/>
          </a:xfrm>
          <a:prstGeom prst="straightConnector1">
            <a:avLst/>
          </a:prstGeom>
          <a:noFill/>
          <a:ln cap="flat" cmpd="sng" w="38100">
            <a:solidFill>
              <a:schemeClr val="dk1"/>
            </a:solidFill>
            <a:prstDash val="solid"/>
            <a:round/>
            <a:headEnd len="med" w="med" type="none"/>
            <a:tailEnd len="med" w="med" type="triangle"/>
          </a:ln>
        </p:spPr>
      </p:cxnSp>
      <p:pic>
        <p:nvPicPr>
          <p:cNvPr id="107" name="Google Shape;107;p16"/>
          <p:cNvPicPr preferRelativeResize="0"/>
          <p:nvPr/>
        </p:nvPicPr>
        <p:blipFill>
          <a:blip r:embed="rId5">
            <a:alphaModFix/>
          </a:blip>
          <a:stretch>
            <a:fillRect/>
          </a:stretch>
        </p:blipFill>
        <p:spPr>
          <a:xfrm>
            <a:off x="4267200" y="3326725"/>
            <a:ext cx="609600" cy="609600"/>
          </a:xfrm>
          <a:prstGeom prst="rect">
            <a:avLst/>
          </a:prstGeom>
          <a:noFill/>
          <a:ln>
            <a:noFill/>
          </a:ln>
        </p:spPr>
      </p:pic>
      <p:pic>
        <p:nvPicPr>
          <p:cNvPr id="108" name="Google Shape;108;p16"/>
          <p:cNvPicPr preferRelativeResize="0"/>
          <p:nvPr/>
        </p:nvPicPr>
        <p:blipFill>
          <a:blip r:embed="rId5">
            <a:alphaModFix/>
          </a:blip>
          <a:stretch>
            <a:fillRect/>
          </a:stretch>
        </p:blipFill>
        <p:spPr>
          <a:xfrm>
            <a:off x="6104550" y="2797525"/>
            <a:ext cx="609600" cy="609600"/>
          </a:xfrm>
          <a:prstGeom prst="rect">
            <a:avLst/>
          </a:prstGeom>
          <a:noFill/>
          <a:ln>
            <a:noFill/>
          </a:ln>
        </p:spPr>
      </p:pic>
      <p:sp>
        <p:nvSpPr>
          <p:cNvPr id="109" name="Google Shape;109;p16"/>
          <p:cNvSpPr txBox="1"/>
          <p:nvPr/>
        </p:nvSpPr>
        <p:spPr>
          <a:xfrm>
            <a:off x="5908750" y="2649325"/>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f</a:t>
            </a:r>
            <a:endParaRPr sz="2500"/>
          </a:p>
        </p:txBody>
      </p:sp>
      <p:sp>
        <p:nvSpPr>
          <p:cNvPr id="110" name="Google Shape;110;p16"/>
          <p:cNvSpPr txBox="1"/>
          <p:nvPr/>
        </p:nvSpPr>
        <p:spPr>
          <a:xfrm>
            <a:off x="4053075" y="32538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f</a:t>
            </a:r>
            <a:endParaRPr sz="2500"/>
          </a:p>
        </p:txBody>
      </p:sp>
      <p:sp>
        <p:nvSpPr>
          <p:cNvPr id="111" name="Google Shape;111;p16"/>
          <p:cNvSpPr txBox="1"/>
          <p:nvPr>
            <p:ph type="title"/>
          </p:nvPr>
        </p:nvSpPr>
        <p:spPr>
          <a:xfrm>
            <a:off x="0"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Functional Encryption</a:t>
            </a:r>
            <a:endParaRPr sz="3300">
              <a:solidFill>
                <a:srgbClr val="4A86E8"/>
              </a:solidFill>
            </a:endParaRPr>
          </a:p>
        </p:txBody>
      </p:sp>
      <p:sp>
        <p:nvSpPr>
          <p:cNvPr id="112" name="Google Shape;112;p16"/>
          <p:cNvSpPr/>
          <p:nvPr/>
        </p:nvSpPr>
        <p:spPr>
          <a:xfrm>
            <a:off x="3035150" y="1283150"/>
            <a:ext cx="5358000" cy="1361100"/>
          </a:xfrm>
          <a:prstGeom prst="wedgeRoundRectCallout">
            <a:avLst>
              <a:gd fmla="val -21901" name="adj1"/>
              <a:gd fmla="val -80472" name="adj2"/>
              <a:gd fmla="val 0" name="adj3"/>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500">
                <a:solidFill>
                  <a:schemeClr val="dk1"/>
                </a:solidFill>
              </a:rPr>
              <a:t>allows fine-grained access control over the encrypted message</a:t>
            </a:r>
            <a:endParaRPr sz="2500">
              <a:solidFill>
                <a:schemeClr val="dk1"/>
              </a:solidFill>
            </a:endParaRPr>
          </a:p>
          <a:p>
            <a:pPr indent="0" lvl="0" marL="0" rtl="0" algn="l">
              <a:spcBef>
                <a:spcPts val="0"/>
              </a:spcBef>
              <a:spcAft>
                <a:spcPts val="0"/>
              </a:spcAft>
              <a:buNone/>
            </a:pPr>
            <a:r>
              <a:t/>
            </a:r>
            <a:endParaRPr sz="2500"/>
          </a:p>
        </p:txBody>
      </p:sp>
      <p:sp>
        <p:nvSpPr>
          <p:cNvPr id="113" name="Google Shape;113;p16"/>
          <p:cNvSpPr txBox="1"/>
          <p:nvPr/>
        </p:nvSpPr>
        <p:spPr>
          <a:xfrm>
            <a:off x="4205475" y="26442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f</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57" name="Shape 757"/>
        <p:cNvGrpSpPr/>
        <p:nvPr/>
      </p:nvGrpSpPr>
      <p:grpSpPr>
        <a:xfrm>
          <a:off x="0" y="0"/>
          <a:ext cx="0" cy="0"/>
          <a:chOff x="0" y="0"/>
          <a:chExt cx="0" cy="0"/>
        </a:xfrm>
      </p:grpSpPr>
      <p:sp>
        <p:nvSpPr>
          <p:cNvPr id="758" name="Google Shape;758;p52"/>
          <p:cNvSpPr txBox="1"/>
          <p:nvPr>
            <p:ph type="title"/>
          </p:nvPr>
        </p:nvSpPr>
        <p:spPr>
          <a:xfrm>
            <a:off x="-75" y="7192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US" sz="3300">
                <a:solidFill>
                  <a:schemeClr val="dk1"/>
                </a:solidFill>
              </a:rPr>
              <a:t>Open Questions</a:t>
            </a:r>
            <a:endParaRPr b="1" sz="3300">
              <a:solidFill>
                <a:schemeClr val="dk1"/>
              </a:solidFill>
            </a:endParaRPr>
          </a:p>
        </p:txBody>
      </p:sp>
      <p:sp>
        <p:nvSpPr>
          <p:cNvPr id="759" name="Google Shape;759;p52"/>
          <p:cNvSpPr txBox="1"/>
          <p:nvPr/>
        </p:nvSpPr>
        <p:spPr>
          <a:xfrm>
            <a:off x="239975" y="1779325"/>
            <a:ext cx="89040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dk1"/>
                </a:solidFill>
              </a:rPr>
              <a:t>Handle </a:t>
            </a:r>
            <a:r>
              <a:rPr lang="en-US" sz="2500">
                <a:solidFill>
                  <a:srgbClr val="4A86E8"/>
                </a:solidFill>
              </a:rPr>
              <a:t>adaptive corruptions</a:t>
            </a:r>
            <a:r>
              <a:rPr lang="en-US" sz="2500">
                <a:solidFill>
                  <a:schemeClr val="dk1"/>
                </a:solidFill>
              </a:rPr>
              <a:t> without complexity leveraging?</a:t>
            </a:r>
            <a:endParaRPr sz="2500">
              <a:solidFill>
                <a:schemeClr val="dk1"/>
              </a:solidFill>
            </a:endParaRPr>
          </a:p>
          <a:p>
            <a:pPr indent="0" lvl="0" marL="0" rtl="0" algn="l">
              <a:spcBef>
                <a:spcPts val="0"/>
              </a:spcBef>
              <a:spcAft>
                <a:spcPts val="0"/>
              </a:spcAft>
              <a:buNone/>
            </a:pPr>
            <a:r>
              <a:t/>
            </a:r>
            <a:endParaRPr sz="2500">
              <a:solidFill>
                <a:schemeClr val="dk1"/>
              </a:solidFill>
            </a:endParaRPr>
          </a:p>
          <a:p>
            <a:pPr indent="0" lvl="0" marL="0" rtl="0" algn="l">
              <a:spcBef>
                <a:spcPts val="0"/>
              </a:spcBef>
              <a:spcAft>
                <a:spcPts val="0"/>
              </a:spcAft>
              <a:buNone/>
            </a:pPr>
            <a:r>
              <a:rPr lang="en-US" sz="2500">
                <a:solidFill>
                  <a:schemeClr val="dk1"/>
                </a:solidFill>
              </a:rPr>
              <a:t>Function-hiding </a:t>
            </a:r>
            <a:r>
              <a:rPr lang="en-US" sz="2500">
                <a:solidFill>
                  <a:srgbClr val="4A86E8"/>
                </a:solidFill>
              </a:rPr>
              <a:t>Dynamic Decentralized Functional Encryption</a:t>
            </a:r>
            <a:r>
              <a:rPr lang="en-US" sz="2500">
                <a:solidFill>
                  <a:schemeClr val="dk1"/>
                </a:solidFill>
              </a:rPr>
              <a:t> from standard assumptions in the </a:t>
            </a:r>
            <a:r>
              <a:rPr lang="en-US" sz="2500">
                <a:solidFill>
                  <a:srgbClr val="4A86E8"/>
                </a:solidFill>
              </a:rPr>
              <a:t>plain model</a:t>
            </a:r>
            <a:r>
              <a:rPr lang="en-US" sz="2500">
                <a:solidFill>
                  <a:schemeClr val="dk1"/>
                </a:solidFill>
              </a:rPr>
              <a:t>?</a:t>
            </a:r>
            <a:endParaRPr sz="2500">
              <a:solidFill>
                <a:schemeClr val="dk1"/>
              </a:solidFill>
            </a:endParaRPr>
          </a:p>
          <a:p>
            <a:pPr indent="0" lvl="0" marL="0" rtl="0" algn="l">
              <a:spcBef>
                <a:spcPts val="0"/>
              </a:spcBef>
              <a:spcAft>
                <a:spcPts val="0"/>
              </a:spcAft>
              <a:buNone/>
            </a:pPr>
            <a:r>
              <a:t/>
            </a:r>
            <a:endParaRPr sz="2500">
              <a:solidFill>
                <a:schemeClr val="dk1"/>
              </a:solidFill>
            </a:endParaRPr>
          </a:p>
          <a:p>
            <a:pPr indent="0" lvl="0" marL="0" rtl="0" algn="l">
              <a:spcBef>
                <a:spcPts val="0"/>
              </a:spcBef>
              <a:spcAft>
                <a:spcPts val="0"/>
              </a:spcAft>
              <a:buNone/>
            </a:pPr>
            <a:r>
              <a:t/>
            </a:r>
            <a:endParaRPr sz="25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4" name="Shape 764"/>
        <p:cNvGrpSpPr/>
        <p:nvPr/>
      </p:nvGrpSpPr>
      <p:grpSpPr>
        <a:xfrm>
          <a:off x="0" y="0"/>
          <a:ext cx="0" cy="0"/>
          <a:chOff x="0" y="0"/>
          <a:chExt cx="0" cy="0"/>
        </a:xfrm>
      </p:grpSpPr>
      <p:sp>
        <p:nvSpPr>
          <p:cNvPr id="765" name="Google Shape;765;p53"/>
          <p:cNvSpPr txBox="1"/>
          <p:nvPr>
            <p:ph type="title"/>
          </p:nvPr>
        </p:nvSpPr>
        <p:spPr>
          <a:xfrm>
            <a:off x="0" y="2169188"/>
            <a:ext cx="9144000" cy="728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US" sz="5000">
                <a:solidFill>
                  <a:schemeClr val="dk1"/>
                </a:solidFill>
              </a:rPr>
              <a:t>Thank You!</a:t>
            </a:r>
            <a:endParaRPr sz="5000">
              <a:solidFill>
                <a:schemeClr val="dk1"/>
              </a:solidFill>
            </a:endParaRPr>
          </a:p>
        </p:txBody>
      </p:sp>
      <p:sp>
        <p:nvSpPr>
          <p:cNvPr id="766" name="Google Shape;766;p53"/>
          <p:cNvSpPr txBox="1"/>
          <p:nvPr/>
        </p:nvSpPr>
        <p:spPr>
          <a:xfrm>
            <a:off x="2989875" y="4134700"/>
            <a:ext cx="3164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nvanjani@cmu.edu</a:t>
            </a:r>
            <a:endParaRPr sz="2400"/>
          </a:p>
        </p:txBody>
      </p:sp>
      <p:sp>
        <p:nvSpPr>
          <p:cNvPr id="767" name="Google Shape;767;p53"/>
          <p:cNvSpPr txBox="1"/>
          <p:nvPr/>
        </p:nvSpPr>
        <p:spPr>
          <a:xfrm>
            <a:off x="2076300" y="3338900"/>
            <a:ext cx="4991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US" sz="2400">
                <a:solidFill>
                  <a:schemeClr val="dk1"/>
                </a:solidFill>
              </a:rPr>
              <a:t>https://eprint.iacr.org/2023/615</a:t>
            </a:r>
            <a:endParaRPr i="1">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2" name="Shape 772"/>
        <p:cNvGrpSpPr/>
        <p:nvPr/>
      </p:nvGrpSpPr>
      <p:grpSpPr>
        <a:xfrm>
          <a:off x="0" y="0"/>
          <a:ext cx="0" cy="0"/>
          <a:chOff x="0" y="0"/>
          <a:chExt cx="0" cy="0"/>
        </a:xfrm>
      </p:grpSpPr>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77" name="Shape 777"/>
        <p:cNvGrpSpPr/>
        <p:nvPr/>
      </p:nvGrpSpPr>
      <p:grpSpPr>
        <a:xfrm>
          <a:off x="0" y="0"/>
          <a:ext cx="0" cy="0"/>
          <a:chOff x="0" y="0"/>
          <a:chExt cx="0" cy="0"/>
        </a:xfrm>
      </p:grpSpPr>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782" name="Shape 782"/>
        <p:cNvGrpSpPr/>
        <p:nvPr/>
      </p:nvGrpSpPr>
      <p:grpSpPr>
        <a:xfrm>
          <a:off x="0" y="0"/>
          <a:ext cx="0" cy="0"/>
          <a:chOff x="0" y="0"/>
          <a:chExt cx="0" cy="0"/>
        </a:xfrm>
      </p:grpSpPr>
      <p:sp>
        <p:nvSpPr>
          <p:cNvPr id="783" name="Google Shape;783;p56"/>
          <p:cNvSpPr txBox="1"/>
          <p:nvPr>
            <p:ph type="title"/>
          </p:nvPr>
        </p:nvSpPr>
        <p:spPr>
          <a:xfrm>
            <a:off x="-75" y="2580888"/>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Extra slides start here</a:t>
            </a:r>
            <a:endParaRPr sz="3300">
              <a:solidFill>
                <a:schemeClr val="dk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788" name="Shape 788"/>
        <p:cNvGrpSpPr/>
        <p:nvPr/>
      </p:nvGrpSpPr>
      <p:grpSpPr>
        <a:xfrm>
          <a:off x="0" y="0"/>
          <a:ext cx="0" cy="0"/>
          <a:chOff x="0" y="0"/>
          <a:chExt cx="0" cy="0"/>
        </a:xfrm>
      </p:grpSpPr>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793" name="Shape 793"/>
        <p:cNvGrpSpPr/>
        <p:nvPr/>
      </p:nvGrpSpPr>
      <p:grpSpPr>
        <a:xfrm>
          <a:off x="0" y="0"/>
          <a:ext cx="0" cy="0"/>
          <a:chOff x="0" y="0"/>
          <a:chExt cx="0" cy="0"/>
        </a:xfrm>
      </p:grpSpPr>
      <p:sp>
        <p:nvSpPr>
          <p:cNvPr id="794" name="Google Shape;794;p58"/>
          <p:cNvSpPr txBox="1"/>
          <p:nvPr>
            <p:ph type="title"/>
          </p:nvPr>
        </p:nvSpPr>
        <p:spPr>
          <a:xfrm>
            <a:off x="-75" y="2580888"/>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Related Works</a:t>
            </a:r>
            <a:endParaRPr sz="33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799" name="Shape 799"/>
        <p:cNvGrpSpPr/>
        <p:nvPr/>
      </p:nvGrpSpPr>
      <p:grpSpPr>
        <a:xfrm>
          <a:off x="0" y="0"/>
          <a:ext cx="0" cy="0"/>
          <a:chOff x="0" y="0"/>
          <a:chExt cx="0" cy="0"/>
        </a:xfrm>
      </p:grpSpPr>
      <p:sp>
        <p:nvSpPr>
          <p:cNvPr id="800" name="Google Shape;800;p59"/>
          <p:cNvSpPr txBox="1"/>
          <p:nvPr>
            <p:ph type="title"/>
          </p:nvPr>
        </p:nvSpPr>
        <p:spPr>
          <a:xfrm>
            <a:off x="0" y="719200"/>
            <a:ext cx="9144000" cy="728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US" sz="3000">
                <a:solidFill>
                  <a:schemeClr val="dk1"/>
                </a:solidFill>
              </a:rPr>
              <a:t>Other related work on MCFE</a:t>
            </a:r>
            <a:endParaRPr sz="3000">
              <a:solidFill>
                <a:schemeClr val="dk1"/>
              </a:solidFill>
            </a:endParaRPr>
          </a:p>
          <a:p>
            <a:pPr indent="0" lvl="0" marL="0" rtl="0" algn="ctr">
              <a:spcBef>
                <a:spcPts val="0"/>
              </a:spcBef>
              <a:spcAft>
                <a:spcPts val="0"/>
              </a:spcAft>
              <a:buNone/>
            </a:pPr>
            <a:r>
              <a:rPr lang="en-US" sz="3000">
                <a:solidFill>
                  <a:schemeClr val="dk1"/>
                </a:solidFill>
              </a:rPr>
              <a:t>(without </a:t>
            </a:r>
            <a:r>
              <a:rPr lang="en-US" sz="3000">
                <a:solidFill>
                  <a:schemeClr val="dk1"/>
                </a:solidFill>
              </a:rPr>
              <a:t>function</a:t>
            </a:r>
            <a:r>
              <a:rPr lang="en-US" sz="3000">
                <a:solidFill>
                  <a:schemeClr val="dk1"/>
                </a:solidFill>
              </a:rPr>
              <a:t> hiding)</a:t>
            </a:r>
            <a:endParaRPr sz="3000">
              <a:solidFill>
                <a:schemeClr val="dk1"/>
              </a:solidFill>
            </a:endParaRPr>
          </a:p>
          <a:p>
            <a:pPr indent="0" lvl="0" marL="0" rtl="0" algn="ctr">
              <a:spcBef>
                <a:spcPts val="0"/>
              </a:spcBef>
              <a:spcAft>
                <a:spcPts val="0"/>
              </a:spcAft>
              <a:buNone/>
            </a:pPr>
            <a:r>
              <a:t/>
            </a:r>
            <a:endParaRPr sz="3000">
              <a:solidFill>
                <a:srgbClr val="4A86E8"/>
              </a:solidFill>
            </a:endParaRPr>
          </a:p>
        </p:txBody>
      </p:sp>
      <p:sp>
        <p:nvSpPr>
          <p:cNvPr id="801" name="Google Shape;801;p59"/>
          <p:cNvSpPr txBox="1"/>
          <p:nvPr/>
        </p:nvSpPr>
        <p:spPr>
          <a:xfrm>
            <a:off x="705125" y="1909525"/>
            <a:ext cx="7877400" cy="31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latin typeface="Montserrat"/>
                <a:ea typeface="Montserrat"/>
                <a:cs typeface="Montserrat"/>
                <a:sym typeface="Montserrat"/>
              </a:rPr>
              <a:t>Summation: </a:t>
            </a:r>
            <a:endParaRPr b="1" sz="2500">
              <a:latin typeface="Montserrat"/>
              <a:ea typeface="Montserrat"/>
              <a:cs typeface="Montserrat"/>
              <a:sym typeface="Montserrat"/>
            </a:endParaRPr>
          </a:p>
          <a:p>
            <a:pPr indent="0" lvl="0" marL="0" rtl="0" algn="l">
              <a:spcBef>
                <a:spcPts val="0"/>
              </a:spcBef>
              <a:spcAft>
                <a:spcPts val="0"/>
              </a:spcAft>
              <a:buNone/>
            </a:pPr>
            <a:r>
              <a:rPr lang="en-US" sz="2500">
                <a:latin typeface="Montserrat"/>
                <a:ea typeface="Montserrat"/>
                <a:cs typeface="Montserrat"/>
                <a:sym typeface="Montserrat"/>
              </a:rPr>
              <a:t>From </a:t>
            </a:r>
            <a:r>
              <a:rPr lang="en-US" sz="2500">
                <a:solidFill>
                  <a:srgbClr val="4A86E8"/>
                </a:solidFill>
                <a:latin typeface="Montserrat"/>
                <a:ea typeface="Montserrat"/>
                <a:cs typeface="Montserrat"/>
                <a:sym typeface="Montserrat"/>
              </a:rPr>
              <a:t>DDH</a:t>
            </a:r>
            <a:r>
              <a:rPr lang="en-US" sz="2500">
                <a:latin typeface="Montserrat"/>
                <a:ea typeface="Montserrat"/>
                <a:cs typeface="Montserrat"/>
                <a:sym typeface="Montserrat"/>
              </a:rPr>
              <a:t> [SCR+11]</a:t>
            </a:r>
            <a:endParaRPr sz="2500">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a:p>
            <a:pPr indent="0" lvl="0" marL="0" rtl="0" algn="l">
              <a:spcBef>
                <a:spcPts val="0"/>
              </a:spcBef>
              <a:spcAft>
                <a:spcPts val="0"/>
              </a:spcAft>
              <a:buNone/>
            </a:pPr>
            <a:r>
              <a:rPr b="1" lang="en-US" sz="2500">
                <a:latin typeface="Montserrat"/>
                <a:ea typeface="Montserrat"/>
                <a:cs typeface="Montserrat"/>
                <a:sym typeface="Montserrat"/>
              </a:rPr>
              <a:t>Arbitrary functions: </a:t>
            </a:r>
            <a:endParaRPr b="1" sz="2500">
              <a:latin typeface="Montserrat"/>
              <a:ea typeface="Montserrat"/>
              <a:cs typeface="Montserrat"/>
              <a:sym typeface="Montserrat"/>
            </a:endParaRPr>
          </a:p>
          <a:p>
            <a:pPr indent="0" lvl="0" marL="0" rtl="0" algn="l">
              <a:spcBef>
                <a:spcPts val="0"/>
              </a:spcBef>
              <a:spcAft>
                <a:spcPts val="0"/>
              </a:spcAft>
              <a:buNone/>
            </a:pPr>
            <a:r>
              <a:rPr lang="en-US" sz="2500">
                <a:latin typeface="Montserrat"/>
                <a:ea typeface="Montserrat"/>
                <a:cs typeface="Montserrat"/>
                <a:sym typeface="Montserrat"/>
              </a:rPr>
              <a:t>From </a:t>
            </a:r>
            <a:r>
              <a:rPr lang="en-US" sz="2500">
                <a:solidFill>
                  <a:srgbClr val="C51C30"/>
                </a:solidFill>
                <a:latin typeface="Montserrat"/>
                <a:ea typeface="Montserrat"/>
                <a:cs typeface="Montserrat"/>
                <a:sym typeface="Montserrat"/>
              </a:rPr>
              <a:t>indistinguishability obfuscation </a:t>
            </a:r>
            <a:r>
              <a:rPr lang="en-US" sz="2500">
                <a:solidFill>
                  <a:schemeClr val="dk1"/>
                </a:solidFill>
                <a:latin typeface="Montserrat"/>
                <a:ea typeface="Montserrat"/>
                <a:cs typeface="Montserrat"/>
                <a:sym typeface="Montserrat"/>
              </a:rPr>
              <a:t>[GGG+14]</a:t>
            </a:r>
            <a:endParaRPr sz="25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dk2"/>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US" sz="2500">
                <a:solidFill>
                  <a:schemeClr val="dk1"/>
                </a:solidFill>
                <a:latin typeface="Montserrat"/>
                <a:ea typeface="Montserrat"/>
                <a:cs typeface="Montserrat"/>
                <a:sym typeface="Montserrat"/>
              </a:rPr>
              <a:t>Inner Products (linear functions): </a:t>
            </a:r>
            <a:endParaRPr b="1" sz="25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US" sz="2500">
                <a:solidFill>
                  <a:schemeClr val="dk1"/>
                </a:solidFill>
                <a:latin typeface="Montserrat"/>
                <a:ea typeface="Montserrat"/>
                <a:cs typeface="Montserrat"/>
                <a:sym typeface="Montserrat"/>
              </a:rPr>
              <a:t>from </a:t>
            </a:r>
            <a:r>
              <a:rPr lang="en-US" sz="2500">
                <a:solidFill>
                  <a:srgbClr val="4A86E8"/>
                </a:solidFill>
                <a:latin typeface="Montserrat"/>
                <a:ea typeface="Montserrat"/>
                <a:cs typeface="Montserrat"/>
                <a:sym typeface="Montserrat"/>
              </a:rPr>
              <a:t>DDH</a:t>
            </a:r>
            <a:r>
              <a:rPr lang="en-US" sz="2500">
                <a:solidFill>
                  <a:schemeClr val="dk2"/>
                </a:solidFill>
                <a:latin typeface="Montserrat"/>
                <a:ea typeface="Montserrat"/>
                <a:cs typeface="Montserrat"/>
                <a:sym typeface="Montserrat"/>
              </a:rPr>
              <a:t>, </a:t>
            </a:r>
            <a:r>
              <a:rPr lang="en-US" sz="2500">
                <a:solidFill>
                  <a:schemeClr val="dk1"/>
                </a:solidFill>
                <a:latin typeface="Montserrat"/>
                <a:ea typeface="Montserrat"/>
                <a:cs typeface="Montserrat"/>
                <a:sym typeface="Montserrat"/>
              </a:rPr>
              <a:t>or</a:t>
            </a:r>
            <a:r>
              <a:rPr lang="en-US" sz="2500">
                <a:solidFill>
                  <a:schemeClr val="dk2"/>
                </a:solidFill>
                <a:latin typeface="Montserrat"/>
                <a:ea typeface="Montserrat"/>
                <a:cs typeface="Montserrat"/>
                <a:sym typeface="Montserrat"/>
              </a:rPr>
              <a:t> </a:t>
            </a:r>
            <a:r>
              <a:rPr lang="en-US" sz="2500">
                <a:solidFill>
                  <a:srgbClr val="4A86E8"/>
                </a:solidFill>
                <a:latin typeface="Montserrat"/>
                <a:ea typeface="Montserrat"/>
                <a:cs typeface="Montserrat"/>
                <a:sym typeface="Montserrat"/>
              </a:rPr>
              <a:t>DCR</a:t>
            </a:r>
            <a:r>
              <a:rPr lang="en-US" sz="2500">
                <a:solidFill>
                  <a:schemeClr val="dk2"/>
                </a:solidFill>
                <a:latin typeface="Montserrat"/>
                <a:ea typeface="Montserrat"/>
                <a:cs typeface="Montserrat"/>
                <a:sym typeface="Montserrat"/>
              </a:rPr>
              <a:t>, </a:t>
            </a:r>
            <a:r>
              <a:rPr lang="en-US" sz="2500">
                <a:solidFill>
                  <a:schemeClr val="dk1"/>
                </a:solidFill>
                <a:latin typeface="Montserrat"/>
                <a:ea typeface="Montserrat"/>
                <a:cs typeface="Montserrat"/>
                <a:sym typeface="Montserrat"/>
              </a:rPr>
              <a:t>or </a:t>
            </a:r>
            <a:r>
              <a:rPr lang="en-US" sz="2500">
                <a:solidFill>
                  <a:srgbClr val="4A86E8"/>
                </a:solidFill>
                <a:latin typeface="Montserrat"/>
                <a:ea typeface="Montserrat"/>
                <a:cs typeface="Montserrat"/>
                <a:sym typeface="Montserrat"/>
              </a:rPr>
              <a:t>LWE</a:t>
            </a:r>
            <a:r>
              <a:rPr lang="en-US" sz="2500">
                <a:solidFill>
                  <a:schemeClr val="dk2"/>
                </a:solidFill>
                <a:latin typeface="Montserrat"/>
                <a:ea typeface="Montserrat"/>
                <a:cs typeface="Montserrat"/>
                <a:sym typeface="Montserrat"/>
              </a:rPr>
              <a:t> </a:t>
            </a:r>
            <a:r>
              <a:rPr lang="en-US" sz="2500">
                <a:solidFill>
                  <a:schemeClr val="dk1"/>
                </a:solidFill>
                <a:latin typeface="Montserrat"/>
                <a:ea typeface="Montserrat"/>
                <a:cs typeface="Montserrat"/>
                <a:sym typeface="Montserrat"/>
              </a:rPr>
              <a:t>[CDG+18, AGT21b, …]</a:t>
            </a:r>
            <a:endParaRPr sz="25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b="1" lang="en-US" sz="2500">
                <a:solidFill>
                  <a:schemeClr val="dk1"/>
                </a:solidFill>
                <a:latin typeface="Montserrat"/>
                <a:ea typeface="Montserrat"/>
                <a:cs typeface="Montserrat"/>
                <a:sym typeface="Montserrat"/>
              </a:rPr>
              <a:t>Quadratic functions: </a:t>
            </a:r>
            <a:endParaRPr b="1" sz="25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US" sz="2500">
                <a:solidFill>
                  <a:schemeClr val="dk1"/>
                </a:solidFill>
                <a:latin typeface="Montserrat"/>
                <a:ea typeface="Montserrat"/>
                <a:cs typeface="Montserrat"/>
                <a:sym typeface="Montserrat"/>
              </a:rPr>
              <a:t>from </a:t>
            </a:r>
            <a:r>
              <a:rPr lang="en-US" sz="2500">
                <a:solidFill>
                  <a:srgbClr val="4A86E8"/>
                </a:solidFill>
                <a:latin typeface="Montserrat"/>
                <a:ea typeface="Montserrat"/>
                <a:cs typeface="Montserrat"/>
                <a:sym typeface="Montserrat"/>
              </a:rPr>
              <a:t>bilinear maps</a:t>
            </a:r>
            <a:r>
              <a:rPr lang="en-US" sz="2500">
                <a:solidFill>
                  <a:schemeClr val="dk2"/>
                </a:solidFill>
                <a:latin typeface="Montserrat"/>
                <a:ea typeface="Montserrat"/>
                <a:cs typeface="Montserrat"/>
                <a:sym typeface="Montserrat"/>
              </a:rPr>
              <a:t> </a:t>
            </a:r>
            <a:r>
              <a:rPr lang="en-US" sz="2500">
                <a:solidFill>
                  <a:schemeClr val="dk1"/>
                </a:solidFill>
                <a:latin typeface="Montserrat"/>
                <a:ea typeface="Montserrat"/>
                <a:cs typeface="Montserrat"/>
                <a:sym typeface="Montserrat"/>
              </a:rPr>
              <a:t>[AGT22]</a:t>
            </a:r>
            <a:endParaRPr sz="25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25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1">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806" name="Shape 806"/>
        <p:cNvGrpSpPr/>
        <p:nvPr/>
      </p:nvGrpSpPr>
      <p:grpSpPr>
        <a:xfrm>
          <a:off x="0" y="0"/>
          <a:ext cx="0" cy="0"/>
          <a:chOff x="0" y="0"/>
          <a:chExt cx="0" cy="0"/>
        </a:xfrm>
      </p:grpSpPr>
      <p:sp>
        <p:nvSpPr>
          <p:cNvPr id="807" name="Google Shape;807;p60"/>
          <p:cNvSpPr txBox="1"/>
          <p:nvPr/>
        </p:nvSpPr>
        <p:spPr>
          <a:xfrm>
            <a:off x="136075" y="2138125"/>
            <a:ext cx="9007800" cy="319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chemeClr val="dk1"/>
                </a:solidFill>
                <a:latin typeface="Montserrat"/>
                <a:ea typeface="Montserrat"/>
                <a:cs typeface="Montserrat"/>
                <a:sym typeface="Montserrat"/>
              </a:rPr>
              <a:t>function-revealing IND: </a:t>
            </a:r>
            <a:endParaRPr b="1"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from </a:t>
            </a:r>
            <a:r>
              <a:rPr lang="en-US" sz="2500">
                <a:solidFill>
                  <a:srgbClr val="4A86E8"/>
                </a:solidFill>
                <a:latin typeface="Montserrat"/>
                <a:ea typeface="Montserrat"/>
                <a:cs typeface="Montserrat"/>
                <a:sym typeface="Montserrat"/>
              </a:rPr>
              <a:t>LWE</a:t>
            </a:r>
            <a:r>
              <a:rPr lang="en-US" sz="2500">
                <a:solidFill>
                  <a:schemeClr val="dk1"/>
                </a:solidFill>
                <a:latin typeface="Montserrat"/>
                <a:ea typeface="Montserrat"/>
                <a:cs typeface="Montserrat"/>
                <a:sym typeface="Montserrat"/>
              </a:rPr>
              <a:t>: in plain model with succinct CT size [LT19]</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from </a:t>
            </a:r>
            <a:r>
              <a:rPr lang="en-US" sz="2500">
                <a:solidFill>
                  <a:srgbClr val="4A86E8"/>
                </a:solidFill>
                <a:latin typeface="Montserrat"/>
                <a:ea typeface="Montserrat"/>
                <a:cs typeface="Montserrat"/>
                <a:sym typeface="Montserrat"/>
              </a:rPr>
              <a:t>DDH</a:t>
            </a:r>
            <a:r>
              <a:rPr lang="en-US" sz="2500">
                <a:solidFill>
                  <a:schemeClr val="dk1"/>
                </a:solidFill>
                <a:latin typeface="Montserrat"/>
                <a:ea typeface="Montserrat"/>
                <a:cs typeface="Montserrat"/>
                <a:sym typeface="Montserrat"/>
              </a:rPr>
              <a:t>, or </a:t>
            </a:r>
            <a:r>
              <a:rPr lang="en-US" sz="2500">
                <a:solidFill>
                  <a:srgbClr val="4A86E8"/>
                </a:solidFill>
                <a:latin typeface="Montserrat"/>
                <a:ea typeface="Montserrat"/>
                <a:cs typeface="Montserrat"/>
                <a:sym typeface="Montserrat"/>
              </a:rPr>
              <a:t>DCR</a:t>
            </a:r>
            <a:r>
              <a:rPr lang="en-US" sz="2500">
                <a:solidFill>
                  <a:schemeClr val="dk1"/>
                </a:solidFill>
                <a:latin typeface="Montserrat"/>
                <a:ea typeface="Montserrat"/>
                <a:cs typeface="Montserrat"/>
                <a:sym typeface="Montserrat"/>
              </a:rPr>
              <a:t>, or </a:t>
            </a:r>
            <a:r>
              <a:rPr lang="en-US" sz="2500">
                <a:solidFill>
                  <a:srgbClr val="4A86E8"/>
                </a:solidFill>
                <a:latin typeface="Montserrat"/>
                <a:ea typeface="Montserrat"/>
                <a:cs typeface="Montserrat"/>
                <a:sym typeface="Montserrat"/>
              </a:rPr>
              <a:t>bilinear</a:t>
            </a:r>
            <a:r>
              <a:rPr lang="en-US" sz="2500">
                <a:solidFill>
                  <a:schemeClr val="dk2"/>
                </a:solidFill>
                <a:latin typeface="Montserrat"/>
                <a:ea typeface="Montserrat"/>
                <a:cs typeface="Montserrat"/>
                <a:sym typeface="Montserrat"/>
              </a:rPr>
              <a:t> </a:t>
            </a:r>
            <a:r>
              <a:rPr lang="en-US" sz="2500">
                <a:solidFill>
                  <a:srgbClr val="4A86E8"/>
                </a:solidFill>
                <a:latin typeface="Montserrat"/>
                <a:ea typeface="Montserrat"/>
                <a:cs typeface="Montserrat"/>
                <a:sym typeface="Montserrat"/>
              </a:rPr>
              <a:t>maps</a:t>
            </a:r>
            <a:r>
              <a:rPr lang="en-US" sz="2500">
                <a:solidFill>
                  <a:schemeClr val="dk1"/>
                </a:solidFill>
                <a:latin typeface="Montserrat"/>
                <a:ea typeface="Montserrat"/>
                <a:cs typeface="Montserrat"/>
                <a:sym typeface="Montserrat"/>
              </a:rPr>
              <a:t>: either in </a:t>
            </a:r>
            <a:r>
              <a:rPr lang="en-US" sz="2500">
                <a:solidFill>
                  <a:srgbClr val="C51C30"/>
                </a:solidFill>
                <a:latin typeface="Montserrat"/>
                <a:ea typeface="Montserrat"/>
                <a:cs typeface="Montserrat"/>
                <a:sym typeface="Montserrat"/>
              </a:rPr>
              <a:t>random oracle model</a:t>
            </a:r>
            <a:r>
              <a:rPr lang="en-US" sz="2500">
                <a:solidFill>
                  <a:schemeClr val="dk1"/>
                </a:solidFill>
                <a:latin typeface="Montserrat"/>
                <a:ea typeface="Montserrat"/>
                <a:cs typeface="Montserrat"/>
                <a:sym typeface="Montserrat"/>
              </a:rPr>
              <a:t> or </a:t>
            </a:r>
            <a:r>
              <a:rPr lang="en-US" sz="2500">
                <a:solidFill>
                  <a:srgbClr val="C51C30"/>
                </a:solidFill>
                <a:latin typeface="Montserrat"/>
                <a:ea typeface="Montserrat"/>
                <a:cs typeface="Montserrat"/>
                <a:sym typeface="Montserrat"/>
              </a:rPr>
              <a:t>large CT size </a:t>
            </a:r>
            <a:r>
              <a:rPr lang="en-US" sz="2500">
                <a:solidFill>
                  <a:schemeClr val="dk1"/>
                </a:solidFill>
                <a:latin typeface="Montserrat"/>
                <a:ea typeface="Montserrat"/>
                <a:cs typeface="Montserrat"/>
                <a:sym typeface="Montserrat"/>
              </a:rPr>
              <a:t> [CDG+18, ABG19, ABM+20]</a:t>
            </a:r>
            <a:endParaRPr sz="25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500">
              <a:solidFill>
                <a:schemeClr val="dk1"/>
              </a:solidFill>
              <a:latin typeface="Montserrat"/>
              <a:ea typeface="Montserrat"/>
              <a:cs typeface="Montserrat"/>
              <a:sym typeface="Montserrat"/>
            </a:endParaRPr>
          </a:p>
          <a:p>
            <a:pPr indent="0" lvl="0" marL="0" rtl="0" algn="l">
              <a:spcBef>
                <a:spcPts val="0"/>
              </a:spcBef>
              <a:spcAft>
                <a:spcPts val="0"/>
              </a:spcAft>
              <a:buNone/>
            </a:pPr>
            <a:r>
              <a:rPr b="1" lang="en-US" sz="2500">
                <a:solidFill>
                  <a:schemeClr val="dk1"/>
                </a:solidFill>
                <a:latin typeface="Montserrat"/>
                <a:ea typeface="Montserrat"/>
                <a:cs typeface="Montserrat"/>
                <a:sym typeface="Montserrat"/>
              </a:rPr>
              <a:t>function-hiding IND:</a:t>
            </a:r>
            <a:endParaRPr b="1"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from </a:t>
            </a:r>
            <a:r>
              <a:rPr lang="en-US" sz="2500">
                <a:solidFill>
                  <a:srgbClr val="4A86E8"/>
                </a:solidFill>
                <a:latin typeface="Montserrat"/>
                <a:ea typeface="Montserrat"/>
                <a:cs typeface="Montserrat"/>
                <a:sym typeface="Montserrat"/>
              </a:rPr>
              <a:t>bilinear</a:t>
            </a:r>
            <a:r>
              <a:rPr lang="en-US" sz="2500">
                <a:solidFill>
                  <a:schemeClr val="dk2"/>
                </a:solidFill>
                <a:latin typeface="Montserrat"/>
                <a:ea typeface="Montserrat"/>
                <a:cs typeface="Montserrat"/>
                <a:sym typeface="Montserrat"/>
              </a:rPr>
              <a:t> </a:t>
            </a:r>
            <a:r>
              <a:rPr lang="en-US" sz="2500">
                <a:solidFill>
                  <a:srgbClr val="4A86E8"/>
                </a:solidFill>
                <a:latin typeface="Montserrat"/>
                <a:ea typeface="Montserrat"/>
                <a:cs typeface="Montserrat"/>
                <a:sym typeface="Montserrat"/>
              </a:rPr>
              <a:t>maps</a:t>
            </a:r>
            <a:r>
              <a:rPr lang="en-US" sz="2500">
                <a:solidFill>
                  <a:schemeClr val="dk1"/>
                </a:solidFill>
                <a:latin typeface="Montserrat"/>
                <a:ea typeface="Montserrat"/>
                <a:cs typeface="Montserrat"/>
                <a:sym typeface="Montserrat"/>
              </a:rPr>
              <a:t>: </a:t>
            </a:r>
            <a:r>
              <a:rPr lang="en-US" sz="2500">
                <a:solidFill>
                  <a:srgbClr val="C51C30"/>
                </a:solidFill>
                <a:latin typeface="Montserrat"/>
                <a:ea typeface="Montserrat"/>
                <a:cs typeface="Montserrat"/>
                <a:sym typeface="Montserrat"/>
              </a:rPr>
              <a:t>selective security</a:t>
            </a:r>
            <a:r>
              <a:rPr lang="en-US" sz="2500">
                <a:solidFill>
                  <a:schemeClr val="dk1"/>
                </a:solidFill>
                <a:latin typeface="Montserrat"/>
                <a:ea typeface="Montserrat"/>
                <a:cs typeface="Montserrat"/>
                <a:sym typeface="Montserrat"/>
              </a:rPr>
              <a:t> and in </a:t>
            </a:r>
            <a:r>
              <a:rPr lang="en-US" sz="2500">
                <a:solidFill>
                  <a:srgbClr val="C51C30"/>
                </a:solidFill>
                <a:latin typeface="Montserrat"/>
                <a:ea typeface="Montserrat"/>
                <a:cs typeface="Montserrat"/>
                <a:sym typeface="Montserrat"/>
              </a:rPr>
              <a:t>random oracle model </a:t>
            </a:r>
            <a:r>
              <a:rPr lang="en-US" sz="2500">
                <a:solidFill>
                  <a:schemeClr val="dk1"/>
                </a:solidFill>
                <a:latin typeface="Montserrat"/>
                <a:ea typeface="Montserrat"/>
                <a:cs typeface="Montserrat"/>
                <a:sym typeface="Montserrat"/>
              </a:rPr>
              <a:t>with succinct CT size [AGT21b]</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b="1" lang="en-US" sz="2500">
                <a:solidFill>
                  <a:schemeClr val="dk1"/>
                </a:solidFill>
                <a:latin typeface="Montserrat"/>
                <a:ea typeface="Montserrat"/>
                <a:cs typeface="Montserrat"/>
                <a:sym typeface="Montserrat"/>
              </a:rPr>
              <a:t>This work</a:t>
            </a:r>
            <a:r>
              <a:rPr lang="en-US" sz="2500">
                <a:solidFill>
                  <a:schemeClr val="dk1"/>
                </a:solidFill>
                <a:latin typeface="Montserrat"/>
                <a:ea typeface="Montserrat"/>
                <a:cs typeface="Montserrat"/>
                <a:sym typeface="Montserrat"/>
              </a:rPr>
              <a:t>: from </a:t>
            </a:r>
            <a:r>
              <a:rPr lang="en-US" sz="2500">
                <a:solidFill>
                  <a:srgbClr val="4A86E8"/>
                </a:solidFill>
                <a:latin typeface="Montserrat"/>
                <a:ea typeface="Montserrat"/>
                <a:cs typeface="Montserrat"/>
                <a:sym typeface="Montserrat"/>
              </a:rPr>
              <a:t>bilinear</a:t>
            </a:r>
            <a:r>
              <a:rPr lang="en-US" sz="2500">
                <a:solidFill>
                  <a:schemeClr val="dk2"/>
                </a:solidFill>
                <a:latin typeface="Montserrat"/>
                <a:ea typeface="Montserrat"/>
                <a:cs typeface="Montserrat"/>
                <a:sym typeface="Montserrat"/>
              </a:rPr>
              <a:t> </a:t>
            </a:r>
            <a:r>
              <a:rPr lang="en-US" sz="2500">
                <a:solidFill>
                  <a:srgbClr val="4A86E8"/>
                </a:solidFill>
                <a:latin typeface="Montserrat"/>
                <a:ea typeface="Montserrat"/>
                <a:cs typeface="Montserrat"/>
                <a:sym typeface="Montserrat"/>
              </a:rPr>
              <a:t>maps</a:t>
            </a:r>
            <a:r>
              <a:rPr lang="en-US" sz="2500">
                <a:solidFill>
                  <a:schemeClr val="dk1"/>
                </a:solidFill>
                <a:latin typeface="Montserrat"/>
                <a:ea typeface="Montserrat"/>
                <a:cs typeface="Montserrat"/>
                <a:sym typeface="Montserrat"/>
              </a:rPr>
              <a:t>, </a:t>
            </a:r>
            <a:r>
              <a:rPr lang="en-US" sz="2500">
                <a:solidFill>
                  <a:srgbClr val="4A86E8"/>
                </a:solidFill>
                <a:latin typeface="Montserrat"/>
                <a:ea typeface="Montserrat"/>
                <a:cs typeface="Montserrat"/>
                <a:sym typeface="Montserrat"/>
              </a:rPr>
              <a:t>full</a:t>
            </a:r>
            <a:r>
              <a:rPr lang="en-US" sz="2500">
                <a:solidFill>
                  <a:schemeClr val="dk2"/>
                </a:solidFill>
                <a:latin typeface="Montserrat"/>
                <a:ea typeface="Montserrat"/>
                <a:cs typeface="Montserrat"/>
                <a:sym typeface="Montserrat"/>
              </a:rPr>
              <a:t> </a:t>
            </a:r>
            <a:r>
              <a:rPr lang="en-US" sz="2500">
                <a:solidFill>
                  <a:srgbClr val="4A86E8"/>
                </a:solidFill>
                <a:latin typeface="Montserrat"/>
                <a:ea typeface="Montserrat"/>
                <a:cs typeface="Montserrat"/>
                <a:sym typeface="Montserrat"/>
              </a:rPr>
              <a:t>security</a:t>
            </a:r>
            <a:r>
              <a:rPr lang="en-US" sz="2500">
                <a:solidFill>
                  <a:schemeClr val="dk1"/>
                </a:solidFill>
                <a:latin typeface="Montserrat"/>
                <a:ea typeface="Montserrat"/>
                <a:cs typeface="Montserrat"/>
                <a:sym typeface="Montserrat"/>
              </a:rPr>
              <a:t> and in </a:t>
            </a:r>
            <a:r>
              <a:rPr lang="en-US" sz="2500">
                <a:solidFill>
                  <a:srgbClr val="4A86E8"/>
                </a:solidFill>
                <a:latin typeface="Montserrat"/>
                <a:ea typeface="Montserrat"/>
                <a:cs typeface="Montserrat"/>
                <a:sym typeface="Montserrat"/>
              </a:rPr>
              <a:t>plain</a:t>
            </a:r>
            <a:r>
              <a:rPr lang="en-US" sz="2500">
                <a:solidFill>
                  <a:schemeClr val="dk2"/>
                </a:solidFill>
                <a:latin typeface="Montserrat"/>
                <a:ea typeface="Montserrat"/>
                <a:cs typeface="Montserrat"/>
                <a:sym typeface="Montserrat"/>
              </a:rPr>
              <a:t> </a:t>
            </a:r>
            <a:r>
              <a:rPr lang="en-US" sz="2500">
                <a:solidFill>
                  <a:srgbClr val="4A86E8"/>
                </a:solidFill>
                <a:latin typeface="Montserrat"/>
                <a:ea typeface="Montserrat"/>
                <a:cs typeface="Montserrat"/>
                <a:sym typeface="Montserrat"/>
              </a:rPr>
              <a:t>model</a:t>
            </a:r>
            <a:r>
              <a:rPr lang="en-US" sz="2500">
                <a:solidFill>
                  <a:schemeClr val="dk2"/>
                </a:solidFill>
                <a:latin typeface="Montserrat"/>
                <a:ea typeface="Montserrat"/>
                <a:cs typeface="Montserrat"/>
                <a:sym typeface="Montserrat"/>
              </a:rPr>
              <a:t> </a:t>
            </a:r>
            <a:r>
              <a:rPr lang="en-US" sz="2500">
                <a:solidFill>
                  <a:schemeClr val="dk1"/>
                </a:solidFill>
                <a:latin typeface="Montserrat"/>
                <a:ea typeface="Montserrat"/>
                <a:cs typeface="Montserrat"/>
                <a:sym typeface="Montserrat"/>
              </a:rPr>
              <a:t>with succinct CT size</a:t>
            </a:r>
            <a:endParaRPr sz="2500">
              <a:solidFill>
                <a:srgbClr val="4A86E8"/>
              </a:solidFill>
              <a:latin typeface="Montserrat"/>
              <a:ea typeface="Montserrat"/>
              <a:cs typeface="Montserrat"/>
              <a:sym typeface="Montserrat"/>
            </a:endParaRPr>
          </a:p>
          <a:p>
            <a:pPr indent="0" lvl="0" marL="0" rtl="0" algn="l">
              <a:spcBef>
                <a:spcPts val="0"/>
              </a:spcBef>
              <a:spcAft>
                <a:spcPts val="0"/>
              </a:spcAft>
              <a:buNone/>
            </a:pPr>
            <a:r>
              <a:t/>
            </a:r>
            <a:endParaRPr b="1" sz="2500">
              <a:latin typeface="Montserrat"/>
              <a:ea typeface="Montserrat"/>
              <a:cs typeface="Montserrat"/>
              <a:sym typeface="Montserrat"/>
            </a:endParaRPr>
          </a:p>
        </p:txBody>
      </p:sp>
      <p:sp>
        <p:nvSpPr>
          <p:cNvPr id="808" name="Google Shape;808;p60"/>
          <p:cNvSpPr txBox="1"/>
          <p:nvPr>
            <p:ph type="title"/>
          </p:nvPr>
        </p:nvSpPr>
        <p:spPr>
          <a:xfrm>
            <a:off x="-75" y="719200"/>
            <a:ext cx="9144000" cy="72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sz="3100">
                <a:solidFill>
                  <a:schemeClr val="dk1"/>
                </a:solidFill>
              </a:rPr>
              <a:t>Multi-Client </a:t>
            </a:r>
            <a:r>
              <a:rPr lang="en-US" sz="3100">
                <a:solidFill>
                  <a:srgbClr val="4A86E8"/>
                </a:solidFill>
              </a:rPr>
              <a:t>Inner Product</a:t>
            </a:r>
            <a:r>
              <a:rPr lang="en-US" sz="3100">
                <a:solidFill>
                  <a:schemeClr val="dk1"/>
                </a:solidFill>
              </a:rPr>
              <a:t> Encryption (MCIPE): </a:t>
            </a:r>
            <a:r>
              <a:rPr lang="en-US" sz="3100">
                <a:solidFill>
                  <a:srgbClr val="4A86E8"/>
                </a:solidFill>
              </a:rPr>
              <a:t>Security</a:t>
            </a:r>
            <a:endParaRPr sz="3100">
              <a:solidFill>
                <a:srgbClr val="4A86E8"/>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813" name="Shape 813"/>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pic>
        <p:nvPicPr>
          <p:cNvPr id="119" name="Google Shape;119;p17"/>
          <p:cNvPicPr preferRelativeResize="0"/>
          <p:nvPr/>
        </p:nvPicPr>
        <p:blipFill>
          <a:blip r:embed="rId3">
            <a:alphaModFix/>
          </a:blip>
          <a:stretch>
            <a:fillRect/>
          </a:stretch>
        </p:blipFill>
        <p:spPr>
          <a:xfrm>
            <a:off x="6104550" y="2797525"/>
            <a:ext cx="609600" cy="609600"/>
          </a:xfrm>
          <a:prstGeom prst="rect">
            <a:avLst/>
          </a:prstGeom>
          <a:noFill/>
          <a:ln>
            <a:noFill/>
          </a:ln>
        </p:spPr>
      </p:pic>
      <p:pic>
        <p:nvPicPr>
          <p:cNvPr id="120" name="Google Shape;120;p17"/>
          <p:cNvPicPr preferRelativeResize="0"/>
          <p:nvPr/>
        </p:nvPicPr>
        <p:blipFill>
          <a:blip r:embed="rId3">
            <a:alphaModFix/>
          </a:blip>
          <a:stretch>
            <a:fillRect/>
          </a:stretch>
        </p:blipFill>
        <p:spPr>
          <a:xfrm>
            <a:off x="4267200" y="3326725"/>
            <a:ext cx="609600" cy="609600"/>
          </a:xfrm>
          <a:prstGeom prst="rect">
            <a:avLst/>
          </a:prstGeom>
          <a:noFill/>
          <a:ln>
            <a:noFill/>
          </a:ln>
        </p:spPr>
      </p:pic>
      <p:sp>
        <p:nvSpPr>
          <p:cNvPr id="121" name="Google Shape;121;p17"/>
          <p:cNvSpPr/>
          <p:nvPr/>
        </p:nvSpPr>
        <p:spPr>
          <a:xfrm>
            <a:off x="402300" y="3445800"/>
            <a:ext cx="2721300" cy="1350300"/>
          </a:xfrm>
          <a:prstGeom prst="roundRect">
            <a:avLst>
              <a:gd fmla="val 16667" name="adj"/>
            </a:avLst>
          </a:prstGeom>
          <a:noFill/>
          <a:ln cap="flat" cmpd="sng" w="3810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2500"/>
          </a:p>
          <a:p>
            <a:pPr indent="0" lvl="0" marL="0" rtl="0" algn="l">
              <a:lnSpc>
                <a:spcPct val="150000"/>
              </a:lnSpc>
              <a:spcBef>
                <a:spcPts val="0"/>
              </a:spcBef>
              <a:spcAft>
                <a:spcPts val="0"/>
              </a:spcAft>
              <a:buNone/>
            </a:pPr>
            <a:r>
              <a:rPr lang="en-US" sz="2500"/>
              <a:t>           </a:t>
            </a:r>
            <a:endParaRPr sz="2500"/>
          </a:p>
        </p:txBody>
      </p:sp>
      <p:sp>
        <p:nvSpPr>
          <p:cNvPr id="122" name="Google Shape;122;p17"/>
          <p:cNvSpPr txBox="1"/>
          <p:nvPr/>
        </p:nvSpPr>
        <p:spPr>
          <a:xfrm>
            <a:off x="5908750" y="2649325"/>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f</a:t>
            </a:r>
            <a:endParaRPr sz="2500"/>
          </a:p>
        </p:txBody>
      </p:sp>
      <p:sp>
        <p:nvSpPr>
          <p:cNvPr id="123" name="Google Shape;123;p17"/>
          <p:cNvSpPr txBox="1"/>
          <p:nvPr/>
        </p:nvSpPr>
        <p:spPr>
          <a:xfrm>
            <a:off x="4053075" y="32538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f</a:t>
            </a:r>
            <a:endParaRPr sz="2500"/>
          </a:p>
        </p:txBody>
      </p:sp>
      <p:cxnSp>
        <p:nvCxnSpPr>
          <p:cNvPr id="124" name="Google Shape;124;p17"/>
          <p:cNvCxnSpPr>
            <a:stCxn id="125" idx="3"/>
          </p:cNvCxnSpPr>
          <p:nvPr/>
        </p:nvCxnSpPr>
        <p:spPr>
          <a:xfrm>
            <a:off x="3123600" y="4044000"/>
            <a:ext cx="2896800" cy="300"/>
          </a:xfrm>
          <a:prstGeom prst="straightConnector1">
            <a:avLst/>
          </a:prstGeom>
          <a:noFill/>
          <a:ln cap="flat" cmpd="sng" w="38100">
            <a:solidFill>
              <a:schemeClr val="dk1"/>
            </a:solidFill>
            <a:prstDash val="solid"/>
            <a:round/>
            <a:headEnd len="med" w="med" type="none"/>
            <a:tailEnd len="med" w="med" type="triangle"/>
          </a:ln>
        </p:spPr>
      </p:cxnSp>
      <p:pic>
        <p:nvPicPr>
          <p:cNvPr id="126" name="Google Shape;126;p17"/>
          <p:cNvPicPr preferRelativeResize="0"/>
          <p:nvPr/>
        </p:nvPicPr>
        <p:blipFill>
          <a:blip r:embed="rId4">
            <a:alphaModFix/>
          </a:blip>
          <a:stretch>
            <a:fillRect/>
          </a:stretch>
        </p:blipFill>
        <p:spPr>
          <a:xfrm>
            <a:off x="2591400" y="2836225"/>
            <a:ext cx="532200" cy="532200"/>
          </a:xfrm>
          <a:prstGeom prst="rect">
            <a:avLst/>
          </a:prstGeom>
          <a:noFill/>
          <a:ln>
            <a:noFill/>
          </a:ln>
        </p:spPr>
      </p:pic>
      <p:cxnSp>
        <p:nvCxnSpPr>
          <p:cNvPr id="127" name="Google Shape;127;p17"/>
          <p:cNvCxnSpPr>
            <a:stCxn id="126" idx="3"/>
            <a:endCxn id="128" idx="1"/>
          </p:cNvCxnSpPr>
          <p:nvPr/>
        </p:nvCxnSpPr>
        <p:spPr>
          <a:xfrm>
            <a:off x="3123600" y="3102325"/>
            <a:ext cx="2943600" cy="0"/>
          </a:xfrm>
          <a:prstGeom prst="straightConnector1">
            <a:avLst/>
          </a:prstGeom>
          <a:noFill/>
          <a:ln cap="flat" cmpd="sng" w="38100">
            <a:solidFill>
              <a:schemeClr val="dk1"/>
            </a:solidFill>
            <a:prstDash val="solid"/>
            <a:round/>
            <a:headEnd len="med" w="med" type="none"/>
            <a:tailEnd len="med" w="med" type="triangle"/>
          </a:ln>
        </p:spPr>
      </p:cxnSp>
      <p:sp>
        <p:nvSpPr>
          <p:cNvPr id="129" name="Google Shape;129;p17"/>
          <p:cNvSpPr/>
          <p:nvPr/>
        </p:nvSpPr>
        <p:spPr>
          <a:xfrm>
            <a:off x="2157550" y="3972150"/>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n</a:t>
            </a:r>
            <a:endParaRPr baseline="-25000" sz="2500"/>
          </a:p>
        </p:txBody>
      </p:sp>
      <p:pic>
        <p:nvPicPr>
          <p:cNvPr id="130" name="Google Shape;130;p17"/>
          <p:cNvPicPr preferRelativeResize="0"/>
          <p:nvPr/>
        </p:nvPicPr>
        <p:blipFill>
          <a:blip r:embed="rId5">
            <a:alphaModFix/>
          </a:blip>
          <a:stretch>
            <a:fillRect/>
          </a:stretch>
        </p:blipFill>
        <p:spPr>
          <a:xfrm>
            <a:off x="2598875" y="4208850"/>
            <a:ext cx="365760" cy="365760"/>
          </a:xfrm>
          <a:prstGeom prst="rect">
            <a:avLst/>
          </a:prstGeom>
          <a:noFill/>
          <a:ln>
            <a:noFill/>
          </a:ln>
        </p:spPr>
      </p:pic>
      <p:sp>
        <p:nvSpPr>
          <p:cNvPr id="131" name="Google Shape;131;p17"/>
          <p:cNvSpPr/>
          <p:nvPr/>
        </p:nvSpPr>
        <p:spPr>
          <a:xfrm>
            <a:off x="6021650" y="3787650"/>
            <a:ext cx="1915200" cy="5127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f(x</a:t>
            </a:r>
            <a:r>
              <a:rPr baseline="-25000" lang="en-US" sz="2500"/>
              <a:t>1</a:t>
            </a:r>
            <a:r>
              <a:rPr lang="en-US" sz="2500"/>
              <a:t>, …, x</a:t>
            </a:r>
            <a:r>
              <a:rPr baseline="-25000" lang="en-US" sz="2500"/>
              <a:t>n</a:t>
            </a:r>
            <a:r>
              <a:rPr lang="en-US" sz="2500"/>
              <a:t>)</a:t>
            </a:r>
            <a:endParaRPr sz="2500"/>
          </a:p>
        </p:txBody>
      </p:sp>
      <p:sp>
        <p:nvSpPr>
          <p:cNvPr id="132" name="Google Shape;132;p17"/>
          <p:cNvSpPr/>
          <p:nvPr/>
        </p:nvSpPr>
        <p:spPr>
          <a:xfrm>
            <a:off x="481150" y="3972150"/>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1</a:t>
            </a:r>
            <a:endParaRPr baseline="-25000" sz="2500"/>
          </a:p>
        </p:txBody>
      </p:sp>
      <p:pic>
        <p:nvPicPr>
          <p:cNvPr id="133" name="Google Shape;133;p17"/>
          <p:cNvPicPr preferRelativeResize="0"/>
          <p:nvPr/>
        </p:nvPicPr>
        <p:blipFill>
          <a:blip r:embed="rId5">
            <a:alphaModFix/>
          </a:blip>
          <a:stretch>
            <a:fillRect/>
          </a:stretch>
        </p:blipFill>
        <p:spPr>
          <a:xfrm>
            <a:off x="922475" y="4208850"/>
            <a:ext cx="365760" cy="365760"/>
          </a:xfrm>
          <a:prstGeom prst="rect">
            <a:avLst/>
          </a:prstGeom>
          <a:noFill/>
          <a:ln>
            <a:noFill/>
          </a:ln>
        </p:spPr>
      </p:pic>
      <p:cxnSp>
        <p:nvCxnSpPr>
          <p:cNvPr id="134" name="Google Shape;134;p17"/>
          <p:cNvCxnSpPr/>
          <p:nvPr/>
        </p:nvCxnSpPr>
        <p:spPr>
          <a:xfrm>
            <a:off x="1227400" y="4208850"/>
            <a:ext cx="806700" cy="0"/>
          </a:xfrm>
          <a:prstGeom prst="straightConnector1">
            <a:avLst/>
          </a:prstGeom>
          <a:noFill/>
          <a:ln cap="flat" cmpd="sng" w="38100">
            <a:solidFill>
              <a:schemeClr val="dk1"/>
            </a:solidFill>
            <a:prstDash val="dot"/>
            <a:round/>
            <a:headEnd len="med" w="med" type="none"/>
            <a:tailEnd len="med" w="med" type="none"/>
          </a:ln>
        </p:spPr>
      </p:cxnSp>
      <p:sp>
        <p:nvSpPr>
          <p:cNvPr id="135" name="Google Shape;135;p17"/>
          <p:cNvSpPr txBox="1"/>
          <p:nvPr/>
        </p:nvSpPr>
        <p:spPr>
          <a:xfrm>
            <a:off x="422600" y="3407125"/>
            <a:ext cx="2538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Montserrat"/>
                <a:ea typeface="Montserrat"/>
                <a:cs typeface="Montserrat"/>
                <a:sym typeface="Montserrat"/>
              </a:rPr>
              <a:t>time step </a:t>
            </a:r>
            <a:r>
              <a:rPr b="1" lang="en-US" sz="2500">
                <a:latin typeface="Montserrat"/>
                <a:ea typeface="Montserrat"/>
                <a:cs typeface="Montserrat"/>
                <a:sym typeface="Montserrat"/>
              </a:rPr>
              <a:t>t</a:t>
            </a:r>
            <a:r>
              <a:rPr lang="en-US" sz="2500">
                <a:latin typeface="Montserrat"/>
                <a:ea typeface="Montserrat"/>
                <a:cs typeface="Montserrat"/>
                <a:sym typeface="Montserrat"/>
              </a:rPr>
              <a:t>:</a:t>
            </a:r>
            <a:endParaRPr sz="2500">
              <a:latin typeface="Montserrat"/>
              <a:ea typeface="Montserrat"/>
              <a:cs typeface="Montserrat"/>
              <a:sym typeface="Montserrat"/>
            </a:endParaRPr>
          </a:p>
        </p:txBody>
      </p:sp>
      <p:sp>
        <p:nvSpPr>
          <p:cNvPr id="125" name="Google Shape;125;p17"/>
          <p:cNvSpPr/>
          <p:nvPr/>
        </p:nvSpPr>
        <p:spPr>
          <a:xfrm>
            <a:off x="2591400" y="3787650"/>
            <a:ext cx="5322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endParaRPr sz="2500"/>
          </a:p>
        </p:txBody>
      </p:sp>
      <p:pic>
        <p:nvPicPr>
          <p:cNvPr id="136" name="Google Shape;136;p17"/>
          <p:cNvPicPr preferRelativeResize="0"/>
          <p:nvPr/>
        </p:nvPicPr>
        <p:blipFill>
          <a:blip r:embed="rId5">
            <a:alphaModFix/>
          </a:blip>
          <a:stretch>
            <a:fillRect/>
          </a:stretch>
        </p:blipFill>
        <p:spPr>
          <a:xfrm>
            <a:off x="2942100" y="4100550"/>
            <a:ext cx="365760" cy="365760"/>
          </a:xfrm>
          <a:prstGeom prst="rect">
            <a:avLst/>
          </a:prstGeom>
          <a:noFill/>
          <a:ln>
            <a:noFill/>
          </a:ln>
        </p:spPr>
      </p:pic>
      <p:sp>
        <p:nvSpPr>
          <p:cNvPr id="137" name="Google Shape;137;p17"/>
          <p:cNvSpPr/>
          <p:nvPr/>
        </p:nvSpPr>
        <p:spPr>
          <a:xfrm>
            <a:off x="6020400" y="3787650"/>
            <a:ext cx="777900" cy="5127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f(x)</a:t>
            </a:r>
            <a:endParaRPr sz="2500"/>
          </a:p>
        </p:txBody>
      </p:sp>
      <p:sp>
        <p:nvSpPr>
          <p:cNvPr id="138" name="Google Shape;138;p17"/>
          <p:cNvSpPr txBox="1"/>
          <p:nvPr>
            <p:ph type="title"/>
          </p:nvPr>
        </p:nvSpPr>
        <p:spPr>
          <a:xfrm>
            <a:off x="0"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Multi-Client </a:t>
            </a:r>
            <a:r>
              <a:rPr lang="en-US" sz="3300">
                <a:solidFill>
                  <a:schemeClr val="dk1"/>
                </a:solidFill>
              </a:rPr>
              <a:t>Functional Encryption (MCFE)</a:t>
            </a:r>
            <a:endParaRPr sz="3300">
              <a:solidFill>
                <a:srgbClr val="4A86E8"/>
              </a:solidFill>
            </a:endParaRPr>
          </a:p>
        </p:txBody>
      </p:sp>
      <p:sp>
        <p:nvSpPr>
          <p:cNvPr id="139" name="Google Shape;139;p17"/>
          <p:cNvSpPr/>
          <p:nvPr/>
        </p:nvSpPr>
        <p:spPr>
          <a:xfrm>
            <a:off x="3035150" y="1283150"/>
            <a:ext cx="5358000" cy="1350300"/>
          </a:xfrm>
          <a:prstGeom prst="wedgeRoundRectCallout">
            <a:avLst>
              <a:gd fmla="val -21901" name="adj1"/>
              <a:gd fmla="val -80472" name="adj2"/>
              <a:gd fmla="val 0" name="adj3"/>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500">
                <a:solidFill>
                  <a:schemeClr val="dk1"/>
                </a:solidFill>
              </a:rPr>
              <a:t>allows fine-grained access control over the </a:t>
            </a:r>
            <a:r>
              <a:rPr lang="en-US" sz="2500">
                <a:solidFill>
                  <a:srgbClr val="4A86E8"/>
                </a:solidFill>
              </a:rPr>
              <a:t>encrypted messages from multiple clients</a:t>
            </a:r>
            <a:r>
              <a:rPr lang="en-US" sz="2500">
                <a:solidFill>
                  <a:schemeClr val="dk1"/>
                </a:solidFill>
              </a:rPr>
              <a:t> </a:t>
            </a:r>
            <a:endParaRPr/>
          </a:p>
        </p:txBody>
      </p:sp>
      <p:sp>
        <p:nvSpPr>
          <p:cNvPr id="140" name="Google Shape;140;p17"/>
          <p:cNvSpPr txBox="1"/>
          <p:nvPr/>
        </p:nvSpPr>
        <p:spPr>
          <a:xfrm>
            <a:off x="4205475" y="26442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f</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5"/>
                                        </p:tgtEl>
                                      </p:cBhvr>
                                    </p:animEffect>
                                    <p:set>
                                      <p:cBhvr>
                                        <p:cTn dur="1" fill="hold">
                                          <p:stCondLst>
                                            <p:cond delay="1000"/>
                                          </p:stCondLst>
                                        </p:cTn>
                                        <p:tgtEl>
                                          <p:spTgt spid="1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36"/>
                                        </p:tgtEl>
                                      </p:cBhvr>
                                    </p:animEffect>
                                    <p:set>
                                      <p:cBhvr>
                                        <p:cTn dur="1" fill="hold">
                                          <p:stCondLst>
                                            <p:cond delay="1000"/>
                                          </p:stCondLst>
                                        </p:cTn>
                                        <p:tgtEl>
                                          <p:spTgt spid="13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37"/>
                                        </p:tgtEl>
                                      </p:cBhvr>
                                    </p:animEffect>
                                    <p:set>
                                      <p:cBhvr>
                                        <p:cTn dur="1" fill="hold">
                                          <p:stCondLst>
                                            <p:cond delay="1000"/>
                                          </p:stCondLst>
                                        </p:cTn>
                                        <p:tgtEl>
                                          <p:spTgt spid="13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818" name="Shape 818"/>
        <p:cNvGrpSpPr/>
        <p:nvPr/>
      </p:nvGrpSpPr>
      <p:grpSpPr>
        <a:xfrm>
          <a:off x="0" y="0"/>
          <a:ext cx="0" cy="0"/>
          <a:chOff x="0" y="0"/>
          <a:chExt cx="0" cy="0"/>
        </a:xfrm>
      </p:grpSpPr>
      <p:sp>
        <p:nvSpPr>
          <p:cNvPr id="819" name="Google Shape;819;p62"/>
          <p:cNvSpPr txBox="1"/>
          <p:nvPr>
            <p:ph type="title"/>
          </p:nvPr>
        </p:nvSpPr>
        <p:spPr>
          <a:xfrm>
            <a:off x="-75" y="2580888"/>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Security definition</a:t>
            </a:r>
            <a:endParaRPr sz="33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824" name="Shape 824"/>
        <p:cNvGrpSpPr/>
        <p:nvPr/>
      </p:nvGrpSpPr>
      <p:grpSpPr>
        <a:xfrm>
          <a:off x="0" y="0"/>
          <a:ext cx="0" cy="0"/>
          <a:chOff x="0" y="0"/>
          <a:chExt cx="0" cy="0"/>
        </a:xfrm>
      </p:grpSpPr>
      <p:sp>
        <p:nvSpPr>
          <p:cNvPr id="825" name="Google Shape;825;p63"/>
          <p:cNvSpPr txBox="1"/>
          <p:nvPr/>
        </p:nvSpPr>
        <p:spPr>
          <a:xfrm>
            <a:off x="4314050" y="3916700"/>
            <a:ext cx="27780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800">
                <a:latin typeface="Montserrat"/>
                <a:ea typeface="Montserrat"/>
                <a:cs typeface="Montserrat"/>
                <a:sym typeface="Montserrat"/>
              </a:rPr>
              <a:t>{      }</a:t>
            </a:r>
            <a:r>
              <a:rPr baseline="-25000" lang="en-US" sz="3800">
                <a:latin typeface="Montserrat"/>
                <a:ea typeface="Montserrat"/>
                <a:cs typeface="Montserrat"/>
                <a:sym typeface="Montserrat"/>
              </a:rPr>
              <a:t>i∈K</a:t>
            </a:r>
            <a:endParaRPr baseline="-25000" sz="3800">
              <a:latin typeface="Montserrat"/>
              <a:ea typeface="Montserrat"/>
              <a:cs typeface="Montserrat"/>
              <a:sym typeface="Montserrat"/>
            </a:endParaRPr>
          </a:p>
        </p:txBody>
      </p:sp>
      <p:sp>
        <p:nvSpPr>
          <p:cNvPr id="826" name="Google Shape;826;p63"/>
          <p:cNvSpPr txBox="1"/>
          <p:nvPr>
            <p:ph type="title"/>
          </p:nvPr>
        </p:nvSpPr>
        <p:spPr>
          <a:xfrm>
            <a:off x="-75" y="3382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Informal function-hiding game: Real</a:t>
            </a:r>
            <a:r>
              <a:rPr baseline="-25000" lang="en-US" sz="3300">
                <a:solidFill>
                  <a:schemeClr val="dk1"/>
                </a:solidFill>
              </a:rPr>
              <a:t>b</a:t>
            </a:r>
            <a:endParaRPr baseline="-25000" sz="3300">
              <a:solidFill>
                <a:schemeClr val="dk2"/>
              </a:solidFill>
            </a:endParaRPr>
          </a:p>
        </p:txBody>
      </p:sp>
      <p:pic>
        <p:nvPicPr>
          <p:cNvPr id="827" name="Google Shape;827;p63"/>
          <p:cNvPicPr preferRelativeResize="0"/>
          <p:nvPr/>
        </p:nvPicPr>
        <p:blipFill>
          <a:blip r:embed="rId3">
            <a:alphaModFix/>
          </a:blip>
          <a:stretch>
            <a:fillRect/>
          </a:stretch>
        </p:blipFill>
        <p:spPr>
          <a:xfrm>
            <a:off x="1924363" y="1081275"/>
            <a:ext cx="875850" cy="875850"/>
          </a:xfrm>
          <a:prstGeom prst="rect">
            <a:avLst/>
          </a:prstGeom>
          <a:noFill/>
          <a:ln>
            <a:noFill/>
          </a:ln>
        </p:spPr>
      </p:pic>
      <p:pic>
        <p:nvPicPr>
          <p:cNvPr id="828" name="Google Shape;828;p63"/>
          <p:cNvPicPr preferRelativeResize="0"/>
          <p:nvPr/>
        </p:nvPicPr>
        <p:blipFill>
          <a:blip r:embed="rId4">
            <a:alphaModFix/>
          </a:blip>
          <a:stretch>
            <a:fillRect/>
          </a:stretch>
        </p:blipFill>
        <p:spPr>
          <a:xfrm>
            <a:off x="6678088" y="1066300"/>
            <a:ext cx="875850" cy="875850"/>
          </a:xfrm>
          <a:prstGeom prst="rect">
            <a:avLst/>
          </a:prstGeom>
          <a:noFill/>
          <a:ln>
            <a:noFill/>
          </a:ln>
        </p:spPr>
      </p:pic>
      <p:cxnSp>
        <p:nvCxnSpPr>
          <p:cNvPr id="829" name="Google Shape;829;p63"/>
          <p:cNvCxnSpPr/>
          <p:nvPr/>
        </p:nvCxnSpPr>
        <p:spPr>
          <a:xfrm>
            <a:off x="3826488" y="4799850"/>
            <a:ext cx="2033400" cy="0"/>
          </a:xfrm>
          <a:prstGeom prst="straightConnector1">
            <a:avLst/>
          </a:prstGeom>
          <a:noFill/>
          <a:ln cap="flat" cmpd="sng" w="38100">
            <a:solidFill>
              <a:srgbClr val="1F497D"/>
            </a:solidFill>
            <a:prstDash val="solid"/>
            <a:round/>
            <a:headEnd len="med" w="med" type="none"/>
            <a:tailEnd len="med" w="med" type="triangle"/>
          </a:ln>
        </p:spPr>
      </p:cxnSp>
      <p:cxnSp>
        <p:nvCxnSpPr>
          <p:cNvPr id="830" name="Google Shape;830;p63"/>
          <p:cNvCxnSpPr/>
          <p:nvPr/>
        </p:nvCxnSpPr>
        <p:spPr>
          <a:xfrm rot="10800000">
            <a:off x="3837663" y="3669575"/>
            <a:ext cx="1904100" cy="0"/>
          </a:xfrm>
          <a:prstGeom prst="straightConnector1">
            <a:avLst/>
          </a:prstGeom>
          <a:noFill/>
          <a:ln cap="flat" cmpd="sng" w="38100">
            <a:solidFill>
              <a:srgbClr val="1F497D"/>
            </a:solidFill>
            <a:prstDash val="solid"/>
            <a:round/>
            <a:headEnd len="med" w="med" type="none"/>
            <a:tailEnd len="med" w="med" type="triangle"/>
          </a:ln>
        </p:spPr>
      </p:cxnSp>
      <p:pic>
        <p:nvPicPr>
          <p:cNvPr id="831" name="Google Shape;831;p63"/>
          <p:cNvPicPr preferRelativeResize="0"/>
          <p:nvPr/>
        </p:nvPicPr>
        <p:blipFill>
          <a:blip r:embed="rId5">
            <a:alphaModFix/>
          </a:blip>
          <a:stretch>
            <a:fillRect/>
          </a:stretch>
        </p:blipFill>
        <p:spPr>
          <a:xfrm>
            <a:off x="4681325" y="3996150"/>
            <a:ext cx="609600" cy="609600"/>
          </a:xfrm>
          <a:prstGeom prst="rect">
            <a:avLst/>
          </a:prstGeom>
          <a:noFill/>
          <a:ln>
            <a:noFill/>
          </a:ln>
        </p:spPr>
      </p:pic>
      <p:sp>
        <p:nvSpPr>
          <p:cNvPr id="832" name="Google Shape;832;p63"/>
          <p:cNvSpPr txBox="1"/>
          <p:nvPr/>
        </p:nvSpPr>
        <p:spPr>
          <a:xfrm>
            <a:off x="4486600" y="384845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i</a:t>
            </a:r>
            <a:endParaRPr sz="2500"/>
          </a:p>
        </p:txBody>
      </p:sp>
      <p:sp>
        <p:nvSpPr>
          <p:cNvPr id="833" name="Google Shape;833;p63"/>
          <p:cNvSpPr txBox="1"/>
          <p:nvPr/>
        </p:nvSpPr>
        <p:spPr>
          <a:xfrm>
            <a:off x="4261075" y="3165975"/>
            <a:ext cx="1626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Montserrat"/>
                <a:ea typeface="Montserrat"/>
                <a:cs typeface="Montserrat"/>
                <a:sym typeface="Montserrat"/>
              </a:rPr>
              <a:t>K ⊂ [n]</a:t>
            </a:r>
            <a:endParaRPr sz="2500">
              <a:latin typeface="Montserrat"/>
              <a:ea typeface="Montserrat"/>
              <a:cs typeface="Montserrat"/>
              <a:sym typeface="Montserrat"/>
            </a:endParaRPr>
          </a:p>
        </p:txBody>
      </p:sp>
      <p:sp>
        <p:nvSpPr>
          <p:cNvPr id="834" name="Google Shape;834;p63"/>
          <p:cNvSpPr txBox="1"/>
          <p:nvPr/>
        </p:nvSpPr>
        <p:spPr>
          <a:xfrm>
            <a:off x="11675" y="2818700"/>
            <a:ext cx="23226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Montserrat"/>
                <a:ea typeface="Montserrat"/>
                <a:cs typeface="Montserrat"/>
                <a:sym typeface="Montserrat"/>
              </a:rPr>
              <a:t>Setup Phase</a:t>
            </a:r>
            <a:endParaRPr sz="2500">
              <a:latin typeface="Montserrat"/>
              <a:ea typeface="Montserrat"/>
              <a:cs typeface="Montserrat"/>
              <a:sym typeface="Montserrat"/>
            </a:endParaRPr>
          </a:p>
        </p:txBody>
      </p:sp>
      <p:cxnSp>
        <p:nvCxnSpPr>
          <p:cNvPr id="835" name="Google Shape;835;p63"/>
          <p:cNvCxnSpPr/>
          <p:nvPr/>
        </p:nvCxnSpPr>
        <p:spPr>
          <a:xfrm>
            <a:off x="34000" y="2567600"/>
            <a:ext cx="9039300" cy="0"/>
          </a:xfrm>
          <a:prstGeom prst="straightConnector1">
            <a:avLst/>
          </a:prstGeom>
          <a:noFill/>
          <a:ln cap="flat" cmpd="sng" w="38100">
            <a:solidFill>
              <a:schemeClr val="dk1"/>
            </a:solidFill>
            <a:prstDash val="dash"/>
            <a:round/>
            <a:headEnd len="med" w="med" type="none"/>
            <a:tailEnd len="med" w="med" type="none"/>
          </a:ln>
        </p:spPr>
      </p:cxnSp>
      <p:cxnSp>
        <p:nvCxnSpPr>
          <p:cNvPr id="836" name="Google Shape;836;p63"/>
          <p:cNvCxnSpPr/>
          <p:nvPr/>
        </p:nvCxnSpPr>
        <p:spPr>
          <a:xfrm>
            <a:off x="34000" y="5691800"/>
            <a:ext cx="9039300" cy="0"/>
          </a:xfrm>
          <a:prstGeom prst="straightConnector1">
            <a:avLst/>
          </a:prstGeom>
          <a:noFill/>
          <a:ln cap="flat" cmpd="sng" w="38100">
            <a:solidFill>
              <a:schemeClr val="dk1"/>
            </a:solidFill>
            <a:prstDash val="dash"/>
            <a:round/>
            <a:headEnd len="med" w="med" type="none"/>
            <a:tailEnd len="med" w="med" type="none"/>
          </a:ln>
        </p:spPr>
      </p:cxnSp>
      <p:sp>
        <p:nvSpPr>
          <p:cNvPr id="837" name="Google Shape;837;p63"/>
          <p:cNvSpPr txBox="1"/>
          <p:nvPr/>
        </p:nvSpPr>
        <p:spPr>
          <a:xfrm>
            <a:off x="1670488" y="2002825"/>
            <a:ext cx="1383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500">
                <a:latin typeface="Montserrat"/>
                <a:ea typeface="Montserrat"/>
                <a:cs typeface="Montserrat"/>
                <a:sym typeface="Montserrat"/>
              </a:rPr>
              <a:t>b</a:t>
            </a:r>
            <a:r>
              <a:rPr lang="en-US" sz="2500">
                <a:solidFill>
                  <a:schemeClr val="dk1"/>
                </a:solidFill>
                <a:latin typeface="Montserrat"/>
                <a:ea typeface="Montserrat"/>
                <a:cs typeface="Montserrat"/>
                <a:sym typeface="Montserrat"/>
              </a:rPr>
              <a:t>∈{0,1}</a:t>
            </a:r>
            <a:endParaRPr sz="2500">
              <a:latin typeface="Montserrat"/>
              <a:ea typeface="Montserrat"/>
              <a:cs typeface="Montserrat"/>
              <a:sym typeface="Montserrat"/>
            </a:endParaRPr>
          </a:p>
        </p:txBody>
      </p:sp>
      <p:sp>
        <p:nvSpPr>
          <p:cNvPr id="838" name="Google Shape;838;p63"/>
          <p:cNvSpPr/>
          <p:nvPr/>
        </p:nvSpPr>
        <p:spPr>
          <a:xfrm>
            <a:off x="6659350" y="3105050"/>
            <a:ext cx="2033400" cy="1694700"/>
          </a:xfrm>
          <a:prstGeom prst="cloudCallout">
            <a:avLst>
              <a:gd fmla="val -23848" name="adj1"/>
              <a:gd fmla="val -70558"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Corrupt a set of clients</a:t>
            </a:r>
            <a:endParaRPr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8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843" name="Shape 843"/>
        <p:cNvGrpSpPr/>
        <p:nvPr/>
      </p:nvGrpSpPr>
      <p:grpSpPr>
        <a:xfrm>
          <a:off x="0" y="0"/>
          <a:ext cx="0" cy="0"/>
          <a:chOff x="0" y="0"/>
          <a:chExt cx="0" cy="0"/>
        </a:xfrm>
      </p:grpSpPr>
      <p:sp>
        <p:nvSpPr>
          <p:cNvPr id="844" name="Google Shape;844;p64"/>
          <p:cNvSpPr txBox="1"/>
          <p:nvPr>
            <p:ph type="title"/>
          </p:nvPr>
        </p:nvSpPr>
        <p:spPr>
          <a:xfrm>
            <a:off x="-75" y="3382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Informal function-hiding game: Real</a:t>
            </a:r>
            <a:r>
              <a:rPr baseline="-25000" lang="en-US" sz="3300">
                <a:solidFill>
                  <a:schemeClr val="dk1"/>
                </a:solidFill>
              </a:rPr>
              <a:t>b</a:t>
            </a:r>
            <a:endParaRPr baseline="-25000" sz="3300">
              <a:solidFill>
                <a:schemeClr val="dk2"/>
              </a:solidFill>
            </a:endParaRPr>
          </a:p>
        </p:txBody>
      </p:sp>
      <p:pic>
        <p:nvPicPr>
          <p:cNvPr id="845" name="Google Shape;845;p64"/>
          <p:cNvPicPr preferRelativeResize="0"/>
          <p:nvPr/>
        </p:nvPicPr>
        <p:blipFill>
          <a:blip r:embed="rId3">
            <a:alphaModFix/>
          </a:blip>
          <a:stretch>
            <a:fillRect/>
          </a:stretch>
        </p:blipFill>
        <p:spPr>
          <a:xfrm>
            <a:off x="1924363" y="1081275"/>
            <a:ext cx="875850" cy="875850"/>
          </a:xfrm>
          <a:prstGeom prst="rect">
            <a:avLst/>
          </a:prstGeom>
          <a:noFill/>
          <a:ln>
            <a:noFill/>
          </a:ln>
        </p:spPr>
      </p:pic>
      <p:pic>
        <p:nvPicPr>
          <p:cNvPr id="846" name="Google Shape;846;p64"/>
          <p:cNvPicPr preferRelativeResize="0"/>
          <p:nvPr/>
        </p:nvPicPr>
        <p:blipFill>
          <a:blip r:embed="rId4">
            <a:alphaModFix/>
          </a:blip>
          <a:stretch>
            <a:fillRect/>
          </a:stretch>
        </p:blipFill>
        <p:spPr>
          <a:xfrm>
            <a:off x="6678088" y="1066300"/>
            <a:ext cx="875850" cy="875850"/>
          </a:xfrm>
          <a:prstGeom prst="rect">
            <a:avLst/>
          </a:prstGeom>
          <a:noFill/>
          <a:ln>
            <a:noFill/>
          </a:ln>
        </p:spPr>
      </p:pic>
      <p:cxnSp>
        <p:nvCxnSpPr>
          <p:cNvPr id="847" name="Google Shape;847;p64"/>
          <p:cNvCxnSpPr/>
          <p:nvPr/>
        </p:nvCxnSpPr>
        <p:spPr>
          <a:xfrm flipH="1">
            <a:off x="3836463" y="5345975"/>
            <a:ext cx="1905300" cy="9000"/>
          </a:xfrm>
          <a:prstGeom prst="straightConnector1">
            <a:avLst/>
          </a:prstGeom>
          <a:noFill/>
          <a:ln cap="flat" cmpd="sng" w="38100">
            <a:solidFill>
              <a:srgbClr val="1F497D"/>
            </a:solidFill>
            <a:prstDash val="solid"/>
            <a:round/>
            <a:headEnd len="med" w="med" type="none"/>
            <a:tailEnd len="med" w="med" type="triangle"/>
          </a:ln>
        </p:spPr>
      </p:cxnSp>
      <p:cxnSp>
        <p:nvCxnSpPr>
          <p:cNvPr id="848" name="Google Shape;848;p64"/>
          <p:cNvCxnSpPr/>
          <p:nvPr/>
        </p:nvCxnSpPr>
        <p:spPr>
          <a:xfrm>
            <a:off x="3836313" y="6162900"/>
            <a:ext cx="1920300" cy="8700"/>
          </a:xfrm>
          <a:prstGeom prst="straightConnector1">
            <a:avLst/>
          </a:prstGeom>
          <a:noFill/>
          <a:ln cap="flat" cmpd="sng" w="38100">
            <a:solidFill>
              <a:srgbClr val="1F497D"/>
            </a:solidFill>
            <a:prstDash val="solid"/>
            <a:round/>
            <a:headEnd len="med" w="med" type="none"/>
            <a:tailEnd len="med" w="med" type="triangle"/>
          </a:ln>
        </p:spPr>
      </p:cxnSp>
      <p:sp>
        <p:nvSpPr>
          <p:cNvPr id="849" name="Google Shape;849;p64"/>
          <p:cNvSpPr/>
          <p:nvPr/>
        </p:nvSpPr>
        <p:spPr>
          <a:xfrm>
            <a:off x="6056013" y="4927050"/>
            <a:ext cx="776400" cy="1163700"/>
          </a:xfrm>
          <a:prstGeom prst="curvedLeftArrow">
            <a:avLst>
              <a:gd fmla="val 25000" name="adj1"/>
              <a:gd fmla="val 50000" name="adj2"/>
              <a:gd fmla="val 25000" name="adj3"/>
            </a:avLst>
          </a:prstGeom>
          <a:solidFill>
            <a:srgbClr val="1F497D"/>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0" name="Google Shape;850;p64"/>
          <p:cNvCxnSpPr/>
          <p:nvPr/>
        </p:nvCxnSpPr>
        <p:spPr>
          <a:xfrm flipH="1">
            <a:off x="3821463" y="3440975"/>
            <a:ext cx="1920300" cy="8100"/>
          </a:xfrm>
          <a:prstGeom prst="straightConnector1">
            <a:avLst/>
          </a:prstGeom>
          <a:noFill/>
          <a:ln cap="flat" cmpd="sng" w="38100">
            <a:solidFill>
              <a:srgbClr val="1F497D"/>
            </a:solidFill>
            <a:prstDash val="solid"/>
            <a:round/>
            <a:headEnd len="med" w="med" type="none"/>
            <a:tailEnd len="med" w="med" type="triangle"/>
          </a:ln>
        </p:spPr>
      </p:cxnSp>
      <p:cxnSp>
        <p:nvCxnSpPr>
          <p:cNvPr id="851" name="Google Shape;851;p64"/>
          <p:cNvCxnSpPr/>
          <p:nvPr/>
        </p:nvCxnSpPr>
        <p:spPr>
          <a:xfrm>
            <a:off x="3883038" y="4253350"/>
            <a:ext cx="1920300" cy="13500"/>
          </a:xfrm>
          <a:prstGeom prst="straightConnector1">
            <a:avLst/>
          </a:prstGeom>
          <a:noFill/>
          <a:ln cap="flat" cmpd="sng" w="38100">
            <a:solidFill>
              <a:srgbClr val="1F497D"/>
            </a:solidFill>
            <a:prstDash val="solid"/>
            <a:round/>
            <a:headEnd len="med" w="med" type="none"/>
            <a:tailEnd len="med" w="med" type="triangle"/>
          </a:ln>
        </p:spPr>
      </p:cxnSp>
      <p:sp>
        <p:nvSpPr>
          <p:cNvPr id="852" name="Google Shape;852;p64"/>
          <p:cNvSpPr/>
          <p:nvPr/>
        </p:nvSpPr>
        <p:spPr>
          <a:xfrm>
            <a:off x="6056013" y="2945850"/>
            <a:ext cx="776400" cy="1163700"/>
          </a:xfrm>
          <a:prstGeom prst="curvedLeftArrow">
            <a:avLst>
              <a:gd fmla="val 25000" name="adj1"/>
              <a:gd fmla="val 50000" name="adj2"/>
              <a:gd fmla="val 25000" name="adj3"/>
            </a:avLst>
          </a:prstGeom>
          <a:solidFill>
            <a:srgbClr val="1F497D"/>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64"/>
          <p:cNvSpPr/>
          <p:nvPr/>
        </p:nvSpPr>
        <p:spPr>
          <a:xfrm>
            <a:off x="4374388" y="3488763"/>
            <a:ext cx="686100" cy="512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a:t>
            </a:r>
            <a:r>
              <a:rPr baseline="30000" lang="en-US" sz="2500"/>
              <a:t>(b)</a:t>
            </a:r>
            <a:endParaRPr baseline="30000" sz="2500"/>
          </a:p>
        </p:txBody>
      </p:sp>
      <p:sp>
        <p:nvSpPr>
          <p:cNvPr id="854" name="Google Shape;854;p64"/>
          <p:cNvSpPr/>
          <p:nvPr/>
        </p:nvSpPr>
        <p:spPr>
          <a:xfrm>
            <a:off x="4065125" y="2821725"/>
            <a:ext cx="686100" cy="512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a:t>
            </a:r>
            <a:r>
              <a:rPr baseline="30000" lang="en-US" sz="2500"/>
              <a:t>(0)</a:t>
            </a:r>
            <a:endParaRPr baseline="30000" sz="2500"/>
          </a:p>
        </p:txBody>
      </p:sp>
      <p:sp>
        <p:nvSpPr>
          <p:cNvPr id="855" name="Google Shape;855;p64"/>
          <p:cNvSpPr/>
          <p:nvPr/>
        </p:nvSpPr>
        <p:spPr>
          <a:xfrm>
            <a:off x="4878825" y="2821725"/>
            <a:ext cx="686100" cy="5127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a:t>
            </a:r>
            <a:r>
              <a:rPr baseline="30000" lang="en-US" sz="2500"/>
              <a:t>(1)</a:t>
            </a:r>
            <a:endParaRPr baseline="30000" sz="2500"/>
          </a:p>
        </p:txBody>
      </p:sp>
      <p:sp>
        <p:nvSpPr>
          <p:cNvPr id="856" name="Google Shape;856;p64"/>
          <p:cNvSpPr txBox="1"/>
          <p:nvPr/>
        </p:nvSpPr>
        <p:spPr>
          <a:xfrm>
            <a:off x="1670488" y="2002825"/>
            <a:ext cx="1383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500">
                <a:latin typeface="Montserrat"/>
                <a:ea typeface="Montserrat"/>
                <a:cs typeface="Montserrat"/>
                <a:sym typeface="Montserrat"/>
              </a:rPr>
              <a:t>b</a:t>
            </a:r>
            <a:r>
              <a:rPr lang="en-US" sz="2500">
                <a:solidFill>
                  <a:schemeClr val="dk1"/>
                </a:solidFill>
                <a:latin typeface="Montserrat"/>
                <a:ea typeface="Montserrat"/>
                <a:cs typeface="Montserrat"/>
                <a:sym typeface="Montserrat"/>
              </a:rPr>
              <a:t>∈{0,1}</a:t>
            </a:r>
            <a:endParaRPr sz="2500">
              <a:latin typeface="Montserrat"/>
              <a:ea typeface="Montserrat"/>
              <a:cs typeface="Montserrat"/>
              <a:sym typeface="Montserrat"/>
            </a:endParaRPr>
          </a:p>
        </p:txBody>
      </p:sp>
      <p:sp>
        <p:nvSpPr>
          <p:cNvPr id="857" name="Google Shape;857;p64"/>
          <p:cNvSpPr/>
          <p:nvPr/>
        </p:nvSpPr>
        <p:spPr>
          <a:xfrm>
            <a:off x="4127225" y="4726725"/>
            <a:ext cx="776400" cy="5127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aseline="30000" sz="2500"/>
          </a:p>
        </p:txBody>
      </p:sp>
      <p:sp>
        <p:nvSpPr>
          <p:cNvPr id="858" name="Google Shape;858;p64"/>
          <p:cNvSpPr/>
          <p:nvPr/>
        </p:nvSpPr>
        <p:spPr>
          <a:xfrm>
            <a:off x="5031225" y="4726725"/>
            <a:ext cx="686100" cy="5127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aseline="30000" sz="2500"/>
          </a:p>
        </p:txBody>
      </p:sp>
      <p:pic>
        <p:nvPicPr>
          <p:cNvPr descr="x^{(0)}_{i,t}" id="859" name="Google Shape;859;p64" title="MathEquation,#000000"/>
          <p:cNvPicPr preferRelativeResize="0"/>
          <p:nvPr/>
        </p:nvPicPr>
        <p:blipFill>
          <a:blip r:embed="rId5">
            <a:alphaModFix/>
          </a:blip>
          <a:stretch>
            <a:fillRect/>
          </a:stretch>
        </p:blipFill>
        <p:spPr>
          <a:xfrm>
            <a:off x="4323050" y="4755600"/>
            <a:ext cx="420828" cy="444500"/>
          </a:xfrm>
          <a:prstGeom prst="rect">
            <a:avLst/>
          </a:prstGeom>
          <a:noFill/>
          <a:ln>
            <a:noFill/>
          </a:ln>
        </p:spPr>
      </p:pic>
      <p:pic>
        <p:nvPicPr>
          <p:cNvPr descr="x^{(1)}_{i,t}" id="860" name="Google Shape;860;p64" title="MathEquation,#000000"/>
          <p:cNvPicPr preferRelativeResize="0"/>
          <p:nvPr/>
        </p:nvPicPr>
        <p:blipFill>
          <a:blip r:embed="rId6">
            <a:alphaModFix/>
          </a:blip>
          <a:stretch>
            <a:fillRect/>
          </a:stretch>
        </p:blipFill>
        <p:spPr>
          <a:xfrm>
            <a:off x="5161250" y="4755600"/>
            <a:ext cx="420828" cy="444500"/>
          </a:xfrm>
          <a:prstGeom prst="rect">
            <a:avLst/>
          </a:prstGeom>
          <a:noFill/>
          <a:ln>
            <a:noFill/>
          </a:ln>
        </p:spPr>
      </p:pic>
      <p:sp>
        <p:nvSpPr>
          <p:cNvPr id="861" name="Google Shape;861;p64"/>
          <p:cNvSpPr txBox="1"/>
          <p:nvPr/>
        </p:nvSpPr>
        <p:spPr>
          <a:xfrm>
            <a:off x="3595017" y="4674113"/>
            <a:ext cx="532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500">
                <a:latin typeface="Montserrat"/>
                <a:ea typeface="Montserrat"/>
                <a:cs typeface="Montserrat"/>
                <a:sym typeface="Montserrat"/>
              </a:rPr>
              <a:t>t,</a:t>
            </a:r>
            <a:endParaRPr sz="2500">
              <a:latin typeface="Montserrat"/>
              <a:ea typeface="Montserrat"/>
              <a:cs typeface="Montserrat"/>
              <a:sym typeface="Montserrat"/>
            </a:endParaRPr>
          </a:p>
        </p:txBody>
      </p:sp>
      <p:sp>
        <p:nvSpPr>
          <p:cNvPr id="862" name="Google Shape;862;p64"/>
          <p:cNvSpPr/>
          <p:nvPr/>
        </p:nvSpPr>
        <p:spPr>
          <a:xfrm>
            <a:off x="4419400" y="5488525"/>
            <a:ext cx="6861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aseline="30000" sz="2500"/>
          </a:p>
        </p:txBody>
      </p:sp>
      <p:pic>
        <p:nvPicPr>
          <p:cNvPr id="863" name="Google Shape;863;p64"/>
          <p:cNvPicPr preferRelativeResize="0"/>
          <p:nvPr/>
        </p:nvPicPr>
        <p:blipFill>
          <a:blip r:embed="rId7">
            <a:alphaModFix/>
          </a:blip>
          <a:stretch>
            <a:fillRect/>
          </a:stretch>
        </p:blipFill>
        <p:spPr>
          <a:xfrm>
            <a:off x="4924125" y="5725225"/>
            <a:ext cx="365760" cy="365760"/>
          </a:xfrm>
          <a:prstGeom prst="rect">
            <a:avLst/>
          </a:prstGeom>
          <a:noFill/>
          <a:ln>
            <a:noFill/>
          </a:ln>
        </p:spPr>
      </p:pic>
      <p:pic>
        <p:nvPicPr>
          <p:cNvPr descr="x^{(b)}_{i,t}" id="864" name="Google Shape;864;p64" title="MathEquation,#000000"/>
          <p:cNvPicPr preferRelativeResize="0"/>
          <p:nvPr/>
        </p:nvPicPr>
        <p:blipFill>
          <a:blip r:embed="rId8">
            <a:alphaModFix/>
          </a:blip>
          <a:stretch>
            <a:fillRect/>
          </a:stretch>
        </p:blipFill>
        <p:spPr>
          <a:xfrm>
            <a:off x="4558399" y="5517600"/>
            <a:ext cx="407332" cy="444501"/>
          </a:xfrm>
          <a:prstGeom prst="rect">
            <a:avLst/>
          </a:prstGeom>
          <a:noFill/>
          <a:ln>
            <a:noFill/>
          </a:ln>
        </p:spPr>
      </p:pic>
      <p:cxnSp>
        <p:nvCxnSpPr>
          <p:cNvPr id="865" name="Google Shape;865;p64"/>
          <p:cNvCxnSpPr/>
          <p:nvPr/>
        </p:nvCxnSpPr>
        <p:spPr>
          <a:xfrm>
            <a:off x="34000" y="2567600"/>
            <a:ext cx="9039300" cy="0"/>
          </a:xfrm>
          <a:prstGeom prst="straightConnector1">
            <a:avLst/>
          </a:prstGeom>
          <a:noFill/>
          <a:ln cap="flat" cmpd="sng" w="38100">
            <a:solidFill>
              <a:schemeClr val="dk1"/>
            </a:solidFill>
            <a:prstDash val="dash"/>
            <a:round/>
            <a:headEnd len="med" w="med" type="none"/>
            <a:tailEnd len="med" w="med" type="none"/>
          </a:ln>
        </p:spPr>
      </p:cxnSp>
      <p:cxnSp>
        <p:nvCxnSpPr>
          <p:cNvPr id="866" name="Google Shape;866;p64"/>
          <p:cNvCxnSpPr/>
          <p:nvPr/>
        </p:nvCxnSpPr>
        <p:spPr>
          <a:xfrm>
            <a:off x="34000" y="6377600"/>
            <a:ext cx="9039300" cy="0"/>
          </a:xfrm>
          <a:prstGeom prst="straightConnector1">
            <a:avLst/>
          </a:prstGeom>
          <a:noFill/>
          <a:ln cap="flat" cmpd="sng" w="38100">
            <a:solidFill>
              <a:schemeClr val="dk1"/>
            </a:solidFill>
            <a:prstDash val="dash"/>
            <a:round/>
            <a:headEnd len="med" w="med" type="none"/>
            <a:tailEnd len="med" w="med" type="none"/>
          </a:ln>
        </p:spPr>
      </p:cxnSp>
      <p:sp>
        <p:nvSpPr>
          <p:cNvPr id="867" name="Google Shape;867;p64"/>
          <p:cNvSpPr txBox="1"/>
          <p:nvPr/>
        </p:nvSpPr>
        <p:spPr>
          <a:xfrm>
            <a:off x="11675" y="2590100"/>
            <a:ext cx="33876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Montserrat"/>
                <a:ea typeface="Montserrat"/>
                <a:cs typeface="Montserrat"/>
                <a:sym typeface="Montserrat"/>
              </a:rPr>
              <a:t>Query Phase</a:t>
            </a:r>
            <a:endParaRPr sz="2500">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US" sz="2500">
                <a:latin typeface="Montserrat"/>
                <a:ea typeface="Montserrat"/>
                <a:cs typeface="Montserrat"/>
                <a:sym typeface="Montserrat"/>
              </a:rPr>
              <a:t>KeyGen Queries</a:t>
            </a:r>
            <a:endParaRPr sz="2500">
              <a:latin typeface="Montserrat"/>
              <a:ea typeface="Montserrat"/>
              <a:cs typeface="Montserrat"/>
              <a:sym typeface="Montserrat"/>
            </a:endParaRPr>
          </a:p>
          <a:p>
            <a:pPr indent="0" lvl="0" marL="457200" rtl="0" algn="l">
              <a:spcBef>
                <a:spcPts val="0"/>
              </a:spcBef>
              <a:spcAft>
                <a:spcPts val="0"/>
              </a:spcAft>
              <a:buNone/>
            </a:pPr>
            <a:r>
              <a:t/>
            </a:r>
            <a:endParaRPr sz="2500">
              <a:latin typeface="Montserrat"/>
              <a:ea typeface="Montserrat"/>
              <a:cs typeface="Montserrat"/>
              <a:sym typeface="Montserrat"/>
            </a:endParaRPr>
          </a:p>
          <a:p>
            <a:pPr indent="0" lvl="0" marL="457200" rtl="0" algn="l">
              <a:spcBef>
                <a:spcPts val="0"/>
              </a:spcBef>
              <a:spcAft>
                <a:spcPts val="0"/>
              </a:spcAft>
              <a:buNone/>
            </a:pPr>
            <a:r>
              <a:t/>
            </a:r>
            <a:endParaRPr sz="2500">
              <a:latin typeface="Montserrat"/>
              <a:ea typeface="Montserrat"/>
              <a:cs typeface="Montserrat"/>
              <a:sym typeface="Montserrat"/>
            </a:endParaRPr>
          </a:p>
          <a:p>
            <a:pPr indent="0" lvl="0" marL="457200" rtl="0" algn="l">
              <a:spcBef>
                <a:spcPts val="0"/>
              </a:spcBef>
              <a:spcAft>
                <a:spcPts val="0"/>
              </a:spcAft>
              <a:buNone/>
            </a:pPr>
            <a:r>
              <a:t/>
            </a:r>
            <a:endParaRPr sz="2500">
              <a:latin typeface="Montserrat"/>
              <a:ea typeface="Montserrat"/>
              <a:cs typeface="Montserrat"/>
              <a:sym typeface="Montserrat"/>
            </a:endParaRPr>
          </a:p>
          <a:p>
            <a:pPr indent="0" lvl="0" marL="457200" rtl="0" algn="l">
              <a:spcBef>
                <a:spcPts val="0"/>
              </a:spcBef>
              <a:spcAft>
                <a:spcPts val="0"/>
              </a:spcAft>
              <a:buNone/>
            </a:pPr>
            <a:r>
              <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US" sz="2500">
                <a:latin typeface="Montserrat"/>
                <a:ea typeface="Montserrat"/>
                <a:cs typeface="Montserrat"/>
                <a:sym typeface="Montserrat"/>
              </a:rPr>
              <a:t>Encrypt Queries</a:t>
            </a:r>
            <a:endParaRPr sz="2500">
              <a:latin typeface="Montserrat"/>
              <a:ea typeface="Montserrat"/>
              <a:cs typeface="Montserrat"/>
              <a:sym typeface="Montserrat"/>
            </a:endParaRPr>
          </a:p>
        </p:txBody>
      </p:sp>
      <p:cxnSp>
        <p:nvCxnSpPr>
          <p:cNvPr id="868" name="Google Shape;868;p64"/>
          <p:cNvCxnSpPr/>
          <p:nvPr/>
        </p:nvCxnSpPr>
        <p:spPr>
          <a:xfrm flipH="1" rot="10800000">
            <a:off x="2372325" y="4540700"/>
            <a:ext cx="4959000" cy="15600"/>
          </a:xfrm>
          <a:prstGeom prst="straightConnector1">
            <a:avLst/>
          </a:prstGeom>
          <a:noFill/>
          <a:ln cap="flat" cmpd="sng" w="38100">
            <a:solidFill>
              <a:srgbClr val="4A86E8"/>
            </a:solidFill>
            <a:prstDash val="dash"/>
            <a:round/>
            <a:headEnd len="med" w="med" type="none"/>
            <a:tailEnd len="med" w="med" type="none"/>
          </a:ln>
        </p:spPr>
      </p:cxnSp>
      <p:pic>
        <p:nvPicPr>
          <p:cNvPr id="869" name="Google Shape;869;p64"/>
          <p:cNvPicPr preferRelativeResize="0"/>
          <p:nvPr/>
        </p:nvPicPr>
        <p:blipFill>
          <a:blip r:embed="rId9">
            <a:alphaModFix/>
          </a:blip>
          <a:stretch>
            <a:fillRect/>
          </a:stretch>
        </p:blipFill>
        <p:spPr>
          <a:xfrm>
            <a:off x="4719650" y="3604050"/>
            <a:ext cx="609600" cy="6096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8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874" name="Shape 874"/>
        <p:cNvGrpSpPr/>
        <p:nvPr/>
      </p:nvGrpSpPr>
      <p:grpSpPr>
        <a:xfrm>
          <a:off x="0" y="0"/>
          <a:ext cx="0" cy="0"/>
          <a:chOff x="0" y="0"/>
          <a:chExt cx="0" cy="0"/>
        </a:xfrm>
      </p:grpSpPr>
      <p:sp>
        <p:nvSpPr>
          <p:cNvPr id="875" name="Google Shape;875;p65"/>
          <p:cNvSpPr txBox="1"/>
          <p:nvPr>
            <p:ph type="title"/>
          </p:nvPr>
        </p:nvSpPr>
        <p:spPr>
          <a:xfrm>
            <a:off x="-75" y="3382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Informal function-hiding security</a:t>
            </a:r>
            <a:endParaRPr baseline="-25000" sz="3300">
              <a:solidFill>
                <a:schemeClr val="dk2"/>
              </a:solidFill>
            </a:endParaRPr>
          </a:p>
        </p:txBody>
      </p:sp>
      <p:sp>
        <p:nvSpPr>
          <p:cNvPr id="876" name="Google Shape;876;p65"/>
          <p:cNvSpPr txBox="1"/>
          <p:nvPr/>
        </p:nvSpPr>
        <p:spPr>
          <a:xfrm>
            <a:off x="239975" y="4517450"/>
            <a:ext cx="8757900" cy="72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500">
                <a:solidFill>
                  <a:schemeClr val="dk1"/>
                </a:solidFill>
                <a:latin typeface="Montserrat"/>
                <a:ea typeface="Montserrat"/>
                <a:cs typeface="Montserrat"/>
                <a:sym typeface="Montserrat"/>
              </a:rPr>
              <a:t>Selective variant:</a:t>
            </a:r>
            <a:endParaRPr b="1" sz="25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2500">
                <a:solidFill>
                  <a:schemeClr val="dk1"/>
                </a:solidFill>
                <a:latin typeface="Montserrat"/>
                <a:ea typeface="Montserrat"/>
                <a:cs typeface="Montserrat"/>
                <a:sym typeface="Montserrat"/>
              </a:rPr>
              <a:t>All KeyGen queries before any Encrypt query</a:t>
            </a:r>
            <a:endParaRPr sz="25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5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2500">
              <a:solidFill>
                <a:schemeClr val="dk1"/>
              </a:solidFill>
              <a:latin typeface="Montserrat"/>
              <a:ea typeface="Montserrat"/>
              <a:cs typeface="Montserrat"/>
              <a:sym typeface="Montserrat"/>
            </a:endParaRPr>
          </a:p>
        </p:txBody>
      </p:sp>
      <p:sp>
        <p:nvSpPr>
          <p:cNvPr id="877" name="Google Shape;877;p65"/>
          <p:cNvSpPr txBox="1"/>
          <p:nvPr/>
        </p:nvSpPr>
        <p:spPr>
          <a:xfrm>
            <a:off x="239975" y="2053600"/>
            <a:ext cx="8757900" cy="72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500">
                <a:solidFill>
                  <a:schemeClr val="dk1"/>
                </a:solidFill>
                <a:latin typeface="Montserrat"/>
                <a:ea typeface="Montserrat"/>
                <a:cs typeface="Montserrat"/>
                <a:sym typeface="Montserrat"/>
              </a:rPr>
              <a:t>Security requirement:</a:t>
            </a:r>
            <a:endParaRPr b="1" sz="25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2400">
                <a:solidFill>
                  <a:schemeClr val="dk1"/>
                </a:solidFill>
                <a:latin typeface="Montserrat"/>
                <a:ea typeface="Montserrat"/>
                <a:cs typeface="Montserrat"/>
                <a:sym typeface="Montserrat"/>
              </a:rPr>
              <a:t>Adversary’s view in Real</a:t>
            </a:r>
            <a:r>
              <a:rPr baseline="-25000" lang="en-US" sz="2400">
                <a:solidFill>
                  <a:schemeClr val="dk1"/>
                </a:solidFill>
                <a:latin typeface="Montserrat"/>
                <a:ea typeface="Montserrat"/>
                <a:cs typeface="Montserrat"/>
                <a:sym typeface="Montserrat"/>
              </a:rPr>
              <a:t>0</a:t>
            </a:r>
            <a:r>
              <a:rPr lang="en-US" sz="2400">
                <a:solidFill>
                  <a:schemeClr val="dk1"/>
                </a:solidFill>
                <a:latin typeface="Montserrat"/>
                <a:ea typeface="Montserrat"/>
                <a:cs typeface="Montserrat"/>
                <a:sym typeface="Montserrat"/>
              </a:rPr>
              <a:t> and Real</a:t>
            </a:r>
            <a:r>
              <a:rPr baseline="-25000" lang="en-US" sz="2400">
                <a:solidFill>
                  <a:schemeClr val="dk1"/>
                </a:solidFill>
                <a:latin typeface="Montserrat"/>
                <a:ea typeface="Montserrat"/>
                <a:cs typeface="Montserrat"/>
                <a:sym typeface="Montserrat"/>
              </a:rPr>
              <a:t>1</a:t>
            </a:r>
            <a:r>
              <a:rPr lang="en-US" sz="2400">
                <a:solidFill>
                  <a:schemeClr val="dk1"/>
                </a:solidFill>
                <a:latin typeface="Montserrat"/>
                <a:ea typeface="Montserrat"/>
                <a:cs typeface="Montserrat"/>
                <a:sym typeface="Montserrat"/>
              </a:rPr>
              <a:t> are indistinguishable</a:t>
            </a:r>
            <a:endParaRPr sz="24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2500">
              <a:solidFill>
                <a:schemeClr val="dk1"/>
              </a:solidFill>
              <a:latin typeface="Montserrat"/>
              <a:ea typeface="Montserrat"/>
              <a:cs typeface="Montserrat"/>
              <a:sym typeface="Montserrat"/>
            </a:endParaRPr>
          </a:p>
        </p:txBody>
      </p:sp>
      <p:sp>
        <p:nvSpPr>
          <p:cNvPr id="878" name="Google Shape;878;p65"/>
          <p:cNvSpPr txBox="1"/>
          <p:nvPr/>
        </p:nvSpPr>
        <p:spPr>
          <a:xfrm>
            <a:off x="239975" y="3272800"/>
            <a:ext cx="8757900" cy="72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US" sz="2500">
                <a:solidFill>
                  <a:schemeClr val="dk1"/>
                </a:solidFill>
                <a:latin typeface="Montserrat"/>
                <a:ea typeface="Montserrat"/>
                <a:cs typeface="Montserrat"/>
                <a:sym typeface="Montserrat"/>
              </a:rPr>
              <a:t>Adaptive variant:</a:t>
            </a:r>
            <a:endParaRPr b="1" sz="25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2500">
                <a:solidFill>
                  <a:schemeClr val="dk1"/>
                </a:solidFill>
                <a:latin typeface="Montserrat"/>
                <a:ea typeface="Montserrat"/>
                <a:cs typeface="Montserrat"/>
                <a:sym typeface="Montserrat"/>
              </a:rPr>
              <a:t>Any sequence of KeyGen and Encrypt queries</a:t>
            </a:r>
            <a:endParaRPr sz="25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b="1" sz="2500">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883" name="Shape 883"/>
        <p:cNvGrpSpPr/>
        <p:nvPr/>
      </p:nvGrpSpPr>
      <p:grpSpPr>
        <a:xfrm>
          <a:off x="0" y="0"/>
          <a:ext cx="0" cy="0"/>
          <a:chOff x="0" y="0"/>
          <a:chExt cx="0" cy="0"/>
        </a:xfrm>
      </p:grpSpPr>
      <p:sp>
        <p:nvSpPr>
          <p:cNvPr id="884" name="Google Shape;884;p66"/>
          <p:cNvSpPr txBox="1"/>
          <p:nvPr/>
        </p:nvSpPr>
        <p:spPr>
          <a:xfrm>
            <a:off x="239975" y="1428700"/>
            <a:ext cx="8757900" cy="48582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US" sz="2500">
                <a:solidFill>
                  <a:schemeClr val="dk1"/>
                </a:solidFill>
                <a:latin typeface="Montserrat"/>
                <a:ea typeface="Montserrat"/>
                <a:cs typeface="Montserrat"/>
                <a:sym typeface="Montserrat"/>
              </a:rPr>
              <a:t>Admissibility Criteria:</a:t>
            </a:r>
            <a:endParaRPr b="1" sz="25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Clr>
                <a:schemeClr val="dk1"/>
              </a:buClr>
              <a:buSzPts val="1100"/>
              <a:buFont typeface="Arial"/>
              <a:buNone/>
            </a:pPr>
            <a:r>
              <a:rPr lang="en-US" sz="2500">
                <a:solidFill>
                  <a:schemeClr val="dk1"/>
                </a:solidFill>
                <a:latin typeface="Montserrat"/>
                <a:ea typeface="Montserrat"/>
                <a:cs typeface="Montserrat"/>
                <a:sym typeface="Montserrat"/>
              </a:rPr>
              <a:t>(i) For any encryption query for a corrupt client i:</a:t>
            </a:r>
            <a:endParaRPr sz="25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25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sz="2500">
                <a:solidFill>
                  <a:schemeClr val="dk1"/>
                </a:solidFill>
                <a:latin typeface="Montserrat"/>
                <a:ea typeface="Montserrat"/>
                <a:cs typeface="Montserrat"/>
                <a:sym typeface="Montserrat"/>
              </a:rPr>
              <a:t>(ii) For any keygen query                  , </a:t>
            </a:r>
            <a:endParaRPr sz="25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sz="2500">
                <a:solidFill>
                  <a:schemeClr val="dk1"/>
                </a:solidFill>
                <a:latin typeface="Montserrat"/>
                <a:ea typeface="Montserrat"/>
                <a:cs typeface="Montserrat"/>
                <a:sym typeface="Montserrat"/>
              </a:rPr>
              <a:t>      where                                 for                   :</a:t>
            </a:r>
            <a:endParaRPr sz="25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sz="2500">
                <a:solidFill>
                  <a:schemeClr val="dk1"/>
                </a:solidFill>
                <a:latin typeface="Montserrat"/>
                <a:ea typeface="Montserrat"/>
                <a:cs typeface="Montserrat"/>
                <a:sym typeface="Montserrat"/>
              </a:rPr>
              <a:t>      if corrupt client i:</a:t>
            </a:r>
            <a:endParaRPr sz="25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sz="2500">
              <a:solidFill>
                <a:schemeClr val="dk1"/>
              </a:solidFill>
              <a:latin typeface="Montserrat"/>
              <a:ea typeface="Montserrat"/>
              <a:cs typeface="Montserrat"/>
              <a:sym typeface="Montserrat"/>
            </a:endParaRPr>
          </a:p>
        </p:txBody>
      </p:sp>
      <p:pic>
        <p:nvPicPr>
          <p:cNvPr descr="x_{i,t}^{(0)} = x_{i,t}^{(1)}" id="885" name="Google Shape;885;p66" title="MathEquation,#000000"/>
          <p:cNvPicPr preferRelativeResize="0"/>
          <p:nvPr/>
        </p:nvPicPr>
        <p:blipFill>
          <a:blip r:embed="rId3">
            <a:alphaModFix/>
          </a:blip>
          <a:stretch>
            <a:fillRect/>
          </a:stretch>
        </p:blipFill>
        <p:spPr>
          <a:xfrm>
            <a:off x="3767982" y="2649080"/>
            <a:ext cx="1197306" cy="444500"/>
          </a:xfrm>
          <a:prstGeom prst="rect">
            <a:avLst/>
          </a:prstGeom>
          <a:noFill/>
          <a:ln>
            <a:noFill/>
          </a:ln>
        </p:spPr>
      </p:pic>
      <p:pic>
        <p:nvPicPr>
          <p:cNvPr descr="(y^{(0)}, y^{(1)})" id="886" name="Google Shape;886;p66" title="MathEquation,#000000"/>
          <p:cNvPicPr preferRelativeResize="0"/>
          <p:nvPr/>
        </p:nvPicPr>
        <p:blipFill>
          <a:blip r:embed="rId4">
            <a:alphaModFix/>
          </a:blip>
          <a:stretch>
            <a:fillRect/>
          </a:stretch>
        </p:blipFill>
        <p:spPr>
          <a:xfrm>
            <a:off x="4258225" y="3256450"/>
            <a:ext cx="1372972" cy="444500"/>
          </a:xfrm>
          <a:prstGeom prst="rect">
            <a:avLst/>
          </a:prstGeom>
          <a:noFill/>
          <a:ln>
            <a:noFill/>
          </a:ln>
        </p:spPr>
      </p:pic>
      <p:pic>
        <p:nvPicPr>
          <p:cNvPr descr="y^{(b)} = (y^{(b)}_1, \ldots, y^{(b)}_n)" id="887" name="Google Shape;887;p66" title="MathEquation,#000000"/>
          <p:cNvPicPr preferRelativeResize="0"/>
          <p:nvPr/>
        </p:nvPicPr>
        <p:blipFill>
          <a:blip r:embed="rId5">
            <a:alphaModFix/>
          </a:blip>
          <a:stretch>
            <a:fillRect/>
          </a:stretch>
        </p:blipFill>
        <p:spPr>
          <a:xfrm>
            <a:off x="1925150" y="3745400"/>
            <a:ext cx="2504226" cy="444500"/>
          </a:xfrm>
          <a:prstGeom prst="rect">
            <a:avLst/>
          </a:prstGeom>
          <a:noFill/>
          <a:ln>
            <a:noFill/>
          </a:ln>
        </p:spPr>
      </p:pic>
      <p:pic>
        <p:nvPicPr>
          <p:cNvPr descr="b \in \{0,1\}" id="888" name="Google Shape;888;p66" title="MathEquation,#000000"/>
          <p:cNvPicPr preferRelativeResize="0"/>
          <p:nvPr/>
        </p:nvPicPr>
        <p:blipFill>
          <a:blip r:embed="rId6">
            <a:alphaModFix/>
          </a:blip>
          <a:stretch>
            <a:fillRect/>
          </a:stretch>
        </p:blipFill>
        <p:spPr>
          <a:xfrm>
            <a:off x="5161425" y="3808900"/>
            <a:ext cx="1308154" cy="381000"/>
          </a:xfrm>
          <a:prstGeom prst="rect">
            <a:avLst/>
          </a:prstGeom>
          <a:noFill/>
          <a:ln>
            <a:noFill/>
          </a:ln>
        </p:spPr>
      </p:pic>
      <p:pic>
        <p:nvPicPr>
          <p:cNvPr descr="y_{i}^{(0)} = y_{i}^{(1)}" id="889" name="Google Shape;889;p66" title="MathEquation,#000000"/>
          <p:cNvPicPr preferRelativeResize="0"/>
          <p:nvPr/>
        </p:nvPicPr>
        <p:blipFill>
          <a:blip r:embed="rId7">
            <a:alphaModFix/>
          </a:blip>
          <a:stretch>
            <a:fillRect/>
          </a:stretch>
        </p:blipFill>
        <p:spPr>
          <a:xfrm>
            <a:off x="3769675" y="4297855"/>
            <a:ext cx="1247720" cy="444500"/>
          </a:xfrm>
          <a:prstGeom prst="rect">
            <a:avLst/>
          </a:prstGeom>
          <a:noFill/>
          <a:ln>
            <a:noFill/>
          </a:ln>
        </p:spPr>
      </p:pic>
      <p:sp>
        <p:nvSpPr>
          <p:cNvPr id="890" name="Google Shape;890;p66"/>
          <p:cNvSpPr txBox="1"/>
          <p:nvPr>
            <p:ph type="title"/>
          </p:nvPr>
        </p:nvSpPr>
        <p:spPr>
          <a:xfrm>
            <a:off x="-75" y="3382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Informal function-hiding security</a:t>
            </a:r>
            <a:endParaRPr baseline="-25000" sz="3300">
              <a:solidFill>
                <a:schemeClr val="dk2"/>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895" name="Shape 895"/>
        <p:cNvGrpSpPr/>
        <p:nvPr/>
      </p:nvGrpSpPr>
      <p:grpSpPr>
        <a:xfrm>
          <a:off x="0" y="0"/>
          <a:ext cx="0" cy="0"/>
          <a:chOff x="0" y="0"/>
          <a:chExt cx="0" cy="0"/>
        </a:xfrm>
      </p:grpSpPr>
      <p:sp>
        <p:nvSpPr>
          <p:cNvPr id="896" name="Google Shape;896;p67"/>
          <p:cNvSpPr txBox="1"/>
          <p:nvPr/>
        </p:nvSpPr>
        <p:spPr>
          <a:xfrm>
            <a:off x="239975" y="1428700"/>
            <a:ext cx="8757900" cy="2395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US" sz="2500">
                <a:solidFill>
                  <a:schemeClr val="dk1"/>
                </a:solidFill>
                <a:latin typeface="Montserrat"/>
                <a:ea typeface="Montserrat"/>
                <a:cs typeface="Montserrat"/>
                <a:sym typeface="Montserrat"/>
              </a:rPr>
              <a:t>Admissibility Criteria:</a:t>
            </a:r>
            <a:endParaRPr b="1" sz="25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2500">
                <a:solidFill>
                  <a:schemeClr val="dk1"/>
                </a:solidFill>
                <a:latin typeface="Montserrat"/>
                <a:ea typeface="Montserrat"/>
                <a:cs typeface="Montserrat"/>
                <a:sym typeface="Montserrat"/>
              </a:rPr>
              <a:t>(iii) For any keygen query                 , for all honest clients and for all time steps:  </a:t>
            </a:r>
            <a:endParaRPr sz="25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sz="2500">
                <a:solidFill>
                  <a:schemeClr val="dk1"/>
                </a:solidFill>
                <a:latin typeface="Montserrat"/>
                <a:ea typeface="Montserrat"/>
                <a:cs typeface="Montserrat"/>
                <a:sym typeface="Montserrat"/>
              </a:rPr>
              <a:t>                       </a:t>
            </a:r>
            <a:endParaRPr b="1" sz="25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5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sz="25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sz="2500">
              <a:solidFill>
                <a:schemeClr val="dk1"/>
              </a:solidFill>
              <a:latin typeface="Montserrat"/>
              <a:ea typeface="Montserrat"/>
              <a:cs typeface="Montserrat"/>
              <a:sym typeface="Montserrat"/>
            </a:endParaRPr>
          </a:p>
        </p:txBody>
      </p:sp>
      <p:pic>
        <p:nvPicPr>
          <p:cNvPr descr="(y^{(0)}, y^{(1)})" id="897" name="Google Shape;897;p67" title="MathEquation,#000000"/>
          <p:cNvPicPr preferRelativeResize="0"/>
          <p:nvPr/>
        </p:nvPicPr>
        <p:blipFill>
          <a:blip r:embed="rId3">
            <a:alphaModFix/>
          </a:blip>
          <a:stretch>
            <a:fillRect/>
          </a:stretch>
        </p:blipFill>
        <p:spPr>
          <a:xfrm>
            <a:off x="4334425" y="2037250"/>
            <a:ext cx="1372972" cy="444500"/>
          </a:xfrm>
          <a:prstGeom prst="rect">
            <a:avLst/>
          </a:prstGeom>
          <a:noFill/>
          <a:ln>
            <a:noFill/>
          </a:ln>
        </p:spPr>
      </p:pic>
      <p:pic>
        <p:nvPicPr>
          <p:cNvPr descr="\sum_{i \in H} \langle x_{i,t}^{(0)}, y_{i}^{(0)} \rangle = \sum_{i \in H} \langle x_{i,t}^{(1)}, y_{i}^{(1)} \rangle" id="898" name="Google Shape;898;p67" title="MathEquation,#000000"/>
          <p:cNvPicPr preferRelativeResize="0"/>
          <p:nvPr/>
        </p:nvPicPr>
        <p:blipFill>
          <a:blip r:embed="rId4">
            <a:alphaModFix/>
          </a:blip>
          <a:stretch>
            <a:fillRect/>
          </a:stretch>
        </p:blipFill>
        <p:spPr>
          <a:xfrm>
            <a:off x="2368888" y="3014375"/>
            <a:ext cx="3995506" cy="444500"/>
          </a:xfrm>
          <a:prstGeom prst="rect">
            <a:avLst/>
          </a:prstGeom>
          <a:noFill/>
          <a:ln>
            <a:noFill/>
          </a:ln>
        </p:spPr>
      </p:pic>
      <p:sp>
        <p:nvSpPr>
          <p:cNvPr id="899" name="Google Shape;899;p67"/>
          <p:cNvSpPr txBox="1"/>
          <p:nvPr/>
        </p:nvSpPr>
        <p:spPr>
          <a:xfrm>
            <a:off x="218375" y="4226025"/>
            <a:ext cx="8801100" cy="217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2500">
                <a:solidFill>
                  <a:schemeClr val="dk1"/>
                </a:solidFill>
                <a:latin typeface="Montserrat"/>
                <a:ea typeface="Montserrat"/>
                <a:cs typeface="Montserrat"/>
                <a:sym typeface="Montserrat"/>
              </a:rPr>
              <a:t>Note: </a:t>
            </a:r>
            <a:r>
              <a:rPr lang="en-US" sz="2500">
                <a:solidFill>
                  <a:schemeClr val="dk1"/>
                </a:solidFill>
                <a:latin typeface="Montserrat"/>
                <a:ea typeface="Montserrat"/>
                <a:cs typeface="Montserrat"/>
                <a:sym typeface="Montserrat"/>
              </a:rPr>
              <a:t>for any constraint, must switch ciphertexts and keys from distribution 0 to 1 in a </a:t>
            </a:r>
            <a:r>
              <a:rPr lang="en-US" sz="2500">
                <a:solidFill>
                  <a:srgbClr val="4A86E8"/>
                </a:solidFill>
                <a:latin typeface="Montserrat"/>
                <a:ea typeface="Montserrat"/>
                <a:cs typeface="Montserrat"/>
                <a:sym typeface="Montserrat"/>
              </a:rPr>
              <a:t>single shot.</a:t>
            </a:r>
            <a:endParaRPr sz="2500">
              <a:solidFill>
                <a:srgbClr val="4A86E8"/>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500">
              <a:solidFill>
                <a:schemeClr val="dk2"/>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US" sz="2500">
                <a:solidFill>
                  <a:schemeClr val="dk1"/>
                </a:solidFill>
                <a:latin typeface="Montserrat"/>
                <a:ea typeface="Montserrat"/>
                <a:cs typeface="Montserrat"/>
                <a:sym typeface="Montserrat"/>
              </a:rPr>
              <a:t>Idea:</a:t>
            </a:r>
            <a:r>
              <a:rPr b="1" lang="en-US" sz="2500">
                <a:solidFill>
                  <a:schemeClr val="dk2"/>
                </a:solidFill>
                <a:latin typeface="Montserrat"/>
                <a:ea typeface="Montserrat"/>
                <a:cs typeface="Montserrat"/>
                <a:sym typeface="Montserrat"/>
              </a:rPr>
              <a:t> </a:t>
            </a:r>
            <a:r>
              <a:rPr lang="en-US" sz="2500">
                <a:solidFill>
                  <a:srgbClr val="4A86E8"/>
                </a:solidFill>
                <a:latin typeface="Montserrat"/>
                <a:ea typeface="Montserrat"/>
                <a:cs typeface="Montserrat"/>
                <a:sym typeface="Montserrat"/>
              </a:rPr>
              <a:t>Two-slot technique</a:t>
            </a:r>
            <a:r>
              <a:rPr lang="en-US" sz="2500">
                <a:solidFill>
                  <a:schemeClr val="dk1"/>
                </a:solidFill>
                <a:latin typeface="Montserrat"/>
                <a:ea typeface="Montserrat"/>
                <a:cs typeface="Montserrat"/>
                <a:sym typeface="Montserrat"/>
              </a:rPr>
              <a:t> [Lin17]</a:t>
            </a:r>
            <a:endParaRPr sz="25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900" name="Google Shape;900;p67"/>
          <p:cNvSpPr txBox="1"/>
          <p:nvPr>
            <p:ph type="title"/>
          </p:nvPr>
        </p:nvSpPr>
        <p:spPr>
          <a:xfrm>
            <a:off x="-75" y="3382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Informal function-hiding security</a:t>
            </a:r>
            <a:endParaRPr baseline="-25000" sz="33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905" name="Shape 905"/>
        <p:cNvGrpSpPr/>
        <p:nvPr/>
      </p:nvGrpSpPr>
      <p:grpSpPr>
        <a:xfrm>
          <a:off x="0" y="0"/>
          <a:ext cx="0" cy="0"/>
          <a:chOff x="0" y="0"/>
          <a:chExt cx="0" cy="0"/>
        </a:xfrm>
      </p:grpSpPr>
      <p:sp>
        <p:nvSpPr>
          <p:cNvPr id="906" name="Google Shape;906;p68"/>
          <p:cNvSpPr txBox="1"/>
          <p:nvPr/>
        </p:nvSpPr>
        <p:spPr>
          <a:xfrm>
            <a:off x="239975" y="1428700"/>
            <a:ext cx="8757900" cy="2395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US" sz="2500">
                <a:solidFill>
                  <a:schemeClr val="dk1"/>
                </a:solidFill>
                <a:latin typeface="Montserrat"/>
                <a:ea typeface="Montserrat"/>
                <a:cs typeface="Montserrat"/>
                <a:sym typeface="Montserrat"/>
              </a:rPr>
              <a:t>Admissibility Criteria:</a:t>
            </a:r>
            <a:endParaRPr b="1" sz="25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2500">
                <a:solidFill>
                  <a:schemeClr val="dk1"/>
                </a:solidFill>
                <a:latin typeface="Montserrat"/>
                <a:ea typeface="Montserrat"/>
                <a:cs typeface="Montserrat"/>
                <a:sym typeface="Montserrat"/>
              </a:rPr>
              <a:t>(iii) For any keygen query                 , for all honest clients and for all time steps:  </a:t>
            </a:r>
            <a:endParaRPr sz="25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sz="2500">
                <a:solidFill>
                  <a:schemeClr val="dk1"/>
                </a:solidFill>
                <a:latin typeface="Montserrat"/>
                <a:ea typeface="Montserrat"/>
                <a:cs typeface="Montserrat"/>
                <a:sym typeface="Montserrat"/>
              </a:rPr>
              <a:t>                       </a:t>
            </a:r>
            <a:endParaRPr b="1" sz="25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5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sz="25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sz="2500">
              <a:solidFill>
                <a:schemeClr val="dk1"/>
              </a:solidFill>
              <a:latin typeface="Montserrat"/>
              <a:ea typeface="Montserrat"/>
              <a:cs typeface="Montserrat"/>
              <a:sym typeface="Montserrat"/>
            </a:endParaRPr>
          </a:p>
        </p:txBody>
      </p:sp>
      <p:pic>
        <p:nvPicPr>
          <p:cNvPr descr="(y^{(0)}, y^{(1)})" id="907" name="Google Shape;907;p68" title="MathEquation,#000000"/>
          <p:cNvPicPr preferRelativeResize="0"/>
          <p:nvPr/>
        </p:nvPicPr>
        <p:blipFill>
          <a:blip r:embed="rId3">
            <a:alphaModFix/>
          </a:blip>
          <a:stretch>
            <a:fillRect/>
          </a:stretch>
        </p:blipFill>
        <p:spPr>
          <a:xfrm>
            <a:off x="4334425" y="2037250"/>
            <a:ext cx="1372972" cy="444500"/>
          </a:xfrm>
          <a:prstGeom prst="rect">
            <a:avLst/>
          </a:prstGeom>
          <a:noFill/>
          <a:ln>
            <a:noFill/>
          </a:ln>
        </p:spPr>
      </p:pic>
      <p:pic>
        <p:nvPicPr>
          <p:cNvPr descr="\sum_{i \in H} \langle x_{i,t}^{(0)}, y_{i}^{(0)} \rangle = \sum_{i \in H} \langle x_{i,t}^{(1)}, y_{i}^{(1)} \rangle" id="908" name="Google Shape;908;p68" title="MathEquation,#000000"/>
          <p:cNvPicPr preferRelativeResize="0"/>
          <p:nvPr/>
        </p:nvPicPr>
        <p:blipFill>
          <a:blip r:embed="rId4">
            <a:alphaModFix/>
          </a:blip>
          <a:stretch>
            <a:fillRect/>
          </a:stretch>
        </p:blipFill>
        <p:spPr>
          <a:xfrm>
            <a:off x="2368888" y="3014375"/>
            <a:ext cx="3995506" cy="444500"/>
          </a:xfrm>
          <a:prstGeom prst="rect">
            <a:avLst/>
          </a:prstGeom>
          <a:noFill/>
          <a:ln>
            <a:noFill/>
          </a:ln>
        </p:spPr>
      </p:pic>
      <p:sp>
        <p:nvSpPr>
          <p:cNvPr id="909" name="Google Shape;909;p68"/>
          <p:cNvSpPr txBox="1"/>
          <p:nvPr/>
        </p:nvSpPr>
        <p:spPr>
          <a:xfrm>
            <a:off x="218375" y="3768825"/>
            <a:ext cx="8801100" cy="233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2500">
                <a:solidFill>
                  <a:schemeClr val="dk1"/>
                </a:solidFill>
                <a:latin typeface="Montserrat"/>
                <a:ea typeface="Montserrat"/>
                <a:cs typeface="Montserrat"/>
                <a:sym typeface="Montserrat"/>
              </a:rPr>
              <a:t>Hope: </a:t>
            </a:r>
            <a:r>
              <a:rPr lang="en-US" sz="2500">
                <a:solidFill>
                  <a:schemeClr val="dk1"/>
                </a:solidFill>
                <a:latin typeface="Montserrat"/>
                <a:ea typeface="Montserrat"/>
                <a:cs typeface="Montserrat"/>
                <a:sym typeface="Montserrat"/>
              </a:rPr>
              <a:t>switch from 0 to 1</a:t>
            </a:r>
            <a:r>
              <a:rPr b="1" lang="en-US" sz="2500">
                <a:solidFill>
                  <a:schemeClr val="dk1"/>
                </a:solidFill>
                <a:latin typeface="Montserrat"/>
                <a:ea typeface="Montserrat"/>
                <a:cs typeface="Montserrat"/>
                <a:sym typeface="Montserrat"/>
              </a:rPr>
              <a:t> </a:t>
            </a:r>
            <a:r>
              <a:rPr lang="en-US" sz="2500">
                <a:solidFill>
                  <a:schemeClr val="dk1"/>
                </a:solidFill>
                <a:latin typeface="Montserrat"/>
                <a:ea typeface="Montserrat"/>
                <a:cs typeface="Montserrat"/>
                <a:sym typeface="Montserrat"/>
              </a:rPr>
              <a:t>using function-hiding IPE</a:t>
            </a:r>
            <a:endParaRPr sz="25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5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US" sz="2500">
                <a:solidFill>
                  <a:schemeClr val="dk1"/>
                </a:solidFill>
                <a:latin typeface="Montserrat"/>
                <a:ea typeface="Montserrat"/>
                <a:cs typeface="Montserrat"/>
                <a:sym typeface="Montserrat"/>
              </a:rPr>
              <a:t>Key Challenge: </a:t>
            </a:r>
            <a:r>
              <a:rPr lang="en-US" sz="2500">
                <a:solidFill>
                  <a:schemeClr val="dk1"/>
                </a:solidFill>
                <a:latin typeface="Montserrat"/>
                <a:ea typeface="Montserrat"/>
                <a:cs typeface="Montserrat"/>
                <a:sym typeface="Montserrat"/>
              </a:rPr>
              <a:t>function-hiding IPE security holds for honest client i if: </a:t>
            </a:r>
            <a:endParaRPr sz="25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p:txBody>
      </p:sp>
      <p:sp>
        <p:nvSpPr>
          <p:cNvPr id="910" name="Google Shape;910;p68"/>
          <p:cNvSpPr txBox="1"/>
          <p:nvPr>
            <p:ph type="title"/>
          </p:nvPr>
        </p:nvSpPr>
        <p:spPr>
          <a:xfrm>
            <a:off x="-75" y="3382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Informal function-hiding security</a:t>
            </a:r>
            <a:endParaRPr baseline="-25000" sz="3300">
              <a:solidFill>
                <a:schemeClr val="dk2"/>
              </a:solidFill>
            </a:endParaRPr>
          </a:p>
        </p:txBody>
      </p:sp>
      <p:pic>
        <p:nvPicPr>
          <p:cNvPr descr=" \langle x_{i,t}^{(0)}, y_{i}^{(0)} \rangle = \langle x_{i,t}^{(1)}, y_{i}^{(1)} \rangle" id="911" name="Google Shape;911;p68" title="MathEquation,#000000"/>
          <p:cNvPicPr preferRelativeResize="0"/>
          <p:nvPr/>
        </p:nvPicPr>
        <p:blipFill>
          <a:blip r:embed="rId5">
            <a:alphaModFix/>
          </a:blip>
          <a:stretch>
            <a:fillRect/>
          </a:stretch>
        </p:blipFill>
        <p:spPr>
          <a:xfrm>
            <a:off x="3292063" y="5167475"/>
            <a:ext cx="2653732" cy="444500"/>
          </a:xfrm>
          <a:prstGeom prst="rect">
            <a:avLst/>
          </a:prstGeom>
          <a:noFill/>
          <a:ln>
            <a:noFill/>
          </a:ln>
        </p:spPr>
      </p:pic>
      <p:sp>
        <p:nvSpPr>
          <p:cNvPr id="912" name="Google Shape;912;p68"/>
          <p:cNvSpPr/>
          <p:nvPr/>
        </p:nvSpPr>
        <p:spPr>
          <a:xfrm>
            <a:off x="1400600" y="5864150"/>
            <a:ext cx="4739400" cy="910200"/>
          </a:xfrm>
          <a:prstGeom prst="wedgeRectCallout">
            <a:avLst>
              <a:gd fmla="val 18516" name="adj1"/>
              <a:gd fmla="val -74720" name="adj2"/>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rgbClr val="C51C30"/>
                </a:solidFill>
              </a:rPr>
              <a:t>Not necessarily enforced by </a:t>
            </a:r>
            <a:endParaRPr sz="2500">
              <a:solidFill>
                <a:srgbClr val="C51C30"/>
              </a:solidFill>
            </a:endParaRPr>
          </a:p>
          <a:p>
            <a:pPr indent="0" lvl="0" marL="0" rtl="0" algn="ctr">
              <a:spcBef>
                <a:spcPts val="0"/>
              </a:spcBef>
              <a:spcAft>
                <a:spcPts val="0"/>
              </a:spcAft>
              <a:buNone/>
            </a:pPr>
            <a:r>
              <a:rPr lang="en-US" sz="2500">
                <a:solidFill>
                  <a:srgbClr val="C51C30"/>
                </a:solidFill>
              </a:rPr>
              <a:t>MCIPE admissibility criteria!</a:t>
            </a:r>
            <a:endParaRPr sz="2500">
              <a:solidFill>
                <a:srgbClr val="C51C3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917" name="Shape 917"/>
        <p:cNvGrpSpPr/>
        <p:nvPr/>
      </p:nvGrpSpPr>
      <p:grpSpPr>
        <a:xfrm>
          <a:off x="0" y="0"/>
          <a:ext cx="0" cy="0"/>
          <a:chOff x="0" y="0"/>
          <a:chExt cx="0" cy="0"/>
        </a:xfrm>
      </p:grpSpPr>
      <p:sp>
        <p:nvSpPr>
          <p:cNvPr id="918" name="Google Shape;918;p69"/>
          <p:cNvSpPr txBox="1"/>
          <p:nvPr/>
        </p:nvSpPr>
        <p:spPr>
          <a:xfrm>
            <a:off x="239975" y="1428700"/>
            <a:ext cx="8757900" cy="2395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US" sz="2500">
                <a:solidFill>
                  <a:schemeClr val="dk1"/>
                </a:solidFill>
                <a:latin typeface="Montserrat"/>
                <a:ea typeface="Montserrat"/>
                <a:cs typeface="Montserrat"/>
                <a:sym typeface="Montserrat"/>
              </a:rPr>
              <a:t>Admissibility Criteria:</a:t>
            </a:r>
            <a:endParaRPr b="1" sz="25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rPr lang="en-US" sz="2500">
                <a:solidFill>
                  <a:schemeClr val="dk1"/>
                </a:solidFill>
                <a:latin typeface="Montserrat"/>
                <a:ea typeface="Montserrat"/>
                <a:cs typeface="Montserrat"/>
                <a:sym typeface="Montserrat"/>
              </a:rPr>
              <a:t>(iii) For any keygen query                 , for all honest clients and for all time steps:  </a:t>
            </a:r>
            <a:endParaRPr sz="25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lang="en-US" sz="2500">
                <a:solidFill>
                  <a:schemeClr val="dk1"/>
                </a:solidFill>
                <a:latin typeface="Montserrat"/>
                <a:ea typeface="Montserrat"/>
                <a:cs typeface="Montserrat"/>
                <a:sym typeface="Montserrat"/>
              </a:rPr>
              <a:t>                       </a:t>
            </a:r>
            <a:endParaRPr b="1" sz="25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25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sz="25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b="1" sz="2500">
              <a:solidFill>
                <a:schemeClr val="dk1"/>
              </a:solidFill>
              <a:latin typeface="Montserrat"/>
              <a:ea typeface="Montserrat"/>
              <a:cs typeface="Montserrat"/>
              <a:sym typeface="Montserrat"/>
            </a:endParaRPr>
          </a:p>
        </p:txBody>
      </p:sp>
      <p:pic>
        <p:nvPicPr>
          <p:cNvPr descr="(y^{(0)}, y^{(1)})" id="919" name="Google Shape;919;p69" title="MathEquation,#000000"/>
          <p:cNvPicPr preferRelativeResize="0"/>
          <p:nvPr/>
        </p:nvPicPr>
        <p:blipFill>
          <a:blip r:embed="rId3">
            <a:alphaModFix/>
          </a:blip>
          <a:stretch>
            <a:fillRect/>
          </a:stretch>
        </p:blipFill>
        <p:spPr>
          <a:xfrm>
            <a:off x="4334425" y="2037250"/>
            <a:ext cx="1372972" cy="444500"/>
          </a:xfrm>
          <a:prstGeom prst="rect">
            <a:avLst/>
          </a:prstGeom>
          <a:noFill/>
          <a:ln>
            <a:noFill/>
          </a:ln>
        </p:spPr>
      </p:pic>
      <p:pic>
        <p:nvPicPr>
          <p:cNvPr descr="\sum_{i \in H} \langle x_{i,t}^{(0)}, y_{i}^{(0)} \rangle = \sum_{i \in H} \langle x_{i,t}^{(1)}, y_{i}^{(1)} \rangle" id="920" name="Google Shape;920;p69" title="MathEquation,#000000"/>
          <p:cNvPicPr preferRelativeResize="0"/>
          <p:nvPr/>
        </p:nvPicPr>
        <p:blipFill>
          <a:blip r:embed="rId4">
            <a:alphaModFix/>
          </a:blip>
          <a:stretch>
            <a:fillRect/>
          </a:stretch>
        </p:blipFill>
        <p:spPr>
          <a:xfrm>
            <a:off x="2368888" y="3014375"/>
            <a:ext cx="3995506" cy="444500"/>
          </a:xfrm>
          <a:prstGeom prst="rect">
            <a:avLst/>
          </a:prstGeom>
          <a:noFill/>
          <a:ln>
            <a:noFill/>
          </a:ln>
        </p:spPr>
      </p:pic>
      <p:sp>
        <p:nvSpPr>
          <p:cNvPr id="921" name="Google Shape;921;p69"/>
          <p:cNvSpPr txBox="1"/>
          <p:nvPr/>
        </p:nvSpPr>
        <p:spPr>
          <a:xfrm>
            <a:off x="218375" y="3768825"/>
            <a:ext cx="8801100" cy="316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US" sz="2500">
                <a:solidFill>
                  <a:schemeClr val="dk1"/>
                </a:solidFill>
                <a:latin typeface="Montserrat"/>
                <a:ea typeface="Montserrat"/>
                <a:cs typeface="Montserrat"/>
                <a:sym typeface="Montserrat"/>
              </a:rPr>
              <a:t>Hope: </a:t>
            </a:r>
            <a:r>
              <a:rPr lang="en-US" sz="2500">
                <a:solidFill>
                  <a:schemeClr val="dk1"/>
                </a:solidFill>
                <a:latin typeface="Montserrat"/>
                <a:ea typeface="Montserrat"/>
                <a:cs typeface="Montserrat"/>
                <a:sym typeface="Montserrat"/>
              </a:rPr>
              <a:t>switch from 0 to 1</a:t>
            </a:r>
            <a:r>
              <a:rPr b="1" lang="en-US" sz="2500">
                <a:solidFill>
                  <a:schemeClr val="dk1"/>
                </a:solidFill>
                <a:latin typeface="Montserrat"/>
                <a:ea typeface="Montserrat"/>
                <a:cs typeface="Montserrat"/>
                <a:sym typeface="Montserrat"/>
              </a:rPr>
              <a:t> </a:t>
            </a:r>
            <a:r>
              <a:rPr lang="en-US" sz="2500">
                <a:solidFill>
                  <a:schemeClr val="dk1"/>
                </a:solidFill>
                <a:latin typeface="Montserrat"/>
                <a:ea typeface="Montserrat"/>
                <a:cs typeface="Montserrat"/>
                <a:sym typeface="Montserrat"/>
              </a:rPr>
              <a:t>using function-hiding IPE</a:t>
            </a:r>
            <a:endParaRPr sz="25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b="1" sz="25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US" sz="2500">
                <a:solidFill>
                  <a:schemeClr val="dk1"/>
                </a:solidFill>
                <a:latin typeface="Montserrat"/>
                <a:ea typeface="Montserrat"/>
                <a:cs typeface="Montserrat"/>
                <a:sym typeface="Montserrat"/>
              </a:rPr>
              <a:t>Key Challenge: </a:t>
            </a:r>
            <a:r>
              <a:rPr lang="en-US" sz="2500">
                <a:solidFill>
                  <a:schemeClr val="dk1"/>
                </a:solidFill>
                <a:latin typeface="Montserrat"/>
                <a:ea typeface="Montserrat"/>
                <a:cs typeface="Montserrat"/>
                <a:sym typeface="Montserrat"/>
              </a:rPr>
              <a:t>function-hiding IPE security holds for honest client i if: </a:t>
            </a:r>
            <a:endParaRPr sz="25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500">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b="1" lang="en-US" sz="2500">
                <a:solidFill>
                  <a:schemeClr val="dk1"/>
                </a:solidFill>
                <a:latin typeface="Montserrat"/>
                <a:ea typeface="Montserrat"/>
                <a:cs typeface="Montserrat"/>
                <a:sym typeface="Montserrat"/>
              </a:rPr>
              <a:t>Natural idea: </a:t>
            </a:r>
            <a:r>
              <a:rPr lang="en-US" sz="2500">
                <a:solidFill>
                  <a:schemeClr val="dk1"/>
                </a:solidFill>
                <a:latin typeface="Montserrat"/>
                <a:ea typeface="Montserrat"/>
                <a:cs typeface="Montserrat"/>
                <a:sym typeface="Montserrat"/>
              </a:rPr>
              <a:t>massage distributions in a way that the key distributions switching from 0 to 1 are </a:t>
            </a:r>
            <a:r>
              <a:rPr lang="en-US" sz="2500">
                <a:solidFill>
                  <a:srgbClr val="4A86E8"/>
                </a:solidFill>
                <a:latin typeface="Montserrat"/>
                <a:ea typeface="Montserrat"/>
                <a:cs typeface="Montserrat"/>
                <a:sym typeface="Montserrat"/>
              </a:rPr>
              <a:t>identical</a:t>
            </a:r>
            <a:r>
              <a:rPr lang="en-US" sz="2500">
                <a:solidFill>
                  <a:schemeClr val="dk1"/>
                </a:solidFill>
                <a:latin typeface="Montserrat"/>
                <a:ea typeface="Montserrat"/>
                <a:cs typeface="Montserrat"/>
                <a:sym typeface="Montserrat"/>
              </a:rPr>
              <a:t>!</a:t>
            </a:r>
            <a:endParaRPr sz="2500">
              <a:latin typeface="Montserrat"/>
              <a:ea typeface="Montserrat"/>
              <a:cs typeface="Montserrat"/>
              <a:sym typeface="Montserrat"/>
            </a:endParaRPr>
          </a:p>
        </p:txBody>
      </p:sp>
      <p:sp>
        <p:nvSpPr>
          <p:cNvPr id="922" name="Google Shape;922;p69"/>
          <p:cNvSpPr txBox="1"/>
          <p:nvPr>
            <p:ph type="title"/>
          </p:nvPr>
        </p:nvSpPr>
        <p:spPr>
          <a:xfrm>
            <a:off x="-75" y="3382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Informal function-hiding security</a:t>
            </a:r>
            <a:endParaRPr baseline="-25000" sz="3300">
              <a:solidFill>
                <a:schemeClr val="dk2"/>
              </a:solidFill>
            </a:endParaRPr>
          </a:p>
        </p:txBody>
      </p:sp>
      <p:pic>
        <p:nvPicPr>
          <p:cNvPr descr=" \langle x_{i,t}^{(0)}, y_{i}^{(0)} \rangle = \langle x_{i,t}^{(1)}, y_{i}^{(1)} \rangle" id="923" name="Google Shape;923;p69" title="MathEquation,#000000"/>
          <p:cNvPicPr preferRelativeResize="0"/>
          <p:nvPr/>
        </p:nvPicPr>
        <p:blipFill>
          <a:blip r:embed="rId5">
            <a:alphaModFix/>
          </a:blip>
          <a:stretch>
            <a:fillRect/>
          </a:stretch>
        </p:blipFill>
        <p:spPr>
          <a:xfrm>
            <a:off x="3292063" y="5167475"/>
            <a:ext cx="2653732" cy="44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928" name="Shape 928"/>
        <p:cNvGrpSpPr/>
        <p:nvPr/>
      </p:nvGrpSpPr>
      <p:grpSpPr>
        <a:xfrm>
          <a:off x="0" y="0"/>
          <a:ext cx="0" cy="0"/>
          <a:chOff x="0" y="0"/>
          <a:chExt cx="0" cy="0"/>
        </a:xfrm>
      </p:grpSpPr>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933" name="Shape 933"/>
        <p:cNvGrpSpPr/>
        <p:nvPr/>
      </p:nvGrpSpPr>
      <p:grpSpPr>
        <a:xfrm>
          <a:off x="0" y="0"/>
          <a:ext cx="0" cy="0"/>
          <a:chOff x="0" y="0"/>
          <a:chExt cx="0" cy="0"/>
        </a:xfrm>
      </p:grpSpPr>
      <p:sp>
        <p:nvSpPr>
          <p:cNvPr id="934" name="Google Shape;934;p71"/>
          <p:cNvSpPr txBox="1"/>
          <p:nvPr>
            <p:ph type="title"/>
          </p:nvPr>
        </p:nvSpPr>
        <p:spPr>
          <a:xfrm>
            <a:off x="-75" y="2580888"/>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Proof Details: short</a:t>
            </a:r>
            <a:endParaRPr sz="3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18"/>
          <p:cNvSpPr txBox="1"/>
          <p:nvPr>
            <p:ph type="title"/>
          </p:nvPr>
        </p:nvSpPr>
        <p:spPr>
          <a:xfrm>
            <a:off x="0"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Multi-Client Functional Encryption (MCFE)</a:t>
            </a:r>
            <a:endParaRPr sz="3300">
              <a:solidFill>
                <a:srgbClr val="4A86E8"/>
              </a:solidFill>
            </a:endParaRPr>
          </a:p>
        </p:txBody>
      </p:sp>
      <p:cxnSp>
        <p:nvCxnSpPr>
          <p:cNvPr id="147" name="Google Shape;147;p18"/>
          <p:cNvCxnSpPr/>
          <p:nvPr/>
        </p:nvCxnSpPr>
        <p:spPr>
          <a:xfrm rot="5400000">
            <a:off x="4566900" y="2981825"/>
            <a:ext cx="10200" cy="1372800"/>
          </a:xfrm>
          <a:prstGeom prst="straightConnector1">
            <a:avLst/>
          </a:prstGeom>
          <a:noFill/>
          <a:ln cap="flat" cmpd="sng" w="76200">
            <a:solidFill>
              <a:srgbClr val="1F497D"/>
            </a:solidFill>
            <a:prstDash val="dot"/>
            <a:round/>
            <a:headEnd len="med" w="med" type="none"/>
            <a:tailEnd len="med" w="med" type="none"/>
          </a:ln>
        </p:spPr>
      </p:cxnSp>
      <p:pic>
        <p:nvPicPr>
          <p:cNvPr id="148" name="Google Shape;148;p18"/>
          <p:cNvPicPr preferRelativeResize="0"/>
          <p:nvPr/>
        </p:nvPicPr>
        <p:blipFill>
          <a:blip r:embed="rId3">
            <a:alphaModFix/>
          </a:blip>
          <a:stretch>
            <a:fillRect/>
          </a:stretch>
        </p:blipFill>
        <p:spPr>
          <a:xfrm>
            <a:off x="877550" y="3058625"/>
            <a:ext cx="975360" cy="975360"/>
          </a:xfrm>
          <a:prstGeom prst="rect">
            <a:avLst/>
          </a:prstGeom>
          <a:noFill/>
          <a:ln>
            <a:noFill/>
          </a:ln>
        </p:spPr>
      </p:pic>
      <p:pic>
        <p:nvPicPr>
          <p:cNvPr id="149" name="Google Shape;149;p18"/>
          <p:cNvPicPr preferRelativeResize="0"/>
          <p:nvPr/>
        </p:nvPicPr>
        <p:blipFill>
          <a:blip r:embed="rId3">
            <a:alphaModFix/>
          </a:blip>
          <a:stretch>
            <a:fillRect/>
          </a:stretch>
        </p:blipFill>
        <p:spPr>
          <a:xfrm>
            <a:off x="7291100" y="3058625"/>
            <a:ext cx="975360" cy="975360"/>
          </a:xfrm>
          <a:prstGeom prst="rect">
            <a:avLst/>
          </a:prstGeom>
          <a:noFill/>
          <a:ln>
            <a:noFill/>
          </a:ln>
        </p:spPr>
      </p:pic>
      <p:pic>
        <p:nvPicPr>
          <p:cNvPr id="150" name="Google Shape;150;p18"/>
          <p:cNvPicPr preferRelativeResize="0"/>
          <p:nvPr/>
        </p:nvPicPr>
        <p:blipFill>
          <a:blip r:embed="rId4">
            <a:alphaModFix/>
          </a:blip>
          <a:stretch>
            <a:fillRect/>
          </a:stretch>
        </p:blipFill>
        <p:spPr>
          <a:xfrm>
            <a:off x="3962400" y="1010000"/>
            <a:ext cx="1219200" cy="1219200"/>
          </a:xfrm>
          <a:prstGeom prst="rect">
            <a:avLst/>
          </a:prstGeom>
          <a:noFill/>
          <a:ln>
            <a:noFill/>
          </a:ln>
        </p:spPr>
      </p:pic>
      <p:pic>
        <p:nvPicPr>
          <p:cNvPr id="151" name="Google Shape;151;p18"/>
          <p:cNvPicPr preferRelativeResize="0"/>
          <p:nvPr/>
        </p:nvPicPr>
        <p:blipFill>
          <a:blip r:embed="rId5">
            <a:alphaModFix/>
          </a:blip>
          <a:stretch>
            <a:fillRect/>
          </a:stretch>
        </p:blipFill>
        <p:spPr>
          <a:xfrm>
            <a:off x="2402775" y="2386650"/>
            <a:ext cx="609600" cy="609600"/>
          </a:xfrm>
          <a:prstGeom prst="rect">
            <a:avLst/>
          </a:prstGeom>
          <a:noFill/>
          <a:ln>
            <a:noFill/>
          </a:ln>
        </p:spPr>
      </p:pic>
      <p:pic>
        <p:nvPicPr>
          <p:cNvPr id="152" name="Google Shape;152;p18"/>
          <p:cNvPicPr preferRelativeResize="0"/>
          <p:nvPr/>
        </p:nvPicPr>
        <p:blipFill>
          <a:blip r:embed="rId6">
            <a:alphaModFix/>
          </a:blip>
          <a:stretch>
            <a:fillRect/>
          </a:stretch>
        </p:blipFill>
        <p:spPr>
          <a:xfrm>
            <a:off x="5258400" y="1271100"/>
            <a:ext cx="532200" cy="532200"/>
          </a:xfrm>
          <a:prstGeom prst="rect">
            <a:avLst/>
          </a:prstGeom>
          <a:noFill/>
          <a:ln>
            <a:noFill/>
          </a:ln>
        </p:spPr>
      </p:pic>
      <p:pic>
        <p:nvPicPr>
          <p:cNvPr id="153" name="Google Shape;153;p18"/>
          <p:cNvPicPr preferRelativeResize="0"/>
          <p:nvPr/>
        </p:nvPicPr>
        <p:blipFill>
          <a:blip r:embed="rId5">
            <a:alphaModFix/>
          </a:blip>
          <a:stretch>
            <a:fillRect/>
          </a:stretch>
        </p:blipFill>
        <p:spPr>
          <a:xfrm>
            <a:off x="6486800" y="2449025"/>
            <a:ext cx="609600" cy="609600"/>
          </a:xfrm>
          <a:prstGeom prst="rect">
            <a:avLst/>
          </a:prstGeom>
          <a:noFill/>
          <a:ln>
            <a:noFill/>
          </a:ln>
        </p:spPr>
      </p:pic>
      <p:sp>
        <p:nvSpPr>
          <p:cNvPr id="154" name="Google Shape;154;p18"/>
          <p:cNvSpPr/>
          <p:nvPr/>
        </p:nvSpPr>
        <p:spPr>
          <a:xfrm>
            <a:off x="631138" y="1133300"/>
            <a:ext cx="1219200" cy="907800"/>
          </a:xfrm>
          <a:prstGeom prst="rect">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Setup</a:t>
            </a:r>
            <a:endParaRPr sz="3000"/>
          </a:p>
        </p:txBody>
      </p:sp>
      <p:cxnSp>
        <p:nvCxnSpPr>
          <p:cNvPr id="155" name="Google Shape;155;p18"/>
          <p:cNvCxnSpPr>
            <a:stCxn id="150" idx="2"/>
            <a:endCxn id="148" idx="3"/>
          </p:cNvCxnSpPr>
          <p:nvPr/>
        </p:nvCxnSpPr>
        <p:spPr>
          <a:xfrm flipH="1">
            <a:off x="1852800" y="2229200"/>
            <a:ext cx="2719200" cy="1317000"/>
          </a:xfrm>
          <a:prstGeom prst="straightConnector1">
            <a:avLst/>
          </a:prstGeom>
          <a:noFill/>
          <a:ln cap="flat" cmpd="sng" w="76200">
            <a:solidFill>
              <a:schemeClr val="dk1"/>
            </a:solidFill>
            <a:prstDash val="solid"/>
            <a:round/>
            <a:headEnd len="med" w="med" type="none"/>
            <a:tailEnd len="med" w="med" type="triangle"/>
          </a:ln>
        </p:spPr>
      </p:cxnSp>
      <p:cxnSp>
        <p:nvCxnSpPr>
          <p:cNvPr id="156" name="Google Shape;156;p18"/>
          <p:cNvCxnSpPr>
            <a:stCxn id="150" idx="2"/>
            <a:endCxn id="149" idx="1"/>
          </p:cNvCxnSpPr>
          <p:nvPr/>
        </p:nvCxnSpPr>
        <p:spPr>
          <a:xfrm>
            <a:off x="4572000" y="2229200"/>
            <a:ext cx="2719200" cy="1317000"/>
          </a:xfrm>
          <a:prstGeom prst="straightConnector1">
            <a:avLst/>
          </a:prstGeom>
          <a:noFill/>
          <a:ln cap="flat" cmpd="sng" w="76200">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939" name="Shape 939"/>
        <p:cNvGrpSpPr/>
        <p:nvPr/>
      </p:nvGrpSpPr>
      <p:grpSpPr>
        <a:xfrm>
          <a:off x="0" y="0"/>
          <a:ext cx="0" cy="0"/>
          <a:chOff x="0" y="0"/>
          <a:chExt cx="0" cy="0"/>
        </a:xfrm>
      </p:grpSpPr>
      <p:sp>
        <p:nvSpPr>
          <p:cNvPr id="940" name="Google Shape;940;p72"/>
          <p:cNvSpPr txBox="1"/>
          <p:nvPr>
            <p:ph type="title"/>
          </p:nvPr>
        </p:nvSpPr>
        <p:spPr>
          <a:xfrm>
            <a:off x="152325"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100">
                <a:solidFill>
                  <a:schemeClr val="dk1"/>
                </a:solidFill>
              </a:rPr>
              <a:t>Function hiding security of MCFE </a:t>
            </a:r>
            <a:endParaRPr sz="3100">
              <a:solidFill>
                <a:srgbClr val="4A86E8"/>
              </a:solidFill>
            </a:endParaRPr>
          </a:p>
        </p:txBody>
      </p:sp>
      <p:sp>
        <p:nvSpPr>
          <p:cNvPr id="941" name="Google Shape;941;p72"/>
          <p:cNvSpPr/>
          <p:nvPr/>
        </p:nvSpPr>
        <p:spPr>
          <a:xfrm>
            <a:off x="3602588" y="1253250"/>
            <a:ext cx="699000" cy="6252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x1</a:t>
            </a:r>
            <a:endParaRPr sz="2500"/>
          </a:p>
        </p:txBody>
      </p:sp>
      <p:pic>
        <p:nvPicPr>
          <p:cNvPr id="942" name="Google Shape;942;p72"/>
          <p:cNvPicPr preferRelativeResize="0"/>
          <p:nvPr/>
        </p:nvPicPr>
        <p:blipFill>
          <a:blip r:embed="rId3">
            <a:alphaModFix/>
          </a:blip>
          <a:stretch>
            <a:fillRect/>
          </a:stretch>
        </p:blipFill>
        <p:spPr>
          <a:xfrm>
            <a:off x="4092588" y="1607788"/>
            <a:ext cx="365760" cy="365760"/>
          </a:xfrm>
          <a:prstGeom prst="rect">
            <a:avLst/>
          </a:prstGeom>
          <a:noFill/>
          <a:ln>
            <a:noFill/>
          </a:ln>
        </p:spPr>
      </p:pic>
      <p:sp>
        <p:nvSpPr>
          <p:cNvPr id="943" name="Google Shape;943;p72"/>
          <p:cNvSpPr txBox="1"/>
          <p:nvPr/>
        </p:nvSpPr>
        <p:spPr>
          <a:xfrm>
            <a:off x="4901460" y="1310325"/>
            <a:ext cx="2822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t>hide x1, …, xn</a:t>
            </a:r>
            <a:endParaRPr sz="2600"/>
          </a:p>
        </p:txBody>
      </p:sp>
      <p:sp>
        <p:nvSpPr>
          <p:cNvPr id="944" name="Google Shape;944;p72"/>
          <p:cNvSpPr txBox="1"/>
          <p:nvPr/>
        </p:nvSpPr>
        <p:spPr>
          <a:xfrm>
            <a:off x="3401650" y="2486725"/>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yn</a:t>
            </a:r>
            <a:endParaRPr sz="2500"/>
          </a:p>
        </p:txBody>
      </p:sp>
      <p:sp>
        <p:nvSpPr>
          <p:cNvPr id="945" name="Google Shape;945;p72"/>
          <p:cNvSpPr txBox="1"/>
          <p:nvPr/>
        </p:nvSpPr>
        <p:spPr>
          <a:xfrm>
            <a:off x="4901425" y="2535500"/>
            <a:ext cx="28221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t>hide y1, …, yn</a:t>
            </a:r>
            <a:endParaRPr sz="2600"/>
          </a:p>
        </p:txBody>
      </p:sp>
      <p:sp>
        <p:nvSpPr>
          <p:cNvPr id="946" name="Google Shape;946;p72"/>
          <p:cNvSpPr txBox="1"/>
          <p:nvPr/>
        </p:nvSpPr>
        <p:spPr>
          <a:xfrm>
            <a:off x="1121400" y="3458700"/>
            <a:ext cx="6901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latin typeface="Montserrat"/>
                <a:ea typeface="Montserrat"/>
                <a:cs typeface="Montserrat"/>
                <a:sym typeface="Montserrat"/>
              </a:rPr>
              <a:t>Decrypter learns only (x1*y1 + … + xn*yn)</a:t>
            </a:r>
            <a:endParaRPr sz="2600">
              <a:latin typeface="Montserrat"/>
              <a:ea typeface="Montserrat"/>
              <a:cs typeface="Montserrat"/>
              <a:sym typeface="Montserrat"/>
            </a:endParaRPr>
          </a:p>
        </p:txBody>
      </p:sp>
      <p:sp>
        <p:nvSpPr>
          <p:cNvPr id="947" name="Google Shape;947;p72"/>
          <p:cNvSpPr txBox="1"/>
          <p:nvPr/>
        </p:nvSpPr>
        <p:spPr>
          <a:xfrm>
            <a:off x="1420450" y="2486725"/>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y1</a:t>
            </a:r>
            <a:endParaRPr sz="2500"/>
          </a:p>
        </p:txBody>
      </p:sp>
      <p:cxnSp>
        <p:nvCxnSpPr>
          <p:cNvPr id="948" name="Google Shape;948;p72"/>
          <p:cNvCxnSpPr/>
          <p:nvPr/>
        </p:nvCxnSpPr>
        <p:spPr>
          <a:xfrm flipH="1">
            <a:off x="2436813" y="2817638"/>
            <a:ext cx="848400" cy="20700"/>
          </a:xfrm>
          <a:prstGeom prst="straightConnector1">
            <a:avLst/>
          </a:prstGeom>
          <a:noFill/>
          <a:ln cap="flat" cmpd="sng" w="76200">
            <a:solidFill>
              <a:srgbClr val="1F497D"/>
            </a:solidFill>
            <a:prstDash val="dot"/>
            <a:round/>
            <a:headEnd len="med" w="med" type="none"/>
            <a:tailEnd len="med" w="med" type="none"/>
          </a:ln>
        </p:spPr>
      </p:cxnSp>
      <p:sp>
        <p:nvSpPr>
          <p:cNvPr id="949" name="Google Shape;949;p72"/>
          <p:cNvSpPr/>
          <p:nvPr/>
        </p:nvSpPr>
        <p:spPr>
          <a:xfrm>
            <a:off x="1572838" y="1281900"/>
            <a:ext cx="699000" cy="6252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x1</a:t>
            </a:r>
            <a:endParaRPr sz="2500"/>
          </a:p>
        </p:txBody>
      </p:sp>
      <p:pic>
        <p:nvPicPr>
          <p:cNvPr id="950" name="Google Shape;950;p72"/>
          <p:cNvPicPr preferRelativeResize="0"/>
          <p:nvPr/>
        </p:nvPicPr>
        <p:blipFill>
          <a:blip r:embed="rId3">
            <a:alphaModFix/>
          </a:blip>
          <a:stretch>
            <a:fillRect/>
          </a:stretch>
        </p:blipFill>
        <p:spPr>
          <a:xfrm>
            <a:off x="2062838" y="1636438"/>
            <a:ext cx="365760" cy="365760"/>
          </a:xfrm>
          <a:prstGeom prst="rect">
            <a:avLst/>
          </a:prstGeom>
          <a:noFill/>
          <a:ln>
            <a:noFill/>
          </a:ln>
        </p:spPr>
      </p:pic>
      <p:cxnSp>
        <p:nvCxnSpPr>
          <p:cNvPr id="951" name="Google Shape;951;p72"/>
          <p:cNvCxnSpPr/>
          <p:nvPr/>
        </p:nvCxnSpPr>
        <p:spPr>
          <a:xfrm flipH="1">
            <a:off x="2436813" y="1598438"/>
            <a:ext cx="848400" cy="20700"/>
          </a:xfrm>
          <a:prstGeom prst="straightConnector1">
            <a:avLst/>
          </a:prstGeom>
          <a:noFill/>
          <a:ln cap="flat" cmpd="sng" w="76200">
            <a:solidFill>
              <a:srgbClr val="1F497D"/>
            </a:solidFill>
            <a:prstDash val="dot"/>
            <a:round/>
            <a:headEnd len="med" w="med" type="none"/>
            <a:tailEnd len="med" w="med" type="none"/>
          </a:ln>
        </p:spPr>
      </p:cxnSp>
      <p:sp>
        <p:nvSpPr>
          <p:cNvPr id="952" name="Google Shape;952;p72"/>
          <p:cNvSpPr txBox="1"/>
          <p:nvPr/>
        </p:nvSpPr>
        <p:spPr>
          <a:xfrm>
            <a:off x="546025" y="4381925"/>
            <a:ext cx="8114100" cy="138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600">
                <a:latin typeface="Montserrat"/>
                <a:ea typeface="Montserrat"/>
                <a:cs typeface="Montserrat"/>
                <a:sym typeface="Montserrat"/>
              </a:rPr>
              <a:t>Indistinguishability-based security game</a:t>
            </a:r>
            <a:endParaRPr sz="2600">
              <a:latin typeface="Montserrat"/>
              <a:ea typeface="Montserrat"/>
              <a:cs typeface="Montserrat"/>
              <a:sym typeface="Montserrat"/>
            </a:endParaRPr>
          </a:p>
          <a:p>
            <a:pPr indent="-393700" lvl="0" marL="457200" rtl="0" algn="l">
              <a:spcBef>
                <a:spcPts val="0"/>
              </a:spcBef>
              <a:spcAft>
                <a:spcPts val="0"/>
              </a:spcAft>
              <a:buSzPts val="2600"/>
              <a:buFont typeface="Montserrat"/>
              <a:buChar char="●"/>
            </a:pPr>
            <a:r>
              <a:rPr lang="en-US" sz="2600">
                <a:latin typeface="Montserrat"/>
                <a:ea typeface="Montserrat"/>
                <a:cs typeface="Montserrat"/>
                <a:sym typeface="Montserrat"/>
              </a:rPr>
              <a:t>KeyGen and Encrypt Queries</a:t>
            </a:r>
            <a:endParaRPr sz="2600">
              <a:latin typeface="Montserrat"/>
              <a:ea typeface="Montserrat"/>
              <a:cs typeface="Montserrat"/>
              <a:sym typeface="Montserrat"/>
            </a:endParaRPr>
          </a:p>
          <a:p>
            <a:pPr indent="0" lvl="0" marL="0" rtl="0" algn="l">
              <a:spcBef>
                <a:spcPts val="0"/>
              </a:spcBef>
              <a:spcAft>
                <a:spcPts val="0"/>
              </a:spcAft>
              <a:buNone/>
            </a:pPr>
            <a:r>
              <a:t/>
            </a:r>
            <a:endParaRPr sz="2600">
              <a:latin typeface="Montserrat"/>
              <a:ea typeface="Montserrat"/>
              <a:cs typeface="Montserrat"/>
              <a:sym typeface="Montserrat"/>
            </a:endParaRPr>
          </a:p>
        </p:txBody>
      </p:sp>
      <p:pic>
        <p:nvPicPr>
          <p:cNvPr id="953" name="Google Shape;953;p72"/>
          <p:cNvPicPr preferRelativeResize="0"/>
          <p:nvPr/>
        </p:nvPicPr>
        <p:blipFill>
          <a:blip r:embed="rId4">
            <a:alphaModFix/>
          </a:blip>
          <a:stretch>
            <a:fillRect/>
          </a:stretch>
        </p:blipFill>
        <p:spPr>
          <a:xfrm>
            <a:off x="1710788" y="2559650"/>
            <a:ext cx="609600" cy="609600"/>
          </a:xfrm>
          <a:prstGeom prst="rect">
            <a:avLst/>
          </a:prstGeom>
          <a:noFill/>
          <a:ln>
            <a:noFill/>
          </a:ln>
        </p:spPr>
      </p:pic>
      <p:pic>
        <p:nvPicPr>
          <p:cNvPr id="954" name="Google Shape;954;p72"/>
          <p:cNvPicPr preferRelativeResize="0"/>
          <p:nvPr/>
        </p:nvPicPr>
        <p:blipFill>
          <a:blip r:embed="rId4">
            <a:alphaModFix/>
          </a:blip>
          <a:stretch>
            <a:fillRect/>
          </a:stretch>
        </p:blipFill>
        <p:spPr>
          <a:xfrm>
            <a:off x="3691988" y="2559650"/>
            <a:ext cx="609600" cy="609600"/>
          </a:xfrm>
          <a:prstGeom prst="rect">
            <a:avLst/>
          </a:prstGeom>
          <a:noFill/>
          <a:ln>
            <a:noFill/>
          </a:ln>
        </p:spPr>
      </p:pic>
      <p:sp>
        <p:nvSpPr>
          <p:cNvPr id="955" name="Google Shape;955;p72"/>
          <p:cNvSpPr txBox="1"/>
          <p:nvPr/>
        </p:nvSpPr>
        <p:spPr>
          <a:xfrm>
            <a:off x="546025" y="5524925"/>
            <a:ext cx="8114100" cy="985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600">
                <a:solidFill>
                  <a:schemeClr val="dk1"/>
                </a:solidFill>
                <a:latin typeface="Montserrat"/>
                <a:ea typeface="Montserrat"/>
                <a:cs typeface="Montserrat"/>
                <a:sym typeface="Montserrat"/>
              </a:rPr>
              <a:t>Selective Security:</a:t>
            </a:r>
            <a:endParaRPr b="1" sz="2600">
              <a:solidFill>
                <a:schemeClr val="dk1"/>
              </a:solidFill>
              <a:latin typeface="Montserrat"/>
              <a:ea typeface="Montserrat"/>
              <a:cs typeface="Montserrat"/>
              <a:sym typeface="Montserrat"/>
            </a:endParaRPr>
          </a:p>
          <a:p>
            <a:pPr indent="-393700" lvl="0" marL="457200" rtl="0" algn="l">
              <a:spcBef>
                <a:spcPts val="0"/>
              </a:spcBef>
              <a:spcAft>
                <a:spcPts val="0"/>
              </a:spcAft>
              <a:buClr>
                <a:schemeClr val="dk1"/>
              </a:buClr>
              <a:buSzPts val="2600"/>
              <a:buFont typeface="Montserrat"/>
              <a:buChar char="●"/>
            </a:pPr>
            <a:r>
              <a:rPr lang="en-US" sz="2600">
                <a:solidFill>
                  <a:schemeClr val="dk1"/>
                </a:solidFill>
                <a:latin typeface="Montserrat"/>
                <a:ea typeface="Montserrat"/>
                <a:cs typeface="Montserrat"/>
                <a:sym typeface="Montserrat"/>
              </a:rPr>
              <a:t>All KeyGen queries before any Encrypt Query</a:t>
            </a:r>
            <a:endParaRPr sz="2600">
              <a:latin typeface="Montserrat"/>
              <a:ea typeface="Montserrat"/>
              <a:cs typeface="Montserrat"/>
              <a:sym typeface="Montserrat"/>
            </a:endParaRPr>
          </a:p>
        </p:txBody>
      </p:sp>
      <p:sp>
        <p:nvSpPr>
          <p:cNvPr id="956" name="Google Shape;956;p72"/>
          <p:cNvSpPr/>
          <p:nvPr/>
        </p:nvSpPr>
        <p:spPr>
          <a:xfrm>
            <a:off x="902525" y="1075100"/>
            <a:ext cx="6901200" cy="2968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961" name="Shape 961"/>
        <p:cNvGrpSpPr/>
        <p:nvPr/>
      </p:nvGrpSpPr>
      <p:grpSpPr>
        <a:xfrm>
          <a:off x="0" y="0"/>
          <a:ext cx="0" cy="0"/>
          <a:chOff x="0" y="0"/>
          <a:chExt cx="0" cy="0"/>
        </a:xfrm>
      </p:grpSpPr>
      <p:sp>
        <p:nvSpPr>
          <p:cNvPr id="962" name="Google Shape;962;p73"/>
          <p:cNvSpPr txBox="1"/>
          <p:nvPr/>
        </p:nvSpPr>
        <p:spPr>
          <a:xfrm>
            <a:off x="218375" y="3768825"/>
            <a:ext cx="8801100" cy="1735200"/>
          </a:xfrm>
          <a:prstGeom prst="rect">
            <a:avLst/>
          </a:prstGeom>
          <a:noFill/>
          <a:ln>
            <a:noFill/>
          </a:ln>
        </p:spPr>
        <p:txBody>
          <a:bodyPr anchorCtr="0" anchor="t" bIns="91425" lIns="91425" spcFirstLastPara="1" rIns="91425" wrap="square" tIns="91425">
            <a:spAutoFit/>
          </a:bodyPr>
          <a:lstStyle/>
          <a:p>
            <a:pPr indent="-406400" lvl="0" marL="457200" rtl="0" algn="l">
              <a:lnSpc>
                <a:spcPct val="115000"/>
              </a:lnSpc>
              <a:spcBef>
                <a:spcPts val="1000"/>
              </a:spcBef>
              <a:spcAft>
                <a:spcPts val="0"/>
              </a:spcAft>
              <a:buClr>
                <a:schemeClr val="dk1"/>
              </a:buClr>
              <a:buSzPts val="2800"/>
              <a:buChar char="●"/>
            </a:pPr>
            <a:r>
              <a:rPr lang="en-US" sz="2800">
                <a:solidFill>
                  <a:schemeClr val="dk1"/>
                </a:solidFill>
              </a:rPr>
              <a:t>Embed the inner product </a:t>
            </a:r>
            <a:r>
              <a:rPr lang="en-US" sz="2800">
                <a:solidFill>
                  <a:srgbClr val="4A86E8"/>
                </a:solidFill>
              </a:rPr>
              <a:t>x1y1</a:t>
            </a:r>
            <a:r>
              <a:rPr baseline="30000" lang="en-US" sz="2800">
                <a:solidFill>
                  <a:schemeClr val="dk1"/>
                </a:solidFill>
              </a:rPr>
              <a:t> </a:t>
            </a:r>
            <a:r>
              <a:rPr lang="en-US" sz="2800">
                <a:solidFill>
                  <a:schemeClr val="dk1"/>
                </a:solidFill>
              </a:rPr>
              <a:t>in the CT1</a:t>
            </a:r>
            <a:endParaRPr sz="2800">
              <a:solidFill>
                <a:schemeClr val="dk1"/>
              </a:solidFill>
            </a:endParaRPr>
          </a:p>
          <a:p>
            <a:pPr indent="-406400" lvl="0" marL="457200" rtl="0" algn="l">
              <a:lnSpc>
                <a:spcPct val="115000"/>
              </a:lnSpc>
              <a:spcBef>
                <a:spcPts val="1000"/>
              </a:spcBef>
              <a:spcAft>
                <a:spcPts val="1000"/>
              </a:spcAft>
              <a:buClr>
                <a:schemeClr val="dk1"/>
              </a:buClr>
              <a:buSzPts val="2800"/>
              <a:buFont typeface="Montserrat"/>
              <a:buChar char="●"/>
            </a:pPr>
            <a:r>
              <a:rPr b="1" lang="en-US" sz="2800">
                <a:solidFill>
                  <a:schemeClr val="dk1"/>
                </a:solidFill>
              </a:rPr>
              <a:t>Key identically distributed step:</a:t>
            </a:r>
            <a:r>
              <a:rPr b="1" lang="en-US" sz="2800">
                <a:solidFill>
                  <a:srgbClr val="4A86E8"/>
                </a:solidFill>
              </a:rPr>
              <a:t> </a:t>
            </a:r>
            <a:r>
              <a:rPr lang="en-US" sz="2800">
                <a:solidFill>
                  <a:srgbClr val="4A86E8"/>
                </a:solidFill>
              </a:rPr>
              <a:t>Use Ki(t) and z </a:t>
            </a:r>
            <a:r>
              <a:rPr lang="en-US" sz="2800">
                <a:solidFill>
                  <a:schemeClr val="dk1"/>
                </a:solidFill>
              </a:rPr>
              <a:t>to come up with random masking terms</a:t>
            </a:r>
            <a:endParaRPr sz="2800"/>
          </a:p>
        </p:txBody>
      </p:sp>
      <p:sp>
        <p:nvSpPr>
          <p:cNvPr id="963" name="Google Shape;963;p73"/>
          <p:cNvSpPr txBox="1"/>
          <p:nvPr>
            <p:ph type="title"/>
          </p:nvPr>
        </p:nvSpPr>
        <p:spPr>
          <a:xfrm>
            <a:off x="0" y="1786000"/>
            <a:ext cx="7746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200">
                <a:solidFill>
                  <a:schemeClr val="dk1"/>
                </a:solidFill>
              </a:rPr>
              <a:t>Proving Selective-security: Key Insights</a:t>
            </a:r>
            <a:endParaRPr baseline="-25000" sz="3200">
              <a:solidFill>
                <a:schemeClr val="dk2"/>
              </a:solidFill>
            </a:endParaRPr>
          </a:p>
        </p:txBody>
      </p:sp>
      <p:pic>
        <p:nvPicPr>
          <p:cNvPr id="964" name="Google Shape;964;p73"/>
          <p:cNvPicPr preferRelativeResize="0"/>
          <p:nvPr/>
        </p:nvPicPr>
        <p:blipFill>
          <a:blip r:embed="rId3">
            <a:alphaModFix/>
          </a:blip>
          <a:stretch>
            <a:fillRect/>
          </a:stretch>
        </p:blipFill>
        <p:spPr>
          <a:xfrm>
            <a:off x="7853650" y="1540450"/>
            <a:ext cx="1219200" cy="121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2">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969" name="Shape 969"/>
        <p:cNvGrpSpPr/>
        <p:nvPr/>
      </p:nvGrpSpPr>
      <p:grpSpPr>
        <a:xfrm>
          <a:off x="0" y="0"/>
          <a:ext cx="0" cy="0"/>
          <a:chOff x="0" y="0"/>
          <a:chExt cx="0" cy="0"/>
        </a:xfrm>
      </p:grpSpPr>
      <p:sp>
        <p:nvSpPr>
          <p:cNvPr id="970" name="Google Shape;970;p74"/>
          <p:cNvSpPr/>
          <p:nvPr/>
        </p:nvSpPr>
        <p:spPr>
          <a:xfrm>
            <a:off x="128500" y="1663500"/>
            <a:ext cx="3869100" cy="20070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74"/>
          <p:cNvSpPr/>
          <p:nvPr/>
        </p:nvSpPr>
        <p:spPr>
          <a:xfrm>
            <a:off x="220200" y="1846825"/>
            <a:ext cx="36858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 </a:t>
            </a:r>
            <a:r>
              <a:rPr lang="en-US" sz="2400">
                <a:solidFill>
                  <a:srgbClr val="6AA84F"/>
                </a:solidFill>
              </a:rPr>
              <a:t>0</a:t>
            </a:r>
            <a:r>
              <a:rPr lang="en-US" sz="2400">
                <a:solidFill>
                  <a:schemeClr val="dk1"/>
                </a:solidFill>
              </a:rPr>
              <a:t>, K1(t)+</a:t>
            </a:r>
            <a:r>
              <a:rPr lang="en-US" sz="2400">
                <a:solidFill>
                  <a:srgbClr val="4A86E8"/>
                </a:solidFill>
              </a:rPr>
              <a:t>a1*r1</a:t>
            </a:r>
            <a:r>
              <a:rPr lang="en-US" sz="2400">
                <a:solidFill>
                  <a:schemeClr val="dk1"/>
                </a:solidFill>
              </a:rPr>
              <a:t>, </a:t>
            </a:r>
            <a:r>
              <a:rPr lang="en-US" sz="2400">
                <a:solidFill>
                  <a:srgbClr val="4A86E8"/>
                </a:solidFill>
              </a:rPr>
              <a:t>r1, </a:t>
            </a:r>
            <a:r>
              <a:rPr lang="en-US" sz="2400">
                <a:solidFill>
                  <a:srgbClr val="6AA84F"/>
                </a:solidFill>
              </a:rPr>
              <a:t>0</a:t>
            </a:r>
            <a:r>
              <a:rPr lang="en-US" sz="2400">
                <a:solidFill>
                  <a:schemeClr val="dk1"/>
                </a:solidFill>
              </a:rPr>
              <a:t>)</a:t>
            </a:r>
            <a:endParaRPr sz="2400"/>
          </a:p>
        </p:txBody>
      </p:sp>
      <p:pic>
        <p:nvPicPr>
          <p:cNvPr id="972" name="Google Shape;972;p74"/>
          <p:cNvPicPr preferRelativeResize="0"/>
          <p:nvPr/>
        </p:nvPicPr>
        <p:blipFill>
          <a:blip r:embed="rId3">
            <a:alphaModFix/>
          </a:blip>
          <a:stretch>
            <a:fillRect/>
          </a:stretch>
        </p:blipFill>
        <p:spPr>
          <a:xfrm>
            <a:off x="3634238" y="2262438"/>
            <a:ext cx="365760" cy="365760"/>
          </a:xfrm>
          <a:prstGeom prst="rect">
            <a:avLst/>
          </a:prstGeom>
          <a:noFill/>
          <a:ln>
            <a:noFill/>
          </a:ln>
        </p:spPr>
      </p:pic>
      <p:pic>
        <p:nvPicPr>
          <p:cNvPr id="973" name="Google Shape;973;p74"/>
          <p:cNvPicPr preferRelativeResize="0"/>
          <p:nvPr/>
        </p:nvPicPr>
        <p:blipFill>
          <a:blip r:embed="rId4">
            <a:alphaModFix/>
          </a:blip>
          <a:stretch>
            <a:fillRect/>
          </a:stretch>
        </p:blipFill>
        <p:spPr>
          <a:xfrm>
            <a:off x="2849563" y="2773375"/>
            <a:ext cx="609600" cy="609600"/>
          </a:xfrm>
          <a:prstGeom prst="rect">
            <a:avLst/>
          </a:prstGeom>
          <a:noFill/>
          <a:ln>
            <a:noFill/>
          </a:ln>
        </p:spPr>
      </p:pic>
      <p:sp>
        <p:nvSpPr>
          <p:cNvPr id="974" name="Google Shape;974;p74"/>
          <p:cNvSpPr txBox="1"/>
          <p:nvPr/>
        </p:nvSpPr>
        <p:spPr>
          <a:xfrm>
            <a:off x="366877" y="2625700"/>
            <a:ext cx="27108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(y1, </a:t>
            </a:r>
            <a:r>
              <a:rPr lang="en-US" sz="2400">
                <a:solidFill>
                  <a:srgbClr val="6AA84F"/>
                </a:solidFill>
              </a:rPr>
              <a:t>0</a:t>
            </a:r>
            <a:r>
              <a:rPr lang="en-US" sz="2400">
                <a:solidFill>
                  <a:schemeClr val="dk1"/>
                </a:solidFill>
              </a:rPr>
              <a:t>, z, </a:t>
            </a:r>
            <a:r>
              <a:rPr lang="en-US" sz="2400">
                <a:solidFill>
                  <a:srgbClr val="4A86E8"/>
                </a:solidFill>
              </a:rPr>
              <a:t>-z*a1, </a:t>
            </a:r>
            <a:r>
              <a:rPr lang="en-US" sz="2400">
                <a:solidFill>
                  <a:srgbClr val="6AA84F"/>
                </a:solidFill>
              </a:rPr>
              <a:t>0</a:t>
            </a:r>
            <a:r>
              <a:rPr lang="en-US" sz="2400">
                <a:solidFill>
                  <a:schemeClr val="dk1"/>
                </a:solidFill>
              </a:rPr>
              <a:t>)</a:t>
            </a:r>
            <a:endParaRPr sz="2400">
              <a:solidFill>
                <a:schemeClr val="dk1"/>
              </a:solidFill>
            </a:endParaRPr>
          </a:p>
        </p:txBody>
      </p:sp>
      <p:cxnSp>
        <p:nvCxnSpPr>
          <p:cNvPr id="975" name="Google Shape;975;p74"/>
          <p:cNvCxnSpPr/>
          <p:nvPr/>
        </p:nvCxnSpPr>
        <p:spPr>
          <a:xfrm flipH="1">
            <a:off x="4108500" y="2718663"/>
            <a:ext cx="848400" cy="20700"/>
          </a:xfrm>
          <a:prstGeom prst="straightConnector1">
            <a:avLst/>
          </a:prstGeom>
          <a:noFill/>
          <a:ln cap="flat" cmpd="sng" w="76200">
            <a:solidFill>
              <a:srgbClr val="1F497D"/>
            </a:solidFill>
            <a:prstDash val="dot"/>
            <a:round/>
            <a:headEnd len="med" w="med" type="none"/>
            <a:tailEnd len="med" w="med" type="none"/>
          </a:ln>
        </p:spPr>
      </p:cxnSp>
      <p:sp>
        <p:nvSpPr>
          <p:cNvPr id="976" name="Google Shape;976;p74"/>
          <p:cNvSpPr/>
          <p:nvPr/>
        </p:nvSpPr>
        <p:spPr>
          <a:xfrm>
            <a:off x="5144000" y="1663500"/>
            <a:ext cx="3869100" cy="20070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74"/>
          <p:cNvSpPr/>
          <p:nvPr/>
        </p:nvSpPr>
        <p:spPr>
          <a:xfrm>
            <a:off x="5235700" y="1846825"/>
            <a:ext cx="36858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(xn, </a:t>
            </a:r>
            <a:r>
              <a:rPr lang="en-US" sz="2400">
                <a:solidFill>
                  <a:srgbClr val="6AA84F"/>
                </a:solidFill>
              </a:rPr>
              <a:t>0</a:t>
            </a:r>
            <a:r>
              <a:rPr lang="en-US" sz="2400">
                <a:solidFill>
                  <a:schemeClr val="dk1"/>
                </a:solidFill>
              </a:rPr>
              <a:t>, Kn(t)+</a:t>
            </a:r>
            <a:r>
              <a:rPr lang="en-US" sz="2400">
                <a:solidFill>
                  <a:srgbClr val="4A86E8"/>
                </a:solidFill>
              </a:rPr>
              <a:t>an*rn</a:t>
            </a:r>
            <a:r>
              <a:rPr lang="en-US" sz="2400">
                <a:solidFill>
                  <a:schemeClr val="dk1"/>
                </a:solidFill>
              </a:rPr>
              <a:t>, </a:t>
            </a:r>
            <a:r>
              <a:rPr lang="en-US" sz="2400">
                <a:solidFill>
                  <a:srgbClr val="4A86E8"/>
                </a:solidFill>
              </a:rPr>
              <a:t>rn, </a:t>
            </a:r>
            <a:r>
              <a:rPr lang="en-US" sz="2400">
                <a:solidFill>
                  <a:srgbClr val="6AA84F"/>
                </a:solidFill>
              </a:rPr>
              <a:t>0</a:t>
            </a:r>
            <a:r>
              <a:rPr lang="en-US" sz="2400">
                <a:solidFill>
                  <a:schemeClr val="dk1"/>
                </a:solidFill>
              </a:rPr>
              <a:t>)</a:t>
            </a:r>
            <a:endParaRPr sz="2400">
              <a:solidFill>
                <a:schemeClr val="dk1"/>
              </a:solidFill>
            </a:endParaRPr>
          </a:p>
        </p:txBody>
      </p:sp>
      <p:pic>
        <p:nvPicPr>
          <p:cNvPr id="978" name="Google Shape;978;p74"/>
          <p:cNvPicPr preferRelativeResize="0"/>
          <p:nvPr/>
        </p:nvPicPr>
        <p:blipFill>
          <a:blip r:embed="rId3">
            <a:alphaModFix/>
          </a:blip>
          <a:stretch>
            <a:fillRect/>
          </a:stretch>
        </p:blipFill>
        <p:spPr>
          <a:xfrm>
            <a:off x="8649738" y="2262438"/>
            <a:ext cx="365760" cy="365760"/>
          </a:xfrm>
          <a:prstGeom prst="rect">
            <a:avLst/>
          </a:prstGeom>
          <a:noFill/>
          <a:ln>
            <a:noFill/>
          </a:ln>
        </p:spPr>
      </p:pic>
      <p:pic>
        <p:nvPicPr>
          <p:cNvPr id="979" name="Google Shape;979;p74"/>
          <p:cNvPicPr preferRelativeResize="0"/>
          <p:nvPr/>
        </p:nvPicPr>
        <p:blipFill>
          <a:blip r:embed="rId4">
            <a:alphaModFix/>
          </a:blip>
          <a:stretch>
            <a:fillRect/>
          </a:stretch>
        </p:blipFill>
        <p:spPr>
          <a:xfrm>
            <a:off x="7865063" y="2773375"/>
            <a:ext cx="609600" cy="609600"/>
          </a:xfrm>
          <a:prstGeom prst="rect">
            <a:avLst/>
          </a:prstGeom>
          <a:noFill/>
          <a:ln>
            <a:noFill/>
          </a:ln>
        </p:spPr>
      </p:pic>
      <p:sp>
        <p:nvSpPr>
          <p:cNvPr id="980" name="Google Shape;980;p74"/>
          <p:cNvSpPr txBox="1"/>
          <p:nvPr/>
        </p:nvSpPr>
        <p:spPr>
          <a:xfrm>
            <a:off x="5382550" y="2625700"/>
            <a:ext cx="27108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(yn, </a:t>
            </a:r>
            <a:r>
              <a:rPr lang="en-US" sz="2400">
                <a:solidFill>
                  <a:srgbClr val="6AA84F"/>
                </a:solidFill>
              </a:rPr>
              <a:t>0</a:t>
            </a:r>
            <a:r>
              <a:rPr lang="en-US" sz="2400">
                <a:solidFill>
                  <a:schemeClr val="dk1"/>
                </a:solidFill>
              </a:rPr>
              <a:t>, z, </a:t>
            </a:r>
            <a:r>
              <a:rPr lang="en-US" sz="2400">
                <a:solidFill>
                  <a:srgbClr val="4A86E8"/>
                </a:solidFill>
              </a:rPr>
              <a:t>-z*an, </a:t>
            </a:r>
            <a:r>
              <a:rPr lang="en-US" sz="2400">
                <a:solidFill>
                  <a:srgbClr val="6AA84F"/>
                </a:solidFill>
              </a:rPr>
              <a:t>0</a:t>
            </a:r>
            <a:r>
              <a:rPr lang="en-US" sz="2400">
                <a:solidFill>
                  <a:schemeClr val="dk1"/>
                </a:solidFill>
              </a:rPr>
              <a:t>)</a:t>
            </a:r>
            <a:endParaRPr sz="2400">
              <a:solidFill>
                <a:schemeClr val="dk1"/>
              </a:solidFill>
            </a:endParaRPr>
          </a:p>
        </p:txBody>
      </p:sp>
      <p:sp>
        <p:nvSpPr>
          <p:cNvPr id="981" name="Google Shape;981;p74"/>
          <p:cNvSpPr txBox="1"/>
          <p:nvPr>
            <p:ph type="title"/>
          </p:nvPr>
        </p:nvSpPr>
        <p:spPr>
          <a:xfrm>
            <a:off x="152325"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100">
                <a:solidFill>
                  <a:schemeClr val="dk1"/>
                </a:solidFill>
              </a:rPr>
              <a:t>Our Selective-secure MCIPE Construction</a:t>
            </a:r>
            <a:endParaRPr sz="3100">
              <a:solidFill>
                <a:srgbClr val="4A86E8"/>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86" name="Shape 986"/>
        <p:cNvGrpSpPr/>
        <p:nvPr/>
      </p:nvGrpSpPr>
      <p:grpSpPr>
        <a:xfrm>
          <a:off x="0" y="0"/>
          <a:ext cx="0" cy="0"/>
          <a:chOff x="0" y="0"/>
          <a:chExt cx="0" cy="0"/>
        </a:xfrm>
      </p:grpSpPr>
      <p:grpSp>
        <p:nvGrpSpPr>
          <p:cNvPr id="987" name="Google Shape;987;p75"/>
          <p:cNvGrpSpPr/>
          <p:nvPr/>
        </p:nvGrpSpPr>
        <p:grpSpPr>
          <a:xfrm>
            <a:off x="-5370" y="-13856"/>
            <a:ext cx="5005388" cy="2658204"/>
            <a:chOff x="-7160" y="-13856"/>
            <a:chExt cx="6673851" cy="2658204"/>
          </a:xfrm>
        </p:grpSpPr>
        <p:pic>
          <p:nvPicPr>
            <p:cNvPr id="988" name="Google Shape;988;p75"/>
            <p:cNvPicPr preferRelativeResize="0"/>
            <p:nvPr/>
          </p:nvPicPr>
          <p:blipFill rotWithShape="1">
            <a:blip r:embed="rId3">
              <a:alphaModFix/>
            </a:blip>
            <a:srcRect b="61658" l="0" r="0" t="-418"/>
            <a:stretch/>
          </p:blipFill>
          <p:spPr>
            <a:xfrm>
              <a:off x="-7160" y="-13856"/>
              <a:ext cx="6673851" cy="2658204"/>
            </a:xfrm>
            <a:prstGeom prst="rect">
              <a:avLst/>
            </a:prstGeom>
            <a:noFill/>
            <a:ln>
              <a:noFill/>
            </a:ln>
          </p:spPr>
        </p:pic>
        <p:pic>
          <p:nvPicPr>
            <p:cNvPr descr="Marker" id="989" name="Google Shape;989;p75"/>
            <p:cNvPicPr preferRelativeResize="0"/>
            <p:nvPr/>
          </p:nvPicPr>
          <p:blipFill rotWithShape="1">
            <a:blip r:embed="rId4">
              <a:alphaModFix/>
            </a:blip>
            <a:srcRect b="0" l="0" r="0" t="0"/>
            <a:stretch/>
          </p:blipFill>
          <p:spPr>
            <a:xfrm>
              <a:off x="782051" y="77265"/>
              <a:ext cx="1089432" cy="1089432"/>
            </a:xfrm>
            <a:prstGeom prst="rect">
              <a:avLst/>
            </a:prstGeom>
            <a:noFill/>
            <a:ln>
              <a:noFill/>
            </a:ln>
          </p:spPr>
        </p:pic>
      </p:grpSp>
      <p:grpSp>
        <p:nvGrpSpPr>
          <p:cNvPr id="990" name="Google Shape;990;p75"/>
          <p:cNvGrpSpPr/>
          <p:nvPr/>
        </p:nvGrpSpPr>
        <p:grpSpPr>
          <a:xfrm>
            <a:off x="0" y="1922769"/>
            <a:ext cx="5005388" cy="3231500"/>
            <a:chOff x="0" y="1922769"/>
            <a:chExt cx="6673851" cy="3231500"/>
          </a:xfrm>
        </p:grpSpPr>
        <p:pic>
          <p:nvPicPr>
            <p:cNvPr id="991" name="Google Shape;991;p75"/>
            <p:cNvPicPr preferRelativeResize="0"/>
            <p:nvPr/>
          </p:nvPicPr>
          <p:blipFill rotWithShape="1">
            <a:blip r:embed="rId3">
              <a:alphaModFix/>
            </a:blip>
            <a:srcRect b="24844" l="0" r="0" t="36395"/>
            <a:stretch/>
          </p:blipFill>
          <p:spPr>
            <a:xfrm>
              <a:off x="0" y="2496065"/>
              <a:ext cx="6673851" cy="2658204"/>
            </a:xfrm>
            <a:prstGeom prst="rect">
              <a:avLst/>
            </a:prstGeom>
            <a:noFill/>
            <a:ln>
              <a:noFill/>
            </a:ln>
          </p:spPr>
        </p:pic>
        <p:pic>
          <p:nvPicPr>
            <p:cNvPr descr="Marker" id="992" name="Google Shape;992;p75"/>
            <p:cNvPicPr preferRelativeResize="0"/>
            <p:nvPr/>
          </p:nvPicPr>
          <p:blipFill rotWithShape="1">
            <a:blip r:embed="rId4">
              <a:alphaModFix/>
            </a:blip>
            <a:srcRect b="0" l="0" r="0" t="0"/>
            <a:stretch/>
          </p:blipFill>
          <p:spPr>
            <a:xfrm>
              <a:off x="4078498" y="1922769"/>
              <a:ext cx="1185480" cy="1185480"/>
            </a:xfrm>
            <a:prstGeom prst="rect">
              <a:avLst/>
            </a:prstGeom>
            <a:noFill/>
            <a:ln>
              <a:noFill/>
            </a:ln>
          </p:spPr>
        </p:pic>
      </p:grpSp>
      <p:grpSp>
        <p:nvGrpSpPr>
          <p:cNvPr id="993" name="Google Shape;993;p75"/>
          <p:cNvGrpSpPr/>
          <p:nvPr/>
        </p:nvGrpSpPr>
        <p:grpSpPr>
          <a:xfrm>
            <a:off x="0" y="3973716"/>
            <a:ext cx="5005388" cy="2884284"/>
            <a:chOff x="0" y="3973716"/>
            <a:chExt cx="6673851" cy="2884284"/>
          </a:xfrm>
        </p:grpSpPr>
        <p:pic>
          <p:nvPicPr>
            <p:cNvPr id="994" name="Google Shape;994;p75"/>
            <p:cNvPicPr preferRelativeResize="0"/>
            <p:nvPr/>
          </p:nvPicPr>
          <p:blipFill rotWithShape="1">
            <a:blip r:embed="rId3">
              <a:alphaModFix/>
            </a:blip>
            <a:srcRect b="0" l="0" r="0" t="75157"/>
            <a:stretch/>
          </p:blipFill>
          <p:spPr>
            <a:xfrm>
              <a:off x="0" y="5154268"/>
              <a:ext cx="6673851" cy="1703732"/>
            </a:xfrm>
            <a:prstGeom prst="rect">
              <a:avLst/>
            </a:prstGeom>
            <a:noFill/>
            <a:ln>
              <a:noFill/>
            </a:ln>
          </p:spPr>
        </p:pic>
        <p:pic>
          <p:nvPicPr>
            <p:cNvPr descr="Marker" id="995" name="Google Shape;995;p75"/>
            <p:cNvPicPr preferRelativeResize="0"/>
            <p:nvPr/>
          </p:nvPicPr>
          <p:blipFill rotWithShape="1">
            <a:blip r:embed="rId4">
              <a:alphaModFix/>
            </a:blip>
            <a:srcRect b="0" l="0" r="0" t="0"/>
            <a:stretch/>
          </p:blipFill>
          <p:spPr>
            <a:xfrm>
              <a:off x="908930" y="3973716"/>
              <a:ext cx="1247266" cy="1247266"/>
            </a:xfrm>
            <a:prstGeom prst="rect">
              <a:avLst/>
            </a:prstGeom>
            <a:noFill/>
            <a:ln>
              <a:noFill/>
            </a:ln>
          </p:spPr>
        </p:pic>
      </p:grpSp>
      <p:sp>
        <p:nvSpPr>
          <p:cNvPr id="996" name="Google Shape;996;p75"/>
          <p:cNvSpPr txBox="1"/>
          <p:nvPr/>
        </p:nvSpPr>
        <p:spPr>
          <a:xfrm>
            <a:off x="3938900" y="2417225"/>
            <a:ext cx="5142600" cy="6003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rPr lang="en-US" sz="3300">
                <a:solidFill>
                  <a:schemeClr val="dk1"/>
                </a:solidFill>
              </a:rPr>
              <a:t>Selective-secure Scheme</a:t>
            </a:r>
            <a:endParaRPr sz="2600">
              <a:solidFill>
                <a:schemeClr val="dk1"/>
              </a:solidFill>
            </a:endParaRPr>
          </a:p>
        </p:txBody>
      </p:sp>
      <p:sp>
        <p:nvSpPr>
          <p:cNvPr id="997" name="Google Shape;997;p75"/>
          <p:cNvSpPr txBox="1"/>
          <p:nvPr/>
        </p:nvSpPr>
        <p:spPr>
          <a:xfrm>
            <a:off x="3938850" y="430925"/>
            <a:ext cx="5170500" cy="1000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300">
                <a:solidFill>
                  <a:srgbClr val="4A86E8"/>
                </a:solidFill>
              </a:rPr>
              <a:t>Full-secure Scheme</a:t>
            </a:r>
            <a:endParaRPr sz="3300">
              <a:solidFill>
                <a:srgbClr val="4A86E8"/>
              </a:solidFill>
            </a:endParaRPr>
          </a:p>
          <a:p>
            <a:pPr indent="457200" lvl="0" marL="0" marR="0" rtl="0" algn="l">
              <a:spcBef>
                <a:spcPts val="0"/>
              </a:spcBef>
              <a:spcAft>
                <a:spcPts val="0"/>
              </a:spcAft>
              <a:buNone/>
            </a:pPr>
            <a:r>
              <a:rPr lang="en-US" sz="2600">
                <a:solidFill>
                  <a:schemeClr val="dk1"/>
                </a:solidFill>
              </a:rPr>
              <a:t>non-blackbox IPE</a:t>
            </a:r>
            <a:endParaRPr sz="2600">
              <a:solidFill>
                <a:schemeClr val="dk1"/>
              </a:solidFill>
            </a:endParaRPr>
          </a:p>
        </p:txBody>
      </p:sp>
      <p:sp>
        <p:nvSpPr>
          <p:cNvPr id="998" name="Google Shape;998;p75"/>
          <p:cNvSpPr txBox="1"/>
          <p:nvPr/>
        </p:nvSpPr>
        <p:spPr>
          <a:xfrm>
            <a:off x="3938850" y="4507950"/>
            <a:ext cx="5142600" cy="600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300">
                <a:solidFill>
                  <a:schemeClr val="dk1"/>
                </a:solidFill>
              </a:rPr>
              <a:t>Warmup</a:t>
            </a:r>
            <a:endParaRPr sz="3300">
              <a:solidFill>
                <a:schemeClr val="dk1"/>
              </a:solidFill>
              <a:latin typeface="Arial"/>
              <a:ea typeface="Arial"/>
              <a:cs typeface="Arial"/>
              <a:sym typeface="Arial"/>
            </a:endParaRPr>
          </a:p>
        </p:txBody>
      </p:sp>
      <p:sp>
        <p:nvSpPr>
          <p:cNvPr id="999" name="Google Shape;999;p75"/>
          <p:cNvSpPr/>
          <p:nvPr/>
        </p:nvSpPr>
        <p:spPr>
          <a:xfrm flipH="1">
            <a:off x="3930250" y="3272650"/>
            <a:ext cx="311749" cy="1128150"/>
          </a:xfrm>
          <a:custGeom>
            <a:rect b="b" l="l" r="r" t="t"/>
            <a:pathLst>
              <a:path extrusionOk="0" h="45126" w="20250">
                <a:moveTo>
                  <a:pt x="0" y="45126"/>
                </a:moveTo>
                <a:cubicBezTo>
                  <a:pt x="3365" y="40772"/>
                  <a:pt x="19693" y="26521"/>
                  <a:pt x="20188" y="19000"/>
                </a:cubicBezTo>
                <a:cubicBezTo>
                  <a:pt x="20683" y="11479"/>
                  <a:pt x="5838" y="3167"/>
                  <a:pt x="2968" y="0"/>
                </a:cubicBezTo>
              </a:path>
            </a:pathLst>
          </a:custGeom>
          <a:noFill/>
          <a:ln cap="flat" cmpd="sng" w="38100">
            <a:solidFill>
              <a:schemeClr val="dk1"/>
            </a:solidFill>
            <a:prstDash val="solid"/>
            <a:round/>
            <a:headEnd len="med" w="med" type="none"/>
            <a:tailEnd len="med" w="med" type="stealth"/>
          </a:ln>
        </p:spPr>
      </p:sp>
      <p:sp>
        <p:nvSpPr>
          <p:cNvPr id="1000" name="Google Shape;1000;p75"/>
          <p:cNvSpPr/>
          <p:nvPr/>
        </p:nvSpPr>
        <p:spPr>
          <a:xfrm flipH="1">
            <a:off x="4006450" y="1062850"/>
            <a:ext cx="311749" cy="1128150"/>
          </a:xfrm>
          <a:custGeom>
            <a:rect b="b" l="l" r="r" t="t"/>
            <a:pathLst>
              <a:path extrusionOk="0" h="45126" w="20250">
                <a:moveTo>
                  <a:pt x="0" y="45126"/>
                </a:moveTo>
                <a:cubicBezTo>
                  <a:pt x="3365" y="40772"/>
                  <a:pt x="19693" y="26521"/>
                  <a:pt x="20188" y="19000"/>
                </a:cubicBezTo>
                <a:cubicBezTo>
                  <a:pt x="20683" y="11479"/>
                  <a:pt x="5838" y="3167"/>
                  <a:pt x="2968" y="0"/>
                </a:cubicBezTo>
              </a:path>
            </a:pathLst>
          </a:custGeom>
          <a:noFill/>
          <a:ln cap="flat" cmpd="sng" w="38100">
            <a:solidFill>
              <a:schemeClr val="dk1"/>
            </a:solidFill>
            <a:prstDash val="solid"/>
            <a:round/>
            <a:headEnd len="med" w="med" type="none"/>
            <a:tailEnd len="med" w="med" type="stealth"/>
          </a:ln>
        </p:spPr>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005" name="Shape 1005"/>
        <p:cNvGrpSpPr/>
        <p:nvPr/>
      </p:nvGrpSpPr>
      <p:grpSpPr>
        <a:xfrm>
          <a:off x="0" y="0"/>
          <a:ext cx="0" cy="0"/>
          <a:chOff x="0" y="0"/>
          <a:chExt cx="0" cy="0"/>
        </a:xfrm>
      </p:grpSpPr>
      <p:sp>
        <p:nvSpPr>
          <p:cNvPr id="1006" name="Google Shape;1006;p76"/>
          <p:cNvSpPr txBox="1"/>
          <p:nvPr/>
        </p:nvSpPr>
        <p:spPr>
          <a:xfrm>
            <a:off x="60600" y="1851600"/>
            <a:ext cx="9022800" cy="22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chemeClr val="dk1"/>
                </a:solidFill>
              </a:rPr>
              <a:t>Challenges:</a:t>
            </a:r>
            <a:endParaRPr b="1" sz="1700">
              <a:solidFill>
                <a:srgbClr val="C51C30"/>
              </a:solidFill>
            </a:endParaRPr>
          </a:p>
          <a:p>
            <a:pPr indent="-387350" lvl="0" marL="457200" rtl="0" algn="l">
              <a:lnSpc>
                <a:spcPct val="115000"/>
              </a:lnSpc>
              <a:spcBef>
                <a:spcPts val="1000"/>
              </a:spcBef>
              <a:spcAft>
                <a:spcPts val="0"/>
              </a:spcAft>
              <a:buSzPts val="2500"/>
              <a:buFont typeface="Montserrat"/>
              <a:buChar char="●"/>
            </a:pPr>
            <a:r>
              <a:rPr lang="en-US" sz="2500">
                <a:solidFill>
                  <a:srgbClr val="C51C30"/>
                </a:solidFill>
              </a:rPr>
              <a:t>Can not</a:t>
            </a:r>
            <a:r>
              <a:rPr lang="en-US" sz="2500"/>
              <a:t> embed the inner product  </a:t>
            </a:r>
            <a:r>
              <a:rPr lang="en-US" sz="2400">
                <a:solidFill>
                  <a:srgbClr val="C51C30"/>
                </a:solidFill>
              </a:rPr>
              <a:t>x1y1</a:t>
            </a:r>
            <a:r>
              <a:rPr lang="en-US" sz="2500"/>
              <a:t> in the CT1</a:t>
            </a:r>
            <a:endParaRPr sz="2500"/>
          </a:p>
          <a:p>
            <a:pPr indent="-387350" lvl="0" marL="457200" rtl="0" algn="l">
              <a:lnSpc>
                <a:spcPct val="115000"/>
              </a:lnSpc>
              <a:spcBef>
                <a:spcPts val="1000"/>
              </a:spcBef>
              <a:spcAft>
                <a:spcPts val="0"/>
              </a:spcAft>
              <a:buSzPts val="2500"/>
              <a:buChar char="●"/>
            </a:pPr>
            <a:r>
              <a:rPr b="1" lang="en-US" sz="2500">
                <a:solidFill>
                  <a:schemeClr val="dk1"/>
                </a:solidFill>
              </a:rPr>
              <a:t>Key identically distributed step:</a:t>
            </a:r>
            <a:endParaRPr b="1" sz="2500">
              <a:solidFill>
                <a:schemeClr val="dk1"/>
              </a:solidFill>
            </a:endParaRPr>
          </a:p>
          <a:p>
            <a:pPr indent="-387350" lvl="1" marL="914400" rtl="0" algn="l">
              <a:lnSpc>
                <a:spcPct val="115000"/>
              </a:lnSpc>
              <a:spcBef>
                <a:spcPts val="1000"/>
              </a:spcBef>
              <a:spcAft>
                <a:spcPts val="1000"/>
              </a:spcAft>
              <a:buSzPts val="2500"/>
              <a:buChar char="○"/>
            </a:pPr>
            <a:r>
              <a:rPr lang="en-US" sz="2500"/>
              <a:t>masking terms </a:t>
            </a:r>
            <a:r>
              <a:rPr lang="en-US" sz="2500">
                <a:solidFill>
                  <a:schemeClr val="dk1"/>
                </a:solidFill>
              </a:rPr>
              <a:t>not available</a:t>
            </a:r>
            <a:endParaRPr sz="2500">
              <a:solidFill>
                <a:schemeClr val="dk1"/>
              </a:solidFill>
            </a:endParaRPr>
          </a:p>
        </p:txBody>
      </p:sp>
      <p:sp>
        <p:nvSpPr>
          <p:cNvPr id="1007" name="Google Shape;1007;p76"/>
          <p:cNvSpPr txBox="1"/>
          <p:nvPr>
            <p:ph type="title"/>
          </p:nvPr>
        </p:nvSpPr>
        <p:spPr>
          <a:xfrm>
            <a:off x="-75" y="334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rgbClr val="4A86E8"/>
                </a:solidFill>
              </a:rPr>
              <a:t>Full</a:t>
            </a:r>
            <a:r>
              <a:rPr lang="en-US" sz="3300">
                <a:solidFill>
                  <a:schemeClr val="dk1"/>
                </a:solidFill>
              </a:rPr>
              <a:t> Security Proof</a:t>
            </a:r>
            <a:endParaRPr sz="3300">
              <a:solidFill>
                <a:schemeClr val="dk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012" name="Shape 1012"/>
        <p:cNvGrpSpPr/>
        <p:nvPr/>
      </p:nvGrpSpPr>
      <p:grpSpPr>
        <a:xfrm>
          <a:off x="0" y="0"/>
          <a:ext cx="0" cy="0"/>
          <a:chOff x="0" y="0"/>
          <a:chExt cx="0" cy="0"/>
        </a:xfrm>
      </p:grpSpPr>
      <p:sp>
        <p:nvSpPr>
          <p:cNvPr id="1013" name="Google Shape;1013;p77"/>
          <p:cNvSpPr txBox="1"/>
          <p:nvPr/>
        </p:nvSpPr>
        <p:spPr>
          <a:xfrm>
            <a:off x="218375" y="3235425"/>
            <a:ext cx="8801100" cy="3266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2800">
                <a:solidFill>
                  <a:schemeClr val="dk1"/>
                </a:solidFill>
                <a:latin typeface="Montserrat"/>
                <a:ea typeface="Montserrat"/>
                <a:cs typeface="Montserrat"/>
                <a:sym typeface="Montserrat"/>
              </a:rPr>
              <a:t>As the underlying IPE is function-hiding, the </a:t>
            </a:r>
            <a:endParaRPr sz="2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US" sz="2800">
                <a:solidFill>
                  <a:srgbClr val="4A86E8"/>
                </a:solidFill>
                <a:latin typeface="Montserrat"/>
                <a:ea typeface="Montserrat"/>
                <a:cs typeface="Montserrat"/>
                <a:sym typeface="Montserrat"/>
              </a:rPr>
              <a:t>functional keys must have some randomness</a:t>
            </a:r>
            <a:r>
              <a:rPr lang="en-US" sz="2800">
                <a:solidFill>
                  <a:schemeClr val="dk1"/>
                </a:solidFill>
                <a:latin typeface="Montserrat"/>
                <a:ea typeface="Montserrat"/>
                <a:cs typeface="Montserrat"/>
                <a:sym typeface="Montserrat"/>
              </a:rPr>
              <a:t>. Use it!</a:t>
            </a:r>
            <a:endParaRPr sz="2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sz="28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US" sz="2800">
                <a:solidFill>
                  <a:schemeClr val="dk1"/>
                </a:solidFill>
                <a:latin typeface="Montserrat"/>
                <a:ea typeface="Montserrat"/>
                <a:cs typeface="Montserrat"/>
                <a:sym typeface="Montserrat"/>
              </a:rPr>
              <a:t>… how? Open up the blackbox of IPE</a:t>
            </a:r>
            <a:endParaRPr sz="2800">
              <a:solidFill>
                <a:schemeClr val="dk1"/>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sz="2800">
              <a:solidFill>
                <a:srgbClr val="4A86E8"/>
              </a:solidFill>
              <a:latin typeface="Montserrat"/>
              <a:ea typeface="Montserrat"/>
              <a:cs typeface="Montserrat"/>
              <a:sym typeface="Montserrat"/>
            </a:endParaRPr>
          </a:p>
          <a:p>
            <a:pPr indent="0" lvl="0" marL="0" rtl="0" algn="l">
              <a:spcBef>
                <a:spcPts val="0"/>
              </a:spcBef>
              <a:spcAft>
                <a:spcPts val="0"/>
              </a:spcAft>
              <a:buNone/>
            </a:pPr>
            <a:r>
              <a:t/>
            </a:r>
            <a:endParaRPr sz="2800">
              <a:latin typeface="Montserrat"/>
              <a:ea typeface="Montserrat"/>
              <a:cs typeface="Montserrat"/>
              <a:sym typeface="Montserrat"/>
            </a:endParaRPr>
          </a:p>
        </p:txBody>
      </p:sp>
      <p:sp>
        <p:nvSpPr>
          <p:cNvPr id="1014" name="Google Shape;1014;p77"/>
          <p:cNvSpPr txBox="1"/>
          <p:nvPr>
            <p:ph type="title"/>
          </p:nvPr>
        </p:nvSpPr>
        <p:spPr>
          <a:xfrm>
            <a:off x="0" y="1786000"/>
            <a:ext cx="7746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Proving Full-security: Key Insight</a:t>
            </a:r>
            <a:endParaRPr baseline="-25000" sz="3300">
              <a:solidFill>
                <a:schemeClr val="dk2"/>
              </a:solidFill>
            </a:endParaRPr>
          </a:p>
        </p:txBody>
      </p:sp>
      <p:pic>
        <p:nvPicPr>
          <p:cNvPr id="1015" name="Google Shape;1015;p77"/>
          <p:cNvPicPr preferRelativeResize="0"/>
          <p:nvPr/>
        </p:nvPicPr>
        <p:blipFill>
          <a:blip r:embed="rId3">
            <a:alphaModFix/>
          </a:blip>
          <a:stretch>
            <a:fillRect/>
          </a:stretch>
        </p:blipFill>
        <p:spPr>
          <a:xfrm>
            <a:off x="7853650" y="1540450"/>
            <a:ext cx="1219200" cy="121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020" name="Shape 1020"/>
        <p:cNvGrpSpPr/>
        <p:nvPr/>
      </p:nvGrpSpPr>
      <p:grpSpPr>
        <a:xfrm>
          <a:off x="0" y="0"/>
          <a:ext cx="0" cy="0"/>
          <a:chOff x="0" y="0"/>
          <a:chExt cx="0" cy="0"/>
        </a:xfrm>
      </p:grpSpPr>
      <p:sp>
        <p:nvSpPr>
          <p:cNvPr id="1021" name="Google Shape;1021;p78"/>
          <p:cNvSpPr txBox="1"/>
          <p:nvPr>
            <p:ph type="title"/>
          </p:nvPr>
        </p:nvSpPr>
        <p:spPr>
          <a:xfrm>
            <a:off x="-75" y="33400"/>
            <a:ext cx="9144000" cy="728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US" sz="3300">
                <a:solidFill>
                  <a:schemeClr val="dk1"/>
                </a:solidFill>
              </a:rPr>
              <a:t>Our Full-secure MCIPE Construction</a:t>
            </a:r>
            <a:endParaRPr sz="3300">
              <a:solidFill>
                <a:schemeClr val="dk2"/>
              </a:solidFill>
            </a:endParaRPr>
          </a:p>
          <a:p>
            <a:pPr indent="0" lvl="0" marL="0" rtl="0" algn="ctr">
              <a:spcBef>
                <a:spcPts val="0"/>
              </a:spcBef>
              <a:spcAft>
                <a:spcPts val="0"/>
              </a:spcAft>
              <a:buNone/>
            </a:pPr>
            <a:r>
              <a:t/>
            </a:r>
            <a:endParaRPr sz="3300">
              <a:solidFill>
                <a:schemeClr val="dk1"/>
              </a:solidFill>
            </a:endParaRPr>
          </a:p>
        </p:txBody>
      </p:sp>
      <p:sp>
        <p:nvSpPr>
          <p:cNvPr id="1022" name="Google Shape;1022;p78"/>
          <p:cNvSpPr/>
          <p:nvPr/>
        </p:nvSpPr>
        <p:spPr>
          <a:xfrm>
            <a:off x="2701875" y="4511325"/>
            <a:ext cx="4190100" cy="2024400"/>
          </a:xfrm>
          <a:prstGeom prst="cloudCallout">
            <a:avLst>
              <a:gd fmla="val 11049" name="adj1"/>
              <a:gd fmla="val -81009" name="adj2"/>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t>Open up the black box of IPE</a:t>
            </a:r>
            <a:endParaRPr sz="3500"/>
          </a:p>
        </p:txBody>
      </p:sp>
      <p:sp>
        <p:nvSpPr>
          <p:cNvPr id="1023" name="Google Shape;1023;p78"/>
          <p:cNvSpPr/>
          <p:nvPr/>
        </p:nvSpPr>
        <p:spPr>
          <a:xfrm>
            <a:off x="128500" y="1663500"/>
            <a:ext cx="3869100" cy="20070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78"/>
          <p:cNvSpPr/>
          <p:nvPr/>
        </p:nvSpPr>
        <p:spPr>
          <a:xfrm>
            <a:off x="220200" y="1846825"/>
            <a:ext cx="36858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 </a:t>
            </a:r>
            <a:r>
              <a:rPr lang="en-US" sz="2400">
                <a:solidFill>
                  <a:srgbClr val="6AA84F"/>
                </a:solidFill>
              </a:rPr>
              <a:t>0</a:t>
            </a:r>
            <a:r>
              <a:rPr lang="en-US" sz="2400">
                <a:solidFill>
                  <a:schemeClr val="dk1"/>
                </a:solidFill>
              </a:rPr>
              <a:t>, K1(t)+</a:t>
            </a:r>
            <a:r>
              <a:rPr lang="en-US" sz="2400">
                <a:solidFill>
                  <a:srgbClr val="4A86E8"/>
                </a:solidFill>
              </a:rPr>
              <a:t>a1*r1</a:t>
            </a:r>
            <a:r>
              <a:rPr lang="en-US" sz="2400">
                <a:solidFill>
                  <a:schemeClr val="dk1"/>
                </a:solidFill>
              </a:rPr>
              <a:t>, </a:t>
            </a:r>
            <a:r>
              <a:rPr lang="en-US" sz="2400">
                <a:solidFill>
                  <a:srgbClr val="4A86E8"/>
                </a:solidFill>
              </a:rPr>
              <a:t>r1</a:t>
            </a:r>
            <a:r>
              <a:rPr lang="en-US" sz="2400">
                <a:solidFill>
                  <a:schemeClr val="dk1"/>
                </a:solidFill>
              </a:rPr>
              <a:t>)</a:t>
            </a:r>
            <a:endParaRPr sz="2400"/>
          </a:p>
        </p:txBody>
      </p:sp>
      <p:pic>
        <p:nvPicPr>
          <p:cNvPr id="1025" name="Google Shape;1025;p78"/>
          <p:cNvPicPr preferRelativeResize="0"/>
          <p:nvPr/>
        </p:nvPicPr>
        <p:blipFill>
          <a:blip r:embed="rId3">
            <a:alphaModFix/>
          </a:blip>
          <a:stretch>
            <a:fillRect/>
          </a:stretch>
        </p:blipFill>
        <p:spPr>
          <a:xfrm>
            <a:off x="3634238" y="2262438"/>
            <a:ext cx="365760" cy="365760"/>
          </a:xfrm>
          <a:prstGeom prst="rect">
            <a:avLst/>
          </a:prstGeom>
          <a:noFill/>
          <a:ln>
            <a:noFill/>
          </a:ln>
        </p:spPr>
      </p:pic>
      <p:pic>
        <p:nvPicPr>
          <p:cNvPr id="1026" name="Google Shape;1026;p78"/>
          <p:cNvPicPr preferRelativeResize="0"/>
          <p:nvPr/>
        </p:nvPicPr>
        <p:blipFill>
          <a:blip r:embed="rId4">
            <a:alphaModFix/>
          </a:blip>
          <a:stretch>
            <a:fillRect/>
          </a:stretch>
        </p:blipFill>
        <p:spPr>
          <a:xfrm>
            <a:off x="2849563" y="2773375"/>
            <a:ext cx="609600" cy="609600"/>
          </a:xfrm>
          <a:prstGeom prst="rect">
            <a:avLst/>
          </a:prstGeom>
          <a:noFill/>
          <a:ln>
            <a:noFill/>
          </a:ln>
        </p:spPr>
      </p:pic>
      <p:sp>
        <p:nvSpPr>
          <p:cNvPr id="1027" name="Google Shape;1027;p78"/>
          <p:cNvSpPr txBox="1"/>
          <p:nvPr/>
        </p:nvSpPr>
        <p:spPr>
          <a:xfrm>
            <a:off x="772150" y="2625700"/>
            <a:ext cx="23058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(y1, </a:t>
            </a:r>
            <a:r>
              <a:rPr lang="en-US" sz="2400">
                <a:solidFill>
                  <a:srgbClr val="6AA84F"/>
                </a:solidFill>
              </a:rPr>
              <a:t>0</a:t>
            </a:r>
            <a:r>
              <a:rPr lang="en-US" sz="2400">
                <a:solidFill>
                  <a:schemeClr val="dk1"/>
                </a:solidFill>
              </a:rPr>
              <a:t>, z, </a:t>
            </a:r>
            <a:r>
              <a:rPr lang="en-US" sz="2400">
                <a:solidFill>
                  <a:srgbClr val="4A86E8"/>
                </a:solidFill>
              </a:rPr>
              <a:t>-z*a1</a:t>
            </a:r>
            <a:r>
              <a:rPr lang="en-US" sz="2400">
                <a:solidFill>
                  <a:schemeClr val="dk1"/>
                </a:solidFill>
              </a:rPr>
              <a:t>)</a:t>
            </a:r>
            <a:endParaRPr sz="2400">
              <a:solidFill>
                <a:schemeClr val="dk1"/>
              </a:solidFill>
            </a:endParaRPr>
          </a:p>
        </p:txBody>
      </p:sp>
      <p:cxnSp>
        <p:nvCxnSpPr>
          <p:cNvPr id="1028" name="Google Shape;1028;p78"/>
          <p:cNvCxnSpPr/>
          <p:nvPr/>
        </p:nvCxnSpPr>
        <p:spPr>
          <a:xfrm flipH="1">
            <a:off x="4108500" y="2718663"/>
            <a:ext cx="848400" cy="20700"/>
          </a:xfrm>
          <a:prstGeom prst="straightConnector1">
            <a:avLst/>
          </a:prstGeom>
          <a:noFill/>
          <a:ln cap="flat" cmpd="sng" w="76200">
            <a:solidFill>
              <a:srgbClr val="1F497D"/>
            </a:solidFill>
            <a:prstDash val="dot"/>
            <a:round/>
            <a:headEnd len="med" w="med" type="none"/>
            <a:tailEnd len="med" w="med" type="none"/>
          </a:ln>
        </p:spPr>
      </p:cxnSp>
      <p:sp>
        <p:nvSpPr>
          <p:cNvPr id="1029" name="Google Shape;1029;p78"/>
          <p:cNvSpPr/>
          <p:nvPr/>
        </p:nvSpPr>
        <p:spPr>
          <a:xfrm>
            <a:off x="5144000" y="1663500"/>
            <a:ext cx="3869100" cy="20070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78"/>
          <p:cNvSpPr/>
          <p:nvPr/>
        </p:nvSpPr>
        <p:spPr>
          <a:xfrm>
            <a:off x="5235700" y="1846825"/>
            <a:ext cx="36858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(xn, </a:t>
            </a:r>
            <a:r>
              <a:rPr lang="en-US" sz="2400">
                <a:solidFill>
                  <a:srgbClr val="6AA84F"/>
                </a:solidFill>
              </a:rPr>
              <a:t>0</a:t>
            </a:r>
            <a:r>
              <a:rPr lang="en-US" sz="2400">
                <a:solidFill>
                  <a:schemeClr val="dk1"/>
                </a:solidFill>
              </a:rPr>
              <a:t>, Kn(t)+</a:t>
            </a:r>
            <a:r>
              <a:rPr lang="en-US" sz="2400">
                <a:solidFill>
                  <a:srgbClr val="4A86E8"/>
                </a:solidFill>
              </a:rPr>
              <a:t>an*rn</a:t>
            </a:r>
            <a:r>
              <a:rPr lang="en-US" sz="2400">
                <a:solidFill>
                  <a:schemeClr val="dk1"/>
                </a:solidFill>
              </a:rPr>
              <a:t>, </a:t>
            </a:r>
            <a:r>
              <a:rPr lang="en-US" sz="2400">
                <a:solidFill>
                  <a:srgbClr val="4A86E8"/>
                </a:solidFill>
              </a:rPr>
              <a:t>rn</a:t>
            </a:r>
            <a:r>
              <a:rPr lang="en-US" sz="2400">
                <a:solidFill>
                  <a:schemeClr val="dk1"/>
                </a:solidFill>
              </a:rPr>
              <a:t>)</a:t>
            </a:r>
            <a:endParaRPr sz="2400">
              <a:solidFill>
                <a:schemeClr val="dk1"/>
              </a:solidFill>
            </a:endParaRPr>
          </a:p>
        </p:txBody>
      </p:sp>
      <p:pic>
        <p:nvPicPr>
          <p:cNvPr id="1031" name="Google Shape;1031;p78"/>
          <p:cNvPicPr preferRelativeResize="0"/>
          <p:nvPr/>
        </p:nvPicPr>
        <p:blipFill>
          <a:blip r:embed="rId3">
            <a:alphaModFix/>
          </a:blip>
          <a:stretch>
            <a:fillRect/>
          </a:stretch>
        </p:blipFill>
        <p:spPr>
          <a:xfrm>
            <a:off x="8649738" y="2262438"/>
            <a:ext cx="365760" cy="365760"/>
          </a:xfrm>
          <a:prstGeom prst="rect">
            <a:avLst/>
          </a:prstGeom>
          <a:noFill/>
          <a:ln>
            <a:noFill/>
          </a:ln>
        </p:spPr>
      </p:pic>
      <p:pic>
        <p:nvPicPr>
          <p:cNvPr id="1032" name="Google Shape;1032;p78"/>
          <p:cNvPicPr preferRelativeResize="0"/>
          <p:nvPr/>
        </p:nvPicPr>
        <p:blipFill>
          <a:blip r:embed="rId4">
            <a:alphaModFix/>
          </a:blip>
          <a:stretch>
            <a:fillRect/>
          </a:stretch>
        </p:blipFill>
        <p:spPr>
          <a:xfrm>
            <a:off x="7865063" y="2773375"/>
            <a:ext cx="609600" cy="609600"/>
          </a:xfrm>
          <a:prstGeom prst="rect">
            <a:avLst/>
          </a:prstGeom>
          <a:noFill/>
          <a:ln>
            <a:noFill/>
          </a:ln>
        </p:spPr>
      </p:pic>
      <p:sp>
        <p:nvSpPr>
          <p:cNvPr id="1033" name="Google Shape;1033;p78"/>
          <p:cNvSpPr txBox="1"/>
          <p:nvPr/>
        </p:nvSpPr>
        <p:spPr>
          <a:xfrm>
            <a:off x="5787550" y="2625700"/>
            <a:ext cx="23058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(yn, </a:t>
            </a:r>
            <a:r>
              <a:rPr lang="en-US" sz="2400">
                <a:solidFill>
                  <a:srgbClr val="6AA84F"/>
                </a:solidFill>
              </a:rPr>
              <a:t>0</a:t>
            </a:r>
            <a:r>
              <a:rPr lang="en-US" sz="2400">
                <a:solidFill>
                  <a:schemeClr val="dk1"/>
                </a:solidFill>
              </a:rPr>
              <a:t>, z, </a:t>
            </a:r>
            <a:r>
              <a:rPr lang="en-US" sz="2400">
                <a:solidFill>
                  <a:srgbClr val="4A86E8"/>
                </a:solidFill>
              </a:rPr>
              <a:t>-z*an</a:t>
            </a:r>
            <a:r>
              <a:rPr lang="en-US" sz="2400">
                <a:solidFill>
                  <a:schemeClr val="dk1"/>
                </a:solidFill>
              </a:rPr>
              <a:t>)</a:t>
            </a:r>
            <a:endParaRPr sz="2400">
              <a:solidFill>
                <a:schemeClr val="dk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038" name="Shape 1038"/>
        <p:cNvGrpSpPr/>
        <p:nvPr/>
      </p:nvGrpSpPr>
      <p:grpSpPr>
        <a:xfrm>
          <a:off x="0" y="0"/>
          <a:ext cx="0" cy="0"/>
          <a:chOff x="0" y="0"/>
          <a:chExt cx="0" cy="0"/>
        </a:xfrm>
      </p:grpSpPr>
      <p:sp>
        <p:nvSpPr>
          <p:cNvPr id="1039" name="Google Shape;1039;p79"/>
          <p:cNvSpPr txBox="1"/>
          <p:nvPr>
            <p:ph type="title"/>
          </p:nvPr>
        </p:nvSpPr>
        <p:spPr>
          <a:xfrm>
            <a:off x="-75" y="7192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rgbClr val="4A86E8"/>
                </a:solidFill>
              </a:rPr>
              <a:t>Full</a:t>
            </a:r>
            <a:r>
              <a:rPr lang="en-US" sz="3300">
                <a:solidFill>
                  <a:schemeClr val="dk1"/>
                </a:solidFill>
              </a:rPr>
              <a:t> Security Proof</a:t>
            </a:r>
            <a:endParaRPr sz="3300">
              <a:solidFill>
                <a:schemeClr val="dk2"/>
              </a:solidFill>
            </a:endParaRPr>
          </a:p>
        </p:txBody>
      </p:sp>
      <p:pic>
        <p:nvPicPr>
          <p:cNvPr descr="CT_1 = ({\bf c}_1, {\bf c}'_1):" id="1040" name="Google Shape;1040;p79" title="MathEquation,#000000"/>
          <p:cNvPicPr preferRelativeResize="0"/>
          <p:nvPr/>
        </p:nvPicPr>
        <p:blipFill>
          <a:blip r:embed="rId3">
            <a:alphaModFix/>
          </a:blip>
          <a:stretch>
            <a:fillRect/>
          </a:stretch>
        </p:blipFill>
        <p:spPr>
          <a:xfrm>
            <a:off x="417082" y="3791337"/>
            <a:ext cx="2435616" cy="444500"/>
          </a:xfrm>
          <a:prstGeom prst="rect">
            <a:avLst/>
          </a:prstGeom>
          <a:noFill/>
          <a:ln>
            <a:noFill/>
          </a:ln>
        </p:spPr>
      </p:pic>
      <p:pic>
        <p:nvPicPr>
          <p:cNvPr descr="sk_1 = ({\bf d}_1, {\bf d}'_1):" id="1041" name="Google Shape;1041;p79" title="MathEquation,#000000"/>
          <p:cNvPicPr preferRelativeResize="0"/>
          <p:nvPr/>
        </p:nvPicPr>
        <p:blipFill>
          <a:blip r:embed="rId4">
            <a:alphaModFix/>
          </a:blip>
          <a:stretch>
            <a:fillRect/>
          </a:stretch>
        </p:blipFill>
        <p:spPr>
          <a:xfrm>
            <a:off x="417087" y="4820124"/>
            <a:ext cx="2402702" cy="444500"/>
          </a:xfrm>
          <a:prstGeom prst="rect">
            <a:avLst/>
          </a:prstGeom>
          <a:noFill/>
          <a:ln>
            <a:noFill/>
          </a:ln>
        </p:spPr>
      </p:pic>
      <p:pic>
        <p:nvPicPr>
          <p:cNvPr descr="{\bf c}_1 = &#10;\begin{pmatrix}&#10;\widetilde{\bf x}_1 + {\bf U}_1 {\bf A}_1 {\bf s}_1\\&#10;-{\bf A}_1 {\bf s}_1&#10;\end{pmatrix}, \ &#10;{\bf c}'_1 = {\bf V}_1^T {\bf c}_1" id="1042" name="Google Shape;1042;p79" title="MathEquation,#000000"/>
          <p:cNvPicPr preferRelativeResize="0"/>
          <p:nvPr/>
        </p:nvPicPr>
        <p:blipFill>
          <a:blip r:embed="rId5">
            <a:alphaModFix/>
          </a:blip>
          <a:stretch>
            <a:fillRect/>
          </a:stretch>
        </p:blipFill>
        <p:spPr>
          <a:xfrm>
            <a:off x="3053500" y="3575366"/>
            <a:ext cx="5307462" cy="889000"/>
          </a:xfrm>
          <a:prstGeom prst="rect">
            <a:avLst/>
          </a:prstGeom>
          <a:noFill/>
          <a:ln>
            <a:noFill/>
          </a:ln>
        </p:spPr>
      </p:pic>
      <p:pic>
        <p:nvPicPr>
          <p:cNvPr descr="{\bf d}_1 =  &#10;    \begin{pmatrix} &#10;     {\bf I}\\&#10;     {\bf U}_1^T &#10;    \end{pmatrix} &#10;    \widetilde{\bf y}_1 + &#10;    {\bf V}_1 {\bf B}_1 {\bf t}_1, \ &#10;   {\bf d}'_1 = -{\bf B}_1 {\bf t}_1" id="1043" name="Google Shape;1043;p79" title="MathEquation,#000000"/>
          <p:cNvPicPr preferRelativeResize="0"/>
          <p:nvPr/>
        </p:nvPicPr>
        <p:blipFill>
          <a:blip r:embed="rId6">
            <a:alphaModFix/>
          </a:blip>
          <a:stretch>
            <a:fillRect/>
          </a:stretch>
        </p:blipFill>
        <p:spPr>
          <a:xfrm>
            <a:off x="3053500" y="4610410"/>
            <a:ext cx="5782114" cy="889000"/>
          </a:xfrm>
          <a:prstGeom prst="rect">
            <a:avLst/>
          </a:prstGeom>
          <a:noFill/>
          <a:ln>
            <a:noFill/>
          </a:ln>
        </p:spPr>
      </p:pic>
      <p:sp>
        <p:nvSpPr>
          <p:cNvPr id="1044" name="Google Shape;1044;p79"/>
          <p:cNvSpPr/>
          <p:nvPr/>
        </p:nvSpPr>
        <p:spPr>
          <a:xfrm>
            <a:off x="997025" y="5541825"/>
            <a:ext cx="6650100" cy="11133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Unwrapping the underling IPE…</a:t>
            </a:r>
            <a:endParaRPr sz="3000"/>
          </a:p>
        </p:txBody>
      </p:sp>
      <p:pic>
        <p:nvPicPr>
          <p:cNvPr descr="\widetilde{\bf x}_1" id="1045" name="Google Shape;1045;p79" title="MathEquation,#000000"/>
          <p:cNvPicPr preferRelativeResize="0"/>
          <p:nvPr/>
        </p:nvPicPr>
        <p:blipFill>
          <a:blip r:embed="rId7">
            <a:alphaModFix/>
          </a:blip>
          <a:stretch>
            <a:fillRect/>
          </a:stretch>
        </p:blipFill>
        <p:spPr>
          <a:xfrm>
            <a:off x="2101888" y="1755589"/>
            <a:ext cx="398952" cy="380999"/>
          </a:xfrm>
          <a:prstGeom prst="rect">
            <a:avLst/>
          </a:prstGeom>
          <a:noFill/>
          <a:ln>
            <a:noFill/>
          </a:ln>
        </p:spPr>
      </p:pic>
      <p:pic>
        <p:nvPicPr>
          <p:cNvPr descr="\widetilde{\bf y}_1" id="1046" name="Google Shape;1046;p79" title="MathEquation,#000000"/>
          <p:cNvPicPr preferRelativeResize="0"/>
          <p:nvPr/>
        </p:nvPicPr>
        <p:blipFill>
          <a:blip r:embed="rId8">
            <a:alphaModFix/>
          </a:blip>
          <a:stretch>
            <a:fillRect/>
          </a:stretch>
        </p:blipFill>
        <p:spPr>
          <a:xfrm>
            <a:off x="5450350" y="1755590"/>
            <a:ext cx="376762" cy="381001"/>
          </a:xfrm>
          <a:prstGeom prst="rect">
            <a:avLst/>
          </a:prstGeom>
          <a:noFill/>
          <a:ln>
            <a:noFill/>
          </a:ln>
        </p:spPr>
      </p:pic>
      <p:sp>
        <p:nvSpPr>
          <p:cNvPr id="1047" name="Google Shape;1047;p79"/>
          <p:cNvSpPr/>
          <p:nvPr/>
        </p:nvSpPr>
        <p:spPr>
          <a:xfrm>
            <a:off x="458463" y="2292500"/>
            <a:ext cx="3685800" cy="6252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 </a:t>
            </a:r>
            <a:r>
              <a:rPr lang="en-US" sz="2400">
                <a:solidFill>
                  <a:srgbClr val="6AA84F"/>
                </a:solidFill>
              </a:rPr>
              <a:t>0</a:t>
            </a:r>
            <a:r>
              <a:rPr lang="en-US" sz="2400">
                <a:solidFill>
                  <a:schemeClr val="dk1"/>
                </a:solidFill>
              </a:rPr>
              <a:t>, K1(t)+</a:t>
            </a:r>
            <a:r>
              <a:rPr lang="en-US" sz="2400">
                <a:solidFill>
                  <a:srgbClr val="4A86E8"/>
                </a:solidFill>
              </a:rPr>
              <a:t>a1*r1</a:t>
            </a:r>
            <a:r>
              <a:rPr lang="en-US" sz="2400">
                <a:solidFill>
                  <a:schemeClr val="dk1"/>
                </a:solidFill>
              </a:rPr>
              <a:t>, </a:t>
            </a:r>
            <a:r>
              <a:rPr lang="en-US" sz="2400">
                <a:solidFill>
                  <a:srgbClr val="4A86E8"/>
                </a:solidFill>
              </a:rPr>
              <a:t>r1</a:t>
            </a:r>
            <a:r>
              <a:rPr lang="en-US" sz="2400">
                <a:solidFill>
                  <a:schemeClr val="dk1"/>
                </a:solidFill>
              </a:rPr>
              <a:t>)</a:t>
            </a:r>
            <a:endParaRPr sz="2400"/>
          </a:p>
        </p:txBody>
      </p:sp>
      <p:sp>
        <p:nvSpPr>
          <p:cNvPr id="1048" name="Google Shape;1048;p79"/>
          <p:cNvSpPr/>
          <p:nvPr/>
        </p:nvSpPr>
        <p:spPr>
          <a:xfrm>
            <a:off x="4420875" y="2292500"/>
            <a:ext cx="2435700" cy="6252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(y1, </a:t>
            </a:r>
            <a:r>
              <a:rPr lang="en-US" sz="2400">
                <a:solidFill>
                  <a:srgbClr val="6AA84F"/>
                </a:solidFill>
              </a:rPr>
              <a:t>0</a:t>
            </a:r>
            <a:r>
              <a:rPr lang="en-US" sz="2400">
                <a:solidFill>
                  <a:schemeClr val="dk1"/>
                </a:solidFill>
              </a:rPr>
              <a:t>, z, </a:t>
            </a:r>
            <a:r>
              <a:rPr lang="en-US" sz="2400">
                <a:solidFill>
                  <a:srgbClr val="4A86E8"/>
                </a:solidFill>
              </a:rPr>
              <a:t>-z*a1</a:t>
            </a:r>
            <a:r>
              <a:rPr lang="en-US" sz="2400">
                <a:solidFill>
                  <a:schemeClr val="dk1"/>
                </a:solidFill>
              </a:rPr>
              <a:t>)</a:t>
            </a:r>
            <a:endParaRPr sz="2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053" name="Shape 1053"/>
        <p:cNvGrpSpPr/>
        <p:nvPr/>
      </p:nvGrpSpPr>
      <p:grpSpPr>
        <a:xfrm>
          <a:off x="0" y="0"/>
          <a:ext cx="0" cy="0"/>
          <a:chOff x="0" y="0"/>
          <a:chExt cx="0" cy="0"/>
        </a:xfrm>
      </p:grpSpPr>
      <p:sp>
        <p:nvSpPr>
          <p:cNvPr id="1054" name="Google Shape;1054;p80"/>
          <p:cNvSpPr txBox="1"/>
          <p:nvPr>
            <p:ph type="title"/>
          </p:nvPr>
        </p:nvSpPr>
        <p:spPr>
          <a:xfrm>
            <a:off x="-75" y="7192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rgbClr val="4A86E8"/>
                </a:solidFill>
              </a:rPr>
              <a:t>Full</a:t>
            </a:r>
            <a:r>
              <a:rPr lang="en-US" sz="3300">
                <a:solidFill>
                  <a:schemeClr val="dk1"/>
                </a:solidFill>
              </a:rPr>
              <a:t> Security Proof</a:t>
            </a:r>
            <a:endParaRPr sz="3300">
              <a:solidFill>
                <a:schemeClr val="dk2"/>
              </a:solidFill>
            </a:endParaRPr>
          </a:p>
        </p:txBody>
      </p:sp>
      <p:sp>
        <p:nvSpPr>
          <p:cNvPr id="1055" name="Google Shape;1055;p80"/>
          <p:cNvSpPr/>
          <p:nvPr/>
        </p:nvSpPr>
        <p:spPr>
          <a:xfrm>
            <a:off x="417100" y="5551675"/>
            <a:ext cx="8388000" cy="1127700"/>
          </a:xfrm>
          <a:prstGeom prst="wedgeRectCallout">
            <a:avLst>
              <a:gd fmla="val 15137" name="adj1"/>
              <a:gd fmla="val -71759" name="adj2"/>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2600"/>
              <a:t>Use this randomness for key identically distributed step</a:t>
            </a:r>
            <a:endParaRPr sz="2600"/>
          </a:p>
        </p:txBody>
      </p:sp>
      <p:sp>
        <p:nvSpPr>
          <p:cNvPr id="1056" name="Google Shape;1056;p80"/>
          <p:cNvSpPr/>
          <p:nvPr/>
        </p:nvSpPr>
        <p:spPr>
          <a:xfrm>
            <a:off x="7157350" y="1879800"/>
            <a:ext cx="1647900" cy="1597200"/>
          </a:xfrm>
          <a:prstGeom prst="wedgeRectCallout">
            <a:avLst>
              <a:gd fmla="val -20833" name="adj1"/>
              <a:gd fmla="val 62500" name="adj2"/>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rgbClr val="C51C30"/>
                </a:solidFill>
              </a:rPr>
              <a:t>Need to be very careful</a:t>
            </a:r>
            <a:endParaRPr sz="2500">
              <a:solidFill>
                <a:srgbClr val="C51C30"/>
              </a:solidFill>
            </a:endParaRPr>
          </a:p>
        </p:txBody>
      </p:sp>
      <p:pic>
        <p:nvPicPr>
          <p:cNvPr id="1057" name="Google Shape;1057;p80"/>
          <p:cNvPicPr preferRelativeResize="0"/>
          <p:nvPr/>
        </p:nvPicPr>
        <p:blipFill>
          <a:blip r:embed="rId3">
            <a:alphaModFix/>
          </a:blip>
          <a:stretch>
            <a:fillRect/>
          </a:stretch>
        </p:blipFill>
        <p:spPr>
          <a:xfrm>
            <a:off x="93350" y="5177025"/>
            <a:ext cx="685801" cy="685801"/>
          </a:xfrm>
          <a:prstGeom prst="rect">
            <a:avLst/>
          </a:prstGeom>
          <a:noFill/>
          <a:ln>
            <a:noFill/>
          </a:ln>
        </p:spPr>
      </p:pic>
      <p:pic>
        <p:nvPicPr>
          <p:cNvPr descr="CT_1 = ({\bf c}_1, {\bf c}'_1):" id="1058" name="Google Shape;1058;p80" title="MathEquation,#000000"/>
          <p:cNvPicPr preferRelativeResize="0"/>
          <p:nvPr/>
        </p:nvPicPr>
        <p:blipFill>
          <a:blip r:embed="rId4">
            <a:alphaModFix/>
          </a:blip>
          <a:stretch>
            <a:fillRect/>
          </a:stretch>
        </p:blipFill>
        <p:spPr>
          <a:xfrm>
            <a:off x="417082" y="3791337"/>
            <a:ext cx="2435616" cy="444500"/>
          </a:xfrm>
          <a:prstGeom prst="rect">
            <a:avLst/>
          </a:prstGeom>
          <a:noFill/>
          <a:ln>
            <a:noFill/>
          </a:ln>
        </p:spPr>
      </p:pic>
      <p:pic>
        <p:nvPicPr>
          <p:cNvPr descr="sk_1 = ({\bf d}_1, {\bf d}'_1):" id="1059" name="Google Shape;1059;p80" title="MathEquation,#000000"/>
          <p:cNvPicPr preferRelativeResize="0"/>
          <p:nvPr/>
        </p:nvPicPr>
        <p:blipFill>
          <a:blip r:embed="rId5">
            <a:alphaModFix/>
          </a:blip>
          <a:stretch>
            <a:fillRect/>
          </a:stretch>
        </p:blipFill>
        <p:spPr>
          <a:xfrm>
            <a:off x="417087" y="4820124"/>
            <a:ext cx="2402702" cy="444500"/>
          </a:xfrm>
          <a:prstGeom prst="rect">
            <a:avLst/>
          </a:prstGeom>
          <a:noFill/>
          <a:ln>
            <a:noFill/>
          </a:ln>
        </p:spPr>
      </p:pic>
      <p:pic>
        <p:nvPicPr>
          <p:cNvPr descr="{\bf c}_1 = &#10;\begin{pmatrix}&#10;\widetilde{\bf x}_1 + {\bf U}_1 {\bf A}_1 {\bf s}_1\\&#10;-{\bf A}_1 {\bf s}_1&#10;\end{pmatrix}, \ &#10;{\bf c}'_1 = \color{blue}{{\bf V}_1^T} {\bf c}_1" id="1060" name="Google Shape;1060;p80" title="MathEquation,#000000"/>
          <p:cNvPicPr preferRelativeResize="0"/>
          <p:nvPr/>
        </p:nvPicPr>
        <p:blipFill>
          <a:blip r:embed="rId6">
            <a:alphaModFix/>
          </a:blip>
          <a:stretch>
            <a:fillRect/>
          </a:stretch>
        </p:blipFill>
        <p:spPr>
          <a:xfrm>
            <a:off x="3053500" y="3575366"/>
            <a:ext cx="5307462" cy="889000"/>
          </a:xfrm>
          <a:prstGeom prst="rect">
            <a:avLst/>
          </a:prstGeom>
          <a:noFill/>
          <a:ln>
            <a:noFill/>
          </a:ln>
        </p:spPr>
      </p:pic>
      <p:pic>
        <p:nvPicPr>
          <p:cNvPr descr="{\bf d}_1 =  &#10;    \begin{pmatrix} &#10;     {\bf I}\\&#10;     {\bf U}_1^T &#10;    \end{pmatrix} &#10;    \widetilde{\bf y}_1 + &#10;   \color{blue}{{\bf V}_1} {\bf B}_1 {\bf t}_1, \ &#10;   {\bf d}'_1 = -{\bf B}_1 {\bf t}_1" id="1061" name="Google Shape;1061;p80" title="MathEquation,#000000"/>
          <p:cNvPicPr preferRelativeResize="0"/>
          <p:nvPr/>
        </p:nvPicPr>
        <p:blipFill>
          <a:blip r:embed="rId7">
            <a:alphaModFix/>
          </a:blip>
          <a:stretch>
            <a:fillRect/>
          </a:stretch>
        </p:blipFill>
        <p:spPr>
          <a:xfrm>
            <a:off x="3053507" y="4610407"/>
            <a:ext cx="5782114" cy="889000"/>
          </a:xfrm>
          <a:prstGeom prst="rect">
            <a:avLst/>
          </a:prstGeom>
          <a:noFill/>
          <a:ln>
            <a:noFill/>
          </a:ln>
        </p:spPr>
      </p:pic>
      <p:pic>
        <p:nvPicPr>
          <p:cNvPr descr="\widetilde{\bf x}_1" id="1062" name="Google Shape;1062;p80" title="MathEquation,#000000"/>
          <p:cNvPicPr preferRelativeResize="0"/>
          <p:nvPr/>
        </p:nvPicPr>
        <p:blipFill>
          <a:blip r:embed="rId8">
            <a:alphaModFix/>
          </a:blip>
          <a:stretch>
            <a:fillRect/>
          </a:stretch>
        </p:blipFill>
        <p:spPr>
          <a:xfrm>
            <a:off x="2101888" y="1755589"/>
            <a:ext cx="398952" cy="380999"/>
          </a:xfrm>
          <a:prstGeom prst="rect">
            <a:avLst/>
          </a:prstGeom>
          <a:noFill/>
          <a:ln>
            <a:noFill/>
          </a:ln>
        </p:spPr>
      </p:pic>
      <p:pic>
        <p:nvPicPr>
          <p:cNvPr descr="\widetilde{\bf y}_1" id="1063" name="Google Shape;1063;p80" title="MathEquation,#000000"/>
          <p:cNvPicPr preferRelativeResize="0"/>
          <p:nvPr/>
        </p:nvPicPr>
        <p:blipFill>
          <a:blip r:embed="rId9">
            <a:alphaModFix/>
          </a:blip>
          <a:stretch>
            <a:fillRect/>
          </a:stretch>
        </p:blipFill>
        <p:spPr>
          <a:xfrm>
            <a:off x="5450350" y="1755590"/>
            <a:ext cx="376762" cy="381001"/>
          </a:xfrm>
          <a:prstGeom prst="rect">
            <a:avLst/>
          </a:prstGeom>
          <a:noFill/>
          <a:ln>
            <a:noFill/>
          </a:ln>
        </p:spPr>
      </p:pic>
      <p:sp>
        <p:nvSpPr>
          <p:cNvPr id="1064" name="Google Shape;1064;p80"/>
          <p:cNvSpPr/>
          <p:nvPr/>
        </p:nvSpPr>
        <p:spPr>
          <a:xfrm>
            <a:off x="458463" y="2292500"/>
            <a:ext cx="3685800" cy="6252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 </a:t>
            </a:r>
            <a:r>
              <a:rPr lang="en-US" sz="2400">
                <a:solidFill>
                  <a:srgbClr val="6AA84F"/>
                </a:solidFill>
              </a:rPr>
              <a:t>0</a:t>
            </a:r>
            <a:r>
              <a:rPr lang="en-US" sz="2400">
                <a:solidFill>
                  <a:schemeClr val="dk1"/>
                </a:solidFill>
              </a:rPr>
              <a:t>, K1(t)+</a:t>
            </a:r>
            <a:r>
              <a:rPr lang="en-US" sz="2400">
                <a:solidFill>
                  <a:srgbClr val="4A86E8"/>
                </a:solidFill>
              </a:rPr>
              <a:t>a1*r1</a:t>
            </a:r>
            <a:r>
              <a:rPr lang="en-US" sz="2400">
                <a:solidFill>
                  <a:schemeClr val="dk1"/>
                </a:solidFill>
              </a:rPr>
              <a:t>, </a:t>
            </a:r>
            <a:r>
              <a:rPr lang="en-US" sz="2400">
                <a:solidFill>
                  <a:srgbClr val="4A86E8"/>
                </a:solidFill>
              </a:rPr>
              <a:t>r1</a:t>
            </a:r>
            <a:r>
              <a:rPr lang="en-US" sz="2400">
                <a:solidFill>
                  <a:schemeClr val="dk1"/>
                </a:solidFill>
              </a:rPr>
              <a:t>)</a:t>
            </a:r>
            <a:endParaRPr sz="2400"/>
          </a:p>
        </p:txBody>
      </p:sp>
      <p:sp>
        <p:nvSpPr>
          <p:cNvPr id="1065" name="Google Shape;1065;p80"/>
          <p:cNvSpPr/>
          <p:nvPr/>
        </p:nvSpPr>
        <p:spPr>
          <a:xfrm>
            <a:off x="4420875" y="2292500"/>
            <a:ext cx="2435700" cy="6252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(y1, </a:t>
            </a:r>
            <a:r>
              <a:rPr lang="en-US" sz="2400">
                <a:solidFill>
                  <a:srgbClr val="6AA84F"/>
                </a:solidFill>
              </a:rPr>
              <a:t>0</a:t>
            </a:r>
            <a:r>
              <a:rPr lang="en-US" sz="2400">
                <a:solidFill>
                  <a:schemeClr val="dk1"/>
                </a:solidFill>
              </a:rPr>
              <a:t>, z, </a:t>
            </a:r>
            <a:r>
              <a:rPr lang="en-US" sz="2400">
                <a:solidFill>
                  <a:srgbClr val="4A86E8"/>
                </a:solidFill>
              </a:rPr>
              <a:t>-z*a1</a:t>
            </a:r>
            <a:r>
              <a:rPr lang="en-US" sz="2400">
                <a:solidFill>
                  <a:schemeClr val="dk1"/>
                </a:solidFill>
              </a:rPr>
              <a:t>)</a:t>
            </a:r>
            <a:endParaRPr sz="2400">
              <a:solidFill>
                <a:schemeClr val="dk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070" name="Shape 1070"/>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1" name="Shape 161"/>
        <p:cNvGrpSpPr/>
        <p:nvPr/>
      </p:nvGrpSpPr>
      <p:grpSpPr>
        <a:xfrm>
          <a:off x="0" y="0"/>
          <a:ext cx="0" cy="0"/>
          <a:chOff x="0" y="0"/>
          <a:chExt cx="0" cy="0"/>
        </a:xfrm>
      </p:grpSpPr>
      <p:sp>
        <p:nvSpPr>
          <p:cNvPr id="162" name="Google Shape;162;p19"/>
          <p:cNvSpPr txBox="1"/>
          <p:nvPr>
            <p:ph type="title"/>
          </p:nvPr>
        </p:nvSpPr>
        <p:spPr>
          <a:xfrm>
            <a:off x="0"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Multi-Client Functional Encryption (MCFE)</a:t>
            </a:r>
            <a:endParaRPr sz="3300">
              <a:solidFill>
                <a:srgbClr val="4A86E8"/>
              </a:solidFill>
            </a:endParaRPr>
          </a:p>
        </p:txBody>
      </p:sp>
      <p:cxnSp>
        <p:nvCxnSpPr>
          <p:cNvPr id="163" name="Google Shape;163;p19"/>
          <p:cNvCxnSpPr/>
          <p:nvPr/>
        </p:nvCxnSpPr>
        <p:spPr>
          <a:xfrm rot="5400000">
            <a:off x="4566900" y="2981825"/>
            <a:ext cx="10200" cy="1372800"/>
          </a:xfrm>
          <a:prstGeom prst="straightConnector1">
            <a:avLst/>
          </a:prstGeom>
          <a:noFill/>
          <a:ln cap="flat" cmpd="sng" w="76200">
            <a:solidFill>
              <a:srgbClr val="1F497D"/>
            </a:solidFill>
            <a:prstDash val="dot"/>
            <a:round/>
            <a:headEnd len="med" w="med" type="none"/>
            <a:tailEnd len="med" w="med" type="none"/>
          </a:ln>
        </p:spPr>
      </p:cxnSp>
      <p:pic>
        <p:nvPicPr>
          <p:cNvPr id="164" name="Google Shape;164;p19"/>
          <p:cNvPicPr preferRelativeResize="0"/>
          <p:nvPr/>
        </p:nvPicPr>
        <p:blipFill>
          <a:blip r:embed="rId3">
            <a:alphaModFix/>
          </a:blip>
          <a:stretch>
            <a:fillRect/>
          </a:stretch>
        </p:blipFill>
        <p:spPr>
          <a:xfrm>
            <a:off x="877550" y="3058625"/>
            <a:ext cx="975360" cy="975360"/>
          </a:xfrm>
          <a:prstGeom prst="rect">
            <a:avLst/>
          </a:prstGeom>
          <a:noFill/>
          <a:ln>
            <a:noFill/>
          </a:ln>
        </p:spPr>
      </p:pic>
      <p:pic>
        <p:nvPicPr>
          <p:cNvPr id="165" name="Google Shape;165;p19"/>
          <p:cNvPicPr preferRelativeResize="0"/>
          <p:nvPr/>
        </p:nvPicPr>
        <p:blipFill>
          <a:blip r:embed="rId3">
            <a:alphaModFix/>
          </a:blip>
          <a:stretch>
            <a:fillRect/>
          </a:stretch>
        </p:blipFill>
        <p:spPr>
          <a:xfrm>
            <a:off x="7291100" y="3058625"/>
            <a:ext cx="975360" cy="975360"/>
          </a:xfrm>
          <a:prstGeom prst="rect">
            <a:avLst/>
          </a:prstGeom>
          <a:noFill/>
          <a:ln>
            <a:noFill/>
          </a:ln>
        </p:spPr>
      </p:pic>
      <p:pic>
        <p:nvPicPr>
          <p:cNvPr id="166" name="Google Shape;166;p19"/>
          <p:cNvPicPr preferRelativeResize="0"/>
          <p:nvPr/>
        </p:nvPicPr>
        <p:blipFill>
          <a:blip r:embed="rId4">
            <a:alphaModFix amt="10000"/>
          </a:blip>
          <a:stretch>
            <a:fillRect/>
          </a:stretch>
        </p:blipFill>
        <p:spPr>
          <a:xfrm>
            <a:off x="3962400" y="1010000"/>
            <a:ext cx="1219200" cy="1219200"/>
          </a:xfrm>
          <a:prstGeom prst="rect">
            <a:avLst/>
          </a:prstGeom>
          <a:noFill/>
          <a:ln>
            <a:noFill/>
          </a:ln>
          <a:effectLst>
            <a:outerShdw blurRad="57150" rotWithShape="0" algn="bl" dir="5400000" dist="19050">
              <a:srgbClr val="000000">
                <a:alpha val="50000"/>
              </a:srgbClr>
            </a:outerShdw>
          </a:effectLst>
        </p:spPr>
      </p:pic>
      <p:pic>
        <p:nvPicPr>
          <p:cNvPr id="167" name="Google Shape;167;p19"/>
          <p:cNvPicPr preferRelativeResize="0"/>
          <p:nvPr/>
        </p:nvPicPr>
        <p:blipFill>
          <a:blip r:embed="rId5">
            <a:alphaModFix/>
          </a:blip>
          <a:stretch>
            <a:fillRect/>
          </a:stretch>
        </p:blipFill>
        <p:spPr>
          <a:xfrm>
            <a:off x="1060425" y="2360075"/>
            <a:ext cx="609600" cy="609600"/>
          </a:xfrm>
          <a:prstGeom prst="rect">
            <a:avLst/>
          </a:prstGeom>
          <a:noFill/>
          <a:ln>
            <a:noFill/>
          </a:ln>
        </p:spPr>
      </p:pic>
      <p:pic>
        <p:nvPicPr>
          <p:cNvPr id="168" name="Google Shape;168;p19"/>
          <p:cNvPicPr preferRelativeResize="0"/>
          <p:nvPr/>
        </p:nvPicPr>
        <p:blipFill>
          <a:blip r:embed="rId6">
            <a:alphaModFix amt="10000"/>
          </a:blip>
          <a:stretch>
            <a:fillRect/>
          </a:stretch>
        </p:blipFill>
        <p:spPr>
          <a:xfrm>
            <a:off x="5258400" y="1271100"/>
            <a:ext cx="532200" cy="532200"/>
          </a:xfrm>
          <a:prstGeom prst="rect">
            <a:avLst/>
          </a:prstGeom>
          <a:noFill/>
          <a:ln>
            <a:noFill/>
          </a:ln>
          <a:effectLst>
            <a:outerShdw blurRad="57150" rotWithShape="0" algn="bl" dir="5400000" dist="19050">
              <a:srgbClr val="000000">
                <a:alpha val="50000"/>
              </a:srgbClr>
            </a:outerShdw>
          </a:effectLst>
        </p:spPr>
      </p:pic>
      <p:pic>
        <p:nvPicPr>
          <p:cNvPr id="169" name="Google Shape;169;p19"/>
          <p:cNvPicPr preferRelativeResize="0"/>
          <p:nvPr/>
        </p:nvPicPr>
        <p:blipFill>
          <a:blip r:embed="rId5">
            <a:alphaModFix/>
          </a:blip>
          <a:stretch>
            <a:fillRect/>
          </a:stretch>
        </p:blipFill>
        <p:spPr>
          <a:xfrm>
            <a:off x="7473975" y="2360075"/>
            <a:ext cx="609600" cy="609600"/>
          </a:xfrm>
          <a:prstGeom prst="rect">
            <a:avLst/>
          </a:prstGeom>
          <a:noFill/>
          <a:ln>
            <a:noFill/>
          </a:ln>
        </p:spPr>
      </p:pic>
      <p:sp>
        <p:nvSpPr>
          <p:cNvPr id="170" name="Google Shape;170;p19"/>
          <p:cNvSpPr txBox="1"/>
          <p:nvPr/>
        </p:nvSpPr>
        <p:spPr>
          <a:xfrm>
            <a:off x="3577650" y="2969675"/>
            <a:ext cx="1988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time step </a:t>
            </a:r>
            <a:r>
              <a:rPr b="1" lang="en-US" sz="2500"/>
              <a:t>t</a:t>
            </a:r>
            <a:endParaRPr b="1" sz="2500"/>
          </a:p>
        </p:txBody>
      </p:sp>
      <p:sp>
        <p:nvSpPr>
          <p:cNvPr id="171" name="Google Shape;171;p19"/>
          <p:cNvSpPr/>
          <p:nvPr/>
        </p:nvSpPr>
        <p:spPr>
          <a:xfrm>
            <a:off x="1852900" y="2352275"/>
            <a:ext cx="6990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1</a:t>
            </a:r>
            <a:endParaRPr baseline="-25000" sz="2500"/>
          </a:p>
        </p:txBody>
      </p:sp>
      <p:sp>
        <p:nvSpPr>
          <p:cNvPr id="172" name="Google Shape;172;p19"/>
          <p:cNvSpPr/>
          <p:nvPr/>
        </p:nvSpPr>
        <p:spPr>
          <a:xfrm>
            <a:off x="6592100" y="2352275"/>
            <a:ext cx="6990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n</a:t>
            </a:r>
            <a:endParaRPr baseline="-25000" sz="2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075" name="Shape 1075"/>
        <p:cNvGrpSpPr/>
        <p:nvPr/>
      </p:nvGrpSpPr>
      <p:grpSpPr>
        <a:xfrm>
          <a:off x="0" y="0"/>
          <a:ext cx="0" cy="0"/>
          <a:chOff x="0" y="0"/>
          <a:chExt cx="0" cy="0"/>
        </a:xfrm>
      </p:grpSpPr>
      <p:sp>
        <p:nvSpPr>
          <p:cNvPr id="1076" name="Google Shape;1076;p82"/>
          <p:cNvSpPr txBox="1"/>
          <p:nvPr>
            <p:ph type="title"/>
          </p:nvPr>
        </p:nvSpPr>
        <p:spPr>
          <a:xfrm>
            <a:off x="-75" y="2580888"/>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Warmup: detailed</a:t>
            </a:r>
            <a:endParaRPr sz="3300">
              <a:solidFill>
                <a:schemeClr val="dk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081" name="Shape 1081"/>
        <p:cNvGrpSpPr/>
        <p:nvPr/>
      </p:nvGrpSpPr>
      <p:grpSpPr>
        <a:xfrm>
          <a:off x="0" y="0"/>
          <a:ext cx="0" cy="0"/>
          <a:chOff x="0" y="0"/>
          <a:chExt cx="0" cy="0"/>
        </a:xfrm>
      </p:grpSpPr>
      <p:sp>
        <p:nvSpPr>
          <p:cNvPr id="1082" name="Google Shape;1082;p83"/>
          <p:cNvSpPr txBox="1"/>
          <p:nvPr>
            <p:ph type="title"/>
          </p:nvPr>
        </p:nvSpPr>
        <p:spPr>
          <a:xfrm>
            <a:off x="214725" y="109600"/>
            <a:ext cx="8929200" cy="7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3100">
                <a:solidFill>
                  <a:schemeClr val="dk1"/>
                </a:solidFill>
              </a:rPr>
              <a:t>Warmup: use </a:t>
            </a:r>
            <a:r>
              <a:rPr lang="en-US" sz="3100">
                <a:solidFill>
                  <a:srgbClr val="4A86E8"/>
                </a:solidFill>
              </a:rPr>
              <a:t>n instances</a:t>
            </a:r>
            <a:r>
              <a:rPr lang="en-US" sz="3100">
                <a:solidFill>
                  <a:schemeClr val="dk1"/>
                </a:solidFill>
              </a:rPr>
              <a:t> of function-hiding IPE</a:t>
            </a:r>
            <a:endParaRPr sz="3100">
              <a:solidFill>
                <a:schemeClr val="dk1"/>
              </a:solidFill>
            </a:endParaRPr>
          </a:p>
        </p:txBody>
      </p:sp>
      <p:grpSp>
        <p:nvGrpSpPr>
          <p:cNvPr id="1083" name="Google Shape;1083;p83"/>
          <p:cNvGrpSpPr/>
          <p:nvPr/>
        </p:nvGrpSpPr>
        <p:grpSpPr>
          <a:xfrm>
            <a:off x="3516594" y="2366897"/>
            <a:ext cx="806676" cy="905014"/>
            <a:chOff x="5756399" y="2434456"/>
            <a:chExt cx="367925" cy="367161"/>
          </a:xfrm>
        </p:grpSpPr>
        <p:sp>
          <p:nvSpPr>
            <p:cNvPr id="1084" name="Google Shape;1084;p83"/>
            <p:cNvSpPr/>
            <p:nvPr/>
          </p:nvSpPr>
          <p:spPr>
            <a:xfrm>
              <a:off x="5864865" y="2563023"/>
              <a:ext cx="39882" cy="68297"/>
            </a:xfrm>
            <a:custGeom>
              <a:rect b="b" l="l" r="r" t="t"/>
              <a:pathLst>
                <a:path extrusionOk="0" h="2144" w="1252">
                  <a:moveTo>
                    <a:pt x="918" y="334"/>
                  </a:moveTo>
                  <a:lnTo>
                    <a:pt x="918" y="1822"/>
                  </a:lnTo>
                  <a:lnTo>
                    <a:pt x="334" y="1822"/>
                  </a:lnTo>
                  <a:lnTo>
                    <a:pt x="334" y="334"/>
                  </a:lnTo>
                  <a:close/>
                  <a:moveTo>
                    <a:pt x="168" y="1"/>
                  </a:moveTo>
                  <a:cubicBezTo>
                    <a:pt x="84" y="1"/>
                    <a:pt x="1" y="72"/>
                    <a:pt x="1" y="167"/>
                  </a:cubicBezTo>
                  <a:lnTo>
                    <a:pt x="1" y="1977"/>
                  </a:lnTo>
                  <a:cubicBezTo>
                    <a:pt x="1" y="2072"/>
                    <a:pt x="84" y="2144"/>
                    <a:pt x="168" y="2144"/>
                  </a:cubicBezTo>
                  <a:lnTo>
                    <a:pt x="1096" y="2144"/>
                  </a:lnTo>
                  <a:cubicBezTo>
                    <a:pt x="1180" y="2144"/>
                    <a:pt x="1251" y="2072"/>
                    <a:pt x="1251" y="1977"/>
                  </a:cubicBezTo>
                  <a:lnTo>
                    <a:pt x="1251" y="167"/>
                  </a:lnTo>
                  <a:cubicBezTo>
                    <a:pt x="1251" y="72"/>
                    <a:pt x="1180" y="1"/>
                    <a:pt x="10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85" name="Google Shape;1085;p83"/>
            <p:cNvSpPr/>
            <p:nvPr/>
          </p:nvSpPr>
          <p:spPr>
            <a:xfrm>
              <a:off x="5920261" y="2563023"/>
              <a:ext cx="40233" cy="68297"/>
            </a:xfrm>
            <a:custGeom>
              <a:rect b="b" l="l" r="r" t="t"/>
              <a:pathLst>
                <a:path extrusionOk="0" h="2144" w="1263">
                  <a:moveTo>
                    <a:pt x="929" y="334"/>
                  </a:moveTo>
                  <a:lnTo>
                    <a:pt x="929" y="1822"/>
                  </a:lnTo>
                  <a:lnTo>
                    <a:pt x="346" y="1822"/>
                  </a:lnTo>
                  <a:lnTo>
                    <a:pt x="346" y="334"/>
                  </a:lnTo>
                  <a:close/>
                  <a:moveTo>
                    <a:pt x="167" y="1"/>
                  </a:moveTo>
                  <a:cubicBezTo>
                    <a:pt x="84" y="1"/>
                    <a:pt x="12" y="72"/>
                    <a:pt x="12" y="167"/>
                  </a:cubicBezTo>
                  <a:lnTo>
                    <a:pt x="12" y="1977"/>
                  </a:lnTo>
                  <a:cubicBezTo>
                    <a:pt x="0" y="2072"/>
                    <a:pt x="84" y="2144"/>
                    <a:pt x="167" y="2144"/>
                  </a:cubicBezTo>
                  <a:lnTo>
                    <a:pt x="1096" y="2144"/>
                  </a:lnTo>
                  <a:cubicBezTo>
                    <a:pt x="1179" y="2144"/>
                    <a:pt x="1262" y="2072"/>
                    <a:pt x="1262" y="1977"/>
                  </a:cubicBezTo>
                  <a:lnTo>
                    <a:pt x="1262" y="167"/>
                  </a:lnTo>
                  <a:cubicBezTo>
                    <a:pt x="1262" y="72"/>
                    <a:pt x="1179" y="1"/>
                    <a:pt x="10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86" name="Google Shape;1086;p83"/>
            <p:cNvSpPr/>
            <p:nvPr/>
          </p:nvSpPr>
          <p:spPr>
            <a:xfrm>
              <a:off x="5790165" y="2646451"/>
              <a:ext cx="39851" cy="68329"/>
            </a:xfrm>
            <a:custGeom>
              <a:rect b="b" l="l" r="r" t="t"/>
              <a:pathLst>
                <a:path extrusionOk="0" h="2145" w="1251">
                  <a:moveTo>
                    <a:pt x="917" y="334"/>
                  </a:moveTo>
                  <a:lnTo>
                    <a:pt x="917" y="1823"/>
                  </a:lnTo>
                  <a:lnTo>
                    <a:pt x="346" y="1823"/>
                  </a:lnTo>
                  <a:lnTo>
                    <a:pt x="346" y="334"/>
                  </a:lnTo>
                  <a:close/>
                  <a:moveTo>
                    <a:pt x="167" y="1"/>
                  </a:moveTo>
                  <a:cubicBezTo>
                    <a:pt x="72" y="1"/>
                    <a:pt x="0" y="72"/>
                    <a:pt x="0" y="168"/>
                  </a:cubicBezTo>
                  <a:lnTo>
                    <a:pt x="0" y="1977"/>
                  </a:lnTo>
                  <a:cubicBezTo>
                    <a:pt x="0" y="2073"/>
                    <a:pt x="72" y="2144"/>
                    <a:pt x="167" y="2144"/>
                  </a:cubicBezTo>
                  <a:lnTo>
                    <a:pt x="1084" y="2144"/>
                  </a:lnTo>
                  <a:cubicBezTo>
                    <a:pt x="1179" y="2144"/>
                    <a:pt x="1251" y="2073"/>
                    <a:pt x="1251" y="1977"/>
                  </a:cubicBezTo>
                  <a:lnTo>
                    <a:pt x="1251" y="168"/>
                  </a:lnTo>
                  <a:cubicBezTo>
                    <a:pt x="1251" y="72"/>
                    <a:pt x="1179" y="1"/>
                    <a:pt x="108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87" name="Google Shape;1087;p83"/>
            <p:cNvSpPr/>
            <p:nvPr/>
          </p:nvSpPr>
          <p:spPr>
            <a:xfrm>
              <a:off x="6050707" y="2646451"/>
              <a:ext cx="39882" cy="68329"/>
            </a:xfrm>
            <a:custGeom>
              <a:rect b="b" l="l" r="r" t="t"/>
              <a:pathLst>
                <a:path extrusionOk="0" h="2145" w="1252">
                  <a:moveTo>
                    <a:pt x="930" y="334"/>
                  </a:moveTo>
                  <a:lnTo>
                    <a:pt x="930" y="1823"/>
                  </a:lnTo>
                  <a:lnTo>
                    <a:pt x="346" y="1823"/>
                  </a:lnTo>
                  <a:lnTo>
                    <a:pt x="346" y="334"/>
                  </a:lnTo>
                  <a:close/>
                  <a:moveTo>
                    <a:pt x="168" y="1"/>
                  </a:moveTo>
                  <a:cubicBezTo>
                    <a:pt x="84" y="1"/>
                    <a:pt x="1" y="72"/>
                    <a:pt x="1" y="168"/>
                  </a:cubicBezTo>
                  <a:lnTo>
                    <a:pt x="1" y="1977"/>
                  </a:lnTo>
                  <a:cubicBezTo>
                    <a:pt x="1" y="2073"/>
                    <a:pt x="72" y="2144"/>
                    <a:pt x="168" y="2144"/>
                  </a:cubicBezTo>
                  <a:lnTo>
                    <a:pt x="1096" y="2144"/>
                  </a:lnTo>
                  <a:cubicBezTo>
                    <a:pt x="1180" y="2144"/>
                    <a:pt x="1251" y="2073"/>
                    <a:pt x="1251" y="1977"/>
                  </a:cubicBezTo>
                  <a:lnTo>
                    <a:pt x="1251" y="168"/>
                  </a:lnTo>
                  <a:cubicBezTo>
                    <a:pt x="1251" y="72"/>
                    <a:pt x="1180" y="1"/>
                    <a:pt x="10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88" name="Google Shape;1088;p83"/>
            <p:cNvSpPr/>
            <p:nvPr/>
          </p:nvSpPr>
          <p:spPr>
            <a:xfrm>
              <a:off x="5976007" y="2563023"/>
              <a:ext cx="39851" cy="68297"/>
            </a:xfrm>
            <a:custGeom>
              <a:rect b="b" l="l" r="r" t="t"/>
              <a:pathLst>
                <a:path extrusionOk="0" h="2144" w="1251">
                  <a:moveTo>
                    <a:pt x="917" y="334"/>
                  </a:moveTo>
                  <a:lnTo>
                    <a:pt x="917" y="1822"/>
                  </a:lnTo>
                  <a:lnTo>
                    <a:pt x="334" y="1822"/>
                  </a:lnTo>
                  <a:lnTo>
                    <a:pt x="334" y="334"/>
                  </a:lnTo>
                  <a:close/>
                  <a:moveTo>
                    <a:pt x="167" y="1"/>
                  </a:moveTo>
                  <a:cubicBezTo>
                    <a:pt x="72" y="1"/>
                    <a:pt x="0" y="72"/>
                    <a:pt x="0" y="167"/>
                  </a:cubicBezTo>
                  <a:lnTo>
                    <a:pt x="0" y="1977"/>
                  </a:lnTo>
                  <a:cubicBezTo>
                    <a:pt x="0" y="2072"/>
                    <a:pt x="72" y="2144"/>
                    <a:pt x="167" y="2144"/>
                  </a:cubicBezTo>
                  <a:lnTo>
                    <a:pt x="1084" y="2144"/>
                  </a:lnTo>
                  <a:cubicBezTo>
                    <a:pt x="1179" y="2144"/>
                    <a:pt x="1251" y="2072"/>
                    <a:pt x="1251" y="1977"/>
                  </a:cubicBezTo>
                  <a:lnTo>
                    <a:pt x="1251" y="167"/>
                  </a:lnTo>
                  <a:cubicBezTo>
                    <a:pt x="1251" y="72"/>
                    <a:pt x="1179" y="1"/>
                    <a:pt x="108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89" name="Google Shape;1089;p83"/>
            <p:cNvSpPr/>
            <p:nvPr/>
          </p:nvSpPr>
          <p:spPr>
            <a:xfrm>
              <a:off x="5919114" y="2453027"/>
              <a:ext cx="42877" cy="43673"/>
            </a:xfrm>
            <a:custGeom>
              <a:rect b="b" l="l" r="r" t="t"/>
              <a:pathLst>
                <a:path extrusionOk="0" h="1371" w="1346">
                  <a:moveTo>
                    <a:pt x="679" y="1"/>
                  </a:moveTo>
                  <a:cubicBezTo>
                    <a:pt x="596" y="1"/>
                    <a:pt x="524" y="72"/>
                    <a:pt x="524" y="167"/>
                  </a:cubicBezTo>
                  <a:lnTo>
                    <a:pt x="524" y="525"/>
                  </a:lnTo>
                  <a:lnTo>
                    <a:pt x="167" y="525"/>
                  </a:lnTo>
                  <a:cubicBezTo>
                    <a:pt x="72" y="525"/>
                    <a:pt x="1" y="596"/>
                    <a:pt x="1" y="691"/>
                  </a:cubicBezTo>
                  <a:cubicBezTo>
                    <a:pt x="1" y="775"/>
                    <a:pt x="72" y="846"/>
                    <a:pt x="167" y="846"/>
                  </a:cubicBezTo>
                  <a:lnTo>
                    <a:pt x="524" y="846"/>
                  </a:lnTo>
                  <a:lnTo>
                    <a:pt x="501" y="1203"/>
                  </a:lnTo>
                  <a:cubicBezTo>
                    <a:pt x="501" y="1299"/>
                    <a:pt x="584" y="1370"/>
                    <a:pt x="667" y="1370"/>
                  </a:cubicBezTo>
                  <a:cubicBezTo>
                    <a:pt x="751" y="1370"/>
                    <a:pt x="834" y="1299"/>
                    <a:pt x="834" y="1203"/>
                  </a:cubicBezTo>
                  <a:lnTo>
                    <a:pt x="834" y="846"/>
                  </a:lnTo>
                  <a:lnTo>
                    <a:pt x="1191" y="846"/>
                  </a:lnTo>
                  <a:cubicBezTo>
                    <a:pt x="1274" y="846"/>
                    <a:pt x="1346" y="775"/>
                    <a:pt x="1346" y="691"/>
                  </a:cubicBezTo>
                  <a:cubicBezTo>
                    <a:pt x="1346" y="596"/>
                    <a:pt x="1274" y="525"/>
                    <a:pt x="1191" y="525"/>
                  </a:cubicBezTo>
                  <a:lnTo>
                    <a:pt x="846" y="525"/>
                  </a:lnTo>
                  <a:lnTo>
                    <a:pt x="846" y="167"/>
                  </a:lnTo>
                  <a:cubicBezTo>
                    <a:pt x="846" y="72"/>
                    <a:pt x="774" y="1"/>
                    <a:pt x="6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90" name="Google Shape;1090;p83"/>
            <p:cNvSpPr/>
            <p:nvPr/>
          </p:nvSpPr>
          <p:spPr>
            <a:xfrm>
              <a:off x="5756399" y="2434456"/>
              <a:ext cx="367925" cy="367161"/>
            </a:xfrm>
            <a:custGeom>
              <a:rect b="b" l="l" r="r" t="t"/>
              <a:pathLst>
                <a:path extrusionOk="0" h="11526" w="11550">
                  <a:moveTo>
                    <a:pt x="7192" y="334"/>
                  </a:moveTo>
                  <a:lnTo>
                    <a:pt x="7192" y="2215"/>
                  </a:lnTo>
                  <a:lnTo>
                    <a:pt x="6287" y="2215"/>
                  </a:lnTo>
                  <a:cubicBezTo>
                    <a:pt x="6192" y="2215"/>
                    <a:pt x="6121" y="2298"/>
                    <a:pt x="6121" y="2382"/>
                  </a:cubicBezTo>
                  <a:cubicBezTo>
                    <a:pt x="6121" y="2477"/>
                    <a:pt x="6192" y="2548"/>
                    <a:pt x="6287" y="2548"/>
                  </a:cubicBezTo>
                  <a:lnTo>
                    <a:pt x="8859" y="2548"/>
                  </a:lnTo>
                  <a:lnTo>
                    <a:pt x="8859" y="2822"/>
                  </a:lnTo>
                  <a:lnTo>
                    <a:pt x="2692" y="2822"/>
                  </a:lnTo>
                  <a:lnTo>
                    <a:pt x="2692" y="2548"/>
                  </a:lnTo>
                  <a:lnTo>
                    <a:pt x="5335" y="2548"/>
                  </a:lnTo>
                  <a:cubicBezTo>
                    <a:pt x="5418" y="2548"/>
                    <a:pt x="5490" y="2477"/>
                    <a:pt x="5490" y="2382"/>
                  </a:cubicBezTo>
                  <a:cubicBezTo>
                    <a:pt x="5490" y="2298"/>
                    <a:pt x="5418" y="2215"/>
                    <a:pt x="5335" y="2215"/>
                  </a:cubicBezTo>
                  <a:lnTo>
                    <a:pt x="4370" y="2215"/>
                  </a:lnTo>
                  <a:lnTo>
                    <a:pt x="4370" y="334"/>
                  </a:lnTo>
                  <a:close/>
                  <a:moveTo>
                    <a:pt x="2787" y="4287"/>
                  </a:moveTo>
                  <a:lnTo>
                    <a:pt x="2787" y="4560"/>
                  </a:lnTo>
                  <a:lnTo>
                    <a:pt x="346" y="4560"/>
                  </a:lnTo>
                  <a:lnTo>
                    <a:pt x="346" y="4287"/>
                  </a:lnTo>
                  <a:close/>
                  <a:moveTo>
                    <a:pt x="7133" y="8037"/>
                  </a:moveTo>
                  <a:lnTo>
                    <a:pt x="7133" y="10537"/>
                  </a:lnTo>
                  <a:lnTo>
                    <a:pt x="5954" y="10537"/>
                  </a:lnTo>
                  <a:lnTo>
                    <a:pt x="5954" y="8037"/>
                  </a:lnTo>
                  <a:close/>
                  <a:moveTo>
                    <a:pt x="8442" y="3156"/>
                  </a:moveTo>
                  <a:lnTo>
                    <a:pt x="8442" y="10537"/>
                  </a:lnTo>
                  <a:lnTo>
                    <a:pt x="7478" y="10537"/>
                  </a:lnTo>
                  <a:lnTo>
                    <a:pt x="7478" y="7859"/>
                  </a:lnTo>
                  <a:cubicBezTo>
                    <a:pt x="7478" y="7775"/>
                    <a:pt x="7395" y="7704"/>
                    <a:pt x="7311" y="7704"/>
                  </a:cubicBezTo>
                  <a:lnTo>
                    <a:pt x="4287" y="7704"/>
                  </a:lnTo>
                  <a:cubicBezTo>
                    <a:pt x="4204" y="7704"/>
                    <a:pt x="4120" y="7775"/>
                    <a:pt x="4120" y="7859"/>
                  </a:cubicBezTo>
                  <a:lnTo>
                    <a:pt x="4120" y="10537"/>
                  </a:lnTo>
                  <a:lnTo>
                    <a:pt x="3156" y="10537"/>
                  </a:lnTo>
                  <a:lnTo>
                    <a:pt x="3132" y="3156"/>
                  </a:lnTo>
                  <a:close/>
                  <a:moveTo>
                    <a:pt x="5609" y="8061"/>
                  </a:moveTo>
                  <a:lnTo>
                    <a:pt x="5609" y="10561"/>
                  </a:lnTo>
                  <a:lnTo>
                    <a:pt x="4442" y="10561"/>
                  </a:lnTo>
                  <a:lnTo>
                    <a:pt x="4442" y="8061"/>
                  </a:lnTo>
                  <a:close/>
                  <a:moveTo>
                    <a:pt x="10966" y="4906"/>
                  </a:moveTo>
                  <a:lnTo>
                    <a:pt x="10966" y="10561"/>
                  </a:lnTo>
                  <a:lnTo>
                    <a:pt x="8764" y="10561"/>
                  </a:lnTo>
                  <a:lnTo>
                    <a:pt x="8764" y="4906"/>
                  </a:lnTo>
                  <a:close/>
                  <a:moveTo>
                    <a:pt x="11205" y="10883"/>
                  </a:moveTo>
                  <a:lnTo>
                    <a:pt x="11205" y="11180"/>
                  </a:lnTo>
                  <a:lnTo>
                    <a:pt x="334" y="11180"/>
                  </a:lnTo>
                  <a:lnTo>
                    <a:pt x="334" y="10883"/>
                  </a:lnTo>
                  <a:close/>
                  <a:moveTo>
                    <a:pt x="4216" y="0"/>
                  </a:moveTo>
                  <a:cubicBezTo>
                    <a:pt x="4120" y="0"/>
                    <a:pt x="4049" y="72"/>
                    <a:pt x="4049" y="167"/>
                  </a:cubicBezTo>
                  <a:lnTo>
                    <a:pt x="4049" y="2239"/>
                  </a:lnTo>
                  <a:lnTo>
                    <a:pt x="2537" y="2239"/>
                  </a:lnTo>
                  <a:cubicBezTo>
                    <a:pt x="2442" y="2239"/>
                    <a:pt x="2370" y="2310"/>
                    <a:pt x="2370" y="2394"/>
                  </a:cubicBezTo>
                  <a:lnTo>
                    <a:pt x="2370" y="3013"/>
                  </a:lnTo>
                  <a:cubicBezTo>
                    <a:pt x="2370" y="3096"/>
                    <a:pt x="2442" y="3179"/>
                    <a:pt x="2537" y="3179"/>
                  </a:cubicBezTo>
                  <a:lnTo>
                    <a:pt x="2787" y="3179"/>
                  </a:lnTo>
                  <a:lnTo>
                    <a:pt x="2787" y="3965"/>
                  </a:lnTo>
                  <a:lnTo>
                    <a:pt x="167" y="3965"/>
                  </a:lnTo>
                  <a:cubicBezTo>
                    <a:pt x="72" y="3965"/>
                    <a:pt x="1" y="4037"/>
                    <a:pt x="1" y="4132"/>
                  </a:cubicBezTo>
                  <a:lnTo>
                    <a:pt x="1" y="4739"/>
                  </a:lnTo>
                  <a:cubicBezTo>
                    <a:pt x="1" y="4822"/>
                    <a:pt x="72" y="4906"/>
                    <a:pt x="167" y="4906"/>
                  </a:cubicBezTo>
                  <a:lnTo>
                    <a:pt x="239" y="4906"/>
                  </a:lnTo>
                  <a:lnTo>
                    <a:pt x="239" y="6013"/>
                  </a:lnTo>
                  <a:cubicBezTo>
                    <a:pt x="239" y="6108"/>
                    <a:pt x="310" y="6180"/>
                    <a:pt x="406" y="6180"/>
                  </a:cubicBezTo>
                  <a:cubicBezTo>
                    <a:pt x="489" y="6180"/>
                    <a:pt x="572" y="6108"/>
                    <a:pt x="572" y="6013"/>
                  </a:cubicBezTo>
                  <a:lnTo>
                    <a:pt x="572" y="4906"/>
                  </a:lnTo>
                  <a:lnTo>
                    <a:pt x="2763" y="4906"/>
                  </a:lnTo>
                  <a:lnTo>
                    <a:pt x="2763" y="10561"/>
                  </a:lnTo>
                  <a:lnTo>
                    <a:pt x="572" y="10561"/>
                  </a:lnTo>
                  <a:lnTo>
                    <a:pt x="572" y="6870"/>
                  </a:lnTo>
                  <a:cubicBezTo>
                    <a:pt x="572" y="6775"/>
                    <a:pt x="489" y="6704"/>
                    <a:pt x="406" y="6704"/>
                  </a:cubicBezTo>
                  <a:cubicBezTo>
                    <a:pt x="310" y="6704"/>
                    <a:pt x="239" y="6775"/>
                    <a:pt x="239" y="6870"/>
                  </a:cubicBezTo>
                  <a:lnTo>
                    <a:pt x="239" y="10561"/>
                  </a:lnTo>
                  <a:lnTo>
                    <a:pt x="167" y="10561"/>
                  </a:lnTo>
                  <a:cubicBezTo>
                    <a:pt x="72" y="10561"/>
                    <a:pt x="1" y="10633"/>
                    <a:pt x="1" y="10716"/>
                  </a:cubicBezTo>
                  <a:lnTo>
                    <a:pt x="1" y="11359"/>
                  </a:lnTo>
                  <a:cubicBezTo>
                    <a:pt x="1" y="11454"/>
                    <a:pt x="72" y="11526"/>
                    <a:pt x="167" y="11526"/>
                  </a:cubicBezTo>
                  <a:lnTo>
                    <a:pt x="11371" y="11526"/>
                  </a:lnTo>
                  <a:cubicBezTo>
                    <a:pt x="11466" y="11526"/>
                    <a:pt x="11538" y="11454"/>
                    <a:pt x="11538" y="11359"/>
                  </a:cubicBezTo>
                  <a:lnTo>
                    <a:pt x="11538" y="10716"/>
                  </a:lnTo>
                  <a:cubicBezTo>
                    <a:pt x="11538" y="10633"/>
                    <a:pt x="11466" y="10561"/>
                    <a:pt x="11371" y="10561"/>
                  </a:cubicBezTo>
                  <a:lnTo>
                    <a:pt x="11300" y="10561"/>
                  </a:lnTo>
                  <a:lnTo>
                    <a:pt x="11300" y="4906"/>
                  </a:lnTo>
                  <a:lnTo>
                    <a:pt x="11383" y="4906"/>
                  </a:lnTo>
                  <a:cubicBezTo>
                    <a:pt x="11478" y="4906"/>
                    <a:pt x="11550" y="4822"/>
                    <a:pt x="11550" y="4739"/>
                  </a:cubicBezTo>
                  <a:lnTo>
                    <a:pt x="11550" y="4132"/>
                  </a:lnTo>
                  <a:cubicBezTo>
                    <a:pt x="11550" y="4037"/>
                    <a:pt x="11478" y="3965"/>
                    <a:pt x="11383" y="3965"/>
                  </a:cubicBezTo>
                  <a:lnTo>
                    <a:pt x="10359" y="3965"/>
                  </a:lnTo>
                  <a:cubicBezTo>
                    <a:pt x="10276" y="3965"/>
                    <a:pt x="10192" y="4037"/>
                    <a:pt x="10192" y="4132"/>
                  </a:cubicBezTo>
                  <a:cubicBezTo>
                    <a:pt x="10192" y="4215"/>
                    <a:pt x="10276" y="4287"/>
                    <a:pt x="10359" y="4287"/>
                  </a:cubicBezTo>
                  <a:lnTo>
                    <a:pt x="11216" y="4287"/>
                  </a:lnTo>
                  <a:lnTo>
                    <a:pt x="11216" y="4560"/>
                  </a:lnTo>
                  <a:lnTo>
                    <a:pt x="8776" y="4560"/>
                  </a:lnTo>
                  <a:lnTo>
                    <a:pt x="8776" y="4287"/>
                  </a:lnTo>
                  <a:lnTo>
                    <a:pt x="9526" y="4287"/>
                  </a:lnTo>
                  <a:cubicBezTo>
                    <a:pt x="9609" y="4287"/>
                    <a:pt x="9692" y="4215"/>
                    <a:pt x="9692" y="4132"/>
                  </a:cubicBezTo>
                  <a:cubicBezTo>
                    <a:pt x="9692" y="4037"/>
                    <a:pt x="9609" y="3965"/>
                    <a:pt x="9526" y="3965"/>
                  </a:cubicBezTo>
                  <a:lnTo>
                    <a:pt x="8776" y="3965"/>
                  </a:lnTo>
                  <a:lnTo>
                    <a:pt x="8776" y="3179"/>
                  </a:lnTo>
                  <a:lnTo>
                    <a:pt x="9038" y="3179"/>
                  </a:lnTo>
                  <a:cubicBezTo>
                    <a:pt x="9121" y="3179"/>
                    <a:pt x="9192" y="3096"/>
                    <a:pt x="9192" y="3013"/>
                  </a:cubicBezTo>
                  <a:lnTo>
                    <a:pt x="9192" y="2394"/>
                  </a:lnTo>
                  <a:cubicBezTo>
                    <a:pt x="9192" y="2310"/>
                    <a:pt x="9121" y="2239"/>
                    <a:pt x="9038" y="2239"/>
                  </a:cubicBezTo>
                  <a:lnTo>
                    <a:pt x="7525" y="2239"/>
                  </a:lnTo>
                  <a:lnTo>
                    <a:pt x="7525" y="167"/>
                  </a:lnTo>
                  <a:cubicBezTo>
                    <a:pt x="7525" y="72"/>
                    <a:pt x="7454" y="0"/>
                    <a:pt x="737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1091" name="Google Shape;1091;p83"/>
          <p:cNvGrpSpPr/>
          <p:nvPr/>
        </p:nvGrpSpPr>
        <p:grpSpPr>
          <a:xfrm>
            <a:off x="3516594" y="5324297"/>
            <a:ext cx="806676" cy="905014"/>
            <a:chOff x="5756399" y="2434456"/>
            <a:chExt cx="367925" cy="367161"/>
          </a:xfrm>
        </p:grpSpPr>
        <p:sp>
          <p:nvSpPr>
            <p:cNvPr id="1092" name="Google Shape;1092;p83"/>
            <p:cNvSpPr/>
            <p:nvPr/>
          </p:nvSpPr>
          <p:spPr>
            <a:xfrm>
              <a:off x="5864865" y="2563023"/>
              <a:ext cx="39882" cy="68297"/>
            </a:xfrm>
            <a:custGeom>
              <a:rect b="b" l="l" r="r" t="t"/>
              <a:pathLst>
                <a:path extrusionOk="0" h="2144" w="1252">
                  <a:moveTo>
                    <a:pt x="918" y="334"/>
                  </a:moveTo>
                  <a:lnTo>
                    <a:pt x="918" y="1822"/>
                  </a:lnTo>
                  <a:lnTo>
                    <a:pt x="334" y="1822"/>
                  </a:lnTo>
                  <a:lnTo>
                    <a:pt x="334" y="334"/>
                  </a:lnTo>
                  <a:close/>
                  <a:moveTo>
                    <a:pt x="168" y="1"/>
                  </a:moveTo>
                  <a:cubicBezTo>
                    <a:pt x="84" y="1"/>
                    <a:pt x="1" y="72"/>
                    <a:pt x="1" y="167"/>
                  </a:cubicBezTo>
                  <a:lnTo>
                    <a:pt x="1" y="1977"/>
                  </a:lnTo>
                  <a:cubicBezTo>
                    <a:pt x="1" y="2072"/>
                    <a:pt x="84" y="2144"/>
                    <a:pt x="168" y="2144"/>
                  </a:cubicBezTo>
                  <a:lnTo>
                    <a:pt x="1096" y="2144"/>
                  </a:lnTo>
                  <a:cubicBezTo>
                    <a:pt x="1180" y="2144"/>
                    <a:pt x="1251" y="2072"/>
                    <a:pt x="1251" y="1977"/>
                  </a:cubicBezTo>
                  <a:lnTo>
                    <a:pt x="1251" y="167"/>
                  </a:lnTo>
                  <a:cubicBezTo>
                    <a:pt x="1251" y="72"/>
                    <a:pt x="1180" y="1"/>
                    <a:pt x="10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93" name="Google Shape;1093;p83"/>
            <p:cNvSpPr/>
            <p:nvPr/>
          </p:nvSpPr>
          <p:spPr>
            <a:xfrm>
              <a:off x="5920261" y="2563023"/>
              <a:ext cx="40233" cy="68297"/>
            </a:xfrm>
            <a:custGeom>
              <a:rect b="b" l="l" r="r" t="t"/>
              <a:pathLst>
                <a:path extrusionOk="0" h="2144" w="1263">
                  <a:moveTo>
                    <a:pt x="929" y="334"/>
                  </a:moveTo>
                  <a:lnTo>
                    <a:pt x="929" y="1822"/>
                  </a:lnTo>
                  <a:lnTo>
                    <a:pt x="346" y="1822"/>
                  </a:lnTo>
                  <a:lnTo>
                    <a:pt x="346" y="334"/>
                  </a:lnTo>
                  <a:close/>
                  <a:moveTo>
                    <a:pt x="167" y="1"/>
                  </a:moveTo>
                  <a:cubicBezTo>
                    <a:pt x="84" y="1"/>
                    <a:pt x="12" y="72"/>
                    <a:pt x="12" y="167"/>
                  </a:cubicBezTo>
                  <a:lnTo>
                    <a:pt x="12" y="1977"/>
                  </a:lnTo>
                  <a:cubicBezTo>
                    <a:pt x="0" y="2072"/>
                    <a:pt x="84" y="2144"/>
                    <a:pt x="167" y="2144"/>
                  </a:cubicBezTo>
                  <a:lnTo>
                    <a:pt x="1096" y="2144"/>
                  </a:lnTo>
                  <a:cubicBezTo>
                    <a:pt x="1179" y="2144"/>
                    <a:pt x="1262" y="2072"/>
                    <a:pt x="1262" y="1977"/>
                  </a:cubicBezTo>
                  <a:lnTo>
                    <a:pt x="1262" y="167"/>
                  </a:lnTo>
                  <a:cubicBezTo>
                    <a:pt x="1262" y="72"/>
                    <a:pt x="1179" y="1"/>
                    <a:pt x="10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94" name="Google Shape;1094;p83"/>
            <p:cNvSpPr/>
            <p:nvPr/>
          </p:nvSpPr>
          <p:spPr>
            <a:xfrm>
              <a:off x="5790165" y="2646451"/>
              <a:ext cx="39851" cy="68329"/>
            </a:xfrm>
            <a:custGeom>
              <a:rect b="b" l="l" r="r" t="t"/>
              <a:pathLst>
                <a:path extrusionOk="0" h="2145" w="1251">
                  <a:moveTo>
                    <a:pt x="917" y="334"/>
                  </a:moveTo>
                  <a:lnTo>
                    <a:pt x="917" y="1823"/>
                  </a:lnTo>
                  <a:lnTo>
                    <a:pt x="346" y="1823"/>
                  </a:lnTo>
                  <a:lnTo>
                    <a:pt x="346" y="334"/>
                  </a:lnTo>
                  <a:close/>
                  <a:moveTo>
                    <a:pt x="167" y="1"/>
                  </a:moveTo>
                  <a:cubicBezTo>
                    <a:pt x="72" y="1"/>
                    <a:pt x="0" y="72"/>
                    <a:pt x="0" y="168"/>
                  </a:cubicBezTo>
                  <a:lnTo>
                    <a:pt x="0" y="1977"/>
                  </a:lnTo>
                  <a:cubicBezTo>
                    <a:pt x="0" y="2073"/>
                    <a:pt x="72" y="2144"/>
                    <a:pt x="167" y="2144"/>
                  </a:cubicBezTo>
                  <a:lnTo>
                    <a:pt x="1084" y="2144"/>
                  </a:lnTo>
                  <a:cubicBezTo>
                    <a:pt x="1179" y="2144"/>
                    <a:pt x="1251" y="2073"/>
                    <a:pt x="1251" y="1977"/>
                  </a:cubicBezTo>
                  <a:lnTo>
                    <a:pt x="1251" y="168"/>
                  </a:lnTo>
                  <a:cubicBezTo>
                    <a:pt x="1251" y="72"/>
                    <a:pt x="1179" y="1"/>
                    <a:pt x="108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95" name="Google Shape;1095;p83"/>
            <p:cNvSpPr/>
            <p:nvPr/>
          </p:nvSpPr>
          <p:spPr>
            <a:xfrm>
              <a:off x="6050707" y="2646451"/>
              <a:ext cx="39882" cy="68329"/>
            </a:xfrm>
            <a:custGeom>
              <a:rect b="b" l="l" r="r" t="t"/>
              <a:pathLst>
                <a:path extrusionOk="0" h="2145" w="1252">
                  <a:moveTo>
                    <a:pt x="930" y="334"/>
                  </a:moveTo>
                  <a:lnTo>
                    <a:pt x="930" y="1823"/>
                  </a:lnTo>
                  <a:lnTo>
                    <a:pt x="346" y="1823"/>
                  </a:lnTo>
                  <a:lnTo>
                    <a:pt x="346" y="334"/>
                  </a:lnTo>
                  <a:close/>
                  <a:moveTo>
                    <a:pt x="168" y="1"/>
                  </a:moveTo>
                  <a:cubicBezTo>
                    <a:pt x="84" y="1"/>
                    <a:pt x="1" y="72"/>
                    <a:pt x="1" y="168"/>
                  </a:cubicBezTo>
                  <a:lnTo>
                    <a:pt x="1" y="1977"/>
                  </a:lnTo>
                  <a:cubicBezTo>
                    <a:pt x="1" y="2073"/>
                    <a:pt x="72" y="2144"/>
                    <a:pt x="168" y="2144"/>
                  </a:cubicBezTo>
                  <a:lnTo>
                    <a:pt x="1096" y="2144"/>
                  </a:lnTo>
                  <a:cubicBezTo>
                    <a:pt x="1180" y="2144"/>
                    <a:pt x="1251" y="2073"/>
                    <a:pt x="1251" y="1977"/>
                  </a:cubicBezTo>
                  <a:lnTo>
                    <a:pt x="1251" y="168"/>
                  </a:lnTo>
                  <a:cubicBezTo>
                    <a:pt x="1251" y="72"/>
                    <a:pt x="1180" y="1"/>
                    <a:pt x="10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96" name="Google Shape;1096;p83"/>
            <p:cNvSpPr/>
            <p:nvPr/>
          </p:nvSpPr>
          <p:spPr>
            <a:xfrm>
              <a:off x="5976007" y="2563023"/>
              <a:ext cx="39851" cy="68297"/>
            </a:xfrm>
            <a:custGeom>
              <a:rect b="b" l="l" r="r" t="t"/>
              <a:pathLst>
                <a:path extrusionOk="0" h="2144" w="1251">
                  <a:moveTo>
                    <a:pt x="917" y="334"/>
                  </a:moveTo>
                  <a:lnTo>
                    <a:pt x="917" y="1822"/>
                  </a:lnTo>
                  <a:lnTo>
                    <a:pt x="334" y="1822"/>
                  </a:lnTo>
                  <a:lnTo>
                    <a:pt x="334" y="334"/>
                  </a:lnTo>
                  <a:close/>
                  <a:moveTo>
                    <a:pt x="167" y="1"/>
                  </a:moveTo>
                  <a:cubicBezTo>
                    <a:pt x="72" y="1"/>
                    <a:pt x="0" y="72"/>
                    <a:pt x="0" y="167"/>
                  </a:cubicBezTo>
                  <a:lnTo>
                    <a:pt x="0" y="1977"/>
                  </a:lnTo>
                  <a:cubicBezTo>
                    <a:pt x="0" y="2072"/>
                    <a:pt x="72" y="2144"/>
                    <a:pt x="167" y="2144"/>
                  </a:cubicBezTo>
                  <a:lnTo>
                    <a:pt x="1084" y="2144"/>
                  </a:lnTo>
                  <a:cubicBezTo>
                    <a:pt x="1179" y="2144"/>
                    <a:pt x="1251" y="2072"/>
                    <a:pt x="1251" y="1977"/>
                  </a:cubicBezTo>
                  <a:lnTo>
                    <a:pt x="1251" y="167"/>
                  </a:lnTo>
                  <a:cubicBezTo>
                    <a:pt x="1251" y="72"/>
                    <a:pt x="1179" y="1"/>
                    <a:pt x="108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97" name="Google Shape;1097;p83"/>
            <p:cNvSpPr/>
            <p:nvPr/>
          </p:nvSpPr>
          <p:spPr>
            <a:xfrm>
              <a:off x="5919114" y="2453027"/>
              <a:ext cx="42877" cy="43673"/>
            </a:xfrm>
            <a:custGeom>
              <a:rect b="b" l="l" r="r" t="t"/>
              <a:pathLst>
                <a:path extrusionOk="0" h="1371" w="1346">
                  <a:moveTo>
                    <a:pt x="679" y="1"/>
                  </a:moveTo>
                  <a:cubicBezTo>
                    <a:pt x="596" y="1"/>
                    <a:pt x="524" y="72"/>
                    <a:pt x="524" y="167"/>
                  </a:cubicBezTo>
                  <a:lnTo>
                    <a:pt x="524" y="525"/>
                  </a:lnTo>
                  <a:lnTo>
                    <a:pt x="167" y="525"/>
                  </a:lnTo>
                  <a:cubicBezTo>
                    <a:pt x="72" y="525"/>
                    <a:pt x="1" y="596"/>
                    <a:pt x="1" y="691"/>
                  </a:cubicBezTo>
                  <a:cubicBezTo>
                    <a:pt x="1" y="775"/>
                    <a:pt x="72" y="846"/>
                    <a:pt x="167" y="846"/>
                  </a:cubicBezTo>
                  <a:lnTo>
                    <a:pt x="524" y="846"/>
                  </a:lnTo>
                  <a:lnTo>
                    <a:pt x="501" y="1203"/>
                  </a:lnTo>
                  <a:cubicBezTo>
                    <a:pt x="501" y="1299"/>
                    <a:pt x="584" y="1370"/>
                    <a:pt x="667" y="1370"/>
                  </a:cubicBezTo>
                  <a:cubicBezTo>
                    <a:pt x="751" y="1370"/>
                    <a:pt x="834" y="1299"/>
                    <a:pt x="834" y="1203"/>
                  </a:cubicBezTo>
                  <a:lnTo>
                    <a:pt x="834" y="846"/>
                  </a:lnTo>
                  <a:lnTo>
                    <a:pt x="1191" y="846"/>
                  </a:lnTo>
                  <a:cubicBezTo>
                    <a:pt x="1274" y="846"/>
                    <a:pt x="1346" y="775"/>
                    <a:pt x="1346" y="691"/>
                  </a:cubicBezTo>
                  <a:cubicBezTo>
                    <a:pt x="1346" y="596"/>
                    <a:pt x="1274" y="525"/>
                    <a:pt x="1191" y="525"/>
                  </a:cubicBezTo>
                  <a:lnTo>
                    <a:pt x="846" y="525"/>
                  </a:lnTo>
                  <a:lnTo>
                    <a:pt x="846" y="167"/>
                  </a:lnTo>
                  <a:cubicBezTo>
                    <a:pt x="846" y="72"/>
                    <a:pt x="774" y="1"/>
                    <a:pt x="6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098" name="Google Shape;1098;p83"/>
            <p:cNvSpPr/>
            <p:nvPr/>
          </p:nvSpPr>
          <p:spPr>
            <a:xfrm>
              <a:off x="5756399" y="2434456"/>
              <a:ext cx="367925" cy="367161"/>
            </a:xfrm>
            <a:custGeom>
              <a:rect b="b" l="l" r="r" t="t"/>
              <a:pathLst>
                <a:path extrusionOk="0" h="11526" w="11550">
                  <a:moveTo>
                    <a:pt x="7192" y="334"/>
                  </a:moveTo>
                  <a:lnTo>
                    <a:pt x="7192" y="2215"/>
                  </a:lnTo>
                  <a:lnTo>
                    <a:pt x="6287" y="2215"/>
                  </a:lnTo>
                  <a:cubicBezTo>
                    <a:pt x="6192" y="2215"/>
                    <a:pt x="6121" y="2298"/>
                    <a:pt x="6121" y="2382"/>
                  </a:cubicBezTo>
                  <a:cubicBezTo>
                    <a:pt x="6121" y="2477"/>
                    <a:pt x="6192" y="2548"/>
                    <a:pt x="6287" y="2548"/>
                  </a:cubicBezTo>
                  <a:lnTo>
                    <a:pt x="8859" y="2548"/>
                  </a:lnTo>
                  <a:lnTo>
                    <a:pt x="8859" y="2822"/>
                  </a:lnTo>
                  <a:lnTo>
                    <a:pt x="2692" y="2822"/>
                  </a:lnTo>
                  <a:lnTo>
                    <a:pt x="2692" y="2548"/>
                  </a:lnTo>
                  <a:lnTo>
                    <a:pt x="5335" y="2548"/>
                  </a:lnTo>
                  <a:cubicBezTo>
                    <a:pt x="5418" y="2548"/>
                    <a:pt x="5490" y="2477"/>
                    <a:pt x="5490" y="2382"/>
                  </a:cubicBezTo>
                  <a:cubicBezTo>
                    <a:pt x="5490" y="2298"/>
                    <a:pt x="5418" y="2215"/>
                    <a:pt x="5335" y="2215"/>
                  </a:cubicBezTo>
                  <a:lnTo>
                    <a:pt x="4370" y="2215"/>
                  </a:lnTo>
                  <a:lnTo>
                    <a:pt x="4370" y="334"/>
                  </a:lnTo>
                  <a:close/>
                  <a:moveTo>
                    <a:pt x="2787" y="4287"/>
                  </a:moveTo>
                  <a:lnTo>
                    <a:pt x="2787" y="4560"/>
                  </a:lnTo>
                  <a:lnTo>
                    <a:pt x="346" y="4560"/>
                  </a:lnTo>
                  <a:lnTo>
                    <a:pt x="346" y="4287"/>
                  </a:lnTo>
                  <a:close/>
                  <a:moveTo>
                    <a:pt x="7133" y="8037"/>
                  </a:moveTo>
                  <a:lnTo>
                    <a:pt x="7133" y="10537"/>
                  </a:lnTo>
                  <a:lnTo>
                    <a:pt x="5954" y="10537"/>
                  </a:lnTo>
                  <a:lnTo>
                    <a:pt x="5954" y="8037"/>
                  </a:lnTo>
                  <a:close/>
                  <a:moveTo>
                    <a:pt x="8442" y="3156"/>
                  </a:moveTo>
                  <a:lnTo>
                    <a:pt x="8442" y="10537"/>
                  </a:lnTo>
                  <a:lnTo>
                    <a:pt x="7478" y="10537"/>
                  </a:lnTo>
                  <a:lnTo>
                    <a:pt x="7478" y="7859"/>
                  </a:lnTo>
                  <a:cubicBezTo>
                    <a:pt x="7478" y="7775"/>
                    <a:pt x="7395" y="7704"/>
                    <a:pt x="7311" y="7704"/>
                  </a:cubicBezTo>
                  <a:lnTo>
                    <a:pt x="4287" y="7704"/>
                  </a:lnTo>
                  <a:cubicBezTo>
                    <a:pt x="4204" y="7704"/>
                    <a:pt x="4120" y="7775"/>
                    <a:pt x="4120" y="7859"/>
                  </a:cubicBezTo>
                  <a:lnTo>
                    <a:pt x="4120" y="10537"/>
                  </a:lnTo>
                  <a:lnTo>
                    <a:pt x="3156" y="10537"/>
                  </a:lnTo>
                  <a:lnTo>
                    <a:pt x="3132" y="3156"/>
                  </a:lnTo>
                  <a:close/>
                  <a:moveTo>
                    <a:pt x="5609" y="8061"/>
                  </a:moveTo>
                  <a:lnTo>
                    <a:pt x="5609" y="10561"/>
                  </a:lnTo>
                  <a:lnTo>
                    <a:pt x="4442" y="10561"/>
                  </a:lnTo>
                  <a:lnTo>
                    <a:pt x="4442" y="8061"/>
                  </a:lnTo>
                  <a:close/>
                  <a:moveTo>
                    <a:pt x="10966" y="4906"/>
                  </a:moveTo>
                  <a:lnTo>
                    <a:pt x="10966" y="10561"/>
                  </a:lnTo>
                  <a:lnTo>
                    <a:pt x="8764" y="10561"/>
                  </a:lnTo>
                  <a:lnTo>
                    <a:pt x="8764" y="4906"/>
                  </a:lnTo>
                  <a:close/>
                  <a:moveTo>
                    <a:pt x="11205" y="10883"/>
                  </a:moveTo>
                  <a:lnTo>
                    <a:pt x="11205" y="11180"/>
                  </a:lnTo>
                  <a:lnTo>
                    <a:pt x="334" y="11180"/>
                  </a:lnTo>
                  <a:lnTo>
                    <a:pt x="334" y="10883"/>
                  </a:lnTo>
                  <a:close/>
                  <a:moveTo>
                    <a:pt x="4216" y="0"/>
                  </a:moveTo>
                  <a:cubicBezTo>
                    <a:pt x="4120" y="0"/>
                    <a:pt x="4049" y="72"/>
                    <a:pt x="4049" y="167"/>
                  </a:cubicBezTo>
                  <a:lnTo>
                    <a:pt x="4049" y="2239"/>
                  </a:lnTo>
                  <a:lnTo>
                    <a:pt x="2537" y="2239"/>
                  </a:lnTo>
                  <a:cubicBezTo>
                    <a:pt x="2442" y="2239"/>
                    <a:pt x="2370" y="2310"/>
                    <a:pt x="2370" y="2394"/>
                  </a:cubicBezTo>
                  <a:lnTo>
                    <a:pt x="2370" y="3013"/>
                  </a:lnTo>
                  <a:cubicBezTo>
                    <a:pt x="2370" y="3096"/>
                    <a:pt x="2442" y="3179"/>
                    <a:pt x="2537" y="3179"/>
                  </a:cubicBezTo>
                  <a:lnTo>
                    <a:pt x="2787" y="3179"/>
                  </a:lnTo>
                  <a:lnTo>
                    <a:pt x="2787" y="3965"/>
                  </a:lnTo>
                  <a:lnTo>
                    <a:pt x="167" y="3965"/>
                  </a:lnTo>
                  <a:cubicBezTo>
                    <a:pt x="72" y="3965"/>
                    <a:pt x="1" y="4037"/>
                    <a:pt x="1" y="4132"/>
                  </a:cubicBezTo>
                  <a:lnTo>
                    <a:pt x="1" y="4739"/>
                  </a:lnTo>
                  <a:cubicBezTo>
                    <a:pt x="1" y="4822"/>
                    <a:pt x="72" y="4906"/>
                    <a:pt x="167" y="4906"/>
                  </a:cubicBezTo>
                  <a:lnTo>
                    <a:pt x="239" y="4906"/>
                  </a:lnTo>
                  <a:lnTo>
                    <a:pt x="239" y="6013"/>
                  </a:lnTo>
                  <a:cubicBezTo>
                    <a:pt x="239" y="6108"/>
                    <a:pt x="310" y="6180"/>
                    <a:pt x="406" y="6180"/>
                  </a:cubicBezTo>
                  <a:cubicBezTo>
                    <a:pt x="489" y="6180"/>
                    <a:pt x="572" y="6108"/>
                    <a:pt x="572" y="6013"/>
                  </a:cubicBezTo>
                  <a:lnTo>
                    <a:pt x="572" y="4906"/>
                  </a:lnTo>
                  <a:lnTo>
                    <a:pt x="2763" y="4906"/>
                  </a:lnTo>
                  <a:lnTo>
                    <a:pt x="2763" y="10561"/>
                  </a:lnTo>
                  <a:lnTo>
                    <a:pt x="572" y="10561"/>
                  </a:lnTo>
                  <a:lnTo>
                    <a:pt x="572" y="6870"/>
                  </a:lnTo>
                  <a:cubicBezTo>
                    <a:pt x="572" y="6775"/>
                    <a:pt x="489" y="6704"/>
                    <a:pt x="406" y="6704"/>
                  </a:cubicBezTo>
                  <a:cubicBezTo>
                    <a:pt x="310" y="6704"/>
                    <a:pt x="239" y="6775"/>
                    <a:pt x="239" y="6870"/>
                  </a:cubicBezTo>
                  <a:lnTo>
                    <a:pt x="239" y="10561"/>
                  </a:lnTo>
                  <a:lnTo>
                    <a:pt x="167" y="10561"/>
                  </a:lnTo>
                  <a:cubicBezTo>
                    <a:pt x="72" y="10561"/>
                    <a:pt x="1" y="10633"/>
                    <a:pt x="1" y="10716"/>
                  </a:cubicBezTo>
                  <a:lnTo>
                    <a:pt x="1" y="11359"/>
                  </a:lnTo>
                  <a:cubicBezTo>
                    <a:pt x="1" y="11454"/>
                    <a:pt x="72" y="11526"/>
                    <a:pt x="167" y="11526"/>
                  </a:cubicBezTo>
                  <a:lnTo>
                    <a:pt x="11371" y="11526"/>
                  </a:lnTo>
                  <a:cubicBezTo>
                    <a:pt x="11466" y="11526"/>
                    <a:pt x="11538" y="11454"/>
                    <a:pt x="11538" y="11359"/>
                  </a:cubicBezTo>
                  <a:lnTo>
                    <a:pt x="11538" y="10716"/>
                  </a:lnTo>
                  <a:cubicBezTo>
                    <a:pt x="11538" y="10633"/>
                    <a:pt x="11466" y="10561"/>
                    <a:pt x="11371" y="10561"/>
                  </a:cubicBezTo>
                  <a:lnTo>
                    <a:pt x="11300" y="10561"/>
                  </a:lnTo>
                  <a:lnTo>
                    <a:pt x="11300" y="4906"/>
                  </a:lnTo>
                  <a:lnTo>
                    <a:pt x="11383" y="4906"/>
                  </a:lnTo>
                  <a:cubicBezTo>
                    <a:pt x="11478" y="4906"/>
                    <a:pt x="11550" y="4822"/>
                    <a:pt x="11550" y="4739"/>
                  </a:cubicBezTo>
                  <a:lnTo>
                    <a:pt x="11550" y="4132"/>
                  </a:lnTo>
                  <a:cubicBezTo>
                    <a:pt x="11550" y="4037"/>
                    <a:pt x="11478" y="3965"/>
                    <a:pt x="11383" y="3965"/>
                  </a:cubicBezTo>
                  <a:lnTo>
                    <a:pt x="10359" y="3965"/>
                  </a:lnTo>
                  <a:cubicBezTo>
                    <a:pt x="10276" y="3965"/>
                    <a:pt x="10192" y="4037"/>
                    <a:pt x="10192" y="4132"/>
                  </a:cubicBezTo>
                  <a:cubicBezTo>
                    <a:pt x="10192" y="4215"/>
                    <a:pt x="10276" y="4287"/>
                    <a:pt x="10359" y="4287"/>
                  </a:cubicBezTo>
                  <a:lnTo>
                    <a:pt x="11216" y="4287"/>
                  </a:lnTo>
                  <a:lnTo>
                    <a:pt x="11216" y="4560"/>
                  </a:lnTo>
                  <a:lnTo>
                    <a:pt x="8776" y="4560"/>
                  </a:lnTo>
                  <a:lnTo>
                    <a:pt x="8776" y="4287"/>
                  </a:lnTo>
                  <a:lnTo>
                    <a:pt x="9526" y="4287"/>
                  </a:lnTo>
                  <a:cubicBezTo>
                    <a:pt x="9609" y="4287"/>
                    <a:pt x="9692" y="4215"/>
                    <a:pt x="9692" y="4132"/>
                  </a:cubicBezTo>
                  <a:cubicBezTo>
                    <a:pt x="9692" y="4037"/>
                    <a:pt x="9609" y="3965"/>
                    <a:pt x="9526" y="3965"/>
                  </a:cubicBezTo>
                  <a:lnTo>
                    <a:pt x="8776" y="3965"/>
                  </a:lnTo>
                  <a:lnTo>
                    <a:pt x="8776" y="3179"/>
                  </a:lnTo>
                  <a:lnTo>
                    <a:pt x="9038" y="3179"/>
                  </a:lnTo>
                  <a:cubicBezTo>
                    <a:pt x="9121" y="3179"/>
                    <a:pt x="9192" y="3096"/>
                    <a:pt x="9192" y="3013"/>
                  </a:cubicBezTo>
                  <a:lnTo>
                    <a:pt x="9192" y="2394"/>
                  </a:lnTo>
                  <a:cubicBezTo>
                    <a:pt x="9192" y="2310"/>
                    <a:pt x="9121" y="2239"/>
                    <a:pt x="9038" y="2239"/>
                  </a:cubicBezTo>
                  <a:lnTo>
                    <a:pt x="7525" y="2239"/>
                  </a:lnTo>
                  <a:lnTo>
                    <a:pt x="7525" y="167"/>
                  </a:lnTo>
                  <a:cubicBezTo>
                    <a:pt x="7525" y="72"/>
                    <a:pt x="7454" y="0"/>
                    <a:pt x="737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sp>
        <p:nvSpPr>
          <p:cNvPr id="1099" name="Google Shape;1099;p83"/>
          <p:cNvSpPr/>
          <p:nvPr/>
        </p:nvSpPr>
        <p:spPr>
          <a:xfrm>
            <a:off x="922000" y="4692150"/>
            <a:ext cx="1219200" cy="907800"/>
          </a:xfrm>
          <a:prstGeom prst="rect">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Roboto"/>
                <a:ea typeface="Roboto"/>
                <a:cs typeface="Roboto"/>
                <a:sym typeface="Roboto"/>
              </a:rPr>
              <a:t>Setup</a:t>
            </a:r>
            <a:endParaRPr sz="3000">
              <a:latin typeface="Roboto"/>
              <a:ea typeface="Roboto"/>
              <a:cs typeface="Roboto"/>
              <a:sym typeface="Roboto"/>
            </a:endParaRPr>
          </a:p>
        </p:txBody>
      </p:sp>
      <p:cxnSp>
        <p:nvCxnSpPr>
          <p:cNvPr id="1100" name="Google Shape;1100;p83"/>
          <p:cNvCxnSpPr>
            <a:stCxn id="1099" idx="3"/>
          </p:cNvCxnSpPr>
          <p:nvPr/>
        </p:nvCxnSpPr>
        <p:spPr>
          <a:xfrm flipH="1" rot="10800000">
            <a:off x="2141200" y="2910150"/>
            <a:ext cx="1390200" cy="2235900"/>
          </a:xfrm>
          <a:prstGeom prst="straightConnector1">
            <a:avLst/>
          </a:prstGeom>
          <a:noFill/>
          <a:ln cap="flat" cmpd="sng" w="76200">
            <a:solidFill>
              <a:schemeClr val="dk1"/>
            </a:solidFill>
            <a:prstDash val="solid"/>
            <a:round/>
            <a:headEnd len="sm" w="sm" type="none"/>
            <a:tailEnd len="sm" w="sm" type="triangle"/>
          </a:ln>
        </p:spPr>
      </p:cxnSp>
      <p:cxnSp>
        <p:nvCxnSpPr>
          <p:cNvPr id="1101" name="Google Shape;1101;p83"/>
          <p:cNvCxnSpPr>
            <a:stCxn id="1099" idx="3"/>
          </p:cNvCxnSpPr>
          <p:nvPr/>
        </p:nvCxnSpPr>
        <p:spPr>
          <a:xfrm>
            <a:off x="2141200" y="5146050"/>
            <a:ext cx="1282200" cy="927000"/>
          </a:xfrm>
          <a:prstGeom prst="straightConnector1">
            <a:avLst/>
          </a:prstGeom>
          <a:noFill/>
          <a:ln cap="flat" cmpd="sng" w="76200">
            <a:solidFill>
              <a:schemeClr val="dk1"/>
            </a:solidFill>
            <a:prstDash val="solid"/>
            <a:round/>
            <a:headEnd len="sm" w="sm" type="none"/>
            <a:tailEnd len="sm" w="sm" type="triangle"/>
          </a:ln>
        </p:spPr>
      </p:cxnSp>
      <p:cxnSp>
        <p:nvCxnSpPr>
          <p:cNvPr id="1102" name="Google Shape;1102;p83"/>
          <p:cNvCxnSpPr>
            <a:stCxn id="1099" idx="0"/>
          </p:cNvCxnSpPr>
          <p:nvPr/>
        </p:nvCxnSpPr>
        <p:spPr>
          <a:xfrm rot="10800000">
            <a:off x="1527100" y="4070550"/>
            <a:ext cx="4500" cy="621600"/>
          </a:xfrm>
          <a:prstGeom prst="straightConnector1">
            <a:avLst/>
          </a:prstGeom>
          <a:noFill/>
          <a:ln cap="flat" cmpd="sng" w="76200">
            <a:solidFill>
              <a:schemeClr val="dk1"/>
            </a:solidFill>
            <a:prstDash val="solid"/>
            <a:round/>
            <a:headEnd len="sm" w="sm" type="none"/>
            <a:tailEnd len="sm" w="sm" type="triangle"/>
          </a:ln>
        </p:spPr>
      </p:cxnSp>
      <p:cxnSp>
        <p:nvCxnSpPr>
          <p:cNvPr id="1103" name="Google Shape;1103;p83"/>
          <p:cNvCxnSpPr/>
          <p:nvPr/>
        </p:nvCxnSpPr>
        <p:spPr>
          <a:xfrm>
            <a:off x="3927875" y="3622675"/>
            <a:ext cx="10200" cy="1372800"/>
          </a:xfrm>
          <a:prstGeom prst="straightConnector1">
            <a:avLst/>
          </a:prstGeom>
          <a:noFill/>
          <a:ln cap="flat" cmpd="sng" w="76200">
            <a:solidFill>
              <a:srgbClr val="1F497D"/>
            </a:solidFill>
            <a:prstDash val="dot"/>
            <a:round/>
            <a:headEnd len="med" w="med" type="none"/>
            <a:tailEnd len="med" w="med" type="none"/>
          </a:ln>
        </p:spPr>
      </p:cxnSp>
      <p:pic>
        <p:nvPicPr>
          <p:cNvPr id="1104" name="Google Shape;1104;p83"/>
          <p:cNvPicPr preferRelativeResize="0"/>
          <p:nvPr/>
        </p:nvPicPr>
        <p:blipFill>
          <a:blip r:embed="rId3">
            <a:alphaModFix/>
          </a:blip>
          <a:stretch>
            <a:fillRect/>
          </a:stretch>
        </p:blipFill>
        <p:spPr>
          <a:xfrm>
            <a:off x="922000" y="1600200"/>
            <a:ext cx="1219200" cy="1219200"/>
          </a:xfrm>
          <a:prstGeom prst="rect">
            <a:avLst/>
          </a:prstGeom>
          <a:noFill/>
          <a:ln>
            <a:noFill/>
          </a:ln>
        </p:spPr>
      </p:pic>
      <p:sp>
        <p:nvSpPr>
          <p:cNvPr id="1105" name="Google Shape;1105;p83"/>
          <p:cNvSpPr txBox="1"/>
          <p:nvPr/>
        </p:nvSpPr>
        <p:spPr>
          <a:xfrm>
            <a:off x="2562800" y="22145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1</a:t>
            </a:r>
            <a:endParaRPr sz="2500"/>
          </a:p>
        </p:txBody>
      </p:sp>
      <p:sp>
        <p:nvSpPr>
          <p:cNvPr id="1106" name="Google Shape;1106;p83"/>
          <p:cNvSpPr txBox="1"/>
          <p:nvPr/>
        </p:nvSpPr>
        <p:spPr>
          <a:xfrm>
            <a:off x="2562800" y="48053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n</a:t>
            </a:r>
            <a:endParaRPr sz="2500"/>
          </a:p>
        </p:txBody>
      </p:sp>
      <p:pic>
        <p:nvPicPr>
          <p:cNvPr id="1107" name="Google Shape;1107;p83"/>
          <p:cNvPicPr preferRelativeResize="0"/>
          <p:nvPr/>
        </p:nvPicPr>
        <p:blipFill>
          <a:blip r:embed="rId4">
            <a:alphaModFix/>
          </a:blip>
          <a:stretch>
            <a:fillRect/>
          </a:stretch>
        </p:blipFill>
        <p:spPr>
          <a:xfrm>
            <a:off x="2757525" y="2362188"/>
            <a:ext cx="609600" cy="609600"/>
          </a:xfrm>
          <a:prstGeom prst="rect">
            <a:avLst/>
          </a:prstGeom>
          <a:noFill/>
          <a:ln>
            <a:noFill/>
          </a:ln>
        </p:spPr>
      </p:pic>
      <p:pic>
        <p:nvPicPr>
          <p:cNvPr id="1108" name="Google Shape;1108;p83"/>
          <p:cNvPicPr preferRelativeResize="0"/>
          <p:nvPr/>
        </p:nvPicPr>
        <p:blipFill>
          <a:blip r:embed="rId4">
            <a:alphaModFix/>
          </a:blip>
          <a:stretch>
            <a:fillRect/>
          </a:stretch>
        </p:blipFill>
        <p:spPr>
          <a:xfrm>
            <a:off x="2757525" y="4952988"/>
            <a:ext cx="609600" cy="609600"/>
          </a:xfrm>
          <a:prstGeom prst="rect">
            <a:avLst/>
          </a:prstGeom>
          <a:noFill/>
          <a:ln>
            <a:noFill/>
          </a:ln>
        </p:spPr>
      </p:pic>
      <p:sp>
        <p:nvSpPr>
          <p:cNvPr id="1109" name="Google Shape;1109;p83"/>
          <p:cNvSpPr txBox="1"/>
          <p:nvPr/>
        </p:nvSpPr>
        <p:spPr>
          <a:xfrm>
            <a:off x="124400" y="29003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1</a:t>
            </a:r>
            <a:endParaRPr sz="2500"/>
          </a:p>
        </p:txBody>
      </p:sp>
      <p:pic>
        <p:nvPicPr>
          <p:cNvPr id="1110" name="Google Shape;1110;p83"/>
          <p:cNvPicPr preferRelativeResize="0"/>
          <p:nvPr/>
        </p:nvPicPr>
        <p:blipFill>
          <a:blip r:embed="rId4">
            <a:alphaModFix/>
          </a:blip>
          <a:stretch>
            <a:fillRect/>
          </a:stretch>
        </p:blipFill>
        <p:spPr>
          <a:xfrm>
            <a:off x="319125" y="3047988"/>
            <a:ext cx="609600" cy="609600"/>
          </a:xfrm>
          <a:prstGeom prst="rect">
            <a:avLst/>
          </a:prstGeom>
          <a:noFill/>
          <a:ln>
            <a:noFill/>
          </a:ln>
        </p:spPr>
      </p:pic>
      <p:sp>
        <p:nvSpPr>
          <p:cNvPr id="1111" name="Google Shape;1111;p83"/>
          <p:cNvSpPr txBox="1"/>
          <p:nvPr/>
        </p:nvSpPr>
        <p:spPr>
          <a:xfrm>
            <a:off x="1343600" y="29003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n</a:t>
            </a:r>
            <a:endParaRPr sz="2500"/>
          </a:p>
        </p:txBody>
      </p:sp>
      <p:pic>
        <p:nvPicPr>
          <p:cNvPr id="1112" name="Google Shape;1112;p83"/>
          <p:cNvPicPr preferRelativeResize="0"/>
          <p:nvPr/>
        </p:nvPicPr>
        <p:blipFill>
          <a:blip r:embed="rId4">
            <a:alphaModFix/>
          </a:blip>
          <a:stretch>
            <a:fillRect/>
          </a:stretch>
        </p:blipFill>
        <p:spPr>
          <a:xfrm>
            <a:off x="1538325" y="3047988"/>
            <a:ext cx="609600" cy="609600"/>
          </a:xfrm>
          <a:prstGeom prst="rect">
            <a:avLst/>
          </a:prstGeom>
          <a:noFill/>
          <a:ln>
            <a:noFill/>
          </a:ln>
        </p:spPr>
      </p:pic>
      <p:cxnSp>
        <p:nvCxnSpPr>
          <p:cNvPr id="1113" name="Google Shape;1113;p83"/>
          <p:cNvCxnSpPr>
            <a:stCxn id="1110" idx="3"/>
            <a:endCxn id="1112" idx="1"/>
          </p:cNvCxnSpPr>
          <p:nvPr/>
        </p:nvCxnSpPr>
        <p:spPr>
          <a:xfrm>
            <a:off x="928725" y="3352788"/>
            <a:ext cx="609600" cy="0"/>
          </a:xfrm>
          <a:prstGeom prst="straightConnector1">
            <a:avLst/>
          </a:prstGeom>
          <a:noFill/>
          <a:ln cap="flat" cmpd="sng" w="38100">
            <a:solidFill>
              <a:schemeClr val="dk1"/>
            </a:solidFill>
            <a:prstDash val="dot"/>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118" name="Shape 1118"/>
        <p:cNvGrpSpPr/>
        <p:nvPr/>
      </p:nvGrpSpPr>
      <p:grpSpPr>
        <a:xfrm>
          <a:off x="0" y="0"/>
          <a:ext cx="0" cy="0"/>
          <a:chOff x="0" y="0"/>
          <a:chExt cx="0" cy="0"/>
        </a:xfrm>
      </p:grpSpPr>
      <p:sp>
        <p:nvSpPr>
          <p:cNvPr id="1119" name="Google Shape;1119;p84"/>
          <p:cNvSpPr txBox="1"/>
          <p:nvPr/>
        </p:nvSpPr>
        <p:spPr>
          <a:xfrm>
            <a:off x="4789450" y="1965525"/>
            <a:ext cx="43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nvGrpSpPr>
          <p:cNvPr id="1120" name="Google Shape;1120;p84"/>
          <p:cNvGrpSpPr/>
          <p:nvPr/>
        </p:nvGrpSpPr>
        <p:grpSpPr>
          <a:xfrm>
            <a:off x="3516594" y="2366897"/>
            <a:ext cx="806676" cy="905014"/>
            <a:chOff x="5756399" y="2434456"/>
            <a:chExt cx="367925" cy="367161"/>
          </a:xfrm>
        </p:grpSpPr>
        <p:sp>
          <p:nvSpPr>
            <p:cNvPr id="1121" name="Google Shape;1121;p84"/>
            <p:cNvSpPr/>
            <p:nvPr/>
          </p:nvSpPr>
          <p:spPr>
            <a:xfrm>
              <a:off x="5864865" y="2563023"/>
              <a:ext cx="39882" cy="68297"/>
            </a:xfrm>
            <a:custGeom>
              <a:rect b="b" l="l" r="r" t="t"/>
              <a:pathLst>
                <a:path extrusionOk="0" h="2144" w="1252">
                  <a:moveTo>
                    <a:pt x="918" y="334"/>
                  </a:moveTo>
                  <a:lnTo>
                    <a:pt x="918" y="1822"/>
                  </a:lnTo>
                  <a:lnTo>
                    <a:pt x="334" y="1822"/>
                  </a:lnTo>
                  <a:lnTo>
                    <a:pt x="334" y="334"/>
                  </a:lnTo>
                  <a:close/>
                  <a:moveTo>
                    <a:pt x="168" y="1"/>
                  </a:moveTo>
                  <a:cubicBezTo>
                    <a:pt x="84" y="1"/>
                    <a:pt x="1" y="72"/>
                    <a:pt x="1" y="167"/>
                  </a:cubicBezTo>
                  <a:lnTo>
                    <a:pt x="1" y="1977"/>
                  </a:lnTo>
                  <a:cubicBezTo>
                    <a:pt x="1" y="2072"/>
                    <a:pt x="84" y="2144"/>
                    <a:pt x="168" y="2144"/>
                  </a:cubicBezTo>
                  <a:lnTo>
                    <a:pt x="1096" y="2144"/>
                  </a:lnTo>
                  <a:cubicBezTo>
                    <a:pt x="1180" y="2144"/>
                    <a:pt x="1251" y="2072"/>
                    <a:pt x="1251" y="1977"/>
                  </a:cubicBezTo>
                  <a:lnTo>
                    <a:pt x="1251" y="167"/>
                  </a:lnTo>
                  <a:cubicBezTo>
                    <a:pt x="1251" y="72"/>
                    <a:pt x="1180" y="1"/>
                    <a:pt x="10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22" name="Google Shape;1122;p84"/>
            <p:cNvSpPr/>
            <p:nvPr/>
          </p:nvSpPr>
          <p:spPr>
            <a:xfrm>
              <a:off x="5920261" y="2563023"/>
              <a:ext cx="40233" cy="68297"/>
            </a:xfrm>
            <a:custGeom>
              <a:rect b="b" l="l" r="r" t="t"/>
              <a:pathLst>
                <a:path extrusionOk="0" h="2144" w="1263">
                  <a:moveTo>
                    <a:pt x="929" y="334"/>
                  </a:moveTo>
                  <a:lnTo>
                    <a:pt x="929" y="1822"/>
                  </a:lnTo>
                  <a:lnTo>
                    <a:pt x="346" y="1822"/>
                  </a:lnTo>
                  <a:lnTo>
                    <a:pt x="346" y="334"/>
                  </a:lnTo>
                  <a:close/>
                  <a:moveTo>
                    <a:pt x="167" y="1"/>
                  </a:moveTo>
                  <a:cubicBezTo>
                    <a:pt x="84" y="1"/>
                    <a:pt x="12" y="72"/>
                    <a:pt x="12" y="167"/>
                  </a:cubicBezTo>
                  <a:lnTo>
                    <a:pt x="12" y="1977"/>
                  </a:lnTo>
                  <a:cubicBezTo>
                    <a:pt x="0" y="2072"/>
                    <a:pt x="84" y="2144"/>
                    <a:pt x="167" y="2144"/>
                  </a:cubicBezTo>
                  <a:lnTo>
                    <a:pt x="1096" y="2144"/>
                  </a:lnTo>
                  <a:cubicBezTo>
                    <a:pt x="1179" y="2144"/>
                    <a:pt x="1262" y="2072"/>
                    <a:pt x="1262" y="1977"/>
                  </a:cubicBezTo>
                  <a:lnTo>
                    <a:pt x="1262" y="167"/>
                  </a:lnTo>
                  <a:cubicBezTo>
                    <a:pt x="1262" y="72"/>
                    <a:pt x="1179" y="1"/>
                    <a:pt x="10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23" name="Google Shape;1123;p84"/>
            <p:cNvSpPr/>
            <p:nvPr/>
          </p:nvSpPr>
          <p:spPr>
            <a:xfrm>
              <a:off x="5790165" y="2646451"/>
              <a:ext cx="39851" cy="68329"/>
            </a:xfrm>
            <a:custGeom>
              <a:rect b="b" l="l" r="r" t="t"/>
              <a:pathLst>
                <a:path extrusionOk="0" h="2145" w="1251">
                  <a:moveTo>
                    <a:pt x="917" y="334"/>
                  </a:moveTo>
                  <a:lnTo>
                    <a:pt x="917" y="1823"/>
                  </a:lnTo>
                  <a:lnTo>
                    <a:pt x="346" y="1823"/>
                  </a:lnTo>
                  <a:lnTo>
                    <a:pt x="346" y="334"/>
                  </a:lnTo>
                  <a:close/>
                  <a:moveTo>
                    <a:pt x="167" y="1"/>
                  </a:moveTo>
                  <a:cubicBezTo>
                    <a:pt x="72" y="1"/>
                    <a:pt x="0" y="72"/>
                    <a:pt x="0" y="168"/>
                  </a:cubicBezTo>
                  <a:lnTo>
                    <a:pt x="0" y="1977"/>
                  </a:lnTo>
                  <a:cubicBezTo>
                    <a:pt x="0" y="2073"/>
                    <a:pt x="72" y="2144"/>
                    <a:pt x="167" y="2144"/>
                  </a:cubicBezTo>
                  <a:lnTo>
                    <a:pt x="1084" y="2144"/>
                  </a:lnTo>
                  <a:cubicBezTo>
                    <a:pt x="1179" y="2144"/>
                    <a:pt x="1251" y="2073"/>
                    <a:pt x="1251" y="1977"/>
                  </a:cubicBezTo>
                  <a:lnTo>
                    <a:pt x="1251" y="168"/>
                  </a:lnTo>
                  <a:cubicBezTo>
                    <a:pt x="1251" y="72"/>
                    <a:pt x="1179" y="1"/>
                    <a:pt x="108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24" name="Google Shape;1124;p84"/>
            <p:cNvSpPr/>
            <p:nvPr/>
          </p:nvSpPr>
          <p:spPr>
            <a:xfrm>
              <a:off x="6050707" y="2646451"/>
              <a:ext cx="39882" cy="68329"/>
            </a:xfrm>
            <a:custGeom>
              <a:rect b="b" l="l" r="r" t="t"/>
              <a:pathLst>
                <a:path extrusionOk="0" h="2145" w="1252">
                  <a:moveTo>
                    <a:pt x="930" y="334"/>
                  </a:moveTo>
                  <a:lnTo>
                    <a:pt x="930" y="1823"/>
                  </a:lnTo>
                  <a:lnTo>
                    <a:pt x="346" y="1823"/>
                  </a:lnTo>
                  <a:lnTo>
                    <a:pt x="346" y="334"/>
                  </a:lnTo>
                  <a:close/>
                  <a:moveTo>
                    <a:pt x="168" y="1"/>
                  </a:moveTo>
                  <a:cubicBezTo>
                    <a:pt x="84" y="1"/>
                    <a:pt x="1" y="72"/>
                    <a:pt x="1" y="168"/>
                  </a:cubicBezTo>
                  <a:lnTo>
                    <a:pt x="1" y="1977"/>
                  </a:lnTo>
                  <a:cubicBezTo>
                    <a:pt x="1" y="2073"/>
                    <a:pt x="72" y="2144"/>
                    <a:pt x="168" y="2144"/>
                  </a:cubicBezTo>
                  <a:lnTo>
                    <a:pt x="1096" y="2144"/>
                  </a:lnTo>
                  <a:cubicBezTo>
                    <a:pt x="1180" y="2144"/>
                    <a:pt x="1251" y="2073"/>
                    <a:pt x="1251" y="1977"/>
                  </a:cubicBezTo>
                  <a:lnTo>
                    <a:pt x="1251" y="168"/>
                  </a:lnTo>
                  <a:cubicBezTo>
                    <a:pt x="1251" y="72"/>
                    <a:pt x="1180" y="1"/>
                    <a:pt x="10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25" name="Google Shape;1125;p84"/>
            <p:cNvSpPr/>
            <p:nvPr/>
          </p:nvSpPr>
          <p:spPr>
            <a:xfrm>
              <a:off x="5976007" y="2563023"/>
              <a:ext cx="39851" cy="68297"/>
            </a:xfrm>
            <a:custGeom>
              <a:rect b="b" l="l" r="r" t="t"/>
              <a:pathLst>
                <a:path extrusionOk="0" h="2144" w="1251">
                  <a:moveTo>
                    <a:pt x="917" y="334"/>
                  </a:moveTo>
                  <a:lnTo>
                    <a:pt x="917" y="1822"/>
                  </a:lnTo>
                  <a:lnTo>
                    <a:pt x="334" y="1822"/>
                  </a:lnTo>
                  <a:lnTo>
                    <a:pt x="334" y="334"/>
                  </a:lnTo>
                  <a:close/>
                  <a:moveTo>
                    <a:pt x="167" y="1"/>
                  </a:moveTo>
                  <a:cubicBezTo>
                    <a:pt x="72" y="1"/>
                    <a:pt x="0" y="72"/>
                    <a:pt x="0" y="167"/>
                  </a:cubicBezTo>
                  <a:lnTo>
                    <a:pt x="0" y="1977"/>
                  </a:lnTo>
                  <a:cubicBezTo>
                    <a:pt x="0" y="2072"/>
                    <a:pt x="72" y="2144"/>
                    <a:pt x="167" y="2144"/>
                  </a:cubicBezTo>
                  <a:lnTo>
                    <a:pt x="1084" y="2144"/>
                  </a:lnTo>
                  <a:cubicBezTo>
                    <a:pt x="1179" y="2144"/>
                    <a:pt x="1251" y="2072"/>
                    <a:pt x="1251" y="1977"/>
                  </a:cubicBezTo>
                  <a:lnTo>
                    <a:pt x="1251" y="167"/>
                  </a:lnTo>
                  <a:cubicBezTo>
                    <a:pt x="1251" y="72"/>
                    <a:pt x="1179" y="1"/>
                    <a:pt x="108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26" name="Google Shape;1126;p84"/>
            <p:cNvSpPr/>
            <p:nvPr/>
          </p:nvSpPr>
          <p:spPr>
            <a:xfrm>
              <a:off x="5919114" y="2453027"/>
              <a:ext cx="42877" cy="43673"/>
            </a:xfrm>
            <a:custGeom>
              <a:rect b="b" l="l" r="r" t="t"/>
              <a:pathLst>
                <a:path extrusionOk="0" h="1371" w="1346">
                  <a:moveTo>
                    <a:pt x="679" y="1"/>
                  </a:moveTo>
                  <a:cubicBezTo>
                    <a:pt x="596" y="1"/>
                    <a:pt x="524" y="72"/>
                    <a:pt x="524" y="167"/>
                  </a:cubicBezTo>
                  <a:lnTo>
                    <a:pt x="524" y="525"/>
                  </a:lnTo>
                  <a:lnTo>
                    <a:pt x="167" y="525"/>
                  </a:lnTo>
                  <a:cubicBezTo>
                    <a:pt x="72" y="525"/>
                    <a:pt x="1" y="596"/>
                    <a:pt x="1" y="691"/>
                  </a:cubicBezTo>
                  <a:cubicBezTo>
                    <a:pt x="1" y="775"/>
                    <a:pt x="72" y="846"/>
                    <a:pt x="167" y="846"/>
                  </a:cubicBezTo>
                  <a:lnTo>
                    <a:pt x="524" y="846"/>
                  </a:lnTo>
                  <a:lnTo>
                    <a:pt x="501" y="1203"/>
                  </a:lnTo>
                  <a:cubicBezTo>
                    <a:pt x="501" y="1299"/>
                    <a:pt x="584" y="1370"/>
                    <a:pt x="667" y="1370"/>
                  </a:cubicBezTo>
                  <a:cubicBezTo>
                    <a:pt x="751" y="1370"/>
                    <a:pt x="834" y="1299"/>
                    <a:pt x="834" y="1203"/>
                  </a:cubicBezTo>
                  <a:lnTo>
                    <a:pt x="834" y="846"/>
                  </a:lnTo>
                  <a:lnTo>
                    <a:pt x="1191" y="846"/>
                  </a:lnTo>
                  <a:cubicBezTo>
                    <a:pt x="1274" y="846"/>
                    <a:pt x="1346" y="775"/>
                    <a:pt x="1346" y="691"/>
                  </a:cubicBezTo>
                  <a:cubicBezTo>
                    <a:pt x="1346" y="596"/>
                    <a:pt x="1274" y="525"/>
                    <a:pt x="1191" y="525"/>
                  </a:cubicBezTo>
                  <a:lnTo>
                    <a:pt x="846" y="525"/>
                  </a:lnTo>
                  <a:lnTo>
                    <a:pt x="846" y="167"/>
                  </a:lnTo>
                  <a:cubicBezTo>
                    <a:pt x="846" y="72"/>
                    <a:pt x="774" y="1"/>
                    <a:pt x="6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27" name="Google Shape;1127;p84"/>
            <p:cNvSpPr/>
            <p:nvPr/>
          </p:nvSpPr>
          <p:spPr>
            <a:xfrm>
              <a:off x="5756399" y="2434456"/>
              <a:ext cx="367925" cy="367161"/>
            </a:xfrm>
            <a:custGeom>
              <a:rect b="b" l="l" r="r" t="t"/>
              <a:pathLst>
                <a:path extrusionOk="0" h="11526" w="11550">
                  <a:moveTo>
                    <a:pt x="7192" y="334"/>
                  </a:moveTo>
                  <a:lnTo>
                    <a:pt x="7192" y="2215"/>
                  </a:lnTo>
                  <a:lnTo>
                    <a:pt x="6287" y="2215"/>
                  </a:lnTo>
                  <a:cubicBezTo>
                    <a:pt x="6192" y="2215"/>
                    <a:pt x="6121" y="2298"/>
                    <a:pt x="6121" y="2382"/>
                  </a:cubicBezTo>
                  <a:cubicBezTo>
                    <a:pt x="6121" y="2477"/>
                    <a:pt x="6192" y="2548"/>
                    <a:pt x="6287" y="2548"/>
                  </a:cubicBezTo>
                  <a:lnTo>
                    <a:pt x="8859" y="2548"/>
                  </a:lnTo>
                  <a:lnTo>
                    <a:pt x="8859" y="2822"/>
                  </a:lnTo>
                  <a:lnTo>
                    <a:pt x="2692" y="2822"/>
                  </a:lnTo>
                  <a:lnTo>
                    <a:pt x="2692" y="2548"/>
                  </a:lnTo>
                  <a:lnTo>
                    <a:pt x="5335" y="2548"/>
                  </a:lnTo>
                  <a:cubicBezTo>
                    <a:pt x="5418" y="2548"/>
                    <a:pt x="5490" y="2477"/>
                    <a:pt x="5490" y="2382"/>
                  </a:cubicBezTo>
                  <a:cubicBezTo>
                    <a:pt x="5490" y="2298"/>
                    <a:pt x="5418" y="2215"/>
                    <a:pt x="5335" y="2215"/>
                  </a:cubicBezTo>
                  <a:lnTo>
                    <a:pt x="4370" y="2215"/>
                  </a:lnTo>
                  <a:lnTo>
                    <a:pt x="4370" y="334"/>
                  </a:lnTo>
                  <a:close/>
                  <a:moveTo>
                    <a:pt x="2787" y="4287"/>
                  </a:moveTo>
                  <a:lnTo>
                    <a:pt x="2787" y="4560"/>
                  </a:lnTo>
                  <a:lnTo>
                    <a:pt x="346" y="4560"/>
                  </a:lnTo>
                  <a:lnTo>
                    <a:pt x="346" y="4287"/>
                  </a:lnTo>
                  <a:close/>
                  <a:moveTo>
                    <a:pt x="7133" y="8037"/>
                  </a:moveTo>
                  <a:lnTo>
                    <a:pt x="7133" y="10537"/>
                  </a:lnTo>
                  <a:lnTo>
                    <a:pt x="5954" y="10537"/>
                  </a:lnTo>
                  <a:lnTo>
                    <a:pt x="5954" y="8037"/>
                  </a:lnTo>
                  <a:close/>
                  <a:moveTo>
                    <a:pt x="8442" y="3156"/>
                  </a:moveTo>
                  <a:lnTo>
                    <a:pt x="8442" y="10537"/>
                  </a:lnTo>
                  <a:lnTo>
                    <a:pt x="7478" y="10537"/>
                  </a:lnTo>
                  <a:lnTo>
                    <a:pt x="7478" y="7859"/>
                  </a:lnTo>
                  <a:cubicBezTo>
                    <a:pt x="7478" y="7775"/>
                    <a:pt x="7395" y="7704"/>
                    <a:pt x="7311" y="7704"/>
                  </a:cubicBezTo>
                  <a:lnTo>
                    <a:pt x="4287" y="7704"/>
                  </a:lnTo>
                  <a:cubicBezTo>
                    <a:pt x="4204" y="7704"/>
                    <a:pt x="4120" y="7775"/>
                    <a:pt x="4120" y="7859"/>
                  </a:cubicBezTo>
                  <a:lnTo>
                    <a:pt x="4120" y="10537"/>
                  </a:lnTo>
                  <a:lnTo>
                    <a:pt x="3156" y="10537"/>
                  </a:lnTo>
                  <a:lnTo>
                    <a:pt x="3132" y="3156"/>
                  </a:lnTo>
                  <a:close/>
                  <a:moveTo>
                    <a:pt x="5609" y="8061"/>
                  </a:moveTo>
                  <a:lnTo>
                    <a:pt x="5609" y="10561"/>
                  </a:lnTo>
                  <a:lnTo>
                    <a:pt x="4442" y="10561"/>
                  </a:lnTo>
                  <a:lnTo>
                    <a:pt x="4442" y="8061"/>
                  </a:lnTo>
                  <a:close/>
                  <a:moveTo>
                    <a:pt x="10966" y="4906"/>
                  </a:moveTo>
                  <a:lnTo>
                    <a:pt x="10966" y="10561"/>
                  </a:lnTo>
                  <a:lnTo>
                    <a:pt x="8764" y="10561"/>
                  </a:lnTo>
                  <a:lnTo>
                    <a:pt x="8764" y="4906"/>
                  </a:lnTo>
                  <a:close/>
                  <a:moveTo>
                    <a:pt x="11205" y="10883"/>
                  </a:moveTo>
                  <a:lnTo>
                    <a:pt x="11205" y="11180"/>
                  </a:lnTo>
                  <a:lnTo>
                    <a:pt x="334" y="11180"/>
                  </a:lnTo>
                  <a:lnTo>
                    <a:pt x="334" y="10883"/>
                  </a:lnTo>
                  <a:close/>
                  <a:moveTo>
                    <a:pt x="4216" y="0"/>
                  </a:moveTo>
                  <a:cubicBezTo>
                    <a:pt x="4120" y="0"/>
                    <a:pt x="4049" y="72"/>
                    <a:pt x="4049" y="167"/>
                  </a:cubicBezTo>
                  <a:lnTo>
                    <a:pt x="4049" y="2239"/>
                  </a:lnTo>
                  <a:lnTo>
                    <a:pt x="2537" y="2239"/>
                  </a:lnTo>
                  <a:cubicBezTo>
                    <a:pt x="2442" y="2239"/>
                    <a:pt x="2370" y="2310"/>
                    <a:pt x="2370" y="2394"/>
                  </a:cubicBezTo>
                  <a:lnTo>
                    <a:pt x="2370" y="3013"/>
                  </a:lnTo>
                  <a:cubicBezTo>
                    <a:pt x="2370" y="3096"/>
                    <a:pt x="2442" y="3179"/>
                    <a:pt x="2537" y="3179"/>
                  </a:cubicBezTo>
                  <a:lnTo>
                    <a:pt x="2787" y="3179"/>
                  </a:lnTo>
                  <a:lnTo>
                    <a:pt x="2787" y="3965"/>
                  </a:lnTo>
                  <a:lnTo>
                    <a:pt x="167" y="3965"/>
                  </a:lnTo>
                  <a:cubicBezTo>
                    <a:pt x="72" y="3965"/>
                    <a:pt x="1" y="4037"/>
                    <a:pt x="1" y="4132"/>
                  </a:cubicBezTo>
                  <a:lnTo>
                    <a:pt x="1" y="4739"/>
                  </a:lnTo>
                  <a:cubicBezTo>
                    <a:pt x="1" y="4822"/>
                    <a:pt x="72" y="4906"/>
                    <a:pt x="167" y="4906"/>
                  </a:cubicBezTo>
                  <a:lnTo>
                    <a:pt x="239" y="4906"/>
                  </a:lnTo>
                  <a:lnTo>
                    <a:pt x="239" y="6013"/>
                  </a:lnTo>
                  <a:cubicBezTo>
                    <a:pt x="239" y="6108"/>
                    <a:pt x="310" y="6180"/>
                    <a:pt x="406" y="6180"/>
                  </a:cubicBezTo>
                  <a:cubicBezTo>
                    <a:pt x="489" y="6180"/>
                    <a:pt x="572" y="6108"/>
                    <a:pt x="572" y="6013"/>
                  </a:cubicBezTo>
                  <a:lnTo>
                    <a:pt x="572" y="4906"/>
                  </a:lnTo>
                  <a:lnTo>
                    <a:pt x="2763" y="4906"/>
                  </a:lnTo>
                  <a:lnTo>
                    <a:pt x="2763" y="10561"/>
                  </a:lnTo>
                  <a:lnTo>
                    <a:pt x="572" y="10561"/>
                  </a:lnTo>
                  <a:lnTo>
                    <a:pt x="572" y="6870"/>
                  </a:lnTo>
                  <a:cubicBezTo>
                    <a:pt x="572" y="6775"/>
                    <a:pt x="489" y="6704"/>
                    <a:pt x="406" y="6704"/>
                  </a:cubicBezTo>
                  <a:cubicBezTo>
                    <a:pt x="310" y="6704"/>
                    <a:pt x="239" y="6775"/>
                    <a:pt x="239" y="6870"/>
                  </a:cubicBezTo>
                  <a:lnTo>
                    <a:pt x="239" y="10561"/>
                  </a:lnTo>
                  <a:lnTo>
                    <a:pt x="167" y="10561"/>
                  </a:lnTo>
                  <a:cubicBezTo>
                    <a:pt x="72" y="10561"/>
                    <a:pt x="1" y="10633"/>
                    <a:pt x="1" y="10716"/>
                  </a:cubicBezTo>
                  <a:lnTo>
                    <a:pt x="1" y="11359"/>
                  </a:lnTo>
                  <a:cubicBezTo>
                    <a:pt x="1" y="11454"/>
                    <a:pt x="72" y="11526"/>
                    <a:pt x="167" y="11526"/>
                  </a:cubicBezTo>
                  <a:lnTo>
                    <a:pt x="11371" y="11526"/>
                  </a:lnTo>
                  <a:cubicBezTo>
                    <a:pt x="11466" y="11526"/>
                    <a:pt x="11538" y="11454"/>
                    <a:pt x="11538" y="11359"/>
                  </a:cubicBezTo>
                  <a:lnTo>
                    <a:pt x="11538" y="10716"/>
                  </a:lnTo>
                  <a:cubicBezTo>
                    <a:pt x="11538" y="10633"/>
                    <a:pt x="11466" y="10561"/>
                    <a:pt x="11371" y="10561"/>
                  </a:cubicBezTo>
                  <a:lnTo>
                    <a:pt x="11300" y="10561"/>
                  </a:lnTo>
                  <a:lnTo>
                    <a:pt x="11300" y="4906"/>
                  </a:lnTo>
                  <a:lnTo>
                    <a:pt x="11383" y="4906"/>
                  </a:lnTo>
                  <a:cubicBezTo>
                    <a:pt x="11478" y="4906"/>
                    <a:pt x="11550" y="4822"/>
                    <a:pt x="11550" y="4739"/>
                  </a:cubicBezTo>
                  <a:lnTo>
                    <a:pt x="11550" y="4132"/>
                  </a:lnTo>
                  <a:cubicBezTo>
                    <a:pt x="11550" y="4037"/>
                    <a:pt x="11478" y="3965"/>
                    <a:pt x="11383" y="3965"/>
                  </a:cubicBezTo>
                  <a:lnTo>
                    <a:pt x="10359" y="3965"/>
                  </a:lnTo>
                  <a:cubicBezTo>
                    <a:pt x="10276" y="3965"/>
                    <a:pt x="10192" y="4037"/>
                    <a:pt x="10192" y="4132"/>
                  </a:cubicBezTo>
                  <a:cubicBezTo>
                    <a:pt x="10192" y="4215"/>
                    <a:pt x="10276" y="4287"/>
                    <a:pt x="10359" y="4287"/>
                  </a:cubicBezTo>
                  <a:lnTo>
                    <a:pt x="11216" y="4287"/>
                  </a:lnTo>
                  <a:lnTo>
                    <a:pt x="11216" y="4560"/>
                  </a:lnTo>
                  <a:lnTo>
                    <a:pt x="8776" y="4560"/>
                  </a:lnTo>
                  <a:lnTo>
                    <a:pt x="8776" y="4287"/>
                  </a:lnTo>
                  <a:lnTo>
                    <a:pt x="9526" y="4287"/>
                  </a:lnTo>
                  <a:cubicBezTo>
                    <a:pt x="9609" y="4287"/>
                    <a:pt x="9692" y="4215"/>
                    <a:pt x="9692" y="4132"/>
                  </a:cubicBezTo>
                  <a:cubicBezTo>
                    <a:pt x="9692" y="4037"/>
                    <a:pt x="9609" y="3965"/>
                    <a:pt x="9526" y="3965"/>
                  </a:cubicBezTo>
                  <a:lnTo>
                    <a:pt x="8776" y="3965"/>
                  </a:lnTo>
                  <a:lnTo>
                    <a:pt x="8776" y="3179"/>
                  </a:lnTo>
                  <a:lnTo>
                    <a:pt x="9038" y="3179"/>
                  </a:lnTo>
                  <a:cubicBezTo>
                    <a:pt x="9121" y="3179"/>
                    <a:pt x="9192" y="3096"/>
                    <a:pt x="9192" y="3013"/>
                  </a:cubicBezTo>
                  <a:lnTo>
                    <a:pt x="9192" y="2394"/>
                  </a:lnTo>
                  <a:cubicBezTo>
                    <a:pt x="9192" y="2310"/>
                    <a:pt x="9121" y="2239"/>
                    <a:pt x="9038" y="2239"/>
                  </a:cubicBezTo>
                  <a:lnTo>
                    <a:pt x="7525" y="2239"/>
                  </a:lnTo>
                  <a:lnTo>
                    <a:pt x="7525" y="167"/>
                  </a:lnTo>
                  <a:cubicBezTo>
                    <a:pt x="7525" y="72"/>
                    <a:pt x="7454" y="0"/>
                    <a:pt x="737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1128" name="Google Shape;1128;p84"/>
          <p:cNvGrpSpPr/>
          <p:nvPr/>
        </p:nvGrpSpPr>
        <p:grpSpPr>
          <a:xfrm>
            <a:off x="3516594" y="5324297"/>
            <a:ext cx="806676" cy="905014"/>
            <a:chOff x="5756399" y="2434456"/>
            <a:chExt cx="367925" cy="367161"/>
          </a:xfrm>
        </p:grpSpPr>
        <p:sp>
          <p:nvSpPr>
            <p:cNvPr id="1129" name="Google Shape;1129;p84"/>
            <p:cNvSpPr/>
            <p:nvPr/>
          </p:nvSpPr>
          <p:spPr>
            <a:xfrm>
              <a:off x="5864865" y="2563023"/>
              <a:ext cx="39882" cy="68297"/>
            </a:xfrm>
            <a:custGeom>
              <a:rect b="b" l="l" r="r" t="t"/>
              <a:pathLst>
                <a:path extrusionOk="0" h="2144" w="1252">
                  <a:moveTo>
                    <a:pt x="918" y="334"/>
                  </a:moveTo>
                  <a:lnTo>
                    <a:pt x="918" y="1822"/>
                  </a:lnTo>
                  <a:lnTo>
                    <a:pt x="334" y="1822"/>
                  </a:lnTo>
                  <a:lnTo>
                    <a:pt x="334" y="334"/>
                  </a:lnTo>
                  <a:close/>
                  <a:moveTo>
                    <a:pt x="168" y="1"/>
                  </a:moveTo>
                  <a:cubicBezTo>
                    <a:pt x="84" y="1"/>
                    <a:pt x="1" y="72"/>
                    <a:pt x="1" y="167"/>
                  </a:cubicBezTo>
                  <a:lnTo>
                    <a:pt x="1" y="1977"/>
                  </a:lnTo>
                  <a:cubicBezTo>
                    <a:pt x="1" y="2072"/>
                    <a:pt x="84" y="2144"/>
                    <a:pt x="168" y="2144"/>
                  </a:cubicBezTo>
                  <a:lnTo>
                    <a:pt x="1096" y="2144"/>
                  </a:lnTo>
                  <a:cubicBezTo>
                    <a:pt x="1180" y="2144"/>
                    <a:pt x="1251" y="2072"/>
                    <a:pt x="1251" y="1977"/>
                  </a:cubicBezTo>
                  <a:lnTo>
                    <a:pt x="1251" y="167"/>
                  </a:lnTo>
                  <a:cubicBezTo>
                    <a:pt x="1251" y="72"/>
                    <a:pt x="1180" y="1"/>
                    <a:pt x="10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30" name="Google Shape;1130;p84"/>
            <p:cNvSpPr/>
            <p:nvPr/>
          </p:nvSpPr>
          <p:spPr>
            <a:xfrm>
              <a:off x="5920261" y="2563023"/>
              <a:ext cx="40233" cy="68297"/>
            </a:xfrm>
            <a:custGeom>
              <a:rect b="b" l="l" r="r" t="t"/>
              <a:pathLst>
                <a:path extrusionOk="0" h="2144" w="1263">
                  <a:moveTo>
                    <a:pt x="929" y="334"/>
                  </a:moveTo>
                  <a:lnTo>
                    <a:pt x="929" y="1822"/>
                  </a:lnTo>
                  <a:lnTo>
                    <a:pt x="346" y="1822"/>
                  </a:lnTo>
                  <a:lnTo>
                    <a:pt x="346" y="334"/>
                  </a:lnTo>
                  <a:close/>
                  <a:moveTo>
                    <a:pt x="167" y="1"/>
                  </a:moveTo>
                  <a:cubicBezTo>
                    <a:pt x="84" y="1"/>
                    <a:pt x="12" y="72"/>
                    <a:pt x="12" y="167"/>
                  </a:cubicBezTo>
                  <a:lnTo>
                    <a:pt x="12" y="1977"/>
                  </a:lnTo>
                  <a:cubicBezTo>
                    <a:pt x="0" y="2072"/>
                    <a:pt x="84" y="2144"/>
                    <a:pt x="167" y="2144"/>
                  </a:cubicBezTo>
                  <a:lnTo>
                    <a:pt x="1096" y="2144"/>
                  </a:lnTo>
                  <a:cubicBezTo>
                    <a:pt x="1179" y="2144"/>
                    <a:pt x="1262" y="2072"/>
                    <a:pt x="1262" y="1977"/>
                  </a:cubicBezTo>
                  <a:lnTo>
                    <a:pt x="1262" y="167"/>
                  </a:lnTo>
                  <a:cubicBezTo>
                    <a:pt x="1262" y="72"/>
                    <a:pt x="1179" y="1"/>
                    <a:pt x="10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31" name="Google Shape;1131;p84"/>
            <p:cNvSpPr/>
            <p:nvPr/>
          </p:nvSpPr>
          <p:spPr>
            <a:xfrm>
              <a:off x="5790165" y="2646451"/>
              <a:ext cx="39851" cy="68329"/>
            </a:xfrm>
            <a:custGeom>
              <a:rect b="b" l="l" r="r" t="t"/>
              <a:pathLst>
                <a:path extrusionOk="0" h="2145" w="1251">
                  <a:moveTo>
                    <a:pt x="917" y="334"/>
                  </a:moveTo>
                  <a:lnTo>
                    <a:pt x="917" y="1823"/>
                  </a:lnTo>
                  <a:lnTo>
                    <a:pt x="346" y="1823"/>
                  </a:lnTo>
                  <a:lnTo>
                    <a:pt x="346" y="334"/>
                  </a:lnTo>
                  <a:close/>
                  <a:moveTo>
                    <a:pt x="167" y="1"/>
                  </a:moveTo>
                  <a:cubicBezTo>
                    <a:pt x="72" y="1"/>
                    <a:pt x="0" y="72"/>
                    <a:pt x="0" y="168"/>
                  </a:cubicBezTo>
                  <a:lnTo>
                    <a:pt x="0" y="1977"/>
                  </a:lnTo>
                  <a:cubicBezTo>
                    <a:pt x="0" y="2073"/>
                    <a:pt x="72" y="2144"/>
                    <a:pt x="167" y="2144"/>
                  </a:cubicBezTo>
                  <a:lnTo>
                    <a:pt x="1084" y="2144"/>
                  </a:lnTo>
                  <a:cubicBezTo>
                    <a:pt x="1179" y="2144"/>
                    <a:pt x="1251" y="2073"/>
                    <a:pt x="1251" y="1977"/>
                  </a:cubicBezTo>
                  <a:lnTo>
                    <a:pt x="1251" y="168"/>
                  </a:lnTo>
                  <a:cubicBezTo>
                    <a:pt x="1251" y="72"/>
                    <a:pt x="1179" y="1"/>
                    <a:pt x="108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32" name="Google Shape;1132;p84"/>
            <p:cNvSpPr/>
            <p:nvPr/>
          </p:nvSpPr>
          <p:spPr>
            <a:xfrm>
              <a:off x="6050707" y="2646451"/>
              <a:ext cx="39882" cy="68329"/>
            </a:xfrm>
            <a:custGeom>
              <a:rect b="b" l="l" r="r" t="t"/>
              <a:pathLst>
                <a:path extrusionOk="0" h="2145" w="1252">
                  <a:moveTo>
                    <a:pt x="930" y="334"/>
                  </a:moveTo>
                  <a:lnTo>
                    <a:pt x="930" y="1823"/>
                  </a:lnTo>
                  <a:lnTo>
                    <a:pt x="346" y="1823"/>
                  </a:lnTo>
                  <a:lnTo>
                    <a:pt x="346" y="334"/>
                  </a:lnTo>
                  <a:close/>
                  <a:moveTo>
                    <a:pt x="168" y="1"/>
                  </a:moveTo>
                  <a:cubicBezTo>
                    <a:pt x="84" y="1"/>
                    <a:pt x="1" y="72"/>
                    <a:pt x="1" y="168"/>
                  </a:cubicBezTo>
                  <a:lnTo>
                    <a:pt x="1" y="1977"/>
                  </a:lnTo>
                  <a:cubicBezTo>
                    <a:pt x="1" y="2073"/>
                    <a:pt x="72" y="2144"/>
                    <a:pt x="168" y="2144"/>
                  </a:cubicBezTo>
                  <a:lnTo>
                    <a:pt x="1096" y="2144"/>
                  </a:lnTo>
                  <a:cubicBezTo>
                    <a:pt x="1180" y="2144"/>
                    <a:pt x="1251" y="2073"/>
                    <a:pt x="1251" y="1977"/>
                  </a:cubicBezTo>
                  <a:lnTo>
                    <a:pt x="1251" y="168"/>
                  </a:lnTo>
                  <a:cubicBezTo>
                    <a:pt x="1251" y="72"/>
                    <a:pt x="1180" y="1"/>
                    <a:pt x="10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33" name="Google Shape;1133;p84"/>
            <p:cNvSpPr/>
            <p:nvPr/>
          </p:nvSpPr>
          <p:spPr>
            <a:xfrm>
              <a:off x="5976007" y="2563023"/>
              <a:ext cx="39851" cy="68297"/>
            </a:xfrm>
            <a:custGeom>
              <a:rect b="b" l="l" r="r" t="t"/>
              <a:pathLst>
                <a:path extrusionOk="0" h="2144" w="1251">
                  <a:moveTo>
                    <a:pt x="917" y="334"/>
                  </a:moveTo>
                  <a:lnTo>
                    <a:pt x="917" y="1822"/>
                  </a:lnTo>
                  <a:lnTo>
                    <a:pt x="334" y="1822"/>
                  </a:lnTo>
                  <a:lnTo>
                    <a:pt x="334" y="334"/>
                  </a:lnTo>
                  <a:close/>
                  <a:moveTo>
                    <a:pt x="167" y="1"/>
                  </a:moveTo>
                  <a:cubicBezTo>
                    <a:pt x="72" y="1"/>
                    <a:pt x="0" y="72"/>
                    <a:pt x="0" y="167"/>
                  </a:cubicBezTo>
                  <a:lnTo>
                    <a:pt x="0" y="1977"/>
                  </a:lnTo>
                  <a:cubicBezTo>
                    <a:pt x="0" y="2072"/>
                    <a:pt x="72" y="2144"/>
                    <a:pt x="167" y="2144"/>
                  </a:cubicBezTo>
                  <a:lnTo>
                    <a:pt x="1084" y="2144"/>
                  </a:lnTo>
                  <a:cubicBezTo>
                    <a:pt x="1179" y="2144"/>
                    <a:pt x="1251" y="2072"/>
                    <a:pt x="1251" y="1977"/>
                  </a:cubicBezTo>
                  <a:lnTo>
                    <a:pt x="1251" y="167"/>
                  </a:lnTo>
                  <a:cubicBezTo>
                    <a:pt x="1251" y="72"/>
                    <a:pt x="1179" y="1"/>
                    <a:pt x="108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34" name="Google Shape;1134;p84"/>
            <p:cNvSpPr/>
            <p:nvPr/>
          </p:nvSpPr>
          <p:spPr>
            <a:xfrm>
              <a:off x="5919114" y="2453027"/>
              <a:ext cx="42877" cy="43673"/>
            </a:xfrm>
            <a:custGeom>
              <a:rect b="b" l="l" r="r" t="t"/>
              <a:pathLst>
                <a:path extrusionOk="0" h="1371" w="1346">
                  <a:moveTo>
                    <a:pt x="679" y="1"/>
                  </a:moveTo>
                  <a:cubicBezTo>
                    <a:pt x="596" y="1"/>
                    <a:pt x="524" y="72"/>
                    <a:pt x="524" y="167"/>
                  </a:cubicBezTo>
                  <a:lnTo>
                    <a:pt x="524" y="525"/>
                  </a:lnTo>
                  <a:lnTo>
                    <a:pt x="167" y="525"/>
                  </a:lnTo>
                  <a:cubicBezTo>
                    <a:pt x="72" y="525"/>
                    <a:pt x="1" y="596"/>
                    <a:pt x="1" y="691"/>
                  </a:cubicBezTo>
                  <a:cubicBezTo>
                    <a:pt x="1" y="775"/>
                    <a:pt x="72" y="846"/>
                    <a:pt x="167" y="846"/>
                  </a:cubicBezTo>
                  <a:lnTo>
                    <a:pt x="524" y="846"/>
                  </a:lnTo>
                  <a:lnTo>
                    <a:pt x="501" y="1203"/>
                  </a:lnTo>
                  <a:cubicBezTo>
                    <a:pt x="501" y="1299"/>
                    <a:pt x="584" y="1370"/>
                    <a:pt x="667" y="1370"/>
                  </a:cubicBezTo>
                  <a:cubicBezTo>
                    <a:pt x="751" y="1370"/>
                    <a:pt x="834" y="1299"/>
                    <a:pt x="834" y="1203"/>
                  </a:cubicBezTo>
                  <a:lnTo>
                    <a:pt x="834" y="846"/>
                  </a:lnTo>
                  <a:lnTo>
                    <a:pt x="1191" y="846"/>
                  </a:lnTo>
                  <a:cubicBezTo>
                    <a:pt x="1274" y="846"/>
                    <a:pt x="1346" y="775"/>
                    <a:pt x="1346" y="691"/>
                  </a:cubicBezTo>
                  <a:cubicBezTo>
                    <a:pt x="1346" y="596"/>
                    <a:pt x="1274" y="525"/>
                    <a:pt x="1191" y="525"/>
                  </a:cubicBezTo>
                  <a:lnTo>
                    <a:pt x="846" y="525"/>
                  </a:lnTo>
                  <a:lnTo>
                    <a:pt x="846" y="167"/>
                  </a:lnTo>
                  <a:cubicBezTo>
                    <a:pt x="846" y="72"/>
                    <a:pt x="774" y="1"/>
                    <a:pt x="6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35" name="Google Shape;1135;p84"/>
            <p:cNvSpPr/>
            <p:nvPr/>
          </p:nvSpPr>
          <p:spPr>
            <a:xfrm>
              <a:off x="5756399" y="2434456"/>
              <a:ext cx="367925" cy="367161"/>
            </a:xfrm>
            <a:custGeom>
              <a:rect b="b" l="l" r="r" t="t"/>
              <a:pathLst>
                <a:path extrusionOk="0" h="11526" w="11550">
                  <a:moveTo>
                    <a:pt x="7192" y="334"/>
                  </a:moveTo>
                  <a:lnTo>
                    <a:pt x="7192" y="2215"/>
                  </a:lnTo>
                  <a:lnTo>
                    <a:pt x="6287" y="2215"/>
                  </a:lnTo>
                  <a:cubicBezTo>
                    <a:pt x="6192" y="2215"/>
                    <a:pt x="6121" y="2298"/>
                    <a:pt x="6121" y="2382"/>
                  </a:cubicBezTo>
                  <a:cubicBezTo>
                    <a:pt x="6121" y="2477"/>
                    <a:pt x="6192" y="2548"/>
                    <a:pt x="6287" y="2548"/>
                  </a:cubicBezTo>
                  <a:lnTo>
                    <a:pt x="8859" y="2548"/>
                  </a:lnTo>
                  <a:lnTo>
                    <a:pt x="8859" y="2822"/>
                  </a:lnTo>
                  <a:lnTo>
                    <a:pt x="2692" y="2822"/>
                  </a:lnTo>
                  <a:lnTo>
                    <a:pt x="2692" y="2548"/>
                  </a:lnTo>
                  <a:lnTo>
                    <a:pt x="5335" y="2548"/>
                  </a:lnTo>
                  <a:cubicBezTo>
                    <a:pt x="5418" y="2548"/>
                    <a:pt x="5490" y="2477"/>
                    <a:pt x="5490" y="2382"/>
                  </a:cubicBezTo>
                  <a:cubicBezTo>
                    <a:pt x="5490" y="2298"/>
                    <a:pt x="5418" y="2215"/>
                    <a:pt x="5335" y="2215"/>
                  </a:cubicBezTo>
                  <a:lnTo>
                    <a:pt x="4370" y="2215"/>
                  </a:lnTo>
                  <a:lnTo>
                    <a:pt x="4370" y="334"/>
                  </a:lnTo>
                  <a:close/>
                  <a:moveTo>
                    <a:pt x="2787" y="4287"/>
                  </a:moveTo>
                  <a:lnTo>
                    <a:pt x="2787" y="4560"/>
                  </a:lnTo>
                  <a:lnTo>
                    <a:pt x="346" y="4560"/>
                  </a:lnTo>
                  <a:lnTo>
                    <a:pt x="346" y="4287"/>
                  </a:lnTo>
                  <a:close/>
                  <a:moveTo>
                    <a:pt x="7133" y="8037"/>
                  </a:moveTo>
                  <a:lnTo>
                    <a:pt x="7133" y="10537"/>
                  </a:lnTo>
                  <a:lnTo>
                    <a:pt x="5954" y="10537"/>
                  </a:lnTo>
                  <a:lnTo>
                    <a:pt x="5954" y="8037"/>
                  </a:lnTo>
                  <a:close/>
                  <a:moveTo>
                    <a:pt x="8442" y="3156"/>
                  </a:moveTo>
                  <a:lnTo>
                    <a:pt x="8442" y="10537"/>
                  </a:lnTo>
                  <a:lnTo>
                    <a:pt x="7478" y="10537"/>
                  </a:lnTo>
                  <a:lnTo>
                    <a:pt x="7478" y="7859"/>
                  </a:lnTo>
                  <a:cubicBezTo>
                    <a:pt x="7478" y="7775"/>
                    <a:pt x="7395" y="7704"/>
                    <a:pt x="7311" y="7704"/>
                  </a:cubicBezTo>
                  <a:lnTo>
                    <a:pt x="4287" y="7704"/>
                  </a:lnTo>
                  <a:cubicBezTo>
                    <a:pt x="4204" y="7704"/>
                    <a:pt x="4120" y="7775"/>
                    <a:pt x="4120" y="7859"/>
                  </a:cubicBezTo>
                  <a:lnTo>
                    <a:pt x="4120" y="10537"/>
                  </a:lnTo>
                  <a:lnTo>
                    <a:pt x="3156" y="10537"/>
                  </a:lnTo>
                  <a:lnTo>
                    <a:pt x="3132" y="3156"/>
                  </a:lnTo>
                  <a:close/>
                  <a:moveTo>
                    <a:pt x="5609" y="8061"/>
                  </a:moveTo>
                  <a:lnTo>
                    <a:pt x="5609" y="10561"/>
                  </a:lnTo>
                  <a:lnTo>
                    <a:pt x="4442" y="10561"/>
                  </a:lnTo>
                  <a:lnTo>
                    <a:pt x="4442" y="8061"/>
                  </a:lnTo>
                  <a:close/>
                  <a:moveTo>
                    <a:pt x="10966" y="4906"/>
                  </a:moveTo>
                  <a:lnTo>
                    <a:pt x="10966" y="10561"/>
                  </a:lnTo>
                  <a:lnTo>
                    <a:pt x="8764" y="10561"/>
                  </a:lnTo>
                  <a:lnTo>
                    <a:pt x="8764" y="4906"/>
                  </a:lnTo>
                  <a:close/>
                  <a:moveTo>
                    <a:pt x="11205" y="10883"/>
                  </a:moveTo>
                  <a:lnTo>
                    <a:pt x="11205" y="11180"/>
                  </a:lnTo>
                  <a:lnTo>
                    <a:pt x="334" y="11180"/>
                  </a:lnTo>
                  <a:lnTo>
                    <a:pt x="334" y="10883"/>
                  </a:lnTo>
                  <a:close/>
                  <a:moveTo>
                    <a:pt x="4216" y="0"/>
                  </a:moveTo>
                  <a:cubicBezTo>
                    <a:pt x="4120" y="0"/>
                    <a:pt x="4049" y="72"/>
                    <a:pt x="4049" y="167"/>
                  </a:cubicBezTo>
                  <a:lnTo>
                    <a:pt x="4049" y="2239"/>
                  </a:lnTo>
                  <a:lnTo>
                    <a:pt x="2537" y="2239"/>
                  </a:lnTo>
                  <a:cubicBezTo>
                    <a:pt x="2442" y="2239"/>
                    <a:pt x="2370" y="2310"/>
                    <a:pt x="2370" y="2394"/>
                  </a:cubicBezTo>
                  <a:lnTo>
                    <a:pt x="2370" y="3013"/>
                  </a:lnTo>
                  <a:cubicBezTo>
                    <a:pt x="2370" y="3096"/>
                    <a:pt x="2442" y="3179"/>
                    <a:pt x="2537" y="3179"/>
                  </a:cubicBezTo>
                  <a:lnTo>
                    <a:pt x="2787" y="3179"/>
                  </a:lnTo>
                  <a:lnTo>
                    <a:pt x="2787" y="3965"/>
                  </a:lnTo>
                  <a:lnTo>
                    <a:pt x="167" y="3965"/>
                  </a:lnTo>
                  <a:cubicBezTo>
                    <a:pt x="72" y="3965"/>
                    <a:pt x="1" y="4037"/>
                    <a:pt x="1" y="4132"/>
                  </a:cubicBezTo>
                  <a:lnTo>
                    <a:pt x="1" y="4739"/>
                  </a:lnTo>
                  <a:cubicBezTo>
                    <a:pt x="1" y="4822"/>
                    <a:pt x="72" y="4906"/>
                    <a:pt x="167" y="4906"/>
                  </a:cubicBezTo>
                  <a:lnTo>
                    <a:pt x="239" y="4906"/>
                  </a:lnTo>
                  <a:lnTo>
                    <a:pt x="239" y="6013"/>
                  </a:lnTo>
                  <a:cubicBezTo>
                    <a:pt x="239" y="6108"/>
                    <a:pt x="310" y="6180"/>
                    <a:pt x="406" y="6180"/>
                  </a:cubicBezTo>
                  <a:cubicBezTo>
                    <a:pt x="489" y="6180"/>
                    <a:pt x="572" y="6108"/>
                    <a:pt x="572" y="6013"/>
                  </a:cubicBezTo>
                  <a:lnTo>
                    <a:pt x="572" y="4906"/>
                  </a:lnTo>
                  <a:lnTo>
                    <a:pt x="2763" y="4906"/>
                  </a:lnTo>
                  <a:lnTo>
                    <a:pt x="2763" y="10561"/>
                  </a:lnTo>
                  <a:lnTo>
                    <a:pt x="572" y="10561"/>
                  </a:lnTo>
                  <a:lnTo>
                    <a:pt x="572" y="6870"/>
                  </a:lnTo>
                  <a:cubicBezTo>
                    <a:pt x="572" y="6775"/>
                    <a:pt x="489" y="6704"/>
                    <a:pt x="406" y="6704"/>
                  </a:cubicBezTo>
                  <a:cubicBezTo>
                    <a:pt x="310" y="6704"/>
                    <a:pt x="239" y="6775"/>
                    <a:pt x="239" y="6870"/>
                  </a:cubicBezTo>
                  <a:lnTo>
                    <a:pt x="239" y="10561"/>
                  </a:lnTo>
                  <a:lnTo>
                    <a:pt x="167" y="10561"/>
                  </a:lnTo>
                  <a:cubicBezTo>
                    <a:pt x="72" y="10561"/>
                    <a:pt x="1" y="10633"/>
                    <a:pt x="1" y="10716"/>
                  </a:cubicBezTo>
                  <a:lnTo>
                    <a:pt x="1" y="11359"/>
                  </a:lnTo>
                  <a:cubicBezTo>
                    <a:pt x="1" y="11454"/>
                    <a:pt x="72" y="11526"/>
                    <a:pt x="167" y="11526"/>
                  </a:cubicBezTo>
                  <a:lnTo>
                    <a:pt x="11371" y="11526"/>
                  </a:lnTo>
                  <a:cubicBezTo>
                    <a:pt x="11466" y="11526"/>
                    <a:pt x="11538" y="11454"/>
                    <a:pt x="11538" y="11359"/>
                  </a:cubicBezTo>
                  <a:lnTo>
                    <a:pt x="11538" y="10716"/>
                  </a:lnTo>
                  <a:cubicBezTo>
                    <a:pt x="11538" y="10633"/>
                    <a:pt x="11466" y="10561"/>
                    <a:pt x="11371" y="10561"/>
                  </a:cubicBezTo>
                  <a:lnTo>
                    <a:pt x="11300" y="10561"/>
                  </a:lnTo>
                  <a:lnTo>
                    <a:pt x="11300" y="4906"/>
                  </a:lnTo>
                  <a:lnTo>
                    <a:pt x="11383" y="4906"/>
                  </a:lnTo>
                  <a:cubicBezTo>
                    <a:pt x="11478" y="4906"/>
                    <a:pt x="11550" y="4822"/>
                    <a:pt x="11550" y="4739"/>
                  </a:cubicBezTo>
                  <a:lnTo>
                    <a:pt x="11550" y="4132"/>
                  </a:lnTo>
                  <a:cubicBezTo>
                    <a:pt x="11550" y="4037"/>
                    <a:pt x="11478" y="3965"/>
                    <a:pt x="11383" y="3965"/>
                  </a:cubicBezTo>
                  <a:lnTo>
                    <a:pt x="10359" y="3965"/>
                  </a:lnTo>
                  <a:cubicBezTo>
                    <a:pt x="10276" y="3965"/>
                    <a:pt x="10192" y="4037"/>
                    <a:pt x="10192" y="4132"/>
                  </a:cubicBezTo>
                  <a:cubicBezTo>
                    <a:pt x="10192" y="4215"/>
                    <a:pt x="10276" y="4287"/>
                    <a:pt x="10359" y="4287"/>
                  </a:cubicBezTo>
                  <a:lnTo>
                    <a:pt x="11216" y="4287"/>
                  </a:lnTo>
                  <a:lnTo>
                    <a:pt x="11216" y="4560"/>
                  </a:lnTo>
                  <a:lnTo>
                    <a:pt x="8776" y="4560"/>
                  </a:lnTo>
                  <a:lnTo>
                    <a:pt x="8776" y="4287"/>
                  </a:lnTo>
                  <a:lnTo>
                    <a:pt x="9526" y="4287"/>
                  </a:lnTo>
                  <a:cubicBezTo>
                    <a:pt x="9609" y="4287"/>
                    <a:pt x="9692" y="4215"/>
                    <a:pt x="9692" y="4132"/>
                  </a:cubicBezTo>
                  <a:cubicBezTo>
                    <a:pt x="9692" y="4037"/>
                    <a:pt x="9609" y="3965"/>
                    <a:pt x="9526" y="3965"/>
                  </a:cubicBezTo>
                  <a:lnTo>
                    <a:pt x="8776" y="3965"/>
                  </a:lnTo>
                  <a:lnTo>
                    <a:pt x="8776" y="3179"/>
                  </a:lnTo>
                  <a:lnTo>
                    <a:pt x="9038" y="3179"/>
                  </a:lnTo>
                  <a:cubicBezTo>
                    <a:pt x="9121" y="3179"/>
                    <a:pt x="9192" y="3096"/>
                    <a:pt x="9192" y="3013"/>
                  </a:cubicBezTo>
                  <a:lnTo>
                    <a:pt x="9192" y="2394"/>
                  </a:lnTo>
                  <a:cubicBezTo>
                    <a:pt x="9192" y="2310"/>
                    <a:pt x="9121" y="2239"/>
                    <a:pt x="9038" y="2239"/>
                  </a:cubicBezTo>
                  <a:lnTo>
                    <a:pt x="7525" y="2239"/>
                  </a:lnTo>
                  <a:lnTo>
                    <a:pt x="7525" y="167"/>
                  </a:lnTo>
                  <a:cubicBezTo>
                    <a:pt x="7525" y="72"/>
                    <a:pt x="7454" y="0"/>
                    <a:pt x="737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cxnSp>
        <p:nvCxnSpPr>
          <p:cNvPr id="1136" name="Google Shape;1136;p84"/>
          <p:cNvCxnSpPr/>
          <p:nvPr/>
        </p:nvCxnSpPr>
        <p:spPr>
          <a:xfrm>
            <a:off x="3927875" y="3622675"/>
            <a:ext cx="10200" cy="1372800"/>
          </a:xfrm>
          <a:prstGeom prst="straightConnector1">
            <a:avLst/>
          </a:prstGeom>
          <a:noFill/>
          <a:ln cap="flat" cmpd="sng" w="76200">
            <a:solidFill>
              <a:srgbClr val="1F497D"/>
            </a:solidFill>
            <a:prstDash val="dot"/>
            <a:round/>
            <a:headEnd len="med" w="med" type="none"/>
            <a:tailEnd len="med" w="med" type="none"/>
          </a:ln>
        </p:spPr>
      </p:cxnSp>
      <p:sp>
        <p:nvSpPr>
          <p:cNvPr id="1137" name="Google Shape;1137;p84"/>
          <p:cNvSpPr txBox="1"/>
          <p:nvPr/>
        </p:nvSpPr>
        <p:spPr>
          <a:xfrm>
            <a:off x="461025" y="4594225"/>
            <a:ext cx="1988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Montserrat"/>
                <a:ea typeface="Montserrat"/>
                <a:cs typeface="Montserrat"/>
                <a:sym typeface="Montserrat"/>
              </a:rPr>
              <a:t>time step </a:t>
            </a:r>
            <a:r>
              <a:rPr b="1" lang="en-US" sz="2500">
                <a:latin typeface="Montserrat"/>
                <a:ea typeface="Montserrat"/>
                <a:cs typeface="Montserrat"/>
                <a:sym typeface="Montserrat"/>
              </a:rPr>
              <a:t>t</a:t>
            </a:r>
            <a:endParaRPr b="1" sz="2500">
              <a:latin typeface="Montserrat"/>
              <a:ea typeface="Montserrat"/>
              <a:cs typeface="Montserrat"/>
              <a:sym typeface="Montserrat"/>
            </a:endParaRPr>
          </a:p>
        </p:txBody>
      </p:sp>
      <p:sp>
        <p:nvSpPr>
          <p:cNvPr id="1138" name="Google Shape;1138;p84"/>
          <p:cNvSpPr/>
          <p:nvPr/>
        </p:nvSpPr>
        <p:spPr>
          <a:xfrm>
            <a:off x="2728875" y="3076000"/>
            <a:ext cx="6990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x1</a:t>
            </a:r>
            <a:endParaRPr sz="2500"/>
          </a:p>
        </p:txBody>
      </p:sp>
      <p:sp>
        <p:nvSpPr>
          <p:cNvPr id="1139" name="Google Shape;1139;p84"/>
          <p:cNvSpPr/>
          <p:nvPr/>
        </p:nvSpPr>
        <p:spPr>
          <a:xfrm>
            <a:off x="2728875" y="5666800"/>
            <a:ext cx="6990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xn</a:t>
            </a:r>
            <a:endParaRPr sz="2500"/>
          </a:p>
        </p:txBody>
      </p:sp>
      <p:sp>
        <p:nvSpPr>
          <p:cNvPr id="1140" name="Google Shape;1140;p84"/>
          <p:cNvSpPr txBox="1"/>
          <p:nvPr>
            <p:ph type="title"/>
          </p:nvPr>
        </p:nvSpPr>
        <p:spPr>
          <a:xfrm>
            <a:off x="214725" y="719200"/>
            <a:ext cx="8929200" cy="7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3300">
                <a:solidFill>
                  <a:schemeClr val="dk1"/>
                </a:solidFill>
              </a:rPr>
              <a:t>Warmup: use </a:t>
            </a:r>
            <a:r>
              <a:rPr lang="en-US" sz="3300">
                <a:solidFill>
                  <a:srgbClr val="4A86E8"/>
                </a:solidFill>
              </a:rPr>
              <a:t>n instances</a:t>
            </a:r>
            <a:r>
              <a:rPr lang="en-US" sz="3300">
                <a:solidFill>
                  <a:schemeClr val="dk1"/>
                </a:solidFill>
              </a:rPr>
              <a:t> of IPE</a:t>
            </a:r>
            <a:endParaRPr sz="3300">
              <a:solidFill>
                <a:schemeClr val="dk1"/>
              </a:solidFill>
            </a:endParaRPr>
          </a:p>
        </p:txBody>
      </p:sp>
      <p:pic>
        <p:nvPicPr>
          <p:cNvPr id="1141" name="Google Shape;1141;p84"/>
          <p:cNvPicPr preferRelativeResize="0"/>
          <p:nvPr/>
        </p:nvPicPr>
        <p:blipFill>
          <a:blip r:embed="rId3">
            <a:alphaModFix/>
          </a:blip>
          <a:stretch>
            <a:fillRect/>
          </a:stretch>
        </p:blipFill>
        <p:spPr>
          <a:xfrm>
            <a:off x="922000" y="1600200"/>
            <a:ext cx="1219200" cy="1219200"/>
          </a:xfrm>
          <a:prstGeom prst="rect">
            <a:avLst/>
          </a:prstGeom>
          <a:noFill/>
          <a:ln>
            <a:noFill/>
          </a:ln>
        </p:spPr>
      </p:pic>
      <p:grpSp>
        <p:nvGrpSpPr>
          <p:cNvPr id="1142" name="Google Shape;1142;p84"/>
          <p:cNvGrpSpPr/>
          <p:nvPr/>
        </p:nvGrpSpPr>
        <p:grpSpPr>
          <a:xfrm>
            <a:off x="6112928" y="1757307"/>
            <a:ext cx="942142" cy="904995"/>
            <a:chOff x="8007400" y="2902278"/>
            <a:chExt cx="285230" cy="355597"/>
          </a:xfrm>
        </p:grpSpPr>
        <p:sp>
          <p:nvSpPr>
            <p:cNvPr id="1143" name="Google Shape;1143;p84"/>
            <p:cNvSpPr/>
            <p:nvPr/>
          </p:nvSpPr>
          <p:spPr>
            <a:xfrm>
              <a:off x="8134820" y="3165305"/>
              <a:ext cx="39851" cy="39851"/>
            </a:xfrm>
            <a:custGeom>
              <a:rect b="b" l="l" r="r" t="t"/>
              <a:pathLst>
                <a:path extrusionOk="0" h="1251" w="1251">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84"/>
            <p:cNvSpPr/>
            <p:nvPr/>
          </p:nvSpPr>
          <p:spPr>
            <a:xfrm>
              <a:off x="8007400" y="2902278"/>
              <a:ext cx="285230" cy="355597"/>
            </a:xfrm>
            <a:custGeom>
              <a:rect b="b" l="l" r="r" t="t"/>
              <a:pathLst>
                <a:path extrusionOk="0" h="11163" w="8954">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45" name="Google Shape;1145;p84"/>
          <p:cNvSpPr txBox="1"/>
          <p:nvPr/>
        </p:nvSpPr>
        <p:spPr>
          <a:xfrm>
            <a:off x="2562800" y="22145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1</a:t>
            </a:r>
            <a:endParaRPr sz="2500"/>
          </a:p>
        </p:txBody>
      </p:sp>
      <p:sp>
        <p:nvSpPr>
          <p:cNvPr id="1146" name="Google Shape;1146;p84"/>
          <p:cNvSpPr txBox="1"/>
          <p:nvPr/>
        </p:nvSpPr>
        <p:spPr>
          <a:xfrm>
            <a:off x="2562800" y="48053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n</a:t>
            </a:r>
            <a:endParaRPr sz="2500"/>
          </a:p>
        </p:txBody>
      </p:sp>
      <p:pic>
        <p:nvPicPr>
          <p:cNvPr id="1147" name="Google Shape;1147;p84"/>
          <p:cNvPicPr preferRelativeResize="0"/>
          <p:nvPr/>
        </p:nvPicPr>
        <p:blipFill>
          <a:blip r:embed="rId4">
            <a:alphaModFix/>
          </a:blip>
          <a:stretch>
            <a:fillRect/>
          </a:stretch>
        </p:blipFill>
        <p:spPr>
          <a:xfrm>
            <a:off x="2757525" y="2362188"/>
            <a:ext cx="609600" cy="609600"/>
          </a:xfrm>
          <a:prstGeom prst="rect">
            <a:avLst/>
          </a:prstGeom>
          <a:noFill/>
          <a:ln>
            <a:noFill/>
          </a:ln>
        </p:spPr>
      </p:pic>
      <p:pic>
        <p:nvPicPr>
          <p:cNvPr id="1148" name="Google Shape;1148;p84"/>
          <p:cNvPicPr preferRelativeResize="0"/>
          <p:nvPr/>
        </p:nvPicPr>
        <p:blipFill>
          <a:blip r:embed="rId4">
            <a:alphaModFix/>
          </a:blip>
          <a:stretch>
            <a:fillRect/>
          </a:stretch>
        </p:blipFill>
        <p:spPr>
          <a:xfrm>
            <a:off x="2757525" y="4952988"/>
            <a:ext cx="609600" cy="609600"/>
          </a:xfrm>
          <a:prstGeom prst="rect">
            <a:avLst/>
          </a:prstGeom>
          <a:noFill/>
          <a:ln>
            <a:noFill/>
          </a:ln>
        </p:spPr>
      </p:pic>
      <p:sp>
        <p:nvSpPr>
          <p:cNvPr id="1149" name="Google Shape;1149;p84"/>
          <p:cNvSpPr txBox="1"/>
          <p:nvPr/>
        </p:nvSpPr>
        <p:spPr>
          <a:xfrm>
            <a:off x="124400" y="29003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1</a:t>
            </a:r>
            <a:endParaRPr sz="2500"/>
          </a:p>
        </p:txBody>
      </p:sp>
      <p:pic>
        <p:nvPicPr>
          <p:cNvPr id="1150" name="Google Shape;1150;p84"/>
          <p:cNvPicPr preferRelativeResize="0"/>
          <p:nvPr/>
        </p:nvPicPr>
        <p:blipFill>
          <a:blip r:embed="rId4">
            <a:alphaModFix/>
          </a:blip>
          <a:stretch>
            <a:fillRect/>
          </a:stretch>
        </p:blipFill>
        <p:spPr>
          <a:xfrm>
            <a:off x="319125" y="3047988"/>
            <a:ext cx="609600" cy="609600"/>
          </a:xfrm>
          <a:prstGeom prst="rect">
            <a:avLst/>
          </a:prstGeom>
          <a:noFill/>
          <a:ln>
            <a:noFill/>
          </a:ln>
        </p:spPr>
      </p:pic>
      <p:sp>
        <p:nvSpPr>
          <p:cNvPr id="1151" name="Google Shape;1151;p84"/>
          <p:cNvSpPr txBox="1"/>
          <p:nvPr/>
        </p:nvSpPr>
        <p:spPr>
          <a:xfrm>
            <a:off x="1343600" y="29003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n</a:t>
            </a:r>
            <a:endParaRPr sz="2500"/>
          </a:p>
        </p:txBody>
      </p:sp>
      <p:pic>
        <p:nvPicPr>
          <p:cNvPr id="1152" name="Google Shape;1152;p84"/>
          <p:cNvPicPr preferRelativeResize="0"/>
          <p:nvPr/>
        </p:nvPicPr>
        <p:blipFill>
          <a:blip r:embed="rId4">
            <a:alphaModFix/>
          </a:blip>
          <a:stretch>
            <a:fillRect/>
          </a:stretch>
        </p:blipFill>
        <p:spPr>
          <a:xfrm>
            <a:off x="1538325" y="3047988"/>
            <a:ext cx="609600" cy="609600"/>
          </a:xfrm>
          <a:prstGeom prst="rect">
            <a:avLst/>
          </a:prstGeom>
          <a:noFill/>
          <a:ln>
            <a:noFill/>
          </a:ln>
        </p:spPr>
      </p:pic>
      <p:cxnSp>
        <p:nvCxnSpPr>
          <p:cNvPr id="1153" name="Google Shape;1153;p84"/>
          <p:cNvCxnSpPr>
            <a:stCxn id="1150" idx="3"/>
            <a:endCxn id="1152" idx="1"/>
          </p:cNvCxnSpPr>
          <p:nvPr/>
        </p:nvCxnSpPr>
        <p:spPr>
          <a:xfrm>
            <a:off x="928725" y="3352788"/>
            <a:ext cx="609600" cy="0"/>
          </a:xfrm>
          <a:prstGeom prst="straightConnector1">
            <a:avLst/>
          </a:prstGeom>
          <a:noFill/>
          <a:ln cap="flat" cmpd="sng" w="38100">
            <a:solidFill>
              <a:schemeClr val="dk1"/>
            </a:solidFill>
            <a:prstDash val="dot"/>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158" name="Shape 1158"/>
        <p:cNvGrpSpPr/>
        <p:nvPr/>
      </p:nvGrpSpPr>
      <p:grpSpPr>
        <a:xfrm>
          <a:off x="0" y="0"/>
          <a:ext cx="0" cy="0"/>
          <a:chOff x="0" y="0"/>
          <a:chExt cx="0" cy="0"/>
        </a:xfrm>
      </p:grpSpPr>
      <p:sp>
        <p:nvSpPr>
          <p:cNvPr id="1159" name="Google Shape;1159;p85"/>
          <p:cNvSpPr txBox="1"/>
          <p:nvPr/>
        </p:nvSpPr>
        <p:spPr>
          <a:xfrm>
            <a:off x="4789450" y="1965525"/>
            <a:ext cx="439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grpSp>
        <p:nvGrpSpPr>
          <p:cNvPr id="1160" name="Google Shape;1160;p85"/>
          <p:cNvGrpSpPr/>
          <p:nvPr/>
        </p:nvGrpSpPr>
        <p:grpSpPr>
          <a:xfrm>
            <a:off x="3516594" y="2366897"/>
            <a:ext cx="806676" cy="905014"/>
            <a:chOff x="5756399" y="2434456"/>
            <a:chExt cx="367925" cy="367161"/>
          </a:xfrm>
        </p:grpSpPr>
        <p:sp>
          <p:nvSpPr>
            <p:cNvPr id="1161" name="Google Shape;1161;p85"/>
            <p:cNvSpPr/>
            <p:nvPr/>
          </p:nvSpPr>
          <p:spPr>
            <a:xfrm>
              <a:off x="5864865" y="2563023"/>
              <a:ext cx="39882" cy="68297"/>
            </a:xfrm>
            <a:custGeom>
              <a:rect b="b" l="l" r="r" t="t"/>
              <a:pathLst>
                <a:path extrusionOk="0" h="2144" w="1252">
                  <a:moveTo>
                    <a:pt x="918" y="334"/>
                  </a:moveTo>
                  <a:lnTo>
                    <a:pt x="918" y="1822"/>
                  </a:lnTo>
                  <a:lnTo>
                    <a:pt x="334" y="1822"/>
                  </a:lnTo>
                  <a:lnTo>
                    <a:pt x="334" y="334"/>
                  </a:lnTo>
                  <a:close/>
                  <a:moveTo>
                    <a:pt x="168" y="1"/>
                  </a:moveTo>
                  <a:cubicBezTo>
                    <a:pt x="84" y="1"/>
                    <a:pt x="1" y="72"/>
                    <a:pt x="1" y="167"/>
                  </a:cubicBezTo>
                  <a:lnTo>
                    <a:pt x="1" y="1977"/>
                  </a:lnTo>
                  <a:cubicBezTo>
                    <a:pt x="1" y="2072"/>
                    <a:pt x="84" y="2144"/>
                    <a:pt x="168" y="2144"/>
                  </a:cubicBezTo>
                  <a:lnTo>
                    <a:pt x="1096" y="2144"/>
                  </a:lnTo>
                  <a:cubicBezTo>
                    <a:pt x="1180" y="2144"/>
                    <a:pt x="1251" y="2072"/>
                    <a:pt x="1251" y="1977"/>
                  </a:cubicBezTo>
                  <a:lnTo>
                    <a:pt x="1251" y="167"/>
                  </a:lnTo>
                  <a:cubicBezTo>
                    <a:pt x="1251" y="72"/>
                    <a:pt x="1180" y="1"/>
                    <a:pt x="10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62" name="Google Shape;1162;p85"/>
            <p:cNvSpPr/>
            <p:nvPr/>
          </p:nvSpPr>
          <p:spPr>
            <a:xfrm>
              <a:off x="5920261" y="2563023"/>
              <a:ext cx="40233" cy="68297"/>
            </a:xfrm>
            <a:custGeom>
              <a:rect b="b" l="l" r="r" t="t"/>
              <a:pathLst>
                <a:path extrusionOk="0" h="2144" w="1263">
                  <a:moveTo>
                    <a:pt x="929" y="334"/>
                  </a:moveTo>
                  <a:lnTo>
                    <a:pt x="929" y="1822"/>
                  </a:lnTo>
                  <a:lnTo>
                    <a:pt x="346" y="1822"/>
                  </a:lnTo>
                  <a:lnTo>
                    <a:pt x="346" y="334"/>
                  </a:lnTo>
                  <a:close/>
                  <a:moveTo>
                    <a:pt x="167" y="1"/>
                  </a:moveTo>
                  <a:cubicBezTo>
                    <a:pt x="84" y="1"/>
                    <a:pt x="12" y="72"/>
                    <a:pt x="12" y="167"/>
                  </a:cubicBezTo>
                  <a:lnTo>
                    <a:pt x="12" y="1977"/>
                  </a:lnTo>
                  <a:cubicBezTo>
                    <a:pt x="0" y="2072"/>
                    <a:pt x="84" y="2144"/>
                    <a:pt x="167" y="2144"/>
                  </a:cubicBezTo>
                  <a:lnTo>
                    <a:pt x="1096" y="2144"/>
                  </a:lnTo>
                  <a:cubicBezTo>
                    <a:pt x="1179" y="2144"/>
                    <a:pt x="1262" y="2072"/>
                    <a:pt x="1262" y="1977"/>
                  </a:cubicBezTo>
                  <a:lnTo>
                    <a:pt x="1262" y="167"/>
                  </a:lnTo>
                  <a:cubicBezTo>
                    <a:pt x="1262" y="72"/>
                    <a:pt x="1179" y="1"/>
                    <a:pt x="10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63" name="Google Shape;1163;p85"/>
            <p:cNvSpPr/>
            <p:nvPr/>
          </p:nvSpPr>
          <p:spPr>
            <a:xfrm>
              <a:off x="5790165" y="2646451"/>
              <a:ext cx="39851" cy="68329"/>
            </a:xfrm>
            <a:custGeom>
              <a:rect b="b" l="l" r="r" t="t"/>
              <a:pathLst>
                <a:path extrusionOk="0" h="2145" w="1251">
                  <a:moveTo>
                    <a:pt x="917" y="334"/>
                  </a:moveTo>
                  <a:lnTo>
                    <a:pt x="917" y="1823"/>
                  </a:lnTo>
                  <a:lnTo>
                    <a:pt x="346" y="1823"/>
                  </a:lnTo>
                  <a:lnTo>
                    <a:pt x="346" y="334"/>
                  </a:lnTo>
                  <a:close/>
                  <a:moveTo>
                    <a:pt x="167" y="1"/>
                  </a:moveTo>
                  <a:cubicBezTo>
                    <a:pt x="72" y="1"/>
                    <a:pt x="0" y="72"/>
                    <a:pt x="0" y="168"/>
                  </a:cubicBezTo>
                  <a:lnTo>
                    <a:pt x="0" y="1977"/>
                  </a:lnTo>
                  <a:cubicBezTo>
                    <a:pt x="0" y="2073"/>
                    <a:pt x="72" y="2144"/>
                    <a:pt x="167" y="2144"/>
                  </a:cubicBezTo>
                  <a:lnTo>
                    <a:pt x="1084" y="2144"/>
                  </a:lnTo>
                  <a:cubicBezTo>
                    <a:pt x="1179" y="2144"/>
                    <a:pt x="1251" y="2073"/>
                    <a:pt x="1251" y="1977"/>
                  </a:cubicBezTo>
                  <a:lnTo>
                    <a:pt x="1251" y="168"/>
                  </a:lnTo>
                  <a:cubicBezTo>
                    <a:pt x="1251" y="72"/>
                    <a:pt x="1179" y="1"/>
                    <a:pt x="108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64" name="Google Shape;1164;p85"/>
            <p:cNvSpPr/>
            <p:nvPr/>
          </p:nvSpPr>
          <p:spPr>
            <a:xfrm>
              <a:off x="6050707" y="2646451"/>
              <a:ext cx="39882" cy="68329"/>
            </a:xfrm>
            <a:custGeom>
              <a:rect b="b" l="l" r="r" t="t"/>
              <a:pathLst>
                <a:path extrusionOk="0" h="2145" w="1252">
                  <a:moveTo>
                    <a:pt x="930" y="334"/>
                  </a:moveTo>
                  <a:lnTo>
                    <a:pt x="930" y="1823"/>
                  </a:lnTo>
                  <a:lnTo>
                    <a:pt x="346" y="1823"/>
                  </a:lnTo>
                  <a:lnTo>
                    <a:pt x="346" y="334"/>
                  </a:lnTo>
                  <a:close/>
                  <a:moveTo>
                    <a:pt x="168" y="1"/>
                  </a:moveTo>
                  <a:cubicBezTo>
                    <a:pt x="84" y="1"/>
                    <a:pt x="1" y="72"/>
                    <a:pt x="1" y="168"/>
                  </a:cubicBezTo>
                  <a:lnTo>
                    <a:pt x="1" y="1977"/>
                  </a:lnTo>
                  <a:cubicBezTo>
                    <a:pt x="1" y="2073"/>
                    <a:pt x="72" y="2144"/>
                    <a:pt x="168" y="2144"/>
                  </a:cubicBezTo>
                  <a:lnTo>
                    <a:pt x="1096" y="2144"/>
                  </a:lnTo>
                  <a:cubicBezTo>
                    <a:pt x="1180" y="2144"/>
                    <a:pt x="1251" y="2073"/>
                    <a:pt x="1251" y="1977"/>
                  </a:cubicBezTo>
                  <a:lnTo>
                    <a:pt x="1251" y="168"/>
                  </a:lnTo>
                  <a:cubicBezTo>
                    <a:pt x="1251" y="72"/>
                    <a:pt x="1180" y="1"/>
                    <a:pt x="10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65" name="Google Shape;1165;p85"/>
            <p:cNvSpPr/>
            <p:nvPr/>
          </p:nvSpPr>
          <p:spPr>
            <a:xfrm>
              <a:off x="5976007" y="2563023"/>
              <a:ext cx="39851" cy="68297"/>
            </a:xfrm>
            <a:custGeom>
              <a:rect b="b" l="l" r="r" t="t"/>
              <a:pathLst>
                <a:path extrusionOk="0" h="2144" w="1251">
                  <a:moveTo>
                    <a:pt x="917" y="334"/>
                  </a:moveTo>
                  <a:lnTo>
                    <a:pt x="917" y="1822"/>
                  </a:lnTo>
                  <a:lnTo>
                    <a:pt x="334" y="1822"/>
                  </a:lnTo>
                  <a:lnTo>
                    <a:pt x="334" y="334"/>
                  </a:lnTo>
                  <a:close/>
                  <a:moveTo>
                    <a:pt x="167" y="1"/>
                  </a:moveTo>
                  <a:cubicBezTo>
                    <a:pt x="72" y="1"/>
                    <a:pt x="0" y="72"/>
                    <a:pt x="0" y="167"/>
                  </a:cubicBezTo>
                  <a:lnTo>
                    <a:pt x="0" y="1977"/>
                  </a:lnTo>
                  <a:cubicBezTo>
                    <a:pt x="0" y="2072"/>
                    <a:pt x="72" y="2144"/>
                    <a:pt x="167" y="2144"/>
                  </a:cubicBezTo>
                  <a:lnTo>
                    <a:pt x="1084" y="2144"/>
                  </a:lnTo>
                  <a:cubicBezTo>
                    <a:pt x="1179" y="2144"/>
                    <a:pt x="1251" y="2072"/>
                    <a:pt x="1251" y="1977"/>
                  </a:cubicBezTo>
                  <a:lnTo>
                    <a:pt x="1251" y="167"/>
                  </a:lnTo>
                  <a:cubicBezTo>
                    <a:pt x="1251" y="72"/>
                    <a:pt x="1179" y="1"/>
                    <a:pt x="108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66" name="Google Shape;1166;p85"/>
            <p:cNvSpPr/>
            <p:nvPr/>
          </p:nvSpPr>
          <p:spPr>
            <a:xfrm>
              <a:off x="5919114" y="2453027"/>
              <a:ext cx="42877" cy="43673"/>
            </a:xfrm>
            <a:custGeom>
              <a:rect b="b" l="l" r="r" t="t"/>
              <a:pathLst>
                <a:path extrusionOk="0" h="1371" w="1346">
                  <a:moveTo>
                    <a:pt x="679" y="1"/>
                  </a:moveTo>
                  <a:cubicBezTo>
                    <a:pt x="596" y="1"/>
                    <a:pt x="524" y="72"/>
                    <a:pt x="524" y="167"/>
                  </a:cubicBezTo>
                  <a:lnTo>
                    <a:pt x="524" y="525"/>
                  </a:lnTo>
                  <a:lnTo>
                    <a:pt x="167" y="525"/>
                  </a:lnTo>
                  <a:cubicBezTo>
                    <a:pt x="72" y="525"/>
                    <a:pt x="1" y="596"/>
                    <a:pt x="1" y="691"/>
                  </a:cubicBezTo>
                  <a:cubicBezTo>
                    <a:pt x="1" y="775"/>
                    <a:pt x="72" y="846"/>
                    <a:pt x="167" y="846"/>
                  </a:cubicBezTo>
                  <a:lnTo>
                    <a:pt x="524" y="846"/>
                  </a:lnTo>
                  <a:lnTo>
                    <a:pt x="501" y="1203"/>
                  </a:lnTo>
                  <a:cubicBezTo>
                    <a:pt x="501" y="1299"/>
                    <a:pt x="584" y="1370"/>
                    <a:pt x="667" y="1370"/>
                  </a:cubicBezTo>
                  <a:cubicBezTo>
                    <a:pt x="751" y="1370"/>
                    <a:pt x="834" y="1299"/>
                    <a:pt x="834" y="1203"/>
                  </a:cubicBezTo>
                  <a:lnTo>
                    <a:pt x="834" y="846"/>
                  </a:lnTo>
                  <a:lnTo>
                    <a:pt x="1191" y="846"/>
                  </a:lnTo>
                  <a:cubicBezTo>
                    <a:pt x="1274" y="846"/>
                    <a:pt x="1346" y="775"/>
                    <a:pt x="1346" y="691"/>
                  </a:cubicBezTo>
                  <a:cubicBezTo>
                    <a:pt x="1346" y="596"/>
                    <a:pt x="1274" y="525"/>
                    <a:pt x="1191" y="525"/>
                  </a:cubicBezTo>
                  <a:lnTo>
                    <a:pt x="846" y="525"/>
                  </a:lnTo>
                  <a:lnTo>
                    <a:pt x="846" y="167"/>
                  </a:lnTo>
                  <a:cubicBezTo>
                    <a:pt x="846" y="72"/>
                    <a:pt x="774" y="1"/>
                    <a:pt x="6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67" name="Google Shape;1167;p85"/>
            <p:cNvSpPr/>
            <p:nvPr/>
          </p:nvSpPr>
          <p:spPr>
            <a:xfrm>
              <a:off x="5756399" y="2434456"/>
              <a:ext cx="367925" cy="367161"/>
            </a:xfrm>
            <a:custGeom>
              <a:rect b="b" l="l" r="r" t="t"/>
              <a:pathLst>
                <a:path extrusionOk="0" h="11526" w="11550">
                  <a:moveTo>
                    <a:pt x="7192" y="334"/>
                  </a:moveTo>
                  <a:lnTo>
                    <a:pt x="7192" y="2215"/>
                  </a:lnTo>
                  <a:lnTo>
                    <a:pt x="6287" y="2215"/>
                  </a:lnTo>
                  <a:cubicBezTo>
                    <a:pt x="6192" y="2215"/>
                    <a:pt x="6121" y="2298"/>
                    <a:pt x="6121" y="2382"/>
                  </a:cubicBezTo>
                  <a:cubicBezTo>
                    <a:pt x="6121" y="2477"/>
                    <a:pt x="6192" y="2548"/>
                    <a:pt x="6287" y="2548"/>
                  </a:cubicBezTo>
                  <a:lnTo>
                    <a:pt x="8859" y="2548"/>
                  </a:lnTo>
                  <a:lnTo>
                    <a:pt x="8859" y="2822"/>
                  </a:lnTo>
                  <a:lnTo>
                    <a:pt x="2692" y="2822"/>
                  </a:lnTo>
                  <a:lnTo>
                    <a:pt x="2692" y="2548"/>
                  </a:lnTo>
                  <a:lnTo>
                    <a:pt x="5335" y="2548"/>
                  </a:lnTo>
                  <a:cubicBezTo>
                    <a:pt x="5418" y="2548"/>
                    <a:pt x="5490" y="2477"/>
                    <a:pt x="5490" y="2382"/>
                  </a:cubicBezTo>
                  <a:cubicBezTo>
                    <a:pt x="5490" y="2298"/>
                    <a:pt x="5418" y="2215"/>
                    <a:pt x="5335" y="2215"/>
                  </a:cubicBezTo>
                  <a:lnTo>
                    <a:pt x="4370" y="2215"/>
                  </a:lnTo>
                  <a:lnTo>
                    <a:pt x="4370" y="334"/>
                  </a:lnTo>
                  <a:close/>
                  <a:moveTo>
                    <a:pt x="2787" y="4287"/>
                  </a:moveTo>
                  <a:lnTo>
                    <a:pt x="2787" y="4560"/>
                  </a:lnTo>
                  <a:lnTo>
                    <a:pt x="346" y="4560"/>
                  </a:lnTo>
                  <a:lnTo>
                    <a:pt x="346" y="4287"/>
                  </a:lnTo>
                  <a:close/>
                  <a:moveTo>
                    <a:pt x="7133" y="8037"/>
                  </a:moveTo>
                  <a:lnTo>
                    <a:pt x="7133" y="10537"/>
                  </a:lnTo>
                  <a:lnTo>
                    <a:pt x="5954" y="10537"/>
                  </a:lnTo>
                  <a:lnTo>
                    <a:pt x="5954" y="8037"/>
                  </a:lnTo>
                  <a:close/>
                  <a:moveTo>
                    <a:pt x="8442" y="3156"/>
                  </a:moveTo>
                  <a:lnTo>
                    <a:pt x="8442" y="10537"/>
                  </a:lnTo>
                  <a:lnTo>
                    <a:pt x="7478" y="10537"/>
                  </a:lnTo>
                  <a:lnTo>
                    <a:pt x="7478" y="7859"/>
                  </a:lnTo>
                  <a:cubicBezTo>
                    <a:pt x="7478" y="7775"/>
                    <a:pt x="7395" y="7704"/>
                    <a:pt x="7311" y="7704"/>
                  </a:cubicBezTo>
                  <a:lnTo>
                    <a:pt x="4287" y="7704"/>
                  </a:lnTo>
                  <a:cubicBezTo>
                    <a:pt x="4204" y="7704"/>
                    <a:pt x="4120" y="7775"/>
                    <a:pt x="4120" y="7859"/>
                  </a:cubicBezTo>
                  <a:lnTo>
                    <a:pt x="4120" y="10537"/>
                  </a:lnTo>
                  <a:lnTo>
                    <a:pt x="3156" y="10537"/>
                  </a:lnTo>
                  <a:lnTo>
                    <a:pt x="3132" y="3156"/>
                  </a:lnTo>
                  <a:close/>
                  <a:moveTo>
                    <a:pt x="5609" y="8061"/>
                  </a:moveTo>
                  <a:lnTo>
                    <a:pt x="5609" y="10561"/>
                  </a:lnTo>
                  <a:lnTo>
                    <a:pt x="4442" y="10561"/>
                  </a:lnTo>
                  <a:lnTo>
                    <a:pt x="4442" y="8061"/>
                  </a:lnTo>
                  <a:close/>
                  <a:moveTo>
                    <a:pt x="10966" y="4906"/>
                  </a:moveTo>
                  <a:lnTo>
                    <a:pt x="10966" y="10561"/>
                  </a:lnTo>
                  <a:lnTo>
                    <a:pt x="8764" y="10561"/>
                  </a:lnTo>
                  <a:lnTo>
                    <a:pt x="8764" y="4906"/>
                  </a:lnTo>
                  <a:close/>
                  <a:moveTo>
                    <a:pt x="11205" y="10883"/>
                  </a:moveTo>
                  <a:lnTo>
                    <a:pt x="11205" y="11180"/>
                  </a:lnTo>
                  <a:lnTo>
                    <a:pt x="334" y="11180"/>
                  </a:lnTo>
                  <a:lnTo>
                    <a:pt x="334" y="10883"/>
                  </a:lnTo>
                  <a:close/>
                  <a:moveTo>
                    <a:pt x="4216" y="0"/>
                  </a:moveTo>
                  <a:cubicBezTo>
                    <a:pt x="4120" y="0"/>
                    <a:pt x="4049" y="72"/>
                    <a:pt x="4049" y="167"/>
                  </a:cubicBezTo>
                  <a:lnTo>
                    <a:pt x="4049" y="2239"/>
                  </a:lnTo>
                  <a:lnTo>
                    <a:pt x="2537" y="2239"/>
                  </a:lnTo>
                  <a:cubicBezTo>
                    <a:pt x="2442" y="2239"/>
                    <a:pt x="2370" y="2310"/>
                    <a:pt x="2370" y="2394"/>
                  </a:cubicBezTo>
                  <a:lnTo>
                    <a:pt x="2370" y="3013"/>
                  </a:lnTo>
                  <a:cubicBezTo>
                    <a:pt x="2370" y="3096"/>
                    <a:pt x="2442" y="3179"/>
                    <a:pt x="2537" y="3179"/>
                  </a:cubicBezTo>
                  <a:lnTo>
                    <a:pt x="2787" y="3179"/>
                  </a:lnTo>
                  <a:lnTo>
                    <a:pt x="2787" y="3965"/>
                  </a:lnTo>
                  <a:lnTo>
                    <a:pt x="167" y="3965"/>
                  </a:lnTo>
                  <a:cubicBezTo>
                    <a:pt x="72" y="3965"/>
                    <a:pt x="1" y="4037"/>
                    <a:pt x="1" y="4132"/>
                  </a:cubicBezTo>
                  <a:lnTo>
                    <a:pt x="1" y="4739"/>
                  </a:lnTo>
                  <a:cubicBezTo>
                    <a:pt x="1" y="4822"/>
                    <a:pt x="72" y="4906"/>
                    <a:pt x="167" y="4906"/>
                  </a:cubicBezTo>
                  <a:lnTo>
                    <a:pt x="239" y="4906"/>
                  </a:lnTo>
                  <a:lnTo>
                    <a:pt x="239" y="6013"/>
                  </a:lnTo>
                  <a:cubicBezTo>
                    <a:pt x="239" y="6108"/>
                    <a:pt x="310" y="6180"/>
                    <a:pt x="406" y="6180"/>
                  </a:cubicBezTo>
                  <a:cubicBezTo>
                    <a:pt x="489" y="6180"/>
                    <a:pt x="572" y="6108"/>
                    <a:pt x="572" y="6013"/>
                  </a:cubicBezTo>
                  <a:lnTo>
                    <a:pt x="572" y="4906"/>
                  </a:lnTo>
                  <a:lnTo>
                    <a:pt x="2763" y="4906"/>
                  </a:lnTo>
                  <a:lnTo>
                    <a:pt x="2763" y="10561"/>
                  </a:lnTo>
                  <a:lnTo>
                    <a:pt x="572" y="10561"/>
                  </a:lnTo>
                  <a:lnTo>
                    <a:pt x="572" y="6870"/>
                  </a:lnTo>
                  <a:cubicBezTo>
                    <a:pt x="572" y="6775"/>
                    <a:pt x="489" y="6704"/>
                    <a:pt x="406" y="6704"/>
                  </a:cubicBezTo>
                  <a:cubicBezTo>
                    <a:pt x="310" y="6704"/>
                    <a:pt x="239" y="6775"/>
                    <a:pt x="239" y="6870"/>
                  </a:cubicBezTo>
                  <a:lnTo>
                    <a:pt x="239" y="10561"/>
                  </a:lnTo>
                  <a:lnTo>
                    <a:pt x="167" y="10561"/>
                  </a:lnTo>
                  <a:cubicBezTo>
                    <a:pt x="72" y="10561"/>
                    <a:pt x="1" y="10633"/>
                    <a:pt x="1" y="10716"/>
                  </a:cubicBezTo>
                  <a:lnTo>
                    <a:pt x="1" y="11359"/>
                  </a:lnTo>
                  <a:cubicBezTo>
                    <a:pt x="1" y="11454"/>
                    <a:pt x="72" y="11526"/>
                    <a:pt x="167" y="11526"/>
                  </a:cubicBezTo>
                  <a:lnTo>
                    <a:pt x="11371" y="11526"/>
                  </a:lnTo>
                  <a:cubicBezTo>
                    <a:pt x="11466" y="11526"/>
                    <a:pt x="11538" y="11454"/>
                    <a:pt x="11538" y="11359"/>
                  </a:cubicBezTo>
                  <a:lnTo>
                    <a:pt x="11538" y="10716"/>
                  </a:lnTo>
                  <a:cubicBezTo>
                    <a:pt x="11538" y="10633"/>
                    <a:pt x="11466" y="10561"/>
                    <a:pt x="11371" y="10561"/>
                  </a:cubicBezTo>
                  <a:lnTo>
                    <a:pt x="11300" y="10561"/>
                  </a:lnTo>
                  <a:lnTo>
                    <a:pt x="11300" y="4906"/>
                  </a:lnTo>
                  <a:lnTo>
                    <a:pt x="11383" y="4906"/>
                  </a:lnTo>
                  <a:cubicBezTo>
                    <a:pt x="11478" y="4906"/>
                    <a:pt x="11550" y="4822"/>
                    <a:pt x="11550" y="4739"/>
                  </a:cubicBezTo>
                  <a:lnTo>
                    <a:pt x="11550" y="4132"/>
                  </a:lnTo>
                  <a:cubicBezTo>
                    <a:pt x="11550" y="4037"/>
                    <a:pt x="11478" y="3965"/>
                    <a:pt x="11383" y="3965"/>
                  </a:cubicBezTo>
                  <a:lnTo>
                    <a:pt x="10359" y="3965"/>
                  </a:lnTo>
                  <a:cubicBezTo>
                    <a:pt x="10276" y="3965"/>
                    <a:pt x="10192" y="4037"/>
                    <a:pt x="10192" y="4132"/>
                  </a:cubicBezTo>
                  <a:cubicBezTo>
                    <a:pt x="10192" y="4215"/>
                    <a:pt x="10276" y="4287"/>
                    <a:pt x="10359" y="4287"/>
                  </a:cubicBezTo>
                  <a:lnTo>
                    <a:pt x="11216" y="4287"/>
                  </a:lnTo>
                  <a:lnTo>
                    <a:pt x="11216" y="4560"/>
                  </a:lnTo>
                  <a:lnTo>
                    <a:pt x="8776" y="4560"/>
                  </a:lnTo>
                  <a:lnTo>
                    <a:pt x="8776" y="4287"/>
                  </a:lnTo>
                  <a:lnTo>
                    <a:pt x="9526" y="4287"/>
                  </a:lnTo>
                  <a:cubicBezTo>
                    <a:pt x="9609" y="4287"/>
                    <a:pt x="9692" y="4215"/>
                    <a:pt x="9692" y="4132"/>
                  </a:cubicBezTo>
                  <a:cubicBezTo>
                    <a:pt x="9692" y="4037"/>
                    <a:pt x="9609" y="3965"/>
                    <a:pt x="9526" y="3965"/>
                  </a:cubicBezTo>
                  <a:lnTo>
                    <a:pt x="8776" y="3965"/>
                  </a:lnTo>
                  <a:lnTo>
                    <a:pt x="8776" y="3179"/>
                  </a:lnTo>
                  <a:lnTo>
                    <a:pt x="9038" y="3179"/>
                  </a:lnTo>
                  <a:cubicBezTo>
                    <a:pt x="9121" y="3179"/>
                    <a:pt x="9192" y="3096"/>
                    <a:pt x="9192" y="3013"/>
                  </a:cubicBezTo>
                  <a:lnTo>
                    <a:pt x="9192" y="2394"/>
                  </a:lnTo>
                  <a:cubicBezTo>
                    <a:pt x="9192" y="2310"/>
                    <a:pt x="9121" y="2239"/>
                    <a:pt x="9038" y="2239"/>
                  </a:cubicBezTo>
                  <a:lnTo>
                    <a:pt x="7525" y="2239"/>
                  </a:lnTo>
                  <a:lnTo>
                    <a:pt x="7525" y="167"/>
                  </a:lnTo>
                  <a:cubicBezTo>
                    <a:pt x="7525" y="72"/>
                    <a:pt x="7454" y="0"/>
                    <a:pt x="737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grpSp>
        <p:nvGrpSpPr>
          <p:cNvPr id="1168" name="Google Shape;1168;p85"/>
          <p:cNvGrpSpPr/>
          <p:nvPr/>
        </p:nvGrpSpPr>
        <p:grpSpPr>
          <a:xfrm>
            <a:off x="3516594" y="5324297"/>
            <a:ext cx="806676" cy="905014"/>
            <a:chOff x="5756399" y="2434456"/>
            <a:chExt cx="367925" cy="367161"/>
          </a:xfrm>
        </p:grpSpPr>
        <p:sp>
          <p:nvSpPr>
            <p:cNvPr id="1169" name="Google Shape;1169;p85"/>
            <p:cNvSpPr/>
            <p:nvPr/>
          </p:nvSpPr>
          <p:spPr>
            <a:xfrm>
              <a:off x="5864865" y="2563023"/>
              <a:ext cx="39882" cy="68297"/>
            </a:xfrm>
            <a:custGeom>
              <a:rect b="b" l="l" r="r" t="t"/>
              <a:pathLst>
                <a:path extrusionOk="0" h="2144" w="1252">
                  <a:moveTo>
                    <a:pt x="918" y="334"/>
                  </a:moveTo>
                  <a:lnTo>
                    <a:pt x="918" y="1822"/>
                  </a:lnTo>
                  <a:lnTo>
                    <a:pt x="334" y="1822"/>
                  </a:lnTo>
                  <a:lnTo>
                    <a:pt x="334" y="334"/>
                  </a:lnTo>
                  <a:close/>
                  <a:moveTo>
                    <a:pt x="168" y="1"/>
                  </a:moveTo>
                  <a:cubicBezTo>
                    <a:pt x="84" y="1"/>
                    <a:pt x="1" y="72"/>
                    <a:pt x="1" y="167"/>
                  </a:cubicBezTo>
                  <a:lnTo>
                    <a:pt x="1" y="1977"/>
                  </a:lnTo>
                  <a:cubicBezTo>
                    <a:pt x="1" y="2072"/>
                    <a:pt x="84" y="2144"/>
                    <a:pt x="168" y="2144"/>
                  </a:cubicBezTo>
                  <a:lnTo>
                    <a:pt x="1096" y="2144"/>
                  </a:lnTo>
                  <a:cubicBezTo>
                    <a:pt x="1180" y="2144"/>
                    <a:pt x="1251" y="2072"/>
                    <a:pt x="1251" y="1977"/>
                  </a:cubicBezTo>
                  <a:lnTo>
                    <a:pt x="1251" y="167"/>
                  </a:lnTo>
                  <a:cubicBezTo>
                    <a:pt x="1251" y="72"/>
                    <a:pt x="1180" y="1"/>
                    <a:pt x="10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70" name="Google Shape;1170;p85"/>
            <p:cNvSpPr/>
            <p:nvPr/>
          </p:nvSpPr>
          <p:spPr>
            <a:xfrm>
              <a:off x="5920261" y="2563023"/>
              <a:ext cx="40233" cy="68297"/>
            </a:xfrm>
            <a:custGeom>
              <a:rect b="b" l="l" r="r" t="t"/>
              <a:pathLst>
                <a:path extrusionOk="0" h="2144" w="1263">
                  <a:moveTo>
                    <a:pt x="929" y="334"/>
                  </a:moveTo>
                  <a:lnTo>
                    <a:pt x="929" y="1822"/>
                  </a:lnTo>
                  <a:lnTo>
                    <a:pt x="346" y="1822"/>
                  </a:lnTo>
                  <a:lnTo>
                    <a:pt x="346" y="334"/>
                  </a:lnTo>
                  <a:close/>
                  <a:moveTo>
                    <a:pt x="167" y="1"/>
                  </a:moveTo>
                  <a:cubicBezTo>
                    <a:pt x="84" y="1"/>
                    <a:pt x="12" y="72"/>
                    <a:pt x="12" y="167"/>
                  </a:cubicBezTo>
                  <a:lnTo>
                    <a:pt x="12" y="1977"/>
                  </a:lnTo>
                  <a:cubicBezTo>
                    <a:pt x="0" y="2072"/>
                    <a:pt x="84" y="2144"/>
                    <a:pt x="167" y="2144"/>
                  </a:cubicBezTo>
                  <a:lnTo>
                    <a:pt x="1096" y="2144"/>
                  </a:lnTo>
                  <a:cubicBezTo>
                    <a:pt x="1179" y="2144"/>
                    <a:pt x="1262" y="2072"/>
                    <a:pt x="1262" y="1977"/>
                  </a:cubicBezTo>
                  <a:lnTo>
                    <a:pt x="1262" y="167"/>
                  </a:lnTo>
                  <a:cubicBezTo>
                    <a:pt x="1262" y="72"/>
                    <a:pt x="1179" y="1"/>
                    <a:pt x="10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71" name="Google Shape;1171;p85"/>
            <p:cNvSpPr/>
            <p:nvPr/>
          </p:nvSpPr>
          <p:spPr>
            <a:xfrm>
              <a:off x="5790165" y="2646451"/>
              <a:ext cx="39851" cy="68329"/>
            </a:xfrm>
            <a:custGeom>
              <a:rect b="b" l="l" r="r" t="t"/>
              <a:pathLst>
                <a:path extrusionOk="0" h="2145" w="1251">
                  <a:moveTo>
                    <a:pt x="917" y="334"/>
                  </a:moveTo>
                  <a:lnTo>
                    <a:pt x="917" y="1823"/>
                  </a:lnTo>
                  <a:lnTo>
                    <a:pt x="346" y="1823"/>
                  </a:lnTo>
                  <a:lnTo>
                    <a:pt x="346" y="334"/>
                  </a:lnTo>
                  <a:close/>
                  <a:moveTo>
                    <a:pt x="167" y="1"/>
                  </a:moveTo>
                  <a:cubicBezTo>
                    <a:pt x="72" y="1"/>
                    <a:pt x="0" y="72"/>
                    <a:pt x="0" y="168"/>
                  </a:cubicBezTo>
                  <a:lnTo>
                    <a:pt x="0" y="1977"/>
                  </a:lnTo>
                  <a:cubicBezTo>
                    <a:pt x="0" y="2073"/>
                    <a:pt x="72" y="2144"/>
                    <a:pt x="167" y="2144"/>
                  </a:cubicBezTo>
                  <a:lnTo>
                    <a:pt x="1084" y="2144"/>
                  </a:lnTo>
                  <a:cubicBezTo>
                    <a:pt x="1179" y="2144"/>
                    <a:pt x="1251" y="2073"/>
                    <a:pt x="1251" y="1977"/>
                  </a:cubicBezTo>
                  <a:lnTo>
                    <a:pt x="1251" y="168"/>
                  </a:lnTo>
                  <a:cubicBezTo>
                    <a:pt x="1251" y="72"/>
                    <a:pt x="1179" y="1"/>
                    <a:pt x="108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72" name="Google Shape;1172;p85"/>
            <p:cNvSpPr/>
            <p:nvPr/>
          </p:nvSpPr>
          <p:spPr>
            <a:xfrm>
              <a:off x="6050707" y="2646451"/>
              <a:ext cx="39882" cy="68329"/>
            </a:xfrm>
            <a:custGeom>
              <a:rect b="b" l="l" r="r" t="t"/>
              <a:pathLst>
                <a:path extrusionOk="0" h="2145" w="1252">
                  <a:moveTo>
                    <a:pt x="930" y="334"/>
                  </a:moveTo>
                  <a:lnTo>
                    <a:pt x="930" y="1823"/>
                  </a:lnTo>
                  <a:lnTo>
                    <a:pt x="346" y="1823"/>
                  </a:lnTo>
                  <a:lnTo>
                    <a:pt x="346" y="334"/>
                  </a:lnTo>
                  <a:close/>
                  <a:moveTo>
                    <a:pt x="168" y="1"/>
                  </a:moveTo>
                  <a:cubicBezTo>
                    <a:pt x="84" y="1"/>
                    <a:pt x="1" y="72"/>
                    <a:pt x="1" y="168"/>
                  </a:cubicBezTo>
                  <a:lnTo>
                    <a:pt x="1" y="1977"/>
                  </a:lnTo>
                  <a:cubicBezTo>
                    <a:pt x="1" y="2073"/>
                    <a:pt x="72" y="2144"/>
                    <a:pt x="168" y="2144"/>
                  </a:cubicBezTo>
                  <a:lnTo>
                    <a:pt x="1096" y="2144"/>
                  </a:lnTo>
                  <a:cubicBezTo>
                    <a:pt x="1180" y="2144"/>
                    <a:pt x="1251" y="2073"/>
                    <a:pt x="1251" y="1977"/>
                  </a:cubicBezTo>
                  <a:lnTo>
                    <a:pt x="1251" y="168"/>
                  </a:lnTo>
                  <a:cubicBezTo>
                    <a:pt x="1251" y="72"/>
                    <a:pt x="1180" y="1"/>
                    <a:pt x="1096"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73" name="Google Shape;1173;p85"/>
            <p:cNvSpPr/>
            <p:nvPr/>
          </p:nvSpPr>
          <p:spPr>
            <a:xfrm>
              <a:off x="5976007" y="2563023"/>
              <a:ext cx="39851" cy="68297"/>
            </a:xfrm>
            <a:custGeom>
              <a:rect b="b" l="l" r="r" t="t"/>
              <a:pathLst>
                <a:path extrusionOk="0" h="2144" w="1251">
                  <a:moveTo>
                    <a:pt x="917" y="334"/>
                  </a:moveTo>
                  <a:lnTo>
                    <a:pt x="917" y="1822"/>
                  </a:lnTo>
                  <a:lnTo>
                    <a:pt x="334" y="1822"/>
                  </a:lnTo>
                  <a:lnTo>
                    <a:pt x="334" y="334"/>
                  </a:lnTo>
                  <a:close/>
                  <a:moveTo>
                    <a:pt x="167" y="1"/>
                  </a:moveTo>
                  <a:cubicBezTo>
                    <a:pt x="72" y="1"/>
                    <a:pt x="0" y="72"/>
                    <a:pt x="0" y="167"/>
                  </a:cubicBezTo>
                  <a:lnTo>
                    <a:pt x="0" y="1977"/>
                  </a:lnTo>
                  <a:cubicBezTo>
                    <a:pt x="0" y="2072"/>
                    <a:pt x="72" y="2144"/>
                    <a:pt x="167" y="2144"/>
                  </a:cubicBezTo>
                  <a:lnTo>
                    <a:pt x="1084" y="2144"/>
                  </a:lnTo>
                  <a:cubicBezTo>
                    <a:pt x="1179" y="2144"/>
                    <a:pt x="1251" y="2072"/>
                    <a:pt x="1251" y="1977"/>
                  </a:cubicBezTo>
                  <a:lnTo>
                    <a:pt x="1251" y="167"/>
                  </a:lnTo>
                  <a:cubicBezTo>
                    <a:pt x="1251" y="72"/>
                    <a:pt x="1179" y="1"/>
                    <a:pt x="1084"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74" name="Google Shape;1174;p85"/>
            <p:cNvSpPr/>
            <p:nvPr/>
          </p:nvSpPr>
          <p:spPr>
            <a:xfrm>
              <a:off x="5919114" y="2453027"/>
              <a:ext cx="42877" cy="43673"/>
            </a:xfrm>
            <a:custGeom>
              <a:rect b="b" l="l" r="r" t="t"/>
              <a:pathLst>
                <a:path extrusionOk="0" h="1371" w="1346">
                  <a:moveTo>
                    <a:pt x="679" y="1"/>
                  </a:moveTo>
                  <a:cubicBezTo>
                    <a:pt x="596" y="1"/>
                    <a:pt x="524" y="72"/>
                    <a:pt x="524" y="167"/>
                  </a:cubicBezTo>
                  <a:lnTo>
                    <a:pt x="524" y="525"/>
                  </a:lnTo>
                  <a:lnTo>
                    <a:pt x="167" y="525"/>
                  </a:lnTo>
                  <a:cubicBezTo>
                    <a:pt x="72" y="525"/>
                    <a:pt x="1" y="596"/>
                    <a:pt x="1" y="691"/>
                  </a:cubicBezTo>
                  <a:cubicBezTo>
                    <a:pt x="1" y="775"/>
                    <a:pt x="72" y="846"/>
                    <a:pt x="167" y="846"/>
                  </a:cubicBezTo>
                  <a:lnTo>
                    <a:pt x="524" y="846"/>
                  </a:lnTo>
                  <a:lnTo>
                    <a:pt x="501" y="1203"/>
                  </a:lnTo>
                  <a:cubicBezTo>
                    <a:pt x="501" y="1299"/>
                    <a:pt x="584" y="1370"/>
                    <a:pt x="667" y="1370"/>
                  </a:cubicBezTo>
                  <a:cubicBezTo>
                    <a:pt x="751" y="1370"/>
                    <a:pt x="834" y="1299"/>
                    <a:pt x="834" y="1203"/>
                  </a:cubicBezTo>
                  <a:lnTo>
                    <a:pt x="834" y="846"/>
                  </a:lnTo>
                  <a:lnTo>
                    <a:pt x="1191" y="846"/>
                  </a:lnTo>
                  <a:cubicBezTo>
                    <a:pt x="1274" y="846"/>
                    <a:pt x="1346" y="775"/>
                    <a:pt x="1346" y="691"/>
                  </a:cubicBezTo>
                  <a:cubicBezTo>
                    <a:pt x="1346" y="596"/>
                    <a:pt x="1274" y="525"/>
                    <a:pt x="1191" y="525"/>
                  </a:cubicBezTo>
                  <a:lnTo>
                    <a:pt x="846" y="525"/>
                  </a:lnTo>
                  <a:lnTo>
                    <a:pt x="846" y="167"/>
                  </a:lnTo>
                  <a:cubicBezTo>
                    <a:pt x="846" y="72"/>
                    <a:pt x="774" y="1"/>
                    <a:pt x="679"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sp>
          <p:nvSpPr>
            <p:cNvPr id="1175" name="Google Shape;1175;p85"/>
            <p:cNvSpPr/>
            <p:nvPr/>
          </p:nvSpPr>
          <p:spPr>
            <a:xfrm>
              <a:off x="5756399" y="2434456"/>
              <a:ext cx="367925" cy="367161"/>
            </a:xfrm>
            <a:custGeom>
              <a:rect b="b" l="l" r="r" t="t"/>
              <a:pathLst>
                <a:path extrusionOk="0" h="11526" w="11550">
                  <a:moveTo>
                    <a:pt x="7192" y="334"/>
                  </a:moveTo>
                  <a:lnTo>
                    <a:pt x="7192" y="2215"/>
                  </a:lnTo>
                  <a:lnTo>
                    <a:pt x="6287" y="2215"/>
                  </a:lnTo>
                  <a:cubicBezTo>
                    <a:pt x="6192" y="2215"/>
                    <a:pt x="6121" y="2298"/>
                    <a:pt x="6121" y="2382"/>
                  </a:cubicBezTo>
                  <a:cubicBezTo>
                    <a:pt x="6121" y="2477"/>
                    <a:pt x="6192" y="2548"/>
                    <a:pt x="6287" y="2548"/>
                  </a:cubicBezTo>
                  <a:lnTo>
                    <a:pt x="8859" y="2548"/>
                  </a:lnTo>
                  <a:lnTo>
                    <a:pt x="8859" y="2822"/>
                  </a:lnTo>
                  <a:lnTo>
                    <a:pt x="2692" y="2822"/>
                  </a:lnTo>
                  <a:lnTo>
                    <a:pt x="2692" y="2548"/>
                  </a:lnTo>
                  <a:lnTo>
                    <a:pt x="5335" y="2548"/>
                  </a:lnTo>
                  <a:cubicBezTo>
                    <a:pt x="5418" y="2548"/>
                    <a:pt x="5490" y="2477"/>
                    <a:pt x="5490" y="2382"/>
                  </a:cubicBezTo>
                  <a:cubicBezTo>
                    <a:pt x="5490" y="2298"/>
                    <a:pt x="5418" y="2215"/>
                    <a:pt x="5335" y="2215"/>
                  </a:cubicBezTo>
                  <a:lnTo>
                    <a:pt x="4370" y="2215"/>
                  </a:lnTo>
                  <a:lnTo>
                    <a:pt x="4370" y="334"/>
                  </a:lnTo>
                  <a:close/>
                  <a:moveTo>
                    <a:pt x="2787" y="4287"/>
                  </a:moveTo>
                  <a:lnTo>
                    <a:pt x="2787" y="4560"/>
                  </a:lnTo>
                  <a:lnTo>
                    <a:pt x="346" y="4560"/>
                  </a:lnTo>
                  <a:lnTo>
                    <a:pt x="346" y="4287"/>
                  </a:lnTo>
                  <a:close/>
                  <a:moveTo>
                    <a:pt x="7133" y="8037"/>
                  </a:moveTo>
                  <a:lnTo>
                    <a:pt x="7133" y="10537"/>
                  </a:lnTo>
                  <a:lnTo>
                    <a:pt x="5954" y="10537"/>
                  </a:lnTo>
                  <a:lnTo>
                    <a:pt x="5954" y="8037"/>
                  </a:lnTo>
                  <a:close/>
                  <a:moveTo>
                    <a:pt x="8442" y="3156"/>
                  </a:moveTo>
                  <a:lnTo>
                    <a:pt x="8442" y="10537"/>
                  </a:lnTo>
                  <a:lnTo>
                    <a:pt x="7478" y="10537"/>
                  </a:lnTo>
                  <a:lnTo>
                    <a:pt x="7478" y="7859"/>
                  </a:lnTo>
                  <a:cubicBezTo>
                    <a:pt x="7478" y="7775"/>
                    <a:pt x="7395" y="7704"/>
                    <a:pt x="7311" y="7704"/>
                  </a:cubicBezTo>
                  <a:lnTo>
                    <a:pt x="4287" y="7704"/>
                  </a:lnTo>
                  <a:cubicBezTo>
                    <a:pt x="4204" y="7704"/>
                    <a:pt x="4120" y="7775"/>
                    <a:pt x="4120" y="7859"/>
                  </a:cubicBezTo>
                  <a:lnTo>
                    <a:pt x="4120" y="10537"/>
                  </a:lnTo>
                  <a:lnTo>
                    <a:pt x="3156" y="10537"/>
                  </a:lnTo>
                  <a:lnTo>
                    <a:pt x="3132" y="3156"/>
                  </a:lnTo>
                  <a:close/>
                  <a:moveTo>
                    <a:pt x="5609" y="8061"/>
                  </a:moveTo>
                  <a:lnTo>
                    <a:pt x="5609" y="10561"/>
                  </a:lnTo>
                  <a:lnTo>
                    <a:pt x="4442" y="10561"/>
                  </a:lnTo>
                  <a:lnTo>
                    <a:pt x="4442" y="8061"/>
                  </a:lnTo>
                  <a:close/>
                  <a:moveTo>
                    <a:pt x="10966" y="4906"/>
                  </a:moveTo>
                  <a:lnTo>
                    <a:pt x="10966" y="10561"/>
                  </a:lnTo>
                  <a:lnTo>
                    <a:pt x="8764" y="10561"/>
                  </a:lnTo>
                  <a:lnTo>
                    <a:pt x="8764" y="4906"/>
                  </a:lnTo>
                  <a:close/>
                  <a:moveTo>
                    <a:pt x="11205" y="10883"/>
                  </a:moveTo>
                  <a:lnTo>
                    <a:pt x="11205" y="11180"/>
                  </a:lnTo>
                  <a:lnTo>
                    <a:pt x="334" y="11180"/>
                  </a:lnTo>
                  <a:lnTo>
                    <a:pt x="334" y="10883"/>
                  </a:lnTo>
                  <a:close/>
                  <a:moveTo>
                    <a:pt x="4216" y="0"/>
                  </a:moveTo>
                  <a:cubicBezTo>
                    <a:pt x="4120" y="0"/>
                    <a:pt x="4049" y="72"/>
                    <a:pt x="4049" y="167"/>
                  </a:cubicBezTo>
                  <a:lnTo>
                    <a:pt x="4049" y="2239"/>
                  </a:lnTo>
                  <a:lnTo>
                    <a:pt x="2537" y="2239"/>
                  </a:lnTo>
                  <a:cubicBezTo>
                    <a:pt x="2442" y="2239"/>
                    <a:pt x="2370" y="2310"/>
                    <a:pt x="2370" y="2394"/>
                  </a:cubicBezTo>
                  <a:lnTo>
                    <a:pt x="2370" y="3013"/>
                  </a:lnTo>
                  <a:cubicBezTo>
                    <a:pt x="2370" y="3096"/>
                    <a:pt x="2442" y="3179"/>
                    <a:pt x="2537" y="3179"/>
                  </a:cubicBezTo>
                  <a:lnTo>
                    <a:pt x="2787" y="3179"/>
                  </a:lnTo>
                  <a:lnTo>
                    <a:pt x="2787" y="3965"/>
                  </a:lnTo>
                  <a:lnTo>
                    <a:pt x="167" y="3965"/>
                  </a:lnTo>
                  <a:cubicBezTo>
                    <a:pt x="72" y="3965"/>
                    <a:pt x="1" y="4037"/>
                    <a:pt x="1" y="4132"/>
                  </a:cubicBezTo>
                  <a:lnTo>
                    <a:pt x="1" y="4739"/>
                  </a:lnTo>
                  <a:cubicBezTo>
                    <a:pt x="1" y="4822"/>
                    <a:pt x="72" y="4906"/>
                    <a:pt x="167" y="4906"/>
                  </a:cubicBezTo>
                  <a:lnTo>
                    <a:pt x="239" y="4906"/>
                  </a:lnTo>
                  <a:lnTo>
                    <a:pt x="239" y="6013"/>
                  </a:lnTo>
                  <a:cubicBezTo>
                    <a:pt x="239" y="6108"/>
                    <a:pt x="310" y="6180"/>
                    <a:pt x="406" y="6180"/>
                  </a:cubicBezTo>
                  <a:cubicBezTo>
                    <a:pt x="489" y="6180"/>
                    <a:pt x="572" y="6108"/>
                    <a:pt x="572" y="6013"/>
                  </a:cubicBezTo>
                  <a:lnTo>
                    <a:pt x="572" y="4906"/>
                  </a:lnTo>
                  <a:lnTo>
                    <a:pt x="2763" y="4906"/>
                  </a:lnTo>
                  <a:lnTo>
                    <a:pt x="2763" y="10561"/>
                  </a:lnTo>
                  <a:lnTo>
                    <a:pt x="572" y="10561"/>
                  </a:lnTo>
                  <a:lnTo>
                    <a:pt x="572" y="6870"/>
                  </a:lnTo>
                  <a:cubicBezTo>
                    <a:pt x="572" y="6775"/>
                    <a:pt x="489" y="6704"/>
                    <a:pt x="406" y="6704"/>
                  </a:cubicBezTo>
                  <a:cubicBezTo>
                    <a:pt x="310" y="6704"/>
                    <a:pt x="239" y="6775"/>
                    <a:pt x="239" y="6870"/>
                  </a:cubicBezTo>
                  <a:lnTo>
                    <a:pt x="239" y="10561"/>
                  </a:lnTo>
                  <a:lnTo>
                    <a:pt x="167" y="10561"/>
                  </a:lnTo>
                  <a:cubicBezTo>
                    <a:pt x="72" y="10561"/>
                    <a:pt x="1" y="10633"/>
                    <a:pt x="1" y="10716"/>
                  </a:cubicBezTo>
                  <a:lnTo>
                    <a:pt x="1" y="11359"/>
                  </a:lnTo>
                  <a:cubicBezTo>
                    <a:pt x="1" y="11454"/>
                    <a:pt x="72" y="11526"/>
                    <a:pt x="167" y="11526"/>
                  </a:cubicBezTo>
                  <a:lnTo>
                    <a:pt x="11371" y="11526"/>
                  </a:lnTo>
                  <a:cubicBezTo>
                    <a:pt x="11466" y="11526"/>
                    <a:pt x="11538" y="11454"/>
                    <a:pt x="11538" y="11359"/>
                  </a:cubicBezTo>
                  <a:lnTo>
                    <a:pt x="11538" y="10716"/>
                  </a:lnTo>
                  <a:cubicBezTo>
                    <a:pt x="11538" y="10633"/>
                    <a:pt x="11466" y="10561"/>
                    <a:pt x="11371" y="10561"/>
                  </a:cubicBezTo>
                  <a:lnTo>
                    <a:pt x="11300" y="10561"/>
                  </a:lnTo>
                  <a:lnTo>
                    <a:pt x="11300" y="4906"/>
                  </a:lnTo>
                  <a:lnTo>
                    <a:pt x="11383" y="4906"/>
                  </a:lnTo>
                  <a:cubicBezTo>
                    <a:pt x="11478" y="4906"/>
                    <a:pt x="11550" y="4822"/>
                    <a:pt x="11550" y="4739"/>
                  </a:cubicBezTo>
                  <a:lnTo>
                    <a:pt x="11550" y="4132"/>
                  </a:lnTo>
                  <a:cubicBezTo>
                    <a:pt x="11550" y="4037"/>
                    <a:pt x="11478" y="3965"/>
                    <a:pt x="11383" y="3965"/>
                  </a:cubicBezTo>
                  <a:lnTo>
                    <a:pt x="10359" y="3965"/>
                  </a:lnTo>
                  <a:cubicBezTo>
                    <a:pt x="10276" y="3965"/>
                    <a:pt x="10192" y="4037"/>
                    <a:pt x="10192" y="4132"/>
                  </a:cubicBezTo>
                  <a:cubicBezTo>
                    <a:pt x="10192" y="4215"/>
                    <a:pt x="10276" y="4287"/>
                    <a:pt x="10359" y="4287"/>
                  </a:cubicBezTo>
                  <a:lnTo>
                    <a:pt x="11216" y="4287"/>
                  </a:lnTo>
                  <a:lnTo>
                    <a:pt x="11216" y="4560"/>
                  </a:lnTo>
                  <a:lnTo>
                    <a:pt x="8776" y="4560"/>
                  </a:lnTo>
                  <a:lnTo>
                    <a:pt x="8776" y="4287"/>
                  </a:lnTo>
                  <a:lnTo>
                    <a:pt x="9526" y="4287"/>
                  </a:lnTo>
                  <a:cubicBezTo>
                    <a:pt x="9609" y="4287"/>
                    <a:pt x="9692" y="4215"/>
                    <a:pt x="9692" y="4132"/>
                  </a:cubicBezTo>
                  <a:cubicBezTo>
                    <a:pt x="9692" y="4037"/>
                    <a:pt x="9609" y="3965"/>
                    <a:pt x="9526" y="3965"/>
                  </a:cubicBezTo>
                  <a:lnTo>
                    <a:pt x="8776" y="3965"/>
                  </a:lnTo>
                  <a:lnTo>
                    <a:pt x="8776" y="3179"/>
                  </a:lnTo>
                  <a:lnTo>
                    <a:pt x="9038" y="3179"/>
                  </a:lnTo>
                  <a:cubicBezTo>
                    <a:pt x="9121" y="3179"/>
                    <a:pt x="9192" y="3096"/>
                    <a:pt x="9192" y="3013"/>
                  </a:cubicBezTo>
                  <a:lnTo>
                    <a:pt x="9192" y="2394"/>
                  </a:lnTo>
                  <a:cubicBezTo>
                    <a:pt x="9192" y="2310"/>
                    <a:pt x="9121" y="2239"/>
                    <a:pt x="9038" y="2239"/>
                  </a:cubicBezTo>
                  <a:lnTo>
                    <a:pt x="7525" y="2239"/>
                  </a:lnTo>
                  <a:lnTo>
                    <a:pt x="7525" y="167"/>
                  </a:lnTo>
                  <a:cubicBezTo>
                    <a:pt x="7525" y="72"/>
                    <a:pt x="7454" y="0"/>
                    <a:pt x="7371" y="0"/>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2"/>
                </a:solidFill>
              </a:endParaRPr>
            </a:p>
          </p:txBody>
        </p:sp>
      </p:grpSp>
      <p:cxnSp>
        <p:nvCxnSpPr>
          <p:cNvPr id="1176" name="Google Shape;1176;p85"/>
          <p:cNvCxnSpPr/>
          <p:nvPr/>
        </p:nvCxnSpPr>
        <p:spPr>
          <a:xfrm>
            <a:off x="3927875" y="3622675"/>
            <a:ext cx="10200" cy="1372800"/>
          </a:xfrm>
          <a:prstGeom prst="straightConnector1">
            <a:avLst/>
          </a:prstGeom>
          <a:noFill/>
          <a:ln cap="flat" cmpd="sng" w="76200">
            <a:solidFill>
              <a:srgbClr val="1F497D"/>
            </a:solidFill>
            <a:prstDash val="dot"/>
            <a:round/>
            <a:headEnd len="med" w="med" type="none"/>
            <a:tailEnd len="med" w="med" type="none"/>
          </a:ln>
        </p:spPr>
      </p:cxnSp>
      <p:sp>
        <p:nvSpPr>
          <p:cNvPr id="1177" name="Google Shape;1177;p85"/>
          <p:cNvSpPr txBox="1"/>
          <p:nvPr/>
        </p:nvSpPr>
        <p:spPr>
          <a:xfrm>
            <a:off x="461025" y="4594225"/>
            <a:ext cx="1988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Montserrat"/>
                <a:ea typeface="Montserrat"/>
                <a:cs typeface="Montserrat"/>
                <a:sym typeface="Montserrat"/>
              </a:rPr>
              <a:t>time step </a:t>
            </a:r>
            <a:r>
              <a:rPr b="1" lang="en-US" sz="2500">
                <a:latin typeface="Montserrat"/>
                <a:ea typeface="Montserrat"/>
                <a:cs typeface="Montserrat"/>
                <a:sym typeface="Montserrat"/>
              </a:rPr>
              <a:t>t</a:t>
            </a:r>
            <a:endParaRPr b="1" sz="2500">
              <a:latin typeface="Montserrat"/>
              <a:ea typeface="Montserrat"/>
              <a:cs typeface="Montserrat"/>
              <a:sym typeface="Montserrat"/>
            </a:endParaRPr>
          </a:p>
        </p:txBody>
      </p:sp>
      <p:sp>
        <p:nvSpPr>
          <p:cNvPr id="1178" name="Google Shape;1178;p85"/>
          <p:cNvSpPr/>
          <p:nvPr/>
        </p:nvSpPr>
        <p:spPr>
          <a:xfrm>
            <a:off x="2728875" y="3076000"/>
            <a:ext cx="6990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x1</a:t>
            </a:r>
            <a:endParaRPr sz="2500"/>
          </a:p>
        </p:txBody>
      </p:sp>
      <p:sp>
        <p:nvSpPr>
          <p:cNvPr id="1179" name="Google Shape;1179;p85"/>
          <p:cNvSpPr/>
          <p:nvPr/>
        </p:nvSpPr>
        <p:spPr>
          <a:xfrm>
            <a:off x="2728875" y="5666800"/>
            <a:ext cx="6990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xn</a:t>
            </a:r>
            <a:endParaRPr sz="2500"/>
          </a:p>
        </p:txBody>
      </p:sp>
      <p:cxnSp>
        <p:nvCxnSpPr>
          <p:cNvPr id="1180" name="Google Shape;1180;p85"/>
          <p:cNvCxnSpPr/>
          <p:nvPr/>
        </p:nvCxnSpPr>
        <p:spPr>
          <a:xfrm flipH="1" rot="10800000">
            <a:off x="4429125" y="2483400"/>
            <a:ext cx="1496400" cy="374100"/>
          </a:xfrm>
          <a:prstGeom prst="straightConnector1">
            <a:avLst/>
          </a:prstGeom>
          <a:noFill/>
          <a:ln cap="flat" cmpd="sng" w="76200">
            <a:solidFill>
              <a:schemeClr val="dk1"/>
            </a:solidFill>
            <a:prstDash val="solid"/>
            <a:round/>
            <a:headEnd len="sm" w="sm" type="none"/>
            <a:tailEnd len="sm" w="sm" type="triangle"/>
          </a:ln>
        </p:spPr>
      </p:cxnSp>
      <p:cxnSp>
        <p:nvCxnSpPr>
          <p:cNvPr id="1181" name="Google Shape;1181;p85"/>
          <p:cNvCxnSpPr/>
          <p:nvPr/>
        </p:nvCxnSpPr>
        <p:spPr>
          <a:xfrm flipH="1" rot="10800000">
            <a:off x="4369725" y="3145975"/>
            <a:ext cx="1545900" cy="2217000"/>
          </a:xfrm>
          <a:prstGeom prst="straightConnector1">
            <a:avLst/>
          </a:prstGeom>
          <a:noFill/>
          <a:ln cap="flat" cmpd="sng" w="76200">
            <a:solidFill>
              <a:schemeClr val="dk1"/>
            </a:solidFill>
            <a:prstDash val="solid"/>
            <a:round/>
            <a:headEnd len="sm" w="sm" type="none"/>
            <a:tailEnd len="sm" w="sm" type="triangle"/>
          </a:ln>
        </p:spPr>
      </p:cxnSp>
      <p:sp>
        <p:nvSpPr>
          <p:cNvPr id="1182" name="Google Shape;1182;p85"/>
          <p:cNvSpPr/>
          <p:nvPr/>
        </p:nvSpPr>
        <p:spPr>
          <a:xfrm>
            <a:off x="7055075" y="3701200"/>
            <a:ext cx="1534800" cy="594300"/>
          </a:xfrm>
          <a:prstGeom prst="rect">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Roboto"/>
                <a:ea typeface="Roboto"/>
                <a:cs typeface="Roboto"/>
                <a:sym typeface="Roboto"/>
              </a:rPr>
              <a:t>Encrypt</a:t>
            </a:r>
            <a:endParaRPr sz="3000">
              <a:latin typeface="Roboto"/>
              <a:ea typeface="Roboto"/>
              <a:cs typeface="Roboto"/>
              <a:sym typeface="Roboto"/>
            </a:endParaRPr>
          </a:p>
        </p:txBody>
      </p:sp>
      <p:sp>
        <p:nvSpPr>
          <p:cNvPr id="1183" name="Google Shape;1183;p85"/>
          <p:cNvSpPr/>
          <p:nvPr/>
        </p:nvSpPr>
        <p:spPr>
          <a:xfrm>
            <a:off x="4633875" y="1628200"/>
            <a:ext cx="6990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x1</a:t>
            </a:r>
            <a:endParaRPr sz="2500"/>
          </a:p>
        </p:txBody>
      </p:sp>
      <p:sp>
        <p:nvSpPr>
          <p:cNvPr id="1184" name="Google Shape;1184;p85"/>
          <p:cNvSpPr/>
          <p:nvPr/>
        </p:nvSpPr>
        <p:spPr>
          <a:xfrm>
            <a:off x="4710075" y="5057200"/>
            <a:ext cx="6990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xn</a:t>
            </a:r>
            <a:endParaRPr sz="2500"/>
          </a:p>
        </p:txBody>
      </p:sp>
      <p:grpSp>
        <p:nvGrpSpPr>
          <p:cNvPr id="1185" name="Google Shape;1185;p85"/>
          <p:cNvGrpSpPr/>
          <p:nvPr/>
        </p:nvGrpSpPr>
        <p:grpSpPr>
          <a:xfrm>
            <a:off x="6112928" y="1757307"/>
            <a:ext cx="942142" cy="904995"/>
            <a:chOff x="8007400" y="2902278"/>
            <a:chExt cx="285230" cy="355597"/>
          </a:xfrm>
        </p:grpSpPr>
        <p:sp>
          <p:nvSpPr>
            <p:cNvPr id="1186" name="Google Shape;1186;p85"/>
            <p:cNvSpPr/>
            <p:nvPr/>
          </p:nvSpPr>
          <p:spPr>
            <a:xfrm>
              <a:off x="8134820" y="3165305"/>
              <a:ext cx="39851" cy="39851"/>
            </a:xfrm>
            <a:custGeom>
              <a:rect b="b" l="l" r="r" t="t"/>
              <a:pathLst>
                <a:path extrusionOk="0" h="1251" w="1251">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85"/>
            <p:cNvSpPr/>
            <p:nvPr/>
          </p:nvSpPr>
          <p:spPr>
            <a:xfrm>
              <a:off x="8007400" y="2902278"/>
              <a:ext cx="285230" cy="355597"/>
            </a:xfrm>
            <a:custGeom>
              <a:rect b="b" l="l" r="r" t="t"/>
              <a:pathLst>
                <a:path extrusionOk="0" h="11163" w="8954">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8" name="Google Shape;1188;p85"/>
          <p:cNvSpPr txBox="1"/>
          <p:nvPr>
            <p:ph type="title"/>
          </p:nvPr>
        </p:nvSpPr>
        <p:spPr>
          <a:xfrm>
            <a:off x="214725" y="719200"/>
            <a:ext cx="8929200" cy="7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3300">
                <a:solidFill>
                  <a:schemeClr val="dk1"/>
                </a:solidFill>
              </a:rPr>
              <a:t>Warmup: use </a:t>
            </a:r>
            <a:r>
              <a:rPr lang="en-US" sz="3300">
                <a:solidFill>
                  <a:srgbClr val="4A86E8"/>
                </a:solidFill>
              </a:rPr>
              <a:t>n instances</a:t>
            </a:r>
            <a:r>
              <a:rPr lang="en-US" sz="3300">
                <a:solidFill>
                  <a:schemeClr val="dk1"/>
                </a:solidFill>
              </a:rPr>
              <a:t> of IPE</a:t>
            </a:r>
            <a:endParaRPr sz="3300">
              <a:solidFill>
                <a:schemeClr val="dk1"/>
              </a:solidFill>
            </a:endParaRPr>
          </a:p>
        </p:txBody>
      </p:sp>
      <p:pic>
        <p:nvPicPr>
          <p:cNvPr id="1189" name="Google Shape;1189;p85"/>
          <p:cNvPicPr preferRelativeResize="0"/>
          <p:nvPr/>
        </p:nvPicPr>
        <p:blipFill>
          <a:blip r:embed="rId3">
            <a:alphaModFix/>
          </a:blip>
          <a:stretch>
            <a:fillRect/>
          </a:stretch>
        </p:blipFill>
        <p:spPr>
          <a:xfrm>
            <a:off x="922000" y="1600200"/>
            <a:ext cx="1219200" cy="1219200"/>
          </a:xfrm>
          <a:prstGeom prst="rect">
            <a:avLst/>
          </a:prstGeom>
          <a:noFill/>
          <a:ln>
            <a:noFill/>
          </a:ln>
        </p:spPr>
      </p:pic>
      <p:sp>
        <p:nvSpPr>
          <p:cNvPr id="1190" name="Google Shape;1190;p85"/>
          <p:cNvSpPr txBox="1"/>
          <p:nvPr/>
        </p:nvSpPr>
        <p:spPr>
          <a:xfrm>
            <a:off x="2562800" y="22145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1</a:t>
            </a:r>
            <a:endParaRPr sz="2500"/>
          </a:p>
        </p:txBody>
      </p:sp>
      <p:sp>
        <p:nvSpPr>
          <p:cNvPr id="1191" name="Google Shape;1191;p85"/>
          <p:cNvSpPr txBox="1"/>
          <p:nvPr/>
        </p:nvSpPr>
        <p:spPr>
          <a:xfrm>
            <a:off x="2562800" y="48053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n</a:t>
            </a:r>
            <a:endParaRPr sz="2500"/>
          </a:p>
        </p:txBody>
      </p:sp>
      <p:pic>
        <p:nvPicPr>
          <p:cNvPr id="1192" name="Google Shape;1192;p85"/>
          <p:cNvPicPr preferRelativeResize="0"/>
          <p:nvPr/>
        </p:nvPicPr>
        <p:blipFill>
          <a:blip r:embed="rId4">
            <a:alphaModFix/>
          </a:blip>
          <a:stretch>
            <a:fillRect/>
          </a:stretch>
        </p:blipFill>
        <p:spPr>
          <a:xfrm>
            <a:off x="2757525" y="2362188"/>
            <a:ext cx="609600" cy="609600"/>
          </a:xfrm>
          <a:prstGeom prst="rect">
            <a:avLst/>
          </a:prstGeom>
          <a:noFill/>
          <a:ln>
            <a:noFill/>
          </a:ln>
        </p:spPr>
      </p:pic>
      <p:pic>
        <p:nvPicPr>
          <p:cNvPr id="1193" name="Google Shape;1193;p85"/>
          <p:cNvPicPr preferRelativeResize="0"/>
          <p:nvPr/>
        </p:nvPicPr>
        <p:blipFill>
          <a:blip r:embed="rId4">
            <a:alphaModFix/>
          </a:blip>
          <a:stretch>
            <a:fillRect/>
          </a:stretch>
        </p:blipFill>
        <p:spPr>
          <a:xfrm>
            <a:off x="2757525" y="4952988"/>
            <a:ext cx="609600" cy="609600"/>
          </a:xfrm>
          <a:prstGeom prst="rect">
            <a:avLst/>
          </a:prstGeom>
          <a:noFill/>
          <a:ln>
            <a:noFill/>
          </a:ln>
        </p:spPr>
      </p:pic>
      <p:sp>
        <p:nvSpPr>
          <p:cNvPr id="1194" name="Google Shape;1194;p85"/>
          <p:cNvSpPr txBox="1"/>
          <p:nvPr/>
        </p:nvSpPr>
        <p:spPr>
          <a:xfrm>
            <a:off x="124400" y="29003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1</a:t>
            </a:r>
            <a:endParaRPr sz="2500"/>
          </a:p>
        </p:txBody>
      </p:sp>
      <p:pic>
        <p:nvPicPr>
          <p:cNvPr id="1195" name="Google Shape;1195;p85"/>
          <p:cNvPicPr preferRelativeResize="0"/>
          <p:nvPr/>
        </p:nvPicPr>
        <p:blipFill>
          <a:blip r:embed="rId4">
            <a:alphaModFix/>
          </a:blip>
          <a:stretch>
            <a:fillRect/>
          </a:stretch>
        </p:blipFill>
        <p:spPr>
          <a:xfrm>
            <a:off x="319125" y="3047988"/>
            <a:ext cx="609600" cy="609600"/>
          </a:xfrm>
          <a:prstGeom prst="rect">
            <a:avLst/>
          </a:prstGeom>
          <a:noFill/>
          <a:ln>
            <a:noFill/>
          </a:ln>
        </p:spPr>
      </p:pic>
      <p:sp>
        <p:nvSpPr>
          <p:cNvPr id="1196" name="Google Shape;1196;p85"/>
          <p:cNvSpPr txBox="1"/>
          <p:nvPr/>
        </p:nvSpPr>
        <p:spPr>
          <a:xfrm>
            <a:off x="1343600" y="29003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n</a:t>
            </a:r>
            <a:endParaRPr sz="2500"/>
          </a:p>
        </p:txBody>
      </p:sp>
      <p:pic>
        <p:nvPicPr>
          <p:cNvPr id="1197" name="Google Shape;1197;p85"/>
          <p:cNvPicPr preferRelativeResize="0"/>
          <p:nvPr/>
        </p:nvPicPr>
        <p:blipFill>
          <a:blip r:embed="rId4">
            <a:alphaModFix/>
          </a:blip>
          <a:stretch>
            <a:fillRect/>
          </a:stretch>
        </p:blipFill>
        <p:spPr>
          <a:xfrm>
            <a:off x="1538325" y="3047988"/>
            <a:ext cx="609600" cy="609600"/>
          </a:xfrm>
          <a:prstGeom prst="rect">
            <a:avLst/>
          </a:prstGeom>
          <a:noFill/>
          <a:ln>
            <a:noFill/>
          </a:ln>
        </p:spPr>
      </p:pic>
      <p:cxnSp>
        <p:nvCxnSpPr>
          <p:cNvPr id="1198" name="Google Shape;1198;p85"/>
          <p:cNvCxnSpPr>
            <a:stCxn id="1195" idx="3"/>
            <a:endCxn id="1197" idx="1"/>
          </p:cNvCxnSpPr>
          <p:nvPr/>
        </p:nvCxnSpPr>
        <p:spPr>
          <a:xfrm>
            <a:off x="928725" y="3352788"/>
            <a:ext cx="609600" cy="0"/>
          </a:xfrm>
          <a:prstGeom prst="straightConnector1">
            <a:avLst/>
          </a:prstGeom>
          <a:noFill/>
          <a:ln cap="flat" cmpd="sng" w="38100">
            <a:solidFill>
              <a:schemeClr val="dk1"/>
            </a:solidFill>
            <a:prstDash val="dot"/>
            <a:round/>
            <a:headEnd len="med" w="med" type="none"/>
            <a:tailEnd len="med" w="med" type="none"/>
          </a:ln>
        </p:spPr>
      </p:cxnSp>
      <p:pic>
        <p:nvPicPr>
          <p:cNvPr id="1199" name="Google Shape;1199;p85"/>
          <p:cNvPicPr preferRelativeResize="0"/>
          <p:nvPr/>
        </p:nvPicPr>
        <p:blipFill>
          <a:blip r:embed="rId5">
            <a:alphaModFix/>
          </a:blip>
          <a:stretch>
            <a:fillRect/>
          </a:stretch>
        </p:blipFill>
        <p:spPr>
          <a:xfrm>
            <a:off x="5215775" y="5466300"/>
            <a:ext cx="365760" cy="365760"/>
          </a:xfrm>
          <a:prstGeom prst="rect">
            <a:avLst/>
          </a:prstGeom>
          <a:noFill/>
          <a:ln>
            <a:noFill/>
          </a:ln>
        </p:spPr>
      </p:pic>
      <p:pic>
        <p:nvPicPr>
          <p:cNvPr id="1200" name="Google Shape;1200;p85"/>
          <p:cNvPicPr preferRelativeResize="0"/>
          <p:nvPr/>
        </p:nvPicPr>
        <p:blipFill>
          <a:blip r:embed="rId5">
            <a:alphaModFix/>
          </a:blip>
          <a:stretch>
            <a:fillRect/>
          </a:stretch>
        </p:blipFill>
        <p:spPr>
          <a:xfrm>
            <a:off x="5139575" y="2037300"/>
            <a:ext cx="365760" cy="36576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205" name="Shape 1205"/>
        <p:cNvGrpSpPr/>
        <p:nvPr/>
      </p:nvGrpSpPr>
      <p:grpSpPr>
        <a:xfrm>
          <a:off x="0" y="0"/>
          <a:ext cx="0" cy="0"/>
          <a:chOff x="0" y="0"/>
          <a:chExt cx="0" cy="0"/>
        </a:xfrm>
      </p:grpSpPr>
      <p:pic>
        <p:nvPicPr>
          <p:cNvPr id="1206" name="Google Shape;1206;p86"/>
          <p:cNvPicPr preferRelativeResize="0"/>
          <p:nvPr/>
        </p:nvPicPr>
        <p:blipFill>
          <a:blip r:embed="rId3">
            <a:alphaModFix/>
          </a:blip>
          <a:stretch>
            <a:fillRect/>
          </a:stretch>
        </p:blipFill>
        <p:spPr>
          <a:xfrm>
            <a:off x="922000" y="1600200"/>
            <a:ext cx="1219200" cy="1219200"/>
          </a:xfrm>
          <a:prstGeom prst="rect">
            <a:avLst/>
          </a:prstGeom>
          <a:noFill/>
          <a:ln>
            <a:noFill/>
          </a:ln>
        </p:spPr>
      </p:pic>
      <p:grpSp>
        <p:nvGrpSpPr>
          <p:cNvPr id="1207" name="Google Shape;1207;p86"/>
          <p:cNvGrpSpPr/>
          <p:nvPr/>
        </p:nvGrpSpPr>
        <p:grpSpPr>
          <a:xfrm>
            <a:off x="6112928" y="1757307"/>
            <a:ext cx="942142" cy="904995"/>
            <a:chOff x="8007400" y="2902278"/>
            <a:chExt cx="285230" cy="355597"/>
          </a:xfrm>
        </p:grpSpPr>
        <p:sp>
          <p:nvSpPr>
            <p:cNvPr id="1208" name="Google Shape;1208;p86"/>
            <p:cNvSpPr/>
            <p:nvPr/>
          </p:nvSpPr>
          <p:spPr>
            <a:xfrm>
              <a:off x="8134820" y="3165305"/>
              <a:ext cx="39851" cy="39851"/>
            </a:xfrm>
            <a:custGeom>
              <a:rect b="b" l="l" r="r" t="t"/>
              <a:pathLst>
                <a:path extrusionOk="0" h="1251" w="1251">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86"/>
            <p:cNvSpPr/>
            <p:nvPr/>
          </p:nvSpPr>
          <p:spPr>
            <a:xfrm>
              <a:off x="8007400" y="2902278"/>
              <a:ext cx="285230" cy="355597"/>
            </a:xfrm>
            <a:custGeom>
              <a:rect b="b" l="l" r="r" t="t"/>
              <a:pathLst>
                <a:path extrusionOk="0" h="11163" w="8954">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0" name="Google Shape;1210;p86"/>
          <p:cNvSpPr txBox="1"/>
          <p:nvPr>
            <p:ph type="title"/>
          </p:nvPr>
        </p:nvSpPr>
        <p:spPr>
          <a:xfrm>
            <a:off x="214725" y="719200"/>
            <a:ext cx="8929200" cy="7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3300">
                <a:solidFill>
                  <a:schemeClr val="dk1"/>
                </a:solidFill>
              </a:rPr>
              <a:t>Warmup: use </a:t>
            </a:r>
            <a:r>
              <a:rPr lang="en-US" sz="3300">
                <a:solidFill>
                  <a:srgbClr val="4A86E8"/>
                </a:solidFill>
              </a:rPr>
              <a:t>n instances</a:t>
            </a:r>
            <a:r>
              <a:rPr lang="en-US" sz="3300">
                <a:solidFill>
                  <a:schemeClr val="dk1"/>
                </a:solidFill>
              </a:rPr>
              <a:t> of IPE</a:t>
            </a:r>
            <a:endParaRPr sz="3300">
              <a:solidFill>
                <a:schemeClr val="dk1"/>
              </a:solidFill>
            </a:endParaRPr>
          </a:p>
        </p:txBody>
      </p:sp>
      <p:sp>
        <p:nvSpPr>
          <p:cNvPr id="1211" name="Google Shape;1211;p86"/>
          <p:cNvSpPr txBox="1"/>
          <p:nvPr/>
        </p:nvSpPr>
        <p:spPr>
          <a:xfrm>
            <a:off x="124400" y="29003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1</a:t>
            </a:r>
            <a:endParaRPr sz="2500"/>
          </a:p>
        </p:txBody>
      </p:sp>
      <p:pic>
        <p:nvPicPr>
          <p:cNvPr id="1212" name="Google Shape;1212;p86"/>
          <p:cNvPicPr preferRelativeResize="0"/>
          <p:nvPr/>
        </p:nvPicPr>
        <p:blipFill>
          <a:blip r:embed="rId4">
            <a:alphaModFix/>
          </a:blip>
          <a:stretch>
            <a:fillRect/>
          </a:stretch>
        </p:blipFill>
        <p:spPr>
          <a:xfrm>
            <a:off x="319125" y="3047988"/>
            <a:ext cx="609600" cy="609600"/>
          </a:xfrm>
          <a:prstGeom prst="rect">
            <a:avLst/>
          </a:prstGeom>
          <a:noFill/>
          <a:ln>
            <a:noFill/>
          </a:ln>
        </p:spPr>
      </p:pic>
      <p:sp>
        <p:nvSpPr>
          <p:cNvPr id="1213" name="Google Shape;1213;p86"/>
          <p:cNvSpPr txBox="1"/>
          <p:nvPr/>
        </p:nvSpPr>
        <p:spPr>
          <a:xfrm>
            <a:off x="1343600" y="29003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n</a:t>
            </a:r>
            <a:endParaRPr sz="2500"/>
          </a:p>
        </p:txBody>
      </p:sp>
      <p:pic>
        <p:nvPicPr>
          <p:cNvPr id="1214" name="Google Shape;1214;p86"/>
          <p:cNvPicPr preferRelativeResize="0"/>
          <p:nvPr/>
        </p:nvPicPr>
        <p:blipFill>
          <a:blip r:embed="rId4">
            <a:alphaModFix/>
          </a:blip>
          <a:stretch>
            <a:fillRect/>
          </a:stretch>
        </p:blipFill>
        <p:spPr>
          <a:xfrm>
            <a:off x="1538325" y="3047988"/>
            <a:ext cx="609600" cy="609600"/>
          </a:xfrm>
          <a:prstGeom prst="rect">
            <a:avLst/>
          </a:prstGeom>
          <a:noFill/>
          <a:ln>
            <a:noFill/>
          </a:ln>
        </p:spPr>
      </p:pic>
      <p:cxnSp>
        <p:nvCxnSpPr>
          <p:cNvPr id="1215" name="Google Shape;1215;p86"/>
          <p:cNvCxnSpPr>
            <a:stCxn id="1212" idx="3"/>
            <a:endCxn id="1214" idx="1"/>
          </p:cNvCxnSpPr>
          <p:nvPr/>
        </p:nvCxnSpPr>
        <p:spPr>
          <a:xfrm>
            <a:off x="928725" y="3352788"/>
            <a:ext cx="609600" cy="0"/>
          </a:xfrm>
          <a:prstGeom prst="straightConnector1">
            <a:avLst/>
          </a:prstGeom>
          <a:noFill/>
          <a:ln cap="flat" cmpd="sng" w="38100">
            <a:solidFill>
              <a:schemeClr val="dk1"/>
            </a:solidFill>
            <a:prstDash val="dot"/>
            <a:round/>
            <a:headEnd len="med" w="med" type="none"/>
            <a:tailEnd len="med" w="med" type="none"/>
          </a:ln>
        </p:spPr>
      </p:cxnSp>
      <p:sp>
        <p:nvSpPr>
          <p:cNvPr id="1216" name="Google Shape;1216;p86"/>
          <p:cNvSpPr/>
          <p:nvPr/>
        </p:nvSpPr>
        <p:spPr>
          <a:xfrm>
            <a:off x="5223350" y="3099625"/>
            <a:ext cx="2721300" cy="1350300"/>
          </a:xfrm>
          <a:prstGeom prst="roundRect">
            <a:avLst>
              <a:gd fmla="val 16667" name="adj"/>
            </a:avLst>
          </a:prstGeom>
          <a:noFill/>
          <a:ln cap="flat" cmpd="sng" w="3810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2500"/>
          </a:p>
          <a:p>
            <a:pPr indent="0" lvl="0" marL="0" rtl="0" algn="l">
              <a:lnSpc>
                <a:spcPct val="150000"/>
              </a:lnSpc>
              <a:spcBef>
                <a:spcPts val="0"/>
              </a:spcBef>
              <a:spcAft>
                <a:spcPts val="0"/>
              </a:spcAft>
              <a:buNone/>
            </a:pPr>
            <a:r>
              <a:rPr lang="en-US" sz="2500"/>
              <a:t>           </a:t>
            </a:r>
            <a:endParaRPr sz="2500"/>
          </a:p>
        </p:txBody>
      </p:sp>
      <p:sp>
        <p:nvSpPr>
          <p:cNvPr id="1217" name="Google Shape;1217;p86"/>
          <p:cNvSpPr/>
          <p:nvPr/>
        </p:nvSpPr>
        <p:spPr>
          <a:xfrm>
            <a:off x="6978600" y="36259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xn</a:t>
            </a:r>
            <a:endParaRPr sz="2500"/>
          </a:p>
        </p:txBody>
      </p:sp>
      <p:pic>
        <p:nvPicPr>
          <p:cNvPr id="1218" name="Google Shape;1218;p86"/>
          <p:cNvPicPr preferRelativeResize="0"/>
          <p:nvPr/>
        </p:nvPicPr>
        <p:blipFill>
          <a:blip r:embed="rId5">
            <a:alphaModFix/>
          </a:blip>
          <a:stretch>
            <a:fillRect/>
          </a:stretch>
        </p:blipFill>
        <p:spPr>
          <a:xfrm>
            <a:off x="7419925" y="3862675"/>
            <a:ext cx="365760" cy="365760"/>
          </a:xfrm>
          <a:prstGeom prst="rect">
            <a:avLst/>
          </a:prstGeom>
          <a:noFill/>
          <a:ln>
            <a:noFill/>
          </a:ln>
        </p:spPr>
      </p:pic>
      <p:sp>
        <p:nvSpPr>
          <p:cNvPr id="1219" name="Google Shape;1219;p86"/>
          <p:cNvSpPr/>
          <p:nvPr/>
        </p:nvSpPr>
        <p:spPr>
          <a:xfrm>
            <a:off x="5302200" y="36259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x1</a:t>
            </a:r>
            <a:endParaRPr sz="2500"/>
          </a:p>
        </p:txBody>
      </p:sp>
      <p:pic>
        <p:nvPicPr>
          <p:cNvPr id="1220" name="Google Shape;1220;p86"/>
          <p:cNvPicPr preferRelativeResize="0"/>
          <p:nvPr/>
        </p:nvPicPr>
        <p:blipFill>
          <a:blip r:embed="rId5">
            <a:alphaModFix/>
          </a:blip>
          <a:stretch>
            <a:fillRect/>
          </a:stretch>
        </p:blipFill>
        <p:spPr>
          <a:xfrm>
            <a:off x="5743525" y="3862675"/>
            <a:ext cx="365760" cy="365760"/>
          </a:xfrm>
          <a:prstGeom prst="rect">
            <a:avLst/>
          </a:prstGeom>
          <a:noFill/>
          <a:ln>
            <a:noFill/>
          </a:ln>
        </p:spPr>
      </p:pic>
      <p:cxnSp>
        <p:nvCxnSpPr>
          <p:cNvPr id="1221" name="Google Shape;1221;p86"/>
          <p:cNvCxnSpPr/>
          <p:nvPr/>
        </p:nvCxnSpPr>
        <p:spPr>
          <a:xfrm>
            <a:off x="6048450" y="3862675"/>
            <a:ext cx="806700" cy="0"/>
          </a:xfrm>
          <a:prstGeom prst="straightConnector1">
            <a:avLst/>
          </a:prstGeom>
          <a:noFill/>
          <a:ln cap="flat" cmpd="sng" w="38100">
            <a:solidFill>
              <a:schemeClr val="dk1"/>
            </a:solidFill>
            <a:prstDash val="dot"/>
            <a:round/>
            <a:headEnd len="med" w="med" type="none"/>
            <a:tailEnd len="med" w="med" type="none"/>
          </a:ln>
        </p:spPr>
      </p:cxnSp>
      <p:sp>
        <p:nvSpPr>
          <p:cNvPr id="1222" name="Google Shape;1222;p86"/>
          <p:cNvSpPr txBox="1"/>
          <p:nvPr/>
        </p:nvSpPr>
        <p:spPr>
          <a:xfrm>
            <a:off x="5243650" y="3060950"/>
            <a:ext cx="2538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Montserrat"/>
                <a:ea typeface="Montserrat"/>
                <a:cs typeface="Montserrat"/>
                <a:sym typeface="Montserrat"/>
              </a:rPr>
              <a:t>time step </a:t>
            </a:r>
            <a:r>
              <a:rPr b="1" lang="en-US" sz="2500">
                <a:latin typeface="Montserrat"/>
                <a:ea typeface="Montserrat"/>
                <a:cs typeface="Montserrat"/>
                <a:sym typeface="Montserrat"/>
              </a:rPr>
              <a:t>t</a:t>
            </a:r>
            <a:r>
              <a:rPr lang="en-US" sz="2500">
                <a:latin typeface="Montserrat"/>
                <a:ea typeface="Montserrat"/>
                <a:cs typeface="Montserrat"/>
                <a:sym typeface="Montserrat"/>
              </a:rPr>
              <a:t>:</a:t>
            </a:r>
            <a:endParaRPr sz="2500">
              <a:latin typeface="Montserrat"/>
              <a:ea typeface="Montserrat"/>
              <a:cs typeface="Montserrat"/>
              <a:sym typeface="Montserrat"/>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227" name="Shape 1227"/>
        <p:cNvGrpSpPr/>
        <p:nvPr/>
      </p:nvGrpSpPr>
      <p:grpSpPr>
        <a:xfrm>
          <a:off x="0" y="0"/>
          <a:ext cx="0" cy="0"/>
          <a:chOff x="0" y="0"/>
          <a:chExt cx="0" cy="0"/>
        </a:xfrm>
      </p:grpSpPr>
      <p:pic>
        <p:nvPicPr>
          <p:cNvPr id="1228" name="Google Shape;1228;p87"/>
          <p:cNvPicPr preferRelativeResize="0"/>
          <p:nvPr/>
        </p:nvPicPr>
        <p:blipFill>
          <a:blip r:embed="rId3">
            <a:alphaModFix/>
          </a:blip>
          <a:stretch>
            <a:fillRect/>
          </a:stretch>
        </p:blipFill>
        <p:spPr>
          <a:xfrm>
            <a:off x="922000" y="1600200"/>
            <a:ext cx="1219200" cy="1219200"/>
          </a:xfrm>
          <a:prstGeom prst="rect">
            <a:avLst/>
          </a:prstGeom>
          <a:noFill/>
          <a:ln>
            <a:noFill/>
          </a:ln>
        </p:spPr>
      </p:pic>
      <p:grpSp>
        <p:nvGrpSpPr>
          <p:cNvPr id="1229" name="Google Shape;1229;p87"/>
          <p:cNvGrpSpPr/>
          <p:nvPr/>
        </p:nvGrpSpPr>
        <p:grpSpPr>
          <a:xfrm>
            <a:off x="6112928" y="1757307"/>
            <a:ext cx="942142" cy="904995"/>
            <a:chOff x="8007400" y="2902278"/>
            <a:chExt cx="285230" cy="355597"/>
          </a:xfrm>
        </p:grpSpPr>
        <p:sp>
          <p:nvSpPr>
            <p:cNvPr id="1230" name="Google Shape;1230;p87"/>
            <p:cNvSpPr/>
            <p:nvPr/>
          </p:nvSpPr>
          <p:spPr>
            <a:xfrm>
              <a:off x="8134820" y="3165305"/>
              <a:ext cx="39851" cy="39851"/>
            </a:xfrm>
            <a:custGeom>
              <a:rect b="b" l="l" r="r" t="t"/>
              <a:pathLst>
                <a:path extrusionOk="0" h="1251" w="1251">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87"/>
            <p:cNvSpPr/>
            <p:nvPr/>
          </p:nvSpPr>
          <p:spPr>
            <a:xfrm>
              <a:off x="8007400" y="2902278"/>
              <a:ext cx="285230" cy="355597"/>
            </a:xfrm>
            <a:custGeom>
              <a:rect b="b" l="l" r="r" t="t"/>
              <a:pathLst>
                <a:path extrusionOk="0" h="11163" w="8954">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32" name="Google Shape;1232;p87"/>
          <p:cNvSpPr txBox="1"/>
          <p:nvPr>
            <p:ph type="title"/>
          </p:nvPr>
        </p:nvSpPr>
        <p:spPr>
          <a:xfrm>
            <a:off x="214725" y="719200"/>
            <a:ext cx="8929200" cy="7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3300">
                <a:solidFill>
                  <a:schemeClr val="dk1"/>
                </a:solidFill>
              </a:rPr>
              <a:t>Warmup: use </a:t>
            </a:r>
            <a:r>
              <a:rPr lang="en-US" sz="3300">
                <a:solidFill>
                  <a:srgbClr val="4A86E8"/>
                </a:solidFill>
              </a:rPr>
              <a:t>n instances</a:t>
            </a:r>
            <a:r>
              <a:rPr lang="en-US" sz="3300">
                <a:solidFill>
                  <a:schemeClr val="dk1"/>
                </a:solidFill>
              </a:rPr>
              <a:t> of IPE</a:t>
            </a:r>
            <a:endParaRPr sz="3300">
              <a:solidFill>
                <a:schemeClr val="dk1"/>
              </a:solidFill>
            </a:endParaRPr>
          </a:p>
        </p:txBody>
      </p:sp>
      <p:sp>
        <p:nvSpPr>
          <p:cNvPr id="1233" name="Google Shape;1233;p87"/>
          <p:cNvSpPr txBox="1"/>
          <p:nvPr/>
        </p:nvSpPr>
        <p:spPr>
          <a:xfrm>
            <a:off x="124400" y="29003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1</a:t>
            </a:r>
            <a:endParaRPr sz="2500"/>
          </a:p>
        </p:txBody>
      </p:sp>
      <p:pic>
        <p:nvPicPr>
          <p:cNvPr id="1234" name="Google Shape;1234;p87"/>
          <p:cNvPicPr preferRelativeResize="0"/>
          <p:nvPr/>
        </p:nvPicPr>
        <p:blipFill>
          <a:blip r:embed="rId4">
            <a:alphaModFix/>
          </a:blip>
          <a:stretch>
            <a:fillRect/>
          </a:stretch>
        </p:blipFill>
        <p:spPr>
          <a:xfrm>
            <a:off x="319125" y="3047988"/>
            <a:ext cx="609600" cy="609600"/>
          </a:xfrm>
          <a:prstGeom prst="rect">
            <a:avLst/>
          </a:prstGeom>
          <a:noFill/>
          <a:ln>
            <a:noFill/>
          </a:ln>
        </p:spPr>
      </p:pic>
      <p:sp>
        <p:nvSpPr>
          <p:cNvPr id="1235" name="Google Shape;1235;p87"/>
          <p:cNvSpPr txBox="1"/>
          <p:nvPr/>
        </p:nvSpPr>
        <p:spPr>
          <a:xfrm>
            <a:off x="1343600" y="29003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n</a:t>
            </a:r>
            <a:endParaRPr sz="2500"/>
          </a:p>
        </p:txBody>
      </p:sp>
      <p:pic>
        <p:nvPicPr>
          <p:cNvPr id="1236" name="Google Shape;1236;p87"/>
          <p:cNvPicPr preferRelativeResize="0"/>
          <p:nvPr/>
        </p:nvPicPr>
        <p:blipFill>
          <a:blip r:embed="rId4">
            <a:alphaModFix/>
          </a:blip>
          <a:stretch>
            <a:fillRect/>
          </a:stretch>
        </p:blipFill>
        <p:spPr>
          <a:xfrm>
            <a:off x="1538325" y="3047988"/>
            <a:ext cx="609600" cy="609600"/>
          </a:xfrm>
          <a:prstGeom prst="rect">
            <a:avLst/>
          </a:prstGeom>
          <a:noFill/>
          <a:ln>
            <a:noFill/>
          </a:ln>
        </p:spPr>
      </p:pic>
      <p:cxnSp>
        <p:nvCxnSpPr>
          <p:cNvPr id="1237" name="Google Shape;1237;p87"/>
          <p:cNvCxnSpPr>
            <a:stCxn id="1234" idx="3"/>
            <a:endCxn id="1236" idx="1"/>
          </p:cNvCxnSpPr>
          <p:nvPr/>
        </p:nvCxnSpPr>
        <p:spPr>
          <a:xfrm>
            <a:off x="928725" y="3352788"/>
            <a:ext cx="609600" cy="0"/>
          </a:xfrm>
          <a:prstGeom prst="straightConnector1">
            <a:avLst/>
          </a:prstGeom>
          <a:noFill/>
          <a:ln cap="flat" cmpd="sng" w="38100">
            <a:solidFill>
              <a:schemeClr val="dk1"/>
            </a:solidFill>
            <a:prstDash val="dot"/>
            <a:round/>
            <a:headEnd len="med" w="med" type="none"/>
            <a:tailEnd len="med" w="med" type="none"/>
          </a:ln>
        </p:spPr>
      </p:cxnSp>
      <p:sp>
        <p:nvSpPr>
          <p:cNvPr id="1238" name="Google Shape;1238;p87"/>
          <p:cNvSpPr/>
          <p:nvPr/>
        </p:nvSpPr>
        <p:spPr>
          <a:xfrm>
            <a:off x="5223350" y="3099625"/>
            <a:ext cx="2721300" cy="1350300"/>
          </a:xfrm>
          <a:prstGeom prst="roundRect">
            <a:avLst>
              <a:gd fmla="val 16667" name="adj"/>
            </a:avLst>
          </a:prstGeom>
          <a:noFill/>
          <a:ln cap="flat" cmpd="sng" w="3810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2500"/>
          </a:p>
          <a:p>
            <a:pPr indent="0" lvl="0" marL="0" rtl="0" algn="l">
              <a:lnSpc>
                <a:spcPct val="150000"/>
              </a:lnSpc>
              <a:spcBef>
                <a:spcPts val="0"/>
              </a:spcBef>
              <a:spcAft>
                <a:spcPts val="0"/>
              </a:spcAft>
              <a:buNone/>
            </a:pPr>
            <a:r>
              <a:rPr lang="en-US" sz="2500"/>
              <a:t>           </a:t>
            </a:r>
            <a:endParaRPr sz="2500"/>
          </a:p>
        </p:txBody>
      </p:sp>
      <p:sp>
        <p:nvSpPr>
          <p:cNvPr id="1239" name="Google Shape;1239;p87"/>
          <p:cNvSpPr/>
          <p:nvPr/>
        </p:nvSpPr>
        <p:spPr>
          <a:xfrm>
            <a:off x="6978600" y="36259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xn</a:t>
            </a:r>
            <a:endParaRPr sz="2500"/>
          </a:p>
        </p:txBody>
      </p:sp>
      <p:pic>
        <p:nvPicPr>
          <p:cNvPr id="1240" name="Google Shape;1240;p87"/>
          <p:cNvPicPr preferRelativeResize="0"/>
          <p:nvPr/>
        </p:nvPicPr>
        <p:blipFill>
          <a:blip r:embed="rId5">
            <a:alphaModFix/>
          </a:blip>
          <a:stretch>
            <a:fillRect/>
          </a:stretch>
        </p:blipFill>
        <p:spPr>
          <a:xfrm>
            <a:off x="7419925" y="3862675"/>
            <a:ext cx="365760" cy="365760"/>
          </a:xfrm>
          <a:prstGeom prst="rect">
            <a:avLst/>
          </a:prstGeom>
          <a:noFill/>
          <a:ln>
            <a:noFill/>
          </a:ln>
        </p:spPr>
      </p:pic>
      <p:sp>
        <p:nvSpPr>
          <p:cNvPr id="1241" name="Google Shape;1241;p87"/>
          <p:cNvSpPr/>
          <p:nvPr/>
        </p:nvSpPr>
        <p:spPr>
          <a:xfrm>
            <a:off x="5302200" y="36259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x1</a:t>
            </a:r>
            <a:endParaRPr sz="2500"/>
          </a:p>
        </p:txBody>
      </p:sp>
      <p:pic>
        <p:nvPicPr>
          <p:cNvPr id="1242" name="Google Shape;1242;p87"/>
          <p:cNvPicPr preferRelativeResize="0"/>
          <p:nvPr/>
        </p:nvPicPr>
        <p:blipFill>
          <a:blip r:embed="rId5">
            <a:alphaModFix/>
          </a:blip>
          <a:stretch>
            <a:fillRect/>
          </a:stretch>
        </p:blipFill>
        <p:spPr>
          <a:xfrm>
            <a:off x="5743525" y="3862675"/>
            <a:ext cx="365760" cy="365760"/>
          </a:xfrm>
          <a:prstGeom prst="rect">
            <a:avLst/>
          </a:prstGeom>
          <a:noFill/>
          <a:ln>
            <a:noFill/>
          </a:ln>
        </p:spPr>
      </p:pic>
      <p:cxnSp>
        <p:nvCxnSpPr>
          <p:cNvPr id="1243" name="Google Shape;1243;p87"/>
          <p:cNvCxnSpPr/>
          <p:nvPr/>
        </p:nvCxnSpPr>
        <p:spPr>
          <a:xfrm>
            <a:off x="6048450" y="3862675"/>
            <a:ext cx="806700" cy="0"/>
          </a:xfrm>
          <a:prstGeom prst="straightConnector1">
            <a:avLst/>
          </a:prstGeom>
          <a:noFill/>
          <a:ln cap="flat" cmpd="sng" w="38100">
            <a:solidFill>
              <a:schemeClr val="dk1"/>
            </a:solidFill>
            <a:prstDash val="dot"/>
            <a:round/>
            <a:headEnd len="med" w="med" type="none"/>
            <a:tailEnd len="med" w="med" type="none"/>
          </a:ln>
        </p:spPr>
      </p:cxnSp>
      <p:sp>
        <p:nvSpPr>
          <p:cNvPr id="1244" name="Google Shape;1244;p87"/>
          <p:cNvSpPr txBox="1"/>
          <p:nvPr/>
        </p:nvSpPr>
        <p:spPr>
          <a:xfrm>
            <a:off x="5243650" y="3060950"/>
            <a:ext cx="2538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Montserrat"/>
                <a:ea typeface="Montserrat"/>
                <a:cs typeface="Montserrat"/>
                <a:sym typeface="Montserrat"/>
              </a:rPr>
              <a:t>time step </a:t>
            </a:r>
            <a:r>
              <a:rPr b="1" lang="en-US" sz="2500">
                <a:latin typeface="Montserrat"/>
                <a:ea typeface="Montserrat"/>
                <a:cs typeface="Montserrat"/>
                <a:sym typeface="Montserrat"/>
              </a:rPr>
              <a:t>t</a:t>
            </a:r>
            <a:r>
              <a:rPr lang="en-US" sz="2500">
                <a:latin typeface="Montserrat"/>
                <a:ea typeface="Montserrat"/>
                <a:cs typeface="Montserrat"/>
                <a:sym typeface="Montserrat"/>
              </a:rPr>
              <a:t>:</a:t>
            </a:r>
            <a:endParaRPr sz="2500">
              <a:latin typeface="Montserrat"/>
              <a:ea typeface="Montserrat"/>
              <a:cs typeface="Montserrat"/>
              <a:sym typeface="Montserrat"/>
            </a:endParaRPr>
          </a:p>
        </p:txBody>
      </p:sp>
      <p:sp>
        <p:nvSpPr>
          <p:cNvPr id="1245" name="Google Shape;1245;p87"/>
          <p:cNvSpPr/>
          <p:nvPr/>
        </p:nvSpPr>
        <p:spPr>
          <a:xfrm>
            <a:off x="6978600" y="4768975"/>
            <a:ext cx="622800" cy="5127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yn</a:t>
            </a:r>
            <a:endParaRPr sz="2500"/>
          </a:p>
        </p:txBody>
      </p:sp>
      <p:sp>
        <p:nvSpPr>
          <p:cNvPr id="1246" name="Google Shape;1246;p87"/>
          <p:cNvSpPr/>
          <p:nvPr/>
        </p:nvSpPr>
        <p:spPr>
          <a:xfrm>
            <a:off x="5302200" y="4768975"/>
            <a:ext cx="622800" cy="5127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y1</a:t>
            </a:r>
            <a:endParaRPr sz="2500"/>
          </a:p>
        </p:txBody>
      </p:sp>
      <p:cxnSp>
        <p:nvCxnSpPr>
          <p:cNvPr id="1247" name="Google Shape;1247;p87"/>
          <p:cNvCxnSpPr/>
          <p:nvPr/>
        </p:nvCxnSpPr>
        <p:spPr>
          <a:xfrm>
            <a:off x="6048450" y="5005675"/>
            <a:ext cx="806700" cy="0"/>
          </a:xfrm>
          <a:prstGeom prst="straightConnector1">
            <a:avLst/>
          </a:prstGeom>
          <a:noFill/>
          <a:ln cap="flat" cmpd="sng" w="38100">
            <a:solidFill>
              <a:schemeClr val="dk1"/>
            </a:solidFill>
            <a:prstDash val="dot"/>
            <a:round/>
            <a:headEnd len="med" w="med" type="none"/>
            <a:tailEnd len="med" w="med" type="none"/>
          </a:ln>
        </p:spPr>
      </p:cxn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252" name="Shape 1252"/>
        <p:cNvGrpSpPr/>
        <p:nvPr/>
      </p:nvGrpSpPr>
      <p:grpSpPr>
        <a:xfrm>
          <a:off x="0" y="0"/>
          <a:ext cx="0" cy="0"/>
          <a:chOff x="0" y="0"/>
          <a:chExt cx="0" cy="0"/>
        </a:xfrm>
      </p:grpSpPr>
      <p:pic>
        <p:nvPicPr>
          <p:cNvPr id="1253" name="Google Shape;1253;p88"/>
          <p:cNvPicPr preferRelativeResize="0"/>
          <p:nvPr/>
        </p:nvPicPr>
        <p:blipFill>
          <a:blip r:embed="rId3">
            <a:alphaModFix/>
          </a:blip>
          <a:stretch>
            <a:fillRect/>
          </a:stretch>
        </p:blipFill>
        <p:spPr>
          <a:xfrm>
            <a:off x="922000" y="1600200"/>
            <a:ext cx="1219200" cy="1219200"/>
          </a:xfrm>
          <a:prstGeom prst="rect">
            <a:avLst/>
          </a:prstGeom>
          <a:noFill/>
          <a:ln>
            <a:noFill/>
          </a:ln>
        </p:spPr>
      </p:pic>
      <p:grpSp>
        <p:nvGrpSpPr>
          <p:cNvPr id="1254" name="Google Shape;1254;p88"/>
          <p:cNvGrpSpPr/>
          <p:nvPr/>
        </p:nvGrpSpPr>
        <p:grpSpPr>
          <a:xfrm>
            <a:off x="6112928" y="1757307"/>
            <a:ext cx="942142" cy="904995"/>
            <a:chOff x="8007400" y="2902278"/>
            <a:chExt cx="285230" cy="355597"/>
          </a:xfrm>
        </p:grpSpPr>
        <p:sp>
          <p:nvSpPr>
            <p:cNvPr id="1255" name="Google Shape;1255;p88"/>
            <p:cNvSpPr/>
            <p:nvPr/>
          </p:nvSpPr>
          <p:spPr>
            <a:xfrm>
              <a:off x="8134820" y="3165305"/>
              <a:ext cx="39851" cy="39851"/>
            </a:xfrm>
            <a:custGeom>
              <a:rect b="b" l="l" r="r" t="t"/>
              <a:pathLst>
                <a:path extrusionOk="0" h="1251" w="1251">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88"/>
            <p:cNvSpPr/>
            <p:nvPr/>
          </p:nvSpPr>
          <p:spPr>
            <a:xfrm>
              <a:off x="8007400" y="2902278"/>
              <a:ext cx="285230" cy="355597"/>
            </a:xfrm>
            <a:custGeom>
              <a:rect b="b" l="l" r="r" t="t"/>
              <a:pathLst>
                <a:path extrusionOk="0" h="11163" w="8954">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257" name="Google Shape;1257;p88"/>
          <p:cNvCxnSpPr/>
          <p:nvPr/>
        </p:nvCxnSpPr>
        <p:spPr>
          <a:xfrm rot="10800000">
            <a:off x="2075250" y="5523450"/>
            <a:ext cx="3053700" cy="1500"/>
          </a:xfrm>
          <a:prstGeom prst="straightConnector1">
            <a:avLst/>
          </a:prstGeom>
          <a:noFill/>
          <a:ln cap="flat" cmpd="sng" w="76200">
            <a:solidFill>
              <a:schemeClr val="dk1"/>
            </a:solidFill>
            <a:prstDash val="solid"/>
            <a:round/>
            <a:headEnd len="sm" w="sm" type="none"/>
            <a:tailEnd len="sm" w="sm" type="triangle"/>
          </a:ln>
        </p:spPr>
      </p:cxnSp>
      <p:sp>
        <p:nvSpPr>
          <p:cNvPr id="1258" name="Google Shape;1258;p88"/>
          <p:cNvSpPr/>
          <p:nvPr/>
        </p:nvSpPr>
        <p:spPr>
          <a:xfrm>
            <a:off x="514703" y="5405950"/>
            <a:ext cx="1544400" cy="907800"/>
          </a:xfrm>
          <a:prstGeom prst="rect">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Roboto"/>
                <a:ea typeface="Roboto"/>
                <a:cs typeface="Roboto"/>
                <a:sym typeface="Roboto"/>
              </a:rPr>
              <a:t>KeyGen</a:t>
            </a:r>
            <a:endParaRPr sz="3000">
              <a:latin typeface="Roboto"/>
              <a:ea typeface="Roboto"/>
              <a:cs typeface="Roboto"/>
              <a:sym typeface="Roboto"/>
            </a:endParaRPr>
          </a:p>
        </p:txBody>
      </p:sp>
      <p:cxnSp>
        <p:nvCxnSpPr>
          <p:cNvPr id="1259" name="Google Shape;1259;p88"/>
          <p:cNvCxnSpPr>
            <a:stCxn id="1260" idx="3"/>
            <a:endCxn id="1258" idx="0"/>
          </p:cNvCxnSpPr>
          <p:nvPr/>
        </p:nvCxnSpPr>
        <p:spPr>
          <a:xfrm>
            <a:off x="1286903" y="3665350"/>
            <a:ext cx="0" cy="1740600"/>
          </a:xfrm>
          <a:prstGeom prst="straightConnector1">
            <a:avLst/>
          </a:prstGeom>
          <a:noFill/>
          <a:ln cap="flat" cmpd="sng" w="76200">
            <a:solidFill>
              <a:schemeClr val="dk1"/>
            </a:solidFill>
            <a:prstDash val="solid"/>
            <a:round/>
            <a:headEnd len="sm" w="sm" type="none"/>
            <a:tailEnd len="sm" w="sm" type="triangle"/>
          </a:ln>
        </p:spPr>
      </p:cxnSp>
      <p:cxnSp>
        <p:nvCxnSpPr>
          <p:cNvPr id="1261" name="Google Shape;1261;p88"/>
          <p:cNvCxnSpPr/>
          <p:nvPr/>
        </p:nvCxnSpPr>
        <p:spPr>
          <a:xfrm>
            <a:off x="2059103" y="5859850"/>
            <a:ext cx="3089700" cy="27000"/>
          </a:xfrm>
          <a:prstGeom prst="straightConnector1">
            <a:avLst/>
          </a:prstGeom>
          <a:noFill/>
          <a:ln cap="flat" cmpd="sng" w="76200">
            <a:solidFill>
              <a:schemeClr val="dk1"/>
            </a:solidFill>
            <a:prstDash val="solid"/>
            <a:round/>
            <a:headEnd len="sm" w="sm" type="none"/>
            <a:tailEnd len="sm" w="sm" type="triangle"/>
          </a:ln>
        </p:spPr>
      </p:cxnSp>
      <p:sp>
        <p:nvSpPr>
          <p:cNvPr id="1262" name="Google Shape;1262;p88"/>
          <p:cNvSpPr txBox="1"/>
          <p:nvPr>
            <p:ph type="title"/>
          </p:nvPr>
        </p:nvSpPr>
        <p:spPr>
          <a:xfrm>
            <a:off x="214725" y="719200"/>
            <a:ext cx="8929200" cy="7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3300">
                <a:solidFill>
                  <a:schemeClr val="dk1"/>
                </a:solidFill>
              </a:rPr>
              <a:t>Warmup: use </a:t>
            </a:r>
            <a:r>
              <a:rPr lang="en-US" sz="3300">
                <a:solidFill>
                  <a:srgbClr val="4A86E8"/>
                </a:solidFill>
              </a:rPr>
              <a:t>n instances</a:t>
            </a:r>
            <a:r>
              <a:rPr lang="en-US" sz="3300">
                <a:solidFill>
                  <a:schemeClr val="dk1"/>
                </a:solidFill>
              </a:rPr>
              <a:t> of IPE</a:t>
            </a:r>
            <a:endParaRPr sz="3300">
              <a:solidFill>
                <a:schemeClr val="dk1"/>
              </a:solidFill>
            </a:endParaRPr>
          </a:p>
        </p:txBody>
      </p:sp>
      <p:sp>
        <p:nvSpPr>
          <p:cNvPr id="1263" name="Google Shape;1263;p88"/>
          <p:cNvSpPr txBox="1"/>
          <p:nvPr/>
        </p:nvSpPr>
        <p:spPr>
          <a:xfrm>
            <a:off x="124400" y="29003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1</a:t>
            </a:r>
            <a:endParaRPr sz="2500"/>
          </a:p>
        </p:txBody>
      </p:sp>
      <p:pic>
        <p:nvPicPr>
          <p:cNvPr id="1264" name="Google Shape;1264;p88"/>
          <p:cNvPicPr preferRelativeResize="0"/>
          <p:nvPr/>
        </p:nvPicPr>
        <p:blipFill>
          <a:blip r:embed="rId4">
            <a:alphaModFix/>
          </a:blip>
          <a:stretch>
            <a:fillRect/>
          </a:stretch>
        </p:blipFill>
        <p:spPr>
          <a:xfrm>
            <a:off x="319125" y="3047988"/>
            <a:ext cx="609600" cy="609600"/>
          </a:xfrm>
          <a:prstGeom prst="rect">
            <a:avLst/>
          </a:prstGeom>
          <a:noFill/>
          <a:ln>
            <a:noFill/>
          </a:ln>
        </p:spPr>
      </p:pic>
      <p:sp>
        <p:nvSpPr>
          <p:cNvPr id="1265" name="Google Shape;1265;p88"/>
          <p:cNvSpPr txBox="1"/>
          <p:nvPr/>
        </p:nvSpPr>
        <p:spPr>
          <a:xfrm>
            <a:off x="1343600" y="2900300"/>
            <a:ext cx="532200" cy="569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n</a:t>
            </a:r>
            <a:endParaRPr sz="2500"/>
          </a:p>
        </p:txBody>
      </p:sp>
      <p:pic>
        <p:nvPicPr>
          <p:cNvPr id="1266" name="Google Shape;1266;p88"/>
          <p:cNvPicPr preferRelativeResize="0"/>
          <p:nvPr/>
        </p:nvPicPr>
        <p:blipFill>
          <a:blip r:embed="rId4">
            <a:alphaModFix/>
          </a:blip>
          <a:stretch>
            <a:fillRect/>
          </a:stretch>
        </p:blipFill>
        <p:spPr>
          <a:xfrm>
            <a:off x="1538325" y="3047988"/>
            <a:ext cx="609600" cy="609600"/>
          </a:xfrm>
          <a:prstGeom prst="rect">
            <a:avLst/>
          </a:prstGeom>
          <a:noFill/>
          <a:ln>
            <a:noFill/>
          </a:ln>
        </p:spPr>
      </p:pic>
      <p:cxnSp>
        <p:nvCxnSpPr>
          <p:cNvPr id="1267" name="Google Shape;1267;p88"/>
          <p:cNvCxnSpPr>
            <a:stCxn id="1264" idx="3"/>
            <a:endCxn id="1266" idx="1"/>
          </p:cNvCxnSpPr>
          <p:nvPr/>
        </p:nvCxnSpPr>
        <p:spPr>
          <a:xfrm>
            <a:off x="928725" y="3352788"/>
            <a:ext cx="609600" cy="0"/>
          </a:xfrm>
          <a:prstGeom prst="straightConnector1">
            <a:avLst/>
          </a:prstGeom>
          <a:noFill/>
          <a:ln cap="flat" cmpd="sng" w="38100">
            <a:solidFill>
              <a:schemeClr val="dk1"/>
            </a:solidFill>
            <a:prstDash val="dot"/>
            <a:round/>
            <a:headEnd len="med" w="med" type="none"/>
            <a:tailEnd len="med" w="med" type="none"/>
          </a:ln>
        </p:spPr>
      </p:cxnSp>
      <p:sp>
        <p:nvSpPr>
          <p:cNvPr id="1268" name="Google Shape;1268;p88"/>
          <p:cNvSpPr/>
          <p:nvPr/>
        </p:nvSpPr>
        <p:spPr>
          <a:xfrm>
            <a:off x="5223350" y="3099625"/>
            <a:ext cx="2721300" cy="1350300"/>
          </a:xfrm>
          <a:prstGeom prst="roundRect">
            <a:avLst>
              <a:gd fmla="val 16667" name="adj"/>
            </a:avLst>
          </a:prstGeom>
          <a:noFill/>
          <a:ln cap="flat" cmpd="sng" w="3810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2500"/>
          </a:p>
          <a:p>
            <a:pPr indent="0" lvl="0" marL="0" rtl="0" algn="l">
              <a:lnSpc>
                <a:spcPct val="150000"/>
              </a:lnSpc>
              <a:spcBef>
                <a:spcPts val="0"/>
              </a:spcBef>
              <a:spcAft>
                <a:spcPts val="0"/>
              </a:spcAft>
              <a:buNone/>
            </a:pPr>
            <a:r>
              <a:rPr lang="en-US" sz="2500"/>
              <a:t>           </a:t>
            </a:r>
            <a:endParaRPr sz="2500"/>
          </a:p>
        </p:txBody>
      </p:sp>
      <p:sp>
        <p:nvSpPr>
          <p:cNvPr id="1269" name="Google Shape;1269;p88"/>
          <p:cNvSpPr/>
          <p:nvPr/>
        </p:nvSpPr>
        <p:spPr>
          <a:xfrm>
            <a:off x="6978600" y="36259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xn</a:t>
            </a:r>
            <a:endParaRPr sz="2500"/>
          </a:p>
        </p:txBody>
      </p:sp>
      <p:pic>
        <p:nvPicPr>
          <p:cNvPr id="1270" name="Google Shape;1270;p88"/>
          <p:cNvPicPr preferRelativeResize="0"/>
          <p:nvPr/>
        </p:nvPicPr>
        <p:blipFill>
          <a:blip r:embed="rId5">
            <a:alphaModFix/>
          </a:blip>
          <a:stretch>
            <a:fillRect/>
          </a:stretch>
        </p:blipFill>
        <p:spPr>
          <a:xfrm>
            <a:off x="7419925" y="3862675"/>
            <a:ext cx="365760" cy="365760"/>
          </a:xfrm>
          <a:prstGeom prst="rect">
            <a:avLst/>
          </a:prstGeom>
          <a:noFill/>
          <a:ln>
            <a:noFill/>
          </a:ln>
        </p:spPr>
      </p:pic>
      <p:sp>
        <p:nvSpPr>
          <p:cNvPr id="1271" name="Google Shape;1271;p88"/>
          <p:cNvSpPr/>
          <p:nvPr/>
        </p:nvSpPr>
        <p:spPr>
          <a:xfrm>
            <a:off x="5302200" y="36259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x1</a:t>
            </a:r>
            <a:endParaRPr sz="2500"/>
          </a:p>
        </p:txBody>
      </p:sp>
      <p:pic>
        <p:nvPicPr>
          <p:cNvPr id="1272" name="Google Shape;1272;p88"/>
          <p:cNvPicPr preferRelativeResize="0"/>
          <p:nvPr/>
        </p:nvPicPr>
        <p:blipFill>
          <a:blip r:embed="rId5">
            <a:alphaModFix/>
          </a:blip>
          <a:stretch>
            <a:fillRect/>
          </a:stretch>
        </p:blipFill>
        <p:spPr>
          <a:xfrm>
            <a:off x="5743525" y="3862675"/>
            <a:ext cx="365760" cy="365760"/>
          </a:xfrm>
          <a:prstGeom prst="rect">
            <a:avLst/>
          </a:prstGeom>
          <a:noFill/>
          <a:ln>
            <a:noFill/>
          </a:ln>
        </p:spPr>
      </p:pic>
      <p:cxnSp>
        <p:nvCxnSpPr>
          <p:cNvPr id="1273" name="Google Shape;1273;p88"/>
          <p:cNvCxnSpPr/>
          <p:nvPr/>
        </p:nvCxnSpPr>
        <p:spPr>
          <a:xfrm>
            <a:off x="6048450" y="3862675"/>
            <a:ext cx="806700" cy="0"/>
          </a:xfrm>
          <a:prstGeom prst="straightConnector1">
            <a:avLst/>
          </a:prstGeom>
          <a:noFill/>
          <a:ln cap="flat" cmpd="sng" w="38100">
            <a:solidFill>
              <a:schemeClr val="dk1"/>
            </a:solidFill>
            <a:prstDash val="dot"/>
            <a:round/>
            <a:headEnd len="med" w="med" type="none"/>
            <a:tailEnd len="med" w="med" type="none"/>
          </a:ln>
        </p:spPr>
      </p:cxnSp>
      <p:sp>
        <p:nvSpPr>
          <p:cNvPr id="1274" name="Google Shape;1274;p88"/>
          <p:cNvSpPr txBox="1"/>
          <p:nvPr/>
        </p:nvSpPr>
        <p:spPr>
          <a:xfrm>
            <a:off x="5243650" y="3060950"/>
            <a:ext cx="2538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Montserrat"/>
                <a:ea typeface="Montserrat"/>
                <a:cs typeface="Montserrat"/>
                <a:sym typeface="Montserrat"/>
              </a:rPr>
              <a:t>time step </a:t>
            </a:r>
            <a:r>
              <a:rPr b="1" lang="en-US" sz="2500">
                <a:latin typeface="Montserrat"/>
                <a:ea typeface="Montserrat"/>
                <a:cs typeface="Montserrat"/>
                <a:sym typeface="Montserrat"/>
              </a:rPr>
              <a:t>t</a:t>
            </a:r>
            <a:r>
              <a:rPr lang="en-US" sz="2500">
                <a:latin typeface="Montserrat"/>
                <a:ea typeface="Montserrat"/>
                <a:cs typeface="Montserrat"/>
                <a:sym typeface="Montserrat"/>
              </a:rPr>
              <a:t>:</a:t>
            </a:r>
            <a:endParaRPr sz="2500">
              <a:latin typeface="Montserrat"/>
              <a:ea typeface="Montserrat"/>
              <a:cs typeface="Montserrat"/>
              <a:sym typeface="Montserrat"/>
            </a:endParaRPr>
          </a:p>
        </p:txBody>
      </p:sp>
      <p:sp>
        <p:nvSpPr>
          <p:cNvPr id="1275" name="Google Shape;1275;p88"/>
          <p:cNvSpPr/>
          <p:nvPr/>
        </p:nvSpPr>
        <p:spPr>
          <a:xfrm>
            <a:off x="6978600" y="57595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yn</a:t>
            </a:r>
            <a:endParaRPr sz="2500"/>
          </a:p>
        </p:txBody>
      </p:sp>
      <p:pic>
        <p:nvPicPr>
          <p:cNvPr id="1276" name="Google Shape;1276;p88"/>
          <p:cNvPicPr preferRelativeResize="0"/>
          <p:nvPr/>
        </p:nvPicPr>
        <p:blipFill>
          <a:blip r:embed="rId5">
            <a:alphaModFix/>
          </a:blip>
          <a:stretch>
            <a:fillRect/>
          </a:stretch>
        </p:blipFill>
        <p:spPr>
          <a:xfrm>
            <a:off x="7419925" y="5996275"/>
            <a:ext cx="365760" cy="365760"/>
          </a:xfrm>
          <a:prstGeom prst="rect">
            <a:avLst/>
          </a:prstGeom>
          <a:noFill/>
          <a:ln>
            <a:noFill/>
          </a:ln>
        </p:spPr>
      </p:pic>
      <p:sp>
        <p:nvSpPr>
          <p:cNvPr id="1277" name="Google Shape;1277;p88"/>
          <p:cNvSpPr/>
          <p:nvPr/>
        </p:nvSpPr>
        <p:spPr>
          <a:xfrm>
            <a:off x="5302200" y="57595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y1</a:t>
            </a:r>
            <a:endParaRPr sz="2500"/>
          </a:p>
        </p:txBody>
      </p:sp>
      <p:pic>
        <p:nvPicPr>
          <p:cNvPr id="1278" name="Google Shape;1278;p88"/>
          <p:cNvPicPr preferRelativeResize="0"/>
          <p:nvPr/>
        </p:nvPicPr>
        <p:blipFill>
          <a:blip r:embed="rId5">
            <a:alphaModFix/>
          </a:blip>
          <a:stretch>
            <a:fillRect/>
          </a:stretch>
        </p:blipFill>
        <p:spPr>
          <a:xfrm>
            <a:off x="5743525" y="5996275"/>
            <a:ext cx="365760" cy="365760"/>
          </a:xfrm>
          <a:prstGeom prst="rect">
            <a:avLst/>
          </a:prstGeom>
          <a:noFill/>
          <a:ln>
            <a:noFill/>
          </a:ln>
        </p:spPr>
      </p:pic>
      <p:cxnSp>
        <p:nvCxnSpPr>
          <p:cNvPr id="1279" name="Google Shape;1279;p88"/>
          <p:cNvCxnSpPr/>
          <p:nvPr/>
        </p:nvCxnSpPr>
        <p:spPr>
          <a:xfrm>
            <a:off x="6048450" y="5996275"/>
            <a:ext cx="806700" cy="0"/>
          </a:xfrm>
          <a:prstGeom prst="straightConnector1">
            <a:avLst/>
          </a:prstGeom>
          <a:noFill/>
          <a:ln cap="flat" cmpd="sng" w="38100">
            <a:solidFill>
              <a:schemeClr val="dk1"/>
            </a:solidFill>
            <a:prstDash val="dot"/>
            <a:round/>
            <a:headEnd len="med" w="med" type="none"/>
            <a:tailEnd len="med" w="med" type="none"/>
          </a:ln>
        </p:spPr>
      </p:cxnSp>
      <p:sp>
        <p:nvSpPr>
          <p:cNvPr id="1280" name="Google Shape;1280;p88"/>
          <p:cNvSpPr/>
          <p:nvPr/>
        </p:nvSpPr>
        <p:spPr>
          <a:xfrm>
            <a:off x="6978600" y="4768975"/>
            <a:ext cx="622800" cy="5127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yn</a:t>
            </a:r>
            <a:endParaRPr sz="2500"/>
          </a:p>
        </p:txBody>
      </p:sp>
      <p:sp>
        <p:nvSpPr>
          <p:cNvPr id="1281" name="Google Shape;1281;p88"/>
          <p:cNvSpPr/>
          <p:nvPr/>
        </p:nvSpPr>
        <p:spPr>
          <a:xfrm>
            <a:off x="5302200" y="4768975"/>
            <a:ext cx="622800" cy="512700"/>
          </a:xfrm>
          <a:prstGeom prst="roundRect">
            <a:avLst>
              <a:gd fmla="val 16667" name="adj"/>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y1</a:t>
            </a:r>
            <a:endParaRPr sz="2500"/>
          </a:p>
        </p:txBody>
      </p:sp>
      <p:cxnSp>
        <p:nvCxnSpPr>
          <p:cNvPr id="1282" name="Google Shape;1282;p88"/>
          <p:cNvCxnSpPr/>
          <p:nvPr/>
        </p:nvCxnSpPr>
        <p:spPr>
          <a:xfrm>
            <a:off x="6048450" y="5005675"/>
            <a:ext cx="806700" cy="0"/>
          </a:xfrm>
          <a:prstGeom prst="straightConnector1">
            <a:avLst/>
          </a:prstGeom>
          <a:noFill/>
          <a:ln cap="flat" cmpd="sng" w="38100">
            <a:solidFill>
              <a:schemeClr val="dk1"/>
            </a:solidFill>
            <a:prstDash val="dot"/>
            <a:round/>
            <a:headEnd len="med" w="med" type="none"/>
            <a:tailEnd len="med" w="med" type="none"/>
          </a:ln>
        </p:spPr>
      </p:cxn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287" name="Shape 1287"/>
        <p:cNvGrpSpPr/>
        <p:nvPr/>
      </p:nvGrpSpPr>
      <p:grpSpPr>
        <a:xfrm>
          <a:off x="0" y="0"/>
          <a:ext cx="0" cy="0"/>
          <a:chOff x="0" y="0"/>
          <a:chExt cx="0" cy="0"/>
        </a:xfrm>
      </p:grpSpPr>
      <p:grpSp>
        <p:nvGrpSpPr>
          <p:cNvPr id="1288" name="Google Shape;1288;p89"/>
          <p:cNvGrpSpPr/>
          <p:nvPr/>
        </p:nvGrpSpPr>
        <p:grpSpPr>
          <a:xfrm>
            <a:off x="6112928" y="1757307"/>
            <a:ext cx="942142" cy="904995"/>
            <a:chOff x="8007400" y="2902278"/>
            <a:chExt cx="285230" cy="355597"/>
          </a:xfrm>
        </p:grpSpPr>
        <p:sp>
          <p:nvSpPr>
            <p:cNvPr id="1289" name="Google Shape;1289;p89"/>
            <p:cNvSpPr/>
            <p:nvPr/>
          </p:nvSpPr>
          <p:spPr>
            <a:xfrm>
              <a:off x="8134820" y="3165305"/>
              <a:ext cx="39851" cy="39851"/>
            </a:xfrm>
            <a:custGeom>
              <a:rect b="b" l="l" r="r" t="t"/>
              <a:pathLst>
                <a:path extrusionOk="0" h="1251" w="1251">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89"/>
            <p:cNvSpPr/>
            <p:nvPr/>
          </p:nvSpPr>
          <p:spPr>
            <a:xfrm>
              <a:off x="8007400" y="2902278"/>
              <a:ext cx="285230" cy="355597"/>
            </a:xfrm>
            <a:custGeom>
              <a:rect b="b" l="l" r="r" t="t"/>
              <a:pathLst>
                <a:path extrusionOk="0" h="11163" w="8954">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1" name="Google Shape;1291;p89"/>
          <p:cNvSpPr txBox="1"/>
          <p:nvPr>
            <p:ph type="title"/>
          </p:nvPr>
        </p:nvSpPr>
        <p:spPr>
          <a:xfrm>
            <a:off x="214725" y="719200"/>
            <a:ext cx="8929200" cy="7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3300">
                <a:solidFill>
                  <a:schemeClr val="dk1"/>
                </a:solidFill>
              </a:rPr>
              <a:t>Warmup: use </a:t>
            </a:r>
            <a:r>
              <a:rPr lang="en-US" sz="3300">
                <a:solidFill>
                  <a:srgbClr val="4A86E8"/>
                </a:solidFill>
              </a:rPr>
              <a:t>n instances</a:t>
            </a:r>
            <a:r>
              <a:rPr lang="en-US" sz="3300">
                <a:solidFill>
                  <a:schemeClr val="dk1"/>
                </a:solidFill>
              </a:rPr>
              <a:t> of IPE</a:t>
            </a:r>
            <a:endParaRPr sz="3300">
              <a:solidFill>
                <a:schemeClr val="dk1"/>
              </a:solidFill>
            </a:endParaRPr>
          </a:p>
        </p:txBody>
      </p:sp>
      <p:sp>
        <p:nvSpPr>
          <p:cNvPr id="1292" name="Google Shape;1292;p89"/>
          <p:cNvSpPr/>
          <p:nvPr/>
        </p:nvSpPr>
        <p:spPr>
          <a:xfrm>
            <a:off x="5223350" y="3099625"/>
            <a:ext cx="2721300" cy="1350300"/>
          </a:xfrm>
          <a:prstGeom prst="roundRect">
            <a:avLst>
              <a:gd fmla="val 16667" name="adj"/>
            </a:avLst>
          </a:prstGeom>
          <a:noFill/>
          <a:ln cap="flat" cmpd="sng" w="3810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2500"/>
          </a:p>
          <a:p>
            <a:pPr indent="0" lvl="0" marL="0" rtl="0" algn="l">
              <a:lnSpc>
                <a:spcPct val="150000"/>
              </a:lnSpc>
              <a:spcBef>
                <a:spcPts val="0"/>
              </a:spcBef>
              <a:spcAft>
                <a:spcPts val="0"/>
              </a:spcAft>
              <a:buNone/>
            </a:pPr>
            <a:r>
              <a:rPr lang="en-US" sz="2500"/>
              <a:t>           </a:t>
            </a:r>
            <a:endParaRPr sz="2500"/>
          </a:p>
        </p:txBody>
      </p:sp>
      <p:sp>
        <p:nvSpPr>
          <p:cNvPr id="1293" name="Google Shape;1293;p89"/>
          <p:cNvSpPr/>
          <p:nvPr/>
        </p:nvSpPr>
        <p:spPr>
          <a:xfrm>
            <a:off x="6978600" y="36259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xn</a:t>
            </a:r>
            <a:endParaRPr sz="2500"/>
          </a:p>
        </p:txBody>
      </p:sp>
      <p:pic>
        <p:nvPicPr>
          <p:cNvPr id="1294" name="Google Shape;1294;p89"/>
          <p:cNvPicPr preferRelativeResize="0"/>
          <p:nvPr/>
        </p:nvPicPr>
        <p:blipFill>
          <a:blip r:embed="rId3">
            <a:alphaModFix/>
          </a:blip>
          <a:stretch>
            <a:fillRect/>
          </a:stretch>
        </p:blipFill>
        <p:spPr>
          <a:xfrm>
            <a:off x="7419925" y="3862675"/>
            <a:ext cx="365760" cy="365760"/>
          </a:xfrm>
          <a:prstGeom prst="rect">
            <a:avLst/>
          </a:prstGeom>
          <a:noFill/>
          <a:ln>
            <a:noFill/>
          </a:ln>
        </p:spPr>
      </p:pic>
      <p:sp>
        <p:nvSpPr>
          <p:cNvPr id="1295" name="Google Shape;1295;p89"/>
          <p:cNvSpPr/>
          <p:nvPr/>
        </p:nvSpPr>
        <p:spPr>
          <a:xfrm>
            <a:off x="5302200" y="36259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x1</a:t>
            </a:r>
            <a:endParaRPr sz="2500"/>
          </a:p>
        </p:txBody>
      </p:sp>
      <p:pic>
        <p:nvPicPr>
          <p:cNvPr id="1296" name="Google Shape;1296;p89"/>
          <p:cNvPicPr preferRelativeResize="0"/>
          <p:nvPr/>
        </p:nvPicPr>
        <p:blipFill>
          <a:blip r:embed="rId3">
            <a:alphaModFix/>
          </a:blip>
          <a:stretch>
            <a:fillRect/>
          </a:stretch>
        </p:blipFill>
        <p:spPr>
          <a:xfrm>
            <a:off x="5743525" y="3862675"/>
            <a:ext cx="365760" cy="365760"/>
          </a:xfrm>
          <a:prstGeom prst="rect">
            <a:avLst/>
          </a:prstGeom>
          <a:noFill/>
          <a:ln>
            <a:noFill/>
          </a:ln>
        </p:spPr>
      </p:pic>
      <p:cxnSp>
        <p:nvCxnSpPr>
          <p:cNvPr id="1297" name="Google Shape;1297;p89"/>
          <p:cNvCxnSpPr/>
          <p:nvPr/>
        </p:nvCxnSpPr>
        <p:spPr>
          <a:xfrm>
            <a:off x="6048450" y="3862675"/>
            <a:ext cx="806700" cy="0"/>
          </a:xfrm>
          <a:prstGeom prst="straightConnector1">
            <a:avLst/>
          </a:prstGeom>
          <a:noFill/>
          <a:ln cap="flat" cmpd="sng" w="38100">
            <a:solidFill>
              <a:schemeClr val="dk1"/>
            </a:solidFill>
            <a:prstDash val="dot"/>
            <a:round/>
            <a:headEnd len="med" w="med" type="none"/>
            <a:tailEnd len="med" w="med" type="none"/>
          </a:ln>
        </p:spPr>
      </p:cxnSp>
      <p:sp>
        <p:nvSpPr>
          <p:cNvPr id="1298" name="Google Shape;1298;p89"/>
          <p:cNvSpPr txBox="1"/>
          <p:nvPr/>
        </p:nvSpPr>
        <p:spPr>
          <a:xfrm>
            <a:off x="5243650" y="3060950"/>
            <a:ext cx="2538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Montserrat"/>
                <a:ea typeface="Montserrat"/>
                <a:cs typeface="Montserrat"/>
                <a:sym typeface="Montserrat"/>
              </a:rPr>
              <a:t>time step </a:t>
            </a:r>
            <a:r>
              <a:rPr b="1" lang="en-US" sz="2500">
                <a:latin typeface="Montserrat"/>
                <a:ea typeface="Montserrat"/>
                <a:cs typeface="Montserrat"/>
                <a:sym typeface="Montserrat"/>
              </a:rPr>
              <a:t>t</a:t>
            </a:r>
            <a:r>
              <a:rPr lang="en-US" sz="2500">
                <a:latin typeface="Montserrat"/>
                <a:ea typeface="Montserrat"/>
                <a:cs typeface="Montserrat"/>
                <a:sym typeface="Montserrat"/>
              </a:rPr>
              <a:t>:</a:t>
            </a:r>
            <a:endParaRPr sz="2500">
              <a:latin typeface="Montserrat"/>
              <a:ea typeface="Montserrat"/>
              <a:cs typeface="Montserrat"/>
              <a:sym typeface="Montserrat"/>
            </a:endParaRPr>
          </a:p>
        </p:txBody>
      </p:sp>
      <p:sp>
        <p:nvSpPr>
          <p:cNvPr id="1299" name="Google Shape;1299;p89"/>
          <p:cNvSpPr/>
          <p:nvPr/>
        </p:nvSpPr>
        <p:spPr>
          <a:xfrm>
            <a:off x="6978600" y="47689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yn</a:t>
            </a:r>
            <a:endParaRPr sz="2500"/>
          </a:p>
        </p:txBody>
      </p:sp>
      <p:pic>
        <p:nvPicPr>
          <p:cNvPr id="1300" name="Google Shape;1300;p89"/>
          <p:cNvPicPr preferRelativeResize="0"/>
          <p:nvPr/>
        </p:nvPicPr>
        <p:blipFill>
          <a:blip r:embed="rId3">
            <a:alphaModFix/>
          </a:blip>
          <a:stretch>
            <a:fillRect/>
          </a:stretch>
        </p:blipFill>
        <p:spPr>
          <a:xfrm>
            <a:off x="7419925" y="5005675"/>
            <a:ext cx="365760" cy="365760"/>
          </a:xfrm>
          <a:prstGeom prst="rect">
            <a:avLst/>
          </a:prstGeom>
          <a:noFill/>
          <a:ln>
            <a:noFill/>
          </a:ln>
        </p:spPr>
      </p:pic>
      <p:sp>
        <p:nvSpPr>
          <p:cNvPr id="1301" name="Google Shape;1301;p89"/>
          <p:cNvSpPr/>
          <p:nvPr/>
        </p:nvSpPr>
        <p:spPr>
          <a:xfrm>
            <a:off x="5302200" y="47689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y1</a:t>
            </a:r>
            <a:endParaRPr sz="2500"/>
          </a:p>
        </p:txBody>
      </p:sp>
      <p:pic>
        <p:nvPicPr>
          <p:cNvPr id="1302" name="Google Shape;1302;p89"/>
          <p:cNvPicPr preferRelativeResize="0"/>
          <p:nvPr/>
        </p:nvPicPr>
        <p:blipFill>
          <a:blip r:embed="rId3">
            <a:alphaModFix/>
          </a:blip>
          <a:stretch>
            <a:fillRect/>
          </a:stretch>
        </p:blipFill>
        <p:spPr>
          <a:xfrm>
            <a:off x="5743525" y="5005675"/>
            <a:ext cx="365760" cy="365760"/>
          </a:xfrm>
          <a:prstGeom prst="rect">
            <a:avLst/>
          </a:prstGeom>
          <a:noFill/>
          <a:ln>
            <a:noFill/>
          </a:ln>
        </p:spPr>
      </p:pic>
      <p:cxnSp>
        <p:nvCxnSpPr>
          <p:cNvPr id="1303" name="Google Shape;1303;p89"/>
          <p:cNvCxnSpPr/>
          <p:nvPr/>
        </p:nvCxnSpPr>
        <p:spPr>
          <a:xfrm>
            <a:off x="6048450" y="5005675"/>
            <a:ext cx="806700" cy="0"/>
          </a:xfrm>
          <a:prstGeom prst="straightConnector1">
            <a:avLst/>
          </a:prstGeom>
          <a:noFill/>
          <a:ln cap="flat" cmpd="sng" w="38100">
            <a:solidFill>
              <a:schemeClr val="dk1"/>
            </a:solidFill>
            <a:prstDash val="dot"/>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308" name="Shape 1308"/>
        <p:cNvGrpSpPr/>
        <p:nvPr/>
      </p:nvGrpSpPr>
      <p:grpSpPr>
        <a:xfrm>
          <a:off x="0" y="0"/>
          <a:ext cx="0" cy="0"/>
          <a:chOff x="0" y="0"/>
          <a:chExt cx="0" cy="0"/>
        </a:xfrm>
      </p:grpSpPr>
      <p:grpSp>
        <p:nvGrpSpPr>
          <p:cNvPr id="1309" name="Google Shape;1309;p90"/>
          <p:cNvGrpSpPr/>
          <p:nvPr/>
        </p:nvGrpSpPr>
        <p:grpSpPr>
          <a:xfrm>
            <a:off x="6112928" y="1757307"/>
            <a:ext cx="942142" cy="904995"/>
            <a:chOff x="8007400" y="2902278"/>
            <a:chExt cx="285230" cy="355597"/>
          </a:xfrm>
        </p:grpSpPr>
        <p:sp>
          <p:nvSpPr>
            <p:cNvPr id="1310" name="Google Shape;1310;p90"/>
            <p:cNvSpPr/>
            <p:nvPr/>
          </p:nvSpPr>
          <p:spPr>
            <a:xfrm>
              <a:off x="8134820" y="3165305"/>
              <a:ext cx="39851" cy="39851"/>
            </a:xfrm>
            <a:custGeom>
              <a:rect b="b" l="l" r="r" t="t"/>
              <a:pathLst>
                <a:path extrusionOk="0" h="1251" w="1251">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90"/>
            <p:cNvSpPr/>
            <p:nvPr/>
          </p:nvSpPr>
          <p:spPr>
            <a:xfrm>
              <a:off x="8007400" y="2902278"/>
              <a:ext cx="285230" cy="355597"/>
            </a:xfrm>
            <a:custGeom>
              <a:rect b="b" l="l" r="r" t="t"/>
              <a:pathLst>
                <a:path extrusionOk="0" h="11163" w="8954">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2" name="Google Shape;1312;p90"/>
          <p:cNvSpPr txBox="1"/>
          <p:nvPr>
            <p:ph type="title"/>
          </p:nvPr>
        </p:nvSpPr>
        <p:spPr>
          <a:xfrm>
            <a:off x="214725" y="719200"/>
            <a:ext cx="8929200" cy="7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3300">
                <a:solidFill>
                  <a:schemeClr val="dk1"/>
                </a:solidFill>
              </a:rPr>
              <a:t>Warmup: use </a:t>
            </a:r>
            <a:r>
              <a:rPr lang="en-US" sz="3300">
                <a:solidFill>
                  <a:srgbClr val="4A86E8"/>
                </a:solidFill>
              </a:rPr>
              <a:t>n instances</a:t>
            </a:r>
            <a:r>
              <a:rPr lang="en-US" sz="3300">
                <a:solidFill>
                  <a:schemeClr val="dk1"/>
                </a:solidFill>
              </a:rPr>
              <a:t> of IPE</a:t>
            </a:r>
            <a:endParaRPr sz="3300">
              <a:solidFill>
                <a:schemeClr val="dk1"/>
              </a:solidFill>
            </a:endParaRPr>
          </a:p>
        </p:txBody>
      </p:sp>
      <p:sp>
        <p:nvSpPr>
          <p:cNvPr id="1313" name="Google Shape;1313;p90"/>
          <p:cNvSpPr/>
          <p:nvPr/>
        </p:nvSpPr>
        <p:spPr>
          <a:xfrm>
            <a:off x="1636225" y="4188625"/>
            <a:ext cx="1534800" cy="594300"/>
          </a:xfrm>
          <a:prstGeom prst="rect">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Roboto"/>
                <a:ea typeface="Roboto"/>
                <a:cs typeface="Roboto"/>
                <a:sym typeface="Roboto"/>
              </a:rPr>
              <a:t>Decrypt</a:t>
            </a:r>
            <a:endParaRPr sz="3000">
              <a:latin typeface="Roboto"/>
              <a:ea typeface="Roboto"/>
              <a:cs typeface="Roboto"/>
              <a:sym typeface="Roboto"/>
            </a:endParaRPr>
          </a:p>
        </p:txBody>
      </p:sp>
      <p:sp>
        <p:nvSpPr>
          <p:cNvPr id="1314" name="Google Shape;1314;p90"/>
          <p:cNvSpPr/>
          <p:nvPr/>
        </p:nvSpPr>
        <p:spPr>
          <a:xfrm>
            <a:off x="577750" y="5083975"/>
            <a:ext cx="10407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x1*y1</a:t>
            </a:r>
            <a:endParaRPr sz="2500"/>
          </a:p>
        </p:txBody>
      </p:sp>
      <p:sp>
        <p:nvSpPr>
          <p:cNvPr id="1315" name="Google Shape;1315;p90"/>
          <p:cNvSpPr/>
          <p:nvPr/>
        </p:nvSpPr>
        <p:spPr>
          <a:xfrm>
            <a:off x="3092350" y="5083975"/>
            <a:ext cx="10407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xn*yn</a:t>
            </a:r>
            <a:endParaRPr sz="2500"/>
          </a:p>
        </p:txBody>
      </p:sp>
      <p:sp>
        <p:nvSpPr>
          <p:cNvPr id="1316" name="Google Shape;1316;p90"/>
          <p:cNvSpPr txBox="1"/>
          <p:nvPr/>
        </p:nvSpPr>
        <p:spPr>
          <a:xfrm>
            <a:off x="1724200" y="5065675"/>
            <a:ext cx="12624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100">
                <a:latin typeface="Montserrat"/>
                <a:ea typeface="Montserrat"/>
                <a:cs typeface="Montserrat"/>
                <a:sym typeface="Montserrat"/>
              </a:rPr>
              <a:t>…</a:t>
            </a:r>
            <a:endParaRPr sz="3100">
              <a:latin typeface="Montserrat"/>
              <a:ea typeface="Montserrat"/>
              <a:cs typeface="Montserrat"/>
              <a:sym typeface="Montserrat"/>
            </a:endParaRPr>
          </a:p>
        </p:txBody>
      </p:sp>
      <p:sp>
        <p:nvSpPr>
          <p:cNvPr id="1317" name="Google Shape;1317;p90"/>
          <p:cNvSpPr/>
          <p:nvPr/>
        </p:nvSpPr>
        <p:spPr>
          <a:xfrm>
            <a:off x="6978600" y="36259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xn</a:t>
            </a:r>
            <a:endParaRPr sz="2500"/>
          </a:p>
        </p:txBody>
      </p:sp>
      <p:pic>
        <p:nvPicPr>
          <p:cNvPr id="1318" name="Google Shape;1318;p90"/>
          <p:cNvPicPr preferRelativeResize="0"/>
          <p:nvPr/>
        </p:nvPicPr>
        <p:blipFill>
          <a:blip r:embed="rId3">
            <a:alphaModFix/>
          </a:blip>
          <a:stretch>
            <a:fillRect/>
          </a:stretch>
        </p:blipFill>
        <p:spPr>
          <a:xfrm>
            <a:off x="7419925" y="3862675"/>
            <a:ext cx="365760" cy="365760"/>
          </a:xfrm>
          <a:prstGeom prst="rect">
            <a:avLst/>
          </a:prstGeom>
          <a:noFill/>
          <a:ln>
            <a:noFill/>
          </a:ln>
        </p:spPr>
      </p:pic>
      <p:sp>
        <p:nvSpPr>
          <p:cNvPr id="1319" name="Google Shape;1319;p90"/>
          <p:cNvSpPr/>
          <p:nvPr/>
        </p:nvSpPr>
        <p:spPr>
          <a:xfrm>
            <a:off x="5302200" y="36259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x1</a:t>
            </a:r>
            <a:endParaRPr sz="2500"/>
          </a:p>
        </p:txBody>
      </p:sp>
      <p:pic>
        <p:nvPicPr>
          <p:cNvPr id="1320" name="Google Shape;1320;p90"/>
          <p:cNvPicPr preferRelativeResize="0"/>
          <p:nvPr/>
        </p:nvPicPr>
        <p:blipFill>
          <a:blip r:embed="rId3">
            <a:alphaModFix/>
          </a:blip>
          <a:stretch>
            <a:fillRect/>
          </a:stretch>
        </p:blipFill>
        <p:spPr>
          <a:xfrm>
            <a:off x="5743525" y="3862675"/>
            <a:ext cx="365760" cy="365760"/>
          </a:xfrm>
          <a:prstGeom prst="rect">
            <a:avLst/>
          </a:prstGeom>
          <a:noFill/>
          <a:ln>
            <a:noFill/>
          </a:ln>
        </p:spPr>
      </p:pic>
      <p:cxnSp>
        <p:nvCxnSpPr>
          <p:cNvPr id="1321" name="Google Shape;1321;p90"/>
          <p:cNvCxnSpPr/>
          <p:nvPr/>
        </p:nvCxnSpPr>
        <p:spPr>
          <a:xfrm>
            <a:off x="6048450" y="3862675"/>
            <a:ext cx="806700" cy="0"/>
          </a:xfrm>
          <a:prstGeom prst="straightConnector1">
            <a:avLst/>
          </a:prstGeom>
          <a:noFill/>
          <a:ln cap="flat" cmpd="sng" w="38100">
            <a:solidFill>
              <a:schemeClr val="dk1"/>
            </a:solidFill>
            <a:prstDash val="dot"/>
            <a:round/>
            <a:headEnd len="med" w="med" type="none"/>
            <a:tailEnd len="med" w="med" type="none"/>
          </a:ln>
        </p:spPr>
      </p:cxnSp>
      <p:sp>
        <p:nvSpPr>
          <p:cNvPr id="1322" name="Google Shape;1322;p90"/>
          <p:cNvSpPr txBox="1"/>
          <p:nvPr/>
        </p:nvSpPr>
        <p:spPr>
          <a:xfrm>
            <a:off x="5243650" y="3060950"/>
            <a:ext cx="2538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Montserrat"/>
                <a:ea typeface="Montserrat"/>
                <a:cs typeface="Montserrat"/>
                <a:sym typeface="Montserrat"/>
              </a:rPr>
              <a:t>time step </a:t>
            </a:r>
            <a:r>
              <a:rPr b="1" lang="en-US" sz="2500">
                <a:latin typeface="Montserrat"/>
                <a:ea typeface="Montserrat"/>
                <a:cs typeface="Montserrat"/>
                <a:sym typeface="Montserrat"/>
              </a:rPr>
              <a:t>t</a:t>
            </a:r>
            <a:r>
              <a:rPr lang="en-US" sz="2500">
                <a:latin typeface="Montserrat"/>
                <a:ea typeface="Montserrat"/>
                <a:cs typeface="Montserrat"/>
                <a:sym typeface="Montserrat"/>
              </a:rPr>
              <a:t>:</a:t>
            </a:r>
            <a:endParaRPr sz="2500">
              <a:latin typeface="Montserrat"/>
              <a:ea typeface="Montserrat"/>
              <a:cs typeface="Montserrat"/>
              <a:sym typeface="Montserrat"/>
            </a:endParaRPr>
          </a:p>
        </p:txBody>
      </p:sp>
      <p:sp>
        <p:nvSpPr>
          <p:cNvPr id="1323" name="Google Shape;1323;p90"/>
          <p:cNvSpPr/>
          <p:nvPr/>
        </p:nvSpPr>
        <p:spPr>
          <a:xfrm>
            <a:off x="6978600" y="47689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yn</a:t>
            </a:r>
            <a:endParaRPr sz="2500"/>
          </a:p>
        </p:txBody>
      </p:sp>
      <p:pic>
        <p:nvPicPr>
          <p:cNvPr id="1324" name="Google Shape;1324;p90"/>
          <p:cNvPicPr preferRelativeResize="0"/>
          <p:nvPr/>
        </p:nvPicPr>
        <p:blipFill>
          <a:blip r:embed="rId3">
            <a:alphaModFix/>
          </a:blip>
          <a:stretch>
            <a:fillRect/>
          </a:stretch>
        </p:blipFill>
        <p:spPr>
          <a:xfrm>
            <a:off x="7419925" y="5005675"/>
            <a:ext cx="365760" cy="365760"/>
          </a:xfrm>
          <a:prstGeom prst="rect">
            <a:avLst/>
          </a:prstGeom>
          <a:noFill/>
          <a:ln>
            <a:noFill/>
          </a:ln>
        </p:spPr>
      </p:pic>
      <p:sp>
        <p:nvSpPr>
          <p:cNvPr id="1325" name="Google Shape;1325;p90"/>
          <p:cNvSpPr/>
          <p:nvPr/>
        </p:nvSpPr>
        <p:spPr>
          <a:xfrm>
            <a:off x="5302200" y="47689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y1</a:t>
            </a:r>
            <a:endParaRPr sz="2500"/>
          </a:p>
        </p:txBody>
      </p:sp>
      <p:pic>
        <p:nvPicPr>
          <p:cNvPr id="1326" name="Google Shape;1326;p90"/>
          <p:cNvPicPr preferRelativeResize="0"/>
          <p:nvPr/>
        </p:nvPicPr>
        <p:blipFill>
          <a:blip r:embed="rId3">
            <a:alphaModFix/>
          </a:blip>
          <a:stretch>
            <a:fillRect/>
          </a:stretch>
        </p:blipFill>
        <p:spPr>
          <a:xfrm>
            <a:off x="5743525" y="5005675"/>
            <a:ext cx="365760" cy="365760"/>
          </a:xfrm>
          <a:prstGeom prst="rect">
            <a:avLst/>
          </a:prstGeom>
          <a:noFill/>
          <a:ln>
            <a:noFill/>
          </a:ln>
        </p:spPr>
      </p:pic>
      <p:cxnSp>
        <p:nvCxnSpPr>
          <p:cNvPr id="1327" name="Google Shape;1327;p90"/>
          <p:cNvCxnSpPr/>
          <p:nvPr/>
        </p:nvCxnSpPr>
        <p:spPr>
          <a:xfrm>
            <a:off x="6048450" y="5005675"/>
            <a:ext cx="806700" cy="0"/>
          </a:xfrm>
          <a:prstGeom prst="straightConnector1">
            <a:avLst/>
          </a:prstGeom>
          <a:noFill/>
          <a:ln cap="flat" cmpd="sng" w="38100">
            <a:solidFill>
              <a:schemeClr val="dk1"/>
            </a:solidFill>
            <a:prstDash val="dot"/>
            <a:round/>
            <a:headEnd len="med" w="med" type="none"/>
            <a:tailEnd len="med" w="med" type="none"/>
          </a:ln>
        </p:spPr>
      </p:cxnSp>
      <p:cxnSp>
        <p:nvCxnSpPr>
          <p:cNvPr id="1328" name="Google Shape;1328;p90"/>
          <p:cNvCxnSpPr>
            <a:stCxn id="1325" idx="1"/>
            <a:endCxn id="1313" idx="3"/>
          </p:cNvCxnSpPr>
          <p:nvPr/>
        </p:nvCxnSpPr>
        <p:spPr>
          <a:xfrm rot="10800000">
            <a:off x="3171000" y="4485925"/>
            <a:ext cx="2131200" cy="539400"/>
          </a:xfrm>
          <a:prstGeom prst="straightConnector1">
            <a:avLst/>
          </a:prstGeom>
          <a:noFill/>
          <a:ln cap="flat" cmpd="sng" w="38100">
            <a:solidFill>
              <a:schemeClr val="dk1"/>
            </a:solidFill>
            <a:prstDash val="solid"/>
            <a:round/>
            <a:headEnd len="med" w="med" type="none"/>
            <a:tailEnd len="med" w="med" type="triangle"/>
          </a:ln>
        </p:spPr>
      </p:cxnSp>
      <p:sp>
        <p:nvSpPr>
          <p:cNvPr id="1329" name="Google Shape;1329;p90"/>
          <p:cNvSpPr/>
          <p:nvPr/>
        </p:nvSpPr>
        <p:spPr>
          <a:xfrm>
            <a:off x="5223350" y="3099625"/>
            <a:ext cx="2721300" cy="1350300"/>
          </a:xfrm>
          <a:prstGeom prst="roundRect">
            <a:avLst>
              <a:gd fmla="val 16667" name="adj"/>
            </a:avLst>
          </a:prstGeom>
          <a:noFill/>
          <a:ln cap="flat" cmpd="sng" w="3810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2500"/>
          </a:p>
          <a:p>
            <a:pPr indent="0" lvl="0" marL="0" rtl="0" algn="l">
              <a:lnSpc>
                <a:spcPct val="150000"/>
              </a:lnSpc>
              <a:spcBef>
                <a:spcPts val="0"/>
              </a:spcBef>
              <a:spcAft>
                <a:spcPts val="0"/>
              </a:spcAft>
              <a:buNone/>
            </a:pPr>
            <a:r>
              <a:rPr lang="en-US" sz="2500"/>
              <a:t>           </a:t>
            </a:r>
            <a:endParaRPr sz="2500"/>
          </a:p>
        </p:txBody>
      </p:sp>
      <p:cxnSp>
        <p:nvCxnSpPr>
          <p:cNvPr id="1330" name="Google Shape;1330;p90"/>
          <p:cNvCxnSpPr>
            <a:stCxn id="1329" idx="1"/>
          </p:cNvCxnSpPr>
          <p:nvPr/>
        </p:nvCxnSpPr>
        <p:spPr>
          <a:xfrm flipH="1">
            <a:off x="3199850" y="3774775"/>
            <a:ext cx="2023500" cy="565200"/>
          </a:xfrm>
          <a:prstGeom prst="straightConnector1">
            <a:avLst/>
          </a:prstGeom>
          <a:noFill/>
          <a:ln cap="flat" cmpd="sng" w="38100">
            <a:solidFill>
              <a:schemeClr val="dk1"/>
            </a:solidFill>
            <a:prstDash val="solid"/>
            <a:round/>
            <a:headEnd len="med" w="med" type="none"/>
            <a:tailEnd len="med" w="med" type="triangl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335" name="Shape 1335"/>
        <p:cNvGrpSpPr/>
        <p:nvPr/>
      </p:nvGrpSpPr>
      <p:grpSpPr>
        <a:xfrm>
          <a:off x="0" y="0"/>
          <a:ext cx="0" cy="0"/>
          <a:chOff x="0" y="0"/>
          <a:chExt cx="0" cy="0"/>
        </a:xfrm>
      </p:grpSpPr>
      <p:grpSp>
        <p:nvGrpSpPr>
          <p:cNvPr id="1336" name="Google Shape;1336;p91"/>
          <p:cNvGrpSpPr/>
          <p:nvPr/>
        </p:nvGrpSpPr>
        <p:grpSpPr>
          <a:xfrm>
            <a:off x="6112928" y="1757307"/>
            <a:ext cx="942142" cy="904995"/>
            <a:chOff x="8007400" y="2902278"/>
            <a:chExt cx="285230" cy="355597"/>
          </a:xfrm>
        </p:grpSpPr>
        <p:sp>
          <p:nvSpPr>
            <p:cNvPr id="1337" name="Google Shape;1337;p91"/>
            <p:cNvSpPr/>
            <p:nvPr/>
          </p:nvSpPr>
          <p:spPr>
            <a:xfrm>
              <a:off x="8134820" y="3165305"/>
              <a:ext cx="39851" cy="39851"/>
            </a:xfrm>
            <a:custGeom>
              <a:rect b="b" l="l" r="r" t="t"/>
              <a:pathLst>
                <a:path extrusionOk="0" h="1251" w="1251">
                  <a:moveTo>
                    <a:pt x="632" y="310"/>
                  </a:moveTo>
                  <a:cubicBezTo>
                    <a:pt x="799" y="310"/>
                    <a:pt x="930" y="441"/>
                    <a:pt x="930" y="608"/>
                  </a:cubicBezTo>
                  <a:cubicBezTo>
                    <a:pt x="930" y="775"/>
                    <a:pt x="799" y="906"/>
                    <a:pt x="632" y="906"/>
                  </a:cubicBezTo>
                  <a:cubicBezTo>
                    <a:pt x="465" y="906"/>
                    <a:pt x="334" y="775"/>
                    <a:pt x="334" y="608"/>
                  </a:cubicBezTo>
                  <a:cubicBezTo>
                    <a:pt x="334" y="441"/>
                    <a:pt x="465" y="310"/>
                    <a:pt x="632" y="310"/>
                  </a:cubicBezTo>
                  <a:close/>
                  <a:moveTo>
                    <a:pt x="632" y="1"/>
                  </a:moveTo>
                  <a:cubicBezTo>
                    <a:pt x="287" y="1"/>
                    <a:pt x="1" y="275"/>
                    <a:pt x="1" y="620"/>
                  </a:cubicBezTo>
                  <a:cubicBezTo>
                    <a:pt x="1" y="965"/>
                    <a:pt x="287" y="1251"/>
                    <a:pt x="632" y="1251"/>
                  </a:cubicBezTo>
                  <a:cubicBezTo>
                    <a:pt x="977" y="1251"/>
                    <a:pt x="1251" y="965"/>
                    <a:pt x="1251" y="620"/>
                  </a:cubicBezTo>
                  <a:cubicBezTo>
                    <a:pt x="1251" y="275"/>
                    <a:pt x="977" y="1"/>
                    <a:pt x="632"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91"/>
            <p:cNvSpPr/>
            <p:nvPr/>
          </p:nvSpPr>
          <p:spPr>
            <a:xfrm>
              <a:off x="8007400" y="2902278"/>
              <a:ext cx="285230" cy="355597"/>
            </a:xfrm>
            <a:custGeom>
              <a:rect b="b" l="l" r="r" t="t"/>
              <a:pathLst>
                <a:path extrusionOk="0" h="11163" w="8954">
                  <a:moveTo>
                    <a:pt x="6528" y="337"/>
                  </a:moveTo>
                  <a:cubicBezTo>
                    <a:pt x="6549" y="337"/>
                    <a:pt x="6573" y="346"/>
                    <a:pt x="6596" y="364"/>
                  </a:cubicBezTo>
                  <a:lnTo>
                    <a:pt x="7632" y="1412"/>
                  </a:lnTo>
                  <a:cubicBezTo>
                    <a:pt x="7668" y="1435"/>
                    <a:pt x="7668" y="1483"/>
                    <a:pt x="7632" y="1519"/>
                  </a:cubicBezTo>
                  <a:lnTo>
                    <a:pt x="7489" y="1674"/>
                  </a:lnTo>
                  <a:cubicBezTo>
                    <a:pt x="7472" y="1691"/>
                    <a:pt x="7454" y="1700"/>
                    <a:pt x="7434" y="1700"/>
                  </a:cubicBezTo>
                  <a:cubicBezTo>
                    <a:pt x="7415" y="1700"/>
                    <a:pt x="7394" y="1691"/>
                    <a:pt x="7370" y="1674"/>
                  </a:cubicBezTo>
                  <a:lnTo>
                    <a:pt x="6323" y="626"/>
                  </a:lnTo>
                  <a:cubicBezTo>
                    <a:pt x="6299" y="590"/>
                    <a:pt x="6299" y="542"/>
                    <a:pt x="6323" y="519"/>
                  </a:cubicBezTo>
                  <a:lnTo>
                    <a:pt x="6477" y="364"/>
                  </a:lnTo>
                  <a:cubicBezTo>
                    <a:pt x="6489" y="346"/>
                    <a:pt x="6507" y="337"/>
                    <a:pt x="6528" y="337"/>
                  </a:cubicBezTo>
                  <a:close/>
                  <a:moveTo>
                    <a:pt x="6299" y="1066"/>
                  </a:moveTo>
                  <a:lnTo>
                    <a:pt x="7001" y="1769"/>
                  </a:lnTo>
                  <a:lnTo>
                    <a:pt x="6346" y="2424"/>
                  </a:lnTo>
                  <a:lnTo>
                    <a:pt x="5644" y="1721"/>
                  </a:lnTo>
                  <a:lnTo>
                    <a:pt x="6299" y="1066"/>
                  </a:lnTo>
                  <a:close/>
                  <a:moveTo>
                    <a:pt x="2155" y="4698"/>
                  </a:moveTo>
                  <a:lnTo>
                    <a:pt x="2453" y="4995"/>
                  </a:lnTo>
                  <a:lnTo>
                    <a:pt x="2215" y="5198"/>
                  </a:lnTo>
                  <a:cubicBezTo>
                    <a:pt x="2203" y="5216"/>
                    <a:pt x="2182" y="5225"/>
                    <a:pt x="2160" y="5225"/>
                  </a:cubicBezTo>
                  <a:cubicBezTo>
                    <a:pt x="2137" y="5225"/>
                    <a:pt x="2114" y="5216"/>
                    <a:pt x="2096" y="5198"/>
                  </a:cubicBezTo>
                  <a:lnTo>
                    <a:pt x="1941" y="5031"/>
                  </a:lnTo>
                  <a:cubicBezTo>
                    <a:pt x="1905" y="5007"/>
                    <a:pt x="1905" y="4948"/>
                    <a:pt x="1941" y="4924"/>
                  </a:cubicBezTo>
                  <a:lnTo>
                    <a:pt x="2155" y="4698"/>
                  </a:lnTo>
                  <a:close/>
                  <a:moveTo>
                    <a:pt x="2408" y="3865"/>
                  </a:moveTo>
                  <a:cubicBezTo>
                    <a:pt x="2416" y="3865"/>
                    <a:pt x="2422" y="3869"/>
                    <a:pt x="2429" y="3876"/>
                  </a:cubicBezTo>
                  <a:lnTo>
                    <a:pt x="2572" y="4031"/>
                  </a:lnTo>
                  <a:cubicBezTo>
                    <a:pt x="4203" y="5662"/>
                    <a:pt x="4144" y="5579"/>
                    <a:pt x="4108" y="5603"/>
                  </a:cubicBezTo>
                  <a:lnTo>
                    <a:pt x="3846" y="5876"/>
                  </a:lnTo>
                  <a:cubicBezTo>
                    <a:pt x="3842" y="5879"/>
                    <a:pt x="3839" y="5883"/>
                    <a:pt x="3835" y="5883"/>
                  </a:cubicBezTo>
                  <a:cubicBezTo>
                    <a:pt x="3804" y="5883"/>
                    <a:pt x="3678" y="5722"/>
                    <a:pt x="2120" y="4174"/>
                  </a:cubicBezTo>
                  <a:cubicBezTo>
                    <a:pt x="2096" y="4162"/>
                    <a:pt x="2096" y="4138"/>
                    <a:pt x="2120" y="4138"/>
                  </a:cubicBezTo>
                  <a:cubicBezTo>
                    <a:pt x="2328" y="3930"/>
                    <a:pt x="2378" y="3865"/>
                    <a:pt x="2408" y="3865"/>
                  </a:cubicBezTo>
                  <a:close/>
                  <a:moveTo>
                    <a:pt x="3025" y="5579"/>
                  </a:moveTo>
                  <a:lnTo>
                    <a:pt x="3322" y="5876"/>
                  </a:lnTo>
                  <a:lnTo>
                    <a:pt x="3084" y="6079"/>
                  </a:lnTo>
                  <a:cubicBezTo>
                    <a:pt x="3066" y="6097"/>
                    <a:pt x="3042" y="6106"/>
                    <a:pt x="3020" y="6106"/>
                  </a:cubicBezTo>
                  <a:cubicBezTo>
                    <a:pt x="2998" y="6106"/>
                    <a:pt x="2977" y="6097"/>
                    <a:pt x="2965" y="6079"/>
                  </a:cubicBezTo>
                  <a:lnTo>
                    <a:pt x="2798" y="5912"/>
                  </a:lnTo>
                  <a:cubicBezTo>
                    <a:pt x="2774" y="5888"/>
                    <a:pt x="2774" y="5829"/>
                    <a:pt x="2798" y="5793"/>
                  </a:cubicBezTo>
                  <a:lnTo>
                    <a:pt x="3025" y="5579"/>
                  </a:lnTo>
                  <a:close/>
                  <a:moveTo>
                    <a:pt x="3025" y="6936"/>
                  </a:moveTo>
                  <a:cubicBezTo>
                    <a:pt x="3072" y="6936"/>
                    <a:pt x="3096" y="6972"/>
                    <a:pt x="3096" y="7019"/>
                  </a:cubicBezTo>
                  <a:lnTo>
                    <a:pt x="3096" y="7269"/>
                  </a:lnTo>
                  <a:cubicBezTo>
                    <a:pt x="3096" y="7317"/>
                    <a:pt x="3072" y="7341"/>
                    <a:pt x="3025" y="7341"/>
                  </a:cubicBezTo>
                  <a:lnTo>
                    <a:pt x="405" y="7341"/>
                  </a:lnTo>
                  <a:cubicBezTo>
                    <a:pt x="369" y="7341"/>
                    <a:pt x="334" y="7305"/>
                    <a:pt x="334" y="7269"/>
                  </a:cubicBezTo>
                  <a:lnTo>
                    <a:pt x="334" y="7019"/>
                  </a:lnTo>
                  <a:cubicBezTo>
                    <a:pt x="334" y="6972"/>
                    <a:pt x="358" y="6936"/>
                    <a:pt x="405" y="6936"/>
                  </a:cubicBezTo>
                  <a:close/>
                  <a:moveTo>
                    <a:pt x="1834" y="7674"/>
                  </a:moveTo>
                  <a:cubicBezTo>
                    <a:pt x="2060" y="7960"/>
                    <a:pt x="2322" y="8210"/>
                    <a:pt x="2632" y="8401"/>
                  </a:cubicBezTo>
                  <a:cubicBezTo>
                    <a:pt x="2608" y="8448"/>
                    <a:pt x="2572" y="8496"/>
                    <a:pt x="2548" y="8520"/>
                  </a:cubicBezTo>
                  <a:cubicBezTo>
                    <a:pt x="2489" y="8591"/>
                    <a:pt x="2441" y="8663"/>
                    <a:pt x="2393" y="8746"/>
                  </a:cubicBezTo>
                  <a:cubicBezTo>
                    <a:pt x="2382" y="8770"/>
                    <a:pt x="2334" y="8805"/>
                    <a:pt x="2322" y="8853"/>
                  </a:cubicBezTo>
                  <a:cubicBezTo>
                    <a:pt x="1846" y="8555"/>
                    <a:pt x="1465" y="8151"/>
                    <a:pt x="1167" y="7674"/>
                  </a:cubicBezTo>
                  <a:close/>
                  <a:moveTo>
                    <a:pt x="4632" y="7793"/>
                  </a:moveTo>
                  <a:cubicBezTo>
                    <a:pt x="5870" y="7793"/>
                    <a:pt x="6846" y="8793"/>
                    <a:pt x="6918" y="9936"/>
                  </a:cubicBezTo>
                  <a:lnTo>
                    <a:pt x="2334" y="9936"/>
                  </a:lnTo>
                  <a:cubicBezTo>
                    <a:pt x="2417" y="8770"/>
                    <a:pt x="3406" y="7793"/>
                    <a:pt x="4632" y="7793"/>
                  </a:cubicBezTo>
                  <a:close/>
                  <a:moveTo>
                    <a:pt x="6525" y="1"/>
                  </a:moveTo>
                  <a:cubicBezTo>
                    <a:pt x="6421" y="1"/>
                    <a:pt x="6317" y="42"/>
                    <a:pt x="6239" y="126"/>
                  </a:cubicBezTo>
                  <a:lnTo>
                    <a:pt x="6084" y="269"/>
                  </a:lnTo>
                  <a:cubicBezTo>
                    <a:pt x="5942" y="423"/>
                    <a:pt x="5942" y="662"/>
                    <a:pt x="6073" y="804"/>
                  </a:cubicBezTo>
                  <a:lnTo>
                    <a:pt x="5406" y="1483"/>
                  </a:lnTo>
                  <a:lnTo>
                    <a:pt x="5251" y="1328"/>
                  </a:lnTo>
                  <a:cubicBezTo>
                    <a:pt x="5221" y="1299"/>
                    <a:pt x="5180" y="1284"/>
                    <a:pt x="5136" y="1284"/>
                  </a:cubicBezTo>
                  <a:cubicBezTo>
                    <a:pt x="5093" y="1284"/>
                    <a:pt x="5049" y="1299"/>
                    <a:pt x="5013" y="1328"/>
                  </a:cubicBezTo>
                  <a:lnTo>
                    <a:pt x="3977" y="2376"/>
                  </a:lnTo>
                  <a:cubicBezTo>
                    <a:pt x="3917" y="2436"/>
                    <a:pt x="3917" y="2531"/>
                    <a:pt x="3977" y="2614"/>
                  </a:cubicBezTo>
                  <a:cubicBezTo>
                    <a:pt x="4007" y="2644"/>
                    <a:pt x="4045" y="2659"/>
                    <a:pt x="4087" y="2659"/>
                  </a:cubicBezTo>
                  <a:cubicBezTo>
                    <a:pt x="4129" y="2659"/>
                    <a:pt x="4173" y="2644"/>
                    <a:pt x="4215" y="2614"/>
                  </a:cubicBezTo>
                  <a:lnTo>
                    <a:pt x="5132" y="1685"/>
                  </a:lnTo>
                  <a:lnTo>
                    <a:pt x="6299" y="2852"/>
                  </a:lnTo>
                  <a:lnTo>
                    <a:pt x="4060" y="5079"/>
                  </a:lnTo>
                  <a:lnTo>
                    <a:pt x="2905" y="3924"/>
                  </a:lnTo>
                  <a:lnTo>
                    <a:pt x="3739" y="3090"/>
                  </a:lnTo>
                  <a:cubicBezTo>
                    <a:pt x="3798" y="3031"/>
                    <a:pt x="3798" y="2924"/>
                    <a:pt x="3739" y="2864"/>
                  </a:cubicBezTo>
                  <a:cubicBezTo>
                    <a:pt x="3709" y="2834"/>
                    <a:pt x="3667" y="2820"/>
                    <a:pt x="3624" y="2820"/>
                  </a:cubicBezTo>
                  <a:cubicBezTo>
                    <a:pt x="3581" y="2820"/>
                    <a:pt x="3536" y="2834"/>
                    <a:pt x="3501" y="2864"/>
                  </a:cubicBezTo>
                  <a:lnTo>
                    <a:pt x="2667" y="3698"/>
                  </a:lnTo>
                  <a:lnTo>
                    <a:pt x="2632" y="3662"/>
                  </a:lnTo>
                  <a:cubicBezTo>
                    <a:pt x="2566" y="3596"/>
                    <a:pt x="2477" y="3564"/>
                    <a:pt x="2388" y="3564"/>
                  </a:cubicBezTo>
                  <a:cubicBezTo>
                    <a:pt x="2298" y="3564"/>
                    <a:pt x="2209" y="3596"/>
                    <a:pt x="2143" y="3662"/>
                  </a:cubicBezTo>
                  <a:lnTo>
                    <a:pt x="1870" y="3936"/>
                  </a:lnTo>
                  <a:cubicBezTo>
                    <a:pt x="1739" y="4067"/>
                    <a:pt x="1739" y="4293"/>
                    <a:pt x="1870" y="4424"/>
                  </a:cubicBezTo>
                  <a:lnTo>
                    <a:pt x="1905" y="4460"/>
                  </a:lnTo>
                  <a:cubicBezTo>
                    <a:pt x="1751" y="4638"/>
                    <a:pt x="1548" y="4722"/>
                    <a:pt x="1548" y="4972"/>
                  </a:cubicBezTo>
                  <a:cubicBezTo>
                    <a:pt x="1548" y="5079"/>
                    <a:pt x="1596" y="5186"/>
                    <a:pt x="1667" y="5269"/>
                  </a:cubicBezTo>
                  <a:cubicBezTo>
                    <a:pt x="1786" y="5376"/>
                    <a:pt x="1870" y="5555"/>
                    <a:pt x="2132" y="5555"/>
                  </a:cubicBezTo>
                  <a:cubicBezTo>
                    <a:pt x="2382" y="5555"/>
                    <a:pt x="2465" y="5353"/>
                    <a:pt x="2644" y="5198"/>
                  </a:cubicBezTo>
                  <a:lnTo>
                    <a:pt x="2763" y="5317"/>
                  </a:lnTo>
                  <a:cubicBezTo>
                    <a:pt x="2620" y="5495"/>
                    <a:pt x="2405" y="5591"/>
                    <a:pt x="2405" y="5841"/>
                  </a:cubicBezTo>
                  <a:cubicBezTo>
                    <a:pt x="2405" y="6079"/>
                    <a:pt x="2608" y="6186"/>
                    <a:pt x="2691" y="6305"/>
                  </a:cubicBezTo>
                  <a:cubicBezTo>
                    <a:pt x="2763" y="6377"/>
                    <a:pt x="2870" y="6424"/>
                    <a:pt x="2989" y="6424"/>
                  </a:cubicBezTo>
                  <a:cubicBezTo>
                    <a:pt x="3239" y="6424"/>
                    <a:pt x="3334" y="6210"/>
                    <a:pt x="3513" y="6067"/>
                  </a:cubicBezTo>
                  <a:cubicBezTo>
                    <a:pt x="3525" y="6079"/>
                    <a:pt x="3620" y="6198"/>
                    <a:pt x="3798" y="6198"/>
                  </a:cubicBezTo>
                  <a:cubicBezTo>
                    <a:pt x="3882" y="6198"/>
                    <a:pt x="3977" y="6162"/>
                    <a:pt x="4048" y="6091"/>
                  </a:cubicBezTo>
                  <a:lnTo>
                    <a:pt x="4310" y="5829"/>
                  </a:lnTo>
                  <a:cubicBezTo>
                    <a:pt x="4453" y="5686"/>
                    <a:pt x="4453" y="5472"/>
                    <a:pt x="4310" y="5329"/>
                  </a:cubicBezTo>
                  <a:lnTo>
                    <a:pt x="4287" y="5305"/>
                  </a:lnTo>
                  <a:lnTo>
                    <a:pt x="6239" y="3352"/>
                  </a:lnTo>
                  <a:cubicBezTo>
                    <a:pt x="6930" y="3924"/>
                    <a:pt x="7335" y="4733"/>
                    <a:pt x="7335" y="5626"/>
                  </a:cubicBezTo>
                  <a:cubicBezTo>
                    <a:pt x="7335" y="6555"/>
                    <a:pt x="6906" y="7412"/>
                    <a:pt x="6156" y="7984"/>
                  </a:cubicBezTo>
                  <a:cubicBezTo>
                    <a:pt x="5690" y="7638"/>
                    <a:pt x="5153" y="7470"/>
                    <a:pt x="4619" y="7470"/>
                  </a:cubicBezTo>
                  <a:cubicBezTo>
                    <a:pt x="3993" y="7470"/>
                    <a:pt x="3371" y="7701"/>
                    <a:pt x="2870" y="8151"/>
                  </a:cubicBezTo>
                  <a:cubicBezTo>
                    <a:pt x="2644" y="8008"/>
                    <a:pt x="2453" y="7853"/>
                    <a:pt x="2274" y="7650"/>
                  </a:cubicBezTo>
                  <a:lnTo>
                    <a:pt x="3025" y="7650"/>
                  </a:lnTo>
                  <a:cubicBezTo>
                    <a:pt x="3239" y="7650"/>
                    <a:pt x="3417" y="7472"/>
                    <a:pt x="3417" y="7258"/>
                  </a:cubicBezTo>
                  <a:lnTo>
                    <a:pt x="3417" y="6996"/>
                  </a:lnTo>
                  <a:cubicBezTo>
                    <a:pt x="3417" y="6781"/>
                    <a:pt x="3239" y="6603"/>
                    <a:pt x="3025" y="6603"/>
                  </a:cubicBezTo>
                  <a:lnTo>
                    <a:pt x="405" y="6603"/>
                  </a:lnTo>
                  <a:cubicBezTo>
                    <a:pt x="179" y="6603"/>
                    <a:pt x="0" y="6781"/>
                    <a:pt x="0" y="6996"/>
                  </a:cubicBezTo>
                  <a:lnTo>
                    <a:pt x="0" y="7258"/>
                  </a:lnTo>
                  <a:cubicBezTo>
                    <a:pt x="0" y="7472"/>
                    <a:pt x="179" y="7650"/>
                    <a:pt x="405" y="7650"/>
                  </a:cubicBezTo>
                  <a:lnTo>
                    <a:pt x="774" y="7650"/>
                  </a:lnTo>
                  <a:cubicBezTo>
                    <a:pt x="1036" y="8162"/>
                    <a:pt x="1548" y="8722"/>
                    <a:pt x="2191" y="9127"/>
                  </a:cubicBezTo>
                  <a:cubicBezTo>
                    <a:pt x="2084" y="9377"/>
                    <a:pt x="2036" y="9651"/>
                    <a:pt x="2012" y="9936"/>
                  </a:cubicBezTo>
                  <a:lnTo>
                    <a:pt x="846" y="9936"/>
                  </a:lnTo>
                  <a:cubicBezTo>
                    <a:pt x="774" y="9936"/>
                    <a:pt x="715" y="9972"/>
                    <a:pt x="703" y="10032"/>
                  </a:cubicBezTo>
                  <a:lnTo>
                    <a:pt x="346" y="10948"/>
                  </a:lnTo>
                  <a:cubicBezTo>
                    <a:pt x="298" y="11044"/>
                    <a:pt x="381" y="11163"/>
                    <a:pt x="488" y="11163"/>
                  </a:cubicBezTo>
                  <a:lnTo>
                    <a:pt x="1393" y="11163"/>
                  </a:lnTo>
                  <a:cubicBezTo>
                    <a:pt x="1489" y="11163"/>
                    <a:pt x="1560" y="11091"/>
                    <a:pt x="1560" y="11008"/>
                  </a:cubicBezTo>
                  <a:cubicBezTo>
                    <a:pt x="1560" y="10913"/>
                    <a:pt x="1489" y="10841"/>
                    <a:pt x="1393" y="10841"/>
                  </a:cubicBezTo>
                  <a:lnTo>
                    <a:pt x="739" y="10841"/>
                  </a:lnTo>
                  <a:lnTo>
                    <a:pt x="965" y="10258"/>
                  </a:lnTo>
                  <a:lnTo>
                    <a:pt x="8299" y="10258"/>
                  </a:lnTo>
                  <a:lnTo>
                    <a:pt x="8525" y="10841"/>
                  </a:lnTo>
                  <a:lnTo>
                    <a:pt x="2167" y="10841"/>
                  </a:lnTo>
                  <a:cubicBezTo>
                    <a:pt x="2084" y="10841"/>
                    <a:pt x="2012" y="10913"/>
                    <a:pt x="2012" y="11008"/>
                  </a:cubicBezTo>
                  <a:cubicBezTo>
                    <a:pt x="2012" y="11091"/>
                    <a:pt x="2084" y="11163"/>
                    <a:pt x="2167" y="11163"/>
                  </a:cubicBezTo>
                  <a:lnTo>
                    <a:pt x="8763" y="11163"/>
                  </a:lnTo>
                  <a:cubicBezTo>
                    <a:pt x="8882" y="11163"/>
                    <a:pt x="8954" y="11044"/>
                    <a:pt x="8918" y="10948"/>
                  </a:cubicBezTo>
                  <a:lnTo>
                    <a:pt x="8561" y="10044"/>
                  </a:lnTo>
                  <a:cubicBezTo>
                    <a:pt x="8525" y="9984"/>
                    <a:pt x="8466" y="9936"/>
                    <a:pt x="8406" y="9936"/>
                  </a:cubicBezTo>
                  <a:lnTo>
                    <a:pt x="7251" y="9936"/>
                  </a:lnTo>
                  <a:cubicBezTo>
                    <a:pt x="7216" y="9555"/>
                    <a:pt x="7132" y="9198"/>
                    <a:pt x="6965" y="8889"/>
                  </a:cubicBezTo>
                  <a:cubicBezTo>
                    <a:pt x="7847" y="8210"/>
                    <a:pt x="8430" y="7174"/>
                    <a:pt x="8525" y="6067"/>
                  </a:cubicBezTo>
                  <a:cubicBezTo>
                    <a:pt x="8537" y="5972"/>
                    <a:pt x="8466" y="5900"/>
                    <a:pt x="8382" y="5888"/>
                  </a:cubicBezTo>
                  <a:cubicBezTo>
                    <a:pt x="8371" y="5886"/>
                    <a:pt x="8360" y="5884"/>
                    <a:pt x="8350" y="5884"/>
                  </a:cubicBezTo>
                  <a:cubicBezTo>
                    <a:pt x="8271" y="5884"/>
                    <a:pt x="8214" y="5958"/>
                    <a:pt x="8204" y="6031"/>
                  </a:cubicBezTo>
                  <a:cubicBezTo>
                    <a:pt x="8097" y="7043"/>
                    <a:pt x="7597" y="7972"/>
                    <a:pt x="6799" y="8603"/>
                  </a:cubicBezTo>
                  <a:cubicBezTo>
                    <a:pt x="6751" y="8543"/>
                    <a:pt x="6715" y="8508"/>
                    <a:pt x="6668" y="8460"/>
                  </a:cubicBezTo>
                  <a:cubicBezTo>
                    <a:pt x="6608" y="8389"/>
                    <a:pt x="6537" y="8293"/>
                    <a:pt x="6454" y="8222"/>
                  </a:cubicBezTo>
                  <a:lnTo>
                    <a:pt x="6430" y="8186"/>
                  </a:lnTo>
                  <a:cubicBezTo>
                    <a:pt x="8037" y="6912"/>
                    <a:pt x="8097" y="4460"/>
                    <a:pt x="6477" y="3114"/>
                  </a:cubicBezTo>
                  <a:lnTo>
                    <a:pt x="6632" y="2948"/>
                  </a:lnTo>
                  <a:cubicBezTo>
                    <a:pt x="6692" y="2888"/>
                    <a:pt x="6692" y="2793"/>
                    <a:pt x="6632" y="2733"/>
                  </a:cubicBezTo>
                  <a:lnTo>
                    <a:pt x="6561" y="2650"/>
                  </a:lnTo>
                  <a:lnTo>
                    <a:pt x="6656" y="2567"/>
                  </a:lnTo>
                  <a:cubicBezTo>
                    <a:pt x="7013" y="2793"/>
                    <a:pt x="7489" y="3305"/>
                    <a:pt x="7799" y="3900"/>
                  </a:cubicBezTo>
                  <a:cubicBezTo>
                    <a:pt x="8037" y="4352"/>
                    <a:pt x="8168" y="4876"/>
                    <a:pt x="8216" y="5376"/>
                  </a:cubicBezTo>
                  <a:cubicBezTo>
                    <a:pt x="8216" y="5465"/>
                    <a:pt x="8287" y="5532"/>
                    <a:pt x="8373" y="5532"/>
                  </a:cubicBezTo>
                  <a:cubicBezTo>
                    <a:pt x="8380" y="5532"/>
                    <a:pt x="8387" y="5532"/>
                    <a:pt x="8394" y="5531"/>
                  </a:cubicBezTo>
                  <a:cubicBezTo>
                    <a:pt x="8478" y="5531"/>
                    <a:pt x="8561" y="5436"/>
                    <a:pt x="8537" y="5353"/>
                  </a:cubicBezTo>
                  <a:cubicBezTo>
                    <a:pt x="8454" y="4138"/>
                    <a:pt x="7858" y="3055"/>
                    <a:pt x="6894" y="2328"/>
                  </a:cubicBezTo>
                  <a:lnTo>
                    <a:pt x="7251" y="1971"/>
                  </a:lnTo>
                  <a:cubicBezTo>
                    <a:pt x="7317" y="2002"/>
                    <a:pt x="7384" y="2017"/>
                    <a:pt x="7446" y="2017"/>
                  </a:cubicBezTo>
                  <a:cubicBezTo>
                    <a:pt x="7551" y="2017"/>
                    <a:pt x="7644" y="1975"/>
                    <a:pt x="7704" y="1900"/>
                  </a:cubicBezTo>
                  <a:lnTo>
                    <a:pt x="7858" y="1745"/>
                  </a:lnTo>
                  <a:cubicBezTo>
                    <a:pt x="8025" y="1578"/>
                    <a:pt x="8025" y="1328"/>
                    <a:pt x="7858" y="1162"/>
                  </a:cubicBezTo>
                  <a:lnTo>
                    <a:pt x="6811" y="126"/>
                  </a:lnTo>
                  <a:cubicBezTo>
                    <a:pt x="6733" y="42"/>
                    <a:pt x="6629" y="1"/>
                    <a:pt x="6525" y="1"/>
                  </a:cubicBezTo>
                  <a:close/>
                </a:path>
              </a:pathLst>
            </a:custGeom>
            <a:solidFill>
              <a:srgbClr val="657E9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9" name="Google Shape;1339;p91"/>
          <p:cNvSpPr txBox="1"/>
          <p:nvPr>
            <p:ph type="title"/>
          </p:nvPr>
        </p:nvSpPr>
        <p:spPr>
          <a:xfrm>
            <a:off x="214725" y="719200"/>
            <a:ext cx="8929200" cy="728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US" sz="3300">
                <a:solidFill>
                  <a:schemeClr val="dk1"/>
                </a:solidFill>
              </a:rPr>
              <a:t>Warmup: use </a:t>
            </a:r>
            <a:r>
              <a:rPr lang="en-US" sz="3300">
                <a:solidFill>
                  <a:srgbClr val="4A86E8"/>
                </a:solidFill>
              </a:rPr>
              <a:t>n instances</a:t>
            </a:r>
            <a:r>
              <a:rPr lang="en-US" sz="3300">
                <a:solidFill>
                  <a:schemeClr val="dk1"/>
                </a:solidFill>
              </a:rPr>
              <a:t> of IPE</a:t>
            </a:r>
            <a:endParaRPr sz="3300">
              <a:solidFill>
                <a:schemeClr val="dk1"/>
              </a:solidFill>
            </a:endParaRPr>
          </a:p>
        </p:txBody>
      </p:sp>
      <p:sp>
        <p:nvSpPr>
          <p:cNvPr id="1340" name="Google Shape;1340;p91"/>
          <p:cNvSpPr txBox="1"/>
          <p:nvPr/>
        </p:nvSpPr>
        <p:spPr>
          <a:xfrm>
            <a:off x="652650" y="5823825"/>
            <a:ext cx="6872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500">
                <a:solidFill>
                  <a:schemeClr val="dk1"/>
                </a:solidFill>
                <a:latin typeface="Montserrat"/>
                <a:ea typeface="Montserrat"/>
                <a:cs typeface="Montserrat"/>
                <a:sym typeface="Montserrat"/>
              </a:rPr>
              <a:t>Hope: </a:t>
            </a:r>
            <a:r>
              <a:rPr lang="en-US" sz="2500">
                <a:solidFill>
                  <a:schemeClr val="dk1"/>
                </a:solidFill>
                <a:latin typeface="Montserrat"/>
                <a:ea typeface="Montserrat"/>
                <a:cs typeface="Montserrat"/>
                <a:sym typeface="Montserrat"/>
              </a:rPr>
              <a:t>If IPE is function-hiding secure, then, so should be the resulting scheme</a:t>
            </a:r>
            <a:endParaRPr>
              <a:latin typeface="Montserrat"/>
              <a:ea typeface="Montserrat"/>
              <a:cs typeface="Montserrat"/>
              <a:sym typeface="Montserrat"/>
            </a:endParaRPr>
          </a:p>
        </p:txBody>
      </p:sp>
      <p:sp>
        <p:nvSpPr>
          <p:cNvPr id="1341" name="Google Shape;1341;p91"/>
          <p:cNvSpPr/>
          <p:nvPr/>
        </p:nvSpPr>
        <p:spPr>
          <a:xfrm>
            <a:off x="5223350" y="3099625"/>
            <a:ext cx="2721300" cy="1350300"/>
          </a:xfrm>
          <a:prstGeom prst="roundRect">
            <a:avLst>
              <a:gd fmla="val 16667" name="adj"/>
            </a:avLst>
          </a:prstGeom>
          <a:noFill/>
          <a:ln cap="flat" cmpd="sng" w="3810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2500"/>
          </a:p>
          <a:p>
            <a:pPr indent="0" lvl="0" marL="0" rtl="0" algn="l">
              <a:lnSpc>
                <a:spcPct val="150000"/>
              </a:lnSpc>
              <a:spcBef>
                <a:spcPts val="0"/>
              </a:spcBef>
              <a:spcAft>
                <a:spcPts val="0"/>
              </a:spcAft>
              <a:buNone/>
            </a:pPr>
            <a:r>
              <a:rPr lang="en-US" sz="2500"/>
              <a:t>           </a:t>
            </a:r>
            <a:endParaRPr sz="2500"/>
          </a:p>
        </p:txBody>
      </p:sp>
      <p:sp>
        <p:nvSpPr>
          <p:cNvPr id="1342" name="Google Shape;1342;p91"/>
          <p:cNvSpPr/>
          <p:nvPr/>
        </p:nvSpPr>
        <p:spPr>
          <a:xfrm>
            <a:off x="6978600" y="36259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xn</a:t>
            </a:r>
            <a:endParaRPr sz="2500"/>
          </a:p>
        </p:txBody>
      </p:sp>
      <p:pic>
        <p:nvPicPr>
          <p:cNvPr id="1343" name="Google Shape;1343;p91"/>
          <p:cNvPicPr preferRelativeResize="0"/>
          <p:nvPr/>
        </p:nvPicPr>
        <p:blipFill>
          <a:blip r:embed="rId3">
            <a:alphaModFix/>
          </a:blip>
          <a:stretch>
            <a:fillRect/>
          </a:stretch>
        </p:blipFill>
        <p:spPr>
          <a:xfrm>
            <a:off x="7419925" y="3862675"/>
            <a:ext cx="365760" cy="365760"/>
          </a:xfrm>
          <a:prstGeom prst="rect">
            <a:avLst/>
          </a:prstGeom>
          <a:noFill/>
          <a:ln>
            <a:noFill/>
          </a:ln>
        </p:spPr>
      </p:pic>
      <p:sp>
        <p:nvSpPr>
          <p:cNvPr id="1344" name="Google Shape;1344;p91"/>
          <p:cNvSpPr/>
          <p:nvPr/>
        </p:nvSpPr>
        <p:spPr>
          <a:xfrm>
            <a:off x="5302200" y="36259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x1</a:t>
            </a:r>
            <a:endParaRPr sz="2500"/>
          </a:p>
        </p:txBody>
      </p:sp>
      <p:pic>
        <p:nvPicPr>
          <p:cNvPr id="1345" name="Google Shape;1345;p91"/>
          <p:cNvPicPr preferRelativeResize="0"/>
          <p:nvPr/>
        </p:nvPicPr>
        <p:blipFill>
          <a:blip r:embed="rId3">
            <a:alphaModFix/>
          </a:blip>
          <a:stretch>
            <a:fillRect/>
          </a:stretch>
        </p:blipFill>
        <p:spPr>
          <a:xfrm>
            <a:off x="5743525" y="3862675"/>
            <a:ext cx="365760" cy="365760"/>
          </a:xfrm>
          <a:prstGeom prst="rect">
            <a:avLst/>
          </a:prstGeom>
          <a:noFill/>
          <a:ln>
            <a:noFill/>
          </a:ln>
        </p:spPr>
      </p:pic>
      <p:cxnSp>
        <p:nvCxnSpPr>
          <p:cNvPr id="1346" name="Google Shape;1346;p91"/>
          <p:cNvCxnSpPr/>
          <p:nvPr/>
        </p:nvCxnSpPr>
        <p:spPr>
          <a:xfrm>
            <a:off x="6048450" y="3862675"/>
            <a:ext cx="806700" cy="0"/>
          </a:xfrm>
          <a:prstGeom prst="straightConnector1">
            <a:avLst/>
          </a:prstGeom>
          <a:noFill/>
          <a:ln cap="flat" cmpd="sng" w="38100">
            <a:solidFill>
              <a:schemeClr val="dk1"/>
            </a:solidFill>
            <a:prstDash val="dot"/>
            <a:round/>
            <a:headEnd len="med" w="med" type="none"/>
            <a:tailEnd len="med" w="med" type="none"/>
          </a:ln>
        </p:spPr>
      </p:cxnSp>
      <p:sp>
        <p:nvSpPr>
          <p:cNvPr id="1347" name="Google Shape;1347;p91"/>
          <p:cNvSpPr txBox="1"/>
          <p:nvPr/>
        </p:nvSpPr>
        <p:spPr>
          <a:xfrm>
            <a:off x="5243650" y="3060950"/>
            <a:ext cx="2538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Montserrat"/>
                <a:ea typeface="Montserrat"/>
                <a:cs typeface="Montserrat"/>
                <a:sym typeface="Montserrat"/>
              </a:rPr>
              <a:t>time step </a:t>
            </a:r>
            <a:r>
              <a:rPr b="1" lang="en-US" sz="2500">
                <a:latin typeface="Montserrat"/>
                <a:ea typeface="Montserrat"/>
                <a:cs typeface="Montserrat"/>
                <a:sym typeface="Montserrat"/>
              </a:rPr>
              <a:t>t</a:t>
            </a:r>
            <a:r>
              <a:rPr lang="en-US" sz="2500">
                <a:latin typeface="Montserrat"/>
                <a:ea typeface="Montserrat"/>
                <a:cs typeface="Montserrat"/>
                <a:sym typeface="Montserrat"/>
              </a:rPr>
              <a:t>:</a:t>
            </a:r>
            <a:endParaRPr sz="2500">
              <a:latin typeface="Montserrat"/>
              <a:ea typeface="Montserrat"/>
              <a:cs typeface="Montserrat"/>
              <a:sym typeface="Montserrat"/>
            </a:endParaRPr>
          </a:p>
        </p:txBody>
      </p:sp>
      <p:sp>
        <p:nvSpPr>
          <p:cNvPr id="1348" name="Google Shape;1348;p91"/>
          <p:cNvSpPr/>
          <p:nvPr/>
        </p:nvSpPr>
        <p:spPr>
          <a:xfrm>
            <a:off x="1636225" y="4188625"/>
            <a:ext cx="1534800" cy="594300"/>
          </a:xfrm>
          <a:prstGeom prst="rect">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latin typeface="Roboto"/>
                <a:ea typeface="Roboto"/>
                <a:cs typeface="Roboto"/>
                <a:sym typeface="Roboto"/>
              </a:rPr>
              <a:t>Decrypt</a:t>
            </a:r>
            <a:endParaRPr sz="3000">
              <a:latin typeface="Roboto"/>
              <a:ea typeface="Roboto"/>
              <a:cs typeface="Roboto"/>
              <a:sym typeface="Roboto"/>
            </a:endParaRPr>
          </a:p>
        </p:txBody>
      </p:sp>
      <p:sp>
        <p:nvSpPr>
          <p:cNvPr id="1349" name="Google Shape;1349;p91"/>
          <p:cNvSpPr/>
          <p:nvPr/>
        </p:nvSpPr>
        <p:spPr>
          <a:xfrm>
            <a:off x="577750" y="5083975"/>
            <a:ext cx="10407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x1*y1</a:t>
            </a:r>
            <a:endParaRPr sz="2500"/>
          </a:p>
        </p:txBody>
      </p:sp>
      <p:sp>
        <p:nvSpPr>
          <p:cNvPr id="1350" name="Google Shape;1350;p91"/>
          <p:cNvSpPr/>
          <p:nvPr/>
        </p:nvSpPr>
        <p:spPr>
          <a:xfrm>
            <a:off x="3092350" y="5083975"/>
            <a:ext cx="10407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xn*yn</a:t>
            </a:r>
            <a:endParaRPr sz="2500"/>
          </a:p>
        </p:txBody>
      </p:sp>
      <p:sp>
        <p:nvSpPr>
          <p:cNvPr id="1351" name="Google Shape;1351;p91"/>
          <p:cNvSpPr txBox="1"/>
          <p:nvPr/>
        </p:nvSpPr>
        <p:spPr>
          <a:xfrm>
            <a:off x="1724200" y="5065675"/>
            <a:ext cx="12624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100">
                <a:latin typeface="Montserrat"/>
                <a:ea typeface="Montserrat"/>
                <a:cs typeface="Montserrat"/>
                <a:sym typeface="Montserrat"/>
              </a:rPr>
              <a:t>+ </a:t>
            </a:r>
            <a:r>
              <a:rPr lang="en-US" sz="3100">
                <a:latin typeface="Montserrat"/>
                <a:ea typeface="Montserrat"/>
                <a:cs typeface="Montserrat"/>
                <a:sym typeface="Montserrat"/>
              </a:rPr>
              <a:t>… +</a:t>
            </a:r>
            <a:endParaRPr sz="3100">
              <a:latin typeface="Montserrat"/>
              <a:ea typeface="Montserrat"/>
              <a:cs typeface="Montserrat"/>
              <a:sym typeface="Montserrat"/>
            </a:endParaRPr>
          </a:p>
        </p:txBody>
      </p:sp>
      <p:sp>
        <p:nvSpPr>
          <p:cNvPr id="1352" name="Google Shape;1352;p91"/>
          <p:cNvSpPr/>
          <p:nvPr/>
        </p:nvSpPr>
        <p:spPr>
          <a:xfrm>
            <a:off x="6978600" y="47689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yn</a:t>
            </a:r>
            <a:endParaRPr sz="2500"/>
          </a:p>
        </p:txBody>
      </p:sp>
      <p:pic>
        <p:nvPicPr>
          <p:cNvPr id="1353" name="Google Shape;1353;p91"/>
          <p:cNvPicPr preferRelativeResize="0"/>
          <p:nvPr/>
        </p:nvPicPr>
        <p:blipFill>
          <a:blip r:embed="rId3">
            <a:alphaModFix/>
          </a:blip>
          <a:stretch>
            <a:fillRect/>
          </a:stretch>
        </p:blipFill>
        <p:spPr>
          <a:xfrm>
            <a:off x="7419925" y="5005675"/>
            <a:ext cx="365760" cy="365760"/>
          </a:xfrm>
          <a:prstGeom prst="rect">
            <a:avLst/>
          </a:prstGeom>
          <a:noFill/>
          <a:ln>
            <a:noFill/>
          </a:ln>
        </p:spPr>
      </p:pic>
      <p:sp>
        <p:nvSpPr>
          <p:cNvPr id="1354" name="Google Shape;1354;p91"/>
          <p:cNvSpPr/>
          <p:nvPr/>
        </p:nvSpPr>
        <p:spPr>
          <a:xfrm>
            <a:off x="5302200" y="4768975"/>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y1</a:t>
            </a:r>
            <a:endParaRPr sz="2500"/>
          </a:p>
        </p:txBody>
      </p:sp>
      <p:pic>
        <p:nvPicPr>
          <p:cNvPr id="1355" name="Google Shape;1355;p91"/>
          <p:cNvPicPr preferRelativeResize="0"/>
          <p:nvPr/>
        </p:nvPicPr>
        <p:blipFill>
          <a:blip r:embed="rId3">
            <a:alphaModFix/>
          </a:blip>
          <a:stretch>
            <a:fillRect/>
          </a:stretch>
        </p:blipFill>
        <p:spPr>
          <a:xfrm>
            <a:off x="5743525" y="5005675"/>
            <a:ext cx="365760" cy="365760"/>
          </a:xfrm>
          <a:prstGeom prst="rect">
            <a:avLst/>
          </a:prstGeom>
          <a:noFill/>
          <a:ln>
            <a:noFill/>
          </a:ln>
        </p:spPr>
      </p:pic>
      <p:cxnSp>
        <p:nvCxnSpPr>
          <p:cNvPr id="1356" name="Google Shape;1356;p91"/>
          <p:cNvCxnSpPr/>
          <p:nvPr/>
        </p:nvCxnSpPr>
        <p:spPr>
          <a:xfrm>
            <a:off x="6048450" y="5005675"/>
            <a:ext cx="806700" cy="0"/>
          </a:xfrm>
          <a:prstGeom prst="straightConnector1">
            <a:avLst/>
          </a:prstGeom>
          <a:noFill/>
          <a:ln cap="flat" cmpd="sng" w="38100">
            <a:solidFill>
              <a:schemeClr val="dk1"/>
            </a:solidFill>
            <a:prstDash val="dot"/>
            <a:round/>
            <a:headEnd len="med" w="med" type="none"/>
            <a:tailEnd len="med" w="med" type="none"/>
          </a:ln>
        </p:spPr>
      </p:cxnSp>
      <p:cxnSp>
        <p:nvCxnSpPr>
          <p:cNvPr id="1357" name="Google Shape;1357;p91"/>
          <p:cNvCxnSpPr>
            <a:stCxn id="1354" idx="1"/>
          </p:cNvCxnSpPr>
          <p:nvPr/>
        </p:nvCxnSpPr>
        <p:spPr>
          <a:xfrm rot="10800000">
            <a:off x="3171000" y="4485925"/>
            <a:ext cx="2131200" cy="539400"/>
          </a:xfrm>
          <a:prstGeom prst="straightConnector1">
            <a:avLst/>
          </a:prstGeom>
          <a:noFill/>
          <a:ln cap="flat" cmpd="sng" w="38100">
            <a:solidFill>
              <a:schemeClr val="dk1"/>
            </a:solidFill>
            <a:prstDash val="solid"/>
            <a:round/>
            <a:headEnd len="med" w="med" type="none"/>
            <a:tailEnd len="med" w="med" type="triangle"/>
          </a:ln>
        </p:spPr>
      </p:cxnSp>
      <p:cxnSp>
        <p:nvCxnSpPr>
          <p:cNvPr id="1358" name="Google Shape;1358;p91"/>
          <p:cNvCxnSpPr/>
          <p:nvPr/>
        </p:nvCxnSpPr>
        <p:spPr>
          <a:xfrm flipH="1">
            <a:off x="3199850" y="3774775"/>
            <a:ext cx="2023500" cy="565200"/>
          </a:xfrm>
          <a:prstGeom prst="straightConnector1">
            <a:avLst/>
          </a:prstGeom>
          <a:noFill/>
          <a:ln cap="flat" cmpd="sng" w="38100">
            <a:solidFill>
              <a:schemeClr val="dk1"/>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7" name="Shape 177"/>
        <p:cNvGrpSpPr/>
        <p:nvPr/>
      </p:nvGrpSpPr>
      <p:grpSpPr>
        <a:xfrm>
          <a:off x="0" y="0"/>
          <a:ext cx="0" cy="0"/>
          <a:chOff x="0" y="0"/>
          <a:chExt cx="0" cy="0"/>
        </a:xfrm>
      </p:grpSpPr>
      <p:cxnSp>
        <p:nvCxnSpPr>
          <p:cNvPr id="178" name="Google Shape;178;p20"/>
          <p:cNvCxnSpPr/>
          <p:nvPr/>
        </p:nvCxnSpPr>
        <p:spPr>
          <a:xfrm rot="5400000">
            <a:off x="4566900" y="2981825"/>
            <a:ext cx="10200" cy="1372800"/>
          </a:xfrm>
          <a:prstGeom prst="straightConnector1">
            <a:avLst/>
          </a:prstGeom>
          <a:noFill/>
          <a:ln cap="flat" cmpd="sng" w="76200">
            <a:solidFill>
              <a:srgbClr val="1F497D"/>
            </a:solidFill>
            <a:prstDash val="dot"/>
            <a:round/>
            <a:headEnd len="med" w="med" type="none"/>
            <a:tailEnd len="med" w="med" type="none"/>
          </a:ln>
        </p:spPr>
      </p:cxnSp>
      <p:pic>
        <p:nvPicPr>
          <p:cNvPr id="179" name="Google Shape;179;p20"/>
          <p:cNvPicPr preferRelativeResize="0"/>
          <p:nvPr/>
        </p:nvPicPr>
        <p:blipFill>
          <a:blip r:embed="rId3">
            <a:alphaModFix/>
          </a:blip>
          <a:stretch>
            <a:fillRect/>
          </a:stretch>
        </p:blipFill>
        <p:spPr>
          <a:xfrm>
            <a:off x="877550" y="3058625"/>
            <a:ext cx="975360" cy="975360"/>
          </a:xfrm>
          <a:prstGeom prst="rect">
            <a:avLst/>
          </a:prstGeom>
          <a:noFill/>
          <a:ln>
            <a:noFill/>
          </a:ln>
        </p:spPr>
      </p:pic>
      <p:pic>
        <p:nvPicPr>
          <p:cNvPr id="180" name="Google Shape;180;p20"/>
          <p:cNvPicPr preferRelativeResize="0"/>
          <p:nvPr/>
        </p:nvPicPr>
        <p:blipFill>
          <a:blip r:embed="rId3">
            <a:alphaModFix/>
          </a:blip>
          <a:stretch>
            <a:fillRect/>
          </a:stretch>
        </p:blipFill>
        <p:spPr>
          <a:xfrm>
            <a:off x="7291100" y="3058625"/>
            <a:ext cx="975360" cy="975360"/>
          </a:xfrm>
          <a:prstGeom prst="rect">
            <a:avLst/>
          </a:prstGeom>
          <a:noFill/>
          <a:ln>
            <a:noFill/>
          </a:ln>
        </p:spPr>
      </p:pic>
      <p:pic>
        <p:nvPicPr>
          <p:cNvPr id="181" name="Google Shape;181;p20"/>
          <p:cNvPicPr preferRelativeResize="0"/>
          <p:nvPr/>
        </p:nvPicPr>
        <p:blipFill>
          <a:blip r:embed="rId4">
            <a:alphaModFix amt="10000"/>
          </a:blip>
          <a:stretch>
            <a:fillRect/>
          </a:stretch>
        </p:blipFill>
        <p:spPr>
          <a:xfrm>
            <a:off x="3962400" y="1010000"/>
            <a:ext cx="1219200" cy="1219200"/>
          </a:xfrm>
          <a:prstGeom prst="rect">
            <a:avLst/>
          </a:prstGeom>
          <a:noFill/>
          <a:ln>
            <a:noFill/>
          </a:ln>
          <a:effectLst>
            <a:outerShdw blurRad="57150" rotWithShape="0" algn="bl" dir="5400000" dist="19050">
              <a:srgbClr val="000000">
                <a:alpha val="50000"/>
              </a:srgbClr>
            </a:outerShdw>
          </a:effectLst>
        </p:spPr>
      </p:pic>
      <p:pic>
        <p:nvPicPr>
          <p:cNvPr id="182" name="Google Shape;182;p20"/>
          <p:cNvPicPr preferRelativeResize="0"/>
          <p:nvPr/>
        </p:nvPicPr>
        <p:blipFill>
          <a:blip r:embed="rId5">
            <a:alphaModFix/>
          </a:blip>
          <a:stretch>
            <a:fillRect/>
          </a:stretch>
        </p:blipFill>
        <p:spPr>
          <a:xfrm>
            <a:off x="1060425" y="2360075"/>
            <a:ext cx="609600" cy="609600"/>
          </a:xfrm>
          <a:prstGeom prst="rect">
            <a:avLst/>
          </a:prstGeom>
          <a:noFill/>
          <a:ln>
            <a:noFill/>
          </a:ln>
        </p:spPr>
      </p:pic>
      <p:pic>
        <p:nvPicPr>
          <p:cNvPr id="183" name="Google Shape;183;p20"/>
          <p:cNvPicPr preferRelativeResize="0"/>
          <p:nvPr/>
        </p:nvPicPr>
        <p:blipFill>
          <a:blip r:embed="rId6">
            <a:alphaModFix amt="10000"/>
          </a:blip>
          <a:stretch>
            <a:fillRect/>
          </a:stretch>
        </p:blipFill>
        <p:spPr>
          <a:xfrm>
            <a:off x="5258400" y="1271100"/>
            <a:ext cx="532200" cy="532200"/>
          </a:xfrm>
          <a:prstGeom prst="rect">
            <a:avLst/>
          </a:prstGeom>
          <a:noFill/>
          <a:ln>
            <a:noFill/>
          </a:ln>
          <a:effectLst>
            <a:outerShdw blurRad="57150" rotWithShape="0" algn="bl" dir="5400000" dist="19050">
              <a:srgbClr val="000000">
                <a:alpha val="50000"/>
              </a:srgbClr>
            </a:outerShdw>
          </a:effectLst>
        </p:spPr>
      </p:pic>
      <p:pic>
        <p:nvPicPr>
          <p:cNvPr id="184" name="Google Shape;184;p20"/>
          <p:cNvPicPr preferRelativeResize="0"/>
          <p:nvPr/>
        </p:nvPicPr>
        <p:blipFill>
          <a:blip r:embed="rId5">
            <a:alphaModFix/>
          </a:blip>
          <a:stretch>
            <a:fillRect/>
          </a:stretch>
        </p:blipFill>
        <p:spPr>
          <a:xfrm>
            <a:off x="7473975" y="2360075"/>
            <a:ext cx="609600" cy="609600"/>
          </a:xfrm>
          <a:prstGeom prst="rect">
            <a:avLst/>
          </a:prstGeom>
          <a:noFill/>
          <a:ln>
            <a:noFill/>
          </a:ln>
        </p:spPr>
      </p:pic>
      <p:sp>
        <p:nvSpPr>
          <p:cNvPr id="185" name="Google Shape;185;p20"/>
          <p:cNvSpPr txBox="1"/>
          <p:nvPr/>
        </p:nvSpPr>
        <p:spPr>
          <a:xfrm>
            <a:off x="3577650" y="2969675"/>
            <a:ext cx="1988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time step </a:t>
            </a:r>
            <a:r>
              <a:rPr b="1" lang="en-US" sz="2500"/>
              <a:t>t</a:t>
            </a:r>
            <a:endParaRPr b="1" sz="2500"/>
          </a:p>
        </p:txBody>
      </p:sp>
      <p:sp>
        <p:nvSpPr>
          <p:cNvPr id="186" name="Google Shape;186;p20"/>
          <p:cNvSpPr/>
          <p:nvPr/>
        </p:nvSpPr>
        <p:spPr>
          <a:xfrm>
            <a:off x="1852900" y="2352275"/>
            <a:ext cx="6990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1</a:t>
            </a:r>
            <a:endParaRPr baseline="-25000" sz="2500"/>
          </a:p>
        </p:txBody>
      </p:sp>
      <p:sp>
        <p:nvSpPr>
          <p:cNvPr id="187" name="Google Shape;187;p20"/>
          <p:cNvSpPr/>
          <p:nvPr/>
        </p:nvSpPr>
        <p:spPr>
          <a:xfrm>
            <a:off x="6592100" y="2333700"/>
            <a:ext cx="699000" cy="6252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n</a:t>
            </a:r>
            <a:endParaRPr baseline="-25000" sz="2500"/>
          </a:p>
        </p:txBody>
      </p:sp>
      <p:sp>
        <p:nvSpPr>
          <p:cNvPr id="188" name="Google Shape;188;p20"/>
          <p:cNvSpPr txBox="1"/>
          <p:nvPr>
            <p:ph type="title"/>
          </p:nvPr>
        </p:nvSpPr>
        <p:spPr>
          <a:xfrm>
            <a:off x="0"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Multi-Client Functional Encryption (MCFE)</a:t>
            </a:r>
            <a:endParaRPr sz="3300">
              <a:solidFill>
                <a:srgbClr val="4A86E8"/>
              </a:solidFill>
            </a:endParaRPr>
          </a:p>
        </p:txBody>
      </p:sp>
      <p:pic>
        <p:nvPicPr>
          <p:cNvPr id="189" name="Google Shape;189;p20"/>
          <p:cNvPicPr preferRelativeResize="0"/>
          <p:nvPr/>
        </p:nvPicPr>
        <p:blipFill>
          <a:blip r:embed="rId7">
            <a:alphaModFix/>
          </a:blip>
          <a:stretch>
            <a:fillRect/>
          </a:stretch>
        </p:blipFill>
        <p:spPr>
          <a:xfrm>
            <a:off x="4084325" y="4666525"/>
            <a:ext cx="975360" cy="975360"/>
          </a:xfrm>
          <a:prstGeom prst="rect">
            <a:avLst/>
          </a:prstGeom>
          <a:noFill/>
          <a:ln>
            <a:noFill/>
          </a:ln>
        </p:spPr>
      </p:pic>
      <p:cxnSp>
        <p:nvCxnSpPr>
          <p:cNvPr id="190" name="Google Shape;190;p20"/>
          <p:cNvCxnSpPr>
            <a:endCxn id="189" idx="1"/>
          </p:cNvCxnSpPr>
          <p:nvPr/>
        </p:nvCxnSpPr>
        <p:spPr>
          <a:xfrm>
            <a:off x="1365125" y="4034005"/>
            <a:ext cx="2719200" cy="1120200"/>
          </a:xfrm>
          <a:prstGeom prst="straightConnector1">
            <a:avLst/>
          </a:prstGeom>
          <a:noFill/>
          <a:ln cap="flat" cmpd="sng" w="76200">
            <a:solidFill>
              <a:schemeClr val="dk1"/>
            </a:solidFill>
            <a:prstDash val="solid"/>
            <a:round/>
            <a:headEnd len="med" w="med" type="none"/>
            <a:tailEnd len="med" w="med" type="triangle"/>
          </a:ln>
        </p:spPr>
      </p:cxnSp>
      <p:cxnSp>
        <p:nvCxnSpPr>
          <p:cNvPr id="191" name="Google Shape;191;p20"/>
          <p:cNvCxnSpPr>
            <a:endCxn id="189" idx="3"/>
          </p:cNvCxnSpPr>
          <p:nvPr/>
        </p:nvCxnSpPr>
        <p:spPr>
          <a:xfrm flipH="1">
            <a:off x="5059685" y="4034005"/>
            <a:ext cx="2719200" cy="1120200"/>
          </a:xfrm>
          <a:prstGeom prst="straightConnector1">
            <a:avLst/>
          </a:prstGeom>
          <a:noFill/>
          <a:ln cap="flat" cmpd="sng" w="76200">
            <a:solidFill>
              <a:schemeClr val="dk1"/>
            </a:solidFill>
            <a:prstDash val="solid"/>
            <a:round/>
            <a:headEnd len="med" w="med" type="none"/>
            <a:tailEnd len="med" w="med" type="triangle"/>
          </a:ln>
        </p:spPr>
      </p:cxnSp>
      <p:sp>
        <p:nvSpPr>
          <p:cNvPr id="192" name="Google Shape;192;p20"/>
          <p:cNvSpPr/>
          <p:nvPr/>
        </p:nvSpPr>
        <p:spPr>
          <a:xfrm>
            <a:off x="1852900" y="4666525"/>
            <a:ext cx="6990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1</a:t>
            </a:r>
            <a:endParaRPr baseline="-25000" sz="2500"/>
          </a:p>
        </p:txBody>
      </p:sp>
      <p:sp>
        <p:nvSpPr>
          <p:cNvPr id="193" name="Google Shape;193;p20"/>
          <p:cNvSpPr/>
          <p:nvPr/>
        </p:nvSpPr>
        <p:spPr>
          <a:xfrm>
            <a:off x="6592100" y="4634313"/>
            <a:ext cx="6990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n</a:t>
            </a:r>
            <a:endParaRPr baseline="-25000" sz="2500"/>
          </a:p>
        </p:txBody>
      </p:sp>
      <p:pic>
        <p:nvPicPr>
          <p:cNvPr id="194" name="Google Shape;194;p20"/>
          <p:cNvPicPr preferRelativeResize="0"/>
          <p:nvPr/>
        </p:nvPicPr>
        <p:blipFill>
          <a:blip r:embed="rId8">
            <a:alphaModFix/>
          </a:blip>
          <a:stretch>
            <a:fillRect/>
          </a:stretch>
        </p:blipFill>
        <p:spPr>
          <a:xfrm>
            <a:off x="2327275" y="5005750"/>
            <a:ext cx="365760" cy="365760"/>
          </a:xfrm>
          <a:prstGeom prst="rect">
            <a:avLst/>
          </a:prstGeom>
          <a:noFill/>
          <a:ln>
            <a:noFill/>
          </a:ln>
        </p:spPr>
      </p:pic>
      <p:pic>
        <p:nvPicPr>
          <p:cNvPr id="195" name="Google Shape;195;p20"/>
          <p:cNvPicPr preferRelativeResize="0"/>
          <p:nvPr/>
        </p:nvPicPr>
        <p:blipFill>
          <a:blip r:embed="rId8">
            <a:alphaModFix/>
          </a:blip>
          <a:stretch>
            <a:fillRect/>
          </a:stretch>
        </p:blipFill>
        <p:spPr>
          <a:xfrm>
            <a:off x="7108225" y="5005750"/>
            <a:ext cx="365760" cy="365760"/>
          </a:xfrm>
          <a:prstGeom prst="rect">
            <a:avLst/>
          </a:prstGeom>
          <a:noFill/>
          <a:ln>
            <a:noFill/>
          </a:ln>
        </p:spPr>
      </p:pic>
      <p:sp>
        <p:nvSpPr>
          <p:cNvPr id="196" name="Google Shape;196;p20"/>
          <p:cNvSpPr/>
          <p:nvPr/>
        </p:nvSpPr>
        <p:spPr>
          <a:xfrm>
            <a:off x="597825" y="1240050"/>
            <a:ext cx="1534800" cy="594300"/>
          </a:xfrm>
          <a:prstGeom prst="rect">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Encrypt</a:t>
            </a:r>
            <a:endParaRPr sz="3000"/>
          </a:p>
        </p:txBody>
      </p:sp>
      <p:sp>
        <p:nvSpPr>
          <p:cNvPr id="197" name="Google Shape;197;p20"/>
          <p:cNvSpPr/>
          <p:nvPr/>
        </p:nvSpPr>
        <p:spPr>
          <a:xfrm>
            <a:off x="7108225" y="1240050"/>
            <a:ext cx="1534800" cy="594300"/>
          </a:xfrm>
          <a:prstGeom prst="rect">
            <a:avLst/>
          </a:prstGeom>
          <a:solidFill>
            <a:srgbClr val="CCCCCC"/>
          </a:solidFill>
          <a:ln cap="flat" cmpd="sng" w="9525">
            <a:solidFill>
              <a:srgbClr val="1F497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t>Encrypt</a:t>
            </a:r>
            <a:endParaRPr sz="30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363" name="Shape 1363"/>
        <p:cNvGrpSpPr/>
        <p:nvPr/>
      </p:nvGrpSpPr>
      <p:grpSpPr>
        <a:xfrm>
          <a:off x="0" y="0"/>
          <a:ext cx="0" cy="0"/>
          <a:chOff x="0" y="0"/>
          <a:chExt cx="0" cy="0"/>
        </a:xfrm>
      </p:grpSpPr>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368" name="Shape 1368"/>
        <p:cNvGrpSpPr/>
        <p:nvPr/>
      </p:nvGrpSpPr>
      <p:grpSpPr>
        <a:xfrm>
          <a:off x="0" y="0"/>
          <a:ext cx="0" cy="0"/>
          <a:chOff x="0" y="0"/>
          <a:chExt cx="0" cy="0"/>
        </a:xfrm>
      </p:grpSpPr>
      <p:sp>
        <p:nvSpPr>
          <p:cNvPr id="1369" name="Google Shape;1369;p93"/>
          <p:cNvSpPr txBox="1"/>
          <p:nvPr>
            <p:ph type="title"/>
          </p:nvPr>
        </p:nvSpPr>
        <p:spPr>
          <a:xfrm>
            <a:off x="-75" y="2580888"/>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DDH attack</a:t>
            </a:r>
            <a:endParaRPr sz="3300">
              <a:solidFill>
                <a:schemeClr val="dk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374" name="Shape 1374"/>
        <p:cNvGrpSpPr/>
        <p:nvPr/>
      </p:nvGrpSpPr>
      <p:grpSpPr>
        <a:xfrm>
          <a:off x="0" y="0"/>
          <a:ext cx="0" cy="0"/>
          <a:chOff x="0" y="0"/>
          <a:chExt cx="0" cy="0"/>
        </a:xfrm>
      </p:grpSpPr>
      <p:sp>
        <p:nvSpPr>
          <p:cNvPr id="1375" name="Google Shape;1375;p94"/>
          <p:cNvSpPr txBox="1"/>
          <p:nvPr>
            <p:ph type="title"/>
          </p:nvPr>
        </p:nvSpPr>
        <p:spPr>
          <a:xfrm>
            <a:off x="214725" y="719200"/>
            <a:ext cx="8929200" cy="728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3333"/>
              <a:buFont typeface="Arial"/>
              <a:buNone/>
            </a:pPr>
            <a:r>
              <a:rPr lang="en-US" sz="3300">
                <a:solidFill>
                  <a:schemeClr val="dk1"/>
                </a:solidFill>
              </a:rPr>
              <a:t>Bilinear Groups Notation</a:t>
            </a:r>
            <a:endParaRPr sz="3300">
              <a:solidFill>
                <a:schemeClr val="dk2"/>
              </a:solidFill>
            </a:endParaRPr>
          </a:p>
          <a:p>
            <a:pPr indent="0" lvl="0" marL="0" rtl="0" algn="ctr">
              <a:spcBef>
                <a:spcPts val="0"/>
              </a:spcBef>
              <a:spcAft>
                <a:spcPts val="0"/>
              </a:spcAft>
              <a:buNone/>
            </a:pPr>
            <a:r>
              <a:t/>
            </a:r>
            <a:endParaRPr sz="3300">
              <a:solidFill>
                <a:schemeClr val="dk1"/>
              </a:solidFill>
            </a:endParaRPr>
          </a:p>
        </p:txBody>
      </p:sp>
      <p:sp>
        <p:nvSpPr>
          <p:cNvPr id="1376" name="Google Shape;1376;p94"/>
          <p:cNvSpPr txBox="1"/>
          <p:nvPr>
            <p:ph type="title"/>
          </p:nvPr>
        </p:nvSpPr>
        <p:spPr>
          <a:xfrm>
            <a:off x="214725" y="1786000"/>
            <a:ext cx="8929200" cy="72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US">
                <a:solidFill>
                  <a:schemeClr val="dk1"/>
                </a:solidFill>
              </a:rPr>
              <a:t>Why? </a:t>
            </a:r>
            <a:r>
              <a:rPr lang="en-US">
                <a:solidFill>
                  <a:schemeClr val="dk1"/>
                </a:solidFill>
              </a:rPr>
              <a:t>Function-hiding IPE known </a:t>
            </a:r>
            <a:r>
              <a:rPr lang="en-US">
                <a:solidFill>
                  <a:schemeClr val="dk1"/>
                </a:solidFill>
              </a:rPr>
              <a:t>only </a:t>
            </a:r>
            <a:r>
              <a:rPr lang="en-US">
                <a:solidFill>
                  <a:schemeClr val="dk1"/>
                </a:solidFill>
              </a:rPr>
              <a:t>from </a:t>
            </a:r>
            <a:r>
              <a:rPr lang="en-US">
                <a:solidFill>
                  <a:srgbClr val="4A86E8"/>
                </a:solidFill>
              </a:rPr>
              <a:t>bilinear maps</a:t>
            </a:r>
            <a:endParaRPr>
              <a:solidFill>
                <a:srgbClr val="4A86E8"/>
              </a:solidFill>
            </a:endParaRPr>
          </a:p>
          <a:p>
            <a:pPr indent="0" lvl="0" marL="0" rtl="0" algn="l">
              <a:spcBef>
                <a:spcPts val="0"/>
              </a:spcBef>
              <a:spcAft>
                <a:spcPts val="0"/>
              </a:spcAft>
              <a:buNone/>
            </a:pPr>
            <a:r>
              <a:t/>
            </a:r>
            <a:endParaRPr>
              <a:solidFill>
                <a:schemeClr val="dk1"/>
              </a:solidFill>
            </a:endParaRPr>
          </a:p>
        </p:txBody>
      </p:sp>
      <p:pic>
        <p:nvPicPr>
          <p:cNvPr descr="e: G \times G \to G_T&#10;" id="1377" name="Google Shape;1377;p94" title="MathEquation,#000000"/>
          <p:cNvPicPr preferRelativeResize="0"/>
          <p:nvPr/>
        </p:nvPicPr>
        <p:blipFill>
          <a:blip r:embed="rId3">
            <a:alphaModFix/>
          </a:blip>
          <a:stretch>
            <a:fillRect/>
          </a:stretch>
        </p:blipFill>
        <p:spPr>
          <a:xfrm>
            <a:off x="5235175" y="3914404"/>
            <a:ext cx="3048702" cy="438250"/>
          </a:xfrm>
          <a:prstGeom prst="rect">
            <a:avLst/>
          </a:prstGeom>
          <a:noFill/>
          <a:ln>
            <a:noFill/>
          </a:ln>
        </p:spPr>
      </p:pic>
      <p:pic>
        <p:nvPicPr>
          <p:cNvPr descr="[x]_T := g_T^x \in G_T&#10;" id="1378" name="Google Shape;1378;p94" title="MathEquation,#000000"/>
          <p:cNvPicPr preferRelativeResize="0"/>
          <p:nvPr/>
        </p:nvPicPr>
        <p:blipFill>
          <a:blip r:embed="rId4">
            <a:alphaModFix/>
          </a:blip>
          <a:stretch>
            <a:fillRect/>
          </a:stretch>
        </p:blipFill>
        <p:spPr>
          <a:xfrm>
            <a:off x="1617000" y="5385176"/>
            <a:ext cx="2451470" cy="438200"/>
          </a:xfrm>
          <a:prstGeom prst="rect">
            <a:avLst/>
          </a:prstGeom>
          <a:noFill/>
          <a:ln>
            <a:noFill/>
          </a:ln>
        </p:spPr>
      </p:pic>
      <p:pic>
        <p:nvPicPr>
          <p:cNvPr descr="x \in \mathbb{Z}_q&#10;" id="1379" name="Google Shape;1379;p94" title="MathEquation,#000000"/>
          <p:cNvPicPr preferRelativeResize="0"/>
          <p:nvPr/>
        </p:nvPicPr>
        <p:blipFill>
          <a:blip r:embed="rId5">
            <a:alphaModFix/>
          </a:blip>
          <a:stretch>
            <a:fillRect/>
          </a:stretch>
        </p:blipFill>
        <p:spPr>
          <a:xfrm>
            <a:off x="1617012" y="3914413"/>
            <a:ext cx="1116508" cy="438225"/>
          </a:xfrm>
          <a:prstGeom prst="rect">
            <a:avLst/>
          </a:prstGeom>
          <a:noFill/>
          <a:ln>
            <a:noFill/>
          </a:ln>
        </p:spPr>
      </p:pic>
      <p:pic>
        <p:nvPicPr>
          <p:cNvPr descr="[x] := g^x \in G&#10;" id="1380" name="Google Shape;1380;p94" title="MathEquation,#000000"/>
          <p:cNvPicPr preferRelativeResize="0"/>
          <p:nvPr/>
        </p:nvPicPr>
        <p:blipFill>
          <a:blip r:embed="rId6">
            <a:alphaModFix/>
          </a:blip>
          <a:stretch>
            <a:fillRect/>
          </a:stretch>
        </p:blipFill>
        <p:spPr>
          <a:xfrm>
            <a:off x="1617000" y="4566988"/>
            <a:ext cx="2111814" cy="438200"/>
          </a:xfrm>
          <a:prstGeom prst="rect">
            <a:avLst/>
          </a:prstGeom>
          <a:noFill/>
          <a:ln>
            <a:noFill/>
          </a:ln>
        </p:spPr>
      </p:pic>
      <p:pic>
        <p:nvPicPr>
          <p:cNvPr descr="e([x], [y]) = [xy]_T&#10;" id="1381" name="Google Shape;1381;p94" title="MathEquation,#000000"/>
          <p:cNvPicPr preferRelativeResize="0"/>
          <p:nvPr/>
        </p:nvPicPr>
        <p:blipFill>
          <a:blip r:embed="rId7">
            <a:alphaModFix/>
          </a:blip>
          <a:stretch>
            <a:fillRect/>
          </a:stretch>
        </p:blipFill>
        <p:spPr>
          <a:xfrm>
            <a:off x="5235175" y="4566978"/>
            <a:ext cx="2739062" cy="438250"/>
          </a:xfrm>
          <a:prstGeom prst="rect">
            <a:avLst/>
          </a:prstGeom>
          <a:noFill/>
          <a:ln>
            <a:noFill/>
          </a:ln>
        </p:spPr>
      </p:pic>
      <p:pic>
        <p:nvPicPr>
          <p:cNvPr descr="(G, G_T, e, q)&#10;" id="1382" name="Google Shape;1382;p94" title="MathEquation,#000000"/>
          <p:cNvPicPr preferRelativeResize="0"/>
          <p:nvPr/>
        </p:nvPicPr>
        <p:blipFill>
          <a:blip r:embed="rId8">
            <a:alphaModFix/>
          </a:blip>
          <a:stretch>
            <a:fillRect/>
          </a:stretch>
        </p:blipFill>
        <p:spPr>
          <a:xfrm>
            <a:off x="3600413" y="2890288"/>
            <a:ext cx="1943170" cy="44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387" name="Shape 1387"/>
        <p:cNvGrpSpPr/>
        <p:nvPr/>
      </p:nvGrpSpPr>
      <p:grpSpPr>
        <a:xfrm>
          <a:off x="0" y="0"/>
          <a:ext cx="0" cy="0"/>
          <a:chOff x="0" y="0"/>
          <a:chExt cx="0" cy="0"/>
        </a:xfrm>
      </p:grpSpPr>
      <p:sp>
        <p:nvSpPr>
          <p:cNvPr id="1388" name="Google Shape;1388;p95"/>
          <p:cNvSpPr txBox="1"/>
          <p:nvPr>
            <p:ph type="title"/>
          </p:nvPr>
        </p:nvSpPr>
        <p:spPr>
          <a:xfrm>
            <a:off x="214725" y="719200"/>
            <a:ext cx="89292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Strawman MCIPE Construction</a:t>
            </a:r>
            <a:endParaRPr sz="3300">
              <a:solidFill>
                <a:schemeClr val="dk1"/>
              </a:solidFill>
            </a:endParaRPr>
          </a:p>
        </p:txBody>
      </p:sp>
      <p:cxnSp>
        <p:nvCxnSpPr>
          <p:cNvPr id="1389" name="Google Shape;1389;p95"/>
          <p:cNvCxnSpPr/>
          <p:nvPr/>
        </p:nvCxnSpPr>
        <p:spPr>
          <a:xfrm>
            <a:off x="3476475" y="2558375"/>
            <a:ext cx="0" cy="696300"/>
          </a:xfrm>
          <a:prstGeom prst="straightConnector1">
            <a:avLst/>
          </a:prstGeom>
          <a:noFill/>
          <a:ln cap="flat" cmpd="sng" w="76200">
            <a:solidFill>
              <a:srgbClr val="1F497D"/>
            </a:solidFill>
            <a:prstDash val="dot"/>
            <a:round/>
            <a:headEnd len="med" w="med" type="none"/>
            <a:tailEnd len="med" w="med" type="none"/>
          </a:ln>
        </p:spPr>
      </p:cxnSp>
      <p:sp>
        <p:nvSpPr>
          <p:cNvPr id="1390" name="Google Shape;1390;p95"/>
          <p:cNvSpPr/>
          <p:nvPr/>
        </p:nvSpPr>
        <p:spPr>
          <a:xfrm>
            <a:off x="407700" y="1948325"/>
            <a:ext cx="23070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a:t>
            </a:r>
            <a:r>
              <a:rPr lang="en-US" sz="3000">
                <a:solidFill>
                  <a:srgbClr val="4A86E8"/>
                </a:solidFill>
              </a:rPr>
              <a:t>[</a:t>
            </a:r>
            <a:r>
              <a:rPr lang="en-US" sz="3000">
                <a:solidFill>
                  <a:schemeClr val="dk1"/>
                </a:solidFill>
              </a:rPr>
              <a:t>x1, K1(t)</a:t>
            </a:r>
            <a:r>
              <a:rPr lang="en-US" sz="3000">
                <a:solidFill>
                  <a:srgbClr val="4A86E8"/>
                </a:solidFill>
              </a:rPr>
              <a:t>]</a:t>
            </a:r>
            <a:r>
              <a:rPr lang="en-US" sz="3000">
                <a:solidFill>
                  <a:schemeClr val="dk1"/>
                </a:solidFill>
              </a:rPr>
              <a:t>)</a:t>
            </a:r>
            <a:endParaRPr>
              <a:solidFill>
                <a:schemeClr val="dk1"/>
              </a:solidFill>
            </a:endParaRPr>
          </a:p>
        </p:txBody>
      </p:sp>
      <p:sp>
        <p:nvSpPr>
          <p:cNvPr id="1391" name="Google Shape;1391;p95"/>
          <p:cNvSpPr/>
          <p:nvPr/>
        </p:nvSpPr>
        <p:spPr>
          <a:xfrm>
            <a:off x="407850" y="3267925"/>
            <a:ext cx="23070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a:t>
            </a:r>
            <a:r>
              <a:rPr lang="en-US" sz="3000">
                <a:solidFill>
                  <a:srgbClr val="4A86E8"/>
                </a:solidFill>
              </a:rPr>
              <a:t>[</a:t>
            </a:r>
            <a:r>
              <a:rPr lang="en-US" sz="3000">
                <a:solidFill>
                  <a:schemeClr val="dk1"/>
                </a:solidFill>
              </a:rPr>
              <a:t>xn, Kn(t)</a:t>
            </a:r>
            <a:r>
              <a:rPr lang="en-US" sz="3000">
                <a:solidFill>
                  <a:srgbClr val="4A86E8"/>
                </a:solidFill>
              </a:rPr>
              <a:t>]</a:t>
            </a:r>
            <a:r>
              <a:rPr lang="en-US" sz="3000">
                <a:solidFill>
                  <a:schemeClr val="dk1"/>
                </a:solidFill>
              </a:rPr>
              <a:t>)</a:t>
            </a:r>
            <a:endParaRPr>
              <a:solidFill>
                <a:schemeClr val="dk1"/>
              </a:solidFill>
            </a:endParaRPr>
          </a:p>
        </p:txBody>
      </p:sp>
      <p:sp>
        <p:nvSpPr>
          <p:cNvPr id="1392" name="Google Shape;1392;p95"/>
          <p:cNvSpPr/>
          <p:nvPr/>
        </p:nvSpPr>
        <p:spPr>
          <a:xfrm>
            <a:off x="3046775" y="1959275"/>
            <a:ext cx="15954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a:t>
            </a:r>
            <a:r>
              <a:rPr lang="en-US" sz="3000">
                <a:solidFill>
                  <a:srgbClr val="4A86E8"/>
                </a:solidFill>
              </a:rPr>
              <a:t>[</a:t>
            </a:r>
            <a:r>
              <a:rPr lang="en-US" sz="3000">
                <a:solidFill>
                  <a:schemeClr val="dk1"/>
                </a:solidFill>
              </a:rPr>
              <a:t>y1, z</a:t>
            </a:r>
            <a:r>
              <a:rPr lang="en-US" sz="3000">
                <a:solidFill>
                  <a:srgbClr val="4A86E8"/>
                </a:solidFill>
              </a:rPr>
              <a:t>]</a:t>
            </a:r>
            <a:r>
              <a:rPr lang="en-US" sz="3000">
                <a:solidFill>
                  <a:schemeClr val="dk1"/>
                </a:solidFill>
              </a:rPr>
              <a:t>)</a:t>
            </a:r>
            <a:endParaRPr>
              <a:solidFill>
                <a:schemeClr val="dk1"/>
              </a:solidFill>
            </a:endParaRPr>
          </a:p>
        </p:txBody>
      </p:sp>
      <p:sp>
        <p:nvSpPr>
          <p:cNvPr id="1393" name="Google Shape;1393;p95"/>
          <p:cNvSpPr/>
          <p:nvPr/>
        </p:nvSpPr>
        <p:spPr>
          <a:xfrm>
            <a:off x="3046913" y="3254675"/>
            <a:ext cx="15954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a:t>
            </a:r>
            <a:r>
              <a:rPr lang="en-US" sz="3000">
                <a:solidFill>
                  <a:srgbClr val="4A86E8"/>
                </a:solidFill>
              </a:rPr>
              <a:t>[</a:t>
            </a:r>
            <a:r>
              <a:rPr lang="en-US" sz="3000">
                <a:solidFill>
                  <a:schemeClr val="dk1"/>
                </a:solidFill>
              </a:rPr>
              <a:t>yn, z</a:t>
            </a:r>
            <a:r>
              <a:rPr lang="en-US" sz="3000">
                <a:solidFill>
                  <a:srgbClr val="4A86E8"/>
                </a:solidFill>
              </a:rPr>
              <a:t>]</a:t>
            </a:r>
            <a:r>
              <a:rPr lang="en-US" sz="3000">
                <a:solidFill>
                  <a:schemeClr val="dk1"/>
                </a:solidFill>
              </a:rPr>
              <a:t>)</a:t>
            </a:r>
            <a:endParaRPr>
              <a:solidFill>
                <a:schemeClr val="dk1"/>
              </a:solidFill>
            </a:endParaRPr>
          </a:p>
        </p:txBody>
      </p:sp>
      <p:cxnSp>
        <p:nvCxnSpPr>
          <p:cNvPr id="1394" name="Google Shape;1394;p95"/>
          <p:cNvCxnSpPr/>
          <p:nvPr/>
        </p:nvCxnSpPr>
        <p:spPr>
          <a:xfrm>
            <a:off x="1322100" y="2547425"/>
            <a:ext cx="0" cy="720600"/>
          </a:xfrm>
          <a:prstGeom prst="straightConnector1">
            <a:avLst/>
          </a:prstGeom>
          <a:noFill/>
          <a:ln cap="flat" cmpd="sng" w="76200">
            <a:solidFill>
              <a:srgbClr val="1F497D"/>
            </a:solidFill>
            <a:prstDash val="dot"/>
            <a:round/>
            <a:headEnd len="med" w="med" type="none"/>
            <a:tailEnd len="med" w="med" type="none"/>
          </a:ln>
        </p:spPr>
      </p:cxnSp>
      <p:pic>
        <p:nvPicPr>
          <p:cNvPr id="1395" name="Google Shape;1395;p95"/>
          <p:cNvPicPr preferRelativeResize="0"/>
          <p:nvPr/>
        </p:nvPicPr>
        <p:blipFill>
          <a:blip r:embed="rId3">
            <a:alphaModFix/>
          </a:blip>
          <a:stretch>
            <a:fillRect/>
          </a:stretch>
        </p:blipFill>
        <p:spPr>
          <a:xfrm>
            <a:off x="2489000" y="2282525"/>
            <a:ext cx="365760" cy="365760"/>
          </a:xfrm>
          <a:prstGeom prst="rect">
            <a:avLst/>
          </a:prstGeom>
          <a:noFill/>
          <a:ln>
            <a:noFill/>
          </a:ln>
        </p:spPr>
      </p:pic>
      <p:pic>
        <p:nvPicPr>
          <p:cNvPr id="1396" name="Google Shape;1396;p95"/>
          <p:cNvPicPr preferRelativeResize="0"/>
          <p:nvPr/>
        </p:nvPicPr>
        <p:blipFill>
          <a:blip r:embed="rId3">
            <a:alphaModFix/>
          </a:blip>
          <a:stretch>
            <a:fillRect/>
          </a:stretch>
        </p:blipFill>
        <p:spPr>
          <a:xfrm>
            <a:off x="4470200" y="2282525"/>
            <a:ext cx="365760" cy="365760"/>
          </a:xfrm>
          <a:prstGeom prst="rect">
            <a:avLst/>
          </a:prstGeom>
          <a:noFill/>
          <a:ln>
            <a:noFill/>
          </a:ln>
        </p:spPr>
      </p:pic>
      <p:pic>
        <p:nvPicPr>
          <p:cNvPr id="1397" name="Google Shape;1397;p95"/>
          <p:cNvPicPr preferRelativeResize="0"/>
          <p:nvPr/>
        </p:nvPicPr>
        <p:blipFill>
          <a:blip r:embed="rId3">
            <a:alphaModFix/>
          </a:blip>
          <a:stretch>
            <a:fillRect/>
          </a:stretch>
        </p:blipFill>
        <p:spPr>
          <a:xfrm>
            <a:off x="4470200" y="3577925"/>
            <a:ext cx="365760" cy="365760"/>
          </a:xfrm>
          <a:prstGeom prst="rect">
            <a:avLst/>
          </a:prstGeom>
          <a:noFill/>
          <a:ln>
            <a:noFill/>
          </a:ln>
        </p:spPr>
      </p:pic>
      <p:pic>
        <p:nvPicPr>
          <p:cNvPr id="1398" name="Google Shape;1398;p95"/>
          <p:cNvPicPr preferRelativeResize="0"/>
          <p:nvPr/>
        </p:nvPicPr>
        <p:blipFill>
          <a:blip r:embed="rId3">
            <a:alphaModFix/>
          </a:blip>
          <a:stretch>
            <a:fillRect/>
          </a:stretch>
        </p:blipFill>
        <p:spPr>
          <a:xfrm>
            <a:off x="2489000" y="3577925"/>
            <a:ext cx="365760" cy="365760"/>
          </a:xfrm>
          <a:prstGeom prst="rect">
            <a:avLst/>
          </a:prstGeom>
          <a:noFill/>
          <a:ln>
            <a:noFill/>
          </a:ln>
        </p:spPr>
      </p:pic>
      <p:sp>
        <p:nvSpPr>
          <p:cNvPr id="1399" name="Google Shape;1399;p95"/>
          <p:cNvSpPr txBox="1"/>
          <p:nvPr/>
        </p:nvSpPr>
        <p:spPr>
          <a:xfrm>
            <a:off x="652625" y="5878950"/>
            <a:ext cx="8681400" cy="1496400"/>
          </a:xfrm>
          <a:prstGeom prst="rect">
            <a:avLst/>
          </a:prstGeom>
          <a:noFill/>
          <a:ln cap="flat" cmpd="sng" w="9525">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u="sng">
                <a:latin typeface="Montserrat"/>
                <a:ea typeface="Montserrat"/>
                <a:cs typeface="Montserrat"/>
                <a:sym typeface="Montserrat"/>
              </a:rPr>
              <a:t>Notation:</a:t>
            </a:r>
            <a:endParaRPr u="sng">
              <a:latin typeface="Montserrat"/>
              <a:ea typeface="Montserrat"/>
              <a:cs typeface="Montserrat"/>
              <a:sym typeface="Montserrat"/>
            </a:endParaRPr>
          </a:p>
          <a:p>
            <a:pPr indent="0" lvl="0" marL="0" rtl="0" algn="ctr">
              <a:spcBef>
                <a:spcPts val="0"/>
              </a:spcBef>
              <a:spcAft>
                <a:spcPts val="0"/>
              </a:spcAft>
              <a:buNone/>
            </a:pPr>
            <a:r>
              <a:t/>
            </a:r>
            <a:endParaRPr u="sng">
              <a:latin typeface="Montserrat"/>
              <a:ea typeface="Montserrat"/>
              <a:cs typeface="Montserrat"/>
              <a:sym typeface="Montserrat"/>
            </a:endParaRPr>
          </a:p>
          <a:p>
            <a:pPr indent="0" lvl="0" marL="0" rtl="0" algn="ctr">
              <a:spcBef>
                <a:spcPts val="0"/>
              </a:spcBef>
              <a:spcAft>
                <a:spcPts val="0"/>
              </a:spcAft>
              <a:buNone/>
            </a:pPr>
            <a:r>
              <a:t/>
            </a:r>
            <a:endParaRPr u="sng">
              <a:latin typeface="Montserrat"/>
              <a:ea typeface="Montserrat"/>
              <a:cs typeface="Montserrat"/>
              <a:sym typeface="Montserrat"/>
            </a:endParaRPr>
          </a:p>
          <a:p>
            <a:pPr indent="0" lvl="0" marL="0" rtl="0" algn="ctr">
              <a:spcBef>
                <a:spcPts val="0"/>
              </a:spcBef>
              <a:spcAft>
                <a:spcPts val="0"/>
              </a:spcAft>
              <a:buNone/>
            </a:pPr>
            <a:r>
              <a:t/>
            </a:r>
            <a:endParaRPr u="sng">
              <a:latin typeface="Montserrat"/>
              <a:ea typeface="Montserrat"/>
              <a:cs typeface="Montserrat"/>
              <a:sym typeface="Montserrat"/>
            </a:endParaRPr>
          </a:p>
          <a:p>
            <a:pPr indent="0" lvl="0" marL="0" rtl="0" algn="ctr">
              <a:spcBef>
                <a:spcPts val="0"/>
              </a:spcBef>
              <a:spcAft>
                <a:spcPts val="0"/>
              </a:spcAft>
              <a:buNone/>
            </a:pPr>
            <a:r>
              <a:t/>
            </a:r>
            <a:endParaRPr u="sng">
              <a:latin typeface="Montserrat"/>
              <a:ea typeface="Montserrat"/>
              <a:cs typeface="Montserrat"/>
              <a:sym typeface="Montserrat"/>
            </a:endParaRPr>
          </a:p>
          <a:p>
            <a:pPr indent="0" lvl="0" marL="0" rtl="0" algn="ctr">
              <a:spcBef>
                <a:spcPts val="0"/>
              </a:spcBef>
              <a:spcAft>
                <a:spcPts val="0"/>
              </a:spcAft>
              <a:buNone/>
            </a:pPr>
            <a:r>
              <a:t/>
            </a:r>
            <a:endParaRPr u="sng">
              <a:latin typeface="Montserrat"/>
              <a:ea typeface="Montserrat"/>
              <a:cs typeface="Montserrat"/>
              <a:sym typeface="Montserrat"/>
            </a:endParaRPr>
          </a:p>
          <a:p>
            <a:pPr indent="0" lvl="0" marL="0" rtl="0" algn="ctr">
              <a:spcBef>
                <a:spcPts val="0"/>
              </a:spcBef>
              <a:spcAft>
                <a:spcPts val="0"/>
              </a:spcAft>
              <a:buNone/>
            </a:pPr>
            <a:r>
              <a:t/>
            </a:r>
            <a:endParaRPr u="sng">
              <a:latin typeface="Montserrat"/>
              <a:ea typeface="Montserrat"/>
              <a:cs typeface="Montserrat"/>
              <a:sym typeface="Montserrat"/>
            </a:endParaRPr>
          </a:p>
        </p:txBody>
      </p:sp>
      <p:sp>
        <p:nvSpPr>
          <p:cNvPr id="1400" name="Google Shape;1400;p95"/>
          <p:cNvSpPr txBox="1"/>
          <p:nvPr/>
        </p:nvSpPr>
        <p:spPr>
          <a:xfrm>
            <a:off x="1975139" y="6311800"/>
            <a:ext cx="681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Montserrat"/>
                <a:ea typeface="Montserrat"/>
                <a:cs typeface="Montserrat"/>
                <a:sym typeface="Montserrat"/>
              </a:rPr>
              <a:t>: ciphertext encrypting message x                                    : </a:t>
            </a:r>
            <a:r>
              <a:rPr lang="en-US">
                <a:solidFill>
                  <a:schemeClr val="dk1"/>
                </a:solidFill>
                <a:latin typeface="Montserrat"/>
                <a:ea typeface="Montserrat"/>
                <a:cs typeface="Montserrat"/>
                <a:sym typeface="Montserrat"/>
              </a:rPr>
              <a:t> functional key for y</a:t>
            </a:r>
            <a:endParaRPr>
              <a:latin typeface="Montserrat"/>
              <a:ea typeface="Montserrat"/>
              <a:cs typeface="Montserrat"/>
              <a:sym typeface="Montserrat"/>
            </a:endParaRPr>
          </a:p>
        </p:txBody>
      </p:sp>
      <p:sp>
        <p:nvSpPr>
          <p:cNvPr id="1401" name="Google Shape;1401;p95"/>
          <p:cNvSpPr/>
          <p:nvPr/>
        </p:nvSpPr>
        <p:spPr>
          <a:xfrm>
            <a:off x="1111200" y="6164400"/>
            <a:ext cx="6990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endParaRPr sz="2500"/>
          </a:p>
        </p:txBody>
      </p:sp>
      <p:sp>
        <p:nvSpPr>
          <p:cNvPr id="1402" name="Google Shape;1402;p95"/>
          <p:cNvSpPr/>
          <p:nvPr/>
        </p:nvSpPr>
        <p:spPr>
          <a:xfrm>
            <a:off x="5835600" y="6164400"/>
            <a:ext cx="6990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a:t>
            </a:r>
            <a:endParaRPr sz="2500"/>
          </a:p>
        </p:txBody>
      </p:sp>
      <p:pic>
        <p:nvPicPr>
          <p:cNvPr id="1403" name="Google Shape;1403;p95"/>
          <p:cNvPicPr preferRelativeResize="0"/>
          <p:nvPr/>
        </p:nvPicPr>
        <p:blipFill>
          <a:blip r:embed="rId3">
            <a:alphaModFix/>
          </a:blip>
          <a:stretch>
            <a:fillRect/>
          </a:stretch>
        </p:blipFill>
        <p:spPr>
          <a:xfrm>
            <a:off x="6375200" y="6473525"/>
            <a:ext cx="365760" cy="365760"/>
          </a:xfrm>
          <a:prstGeom prst="rect">
            <a:avLst/>
          </a:prstGeom>
          <a:noFill/>
          <a:ln>
            <a:noFill/>
          </a:ln>
        </p:spPr>
      </p:pic>
      <p:pic>
        <p:nvPicPr>
          <p:cNvPr id="1404" name="Google Shape;1404;p95"/>
          <p:cNvPicPr preferRelativeResize="0"/>
          <p:nvPr/>
        </p:nvPicPr>
        <p:blipFill>
          <a:blip r:embed="rId3">
            <a:alphaModFix/>
          </a:blip>
          <a:stretch>
            <a:fillRect/>
          </a:stretch>
        </p:blipFill>
        <p:spPr>
          <a:xfrm>
            <a:off x="1650800" y="6473525"/>
            <a:ext cx="365760" cy="36576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409" name="Shape 1409"/>
        <p:cNvGrpSpPr/>
        <p:nvPr/>
      </p:nvGrpSpPr>
      <p:grpSpPr>
        <a:xfrm>
          <a:off x="0" y="0"/>
          <a:ext cx="0" cy="0"/>
          <a:chOff x="0" y="0"/>
          <a:chExt cx="0" cy="0"/>
        </a:xfrm>
      </p:grpSpPr>
      <p:sp>
        <p:nvSpPr>
          <p:cNvPr id="1410" name="Google Shape;1410;p96"/>
          <p:cNvSpPr txBox="1"/>
          <p:nvPr>
            <p:ph type="title"/>
          </p:nvPr>
        </p:nvSpPr>
        <p:spPr>
          <a:xfrm>
            <a:off x="214725" y="719200"/>
            <a:ext cx="89292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Strawman MCIPE Construction</a:t>
            </a:r>
            <a:endParaRPr sz="3300">
              <a:solidFill>
                <a:schemeClr val="dk1"/>
              </a:solidFill>
            </a:endParaRPr>
          </a:p>
        </p:txBody>
      </p:sp>
      <p:cxnSp>
        <p:nvCxnSpPr>
          <p:cNvPr id="1411" name="Google Shape;1411;p96"/>
          <p:cNvCxnSpPr/>
          <p:nvPr/>
        </p:nvCxnSpPr>
        <p:spPr>
          <a:xfrm>
            <a:off x="3476475" y="2558375"/>
            <a:ext cx="0" cy="696300"/>
          </a:xfrm>
          <a:prstGeom prst="straightConnector1">
            <a:avLst/>
          </a:prstGeom>
          <a:noFill/>
          <a:ln cap="flat" cmpd="sng" w="76200">
            <a:solidFill>
              <a:srgbClr val="1F497D"/>
            </a:solidFill>
            <a:prstDash val="dot"/>
            <a:round/>
            <a:headEnd len="med" w="med" type="none"/>
            <a:tailEnd len="med" w="med" type="none"/>
          </a:ln>
        </p:spPr>
      </p:cxnSp>
      <p:sp>
        <p:nvSpPr>
          <p:cNvPr id="1412" name="Google Shape;1412;p96"/>
          <p:cNvSpPr/>
          <p:nvPr/>
        </p:nvSpPr>
        <p:spPr>
          <a:xfrm>
            <a:off x="407700" y="1948325"/>
            <a:ext cx="23070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a:t>
            </a:r>
            <a:r>
              <a:rPr lang="en-US" sz="3000">
                <a:solidFill>
                  <a:srgbClr val="4A86E8"/>
                </a:solidFill>
              </a:rPr>
              <a:t>[</a:t>
            </a:r>
            <a:r>
              <a:rPr lang="en-US" sz="3000">
                <a:solidFill>
                  <a:schemeClr val="dk1"/>
                </a:solidFill>
              </a:rPr>
              <a:t>x1, K1(t)</a:t>
            </a:r>
            <a:r>
              <a:rPr lang="en-US" sz="3000">
                <a:solidFill>
                  <a:srgbClr val="4A86E8"/>
                </a:solidFill>
              </a:rPr>
              <a:t>]</a:t>
            </a:r>
            <a:r>
              <a:rPr lang="en-US" sz="3000">
                <a:solidFill>
                  <a:schemeClr val="dk1"/>
                </a:solidFill>
              </a:rPr>
              <a:t>)</a:t>
            </a:r>
            <a:endParaRPr>
              <a:solidFill>
                <a:schemeClr val="dk1"/>
              </a:solidFill>
            </a:endParaRPr>
          </a:p>
        </p:txBody>
      </p:sp>
      <p:sp>
        <p:nvSpPr>
          <p:cNvPr id="1413" name="Google Shape;1413;p96"/>
          <p:cNvSpPr/>
          <p:nvPr/>
        </p:nvSpPr>
        <p:spPr>
          <a:xfrm>
            <a:off x="407850" y="3267925"/>
            <a:ext cx="23070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a:t>
            </a:r>
            <a:r>
              <a:rPr lang="en-US" sz="3000">
                <a:solidFill>
                  <a:srgbClr val="4A86E8"/>
                </a:solidFill>
              </a:rPr>
              <a:t>[</a:t>
            </a:r>
            <a:r>
              <a:rPr lang="en-US" sz="3000">
                <a:solidFill>
                  <a:schemeClr val="dk1"/>
                </a:solidFill>
              </a:rPr>
              <a:t>xn, Kn(t)</a:t>
            </a:r>
            <a:r>
              <a:rPr lang="en-US" sz="3000">
                <a:solidFill>
                  <a:srgbClr val="4A86E8"/>
                </a:solidFill>
              </a:rPr>
              <a:t>]</a:t>
            </a:r>
            <a:r>
              <a:rPr lang="en-US" sz="3000">
                <a:solidFill>
                  <a:schemeClr val="dk1"/>
                </a:solidFill>
              </a:rPr>
              <a:t>)</a:t>
            </a:r>
            <a:endParaRPr>
              <a:solidFill>
                <a:schemeClr val="dk1"/>
              </a:solidFill>
            </a:endParaRPr>
          </a:p>
        </p:txBody>
      </p:sp>
      <p:sp>
        <p:nvSpPr>
          <p:cNvPr id="1414" name="Google Shape;1414;p96"/>
          <p:cNvSpPr/>
          <p:nvPr/>
        </p:nvSpPr>
        <p:spPr>
          <a:xfrm>
            <a:off x="3046775" y="1959275"/>
            <a:ext cx="15954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a:t>
            </a:r>
            <a:r>
              <a:rPr lang="en-US" sz="3000">
                <a:solidFill>
                  <a:srgbClr val="4A86E8"/>
                </a:solidFill>
              </a:rPr>
              <a:t>[</a:t>
            </a:r>
            <a:r>
              <a:rPr lang="en-US" sz="3000">
                <a:solidFill>
                  <a:schemeClr val="dk1"/>
                </a:solidFill>
              </a:rPr>
              <a:t>y1, z</a:t>
            </a:r>
            <a:r>
              <a:rPr lang="en-US" sz="3000">
                <a:solidFill>
                  <a:srgbClr val="4A86E8"/>
                </a:solidFill>
              </a:rPr>
              <a:t>]</a:t>
            </a:r>
            <a:r>
              <a:rPr lang="en-US" sz="3000">
                <a:solidFill>
                  <a:schemeClr val="dk1"/>
                </a:solidFill>
              </a:rPr>
              <a:t>)</a:t>
            </a:r>
            <a:endParaRPr>
              <a:solidFill>
                <a:schemeClr val="dk1"/>
              </a:solidFill>
            </a:endParaRPr>
          </a:p>
        </p:txBody>
      </p:sp>
      <p:sp>
        <p:nvSpPr>
          <p:cNvPr id="1415" name="Google Shape;1415;p96"/>
          <p:cNvSpPr/>
          <p:nvPr/>
        </p:nvSpPr>
        <p:spPr>
          <a:xfrm>
            <a:off x="3046913" y="3254675"/>
            <a:ext cx="15954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a:t>
            </a:r>
            <a:r>
              <a:rPr lang="en-US" sz="3000">
                <a:solidFill>
                  <a:srgbClr val="4A86E8"/>
                </a:solidFill>
              </a:rPr>
              <a:t>[</a:t>
            </a:r>
            <a:r>
              <a:rPr lang="en-US" sz="3000">
                <a:solidFill>
                  <a:schemeClr val="dk1"/>
                </a:solidFill>
              </a:rPr>
              <a:t>yn, z</a:t>
            </a:r>
            <a:r>
              <a:rPr lang="en-US" sz="3000">
                <a:solidFill>
                  <a:srgbClr val="4A86E8"/>
                </a:solidFill>
              </a:rPr>
              <a:t>]</a:t>
            </a:r>
            <a:r>
              <a:rPr lang="en-US" sz="3000">
                <a:solidFill>
                  <a:schemeClr val="dk1"/>
                </a:solidFill>
              </a:rPr>
              <a:t>)</a:t>
            </a:r>
            <a:endParaRPr>
              <a:solidFill>
                <a:schemeClr val="dk1"/>
              </a:solidFill>
            </a:endParaRPr>
          </a:p>
        </p:txBody>
      </p:sp>
      <p:cxnSp>
        <p:nvCxnSpPr>
          <p:cNvPr id="1416" name="Google Shape;1416;p96"/>
          <p:cNvCxnSpPr/>
          <p:nvPr/>
        </p:nvCxnSpPr>
        <p:spPr>
          <a:xfrm>
            <a:off x="1322100" y="2547425"/>
            <a:ext cx="0" cy="720600"/>
          </a:xfrm>
          <a:prstGeom prst="straightConnector1">
            <a:avLst/>
          </a:prstGeom>
          <a:noFill/>
          <a:ln cap="flat" cmpd="sng" w="76200">
            <a:solidFill>
              <a:srgbClr val="1F497D"/>
            </a:solidFill>
            <a:prstDash val="dot"/>
            <a:round/>
            <a:headEnd len="med" w="med" type="none"/>
            <a:tailEnd len="med" w="med" type="none"/>
          </a:ln>
        </p:spPr>
      </p:cxnSp>
      <p:sp>
        <p:nvSpPr>
          <p:cNvPr id="1417" name="Google Shape;1417;p96"/>
          <p:cNvSpPr/>
          <p:nvPr/>
        </p:nvSpPr>
        <p:spPr>
          <a:xfrm>
            <a:off x="4974450" y="1948325"/>
            <a:ext cx="4083600" cy="599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rgbClr val="4A86E8"/>
                </a:solidFill>
              </a:rPr>
              <a:t>[</a:t>
            </a:r>
            <a:r>
              <a:rPr lang="en-US" sz="2500">
                <a:solidFill>
                  <a:schemeClr val="dk1"/>
                </a:solidFill>
              </a:rPr>
              <a:t>d1</a:t>
            </a:r>
            <a:r>
              <a:rPr lang="en-US" sz="2500">
                <a:solidFill>
                  <a:srgbClr val="4A86E8"/>
                </a:solidFill>
              </a:rPr>
              <a:t>]</a:t>
            </a:r>
            <a:r>
              <a:rPr baseline="-25000" lang="en-US" sz="2500">
                <a:solidFill>
                  <a:srgbClr val="4A86E8"/>
                </a:solidFill>
              </a:rPr>
              <a:t>T</a:t>
            </a:r>
            <a:r>
              <a:rPr lang="en-US" sz="2500">
                <a:solidFill>
                  <a:schemeClr val="dk1"/>
                </a:solidFill>
              </a:rPr>
              <a:t>= </a:t>
            </a:r>
            <a:r>
              <a:rPr lang="en-US" sz="2500">
                <a:solidFill>
                  <a:srgbClr val="4A86E8"/>
                </a:solidFill>
              </a:rPr>
              <a:t>[</a:t>
            </a:r>
            <a:r>
              <a:rPr lang="en-US" sz="2500">
                <a:solidFill>
                  <a:schemeClr val="dk1"/>
                </a:solidFill>
              </a:rPr>
              <a:t>x1*y1 +  </a:t>
            </a:r>
            <a:r>
              <a:rPr lang="en-US" sz="2500">
                <a:solidFill>
                  <a:srgbClr val="C51C30"/>
                </a:solidFill>
              </a:rPr>
              <a:t>z*K1(t)</a:t>
            </a:r>
            <a:r>
              <a:rPr lang="en-US" sz="2500">
                <a:solidFill>
                  <a:srgbClr val="4A86E8"/>
                </a:solidFill>
              </a:rPr>
              <a:t>]</a:t>
            </a:r>
            <a:r>
              <a:rPr baseline="-25000" lang="en-US" sz="2500">
                <a:solidFill>
                  <a:srgbClr val="4A86E8"/>
                </a:solidFill>
              </a:rPr>
              <a:t>T</a:t>
            </a:r>
            <a:endParaRPr sz="2500"/>
          </a:p>
        </p:txBody>
      </p:sp>
      <p:sp>
        <p:nvSpPr>
          <p:cNvPr id="1418" name="Google Shape;1418;p96"/>
          <p:cNvSpPr/>
          <p:nvPr/>
        </p:nvSpPr>
        <p:spPr>
          <a:xfrm>
            <a:off x="4974550" y="3267925"/>
            <a:ext cx="4083600" cy="599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rgbClr val="4A86E8"/>
                </a:solidFill>
              </a:rPr>
              <a:t>[</a:t>
            </a:r>
            <a:r>
              <a:rPr lang="en-US" sz="2500">
                <a:solidFill>
                  <a:schemeClr val="dk1"/>
                </a:solidFill>
              </a:rPr>
              <a:t>dn</a:t>
            </a:r>
            <a:r>
              <a:rPr lang="en-US" sz="2500">
                <a:solidFill>
                  <a:srgbClr val="4A86E8"/>
                </a:solidFill>
              </a:rPr>
              <a:t>]</a:t>
            </a:r>
            <a:r>
              <a:rPr baseline="-25000" lang="en-US" sz="2500">
                <a:solidFill>
                  <a:srgbClr val="4A86E8"/>
                </a:solidFill>
              </a:rPr>
              <a:t>T</a:t>
            </a:r>
            <a:r>
              <a:rPr lang="en-US" sz="2500">
                <a:solidFill>
                  <a:schemeClr val="dk1"/>
                </a:solidFill>
              </a:rPr>
              <a:t> = </a:t>
            </a:r>
            <a:r>
              <a:rPr lang="en-US" sz="2500">
                <a:solidFill>
                  <a:srgbClr val="4A86E8"/>
                </a:solidFill>
              </a:rPr>
              <a:t>[</a:t>
            </a:r>
            <a:r>
              <a:rPr lang="en-US" sz="2500">
                <a:solidFill>
                  <a:schemeClr val="dk1"/>
                </a:solidFill>
              </a:rPr>
              <a:t>xn*yn + </a:t>
            </a:r>
            <a:r>
              <a:rPr lang="en-US" sz="2500">
                <a:solidFill>
                  <a:srgbClr val="C51C30"/>
                </a:solidFill>
              </a:rPr>
              <a:t>z*Kn(t)</a:t>
            </a:r>
            <a:r>
              <a:rPr lang="en-US" sz="2500">
                <a:solidFill>
                  <a:srgbClr val="4A86E8"/>
                </a:solidFill>
              </a:rPr>
              <a:t>]</a:t>
            </a:r>
            <a:r>
              <a:rPr baseline="-25000" lang="en-US" sz="2500">
                <a:solidFill>
                  <a:srgbClr val="4A86E8"/>
                </a:solidFill>
              </a:rPr>
              <a:t>T</a:t>
            </a:r>
            <a:endParaRPr sz="2500"/>
          </a:p>
        </p:txBody>
      </p:sp>
      <p:cxnSp>
        <p:nvCxnSpPr>
          <p:cNvPr id="1419" name="Google Shape;1419;p96"/>
          <p:cNvCxnSpPr/>
          <p:nvPr/>
        </p:nvCxnSpPr>
        <p:spPr>
          <a:xfrm>
            <a:off x="6524475" y="2558375"/>
            <a:ext cx="0" cy="696300"/>
          </a:xfrm>
          <a:prstGeom prst="straightConnector1">
            <a:avLst/>
          </a:prstGeom>
          <a:noFill/>
          <a:ln cap="flat" cmpd="sng" w="76200">
            <a:solidFill>
              <a:srgbClr val="1F497D"/>
            </a:solidFill>
            <a:prstDash val="dot"/>
            <a:round/>
            <a:headEnd len="med" w="med" type="none"/>
            <a:tailEnd len="med" w="med" type="none"/>
          </a:ln>
        </p:spPr>
      </p:cxnSp>
      <p:pic>
        <p:nvPicPr>
          <p:cNvPr id="1420" name="Google Shape;1420;p96"/>
          <p:cNvPicPr preferRelativeResize="0"/>
          <p:nvPr/>
        </p:nvPicPr>
        <p:blipFill>
          <a:blip r:embed="rId3">
            <a:alphaModFix/>
          </a:blip>
          <a:stretch>
            <a:fillRect/>
          </a:stretch>
        </p:blipFill>
        <p:spPr>
          <a:xfrm>
            <a:off x="2489000" y="2282525"/>
            <a:ext cx="365760" cy="365760"/>
          </a:xfrm>
          <a:prstGeom prst="rect">
            <a:avLst/>
          </a:prstGeom>
          <a:noFill/>
          <a:ln>
            <a:noFill/>
          </a:ln>
        </p:spPr>
      </p:pic>
      <p:pic>
        <p:nvPicPr>
          <p:cNvPr id="1421" name="Google Shape;1421;p96"/>
          <p:cNvPicPr preferRelativeResize="0"/>
          <p:nvPr/>
        </p:nvPicPr>
        <p:blipFill>
          <a:blip r:embed="rId3">
            <a:alphaModFix/>
          </a:blip>
          <a:stretch>
            <a:fillRect/>
          </a:stretch>
        </p:blipFill>
        <p:spPr>
          <a:xfrm>
            <a:off x="4470200" y="2282525"/>
            <a:ext cx="365760" cy="365760"/>
          </a:xfrm>
          <a:prstGeom prst="rect">
            <a:avLst/>
          </a:prstGeom>
          <a:noFill/>
          <a:ln>
            <a:noFill/>
          </a:ln>
        </p:spPr>
      </p:pic>
      <p:pic>
        <p:nvPicPr>
          <p:cNvPr id="1422" name="Google Shape;1422;p96"/>
          <p:cNvPicPr preferRelativeResize="0"/>
          <p:nvPr/>
        </p:nvPicPr>
        <p:blipFill>
          <a:blip r:embed="rId3">
            <a:alphaModFix/>
          </a:blip>
          <a:stretch>
            <a:fillRect/>
          </a:stretch>
        </p:blipFill>
        <p:spPr>
          <a:xfrm>
            <a:off x="4470200" y="3577925"/>
            <a:ext cx="365760" cy="365760"/>
          </a:xfrm>
          <a:prstGeom prst="rect">
            <a:avLst/>
          </a:prstGeom>
          <a:noFill/>
          <a:ln>
            <a:noFill/>
          </a:ln>
        </p:spPr>
      </p:pic>
      <p:pic>
        <p:nvPicPr>
          <p:cNvPr id="1423" name="Google Shape;1423;p96"/>
          <p:cNvPicPr preferRelativeResize="0"/>
          <p:nvPr/>
        </p:nvPicPr>
        <p:blipFill>
          <a:blip r:embed="rId3">
            <a:alphaModFix/>
          </a:blip>
          <a:stretch>
            <a:fillRect/>
          </a:stretch>
        </p:blipFill>
        <p:spPr>
          <a:xfrm>
            <a:off x="2489000" y="3577925"/>
            <a:ext cx="365760" cy="365760"/>
          </a:xfrm>
          <a:prstGeom prst="rect">
            <a:avLst/>
          </a:prstGeom>
          <a:noFill/>
          <a:ln>
            <a:noFill/>
          </a:ln>
        </p:spPr>
      </p:pic>
      <p:sp>
        <p:nvSpPr>
          <p:cNvPr id="1424" name="Google Shape;1424;p96"/>
          <p:cNvSpPr txBox="1"/>
          <p:nvPr/>
        </p:nvSpPr>
        <p:spPr>
          <a:xfrm>
            <a:off x="652625" y="5878950"/>
            <a:ext cx="8681400" cy="1496400"/>
          </a:xfrm>
          <a:prstGeom prst="rect">
            <a:avLst/>
          </a:prstGeom>
          <a:noFill/>
          <a:ln cap="flat" cmpd="sng" w="9525">
            <a:solidFill>
              <a:srgbClr val="FF00FF"/>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US" u="sng">
                <a:latin typeface="Montserrat"/>
                <a:ea typeface="Montserrat"/>
                <a:cs typeface="Montserrat"/>
                <a:sym typeface="Montserrat"/>
              </a:rPr>
              <a:t>Notation:</a:t>
            </a:r>
            <a:endParaRPr u="sng">
              <a:latin typeface="Montserrat"/>
              <a:ea typeface="Montserrat"/>
              <a:cs typeface="Montserrat"/>
              <a:sym typeface="Montserrat"/>
            </a:endParaRPr>
          </a:p>
          <a:p>
            <a:pPr indent="0" lvl="0" marL="0" rtl="0" algn="ctr">
              <a:spcBef>
                <a:spcPts val="0"/>
              </a:spcBef>
              <a:spcAft>
                <a:spcPts val="0"/>
              </a:spcAft>
              <a:buNone/>
            </a:pPr>
            <a:r>
              <a:t/>
            </a:r>
            <a:endParaRPr u="sng">
              <a:latin typeface="Montserrat"/>
              <a:ea typeface="Montserrat"/>
              <a:cs typeface="Montserrat"/>
              <a:sym typeface="Montserrat"/>
            </a:endParaRPr>
          </a:p>
          <a:p>
            <a:pPr indent="0" lvl="0" marL="0" rtl="0" algn="ctr">
              <a:spcBef>
                <a:spcPts val="0"/>
              </a:spcBef>
              <a:spcAft>
                <a:spcPts val="0"/>
              </a:spcAft>
              <a:buNone/>
            </a:pPr>
            <a:r>
              <a:t/>
            </a:r>
            <a:endParaRPr u="sng">
              <a:latin typeface="Montserrat"/>
              <a:ea typeface="Montserrat"/>
              <a:cs typeface="Montserrat"/>
              <a:sym typeface="Montserrat"/>
            </a:endParaRPr>
          </a:p>
          <a:p>
            <a:pPr indent="0" lvl="0" marL="0" rtl="0" algn="ctr">
              <a:spcBef>
                <a:spcPts val="0"/>
              </a:spcBef>
              <a:spcAft>
                <a:spcPts val="0"/>
              </a:spcAft>
              <a:buNone/>
            </a:pPr>
            <a:r>
              <a:t/>
            </a:r>
            <a:endParaRPr u="sng">
              <a:latin typeface="Montserrat"/>
              <a:ea typeface="Montserrat"/>
              <a:cs typeface="Montserrat"/>
              <a:sym typeface="Montserrat"/>
            </a:endParaRPr>
          </a:p>
          <a:p>
            <a:pPr indent="0" lvl="0" marL="0" rtl="0" algn="ctr">
              <a:spcBef>
                <a:spcPts val="0"/>
              </a:spcBef>
              <a:spcAft>
                <a:spcPts val="0"/>
              </a:spcAft>
              <a:buNone/>
            </a:pPr>
            <a:r>
              <a:t/>
            </a:r>
            <a:endParaRPr u="sng">
              <a:latin typeface="Montserrat"/>
              <a:ea typeface="Montserrat"/>
              <a:cs typeface="Montserrat"/>
              <a:sym typeface="Montserrat"/>
            </a:endParaRPr>
          </a:p>
          <a:p>
            <a:pPr indent="0" lvl="0" marL="0" rtl="0" algn="ctr">
              <a:spcBef>
                <a:spcPts val="0"/>
              </a:spcBef>
              <a:spcAft>
                <a:spcPts val="0"/>
              </a:spcAft>
              <a:buNone/>
            </a:pPr>
            <a:r>
              <a:t/>
            </a:r>
            <a:endParaRPr u="sng">
              <a:latin typeface="Montserrat"/>
              <a:ea typeface="Montserrat"/>
              <a:cs typeface="Montserrat"/>
              <a:sym typeface="Montserrat"/>
            </a:endParaRPr>
          </a:p>
          <a:p>
            <a:pPr indent="0" lvl="0" marL="0" rtl="0" algn="ctr">
              <a:spcBef>
                <a:spcPts val="0"/>
              </a:spcBef>
              <a:spcAft>
                <a:spcPts val="0"/>
              </a:spcAft>
              <a:buNone/>
            </a:pPr>
            <a:r>
              <a:t/>
            </a:r>
            <a:endParaRPr u="sng">
              <a:latin typeface="Montserrat"/>
              <a:ea typeface="Montserrat"/>
              <a:cs typeface="Montserrat"/>
              <a:sym typeface="Montserrat"/>
            </a:endParaRPr>
          </a:p>
        </p:txBody>
      </p:sp>
      <p:sp>
        <p:nvSpPr>
          <p:cNvPr id="1425" name="Google Shape;1425;p96"/>
          <p:cNvSpPr txBox="1"/>
          <p:nvPr/>
        </p:nvSpPr>
        <p:spPr>
          <a:xfrm>
            <a:off x="1975139" y="6311800"/>
            <a:ext cx="681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Montserrat"/>
                <a:ea typeface="Montserrat"/>
                <a:cs typeface="Montserrat"/>
                <a:sym typeface="Montserrat"/>
              </a:rPr>
              <a:t>: ciphertext encrypting message x                                    : </a:t>
            </a:r>
            <a:r>
              <a:rPr lang="en-US">
                <a:solidFill>
                  <a:schemeClr val="dk1"/>
                </a:solidFill>
                <a:latin typeface="Montserrat"/>
                <a:ea typeface="Montserrat"/>
                <a:cs typeface="Montserrat"/>
                <a:sym typeface="Montserrat"/>
              </a:rPr>
              <a:t> functional key for y</a:t>
            </a:r>
            <a:endParaRPr>
              <a:latin typeface="Montserrat"/>
              <a:ea typeface="Montserrat"/>
              <a:cs typeface="Montserrat"/>
              <a:sym typeface="Montserrat"/>
            </a:endParaRPr>
          </a:p>
        </p:txBody>
      </p:sp>
      <p:sp>
        <p:nvSpPr>
          <p:cNvPr id="1426" name="Google Shape;1426;p96"/>
          <p:cNvSpPr/>
          <p:nvPr/>
        </p:nvSpPr>
        <p:spPr>
          <a:xfrm>
            <a:off x="1111200" y="6164400"/>
            <a:ext cx="6990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endParaRPr sz="2500"/>
          </a:p>
        </p:txBody>
      </p:sp>
      <p:sp>
        <p:nvSpPr>
          <p:cNvPr id="1427" name="Google Shape;1427;p96"/>
          <p:cNvSpPr/>
          <p:nvPr/>
        </p:nvSpPr>
        <p:spPr>
          <a:xfrm>
            <a:off x="5835600" y="6164400"/>
            <a:ext cx="699000" cy="6252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y</a:t>
            </a:r>
            <a:endParaRPr sz="2500"/>
          </a:p>
        </p:txBody>
      </p:sp>
      <p:pic>
        <p:nvPicPr>
          <p:cNvPr id="1428" name="Google Shape;1428;p96"/>
          <p:cNvPicPr preferRelativeResize="0"/>
          <p:nvPr/>
        </p:nvPicPr>
        <p:blipFill>
          <a:blip r:embed="rId3">
            <a:alphaModFix/>
          </a:blip>
          <a:stretch>
            <a:fillRect/>
          </a:stretch>
        </p:blipFill>
        <p:spPr>
          <a:xfrm>
            <a:off x="6375200" y="6473525"/>
            <a:ext cx="365760" cy="365760"/>
          </a:xfrm>
          <a:prstGeom prst="rect">
            <a:avLst/>
          </a:prstGeom>
          <a:noFill/>
          <a:ln>
            <a:noFill/>
          </a:ln>
        </p:spPr>
      </p:pic>
      <p:pic>
        <p:nvPicPr>
          <p:cNvPr id="1429" name="Google Shape;1429;p96"/>
          <p:cNvPicPr preferRelativeResize="0"/>
          <p:nvPr/>
        </p:nvPicPr>
        <p:blipFill>
          <a:blip r:embed="rId3">
            <a:alphaModFix/>
          </a:blip>
          <a:stretch>
            <a:fillRect/>
          </a:stretch>
        </p:blipFill>
        <p:spPr>
          <a:xfrm>
            <a:off x="1650800" y="6473525"/>
            <a:ext cx="365760" cy="36576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434" name="Shape 1434"/>
        <p:cNvGrpSpPr/>
        <p:nvPr/>
      </p:nvGrpSpPr>
      <p:grpSpPr>
        <a:xfrm>
          <a:off x="0" y="0"/>
          <a:ext cx="0" cy="0"/>
          <a:chOff x="0" y="0"/>
          <a:chExt cx="0" cy="0"/>
        </a:xfrm>
      </p:grpSpPr>
      <p:sp>
        <p:nvSpPr>
          <p:cNvPr id="1435" name="Google Shape;1435;p97"/>
          <p:cNvSpPr txBox="1"/>
          <p:nvPr>
            <p:ph type="title"/>
          </p:nvPr>
        </p:nvSpPr>
        <p:spPr>
          <a:xfrm>
            <a:off x="214725" y="719200"/>
            <a:ext cx="89292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Strawman MCIPE Construction</a:t>
            </a:r>
            <a:endParaRPr sz="3300">
              <a:solidFill>
                <a:schemeClr val="dk1"/>
              </a:solidFill>
            </a:endParaRPr>
          </a:p>
        </p:txBody>
      </p:sp>
      <p:sp>
        <p:nvSpPr>
          <p:cNvPr id="1436" name="Google Shape;1436;p97"/>
          <p:cNvSpPr/>
          <p:nvPr/>
        </p:nvSpPr>
        <p:spPr>
          <a:xfrm>
            <a:off x="4974450" y="1948325"/>
            <a:ext cx="4083600" cy="599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rgbClr val="4A86E8"/>
                </a:solidFill>
              </a:rPr>
              <a:t>[</a:t>
            </a:r>
            <a:r>
              <a:rPr lang="en-US" sz="2500">
                <a:solidFill>
                  <a:schemeClr val="dk1"/>
                </a:solidFill>
              </a:rPr>
              <a:t>d1</a:t>
            </a:r>
            <a:r>
              <a:rPr lang="en-US" sz="2500">
                <a:solidFill>
                  <a:srgbClr val="4A86E8"/>
                </a:solidFill>
              </a:rPr>
              <a:t>]</a:t>
            </a:r>
            <a:r>
              <a:rPr baseline="-25000" lang="en-US" sz="2500">
                <a:solidFill>
                  <a:srgbClr val="4A86E8"/>
                </a:solidFill>
              </a:rPr>
              <a:t>T</a:t>
            </a:r>
            <a:r>
              <a:rPr lang="en-US" sz="2500">
                <a:solidFill>
                  <a:schemeClr val="dk1"/>
                </a:solidFill>
              </a:rPr>
              <a:t>= </a:t>
            </a:r>
            <a:r>
              <a:rPr lang="en-US" sz="2500">
                <a:solidFill>
                  <a:srgbClr val="4A86E8"/>
                </a:solidFill>
              </a:rPr>
              <a:t>[</a:t>
            </a:r>
            <a:r>
              <a:rPr lang="en-US" sz="2500">
                <a:solidFill>
                  <a:schemeClr val="dk1"/>
                </a:solidFill>
              </a:rPr>
              <a:t>x1*y1 +  </a:t>
            </a:r>
            <a:r>
              <a:rPr lang="en-US" sz="2500">
                <a:solidFill>
                  <a:srgbClr val="C51C30"/>
                </a:solidFill>
              </a:rPr>
              <a:t>z*K1(t)</a:t>
            </a:r>
            <a:r>
              <a:rPr lang="en-US" sz="2500">
                <a:solidFill>
                  <a:srgbClr val="4A86E8"/>
                </a:solidFill>
              </a:rPr>
              <a:t>]</a:t>
            </a:r>
            <a:r>
              <a:rPr baseline="-25000" lang="en-US" sz="2500">
                <a:solidFill>
                  <a:srgbClr val="4A86E8"/>
                </a:solidFill>
              </a:rPr>
              <a:t>T</a:t>
            </a:r>
            <a:endParaRPr sz="2500"/>
          </a:p>
        </p:txBody>
      </p:sp>
      <p:sp>
        <p:nvSpPr>
          <p:cNvPr id="1437" name="Google Shape;1437;p97"/>
          <p:cNvSpPr/>
          <p:nvPr/>
        </p:nvSpPr>
        <p:spPr>
          <a:xfrm>
            <a:off x="4974550" y="3267925"/>
            <a:ext cx="4083600" cy="599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rgbClr val="4A86E8"/>
                </a:solidFill>
              </a:rPr>
              <a:t>[</a:t>
            </a:r>
            <a:r>
              <a:rPr lang="en-US" sz="2500">
                <a:solidFill>
                  <a:schemeClr val="dk1"/>
                </a:solidFill>
              </a:rPr>
              <a:t>dn</a:t>
            </a:r>
            <a:r>
              <a:rPr lang="en-US" sz="2500">
                <a:solidFill>
                  <a:srgbClr val="4A86E8"/>
                </a:solidFill>
              </a:rPr>
              <a:t>]</a:t>
            </a:r>
            <a:r>
              <a:rPr baseline="-25000" lang="en-US" sz="2500">
                <a:solidFill>
                  <a:srgbClr val="4A86E8"/>
                </a:solidFill>
              </a:rPr>
              <a:t>T</a:t>
            </a:r>
            <a:r>
              <a:rPr lang="en-US" sz="2500">
                <a:solidFill>
                  <a:schemeClr val="dk1"/>
                </a:solidFill>
              </a:rPr>
              <a:t> = </a:t>
            </a:r>
            <a:r>
              <a:rPr lang="en-US" sz="2500">
                <a:solidFill>
                  <a:srgbClr val="4A86E8"/>
                </a:solidFill>
              </a:rPr>
              <a:t>[</a:t>
            </a:r>
            <a:r>
              <a:rPr lang="en-US" sz="2500">
                <a:solidFill>
                  <a:schemeClr val="dk1"/>
                </a:solidFill>
              </a:rPr>
              <a:t>xn*yn + </a:t>
            </a:r>
            <a:r>
              <a:rPr lang="en-US" sz="2500">
                <a:solidFill>
                  <a:srgbClr val="C51C30"/>
                </a:solidFill>
              </a:rPr>
              <a:t>z*Kn(t)</a:t>
            </a:r>
            <a:r>
              <a:rPr lang="en-US" sz="2500">
                <a:solidFill>
                  <a:srgbClr val="4A86E8"/>
                </a:solidFill>
              </a:rPr>
              <a:t>]</a:t>
            </a:r>
            <a:r>
              <a:rPr baseline="-25000" lang="en-US" sz="2500">
                <a:solidFill>
                  <a:srgbClr val="4A86E8"/>
                </a:solidFill>
              </a:rPr>
              <a:t>T</a:t>
            </a:r>
            <a:endParaRPr sz="2500"/>
          </a:p>
        </p:txBody>
      </p:sp>
      <p:cxnSp>
        <p:nvCxnSpPr>
          <p:cNvPr id="1438" name="Google Shape;1438;p97"/>
          <p:cNvCxnSpPr/>
          <p:nvPr/>
        </p:nvCxnSpPr>
        <p:spPr>
          <a:xfrm>
            <a:off x="6524475" y="2558375"/>
            <a:ext cx="0" cy="696300"/>
          </a:xfrm>
          <a:prstGeom prst="straightConnector1">
            <a:avLst/>
          </a:prstGeom>
          <a:noFill/>
          <a:ln cap="flat" cmpd="sng" w="76200">
            <a:solidFill>
              <a:srgbClr val="1F497D"/>
            </a:solidFill>
            <a:prstDash val="dot"/>
            <a:round/>
            <a:headEnd len="med" w="med" type="none"/>
            <a:tailEnd len="med" w="med" type="none"/>
          </a:ln>
        </p:spPr>
      </p:cxnSp>
      <p:sp>
        <p:nvSpPr>
          <p:cNvPr id="1439" name="Google Shape;1439;p97"/>
          <p:cNvSpPr/>
          <p:nvPr/>
        </p:nvSpPr>
        <p:spPr>
          <a:xfrm>
            <a:off x="125" y="4410925"/>
            <a:ext cx="9144000" cy="599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rgbClr val="4A86E8"/>
                </a:solidFill>
              </a:rPr>
              <a:t>[</a:t>
            </a:r>
            <a:r>
              <a:rPr lang="en-US" sz="2500">
                <a:solidFill>
                  <a:schemeClr val="dk1"/>
                </a:solidFill>
              </a:rPr>
              <a:t>d1</a:t>
            </a:r>
            <a:r>
              <a:rPr lang="en-US" sz="2500">
                <a:solidFill>
                  <a:srgbClr val="4A86E8"/>
                </a:solidFill>
              </a:rPr>
              <a:t>]</a:t>
            </a:r>
            <a:r>
              <a:rPr baseline="-25000" lang="en-US" sz="2500">
                <a:solidFill>
                  <a:srgbClr val="4A86E8"/>
                </a:solidFill>
              </a:rPr>
              <a:t>T</a:t>
            </a:r>
            <a:r>
              <a:rPr lang="en-US" sz="2500">
                <a:solidFill>
                  <a:schemeClr val="dk1"/>
                </a:solidFill>
              </a:rPr>
              <a:t> * … * </a:t>
            </a:r>
            <a:r>
              <a:rPr lang="en-US" sz="2500">
                <a:solidFill>
                  <a:srgbClr val="4A86E8"/>
                </a:solidFill>
              </a:rPr>
              <a:t>[</a:t>
            </a:r>
            <a:r>
              <a:rPr lang="en-US" sz="2500">
                <a:solidFill>
                  <a:schemeClr val="dk1"/>
                </a:solidFill>
              </a:rPr>
              <a:t>dn</a:t>
            </a:r>
            <a:r>
              <a:rPr lang="en-US" sz="2500">
                <a:solidFill>
                  <a:srgbClr val="4A86E8"/>
                </a:solidFill>
              </a:rPr>
              <a:t>]</a:t>
            </a:r>
            <a:r>
              <a:rPr baseline="-25000" lang="en-US" sz="2500">
                <a:solidFill>
                  <a:srgbClr val="4A86E8"/>
                </a:solidFill>
              </a:rPr>
              <a:t>T</a:t>
            </a:r>
            <a:r>
              <a:rPr lang="en-US" sz="2500">
                <a:solidFill>
                  <a:schemeClr val="dk1"/>
                </a:solidFill>
              </a:rPr>
              <a:t> = </a:t>
            </a:r>
            <a:r>
              <a:rPr lang="en-US" sz="2500">
                <a:solidFill>
                  <a:srgbClr val="4A86E8"/>
                </a:solidFill>
              </a:rPr>
              <a:t>[</a:t>
            </a:r>
            <a:r>
              <a:rPr lang="en-US" sz="2500">
                <a:solidFill>
                  <a:schemeClr val="dk1"/>
                </a:solidFill>
              </a:rPr>
              <a:t>(x1*y1 + … + xn*yn) + </a:t>
            </a:r>
            <a:r>
              <a:rPr lang="en-US" sz="2500">
                <a:solidFill>
                  <a:srgbClr val="C51C30"/>
                </a:solidFill>
              </a:rPr>
              <a:t>z*(K1(t)+ … + Kn(t))</a:t>
            </a:r>
            <a:r>
              <a:rPr lang="en-US" sz="2500">
                <a:solidFill>
                  <a:srgbClr val="4A86E8"/>
                </a:solidFill>
              </a:rPr>
              <a:t>]</a:t>
            </a:r>
            <a:r>
              <a:rPr baseline="-25000" lang="en-US" sz="2500">
                <a:solidFill>
                  <a:srgbClr val="4A86E8"/>
                </a:solidFill>
              </a:rPr>
              <a:t>T</a:t>
            </a:r>
            <a:endParaRPr sz="2500">
              <a:solidFill>
                <a:srgbClr val="C51C30"/>
              </a:solidFill>
            </a:endParaRPr>
          </a:p>
        </p:txBody>
      </p:sp>
      <p:cxnSp>
        <p:nvCxnSpPr>
          <p:cNvPr id="1440" name="Google Shape;1440;p97"/>
          <p:cNvCxnSpPr/>
          <p:nvPr/>
        </p:nvCxnSpPr>
        <p:spPr>
          <a:xfrm>
            <a:off x="158450" y="4073225"/>
            <a:ext cx="8775000" cy="15600"/>
          </a:xfrm>
          <a:prstGeom prst="straightConnector1">
            <a:avLst/>
          </a:prstGeom>
          <a:noFill/>
          <a:ln cap="flat" cmpd="sng" w="38100">
            <a:solidFill>
              <a:schemeClr val="dk1"/>
            </a:solidFill>
            <a:prstDash val="solid"/>
            <a:round/>
            <a:headEnd len="med" w="med" type="none"/>
            <a:tailEnd len="med" w="med" type="none"/>
          </a:ln>
        </p:spPr>
      </p:cxnSp>
      <p:sp>
        <p:nvSpPr>
          <p:cNvPr id="1441" name="Google Shape;1441;p97"/>
          <p:cNvSpPr/>
          <p:nvPr/>
        </p:nvSpPr>
        <p:spPr>
          <a:xfrm>
            <a:off x="125" y="5401525"/>
            <a:ext cx="6018900" cy="599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rgbClr val="4A86E8"/>
                </a:solidFill>
              </a:rPr>
              <a:t>[</a:t>
            </a:r>
            <a:r>
              <a:rPr lang="en-US" sz="2500">
                <a:solidFill>
                  <a:schemeClr val="dk1"/>
                </a:solidFill>
              </a:rPr>
              <a:t>d1</a:t>
            </a:r>
            <a:r>
              <a:rPr lang="en-US" sz="2500">
                <a:solidFill>
                  <a:srgbClr val="4A86E8"/>
                </a:solidFill>
              </a:rPr>
              <a:t>]</a:t>
            </a:r>
            <a:r>
              <a:rPr baseline="-25000" lang="en-US" sz="2500">
                <a:solidFill>
                  <a:srgbClr val="4A86E8"/>
                </a:solidFill>
              </a:rPr>
              <a:t>T</a:t>
            </a:r>
            <a:r>
              <a:rPr lang="en-US" sz="2500">
                <a:solidFill>
                  <a:schemeClr val="dk1"/>
                </a:solidFill>
              </a:rPr>
              <a:t> * … * </a:t>
            </a:r>
            <a:r>
              <a:rPr lang="en-US" sz="2500">
                <a:solidFill>
                  <a:srgbClr val="4A86E8"/>
                </a:solidFill>
              </a:rPr>
              <a:t>[</a:t>
            </a:r>
            <a:r>
              <a:rPr lang="en-US" sz="2500">
                <a:solidFill>
                  <a:schemeClr val="dk1"/>
                </a:solidFill>
              </a:rPr>
              <a:t>dn</a:t>
            </a:r>
            <a:r>
              <a:rPr lang="en-US" sz="2500">
                <a:solidFill>
                  <a:srgbClr val="4A86E8"/>
                </a:solidFill>
              </a:rPr>
              <a:t>]</a:t>
            </a:r>
            <a:r>
              <a:rPr baseline="-25000" lang="en-US" sz="2500">
                <a:solidFill>
                  <a:srgbClr val="4A86E8"/>
                </a:solidFill>
              </a:rPr>
              <a:t>T</a:t>
            </a:r>
            <a:r>
              <a:rPr lang="en-US" sz="2500">
                <a:solidFill>
                  <a:schemeClr val="dk1"/>
                </a:solidFill>
              </a:rPr>
              <a:t> </a:t>
            </a:r>
            <a:r>
              <a:rPr lang="en-US" sz="2500">
                <a:solidFill>
                  <a:schemeClr val="dk1"/>
                </a:solidFill>
              </a:rPr>
              <a:t> = </a:t>
            </a:r>
            <a:r>
              <a:rPr lang="en-US" sz="2500">
                <a:solidFill>
                  <a:srgbClr val="4A86E8"/>
                </a:solidFill>
              </a:rPr>
              <a:t>[</a:t>
            </a:r>
            <a:r>
              <a:rPr lang="en-US" sz="2500">
                <a:solidFill>
                  <a:schemeClr val="dk1"/>
                </a:solidFill>
              </a:rPr>
              <a:t>x1*y1 + … + xn*yn</a:t>
            </a:r>
            <a:r>
              <a:rPr lang="en-US" sz="2500">
                <a:solidFill>
                  <a:srgbClr val="4A86E8"/>
                </a:solidFill>
              </a:rPr>
              <a:t>]</a:t>
            </a:r>
            <a:r>
              <a:rPr baseline="-25000" lang="en-US" sz="2500">
                <a:solidFill>
                  <a:srgbClr val="4A86E8"/>
                </a:solidFill>
              </a:rPr>
              <a:t>T</a:t>
            </a:r>
            <a:endParaRPr sz="2500">
              <a:solidFill>
                <a:srgbClr val="C51C30"/>
              </a:solidFill>
            </a:endParaRPr>
          </a:p>
        </p:txBody>
      </p:sp>
      <p:sp>
        <p:nvSpPr>
          <p:cNvPr id="1442" name="Google Shape;1442;p97"/>
          <p:cNvSpPr txBox="1"/>
          <p:nvPr/>
        </p:nvSpPr>
        <p:spPr>
          <a:xfrm>
            <a:off x="158450" y="6161800"/>
            <a:ext cx="6366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latin typeface="Montserrat"/>
                <a:ea typeface="Montserrat"/>
                <a:cs typeface="Montserrat"/>
                <a:sym typeface="Montserrat"/>
              </a:rPr>
              <a:t>Output </a:t>
            </a:r>
            <a:r>
              <a:rPr lang="en-US" sz="2500">
                <a:solidFill>
                  <a:srgbClr val="4A86E8"/>
                </a:solidFill>
                <a:latin typeface="Montserrat"/>
                <a:ea typeface="Montserrat"/>
                <a:cs typeface="Montserrat"/>
                <a:sym typeface="Montserrat"/>
              </a:rPr>
              <a:t>DiscreteLog</a:t>
            </a:r>
            <a:r>
              <a:rPr lang="en-US" sz="2500">
                <a:latin typeface="Montserrat"/>
                <a:ea typeface="Montserrat"/>
                <a:cs typeface="Montserrat"/>
                <a:sym typeface="Montserrat"/>
              </a:rPr>
              <a:t>(</a:t>
            </a:r>
            <a:r>
              <a:rPr lang="en-US" sz="2500">
                <a:solidFill>
                  <a:srgbClr val="4A86E8"/>
                </a:solidFill>
                <a:latin typeface="Montserrat"/>
                <a:ea typeface="Montserrat"/>
                <a:cs typeface="Montserrat"/>
                <a:sym typeface="Montserrat"/>
              </a:rPr>
              <a:t>[</a:t>
            </a:r>
            <a:r>
              <a:rPr lang="en-US" sz="2500">
                <a:solidFill>
                  <a:schemeClr val="dk1"/>
                </a:solidFill>
                <a:latin typeface="Montserrat"/>
                <a:ea typeface="Montserrat"/>
                <a:cs typeface="Montserrat"/>
                <a:sym typeface="Montserrat"/>
              </a:rPr>
              <a:t>d1</a:t>
            </a:r>
            <a:r>
              <a:rPr lang="en-US" sz="2500">
                <a:solidFill>
                  <a:srgbClr val="4A86E8"/>
                </a:solidFill>
                <a:latin typeface="Montserrat"/>
                <a:ea typeface="Montserrat"/>
                <a:cs typeface="Montserrat"/>
                <a:sym typeface="Montserrat"/>
              </a:rPr>
              <a:t>]</a:t>
            </a:r>
            <a:r>
              <a:rPr baseline="-25000" lang="en-US" sz="2500">
                <a:solidFill>
                  <a:srgbClr val="4A86E8"/>
                </a:solidFill>
                <a:latin typeface="Montserrat"/>
                <a:ea typeface="Montserrat"/>
                <a:cs typeface="Montserrat"/>
                <a:sym typeface="Montserrat"/>
              </a:rPr>
              <a:t>T</a:t>
            </a:r>
            <a:r>
              <a:rPr lang="en-US" sz="2500">
                <a:solidFill>
                  <a:schemeClr val="dk1"/>
                </a:solidFill>
                <a:latin typeface="Montserrat"/>
                <a:ea typeface="Montserrat"/>
                <a:cs typeface="Montserrat"/>
                <a:sym typeface="Montserrat"/>
              </a:rPr>
              <a:t> * … * </a:t>
            </a:r>
            <a:r>
              <a:rPr lang="en-US" sz="2500">
                <a:solidFill>
                  <a:srgbClr val="4A86E8"/>
                </a:solidFill>
                <a:latin typeface="Montserrat"/>
                <a:ea typeface="Montserrat"/>
                <a:cs typeface="Montserrat"/>
                <a:sym typeface="Montserrat"/>
              </a:rPr>
              <a:t>[</a:t>
            </a:r>
            <a:r>
              <a:rPr lang="en-US" sz="2500">
                <a:solidFill>
                  <a:schemeClr val="dk1"/>
                </a:solidFill>
                <a:latin typeface="Montserrat"/>
                <a:ea typeface="Montserrat"/>
                <a:cs typeface="Montserrat"/>
                <a:sym typeface="Montserrat"/>
              </a:rPr>
              <a:t>dn</a:t>
            </a:r>
            <a:r>
              <a:rPr lang="en-US" sz="2500">
                <a:solidFill>
                  <a:srgbClr val="4A86E8"/>
                </a:solidFill>
                <a:latin typeface="Montserrat"/>
                <a:ea typeface="Montserrat"/>
                <a:cs typeface="Montserrat"/>
                <a:sym typeface="Montserrat"/>
              </a:rPr>
              <a:t>]</a:t>
            </a:r>
            <a:r>
              <a:rPr baseline="-25000" lang="en-US" sz="2500">
                <a:solidFill>
                  <a:srgbClr val="4A86E8"/>
                </a:solidFill>
                <a:latin typeface="Montserrat"/>
                <a:ea typeface="Montserrat"/>
                <a:cs typeface="Montserrat"/>
                <a:sym typeface="Montserrat"/>
              </a:rPr>
              <a:t>T</a:t>
            </a:r>
            <a:r>
              <a:rPr lang="en-US" sz="2500">
                <a:latin typeface="Montserrat"/>
                <a:ea typeface="Montserrat"/>
                <a:cs typeface="Montserrat"/>
                <a:sym typeface="Montserrat"/>
              </a:rPr>
              <a:t>)</a:t>
            </a:r>
            <a:endParaRPr sz="2500">
              <a:latin typeface="Montserrat"/>
              <a:ea typeface="Montserrat"/>
              <a:cs typeface="Montserrat"/>
              <a:sym typeface="Montserrat"/>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447" name="Shape 1447"/>
        <p:cNvGrpSpPr/>
        <p:nvPr/>
      </p:nvGrpSpPr>
      <p:grpSpPr>
        <a:xfrm>
          <a:off x="0" y="0"/>
          <a:ext cx="0" cy="0"/>
          <a:chOff x="0" y="0"/>
          <a:chExt cx="0" cy="0"/>
        </a:xfrm>
      </p:grpSpPr>
      <p:sp>
        <p:nvSpPr>
          <p:cNvPr id="1448" name="Google Shape;1448;p98"/>
          <p:cNvSpPr txBox="1"/>
          <p:nvPr/>
        </p:nvSpPr>
        <p:spPr>
          <a:xfrm>
            <a:off x="301775" y="3078875"/>
            <a:ext cx="8634300" cy="3093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US" sz="2500">
                <a:solidFill>
                  <a:srgbClr val="C51C30"/>
                </a:solidFill>
                <a:latin typeface="Montserrat"/>
                <a:ea typeface="Montserrat"/>
                <a:cs typeface="Montserrat"/>
                <a:sym typeface="Montserrat"/>
              </a:rPr>
              <a:t>Problem: </a:t>
            </a:r>
            <a:endParaRPr b="1" sz="2500">
              <a:solidFill>
                <a:srgbClr val="C51C30"/>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rPr lang="en-US" sz="2500">
                <a:solidFill>
                  <a:schemeClr val="dk1"/>
                </a:solidFill>
                <a:latin typeface="Montserrat"/>
                <a:ea typeface="Montserrat"/>
                <a:cs typeface="Montserrat"/>
                <a:sym typeface="Montserrat"/>
              </a:rPr>
              <a:t>Adversary</a:t>
            </a:r>
            <a:endParaRPr b="1" sz="2500">
              <a:solidFill>
                <a:srgbClr val="C51C30"/>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learns info about </a:t>
            </a:r>
            <a:r>
              <a:rPr b="1" lang="en-US" sz="2500">
                <a:solidFill>
                  <a:srgbClr val="C51C30"/>
                </a:solidFill>
                <a:latin typeface="Montserrat"/>
                <a:ea typeface="Montserrat"/>
                <a:cs typeface="Montserrat"/>
                <a:sym typeface="Montserrat"/>
              </a:rPr>
              <a:t>[z]</a:t>
            </a:r>
            <a:r>
              <a:rPr b="1" lang="en-US" sz="2500">
                <a:solidFill>
                  <a:schemeClr val="dk2"/>
                </a:solidFill>
                <a:latin typeface="Montserrat"/>
                <a:ea typeface="Montserrat"/>
                <a:cs typeface="Montserrat"/>
                <a:sym typeface="Montserrat"/>
              </a:rPr>
              <a:t> </a:t>
            </a:r>
            <a:r>
              <a:rPr lang="en-US" sz="2500">
                <a:solidFill>
                  <a:schemeClr val="dk1"/>
                </a:solidFill>
                <a:latin typeface="Montserrat"/>
                <a:ea typeface="Montserrat"/>
                <a:cs typeface="Montserrat"/>
                <a:sym typeface="Montserrat"/>
              </a:rPr>
              <a:t>from corrupt clients</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can gain info about </a:t>
            </a:r>
            <a:r>
              <a:rPr b="1" lang="en-US" sz="2500">
                <a:solidFill>
                  <a:srgbClr val="C51C30"/>
                </a:solidFill>
                <a:latin typeface="Montserrat"/>
                <a:ea typeface="Montserrat"/>
                <a:cs typeface="Montserrat"/>
                <a:sym typeface="Montserrat"/>
              </a:rPr>
              <a:t>[Ki(t)]</a:t>
            </a:r>
            <a:r>
              <a:rPr lang="en-US" sz="2500">
                <a:solidFill>
                  <a:schemeClr val="dk1"/>
                </a:solidFill>
                <a:latin typeface="Montserrat"/>
                <a:ea typeface="Montserrat"/>
                <a:cs typeface="Montserrat"/>
                <a:sym typeface="Montserrat"/>
              </a:rPr>
              <a:t> from honest client’s ciphertexts</a:t>
            </a:r>
            <a:endParaRPr sz="2500">
              <a:solidFill>
                <a:schemeClr val="dk1"/>
              </a:solidFill>
              <a:latin typeface="Montserrat"/>
              <a:ea typeface="Montserrat"/>
              <a:cs typeface="Montserrat"/>
              <a:sym typeface="Montserrat"/>
            </a:endParaRPr>
          </a:p>
          <a:p>
            <a:pPr indent="-387350" lvl="0" marL="457200" rtl="0" algn="l">
              <a:spcBef>
                <a:spcPts val="0"/>
              </a:spcBef>
              <a:spcAft>
                <a:spcPts val="0"/>
              </a:spcAft>
              <a:buClr>
                <a:schemeClr val="dk1"/>
              </a:buClr>
              <a:buSzPts val="2500"/>
              <a:buFont typeface="Montserrat"/>
              <a:buChar char="●"/>
            </a:pPr>
            <a:r>
              <a:rPr lang="en-US" sz="2500">
                <a:solidFill>
                  <a:schemeClr val="dk1"/>
                </a:solidFill>
                <a:latin typeface="Montserrat"/>
                <a:ea typeface="Montserrat"/>
                <a:cs typeface="Montserrat"/>
                <a:sym typeface="Montserrat"/>
              </a:rPr>
              <a:t>can distinguish </a:t>
            </a:r>
            <a:r>
              <a:rPr b="1" lang="en-US" sz="2500">
                <a:solidFill>
                  <a:srgbClr val="C51C30"/>
                </a:solidFill>
                <a:latin typeface="Montserrat"/>
                <a:ea typeface="Montserrat"/>
                <a:cs typeface="Montserrat"/>
                <a:sym typeface="Montserrat"/>
              </a:rPr>
              <a:t>[z*Ki(t)]</a:t>
            </a:r>
            <a:r>
              <a:rPr b="1" baseline="-25000" lang="en-US" sz="2500">
                <a:solidFill>
                  <a:srgbClr val="C51C30"/>
                </a:solidFill>
                <a:latin typeface="Montserrat"/>
                <a:ea typeface="Montserrat"/>
                <a:cs typeface="Montserrat"/>
                <a:sym typeface="Montserrat"/>
              </a:rPr>
              <a:t>T</a:t>
            </a:r>
            <a:r>
              <a:rPr lang="en-US" sz="2500">
                <a:solidFill>
                  <a:schemeClr val="dk1"/>
                </a:solidFill>
                <a:latin typeface="Montserrat"/>
                <a:ea typeface="Montserrat"/>
                <a:cs typeface="Montserrat"/>
                <a:sym typeface="Montserrat"/>
              </a:rPr>
              <a:t> from random using a </a:t>
            </a:r>
            <a:r>
              <a:rPr lang="en-US" sz="2500">
                <a:solidFill>
                  <a:srgbClr val="C51C30"/>
                </a:solidFill>
                <a:latin typeface="Montserrat"/>
                <a:ea typeface="Montserrat"/>
                <a:cs typeface="Montserrat"/>
                <a:sym typeface="Montserrat"/>
              </a:rPr>
              <a:t>DDH-style attack</a:t>
            </a:r>
            <a:endParaRPr sz="2500">
              <a:solidFill>
                <a:srgbClr val="C51C30"/>
              </a:solidFill>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49" name="Google Shape;1449;p98"/>
          <p:cNvSpPr txBox="1"/>
          <p:nvPr>
            <p:ph type="title"/>
          </p:nvPr>
        </p:nvSpPr>
        <p:spPr>
          <a:xfrm>
            <a:off x="-75" y="7192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rgbClr val="C51C30"/>
                </a:solidFill>
              </a:rPr>
              <a:t>Problem</a:t>
            </a:r>
            <a:r>
              <a:rPr lang="en-US" sz="3300">
                <a:solidFill>
                  <a:schemeClr val="dk1"/>
                </a:solidFill>
              </a:rPr>
              <a:t> with</a:t>
            </a:r>
            <a:r>
              <a:rPr lang="en-US" sz="3300">
                <a:solidFill>
                  <a:schemeClr val="dk1"/>
                </a:solidFill>
              </a:rPr>
              <a:t> Strawman MCIPE Construction</a:t>
            </a:r>
            <a:endParaRPr sz="3300">
              <a:solidFill>
                <a:schemeClr val="dk2"/>
              </a:solidFill>
            </a:endParaRPr>
          </a:p>
        </p:txBody>
      </p:sp>
      <p:sp>
        <p:nvSpPr>
          <p:cNvPr id="1450" name="Google Shape;1450;p98"/>
          <p:cNvSpPr txBox="1"/>
          <p:nvPr/>
        </p:nvSpPr>
        <p:spPr>
          <a:xfrm>
            <a:off x="239975" y="1885900"/>
            <a:ext cx="8757900" cy="103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500">
                <a:solidFill>
                  <a:schemeClr val="dk1"/>
                </a:solidFill>
                <a:latin typeface="Montserrat"/>
                <a:ea typeface="Montserrat"/>
                <a:cs typeface="Montserrat"/>
                <a:sym typeface="Montserrat"/>
              </a:rPr>
              <a:t>Security</a:t>
            </a:r>
            <a:r>
              <a:rPr b="1" lang="en-US" sz="2500">
                <a:solidFill>
                  <a:schemeClr val="dk1"/>
                </a:solidFill>
                <a:latin typeface="Montserrat"/>
                <a:ea typeface="Montserrat"/>
                <a:cs typeface="Montserrat"/>
                <a:sym typeface="Montserrat"/>
              </a:rPr>
              <a:t>: </a:t>
            </a:r>
            <a:r>
              <a:rPr lang="en-US" sz="2500">
                <a:solidFill>
                  <a:schemeClr val="dk1"/>
                </a:solidFill>
                <a:latin typeface="Montserrat"/>
                <a:ea typeface="Montserrat"/>
                <a:cs typeface="Montserrat"/>
                <a:sym typeface="Montserrat"/>
              </a:rPr>
              <a:t>need to argue  </a:t>
            </a:r>
            <a:r>
              <a:rPr b="1" lang="en-US" sz="2500">
                <a:solidFill>
                  <a:srgbClr val="C51C30"/>
                </a:solidFill>
                <a:latin typeface="Montserrat"/>
                <a:ea typeface="Montserrat"/>
                <a:cs typeface="Montserrat"/>
                <a:sym typeface="Montserrat"/>
              </a:rPr>
              <a:t>[z*Ki(t)]</a:t>
            </a:r>
            <a:r>
              <a:rPr b="1" baseline="-25000" lang="en-US" sz="2500">
                <a:solidFill>
                  <a:srgbClr val="C51C30"/>
                </a:solidFill>
                <a:latin typeface="Montserrat"/>
                <a:ea typeface="Montserrat"/>
                <a:cs typeface="Montserrat"/>
                <a:sym typeface="Montserrat"/>
              </a:rPr>
              <a:t>T</a:t>
            </a:r>
            <a:r>
              <a:rPr lang="en-US" sz="2500">
                <a:solidFill>
                  <a:schemeClr val="dk1"/>
                </a:solidFill>
                <a:latin typeface="Montserrat"/>
                <a:ea typeface="Montserrat"/>
                <a:cs typeface="Montserrat"/>
                <a:sym typeface="Montserrat"/>
              </a:rPr>
              <a:t> looks random for all honest clients… </a:t>
            </a:r>
            <a:r>
              <a:rPr lang="en-US" sz="2500">
                <a:solidFill>
                  <a:srgbClr val="4A86E8"/>
                </a:solidFill>
                <a:latin typeface="Montserrat"/>
                <a:ea typeface="Montserrat"/>
                <a:cs typeface="Montserrat"/>
                <a:sym typeface="Montserrat"/>
              </a:rPr>
              <a:t>reduce to DDH assumption?</a:t>
            </a:r>
            <a:endParaRPr sz="2500">
              <a:solidFill>
                <a:srgbClr val="4A86E8"/>
              </a:solidFill>
              <a:latin typeface="Montserrat"/>
              <a:ea typeface="Montserrat"/>
              <a:cs typeface="Montserrat"/>
              <a:sym typeface="Montserrat"/>
            </a:endParaRPr>
          </a:p>
          <a:p>
            <a:pPr indent="0" lvl="0" marL="0" rtl="0" algn="l">
              <a:spcBef>
                <a:spcPts val="0"/>
              </a:spcBef>
              <a:spcAft>
                <a:spcPts val="0"/>
              </a:spcAft>
              <a:buNone/>
            </a:pPr>
            <a:r>
              <a:t/>
            </a:r>
            <a:endParaRPr sz="2500">
              <a:solidFill>
                <a:srgbClr val="C51C30"/>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14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455" name="Shape 1455"/>
        <p:cNvGrpSpPr/>
        <p:nvPr/>
      </p:nvGrpSpPr>
      <p:grpSpPr>
        <a:xfrm>
          <a:off x="0" y="0"/>
          <a:ext cx="0" cy="0"/>
          <a:chOff x="0" y="0"/>
          <a:chExt cx="0" cy="0"/>
        </a:xfrm>
      </p:grpSpPr>
      <p:sp>
        <p:nvSpPr>
          <p:cNvPr id="1456" name="Google Shape;1456;p99"/>
          <p:cNvSpPr txBox="1"/>
          <p:nvPr>
            <p:ph type="title"/>
          </p:nvPr>
        </p:nvSpPr>
        <p:spPr>
          <a:xfrm>
            <a:off x="-75" y="7192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Our MCIPE Construction</a:t>
            </a:r>
            <a:endParaRPr sz="3300">
              <a:solidFill>
                <a:schemeClr val="dk2"/>
              </a:solidFill>
            </a:endParaRPr>
          </a:p>
        </p:txBody>
      </p:sp>
      <p:cxnSp>
        <p:nvCxnSpPr>
          <p:cNvPr id="1457" name="Google Shape;1457;p99"/>
          <p:cNvCxnSpPr/>
          <p:nvPr/>
        </p:nvCxnSpPr>
        <p:spPr>
          <a:xfrm>
            <a:off x="5914875" y="2558375"/>
            <a:ext cx="0" cy="696300"/>
          </a:xfrm>
          <a:prstGeom prst="straightConnector1">
            <a:avLst/>
          </a:prstGeom>
          <a:noFill/>
          <a:ln cap="flat" cmpd="sng" w="76200">
            <a:solidFill>
              <a:srgbClr val="1F497D"/>
            </a:solidFill>
            <a:prstDash val="dot"/>
            <a:round/>
            <a:headEnd len="med" w="med" type="none"/>
            <a:tailEnd len="med" w="med" type="none"/>
          </a:ln>
        </p:spPr>
      </p:cxnSp>
      <p:sp>
        <p:nvSpPr>
          <p:cNvPr id="1458" name="Google Shape;1458;p99"/>
          <p:cNvSpPr/>
          <p:nvPr/>
        </p:nvSpPr>
        <p:spPr>
          <a:xfrm>
            <a:off x="1046875" y="1948325"/>
            <a:ext cx="41064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([x1, K1(t)+</a:t>
            </a:r>
            <a:r>
              <a:rPr lang="en-US" sz="3000">
                <a:solidFill>
                  <a:srgbClr val="4A86E8"/>
                </a:solidFill>
              </a:rPr>
              <a:t>a1*r1</a:t>
            </a:r>
            <a:r>
              <a:rPr lang="en-US" sz="3000">
                <a:solidFill>
                  <a:schemeClr val="dk1"/>
                </a:solidFill>
              </a:rPr>
              <a:t>, </a:t>
            </a:r>
            <a:r>
              <a:rPr lang="en-US" sz="3000">
                <a:solidFill>
                  <a:srgbClr val="4A86E8"/>
                </a:solidFill>
              </a:rPr>
              <a:t>r1</a:t>
            </a:r>
            <a:r>
              <a:rPr lang="en-US" sz="3000">
                <a:solidFill>
                  <a:schemeClr val="dk1"/>
                </a:solidFill>
              </a:rPr>
              <a:t>])</a:t>
            </a:r>
            <a:endParaRPr>
              <a:solidFill>
                <a:schemeClr val="dk1"/>
              </a:solidFill>
            </a:endParaRPr>
          </a:p>
        </p:txBody>
      </p:sp>
      <p:sp>
        <p:nvSpPr>
          <p:cNvPr id="1459" name="Google Shape;1459;p99"/>
          <p:cNvSpPr/>
          <p:nvPr/>
        </p:nvSpPr>
        <p:spPr>
          <a:xfrm>
            <a:off x="1047200" y="3267925"/>
            <a:ext cx="41064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([xn, Kn(t)+</a:t>
            </a:r>
            <a:r>
              <a:rPr lang="en-US" sz="3000">
                <a:solidFill>
                  <a:srgbClr val="4A86E8"/>
                </a:solidFill>
              </a:rPr>
              <a:t>an*rn</a:t>
            </a:r>
            <a:r>
              <a:rPr lang="en-US" sz="3000">
                <a:solidFill>
                  <a:schemeClr val="dk1"/>
                </a:solidFill>
              </a:rPr>
              <a:t>, </a:t>
            </a:r>
            <a:r>
              <a:rPr lang="en-US" sz="3000">
                <a:solidFill>
                  <a:srgbClr val="4A86E8"/>
                </a:solidFill>
              </a:rPr>
              <a:t>rn</a:t>
            </a:r>
            <a:r>
              <a:rPr lang="en-US" sz="3000">
                <a:solidFill>
                  <a:schemeClr val="dk1"/>
                </a:solidFill>
              </a:rPr>
              <a:t>])</a:t>
            </a:r>
            <a:endParaRPr>
              <a:solidFill>
                <a:schemeClr val="dk1"/>
              </a:solidFill>
            </a:endParaRPr>
          </a:p>
        </p:txBody>
      </p:sp>
      <p:sp>
        <p:nvSpPr>
          <p:cNvPr id="1460" name="Google Shape;1460;p99"/>
          <p:cNvSpPr/>
          <p:nvPr/>
        </p:nvSpPr>
        <p:spPr>
          <a:xfrm>
            <a:off x="5485175" y="1959275"/>
            <a:ext cx="28785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([y1, z, </a:t>
            </a:r>
            <a:r>
              <a:rPr lang="en-US" sz="3000">
                <a:solidFill>
                  <a:srgbClr val="4A86E8"/>
                </a:solidFill>
              </a:rPr>
              <a:t>-z*a1</a:t>
            </a:r>
            <a:r>
              <a:rPr lang="en-US" sz="3000">
                <a:solidFill>
                  <a:schemeClr val="dk1"/>
                </a:solidFill>
              </a:rPr>
              <a:t>])</a:t>
            </a:r>
            <a:endParaRPr>
              <a:solidFill>
                <a:schemeClr val="dk1"/>
              </a:solidFill>
            </a:endParaRPr>
          </a:p>
        </p:txBody>
      </p:sp>
      <p:sp>
        <p:nvSpPr>
          <p:cNvPr id="1461" name="Google Shape;1461;p99"/>
          <p:cNvSpPr/>
          <p:nvPr/>
        </p:nvSpPr>
        <p:spPr>
          <a:xfrm>
            <a:off x="5485334" y="3254675"/>
            <a:ext cx="28785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([yn, z, </a:t>
            </a:r>
            <a:r>
              <a:rPr lang="en-US" sz="3000">
                <a:solidFill>
                  <a:srgbClr val="4A86E8"/>
                </a:solidFill>
              </a:rPr>
              <a:t>-z*an</a:t>
            </a:r>
            <a:r>
              <a:rPr lang="en-US" sz="3000">
                <a:solidFill>
                  <a:schemeClr val="dk1"/>
                </a:solidFill>
              </a:rPr>
              <a:t>])</a:t>
            </a:r>
            <a:endParaRPr>
              <a:solidFill>
                <a:schemeClr val="dk1"/>
              </a:solidFill>
            </a:endParaRPr>
          </a:p>
        </p:txBody>
      </p:sp>
      <p:cxnSp>
        <p:nvCxnSpPr>
          <p:cNvPr id="1462" name="Google Shape;1462;p99"/>
          <p:cNvCxnSpPr/>
          <p:nvPr/>
        </p:nvCxnSpPr>
        <p:spPr>
          <a:xfrm>
            <a:off x="3760500" y="2547425"/>
            <a:ext cx="0" cy="720600"/>
          </a:xfrm>
          <a:prstGeom prst="straightConnector1">
            <a:avLst/>
          </a:prstGeom>
          <a:noFill/>
          <a:ln cap="flat" cmpd="sng" w="76200">
            <a:solidFill>
              <a:srgbClr val="1F497D"/>
            </a:solidFill>
            <a:prstDash val="dot"/>
            <a:round/>
            <a:headEnd len="med" w="med" type="none"/>
            <a:tailEnd len="med" w="med" type="none"/>
          </a:ln>
        </p:spPr>
      </p:cxnSp>
      <p:sp>
        <p:nvSpPr>
          <p:cNvPr id="1463" name="Google Shape;1463;p99"/>
          <p:cNvSpPr/>
          <p:nvPr/>
        </p:nvSpPr>
        <p:spPr>
          <a:xfrm>
            <a:off x="407650" y="4368150"/>
            <a:ext cx="6920700" cy="599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chemeClr val="dk1"/>
                </a:solidFill>
              </a:rPr>
              <a:t>[d1]</a:t>
            </a:r>
            <a:r>
              <a:rPr baseline="-25000" lang="en-US" sz="2500">
                <a:solidFill>
                  <a:schemeClr val="dk1"/>
                </a:solidFill>
              </a:rPr>
              <a:t>T</a:t>
            </a:r>
            <a:r>
              <a:rPr lang="en-US" sz="2500">
                <a:solidFill>
                  <a:schemeClr val="dk1"/>
                </a:solidFill>
              </a:rPr>
              <a:t>= [x1*y1 +  </a:t>
            </a:r>
            <a:r>
              <a:rPr lang="en-US" sz="2500">
                <a:solidFill>
                  <a:srgbClr val="C51C30"/>
                </a:solidFill>
              </a:rPr>
              <a:t>z*K1(t)</a:t>
            </a:r>
            <a:r>
              <a:rPr lang="en-US" sz="2500">
                <a:solidFill>
                  <a:schemeClr val="dk1"/>
                </a:solidFill>
              </a:rPr>
              <a:t> + </a:t>
            </a:r>
            <a:r>
              <a:rPr lang="en-US" sz="2500">
                <a:solidFill>
                  <a:srgbClr val="4A86E8"/>
                </a:solidFill>
              </a:rPr>
              <a:t>z*(a1*r1) - (z*a1)*r1</a:t>
            </a:r>
            <a:r>
              <a:rPr lang="en-US" sz="2500">
                <a:solidFill>
                  <a:schemeClr val="dk1"/>
                </a:solidFill>
              </a:rPr>
              <a:t> ]</a:t>
            </a:r>
            <a:r>
              <a:rPr baseline="-25000" lang="en-US" sz="2500">
                <a:solidFill>
                  <a:schemeClr val="dk1"/>
                </a:solidFill>
              </a:rPr>
              <a:t>T</a:t>
            </a:r>
            <a:endParaRPr sz="2500">
              <a:solidFill>
                <a:schemeClr val="dk1"/>
              </a:solidFill>
            </a:endParaRPr>
          </a:p>
        </p:txBody>
      </p:sp>
      <p:sp>
        <p:nvSpPr>
          <p:cNvPr id="1464" name="Google Shape;1464;p99"/>
          <p:cNvSpPr/>
          <p:nvPr/>
        </p:nvSpPr>
        <p:spPr>
          <a:xfrm>
            <a:off x="407650" y="5282550"/>
            <a:ext cx="3709800" cy="599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chemeClr val="dk1"/>
                </a:solidFill>
              </a:rPr>
              <a:t>[d1]</a:t>
            </a:r>
            <a:r>
              <a:rPr baseline="-25000" lang="en-US" sz="2500">
                <a:solidFill>
                  <a:schemeClr val="dk1"/>
                </a:solidFill>
              </a:rPr>
              <a:t>T</a:t>
            </a:r>
            <a:r>
              <a:rPr lang="en-US" sz="2500">
                <a:solidFill>
                  <a:schemeClr val="dk1"/>
                </a:solidFill>
              </a:rPr>
              <a:t>= [x1*y1 +  </a:t>
            </a:r>
            <a:r>
              <a:rPr lang="en-US" sz="2500">
                <a:solidFill>
                  <a:srgbClr val="C51C30"/>
                </a:solidFill>
              </a:rPr>
              <a:t>z*K1(t)</a:t>
            </a:r>
            <a:r>
              <a:rPr lang="en-US" sz="2500">
                <a:solidFill>
                  <a:schemeClr val="dk1"/>
                </a:solidFill>
              </a:rPr>
              <a:t>]</a:t>
            </a:r>
            <a:r>
              <a:rPr baseline="-25000" lang="en-US" sz="2500">
                <a:solidFill>
                  <a:schemeClr val="dk1"/>
                </a:solidFill>
              </a:rPr>
              <a:t>T</a:t>
            </a:r>
            <a:endParaRPr sz="2500">
              <a:solidFill>
                <a:schemeClr val="dk1"/>
              </a:solidFill>
            </a:endParaRPr>
          </a:p>
        </p:txBody>
      </p:sp>
      <p:cxnSp>
        <p:nvCxnSpPr>
          <p:cNvPr id="1465" name="Google Shape;1465;p99"/>
          <p:cNvCxnSpPr/>
          <p:nvPr/>
        </p:nvCxnSpPr>
        <p:spPr>
          <a:xfrm flipH="1" rot="10800000">
            <a:off x="4117400" y="4275775"/>
            <a:ext cx="888300" cy="795000"/>
          </a:xfrm>
          <a:prstGeom prst="straightConnector1">
            <a:avLst/>
          </a:prstGeom>
          <a:noFill/>
          <a:ln cap="flat" cmpd="sng" w="38100">
            <a:solidFill>
              <a:schemeClr val="dk1"/>
            </a:solidFill>
            <a:prstDash val="solid"/>
            <a:round/>
            <a:headEnd len="med" w="med" type="none"/>
            <a:tailEnd len="med" w="med" type="none"/>
          </a:ln>
        </p:spPr>
      </p:cxnSp>
      <p:cxnSp>
        <p:nvCxnSpPr>
          <p:cNvPr id="1466" name="Google Shape;1466;p99"/>
          <p:cNvCxnSpPr/>
          <p:nvPr/>
        </p:nvCxnSpPr>
        <p:spPr>
          <a:xfrm flipH="1" rot="10800000">
            <a:off x="5717600" y="4275775"/>
            <a:ext cx="888300" cy="795000"/>
          </a:xfrm>
          <a:prstGeom prst="straightConnector1">
            <a:avLst/>
          </a:prstGeom>
          <a:noFill/>
          <a:ln cap="flat" cmpd="sng" w="38100">
            <a:solidFill>
              <a:schemeClr val="dk1"/>
            </a:solidFill>
            <a:prstDash val="solid"/>
            <a:round/>
            <a:headEnd len="med" w="med" type="none"/>
            <a:tailEnd len="med" w="med" type="none"/>
          </a:ln>
        </p:spPr>
      </p:cxnSp>
      <p:pic>
        <p:nvPicPr>
          <p:cNvPr id="1467" name="Google Shape;1467;p99"/>
          <p:cNvPicPr preferRelativeResize="0"/>
          <p:nvPr/>
        </p:nvPicPr>
        <p:blipFill>
          <a:blip r:embed="rId3">
            <a:alphaModFix/>
          </a:blip>
          <a:stretch>
            <a:fillRect/>
          </a:stretch>
        </p:blipFill>
        <p:spPr>
          <a:xfrm>
            <a:off x="4927400" y="2282525"/>
            <a:ext cx="365760" cy="365760"/>
          </a:xfrm>
          <a:prstGeom prst="rect">
            <a:avLst/>
          </a:prstGeom>
          <a:noFill/>
          <a:ln>
            <a:noFill/>
          </a:ln>
        </p:spPr>
      </p:pic>
      <p:pic>
        <p:nvPicPr>
          <p:cNvPr id="1468" name="Google Shape;1468;p99"/>
          <p:cNvPicPr preferRelativeResize="0"/>
          <p:nvPr/>
        </p:nvPicPr>
        <p:blipFill>
          <a:blip r:embed="rId3">
            <a:alphaModFix/>
          </a:blip>
          <a:stretch>
            <a:fillRect/>
          </a:stretch>
        </p:blipFill>
        <p:spPr>
          <a:xfrm>
            <a:off x="8127800" y="2282525"/>
            <a:ext cx="365760" cy="365760"/>
          </a:xfrm>
          <a:prstGeom prst="rect">
            <a:avLst/>
          </a:prstGeom>
          <a:noFill/>
          <a:ln>
            <a:noFill/>
          </a:ln>
        </p:spPr>
      </p:pic>
      <p:pic>
        <p:nvPicPr>
          <p:cNvPr id="1469" name="Google Shape;1469;p99"/>
          <p:cNvPicPr preferRelativeResize="0"/>
          <p:nvPr/>
        </p:nvPicPr>
        <p:blipFill>
          <a:blip r:embed="rId3">
            <a:alphaModFix/>
          </a:blip>
          <a:stretch>
            <a:fillRect/>
          </a:stretch>
        </p:blipFill>
        <p:spPr>
          <a:xfrm>
            <a:off x="8127800" y="3577925"/>
            <a:ext cx="365760" cy="365760"/>
          </a:xfrm>
          <a:prstGeom prst="rect">
            <a:avLst/>
          </a:prstGeom>
          <a:noFill/>
          <a:ln>
            <a:noFill/>
          </a:ln>
        </p:spPr>
      </p:pic>
      <p:pic>
        <p:nvPicPr>
          <p:cNvPr id="1470" name="Google Shape;1470;p99"/>
          <p:cNvPicPr preferRelativeResize="0"/>
          <p:nvPr/>
        </p:nvPicPr>
        <p:blipFill>
          <a:blip r:embed="rId3">
            <a:alphaModFix/>
          </a:blip>
          <a:stretch>
            <a:fillRect/>
          </a:stretch>
        </p:blipFill>
        <p:spPr>
          <a:xfrm>
            <a:off x="4927400" y="3577925"/>
            <a:ext cx="365760" cy="3657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475" name="Shape 1475"/>
        <p:cNvGrpSpPr/>
        <p:nvPr/>
      </p:nvGrpSpPr>
      <p:grpSpPr>
        <a:xfrm>
          <a:off x="0" y="0"/>
          <a:ext cx="0" cy="0"/>
          <a:chOff x="0" y="0"/>
          <a:chExt cx="0" cy="0"/>
        </a:xfrm>
      </p:grpSpPr>
      <p:sp>
        <p:nvSpPr>
          <p:cNvPr id="1476" name="Google Shape;1476;p100"/>
          <p:cNvSpPr txBox="1"/>
          <p:nvPr>
            <p:ph type="title"/>
          </p:nvPr>
        </p:nvSpPr>
        <p:spPr>
          <a:xfrm>
            <a:off x="-75" y="719200"/>
            <a:ext cx="9144000" cy="728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33333"/>
              <a:buFont typeface="Arial"/>
              <a:buNone/>
            </a:pPr>
            <a:r>
              <a:rPr lang="en-US" sz="3300">
                <a:solidFill>
                  <a:schemeClr val="dk1"/>
                </a:solidFill>
              </a:rPr>
              <a:t>Our MCIPE Construction</a:t>
            </a:r>
            <a:endParaRPr sz="3300">
              <a:solidFill>
                <a:schemeClr val="dk2"/>
              </a:solidFill>
            </a:endParaRPr>
          </a:p>
          <a:p>
            <a:pPr indent="0" lvl="0" marL="0" rtl="0" algn="ctr">
              <a:spcBef>
                <a:spcPts val="0"/>
              </a:spcBef>
              <a:spcAft>
                <a:spcPts val="0"/>
              </a:spcAft>
              <a:buNone/>
            </a:pPr>
            <a:r>
              <a:t/>
            </a:r>
            <a:endParaRPr sz="3300">
              <a:solidFill>
                <a:schemeClr val="dk1"/>
              </a:solidFill>
            </a:endParaRPr>
          </a:p>
        </p:txBody>
      </p:sp>
      <p:cxnSp>
        <p:nvCxnSpPr>
          <p:cNvPr id="1477" name="Google Shape;1477;p100"/>
          <p:cNvCxnSpPr/>
          <p:nvPr/>
        </p:nvCxnSpPr>
        <p:spPr>
          <a:xfrm>
            <a:off x="5914875" y="2558375"/>
            <a:ext cx="0" cy="696300"/>
          </a:xfrm>
          <a:prstGeom prst="straightConnector1">
            <a:avLst/>
          </a:prstGeom>
          <a:noFill/>
          <a:ln cap="flat" cmpd="sng" w="76200">
            <a:solidFill>
              <a:srgbClr val="1F497D"/>
            </a:solidFill>
            <a:prstDash val="dot"/>
            <a:round/>
            <a:headEnd len="med" w="med" type="none"/>
            <a:tailEnd len="med" w="med" type="none"/>
          </a:ln>
        </p:spPr>
      </p:cxnSp>
      <p:sp>
        <p:nvSpPr>
          <p:cNvPr id="1478" name="Google Shape;1478;p100"/>
          <p:cNvSpPr/>
          <p:nvPr/>
        </p:nvSpPr>
        <p:spPr>
          <a:xfrm>
            <a:off x="298750" y="1948325"/>
            <a:ext cx="48543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([x1, </a:t>
            </a:r>
            <a:r>
              <a:rPr lang="en-US" sz="3000">
                <a:solidFill>
                  <a:srgbClr val="38761D"/>
                </a:solidFill>
              </a:rPr>
              <a:t>0</a:t>
            </a:r>
            <a:r>
              <a:rPr lang="en-US" sz="3000">
                <a:solidFill>
                  <a:schemeClr val="dk1"/>
                </a:solidFill>
              </a:rPr>
              <a:t>, K1(t)+</a:t>
            </a:r>
            <a:r>
              <a:rPr lang="en-US" sz="3000">
                <a:solidFill>
                  <a:srgbClr val="4A86E8"/>
                </a:solidFill>
              </a:rPr>
              <a:t>a1*r1</a:t>
            </a:r>
            <a:r>
              <a:rPr lang="en-US" sz="3000">
                <a:solidFill>
                  <a:schemeClr val="dk1"/>
                </a:solidFill>
              </a:rPr>
              <a:t>, </a:t>
            </a:r>
            <a:r>
              <a:rPr lang="en-US" sz="3000">
                <a:solidFill>
                  <a:srgbClr val="4A86E8"/>
                </a:solidFill>
              </a:rPr>
              <a:t>r1</a:t>
            </a:r>
            <a:r>
              <a:rPr lang="en-US" sz="3000">
                <a:solidFill>
                  <a:schemeClr val="dk1"/>
                </a:solidFill>
              </a:rPr>
              <a:t>]</a:t>
            </a:r>
            <a:r>
              <a:rPr lang="en-US" sz="3000">
                <a:solidFill>
                  <a:schemeClr val="dk1"/>
                </a:solidFill>
              </a:rPr>
              <a:t>)</a:t>
            </a:r>
            <a:endParaRPr>
              <a:solidFill>
                <a:schemeClr val="dk1"/>
              </a:solidFill>
            </a:endParaRPr>
          </a:p>
        </p:txBody>
      </p:sp>
      <p:sp>
        <p:nvSpPr>
          <p:cNvPr id="1479" name="Google Shape;1479;p100"/>
          <p:cNvSpPr/>
          <p:nvPr/>
        </p:nvSpPr>
        <p:spPr>
          <a:xfrm>
            <a:off x="299300" y="3267925"/>
            <a:ext cx="48543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([xn, </a:t>
            </a:r>
            <a:r>
              <a:rPr lang="en-US" sz="3000">
                <a:solidFill>
                  <a:srgbClr val="38761D"/>
                </a:solidFill>
              </a:rPr>
              <a:t>0</a:t>
            </a:r>
            <a:r>
              <a:rPr lang="en-US" sz="3000">
                <a:solidFill>
                  <a:schemeClr val="dk1"/>
                </a:solidFill>
              </a:rPr>
              <a:t>, Kn(t)+</a:t>
            </a:r>
            <a:r>
              <a:rPr lang="en-US" sz="3000">
                <a:solidFill>
                  <a:srgbClr val="4A86E8"/>
                </a:solidFill>
              </a:rPr>
              <a:t>an*rn</a:t>
            </a:r>
            <a:r>
              <a:rPr lang="en-US" sz="3000">
                <a:solidFill>
                  <a:schemeClr val="dk1"/>
                </a:solidFill>
              </a:rPr>
              <a:t>, </a:t>
            </a:r>
            <a:r>
              <a:rPr lang="en-US" sz="3000">
                <a:solidFill>
                  <a:srgbClr val="4A86E8"/>
                </a:solidFill>
              </a:rPr>
              <a:t>rn</a:t>
            </a:r>
            <a:r>
              <a:rPr lang="en-US" sz="3000">
                <a:solidFill>
                  <a:schemeClr val="dk1"/>
                </a:solidFill>
              </a:rPr>
              <a:t>])</a:t>
            </a:r>
            <a:endParaRPr>
              <a:solidFill>
                <a:schemeClr val="dk1"/>
              </a:solidFill>
            </a:endParaRPr>
          </a:p>
        </p:txBody>
      </p:sp>
      <p:sp>
        <p:nvSpPr>
          <p:cNvPr id="1480" name="Google Shape;1480;p100"/>
          <p:cNvSpPr/>
          <p:nvPr/>
        </p:nvSpPr>
        <p:spPr>
          <a:xfrm>
            <a:off x="5485175" y="1959275"/>
            <a:ext cx="34797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([y1, </a:t>
            </a:r>
            <a:r>
              <a:rPr lang="en-US" sz="3000">
                <a:solidFill>
                  <a:srgbClr val="38761D"/>
                </a:solidFill>
              </a:rPr>
              <a:t>0</a:t>
            </a:r>
            <a:r>
              <a:rPr lang="en-US" sz="3000">
                <a:solidFill>
                  <a:schemeClr val="dk1"/>
                </a:solidFill>
              </a:rPr>
              <a:t>, z, </a:t>
            </a:r>
            <a:r>
              <a:rPr lang="en-US" sz="3000">
                <a:solidFill>
                  <a:srgbClr val="4A86E8"/>
                </a:solidFill>
              </a:rPr>
              <a:t>-z*a1</a:t>
            </a:r>
            <a:r>
              <a:rPr lang="en-US" sz="3000">
                <a:solidFill>
                  <a:schemeClr val="dk1"/>
                </a:solidFill>
              </a:rPr>
              <a:t>])</a:t>
            </a:r>
            <a:endParaRPr>
              <a:solidFill>
                <a:schemeClr val="dk1"/>
              </a:solidFill>
            </a:endParaRPr>
          </a:p>
        </p:txBody>
      </p:sp>
      <p:sp>
        <p:nvSpPr>
          <p:cNvPr id="1481" name="Google Shape;1481;p100"/>
          <p:cNvSpPr/>
          <p:nvPr/>
        </p:nvSpPr>
        <p:spPr>
          <a:xfrm>
            <a:off x="5485323" y="3254675"/>
            <a:ext cx="34797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([yn, </a:t>
            </a:r>
            <a:r>
              <a:rPr lang="en-US" sz="3000">
                <a:solidFill>
                  <a:srgbClr val="38761D"/>
                </a:solidFill>
              </a:rPr>
              <a:t>0</a:t>
            </a:r>
            <a:r>
              <a:rPr lang="en-US" sz="3000">
                <a:solidFill>
                  <a:schemeClr val="dk1"/>
                </a:solidFill>
              </a:rPr>
              <a:t>, z, </a:t>
            </a:r>
            <a:r>
              <a:rPr lang="en-US" sz="3000">
                <a:solidFill>
                  <a:srgbClr val="4A86E8"/>
                </a:solidFill>
              </a:rPr>
              <a:t>-z*an</a:t>
            </a:r>
            <a:r>
              <a:rPr lang="en-US" sz="3000">
                <a:solidFill>
                  <a:schemeClr val="dk1"/>
                </a:solidFill>
              </a:rPr>
              <a:t>])</a:t>
            </a:r>
            <a:endParaRPr>
              <a:solidFill>
                <a:schemeClr val="dk1"/>
              </a:solidFill>
            </a:endParaRPr>
          </a:p>
        </p:txBody>
      </p:sp>
      <p:cxnSp>
        <p:nvCxnSpPr>
          <p:cNvPr id="1482" name="Google Shape;1482;p100"/>
          <p:cNvCxnSpPr/>
          <p:nvPr/>
        </p:nvCxnSpPr>
        <p:spPr>
          <a:xfrm>
            <a:off x="3760500" y="2547425"/>
            <a:ext cx="0" cy="720600"/>
          </a:xfrm>
          <a:prstGeom prst="straightConnector1">
            <a:avLst/>
          </a:prstGeom>
          <a:noFill/>
          <a:ln cap="flat" cmpd="sng" w="76200">
            <a:solidFill>
              <a:srgbClr val="1F497D"/>
            </a:solidFill>
            <a:prstDash val="dot"/>
            <a:round/>
            <a:headEnd len="med" w="med" type="none"/>
            <a:tailEnd len="med" w="med" type="none"/>
          </a:ln>
        </p:spPr>
      </p:cxnSp>
      <p:sp>
        <p:nvSpPr>
          <p:cNvPr id="1483" name="Google Shape;1483;p100"/>
          <p:cNvSpPr/>
          <p:nvPr/>
        </p:nvSpPr>
        <p:spPr>
          <a:xfrm>
            <a:off x="407650" y="4368150"/>
            <a:ext cx="6920700" cy="599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chemeClr val="dk1"/>
                </a:solidFill>
              </a:rPr>
              <a:t>[d1]</a:t>
            </a:r>
            <a:r>
              <a:rPr baseline="-25000" lang="en-US" sz="2500">
                <a:solidFill>
                  <a:schemeClr val="dk1"/>
                </a:solidFill>
              </a:rPr>
              <a:t>T</a:t>
            </a:r>
            <a:r>
              <a:rPr lang="en-US" sz="2500">
                <a:solidFill>
                  <a:schemeClr val="dk1"/>
                </a:solidFill>
              </a:rPr>
              <a:t>= [x1*y1 +  </a:t>
            </a:r>
            <a:r>
              <a:rPr lang="en-US" sz="2500">
                <a:solidFill>
                  <a:srgbClr val="C51C30"/>
                </a:solidFill>
              </a:rPr>
              <a:t>z*K1(t)</a:t>
            </a:r>
            <a:r>
              <a:rPr lang="en-US" sz="2500">
                <a:solidFill>
                  <a:schemeClr val="dk1"/>
                </a:solidFill>
              </a:rPr>
              <a:t> + </a:t>
            </a:r>
            <a:r>
              <a:rPr lang="en-US" sz="2500">
                <a:solidFill>
                  <a:srgbClr val="4A86E8"/>
                </a:solidFill>
              </a:rPr>
              <a:t>z*(a1*r1) - (z*a1)*r1</a:t>
            </a:r>
            <a:r>
              <a:rPr lang="en-US" sz="2500">
                <a:solidFill>
                  <a:schemeClr val="dk1"/>
                </a:solidFill>
              </a:rPr>
              <a:t> ]</a:t>
            </a:r>
            <a:r>
              <a:rPr baseline="-25000" lang="en-US" sz="2500">
                <a:solidFill>
                  <a:schemeClr val="dk1"/>
                </a:solidFill>
              </a:rPr>
              <a:t>T</a:t>
            </a:r>
            <a:endParaRPr sz="2500">
              <a:solidFill>
                <a:schemeClr val="dk1"/>
              </a:solidFill>
            </a:endParaRPr>
          </a:p>
        </p:txBody>
      </p:sp>
      <p:cxnSp>
        <p:nvCxnSpPr>
          <p:cNvPr id="1484" name="Google Shape;1484;p100"/>
          <p:cNvCxnSpPr/>
          <p:nvPr/>
        </p:nvCxnSpPr>
        <p:spPr>
          <a:xfrm flipH="1" rot="10800000">
            <a:off x="4117400" y="4275775"/>
            <a:ext cx="888300" cy="795000"/>
          </a:xfrm>
          <a:prstGeom prst="straightConnector1">
            <a:avLst/>
          </a:prstGeom>
          <a:noFill/>
          <a:ln cap="flat" cmpd="sng" w="38100">
            <a:solidFill>
              <a:schemeClr val="dk1"/>
            </a:solidFill>
            <a:prstDash val="solid"/>
            <a:round/>
            <a:headEnd len="med" w="med" type="none"/>
            <a:tailEnd len="med" w="med" type="none"/>
          </a:ln>
        </p:spPr>
      </p:cxnSp>
      <p:cxnSp>
        <p:nvCxnSpPr>
          <p:cNvPr id="1485" name="Google Shape;1485;p100"/>
          <p:cNvCxnSpPr/>
          <p:nvPr/>
        </p:nvCxnSpPr>
        <p:spPr>
          <a:xfrm flipH="1" rot="10800000">
            <a:off x="5717600" y="4275775"/>
            <a:ext cx="888300" cy="795000"/>
          </a:xfrm>
          <a:prstGeom prst="straightConnector1">
            <a:avLst/>
          </a:prstGeom>
          <a:noFill/>
          <a:ln cap="flat" cmpd="sng" w="38100">
            <a:solidFill>
              <a:schemeClr val="dk1"/>
            </a:solidFill>
            <a:prstDash val="solid"/>
            <a:round/>
            <a:headEnd len="med" w="med" type="none"/>
            <a:tailEnd len="med" w="med" type="none"/>
          </a:ln>
        </p:spPr>
      </p:cxnSp>
      <p:pic>
        <p:nvPicPr>
          <p:cNvPr id="1486" name="Google Shape;1486;p100"/>
          <p:cNvPicPr preferRelativeResize="0"/>
          <p:nvPr/>
        </p:nvPicPr>
        <p:blipFill>
          <a:blip r:embed="rId3">
            <a:alphaModFix/>
          </a:blip>
          <a:stretch>
            <a:fillRect/>
          </a:stretch>
        </p:blipFill>
        <p:spPr>
          <a:xfrm>
            <a:off x="4927400" y="2282525"/>
            <a:ext cx="365760" cy="365760"/>
          </a:xfrm>
          <a:prstGeom prst="rect">
            <a:avLst/>
          </a:prstGeom>
          <a:noFill/>
          <a:ln>
            <a:noFill/>
          </a:ln>
        </p:spPr>
      </p:pic>
      <p:pic>
        <p:nvPicPr>
          <p:cNvPr id="1487" name="Google Shape;1487;p100"/>
          <p:cNvPicPr preferRelativeResize="0"/>
          <p:nvPr/>
        </p:nvPicPr>
        <p:blipFill>
          <a:blip r:embed="rId3">
            <a:alphaModFix/>
          </a:blip>
          <a:stretch>
            <a:fillRect/>
          </a:stretch>
        </p:blipFill>
        <p:spPr>
          <a:xfrm>
            <a:off x="8737400" y="2282525"/>
            <a:ext cx="365760" cy="365760"/>
          </a:xfrm>
          <a:prstGeom prst="rect">
            <a:avLst/>
          </a:prstGeom>
          <a:noFill/>
          <a:ln>
            <a:noFill/>
          </a:ln>
        </p:spPr>
      </p:pic>
      <p:pic>
        <p:nvPicPr>
          <p:cNvPr id="1488" name="Google Shape;1488;p100"/>
          <p:cNvPicPr preferRelativeResize="0"/>
          <p:nvPr/>
        </p:nvPicPr>
        <p:blipFill>
          <a:blip r:embed="rId3">
            <a:alphaModFix/>
          </a:blip>
          <a:stretch>
            <a:fillRect/>
          </a:stretch>
        </p:blipFill>
        <p:spPr>
          <a:xfrm>
            <a:off x="8737400" y="3577925"/>
            <a:ext cx="365760" cy="365760"/>
          </a:xfrm>
          <a:prstGeom prst="rect">
            <a:avLst/>
          </a:prstGeom>
          <a:noFill/>
          <a:ln>
            <a:noFill/>
          </a:ln>
        </p:spPr>
      </p:pic>
      <p:pic>
        <p:nvPicPr>
          <p:cNvPr id="1489" name="Google Shape;1489;p100"/>
          <p:cNvPicPr preferRelativeResize="0"/>
          <p:nvPr/>
        </p:nvPicPr>
        <p:blipFill>
          <a:blip r:embed="rId3">
            <a:alphaModFix/>
          </a:blip>
          <a:stretch>
            <a:fillRect/>
          </a:stretch>
        </p:blipFill>
        <p:spPr>
          <a:xfrm>
            <a:off x="4927400" y="3577925"/>
            <a:ext cx="365760" cy="365760"/>
          </a:xfrm>
          <a:prstGeom prst="rect">
            <a:avLst/>
          </a:prstGeom>
          <a:noFill/>
          <a:ln>
            <a:noFill/>
          </a:ln>
        </p:spPr>
      </p:pic>
      <p:sp>
        <p:nvSpPr>
          <p:cNvPr id="1490" name="Google Shape;1490;p100"/>
          <p:cNvSpPr/>
          <p:nvPr/>
        </p:nvSpPr>
        <p:spPr>
          <a:xfrm>
            <a:off x="407650" y="5282550"/>
            <a:ext cx="3709800" cy="5991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solidFill>
                  <a:schemeClr val="dk1"/>
                </a:solidFill>
              </a:rPr>
              <a:t>[d1]</a:t>
            </a:r>
            <a:r>
              <a:rPr baseline="-25000" lang="en-US" sz="2500">
                <a:solidFill>
                  <a:schemeClr val="dk1"/>
                </a:solidFill>
              </a:rPr>
              <a:t>T</a:t>
            </a:r>
            <a:r>
              <a:rPr lang="en-US" sz="2500">
                <a:solidFill>
                  <a:schemeClr val="dk1"/>
                </a:solidFill>
              </a:rPr>
              <a:t>= [x1*y1 +  </a:t>
            </a:r>
            <a:r>
              <a:rPr lang="en-US" sz="2500">
                <a:solidFill>
                  <a:srgbClr val="C51C30"/>
                </a:solidFill>
              </a:rPr>
              <a:t>z*K1(t)</a:t>
            </a:r>
            <a:r>
              <a:rPr lang="en-US" sz="2500">
                <a:solidFill>
                  <a:schemeClr val="dk1"/>
                </a:solidFill>
              </a:rPr>
              <a:t>]</a:t>
            </a:r>
            <a:r>
              <a:rPr baseline="-25000" lang="en-US" sz="2500">
                <a:solidFill>
                  <a:schemeClr val="dk1"/>
                </a:solidFill>
              </a:rPr>
              <a:t>T</a:t>
            </a:r>
            <a:endParaRPr sz="2500">
              <a:solidFill>
                <a:schemeClr val="dk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495" name="Shape 1495"/>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21"/>
          <p:cNvSpPr txBox="1"/>
          <p:nvPr>
            <p:ph type="title"/>
          </p:nvPr>
        </p:nvSpPr>
        <p:spPr>
          <a:xfrm>
            <a:off x="0"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Multi-Client Functional Encryption (MCFE)</a:t>
            </a:r>
            <a:endParaRPr sz="3300">
              <a:solidFill>
                <a:schemeClr val="dk1"/>
              </a:solidFill>
            </a:endParaRPr>
          </a:p>
        </p:txBody>
      </p:sp>
      <p:sp>
        <p:nvSpPr>
          <p:cNvPr id="204" name="Google Shape;204;p21"/>
          <p:cNvSpPr/>
          <p:nvPr/>
        </p:nvSpPr>
        <p:spPr>
          <a:xfrm>
            <a:off x="332375" y="4498388"/>
            <a:ext cx="2721300" cy="1350300"/>
          </a:xfrm>
          <a:prstGeom prst="roundRect">
            <a:avLst>
              <a:gd fmla="val 16667" name="adj"/>
            </a:avLst>
          </a:prstGeom>
          <a:noFill/>
          <a:ln cap="flat" cmpd="sng" w="38100">
            <a:solidFill>
              <a:srgbClr val="4A86E8"/>
            </a:solidFill>
            <a:prstDash val="dash"/>
            <a:round/>
            <a:headEnd len="sm" w="sm" type="none"/>
            <a:tailEnd len="sm" w="sm" type="none"/>
          </a:ln>
        </p:spPr>
        <p:txBody>
          <a:bodyPr anchorCtr="0" anchor="ctr" bIns="91425" lIns="91425" spcFirstLastPara="1" rIns="91425" wrap="square" tIns="91425">
            <a:noAutofit/>
          </a:bodyPr>
          <a:lstStyle/>
          <a:p>
            <a:pPr indent="0" lvl="0" marL="0" rtl="0" algn="l">
              <a:lnSpc>
                <a:spcPct val="150000"/>
              </a:lnSpc>
              <a:spcBef>
                <a:spcPts val="0"/>
              </a:spcBef>
              <a:spcAft>
                <a:spcPts val="0"/>
              </a:spcAft>
              <a:buNone/>
            </a:pPr>
            <a:r>
              <a:t/>
            </a:r>
            <a:endParaRPr sz="2500"/>
          </a:p>
          <a:p>
            <a:pPr indent="0" lvl="0" marL="0" rtl="0" algn="l">
              <a:lnSpc>
                <a:spcPct val="150000"/>
              </a:lnSpc>
              <a:spcBef>
                <a:spcPts val="0"/>
              </a:spcBef>
              <a:spcAft>
                <a:spcPts val="0"/>
              </a:spcAft>
              <a:buNone/>
            </a:pPr>
            <a:r>
              <a:rPr lang="en-US" sz="2500"/>
              <a:t>           </a:t>
            </a:r>
            <a:endParaRPr sz="2500"/>
          </a:p>
        </p:txBody>
      </p:sp>
      <p:sp>
        <p:nvSpPr>
          <p:cNvPr id="205" name="Google Shape;205;p21"/>
          <p:cNvSpPr/>
          <p:nvPr/>
        </p:nvSpPr>
        <p:spPr>
          <a:xfrm>
            <a:off x="2087625" y="5024738"/>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n</a:t>
            </a:r>
            <a:endParaRPr baseline="-25000" sz="2500"/>
          </a:p>
        </p:txBody>
      </p:sp>
      <p:pic>
        <p:nvPicPr>
          <p:cNvPr id="206" name="Google Shape;206;p21"/>
          <p:cNvPicPr preferRelativeResize="0"/>
          <p:nvPr/>
        </p:nvPicPr>
        <p:blipFill>
          <a:blip r:embed="rId3">
            <a:alphaModFix/>
          </a:blip>
          <a:stretch>
            <a:fillRect/>
          </a:stretch>
        </p:blipFill>
        <p:spPr>
          <a:xfrm>
            <a:off x="2528950" y="5261438"/>
            <a:ext cx="365760" cy="365760"/>
          </a:xfrm>
          <a:prstGeom prst="rect">
            <a:avLst/>
          </a:prstGeom>
          <a:noFill/>
          <a:ln>
            <a:noFill/>
          </a:ln>
        </p:spPr>
      </p:pic>
      <p:sp>
        <p:nvSpPr>
          <p:cNvPr id="207" name="Google Shape;207;p21"/>
          <p:cNvSpPr/>
          <p:nvPr/>
        </p:nvSpPr>
        <p:spPr>
          <a:xfrm>
            <a:off x="411225" y="5024738"/>
            <a:ext cx="622800" cy="512700"/>
          </a:xfrm>
          <a:prstGeom prst="roundRect">
            <a:avLst>
              <a:gd fmla="val 16667" name="adj"/>
            </a:avLst>
          </a:prstGeom>
          <a:solidFill>
            <a:srgbClr val="CCCC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x</a:t>
            </a:r>
            <a:r>
              <a:rPr baseline="-25000" lang="en-US" sz="2500"/>
              <a:t>1</a:t>
            </a:r>
            <a:endParaRPr baseline="-25000" sz="2500"/>
          </a:p>
        </p:txBody>
      </p:sp>
      <p:pic>
        <p:nvPicPr>
          <p:cNvPr id="208" name="Google Shape;208;p21"/>
          <p:cNvPicPr preferRelativeResize="0"/>
          <p:nvPr/>
        </p:nvPicPr>
        <p:blipFill>
          <a:blip r:embed="rId3">
            <a:alphaModFix/>
          </a:blip>
          <a:stretch>
            <a:fillRect/>
          </a:stretch>
        </p:blipFill>
        <p:spPr>
          <a:xfrm>
            <a:off x="852550" y="5261438"/>
            <a:ext cx="365760" cy="365760"/>
          </a:xfrm>
          <a:prstGeom prst="rect">
            <a:avLst/>
          </a:prstGeom>
          <a:noFill/>
          <a:ln>
            <a:noFill/>
          </a:ln>
        </p:spPr>
      </p:pic>
      <p:cxnSp>
        <p:nvCxnSpPr>
          <p:cNvPr id="209" name="Google Shape;209;p21"/>
          <p:cNvCxnSpPr/>
          <p:nvPr/>
        </p:nvCxnSpPr>
        <p:spPr>
          <a:xfrm>
            <a:off x="1157475" y="5261438"/>
            <a:ext cx="806700" cy="0"/>
          </a:xfrm>
          <a:prstGeom prst="straightConnector1">
            <a:avLst/>
          </a:prstGeom>
          <a:noFill/>
          <a:ln cap="flat" cmpd="sng" w="38100">
            <a:solidFill>
              <a:schemeClr val="dk1"/>
            </a:solidFill>
            <a:prstDash val="dot"/>
            <a:round/>
            <a:headEnd len="med" w="med" type="none"/>
            <a:tailEnd len="med" w="med" type="none"/>
          </a:ln>
        </p:spPr>
      </p:cxnSp>
      <p:sp>
        <p:nvSpPr>
          <p:cNvPr id="210" name="Google Shape;210;p21"/>
          <p:cNvSpPr txBox="1"/>
          <p:nvPr/>
        </p:nvSpPr>
        <p:spPr>
          <a:xfrm>
            <a:off x="352675" y="4459713"/>
            <a:ext cx="2538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t>time step </a:t>
            </a:r>
            <a:r>
              <a:rPr b="1" lang="en-US" sz="2500"/>
              <a:t>t</a:t>
            </a:r>
            <a:r>
              <a:rPr lang="en-US" sz="2500"/>
              <a:t>:</a:t>
            </a:r>
            <a:endParaRPr sz="2500"/>
          </a:p>
        </p:txBody>
      </p:sp>
      <p:pic>
        <p:nvPicPr>
          <p:cNvPr id="211" name="Google Shape;211;p21"/>
          <p:cNvPicPr preferRelativeResize="0"/>
          <p:nvPr/>
        </p:nvPicPr>
        <p:blipFill>
          <a:blip r:embed="rId4">
            <a:alphaModFix amt="10000"/>
          </a:blip>
          <a:stretch>
            <a:fillRect/>
          </a:stretch>
        </p:blipFill>
        <p:spPr>
          <a:xfrm>
            <a:off x="877550" y="3058625"/>
            <a:ext cx="975360" cy="975360"/>
          </a:xfrm>
          <a:prstGeom prst="rect">
            <a:avLst/>
          </a:prstGeom>
          <a:noFill/>
          <a:ln>
            <a:noFill/>
          </a:ln>
        </p:spPr>
      </p:pic>
      <p:pic>
        <p:nvPicPr>
          <p:cNvPr id="212" name="Google Shape;212;p21"/>
          <p:cNvPicPr preferRelativeResize="0"/>
          <p:nvPr/>
        </p:nvPicPr>
        <p:blipFill>
          <a:blip r:embed="rId4">
            <a:alphaModFix amt="10000"/>
          </a:blip>
          <a:stretch>
            <a:fillRect/>
          </a:stretch>
        </p:blipFill>
        <p:spPr>
          <a:xfrm>
            <a:off x="7291100" y="3058625"/>
            <a:ext cx="975360" cy="975360"/>
          </a:xfrm>
          <a:prstGeom prst="rect">
            <a:avLst/>
          </a:prstGeom>
          <a:noFill/>
          <a:ln>
            <a:noFill/>
          </a:ln>
        </p:spPr>
      </p:pic>
      <p:pic>
        <p:nvPicPr>
          <p:cNvPr id="213" name="Google Shape;213;p21"/>
          <p:cNvPicPr preferRelativeResize="0"/>
          <p:nvPr/>
        </p:nvPicPr>
        <p:blipFill>
          <a:blip r:embed="rId5">
            <a:alphaModFix amt="10000"/>
          </a:blip>
          <a:stretch>
            <a:fillRect/>
          </a:stretch>
        </p:blipFill>
        <p:spPr>
          <a:xfrm>
            <a:off x="3962400" y="1010000"/>
            <a:ext cx="1219200" cy="1219200"/>
          </a:xfrm>
          <a:prstGeom prst="rect">
            <a:avLst/>
          </a:prstGeom>
          <a:noFill/>
          <a:ln>
            <a:noFill/>
          </a:ln>
          <a:effectLst>
            <a:outerShdw blurRad="57150" rotWithShape="0" algn="bl" dir="5400000" dist="19050">
              <a:srgbClr val="000000">
                <a:alpha val="50000"/>
              </a:srgbClr>
            </a:outerShdw>
          </a:effectLst>
        </p:spPr>
      </p:pic>
      <p:pic>
        <p:nvPicPr>
          <p:cNvPr id="214" name="Google Shape;214;p21"/>
          <p:cNvPicPr preferRelativeResize="0"/>
          <p:nvPr/>
        </p:nvPicPr>
        <p:blipFill>
          <a:blip r:embed="rId6">
            <a:alphaModFix amt="10000"/>
          </a:blip>
          <a:stretch>
            <a:fillRect/>
          </a:stretch>
        </p:blipFill>
        <p:spPr>
          <a:xfrm>
            <a:off x="1060425" y="2360075"/>
            <a:ext cx="609600" cy="609600"/>
          </a:xfrm>
          <a:prstGeom prst="rect">
            <a:avLst/>
          </a:prstGeom>
          <a:noFill/>
          <a:ln>
            <a:noFill/>
          </a:ln>
        </p:spPr>
      </p:pic>
      <p:pic>
        <p:nvPicPr>
          <p:cNvPr id="215" name="Google Shape;215;p21"/>
          <p:cNvPicPr preferRelativeResize="0"/>
          <p:nvPr/>
        </p:nvPicPr>
        <p:blipFill>
          <a:blip r:embed="rId7">
            <a:alphaModFix amt="10000"/>
          </a:blip>
          <a:stretch>
            <a:fillRect/>
          </a:stretch>
        </p:blipFill>
        <p:spPr>
          <a:xfrm>
            <a:off x="5258400" y="1271100"/>
            <a:ext cx="532200" cy="532200"/>
          </a:xfrm>
          <a:prstGeom prst="rect">
            <a:avLst/>
          </a:prstGeom>
          <a:noFill/>
          <a:ln>
            <a:noFill/>
          </a:ln>
          <a:effectLst>
            <a:outerShdw blurRad="57150" rotWithShape="0" algn="bl" dir="5400000" dist="19050">
              <a:srgbClr val="000000">
                <a:alpha val="50000"/>
              </a:srgbClr>
            </a:outerShdw>
          </a:effectLst>
        </p:spPr>
      </p:pic>
      <p:pic>
        <p:nvPicPr>
          <p:cNvPr id="216" name="Google Shape;216;p21"/>
          <p:cNvPicPr preferRelativeResize="0"/>
          <p:nvPr/>
        </p:nvPicPr>
        <p:blipFill>
          <a:blip r:embed="rId6">
            <a:alphaModFix amt="10000"/>
          </a:blip>
          <a:stretch>
            <a:fillRect/>
          </a:stretch>
        </p:blipFill>
        <p:spPr>
          <a:xfrm>
            <a:off x="7473975" y="2360075"/>
            <a:ext cx="609600" cy="609600"/>
          </a:xfrm>
          <a:prstGeom prst="rect">
            <a:avLst/>
          </a:prstGeom>
          <a:noFill/>
          <a:ln>
            <a:noFill/>
          </a:ln>
        </p:spPr>
      </p:pic>
      <p:pic>
        <p:nvPicPr>
          <p:cNvPr id="217" name="Google Shape;217;p21"/>
          <p:cNvPicPr preferRelativeResize="0"/>
          <p:nvPr/>
        </p:nvPicPr>
        <p:blipFill>
          <a:blip r:embed="rId8">
            <a:alphaModFix/>
          </a:blip>
          <a:stretch>
            <a:fillRect/>
          </a:stretch>
        </p:blipFill>
        <p:spPr>
          <a:xfrm>
            <a:off x="4084325" y="4666525"/>
            <a:ext cx="975360" cy="97536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500" name="Shape 1500"/>
        <p:cNvGrpSpPr/>
        <p:nvPr/>
      </p:nvGrpSpPr>
      <p:grpSpPr>
        <a:xfrm>
          <a:off x="0" y="0"/>
          <a:ext cx="0" cy="0"/>
          <a:chOff x="0" y="0"/>
          <a:chExt cx="0" cy="0"/>
        </a:xfrm>
      </p:grpSpPr>
      <p:sp>
        <p:nvSpPr>
          <p:cNvPr id="1501" name="Google Shape;1501;p102"/>
          <p:cNvSpPr txBox="1"/>
          <p:nvPr>
            <p:ph type="title"/>
          </p:nvPr>
        </p:nvSpPr>
        <p:spPr>
          <a:xfrm>
            <a:off x="-75" y="2580888"/>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Proof details: long (</a:t>
            </a:r>
            <a:r>
              <a:rPr lang="en-US" sz="3300">
                <a:solidFill>
                  <a:schemeClr val="dk1"/>
                </a:solidFill>
              </a:rPr>
              <a:t>Hybrids)</a:t>
            </a:r>
            <a:endParaRPr sz="3300">
              <a:solidFill>
                <a:schemeClr val="dk1"/>
              </a:solidFill>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506" name="Shape 1506"/>
        <p:cNvGrpSpPr/>
        <p:nvPr/>
      </p:nvGrpSpPr>
      <p:grpSpPr>
        <a:xfrm>
          <a:off x="0" y="0"/>
          <a:ext cx="0" cy="0"/>
          <a:chOff x="0" y="0"/>
          <a:chExt cx="0" cy="0"/>
        </a:xfrm>
      </p:grpSpPr>
      <p:sp>
        <p:nvSpPr>
          <p:cNvPr id="1507" name="Google Shape;1507;p103"/>
          <p:cNvSpPr txBox="1"/>
          <p:nvPr/>
        </p:nvSpPr>
        <p:spPr>
          <a:xfrm>
            <a:off x="218375" y="3768825"/>
            <a:ext cx="8801100" cy="1606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US" sz="2800">
                <a:solidFill>
                  <a:srgbClr val="4A86E8"/>
                </a:solidFill>
                <a:latin typeface="Montserrat"/>
                <a:ea typeface="Montserrat"/>
                <a:cs typeface="Montserrat"/>
                <a:sym typeface="Montserrat"/>
              </a:rPr>
              <a:t>Use randomness of Ki(t) and z</a:t>
            </a:r>
            <a:r>
              <a:rPr lang="en-US" sz="2800">
                <a:solidFill>
                  <a:schemeClr val="dk1"/>
                </a:solidFill>
                <a:latin typeface="Montserrat"/>
                <a:ea typeface="Montserrat"/>
                <a:cs typeface="Montserrat"/>
                <a:sym typeface="Montserrat"/>
              </a:rPr>
              <a:t> to come up with masking terms for identically distributed step</a:t>
            </a:r>
            <a:endParaRPr sz="28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sz="2800">
              <a:latin typeface="Montserrat"/>
              <a:ea typeface="Montserrat"/>
              <a:cs typeface="Montserrat"/>
              <a:sym typeface="Montserrat"/>
            </a:endParaRPr>
          </a:p>
        </p:txBody>
      </p:sp>
      <p:sp>
        <p:nvSpPr>
          <p:cNvPr id="1508" name="Google Shape;1508;p103"/>
          <p:cNvSpPr txBox="1"/>
          <p:nvPr>
            <p:ph type="title"/>
          </p:nvPr>
        </p:nvSpPr>
        <p:spPr>
          <a:xfrm>
            <a:off x="0" y="1786000"/>
            <a:ext cx="7746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Proving Selective-security: Key Insight</a:t>
            </a:r>
            <a:endParaRPr baseline="-25000" sz="3300">
              <a:solidFill>
                <a:schemeClr val="dk2"/>
              </a:solidFill>
            </a:endParaRPr>
          </a:p>
        </p:txBody>
      </p:sp>
      <p:sp>
        <p:nvSpPr>
          <p:cNvPr id="1509" name="Google Shape;1509;p103"/>
          <p:cNvSpPr/>
          <p:nvPr/>
        </p:nvSpPr>
        <p:spPr>
          <a:xfrm>
            <a:off x="-75" y="0"/>
            <a:ext cx="6275100" cy="910200"/>
          </a:xfrm>
          <a:prstGeom prst="rect">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US" sz="1800">
                <a:solidFill>
                  <a:schemeClr val="dk1"/>
                </a:solidFill>
                <a:latin typeface="Montserrat"/>
                <a:ea typeface="Montserrat"/>
                <a:cs typeface="Montserrat"/>
                <a:sym typeface="Montserrat"/>
              </a:rPr>
              <a:t>Natural idea: </a:t>
            </a:r>
            <a:r>
              <a:rPr lang="en-US" sz="1800">
                <a:solidFill>
                  <a:schemeClr val="dk1"/>
                </a:solidFill>
                <a:latin typeface="Montserrat"/>
                <a:ea typeface="Montserrat"/>
                <a:cs typeface="Montserrat"/>
                <a:sym typeface="Montserrat"/>
              </a:rPr>
              <a:t>massage distributions in a way that the key distributions switching from 0 to 1 are </a:t>
            </a:r>
            <a:r>
              <a:rPr lang="en-US" sz="1800">
                <a:solidFill>
                  <a:srgbClr val="4A86E8"/>
                </a:solidFill>
                <a:latin typeface="Montserrat"/>
                <a:ea typeface="Montserrat"/>
                <a:cs typeface="Montserrat"/>
                <a:sym typeface="Montserrat"/>
              </a:rPr>
              <a:t>identical</a:t>
            </a:r>
            <a:r>
              <a:rPr lang="en-US" sz="1800">
                <a:solidFill>
                  <a:schemeClr val="dk1"/>
                </a:solidFill>
                <a:latin typeface="Montserrat"/>
                <a:ea typeface="Montserrat"/>
                <a:cs typeface="Montserrat"/>
                <a:sym typeface="Montserrat"/>
              </a:rPr>
              <a:t>!</a:t>
            </a:r>
            <a:endParaRPr sz="1800"/>
          </a:p>
        </p:txBody>
      </p:sp>
      <p:pic>
        <p:nvPicPr>
          <p:cNvPr id="1510" name="Google Shape;1510;p103"/>
          <p:cNvPicPr preferRelativeResize="0"/>
          <p:nvPr/>
        </p:nvPicPr>
        <p:blipFill>
          <a:blip r:embed="rId3">
            <a:alphaModFix/>
          </a:blip>
          <a:stretch>
            <a:fillRect/>
          </a:stretch>
        </p:blipFill>
        <p:spPr>
          <a:xfrm>
            <a:off x="7853650" y="1540450"/>
            <a:ext cx="1219200" cy="121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515" name="Shape 1515"/>
        <p:cNvGrpSpPr/>
        <p:nvPr/>
      </p:nvGrpSpPr>
      <p:grpSpPr>
        <a:xfrm>
          <a:off x="0" y="0"/>
          <a:ext cx="0" cy="0"/>
          <a:chOff x="0" y="0"/>
          <a:chExt cx="0" cy="0"/>
        </a:xfrm>
      </p:grpSpPr>
      <p:sp>
        <p:nvSpPr>
          <p:cNvPr id="1516" name="Google Shape;1516;p104"/>
          <p:cNvSpPr/>
          <p:nvPr/>
        </p:nvSpPr>
        <p:spPr>
          <a:xfrm>
            <a:off x="40050" y="5794250"/>
            <a:ext cx="7972200" cy="9513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104"/>
          <p:cNvSpPr/>
          <p:nvPr/>
        </p:nvSpPr>
        <p:spPr>
          <a:xfrm>
            <a:off x="40050" y="4346450"/>
            <a:ext cx="7972200" cy="9513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104"/>
          <p:cNvSpPr/>
          <p:nvPr/>
        </p:nvSpPr>
        <p:spPr>
          <a:xfrm>
            <a:off x="40025" y="2593850"/>
            <a:ext cx="7972200" cy="9513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104"/>
          <p:cNvSpPr/>
          <p:nvPr/>
        </p:nvSpPr>
        <p:spPr>
          <a:xfrm>
            <a:off x="40025" y="1087375"/>
            <a:ext cx="7972200" cy="9513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104"/>
          <p:cNvSpPr/>
          <p:nvPr/>
        </p:nvSpPr>
        <p:spPr>
          <a:xfrm>
            <a:off x="158450" y="1204050"/>
            <a:ext cx="42903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0, K1(t)+a1*r1, r1, 0)</a:t>
            </a:r>
            <a:endParaRPr sz="2400">
              <a:solidFill>
                <a:schemeClr val="dk1"/>
              </a:solidFill>
            </a:endParaRPr>
          </a:p>
        </p:txBody>
      </p:sp>
      <p:sp>
        <p:nvSpPr>
          <p:cNvPr id="1521" name="Google Shape;1521;p104"/>
          <p:cNvSpPr/>
          <p:nvPr/>
        </p:nvSpPr>
        <p:spPr>
          <a:xfrm>
            <a:off x="4474550" y="1215000"/>
            <a:ext cx="29706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(y1</a:t>
            </a:r>
            <a:r>
              <a:rPr baseline="30000" lang="en-US" sz="2400">
                <a:solidFill>
                  <a:schemeClr val="dk1"/>
                </a:solidFill>
              </a:rPr>
              <a:t>(0)</a:t>
            </a:r>
            <a:r>
              <a:rPr lang="en-US" sz="2400">
                <a:solidFill>
                  <a:schemeClr val="dk1"/>
                </a:solidFill>
              </a:rPr>
              <a:t>, 0, z, -z*a1, 0)</a:t>
            </a:r>
            <a:endParaRPr sz="2400">
              <a:solidFill>
                <a:schemeClr val="dk1"/>
              </a:solidFill>
            </a:endParaRPr>
          </a:p>
        </p:txBody>
      </p:sp>
      <p:pic>
        <p:nvPicPr>
          <p:cNvPr id="1522" name="Google Shape;1522;p104"/>
          <p:cNvPicPr preferRelativeResize="0"/>
          <p:nvPr/>
        </p:nvPicPr>
        <p:blipFill>
          <a:blip r:embed="rId3">
            <a:alphaModFix/>
          </a:blip>
          <a:stretch>
            <a:fillRect/>
          </a:stretch>
        </p:blipFill>
        <p:spPr>
          <a:xfrm>
            <a:off x="4222638" y="1538250"/>
            <a:ext cx="365760" cy="365760"/>
          </a:xfrm>
          <a:prstGeom prst="rect">
            <a:avLst/>
          </a:prstGeom>
          <a:noFill/>
          <a:ln>
            <a:noFill/>
          </a:ln>
        </p:spPr>
      </p:pic>
      <p:sp>
        <p:nvSpPr>
          <p:cNvPr id="1523" name="Google Shape;1523;p104"/>
          <p:cNvSpPr/>
          <p:nvPr/>
        </p:nvSpPr>
        <p:spPr>
          <a:xfrm>
            <a:off x="176325" y="2692800"/>
            <a:ext cx="42903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a:t>
            </a:r>
            <a:r>
              <a:rPr lang="en-US" sz="2400">
                <a:solidFill>
                  <a:srgbClr val="4A86E8"/>
                </a:solidFill>
              </a:rPr>
              <a:t>x1</a:t>
            </a:r>
            <a:r>
              <a:rPr baseline="30000" lang="en-US" sz="2400">
                <a:solidFill>
                  <a:srgbClr val="4A86E8"/>
                </a:solidFill>
              </a:rPr>
              <a:t>(1)</a:t>
            </a:r>
            <a:r>
              <a:rPr lang="en-US" sz="2400">
                <a:solidFill>
                  <a:schemeClr val="dk1"/>
                </a:solidFill>
              </a:rPr>
              <a:t>, K1(t)+a1*r1, r1, 0)</a:t>
            </a:r>
            <a:endParaRPr sz="2400">
              <a:solidFill>
                <a:schemeClr val="dk1"/>
              </a:solidFill>
            </a:endParaRPr>
          </a:p>
        </p:txBody>
      </p:sp>
      <p:sp>
        <p:nvSpPr>
          <p:cNvPr id="1524" name="Google Shape;1524;p104"/>
          <p:cNvSpPr/>
          <p:nvPr/>
        </p:nvSpPr>
        <p:spPr>
          <a:xfrm>
            <a:off x="4492400" y="2703750"/>
            <a:ext cx="29706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(y1</a:t>
            </a:r>
            <a:r>
              <a:rPr baseline="30000" lang="en-US" sz="2400">
                <a:solidFill>
                  <a:schemeClr val="dk1"/>
                </a:solidFill>
              </a:rPr>
              <a:t>(0)</a:t>
            </a:r>
            <a:r>
              <a:rPr lang="en-US" sz="2400">
                <a:solidFill>
                  <a:schemeClr val="dk1"/>
                </a:solidFill>
              </a:rPr>
              <a:t>, 0, z, -z*a1, 0)</a:t>
            </a:r>
            <a:endParaRPr sz="2400">
              <a:solidFill>
                <a:schemeClr val="dk1"/>
              </a:solidFill>
            </a:endParaRPr>
          </a:p>
        </p:txBody>
      </p:sp>
      <p:pic>
        <p:nvPicPr>
          <p:cNvPr id="1525" name="Google Shape;1525;p104"/>
          <p:cNvPicPr preferRelativeResize="0"/>
          <p:nvPr/>
        </p:nvPicPr>
        <p:blipFill>
          <a:blip r:embed="rId3">
            <a:alphaModFix/>
          </a:blip>
          <a:stretch>
            <a:fillRect/>
          </a:stretch>
        </p:blipFill>
        <p:spPr>
          <a:xfrm>
            <a:off x="4240488" y="3027000"/>
            <a:ext cx="365760" cy="365760"/>
          </a:xfrm>
          <a:prstGeom prst="rect">
            <a:avLst/>
          </a:prstGeom>
          <a:noFill/>
          <a:ln>
            <a:noFill/>
          </a:ln>
        </p:spPr>
      </p:pic>
      <p:sp>
        <p:nvSpPr>
          <p:cNvPr id="1526" name="Google Shape;1526;p104"/>
          <p:cNvSpPr/>
          <p:nvPr/>
        </p:nvSpPr>
        <p:spPr>
          <a:xfrm>
            <a:off x="176325" y="4445400"/>
            <a:ext cx="42903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0)</a:t>
            </a:r>
            <a:endParaRPr sz="2400">
              <a:solidFill>
                <a:schemeClr val="dk1"/>
              </a:solidFill>
            </a:endParaRPr>
          </a:p>
        </p:txBody>
      </p:sp>
      <p:sp>
        <p:nvSpPr>
          <p:cNvPr id="1527" name="Google Shape;1527;p104"/>
          <p:cNvSpPr/>
          <p:nvPr/>
        </p:nvSpPr>
        <p:spPr>
          <a:xfrm>
            <a:off x="4492275" y="4456350"/>
            <a:ext cx="29706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a:t>
            </a:r>
            <a:r>
              <a:rPr lang="en-US" sz="2400">
                <a:solidFill>
                  <a:srgbClr val="4A86E8"/>
                </a:solidFill>
              </a:rPr>
              <a:t>0, y1</a:t>
            </a:r>
            <a:r>
              <a:rPr baseline="30000" lang="en-US" sz="2400">
                <a:solidFill>
                  <a:srgbClr val="4A86E8"/>
                </a:solidFill>
              </a:rPr>
              <a:t>(1)</a:t>
            </a:r>
            <a:r>
              <a:rPr lang="en-US" sz="2400">
                <a:solidFill>
                  <a:schemeClr val="dk1"/>
                </a:solidFill>
              </a:rPr>
              <a:t>, z, -z*a1, 0)</a:t>
            </a:r>
            <a:endParaRPr sz="2400">
              <a:solidFill>
                <a:schemeClr val="dk1"/>
              </a:solidFill>
            </a:endParaRPr>
          </a:p>
        </p:txBody>
      </p:sp>
      <p:pic>
        <p:nvPicPr>
          <p:cNvPr id="1528" name="Google Shape;1528;p104"/>
          <p:cNvPicPr preferRelativeResize="0"/>
          <p:nvPr/>
        </p:nvPicPr>
        <p:blipFill>
          <a:blip r:embed="rId3">
            <a:alphaModFix/>
          </a:blip>
          <a:stretch>
            <a:fillRect/>
          </a:stretch>
        </p:blipFill>
        <p:spPr>
          <a:xfrm>
            <a:off x="4240488" y="4779600"/>
            <a:ext cx="365760" cy="365760"/>
          </a:xfrm>
          <a:prstGeom prst="rect">
            <a:avLst/>
          </a:prstGeom>
          <a:noFill/>
          <a:ln>
            <a:noFill/>
          </a:ln>
        </p:spPr>
      </p:pic>
      <p:sp>
        <p:nvSpPr>
          <p:cNvPr id="1529" name="Google Shape;1529;p104"/>
          <p:cNvSpPr/>
          <p:nvPr/>
        </p:nvSpPr>
        <p:spPr>
          <a:xfrm>
            <a:off x="176325" y="5893200"/>
            <a:ext cx="42903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a:t>
            </a:r>
            <a:r>
              <a:rPr lang="en-US" sz="2400">
                <a:solidFill>
                  <a:srgbClr val="4A86E8"/>
                </a:solidFill>
              </a:rPr>
              <a:t>x1</a:t>
            </a:r>
            <a:r>
              <a:rPr baseline="30000" lang="en-US" sz="2400">
                <a:solidFill>
                  <a:srgbClr val="4A86E8"/>
                </a:solidFill>
              </a:rPr>
              <a:t>(1</a:t>
            </a:r>
            <a:r>
              <a:rPr baseline="30000" lang="en-US" sz="2400">
                <a:solidFill>
                  <a:srgbClr val="4A86E8"/>
                </a:solidFill>
              </a:rPr>
              <a:t>)</a:t>
            </a:r>
            <a:r>
              <a:rPr lang="en-US" sz="2400">
                <a:solidFill>
                  <a:srgbClr val="4A86E8"/>
                </a:solidFill>
              </a:rPr>
              <a:t>, 0</a:t>
            </a:r>
            <a:r>
              <a:rPr lang="en-US" sz="2400">
                <a:solidFill>
                  <a:schemeClr val="dk1"/>
                </a:solidFill>
              </a:rPr>
              <a:t>, K1(t)+a1*r1, r1, 0)</a:t>
            </a:r>
            <a:endParaRPr sz="2400">
              <a:solidFill>
                <a:schemeClr val="dk1"/>
              </a:solidFill>
            </a:endParaRPr>
          </a:p>
        </p:txBody>
      </p:sp>
      <p:sp>
        <p:nvSpPr>
          <p:cNvPr id="1530" name="Google Shape;1530;p104"/>
          <p:cNvSpPr/>
          <p:nvPr/>
        </p:nvSpPr>
        <p:spPr>
          <a:xfrm>
            <a:off x="4492400" y="5904150"/>
            <a:ext cx="29706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a:t>
            </a:r>
            <a:r>
              <a:rPr lang="en-US" sz="2400">
                <a:solidFill>
                  <a:srgbClr val="4A86E8"/>
                </a:solidFill>
              </a:rPr>
              <a:t>y1</a:t>
            </a:r>
            <a:r>
              <a:rPr baseline="30000" lang="en-US" sz="2400">
                <a:solidFill>
                  <a:srgbClr val="4A86E8"/>
                </a:solidFill>
              </a:rPr>
              <a:t>(1)</a:t>
            </a:r>
            <a:r>
              <a:rPr lang="en-US" sz="2400">
                <a:solidFill>
                  <a:srgbClr val="4A86E8"/>
                </a:solidFill>
              </a:rPr>
              <a:t>, 0</a:t>
            </a:r>
            <a:r>
              <a:rPr lang="en-US" sz="2400">
                <a:solidFill>
                  <a:schemeClr val="dk1"/>
                </a:solidFill>
              </a:rPr>
              <a:t>, z, -z*a1, 0)</a:t>
            </a:r>
            <a:endParaRPr sz="2400">
              <a:solidFill>
                <a:schemeClr val="dk1"/>
              </a:solidFill>
            </a:endParaRPr>
          </a:p>
        </p:txBody>
      </p:sp>
      <p:pic>
        <p:nvPicPr>
          <p:cNvPr id="1531" name="Google Shape;1531;p104"/>
          <p:cNvPicPr preferRelativeResize="0"/>
          <p:nvPr/>
        </p:nvPicPr>
        <p:blipFill>
          <a:blip r:embed="rId3">
            <a:alphaModFix/>
          </a:blip>
          <a:stretch>
            <a:fillRect/>
          </a:stretch>
        </p:blipFill>
        <p:spPr>
          <a:xfrm>
            <a:off x="4240488" y="6227400"/>
            <a:ext cx="365760" cy="365760"/>
          </a:xfrm>
          <a:prstGeom prst="rect">
            <a:avLst/>
          </a:prstGeom>
          <a:noFill/>
          <a:ln>
            <a:noFill/>
          </a:ln>
        </p:spPr>
      </p:pic>
      <p:sp>
        <p:nvSpPr>
          <p:cNvPr id="1532" name="Google Shape;1532;p104"/>
          <p:cNvSpPr txBox="1"/>
          <p:nvPr/>
        </p:nvSpPr>
        <p:spPr>
          <a:xfrm>
            <a:off x="8370950" y="2031613"/>
            <a:ext cx="73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Montserrat"/>
                <a:ea typeface="Montserrat"/>
                <a:cs typeface="Montserrat"/>
                <a:sym typeface="Montserrat"/>
              </a:rPr>
              <a:t>IPE</a:t>
            </a:r>
            <a:endParaRPr b="1" sz="2500">
              <a:latin typeface="Montserrat"/>
              <a:ea typeface="Montserrat"/>
              <a:cs typeface="Montserrat"/>
              <a:sym typeface="Montserrat"/>
            </a:endParaRPr>
          </a:p>
        </p:txBody>
      </p:sp>
      <p:sp>
        <p:nvSpPr>
          <p:cNvPr id="1533" name="Google Shape;1533;p104"/>
          <p:cNvSpPr txBox="1"/>
          <p:nvPr/>
        </p:nvSpPr>
        <p:spPr>
          <a:xfrm>
            <a:off x="8370950" y="3569738"/>
            <a:ext cx="7377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100">
                <a:latin typeface="Montserrat"/>
                <a:ea typeface="Montserrat"/>
                <a:cs typeface="Montserrat"/>
                <a:sym typeface="Montserrat"/>
              </a:rPr>
              <a:t>?</a:t>
            </a:r>
            <a:endParaRPr b="1" sz="3100">
              <a:latin typeface="Montserrat"/>
              <a:ea typeface="Montserrat"/>
              <a:cs typeface="Montserrat"/>
              <a:sym typeface="Montserrat"/>
            </a:endParaRPr>
          </a:p>
        </p:txBody>
      </p:sp>
      <p:pic>
        <p:nvPicPr>
          <p:cNvPr id="1534" name="Google Shape;1534;p104"/>
          <p:cNvPicPr preferRelativeResize="0"/>
          <p:nvPr/>
        </p:nvPicPr>
        <p:blipFill>
          <a:blip r:embed="rId4">
            <a:alphaModFix/>
          </a:blip>
          <a:stretch>
            <a:fillRect/>
          </a:stretch>
        </p:blipFill>
        <p:spPr>
          <a:xfrm>
            <a:off x="7268138" y="1275000"/>
            <a:ext cx="609600" cy="609600"/>
          </a:xfrm>
          <a:prstGeom prst="rect">
            <a:avLst/>
          </a:prstGeom>
          <a:noFill/>
          <a:ln>
            <a:noFill/>
          </a:ln>
        </p:spPr>
      </p:pic>
      <p:pic>
        <p:nvPicPr>
          <p:cNvPr id="1535" name="Google Shape;1535;p104"/>
          <p:cNvPicPr preferRelativeResize="0"/>
          <p:nvPr/>
        </p:nvPicPr>
        <p:blipFill>
          <a:blip r:embed="rId4">
            <a:alphaModFix/>
          </a:blip>
          <a:stretch>
            <a:fillRect/>
          </a:stretch>
        </p:blipFill>
        <p:spPr>
          <a:xfrm>
            <a:off x="7285988" y="2763750"/>
            <a:ext cx="609600" cy="609600"/>
          </a:xfrm>
          <a:prstGeom prst="rect">
            <a:avLst/>
          </a:prstGeom>
          <a:noFill/>
          <a:ln>
            <a:noFill/>
          </a:ln>
        </p:spPr>
      </p:pic>
      <p:pic>
        <p:nvPicPr>
          <p:cNvPr id="1536" name="Google Shape;1536;p104"/>
          <p:cNvPicPr preferRelativeResize="0"/>
          <p:nvPr/>
        </p:nvPicPr>
        <p:blipFill>
          <a:blip r:embed="rId4">
            <a:alphaModFix/>
          </a:blip>
          <a:stretch>
            <a:fillRect/>
          </a:stretch>
        </p:blipFill>
        <p:spPr>
          <a:xfrm>
            <a:off x="7285988" y="4516350"/>
            <a:ext cx="609600" cy="609600"/>
          </a:xfrm>
          <a:prstGeom prst="rect">
            <a:avLst/>
          </a:prstGeom>
          <a:noFill/>
          <a:ln>
            <a:noFill/>
          </a:ln>
        </p:spPr>
      </p:pic>
      <p:pic>
        <p:nvPicPr>
          <p:cNvPr id="1537" name="Google Shape;1537;p104"/>
          <p:cNvPicPr preferRelativeResize="0"/>
          <p:nvPr/>
        </p:nvPicPr>
        <p:blipFill>
          <a:blip r:embed="rId4">
            <a:alphaModFix/>
          </a:blip>
          <a:stretch>
            <a:fillRect/>
          </a:stretch>
        </p:blipFill>
        <p:spPr>
          <a:xfrm>
            <a:off x="7285988" y="5964150"/>
            <a:ext cx="609600" cy="609600"/>
          </a:xfrm>
          <a:prstGeom prst="rect">
            <a:avLst/>
          </a:prstGeom>
          <a:noFill/>
          <a:ln>
            <a:noFill/>
          </a:ln>
        </p:spPr>
      </p:pic>
      <p:sp>
        <p:nvSpPr>
          <p:cNvPr id="1538" name="Google Shape;1538;p104"/>
          <p:cNvSpPr txBox="1"/>
          <p:nvPr>
            <p:ph type="title"/>
          </p:nvPr>
        </p:nvSpPr>
        <p:spPr>
          <a:xfrm>
            <a:off x="152325"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100">
                <a:solidFill>
                  <a:schemeClr val="dk1"/>
                </a:solidFill>
              </a:rPr>
              <a:t>Selective-security Proof Idea</a:t>
            </a:r>
            <a:endParaRPr sz="3100">
              <a:solidFill>
                <a:srgbClr val="4A86E8"/>
              </a:solidFill>
            </a:endParaRPr>
          </a:p>
        </p:txBody>
      </p:sp>
      <p:sp>
        <p:nvSpPr>
          <p:cNvPr id="1539" name="Google Shape;1539;p104"/>
          <p:cNvSpPr/>
          <p:nvPr/>
        </p:nvSpPr>
        <p:spPr>
          <a:xfrm>
            <a:off x="8048450" y="1761950"/>
            <a:ext cx="286275" cy="1076975"/>
          </a:xfrm>
          <a:custGeom>
            <a:rect b="b" l="l" r="r" t="t"/>
            <a:pathLst>
              <a:path extrusionOk="0" h="43079" w="11451">
                <a:moveTo>
                  <a:pt x="0" y="0"/>
                </a:moveTo>
                <a:cubicBezTo>
                  <a:pt x="1898" y="3549"/>
                  <a:pt x="11141" y="14112"/>
                  <a:pt x="11389" y="21292"/>
                </a:cubicBezTo>
                <a:cubicBezTo>
                  <a:pt x="11637" y="28472"/>
                  <a:pt x="3137" y="39448"/>
                  <a:pt x="1486" y="43079"/>
                </a:cubicBezTo>
              </a:path>
            </a:pathLst>
          </a:custGeom>
          <a:noFill/>
          <a:ln cap="flat" cmpd="sng" w="19050">
            <a:solidFill>
              <a:schemeClr val="dk1"/>
            </a:solidFill>
            <a:prstDash val="solid"/>
            <a:round/>
            <a:headEnd len="med" w="med" type="none"/>
            <a:tailEnd len="med" w="med" type="triangle"/>
          </a:ln>
        </p:spPr>
      </p:sp>
      <p:sp>
        <p:nvSpPr>
          <p:cNvPr id="1540" name="Google Shape;1540;p104"/>
          <p:cNvSpPr/>
          <p:nvPr/>
        </p:nvSpPr>
        <p:spPr>
          <a:xfrm>
            <a:off x="8048450" y="3362150"/>
            <a:ext cx="286275" cy="1076975"/>
          </a:xfrm>
          <a:custGeom>
            <a:rect b="b" l="l" r="r" t="t"/>
            <a:pathLst>
              <a:path extrusionOk="0" h="43079" w="11451">
                <a:moveTo>
                  <a:pt x="0" y="0"/>
                </a:moveTo>
                <a:cubicBezTo>
                  <a:pt x="1898" y="3549"/>
                  <a:pt x="11141" y="14112"/>
                  <a:pt x="11389" y="21292"/>
                </a:cubicBezTo>
                <a:cubicBezTo>
                  <a:pt x="11637" y="28472"/>
                  <a:pt x="3137" y="39448"/>
                  <a:pt x="1486" y="43079"/>
                </a:cubicBezTo>
              </a:path>
            </a:pathLst>
          </a:custGeom>
          <a:noFill/>
          <a:ln cap="flat" cmpd="sng" w="19050">
            <a:solidFill>
              <a:schemeClr val="dk1"/>
            </a:solidFill>
            <a:prstDash val="dash"/>
            <a:round/>
            <a:headEnd len="med" w="med" type="none"/>
            <a:tailEnd len="med" w="med" type="triangle"/>
          </a:ln>
        </p:spPr>
      </p:sp>
      <p:sp>
        <p:nvSpPr>
          <p:cNvPr id="1541" name="Google Shape;1541;p104"/>
          <p:cNvSpPr/>
          <p:nvPr/>
        </p:nvSpPr>
        <p:spPr>
          <a:xfrm>
            <a:off x="8048450" y="5038550"/>
            <a:ext cx="286275" cy="1076975"/>
          </a:xfrm>
          <a:custGeom>
            <a:rect b="b" l="l" r="r" t="t"/>
            <a:pathLst>
              <a:path extrusionOk="0" h="43079" w="11451">
                <a:moveTo>
                  <a:pt x="0" y="0"/>
                </a:moveTo>
                <a:cubicBezTo>
                  <a:pt x="1898" y="3549"/>
                  <a:pt x="11141" y="14112"/>
                  <a:pt x="11389" y="21292"/>
                </a:cubicBezTo>
                <a:cubicBezTo>
                  <a:pt x="11637" y="28472"/>
                  <a:pt x="3137" y="39448"/>
                  <a:pt x="1486" y="43079"/>
                </a:cubicBezTo>
              </a:path>
            </a:pathLst>
          </a:custGeom>
          <a:noFill/>
          <a:ln cap="flat" cmpd="sng" w="19050">
            <a:solidFill>
              <a:schemeClr val="dk1"/>
            </a:solidFill>
            <a:prstDash val="solid"/>
            <a:round/>
            <a:headEnd len="med" w="med" type="none"/>
            <a:tailEnd len="med" w="med" type="triangle"/>
          </a:ln>
        </p:spPr>
      </p:sp>
      <p:sp>
        <p:nvSpPr>
          <p:cNvPr id="1542" name="Google Shape;1542;p104"/>
          <p:cNvSpPr txBox="1"/>
          <p:nvPr/>
        </p:nvSpPr>
        <p:spPr>
          <a:xfrm>
            <a:off x="8370950" y="5308213"/>
            <a:ext cx="73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Montserrat"/>
                <a:ea typeface="Montserrat"/>
                <a:cs typeface="Montserrat"/>
                <a:sym typeface="Montserrat"/>
              </a:rPr>
              <a:t>IPE</a:t>
            </a:r>
            <a:endParaRPr b="1" sz="2500">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547" name="Shape 1547"/>
        <p:cNvGrpSpPr/>
        <p:nvPr/>
      </p:nvGrpSpPr>
      <p:grpSpPr>
        <a:xfrm>
          <a:off x="0" y="0"/>
          <a:ext cx="0" cy="0"/>
          <a:chOff x="0" y="0"/>
          <a:chExt cx="0" cy="0"/>
        </a:xfrm>
      </p:grpSpPr>
      <p:cxnSp>
        <p:nvCxnSpPr>
          <p:cNvPr id="1548" name="Google Shape;1548;p105"/>
          <p:cNvCxnSpPr/>
          <p:nvPr/>
        </p:nvCxnSpPr>
        <p:spPr>
          <a:xfrm>
            <a:off x="5354050" y="3601275"/>
            <a:ext cx="0" cy="737700"/>
          </a:xfrm>
          <a:prstGeom prst="straightConnector1">
            <a:avLst/>
          </a:prstGeom>
          <a:noFill/>
          <a:ln cap="flat" cmpd="sng" w="38100">
            <a:solidFill>
              <a:srgbClr val="4A86E8"/>
            </a:solidFill>
            <a:prstDash val="dash"/>
            <a:round/>
            <a:headEnd len="med" w="med" type="none"/>
            <a:tailEnd len="med" w="med" type="triangle"/>
          </a:ln>
        </p:spPr>
      </p:cxnSp>
      <p:sp>
        <p:nvSpPr>
          <p:cNvPr id="1549" name="Google Shape;1549;p105"/>
          <p:cNvSpPr txBox="1"/>
          <p:nvPr/>
        </p:nvSpPr>
        <p:spPr>
          <a:xfrm>
            <a:off x="4669975" y="3537600"/>
            <a:ext cx="737700" cy="661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100">
                <a:latin typeface="Montserrat"/>
                <a:ea typeface="Montserrat"/>
                <a:cs typeface="Montserrat"/>
                <a:sym typeface="Montserrat"/>
              </a:rPr>
              <a:t>?</a:t>
            </a:r>
            <a:endParaRPr b="1" sz="3100">
              <a:latin typeface="Montserrat"/>
              <a:ea typeface="Montserrat"/>
              <a:cs typeface="Montserrat"/>
              <a:sym typeface="Montserrat"/>
            </a:endParaRPr>
          </a:p>
        </p:txBody>
      </p:sp>
      <p:sp>
        <p:nvSpPr>
          <p:cNvPr id="1550" name="Google Shape;1550;p105"/>
          <p:cNvSpPr txBox="1"/>
          <p:nvPr>
            <p:ph type="title"/>
          </p:nvPr>
        </p:nvSpPr>
        <p:spPr>
          <a:xfrm>
            <a:off x="152325"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100">
                <a:solidFill>
                  <a:schemeClr val="dk1"/>
                </a:solidFill>
              </a:rPr>
              <a:t>Selective-security Proof Idea</a:t>
            </a:r>
            <a:endParaRPr sz="3100">
              <a:solidFill>
                <a:srgbClr val="4A86E8"/>
              </a:solidFill>
            </a:endParaRPr>
          </a:p>
        </p:txBody>
      </p:sp>
      <p:sp>
        <p:nvSpPr>
          <p:cNvPr id="1551" name="Google Shape;1551;p105"/>
          <p:cNvSpPr/>
          <p:nvPr/>
        </p:nvSpPr>
        <p:spPr>
          <a:xfrm>
            <a:off x="52350" y="837700"/>
            <a:ext cx="8998800" cy="846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105"/>
          <p:cNvSpPr/>
          <p:nvPr/>
        </p:nvSpPr>
        <p:spPr>
          <a:xfrm>
            <a:off x="176325" y="936650"/>
            <a:ext cx="42903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0)</a:t>
            </a:r>
            <a:endParaRPr sz="2400">
              <a:solidFill>
                <a:schemeClr val="dk1"/>
              </a:solidFill>
            </a:endParaRPr>
          </a:p>
        </p:txBody>
      </p:sp>
      <p:sp>
        <p:nvSpPr>
          <p:cNvPr id="1553" name="Google Shape;1553;p105"/>
          <p:cNvSpPr/>
          <p:nvPr/>
        </p:nvSpPr>
        <p:spPr>
          <a:xfrm>
            <a:off x="5559200" y="947600"/>
            <a:ext cx="29706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(y1</a:t>
            </a:r>
            <a:r>
              <a:rPr baseline="30000" lang="en-US" sz="2400">
                <a:solidFill>
                  <a:schemeClr val="dk1"/>
                </a:solidFill>
              </a:rPr>
              <a:t>(0)</a:t>
            </a:r>
            <a:r>
              <a:rPr lang="en-US" sz="2400">
                <a:solidFill>
                  <a:schemeClr val="dk1"/>
                </a:solidFill>
              </a:rPr>
              <a:t>, 0, z, -z*a1, 0)</a:t>
            </a:r>
            <a:endParaRPr sz="2400">
              <a:solidFill>
                <a:schemeClr val="dk1"/>
              </a:solidFill>
            </a:endParaRPr>
          </a:p>
        </p:txBody>
      </p:sp>
      <p:pic>
        <p:nvPicPr>
          <p:cNvPr id="1554" name="Google Shape;1554;p105"/>
          <p:cNvPicPr preferRelativeResize="0"/>
          <p:nvPr/>
        </p:nvPicPr>
        <p:blipFill>
          <a:blip r:embed="rId3">
            <a:alphaModFix/>
          </a:blip>
          <a:stretch>
            <a:fillRect/>
          </a:stretch>
        </p:blipFill>
        <p:spPr>
          <a:xfrm>
            <a:off x="4240488" y="1270850"/>
            <a:ext cx="365760" cy="365760"/>
          </a:xfrm>
          <a:prstGeom prst="rect">
            <a:avLst/>
          </a:prstGeom>
          <a:noFill/>
          <a:ln>
            <a:noFill/>
          </a:ln>
        </p:spPr>
      </p:pic>
      <p:pic>
        <p:nvPicPr>
          <p:cNvPr id="1555" name="Google Shape;1555;p105"/>
          <p:cNvPicPr preferRelativeResize="0"/>
          <p:nvPr/>
        </p:nvPicPr>
        <p:blipFill>
          <a:blip r:embed="rId4">
            <a:alphaModFix/>
          </a:blip>
          <a:stretch>
            <a:fillRect/>
          </a:stretch>
        </p:blipFill>
        <p:spPr>
          <a:xfrm>
            <a:off x="8301063" y="956350"/>
            <a:ext cx="609600" cy="609600"/>
          </a:xfrm>
          <a:prstGeom prst="rect">
            <a:avLst/>
          </a:prstGeom>
          <a:noFill/>
          <a:ln>
            <a:noFill/>
          </a:ln>
        </p:spPr>
      </p:pic>
      <p:sp>
        <p:nvSpPr>
          <p:cNvPr id="1556" name="Google Shape;1556;p105"/>
          <p:cNvSpPr/>
          <p:nvPr/>
        </p:nvSpPr>
        <p:spPr>
          <a:xfrm>
            <a:off x="52400" y="5714500"/>
            <a:ext cx="8998800" cy="846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105"/>
          <p:cNvSpPr/>
          <p:nvPr/>
        </p:nvSpPr>
        <p:spPr>
          <a:xfrm>
            <a:off x="176325" y="5813450"/>
            <a:ext cx="42903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0)</a:t>
            </a:r>
            <a:endParaRPr sz="2400">
              <a:solidFill>
                <a:schemeClr val="dk1"/>
              </a:solidFill>
            </a:endParaRPr>
          </a:p>
        </p:txBody>
      </p:sp>
      <p:sp>
        <p:nvSpPr>
          <p:cNvPr id="1558" name="Google Shape;1558;p105"/>
          <p:cNvSpPr/>
          <p:nvPr/>
        </p:nvSpPr>
        <p:spPr>
          <a:xfrm>
            <a:off x="5559200" y="5790700"/>
            <a:ext cx="29706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a:t>
            </a:r>
            <a:r>
              <a:rPr lang="en-US" sz="2400">
                <a:solidFill>
                  <a:srgbClr val="4A86E8"/>
                </a:solidFill>
              </a:rPr>
              <a:t>0, y1</a:t>
            </a:r>
            <a:r>
              <a:rPr baseline="30000" lang="en-US" sz="2400">
                <a:solidFill>
                  <a:srgbClr val="4A86E8"/>
                </a:solidFill>
              </a:rPr>
              <a:t>(1)</a:t>
            </a:r>
            <a:r>
              <a:rPr lang="en-US" sz="2400">
                <a:solidFill>
                  <a:schemeClr val="dk1"/>
                </a:solidFill>
              </a:rPr>
              <a:t>, z, -z*a1, 0)</a:t>
            </a:r>
            <a:endParaRPr sz="2400">
              <a:solidFill>
                <a:schemeClr val="dk1"/>
              </a:solidFill>
            </a:endParaRPr>
          </a:p>
        </p:txBody>
      </p:sp>
      <p:pic>
        <p:nvPicPr>
          <p:cNvPr id="1559" name="Google Shape;1559;p105"/>
          <p:cNvPicPr preferRelativeResize="0"/>
          <p:nvPr/>
        </p:nvPicPr>
        <p:blipFill>
          <a:blip r:embed="rId3">
            <a:alphaModFix/>
          </a:blip>
          <a:stretch>
            <a:fillRect/>
          </a:stretch>
        </p:blipFill>
        <p:spPr>
          <a:xfrm>
            <a:off x="4240488" y="6147650"/>
            <a:ext cx="365760" cy="365760"/>
          </a:xfrm>
          <a:prstGeom prst="rect">
            <a:avLst/>
          </a:prstGeom>
          <a:noFill/>
          <a:ln>
            <a:noFill/>
          </a:ln>
        </p:spPr>
      </p:pic>
      <p:pic>
        <p:nvPicPr>
          <p:cNvPr id="1560" name="Google Shape;1560;p105"/>
          <p:cNvPicPr preferRelativeResize="0"/>
          <p:nvPr/>
        </p:nvPicPr>
        <p:blipFill>
          <a:blip r:embed="rId4">
            <a:alphaModFix/>
          </a:blip>
          <a:stretch>
            <a:fillRect/>
          </a:stretch>
        </p:blipFill>
        <p:spPr>
          <a:xfrm>
            <a:off x="8301063" y="5833150"/>
            <a:ext cx="609600" cy="6096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565" name="Shape 1565"/>
        <p:cNvGrpSpPr/>
        <p:nvPr/>
      </p:nvGrpSpPr>
      <p:grpSpPr>
        <a:xfrm>
          <a:off x="0" y="0"/>
          <a:ext cx="0" cy="0"/>
          <a:chOff x="0" y="0"/>
          <a:chExt cx="0" cy="0"/>
        </a:xfrm>
      </p:grpSpPr>
      <p:sp>
        <p:nvSpPr>
          <p:cNvPr id="1566" name="Google Shape;1566;p106"/>
          <p:cNvSpPr/>
          <p:nvPr/>
        </p:nvSpPr>
        <p:spPr>
          <a:xfrm>
            <a:off x="52350" y="837700"/>
            <a:ext cx="8998800" cy="846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06"/>
          <p:cNvSpPr/>
          <p:nvPr/>
        </p:nvSpPr>
        <p:spPr>
          <a:xfrm>
            <a:off x="176325" y="936650"/>
            <a:ext cx="42903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0)</a:t>
            </a:r>
            <a:endParaRPr sz="2400">
              <a:solidFill>
                <a:schemeClr val="dk1"/>
              </a:solidFill>
            </a:endParaRPr>
          </a:p>
        </p:txBody>
      </p:sp>
      <p:sp>
        <p:nvSpPr>
          <p:cNvPr id="1568" name="Google Shape;1568;p106"/>
          <p:cNvSpPr/>
          <p:nvPr/>
        </p:nvSpPr>
        <p:spPr>
          <a:xfrm>
            <a:off x="5559200" y="947600"/>
            <a:ext cx="29706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(y1</a:t>
            </a:r>
            <a:r>
              <a:rPr baseline="30000" lang="en-US" sz="2400">
                <a:solidFill>
                  <a:schemeClr val="dk1"/>
                </a:solidFill>
              </a:rPr>
              <a:t>(0)</a:t>
            </a:r>
            <a:r>
              <a:rPr lang="en-US" sz="2400">
                <a:solidFill>
                  <a:schemeClr val="dk1"/>
                </a:solidFill>
              </a:rPr>
              <a:t>, 0, z, -z*a1, 0)</a:t>
            </a:r>
            <a:endParaRPr sz="2400">
              <a:solidFill>
                <a:schemeClr val="dk1"/>
              </a:solidFill>
            </a:endParaRPr>
          </a:p>
        </p:txBody>
      </p:sp>
      <p:pic>
        <p:nvPicPr>
          <p:cNvPr id="1569" name="Google Shape;1569;p106"/>
          <p:cNvPicPr preferRelativeResize="0"/>
          <p:nvPr/>
        </p:nvPicPr>
        <p:blipFill>
          <a:blip r:embed="rId3">
            <a:alphaModFix/>
          </a:blip>
          <a:stretch>
            <a:fillRect/>
          </a:stretch>
        </p:blipFill>
        <p:spPr>
          <a:xfrm>
            <a:off x="4240488" y="1270850"/>
            <a:ext cx="365760" cy="365760"/>
          </a:xfrm>
          <a:prstGeom prst="rect">
            <a:avLst/>
          </a:prstGeom>
          <a:noFill/>
          <a:ln>
            <a:noFill/>
          </a:ln>
        </p:spPr>
      </p:pic>
      <p:pic>
        <p:nvPicPr>
          <p:cNvPr id="1570" name="Google Shape;1570;p106"/>
          <p:cNvPicPr preferRelativeResize="0"/>
          <p:nvPr/>
        </p:nvPicPr>
        <p:blipFill>
          <a:blip r:embed="rId4">
            <a:alphaModFix/>
          </a:blip>
          <a:stretch>
            <a:fillRect/>
          </a:stretch>
        </p:blipFill>
        <p:spPr>
          <a:xfrm>
            <a:off x="8301063" y="956350"/>
            <a:ext cx="609600" cy="609600"/>
          </a:xfrm>
          <a:prstGeom prst="rect">
            <a:avLst/>
          </a:prstGeom>
          <a:noFill/>
          <a:ln>
            <a:noFill/>
          </a:ln>
        </p:spPr>
      </p:pic>
      <p:sp>
        <p:nvSpPr>
          <p:cNvPr id="1571" name="Google Shape;1571;p106"/>
          <p:cNvSpPr txBox="1"/>
          <p:nvPr>
            <p:ph type="title"/>
          </p:nvPr>
        </p:nvSpPr>
        <p:spPr>
          <a:xfrm>
            <a:off x="152325"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100">
                <a:solidFill>
                  <a:schemeClr val="dk1"/>
                </a:solidFill>
              </a:rPr>
              <a:t>Selective-security Proof Idea</a:t>
            </a:r>
            <a:endParaRPr sz="3100">
              <a:solidFill>
                <a:srgbClr val="4A86E8"/>
              </a:solidFill>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576" name="Shape 1576"/>
        <p:cNvGrpSpPr/>
        <p:nvPr/>
      </p:nvGrpSpPr>
      <p:grpSpPr>
        <a:xfrm>
          <a:off x="0" y="0"/>
          <a:ext cx="0" cy="0"/>
          <a:chOff x="0" y="0"/>
          <a:chExt cx="0" cy="0"/>
        </a:xfrm>
      </p:grpSpPr>
      <p:sp>
        <p:nvSpPr>
          <p:cNvPr id="1577" name="Google Shape;1577;p107"/>
          <p:cNvSpPr/>
          <p:nvPr/>
        </p:nvSpPr>
        <p:spPr>
          <a:xfrm>
            <a:off x="52350" y="837700"/>
            <a:ext cx="8998800" cy="846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107"/>
          <p:cNvSpPr/>
          <p:nvPr/>
        </p:nvSpPr>
        <p:spPr>
          <a:xfrm>
            <a:off x="52350" y="2056900"/>
            <a:ext cx="8998800" cy="846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107"/>
          <p:cNvSpPr/>
          <p:nvPr/>
        </p:nvSpPr>
        <p:spPr>
          <a:xfrm>
            <a:off x="176325" y="936650"/>
            <a:ext cx="42903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0)</a:t>
            </a:r>
            <a:endParaRPr sz="2400">
              <a:solidFill>
                <a:schemeClr val="dk1"/>
              </a:solidFill>
            </a:endParaRPr>
          </a:p>
        </p:txBody>
      </p:sp>
      <p:sp>
        <p:nvSpPr>
          <p:cNvPr id="1580" name="Google Shape;1580;p107"/>
          <p:cNvSpPr/>
          <p:nvPr/>
        </p:nvSpPr>
        <p:spPr>
          <a:xfrm>
            <a:off x="5559200" y="947600"/>
            <a:ext cx="29706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(y1</a:t>
            </a:r>
            <a:r>
              <a:rPr baseline="30000" lang="en-US" sz="2400">
                <a:solidFill>
                  <a:schemeClr val="dk1"/>
                </a:solidFill>
              </a:rPr>
              <a:t>(0)</a:t>
            </a:r>
            <a:r>
              <a:rPr lang="en-US" sz="2400">
                <a:solidFill>
                  <a:schemeClr val="dk1"/>
                </a:solidFill>
              </a:rPr>
              <a:t>, 0, z, -z*a1, 0)</a:t>
            </a:r>
            <a:endParaRPr sz="2400">
              <a:solidFill>
                <a:schemeClr val="dk1"/>
              </a:solidFill>
            </a:endParaRPr>
          </a:p>
        </p:txBody>
      </p:sp>
      <p:pic>
        <p:nvPicPr>
          <p:cNvPr id="1581" name="Google Shape;1581;p107"/>
          <p:cNvPicPr preferRelativeResize="0"/>
          <p:nvPr/>
        </p:nvPicPr>
        <p:blipFill>
          <a:blip r:embed="rId3">
            <a:alphaModFix/>
          </a:blip>
          <a:stretch>
            <a:fillRect/>
          </a:stretch>
        </p:blipFill>
        <p:spPr>
          <a:xfrm>
            <a:off x="4240488" y="1270850"/>
            <a:ext cx="365760" cy="365760"/>
          </a:xfrm>
          <a:prstGeom prst="rect">
            <a:avLst/>
          </a:prstGeom>
          <a:noFill/>
          <a:ln>
            <a:noFill/>
          </a:ln>
        </p:spPr>
      </p:pic>
      <p:pic>
        <p:nvPicPr>
          <p:cNvPr id="1582" name="Google Shape;1582;p107"/>
          <p:cNvPicPr preferRelativeResize="0"/>
          <p:nvPr/>
        </p:nvPicPr>
        <p:blipFill>
          <a:blip r:embed="rId4">
            <a:alphaModFix/>
          </a:blip>
          <a:stretch>
            <a:fillRect/>
          </a:stretch>
        </p:blipFill>
        <p:spPr>
          <a:xfrm>
            <a:off x="8301063" y="956350"/>
            <a:ext cx="609600" cy="609600"/>
          </a:xfrm>
          <a:prstGeom prst="rect">
            <a:avLst/>
          </a:prstGeom>
          <a:noFill/>
          <a:ln>
            <a:noFill/>
          </a:ln>
        </p:spPr>
      </p:pic>
      <p:sp>
        <p:nvSpPr>
          <p:cNvPr id="1583" name="Google Shape;1583;p107"/>
          <p:cNvSpPr/>
          <p:nvPr/>
        </p:nvSpPr>
        <p:spPr>
          <a:xfrm>
            <a:off x="176325" y="2155850"/>
            <a:ext cx="63477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a:t>
            </a:r>
            <a:r>
              <a:rPr lang="en-US" sz="2400">
                <a:solidFill>
                  <a:srgbClr val="4A86E8"/>
                </a:solidFill>
              </a:rPr>
              <a:t>x1</a:t>
            </a:r>
            <a:r>
              <a:rPr baseline="30000" lang="en-US" sz="2400">
                <a:solidFill>
                  <a:srgbClr val="4A86E8"/>
                </a:solidFill>
              </a:rPr>
              <a:t>(0)</a:t>
            </a:r>
            <a:r>
              <a:rPr lang="en-US" sz="2400">
                <a:solidFill>
                  <a:srgbClr val="4A86E8"/>
                </a:solidFill>
              </a:rPr>
              <a:t>y1</a:t>
            </a:r>
            <a:r>
              <a:rPr baseline="30000" lang="en-US" sz="2400">
                <a:solidFill>
                  <a:srgbClr val="4A86E8"/>
                </a:solidFill>
              </a:rPr>
              <a:t>(0)</a:t>
            </a:r>
            <a:r>
              <a:rPr lang="en-US" sz="2400">
                <a:solidFill>
                  <a:srgbClr val="4A86E8"/>
                </a:solidFill>
              </a:rPr>
              <a:t>+z*K1(t)</a:t>
            </a:r>
            <a:r>
              <a:rPr lang="en-US" sz="2400">
                <a:solidFill>
                  <a:schemeClr val="dk1"/>
                </a:solidFill>
              </a:rPr>
              <a:t>)</a:t>
            </a:r>
            <a:endParaRPr sz="2400">
              <a:solidFill>
                <a:schemeClr val="dk1"/>
              </a:solidFill>
            </a:endParaRPr>
          </a:p>
        </p:txBody>
      </p:sp>
      <p:sp>
        <p:nvSpPr>
          <p:cNvPr id="1584" name="Google Shape;1584;p107"/>
          <p:cNvSpPr/>
          <p:nvPr/>
        </p:nvSpPr>
        <p:spPr>
          <a:xfrm>
            <a:off x="6524037" y="2166800"/>
            <a:ext cx="20058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a:t>
            </a:r>
            <a:r>
              <a:rPr lang="en-US" sz="2400">
                <a:solidFill>
                  <a:srgbClr val="4A86E8"/>
                </a:solidFill>
              </a:rPr>
              <a:t>0, 0, 0, 0, 1</a:t>
            </a:r>
            <a:r>
              <a:rPr lang="en-US" sz="2400">
                <a:solidFill>
                  <a:schemeClr val="dk1"/>
                </a:solidFill>
              </a:rPr>
              <a:t>)</a:t>
            </a:r>
            <a:endParaRPr sz="2400">
              <a:solidFill>
                <a:schemeClr val="dk1"/>
              </a:solidFill>
            </a:endParaRPr>
          </a:p>
        </p:txBody>
      </p:sp>
      <p:pic>
        <p:nvPicPr>
          <p:cNvPr id="1585" name="Google Shape;1585;p107"/>
          <p:cNvPicPr preferRelativeResize="0"/>
          <p:nvPr/>
        </p:nvPicPr>
        <p:blipFill>
          <a:blip r:embed="rId3">
            <a:alphaModFix/>
          </a:blip>
          <a:stretch>
            <a:fillRect/>
          </a:stretch>
        </p:blipFill>
        <p:spPr>
          <a:xfrm>
            <a:off x="6297888" y="2490050"/>
            <a:ext cx="365760" cy="365760"/>
          </a:xfrm>
          <a:prstGeom prst="rect">
            <a:avLst/>
          </a:prstGeom>
          <a:noFill/>
          <a:ln>
            <a:noFill/>
          </a:ln>
        </p:spPr>
      </p:pic>
      <p:pic>
        <p:nvPicPr>
          <p:cNvPr id="1586" name="Google Shape;1586;p107"/>
          <p:cNvPicPr preferRelativeResize="0"/>
          <p:nvPr/>
        </p:nvPicPr>
        <p:blipFill>
          <a:blip r:embed="rId4">
            <a:alphaModFix/>
          </a:blip>
          <a:stretch>
            <a:fillRect/>
          </a:stretch>
        </p:blipFill>
        <p:spPr>
          <a:xfrm>
            <a:off x="8352788" y="2226800"/>
            <a:ext cx="609600" cy="609600"/>
          </a:xfrm>
          <a:prstGeom prst="rect">
            <a:avLst/>
          </a:prstGeom>
          <a:noFill/>
          <a:ln>
            <a:noFill/>
          </a:ln>
        </p:spPr>
      </p:pic>
      <p:sp>
        <p:nvSpPr>
          <p:cNvPr id="1587" name="Google Shape;1587;p107"/>
          <p:cNvSpPr txBox="1"/>
          <p:nvPr>
            <p:ph type="title"/>
          </p:nvPr>
        </p:nvSpPr>
        <p:spPr>
          <a:xfrm>
            <a:off x="152325"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100">
                <a:solidFill>
                  <a:schemeClr val="dk1"/>
                </a:solidFill>
              </a:rPr>
              <a:t>Selective-security Proof Idea</a:t>
            </a:r>
            <a:endParaRPr sz="3100">
              <a:solidFill>
                <a:srgbClr val="4A86E8"/>
              </a:solidFill>
            </a:endParaRPr>
          </a:p>
        </p:txBody>
      </p:sp>
      <p:sp>
        <p:nvSpPr>
          <p:cNvPr id="1588" name="Google Shape;1588;p107"/>
          <p:cNvSpPr/>
          <p:nvPr/>
        </p:nvSpPr>
        <p:spPr>
          <a:xfrm>
            <a:off x="1362825" y="3226125"/>
            <a:ext cx="6418200" cy="1246800"/>
          </a:xfrm>
          <a:prstGeom prst="ellipse">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Function-hiding security of IPE</a:t>
            </a:r>
            <a:endParaRPr sz="25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593" name="Shape 1593"/>
        <p:cNvGrpSpPr/>
        <p:nvPr/>
      </p:nvGrpSpPr>
      <p:grpSpPr>
        <a:xfrm>
          <a:off x="0" y="0"/>
          <a:ext cx="0" cy="0"/>
          <a:chOff x="0" y="0"/>
          <a:chExt cx="0" cy="0"/>
        </a:xfrm>
      </p:grpSpPr>
      <p:sp>
        <p:nvSpPr>
          <p:cNvPr id="1594" name="Google Shape;1594;p108"/>
          <p:cNvSpPr/>
          <p:nvPr/>
        </p:nvSpPr>
        <p:spPr>
          <a:xfrm>
            <a:off x="52350" y="837700"/>
            <a:ext cx="8998800" cy="846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108"/>
          <p:cNvSpPr/>
          <p:nvPr/>
        </p:nvSpPr>
        <p:spPr>
          <a:xfrm>
            <a:off x="52350" y="2056900"/>
            <a:ext cx="8998800" cy="846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08"/>
          <p:cNvSpPr/>
          <p:nvPr/>
        </p:nvSpPr>
        <p:spPr>
          <a:xfrm>
            <a:off x="52350" y="3276100"/>
            <a:ext cx="8998800" cy="846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08"/>
          <p:cNvSpPr/>
          <p:nvPr/>
        </p:nvSpPr>
        <p:spPr>
          <a:xfrm>
            <a:off x="176325" y="936650"/>
            <a:ext cx="42903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0)</a:t>
            </a:r>
            <a:endParaRPr sz="2400">
              <a:solidFill>
                <a:schemeClr val="dk1"/>
              </a:solidFill>
            </a:endParaRPr>
          </a:p>
        </p:txBody>
      </p:sp>
      <p:sp>
        <p:nvSpPr>
          <p:cNvPr id="1598" name="Google Shape;1598;p108"/>
          <p:cNvSpPr/>
          <p:nvPr/>
        </p:nvSpPr>
        <p:spPr>
          <a:xfrm>
            <a:off x="5559200" y="947600"/>
            <a:ext cx="29706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(y1</a:t>
            </a:r>
            <a:r>
              <a:rPr baseline="30000" lang="en-US" sz="2400">
                <a:solidFill>
                  <a:schemeClr val="dk1"/>
                </a:solidFill>
              </a:rPr>
              <a:t>(0)</a:t>
            </a:r>
            <a:r>
              <a:rPr lang="en-US" sz="2400">
                <a:solidFill>
                  <a:schemeClr val="dk1"/>
                </a:solidFill>
              </a:rPr>
              <a:t>, 0, z, -z*a1, 0)</a:t>
            </a:r>
            <a:endParaRPr sz="2400">
              <a:solidFill>
                <a:schemeClr val="dk1"/>
              </a:solidFill>
            </a:endParaRPr>
          </a:p>
        </p:txBody>
      </p:sp>
      <p:pic>
        <p:nvPicPr>
          <p:cNvPr id="1599" name="Google Shape;1599;p108"/>
          <p:cNvPicPr preferRelativeResize="0"/>
          <p:nvPr/>
        </p:nvPicPr>
        <p:blipFill>
          <a:blip r:embed="rId3">
            <a:alphaModFix/>
          </a:blip>
          <a:stretch>
            <a:fillRect/>
          </a:stretch>
        </p:blipFill>
        <p:spPr>
          <a:xfrm>
            <a:off x="4240488" y="1270850"/>
            <a:ext cx="365760" cy="365760"/>
          </a:xfrm>
          <a:prstGeom prst="rect">
            <a:avLst/>
          </a:prstGeom>
          <a:noFill/>
          <a:ln>
            <a:noFill/>
          </a:ln>
        </p:spPr>
      </p:pic>
      <p:pic>
        <p:nvPicPr>
          <p:cNvPr id="1600" name="Google Shape;1600;p108"/>
          <p:cNvPicPr preferRelativeResize="0"/>
          <p:nvPr/>
        </p:nvPicPr>
        <p:blipFill>
          <a:blip r:embed="rId4">
            <a:alphaModFix/>
          </a:blip>
          <a:stretch>
            <a:fillRect/>
          </a:stretch>
        </p:blipFill>
        <p:spPr>
          <a:xfrm>
            <a:off x="8301063" y="956350"/>
            <a:ext cx="609600" cy="609600"/>
          </a:xfrm>
          <a:prstGeom prst="rect">
            <a:avLst/>
          </a:prstGeom>
          <a:noFill/>
          <a:ln>
            <a:noFill/>
          </a:ln>
        </p:spPr>
      </p:pic>
      <p:sp>
        <p:nvSpPr>
          <p:cNvPr id="1601" name="Google Shape;1601;p108"/>
          <p:cNvSpPr/>
          <p:nvPr/>
        </p:nvSpPr>
        <p:spPr>
          <a:xfrm>
            <a:off x="176325" y="2155850"/>
            <a:ext cx="63477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a:t>
            </a:r>
            <a:r>
              <a:rPr lang="en-US" sz="2400">
                <a:solidFill>
                  <a:srgbClr val="4A86E8"/>
                </a:solidFill>
              </a:rPr>
              <a:t>x1</a:t>
            </a:r>
            <a:r>
              <a:rPr baseline="30000" lang="en-US" sz="2400">
                <a:solidFill>
                  <a:srgbClr val="4A86E8"/>
                </a:solidFill>
              </a:rPr>
              <a:t>(0)</a:t>
            </a:r>
            <a:r>
              <a:rPr lang="en-US" sz="2400">
                <a:solidFill>
                  <a:srgbClr val="4A86E8"/>
                </a:solidFill>
              </a:rPr>
              <a:t>y1</a:t>
            </a:r>
            <a:r>
              <a:rPr baseline="30000" lang="en-US" sz="2400">
                <a:solidFill>
                  <a:srgbClr val="4A86E8"/>
                </a:solidFill>
              </a:rPr>
              <a:t>(0)</a:t>
            </a:r>
            <a:r>
              <a:rPr lang="en-US" sz="2400">
                <a:solidFill>
                  <a:srgbClr val="4A86E8"/>
                </a:solidFill>
              </a:rPr>
              <a:t>+z*K1(t)</a:t>
            </a:r>
            <a:r>
              <a:rPr lang="en-US" sz="2400">
                <a:solidFill>
                  <a:schemeClr val="dk1"/>
                </a:solidFill>
              </a:rPr>
              <a:t>)</a:t>
            </a:r>
            <a:endParaRPr sz="2400">
              <a:solidFill>
                <a:schemeClr val="dk1"/>
              </a:solidFill>
            </a:endParaRPr>
          </a:p>
        </p:txBody>
      </p:sp>
      <p:sp>
        <p:nvSpPr>
          <p:cNvPr id="1602" name="Google Shape;1602;p108"/>
          <p:cNvSpPr/>
          <p:nvPr/>
        </p:nvSpPr>
        <p:spPr>
          <a:xfrm>
            <a:off x="6524037" y="2166800"/>
            <a:ext cx="20058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a:t>
            </a:r>
            <a:r>
              <a:rPr lang="en-US" sz="2400">
                <a:solidFill>
                  <a:srgbClr val="4A86E8"/>
                </a:solidFill>
              </a:rPr>
              <a:t>0, 0, 0, 0, 1</a:t>
            </a:r>
            <a:r>
              <a:rPr lang="en-US" sz="2400">
                <a:solidFill>
                  <a:schemeClr val="dk1"/>
                </a:solidFill>
              </a:rPr>
              <a:t>)</a:t>
            </a:r>
            <a:endParaRPr sz="2400">
              <a:solidFill>
                <a:schemeClr val="dk1"/>
              </a:solidFill>
            </a:endParaRPr>
          </a:p>
        </p:txBody>
      </p:sp>
      <p:pic>
        <p:nvPicPr>
          <p:cNvPr id="1603" name="Google Shape;1603;p108"/>
          <p:cNvPicPr preferRelativeResize="0"/>
          <p:nvPr/>
        </p:nvPicPr>
        <p:blipFill>
          <a:blip r:embed="rId3">
            <a:alphaModFix/>
          </a:blip>
          <a:stretch>
            <a:fillRect/>
          </a:stretch>
        </p:blipFill>
        <p:spPr>
          <a:xfrm>
            <a:off x="6297888" y="2490050"/>
            <a:ext cx="365760" cy="365760"/>
          </a:xfrm>
          <a:prstGeom prst="rect">
            <a:avLst/>
          </a:prstGeom>
          <a:noFill/>
          <a:ln>
            <a:noFill/>
          </a:ln>
        </p:spPr>
      </p:pic>
      <p:pic>
        <p:nvPicPr>
          <p:cNvPr id="1604" name="Google Shape;1604;p108"/>
          <p:cNvPicPr preferRelativeResize="0"/>
          <p:nvPr/>
        </p:nvPicPr>
        <p:blipFill>
          <a:blip r:embed="rId4">
            <a:alphaModFix/>
          </a:blip>
          <a:stretch>
            <a:fillRect/>
          </a:stretch>
        </p:blipFill>
        <p:spPr>
          <a:xfrm>
            <a:off x="8352788" y="2226800"/>
            <a:ext cx="609600" cy="609600"/>
          </a:xfrm>
          <a:prstGeom prst="rect">
            <a:avLst/>
          </a:prstGeom>
          <a:noFill/>
          <a:ln>
            <a:noFill/>
          </a:ln>
        </p:spPr>
      </p:pic>
      <p:sp>
        <p:nvSpPr>
          <p:cNvPr id="1605" name="Google Shape;1605;p108"/>
          <p:cNvSpPr/>
          <p:nvPr/>
        </p:nvSpPr>
        <p:spPr>
          <a:xfrm>
            <a:off x="176325" y="3375050"/>
            <a:ext cx="63477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x1</a:t>
            </a:r>
            <a:r>
              <a:rPr baseline="30000" lang="en-US" sz="2400">
                <a:solidFill>
                  <a:schemeClr val="dk1"/>
                </a:solidFill>
              </a:rPr>
              <a:t>(0)</a:t>
            </a:r>
            <a:r>
              <a:rPr lang="en-US" sz="2400">
                <a:solidFill>
                  <a:schemeClr val="dk1"/>
                </a:solidFill>
              </a:rPr>
              <a:t>y1</a:t>
            </a:r>
            <a:r>
              <a:rPr baseline="30000" lang="en-US" sz="2400">
                <a:solidFill>
                  <a:schemeClr val="dk1"/>
                </a:solidFill>
              </a:rPr>
              <a:t>(0)</a:t>
            </a:r>
            <a:r>
              <a:rPr lang="en-US" sz="2400">
                <a:solidFill>
                  <a:schemeClr val="dk1"/>
                </a:solidFill>
              </a:rPr>
              <a:t>+</a:t>
            </a:r>
            <a:r>
              <a:rPr lang="en-US" sz="2400">
                <a:solidFill>
                  <a:srgbClr val="4A86E8"/>
                </a:solidFill>
              </a:rPr>
              <a:t>T1</a:t>
            </a:r>
            <a:r>
              <a:rPr lang="en-US" sz="2400">
                <a:solidFill>
                  <a:schemeClr val="dk1"/>
                </a:solidFill>
              </a:rPr>
              <a:t>)</a:t>
            </a:r>
            <a:endParaRPr sz="2400">
              <a:solidFill>
                <a:schemeClr val="dk1"/>
              </a:solidFill>
            </a:endParaRPr>
          </a:p>
        </p:txBody>
      </p:sp>
      <p:sp>
        <p:nvSpPr>
          <p:cNvPr id="1606" name="Google Shape;1606;p108"/>
          <p:cNvSpPr/>
          <p:nvPr/>
        </p:nvSpPr>
        <p:spPr>
          <a:xfrm>
            <a:off x="6524025" y="3366300"/>
            <a:ext cx="20058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(0, 0, 0, 0, 1)</a:t>
            </a:r>
            <a:endParaRPr sz="2400">
              <a:solidFill>
                <a:schemeClr val="dk1"/>
              </a:solidFill>
            </a:endParaRPr>
          </a:p>
        </p:txBody>
      </p:sp>
      <p:pic>
        <p:nvPicPr>
          <p:cNvPr id="1607" name="Google Shape;1607;p108"/>
          <p:cNvPicPr preferRelativeResize="0"/>
          <p:nvPr/>
        </p:nvPicPr>
        <p:blipFill>
          <a:blip r:embed="rId3">
            <a:alphaModFix/>
          </a:blip>
          <a:stretch>
            <a:fillRect/>
          </a:stretch>
        </p:blipFill>
        <p:spPr>
          <a:xfrm>
            <a:off x="6297888" y="3681050"/>
            <a:ext cx="365760" cy="365760"/>
          </a:xfrm>
          <a:prstGeom prst="rect">
            <a:avLst/>
          </a:prstGeom>
          <a:noFill/>
          <a:ln>
            <a:noFill/>
          </a:ln>
        </p:spPr>
      </p:pic>
      <p:pic>
        <p:nvPicPr>
          <p:cNvPr id="1608" name="Google Shape;1608;p108"/>
          <p:cNvPicPr preferRelativeResize="0"/>
          <p:nvPr/>
        </p:nvPicPr>
        <p:blipFill>
          <a:blip r:embed="rId4">
            <a:alphaModFix/>
          </a:blip>
          <a:stretch>
            <a:fillRect/>
          </a:stretch>
        </p:blipFill>
        <p:spPr>
          <a:xfrm>
            <a:off x="8301063" y="3394750"/>
            <a:ext cx="609600" cy="609600"/>
          </a:xfrm>
          <a:prstGeom prst="rect">
            <a:avLst/>
          </a:prstGeom>
          <a:noFill/>
          <a:ln>
            <a:noFill/>
          </a:ln>
        </p:spPr>
      </p:pic>
      <p:sp>
        <p:nvSpPr>
          <p:cNvPr id="1609" name="Google Shape;1609;p108"/>
          <p:cNvSpPr txBox="1"/>
          <p:nvPr>
            <p:ph type="title"/>
          </p:nvPr>
        </p:nvSpPr>
        <p:spPr>
          <a:xfrm>
            <a:off x="152325"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100">
                <a:solidFill>
                  <a:schemeClr val="dk1"/>
                </a:solidFill>
              </a:rPr>
              <a:t>Selective-security Proof Idea</a:t>
            </a:r>
            <a:endParaRPr sz="3100">
              <a:solidFill>
                <a:srgbClr val="4A86E8"/>
              </a:solidFill>
            </a:endParaRPr>
          </a:p>
        </p:txBody>
      </p:sp>
      <p:sp>
        <p:nvSpPr>
          <p:cNvPr id="1610" name="Google Shape;1610;p108"/>
          <p:cNvSpPr/>
          <p:nvPr/>
        </p:nvSpPr>
        <p:spPr>
          <a:xfrm>
            <a:off x="1362825" y="4369125"/>
            <a:ext cx="6418200" cy="1246800"/>
          </a:xfrm>
          <a:prstGeom prst="ellipse">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CPRF security + </a:t>
            </a:r>
            <a:endParaRPr sz="2500"/>
          </a:p>
          <a:p>
            <a:pPr indent="0" lvl="0" marL="0" rtl="0" algn="ctr">
              <a:spcBef>
                <a:spcPts val="0"/>
              </a:spcBef>
              <a:spcAft>
                <a:spcPts val="0"/>
              </a:spcAft>
              <a:buNone/>
            </a:pPr>
            <a:r>
              <a:rPr lang="en-US" sz="2500"/>
              <a:t>Decisional Linear Assumption</a:t>
            </a:r>
            <a:endParaRPr sz="25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615" name="Shape 1615"/>
        <p:cNvGrpSpPr/>
        <p:nvPr/>
      </p:nvGrpSpPr>
      <p:grpSpPr>
        <a:xfrm>
          <a:off x="0" y="0"/>
          <a:ext cx="0" cy="0"/>
          <a:chOff x="0" y="0"/>
          <a:chExt cx="0" cy="0"/>
        </a:xfrm>
      </p:grpSpPr>
      <p:sp>
        <p:nvSpPr>
          <p:cNvPr id="1616" name="Google Shape;1616;p109"/>
          <p:cNvSpPr/>
          <p:nvPr/>
        </p:nvSpPr>
        <p:spPr>
          <a:xfrm>
            <a:off x="52350" y="837700"/>
            <a:ext cx="8998800" cy="846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109"/>
          <p:cNvSpPr/>
          <p:nvPr/>
        </p:nvSpPr>
        <p:spPr>
          <a:xfrm>
            <a:off x="52350" y="4495300"/>
            <a:ext cx="8998800" cy="846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109"/>
          <p:cNvSpPr/>
          <p:nvPr/>
        </p:nvSpPr>
        <p:spPr>
          <a:xfrm>
            <a:off x="52350" y="2056900"/>
            <a:ext cx="8998800" cy="846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109"/>
          <p:cNvSpPr/>
          <p:nvPr/>
        </p:nvSpPr>
        <p:spPr>
          <a:xfrm>
            <a:off x="52350" y="3276100"/>
            <a:ext cx="8998800" cy="846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109"/>
          <p:cNvSpPr/>
          <p:nvPr/>
        </p:nvSpPr>
        <p:spPr>
          <a:xfrm>
            <a:off x="176325" y="936650"/>
            <a:ext cx="42903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0)</a:t>
            </a:r>
            <a:endParaRPr sz="2400">
              <a:solidFill>
                <a:schemeClr val="dk1"/>
              </a:solidFill>
            </a:endParaRPr>
          </a:p>
        </p:txBody>
      </p:sp>
      <p:sp>
        <p:nvSpPr>
          <p:cNvPr id="1621" name="Google Shape;1621;p109"/>
          <p:cNvSpPr/>
          <p:nvPr/>
        </p:nvSpPr>
        <p:spPr>
          <a:xfrm>
            <a:off x="5559200" y="947600"/>
            <a:ext cx="29706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(y1</a:t>
            </a:r>
            <a:r>
              <a:rPr baseline="30000" lang="en-US" sz="2400">
                <a:solidFill>
                  <a:schemeClr val="dk1"/>
                </a:solidFill>
              </a:rPr>
              <a:t>(0)</a:t>
            </a:r>
            <a:r>
              <a:rPr lang="en-US" sz="2400">
                <a:solidFill>
                  <a:schemeClr val="dk1"/>
                </a:solidFill>
              </a:rPr>
              <a:t>, 0, z, -z*a1, 0)</a:t>
            </a:r>
            <a:endParaRPr sz="2400">
              <a:solidFill>
                <a:schemeClr val="dk1"/>
              </a:solidFill>
            </a:endParaRPr>
          </a:p>
        </p:txBody>
      </p:sp>
      <p:pic>
        <p:nvPicPr>
          <p:cNvPr id="1622" name="Google Shape;1622;p109"/>
          <p:cNvPicPr preferRelativeResize="0"/>
          <p:nvPr/>
        </p:nvPicPr>
        <p:blipFill>
          <a:blip r:embed="rId3">
            <a:alphaModFix/>
          </a:blip>
          <a:stretch>
            <a:fillRect/>
          </a:stretch>
        </p:blipFill>
        <p:spPr>
          <a:xfrm>
            <a:off x="4240488" y="1270850"/>
            <a:ext cx="365760" cy="365760"/>
          </a:xfrm>
          <a:prstGeom prst="rect">
            <a:avLst/>
          </a:prstGeom>
          <a:noFill/>
          <a:ln>
            <a:noFill/>
          </a:ln>
        </p:spPr>
      </p:pic>
      <p:pic>
        <p:nvPicPr>
          <p:cNvPr id="1623" name="Google Shape;1623;p109"/>
          <p:cNvPicPr preferRelativeResize="0"/>
          <p:nvPr/>
        </p:nvPicPr>
        <p:blipFill>
          <a:blip r:embed="rId4">
            <a:alphaModFix/>
          </a:blip>
          <a:stretch>
            <a:fillRect/>
          </a:stretch>
        </p:blipFill>
        <p:spPr>
          <a:xfrm>
            <a:off x="8301063" y="956350"/>
            <a:ext cx="609600" cy="609600"/>
          </a:xfrm>
          <a:prstGeom prst="rect">
            <a:avLst/>
          </a:prstGeom>
          <a:noFill/>
          <a:ln>
            <a:noFill/>
          </a:ln>
        </p:spPr>
      </p:pic>
      <p:sp>
        <p:nvSpPr>
          <p:cNvPr id="1624" name="Google Shape;1624;p109"/>
          <p:cNvSpPr/>
          <p:nvPr/>
        </p:nvSpPr>
        <p:spPr>
          <a:xfrm>
            <a:off x="176325" y="4594250"/>
            <a:ext cx="63477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a:t>
            </a:r>
            <a:r>
              <a:rPr lang="en-US" sz="2400">
                <a:solidFill>
                  <a:srgbClr val="4A86E8"/>
                </a:solidFill>
              </a:rPr>
              <a:t>x1</a:t>
            </a:r>
            <a:r>
              <a:rPr baseline="30000" lang="en-US" sz="2400">
                <a:solidFill>
                  <a:srgbClr val="4A86E8"/>
                </a:solidFill>
              </a:rPr>
              <a:t>(1)</a:t>
            </a:r>
            <a:r>
              <a:rPr lang="en-US" sz="2400">
                <a:solidFill>
                  <a:srgbClr val="4A86E8"/>
                </a:solidFill>
              </a:rPr>
              <a:t>y1</a:t>
            </a:r>
            <a:r>
              <a:rPr baseline="30000" lang="en-US" sz="2400">
                <a:solidFill>
                  <a:srgbClr val="4A86E8"/>
                </a:solidFill>
              </a:rPr>
              <a:t>(1)</a:t>
            </a:r>
            <a:r>
              <a:rPr lang="en-US" sz="2400">
                <a:solidFill>
                  <a:schemeClr val="dk1"/>
                </a:solidFill>
              </a:rPr>
              <a:t>+T1)</a:t>
            </a:r>
            <a:endParaRPr sz="2400">
              <a:solidFill>
                <a:schemeClr val="dk1"/>
              </a:solidFill>
            </a:endParaRPr>
          </a:p>
        </p:txBody>
      </p:sp>
      <p:pic>
        <p:nvPicPr>
          <p:cNvPr id="1625" name="Google Shape;1625;p109"/>
          <p:cNvPicPr preferRelativeResize="0"/>
          <p:nvPr/>
        </p:nvPicPr>
        <p:blipFill>
          <a:blip r:embed="rId3">
            <a:alphaModFix/>
          </a:blip>
          <a:stretch>
            <a:fillRect/>
          </a:stretch>
        </p:blipFill>
        <p:spPr>
          <a:xfrm>
            <a:off x="6297888" y="4885750"/>
            <a:ext cx="365760" cy="365760"/>
          </a:xfrm>
          <a:prstGeom prst="rect">
            <a:avLst/>
          </a:prstGeom>
          <a:noFill/>
          <a:ln>
            <a:noFill/>
          </a:ln>
        </p:spPr>
      </p:pic>
      <p:pic>
        <p:nvPicPr>
          <p:cNvPr id="1626" name="Google Shape;1626;p109"/>
          <p:cNvPicPr preferRelativeResize="0"/>
          <p:nvPr/>
        </p:nvPicPr>
        <p:blipFill>
          <a:blip r:embed="rId4">
            <a:alphaModFix/>
          </a:blip>
          <a:stretch>
            <a:fillRect/>
          </a:stretch>
        </p:blipFill>
        <p:spPr>
          <a:xfrm>
            <a:off x="8301063" y="4613950"/>
            <a:ext cx="609600" cy="609600"/>
          </a:xfrm>
          <a:prstGeom prst="rect">
            <a:avLst/>
          </a:prstGeom>
          <a:noFill/>
          <a:ln>
            <a:noFill/>
          </a:ln>
        </p:spPr>
      </p:pic>
      <p:sp>
        <p:nvSpPr>
          <p:cNvPr id="1627" name="Google Shape;1627;p109"/>
          <p:cNvSpPr/>
          <p:nvPr/>
        </p:nvSpPr>
        <p:spPr>
          <a:xfrm>
            <a:off x="176325" y="2155850"/>
            <a:ext cx="63477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a:t>
            </a:r>
            <a:r>
              <a:rPr lang="en-US" sz="2400">
                <a:solidFill>
                  <a:srgbClr val="4A86E8"/>
                </a:solidFill>
              </a:rPr>
              <a:t>x1</a:t>
            </a:r>
            <a:r>
              <a:rPr baseline="30000" lang="en-US" sz="2400">
                <a:solidFill>
                  <a:srgbClr val="4A86E8"/>
                </a:solidFill>
              </a:rPr>
              <a:t>(0)</a:t>
            </a:r>
            <a:r>
              <a:rPr lang="en-US" sz="2400">
                <a:solidFill>
                  <a:srgbClr val="4A86E8"/>
                </a:solidFill>
              </a:rPr>
              <a:t>y1</a:t>
            </a:r>
            <a:r>
              <a:rPr baseline="30000" lang="en-US" sz="2400">
                <a:solidFill>
                  <a:srgbClr val="4A86E8"/>
                </a:solidFill>
              </a:rPr>
              <a:t>(0)</a:t>
            </a:r>
            <a:r>
              <a:rPr lang="en-US" sz="2400">
                <a:solidFill>
                  <a:srgbClr val="4A86E8"/>
                </a:solidFill>
              </a:rPr>
              <a:t>+z*K1(t)</a:t>
            </a:r>
            <a:r>
              <a:rPr lang="en-US" sz="2400">
                <a:solidFill>
                  <a:schemeClr val="dk1"/>
                </a:solidFill>
              </a:rPr>
              <a:t>)</a:t>
            </a:r>
            <a:endParaRPr sz="2400">
              <a:solidFill>
                <a:schemeClr val="dk1"/>
              </a:solidFill>
            </a:endParaRPr>
          </a:p>
        </p:txBody>
      </p:sp>
      <p:sp>
        <p:nvSpPr>
          <p:cNvPr id="1628" name="Google Shape;1628;p109"/>
          <p:cNvSpPr/>
          <p:nvPr/>
        </p:nvSpPr>
        <p:spPr>
          <a:xfrm>
            <a:off x="6524037" y="2166800"/>
            <a:ext cx="20058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a:t>
            </a:r>
            <a:r>
              <a:rPr lang="en-US" sz="2400">
                <a:solidFill>
                  <a:srgbClr val="4A86E8"/>
                </a:solidFill>
              </a:rPr>
              <a:t>0, 0, 0, 0, 1</a:t>
            </a:r>
            <a:r>
              <a:rPr lang="en-US" sz="2400">
                <a:solidFill>
                  <a:schemeClr val="dk1"/>
                </a:solidFill>
              </a:rPr>
              <a:t>)</a:t>
            </a:r>
            <a:endParaRPr sz="2400">
              <a:solidFill>
                <a:schemeClr val="dk1"/>
              </a:solidFill>
            </a:endParaRPr>
          </a:p>
        </p:txBody>
      </p:sp>
      <p:pic>
        <p:nvPicPr>
          <p:cNvPr id="1629" name="Google Shape;1629;p109"/>
          <p:cNvPicPr preferRelativeResize="0"/>
          <p:nvPr/>
        </p:nvPicPr>
        <p:blipFill>
          <a:blip r:embed="rId3">
            <a:alphaModFix/>
          </a:blip>
          <a:stretch>
            <a:fillRect/>
          </a:stretch>
        </p:blipFill>
        <p:spPr>
          <a:xfrm>
            <a:off x="6297888" y="2490050"/>
            <a:ext cx="365760" cy="365760"/>
          </a:xfrm>
          <a:prstGeom prst="rect">
            <a:avLst/>
          </a:prstGeom>
          <a:noFill/>
          <a:ln>
            <a:noFill/>
          </a:ln>
        </p:spPr>
      </p:pic>
      <p:pic>
        <p:nvPicPr>
          <p:cNvPr id="1630" name="Google Shape;1630;p109"/>
          <p:cNvPicPr preferRelativeResize="0"/>
          <p:nvPr/>
        </p:nvPicPr>
        <p:blipFill>
          <a:blip r:embed="rId4">
            <a:alphaModFix/>
          </a:blip>
          <a:stretch>
            <a:fillRect/>
          </a:stretch>
        </p:blipFill>
        <p:spPr>
          <a:xfrm>
            <a:off x="8352788" y="2226800"/>
            <a:ext cx="609600" cy="609600"/>
          </a:xfrm>
          <a:prstGeom prst="rect">
            <a:avLst/>
          </a:prstGeom>
          <a:noFill/>
          <a:ln>
            <a:noFill/>
          </a:ln>
        </p:spPr>
      </p:pic>
      <p:sp>
        <p:nvSpPr>
          <p:cNvPr id="1631" name="Google Shape;1631;p109"/>
          <p:cNvSpPr/>
          <p:nvPr/>
        </p:nvSpPr>
        <p:spPr>
          <a:xfrm>
            <a:off x="176325" y="3375050"/>
            <a:ext cx="63477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x1</a:t>
            </a:r>
            <a:r>
              <a:rPr baseline="30000" lang="en-US" sz="2400">
                <a:solidFill>
                  <a:schemeClr val="dk1"/>
                </a:solidFill>
              </a:rPr>
              <a:t>(0)</a:t>
            </a:r>
            <a:r>
              <a:rPr lang="en-US" sz="2400">
                <a:solidFill>
                  <a:schemeClr val="dk1"/>
                </a:solidFill>
              </a:rPr>
              <a:t>y1</a:t>
            </a:r>
            <a:r>
              <a:rPr baseline="30000" lang="en-US" sz="2400">
                <a:solidFill>
                  <a:schemeClr val="dk1"/>
                </a:solidFill>
              </a:rPr>
              <a:t>(0)</a:t>
            </a:r>
            <a:r>
              <a:rPr lang="en-US" sz="2400">
                <a:solidFill>
                  <a:schemeClr val="dk1"/>
                </a:solidFill>
              </a:rPr>
              <a:t>+</a:t>
            </a:r>
            <a:r>
              <a:rPr lang="en-US" sz="2400">
                <a:solidFill>
                  <a:srgbClr val="4A86E8"/>
                </a:solidFill>
              </a:rPr>
              <a:t>T1</a:t>
            </a:r>
            <a:r>
              <a:rPr lang="en-US" sz="2400">
                <a:solidFill>
                  <a:schemeClr val="dk1"/>
                </a:solidFill>
              </a:rPr>
              <a:t>)</a:t>
            </a:r>
            <a:endParaRPr sz="2400">
              <a:solidFill>
                <a:schemeClr val="dk1"/>
              </a:solidFill>
            </a:endParaRPr>
          </a:p>
        </p:txBody>
      </p:sp>
      <p:sp>
        <p:nvSpPr>
          <p:cNvPr id="1632" name="Google Shape;1632;p109"/>
          <p:cNvSpPr/>
          <p:nvPr/>
        </p:nvSpPr>
        <p:spPr>
          <a:xfrm>
            <a:off x="6524025" y="3366300"/>
            <a:ext cx="20058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(0, 0, 0, 0, 1)</a:t>
            </a:r>
            <a:endParaRPr sz="2400">
              <a:solidFill>
                <a:schemeClr val="dk1"/>
              </a:solidFill>
            </a:endParaRPr>
          </a:p>
        </p:txBody>
      </p:sp>
      <p:pic>
        <p:nvPicPr>
          <p:cNvPr id="1633" name="Google Shape;1633;p109"/>
          <p:cNvPicPr preferRelativeResize="0"/>
          <p:nvPr/>
        </p:nvPicPr>
        <p:blipFill>
          <a:blip r:embed="rId3">
            <a:alphaModFix/>
          </a:blip>
          <a:stretch>
            <a:fillRect/>
          </a:stretch>
        </p:blipFill>
        <p:spPr>
          <a:xfrm>
            <a:off x="6297888" y="3681050"/>
            <a:ext cx="365760" cy="365760"/>
          </a:xfrm>
          <a:prstGeom prst="rect">
            <a:avLst/>
          </a:prstGeom>
          <a:noFill/>
          <a:ln>
            <a:noFill/>
          </a:ln>
        </p:spPr>
      </p:pic>
      <p:pic>
        <p:nvPicPr>
          <p:cNvPr id="1634" name="Google Shape;1634;p109"/>
          <p:cNvPicPr preferRelativeResize="0"/>
          <p:nvPr/>
        </p:nvPicPr>
        <p:blipFill>
          <a:blip r:embed="rId4">
            <a:alphaModFix/>
          </a:blip>
          <a:stretch>
            <a:fillRect/>
          </a:stretch>
        </p:blipFill>
        <p:spPr>
          <a:xfrm>
            <a:off x="8301063" y="3394750"/>
            <a:ext cx="609600" cy="609600"/>
          </a:xfrm>
          <a:prstGeom prst="rect">
            <a:avLst/>
          </a:prstGeom>
          <a:noFill/>
          <a:ln>
            <a:noFill/>
          </a:ln>
        </p:spPr>
      </p:pic>
      <p:sp>
        <p:nvSpPr>
          <p:cNvPr id="1635" name="Google Shape;1635;p109"/>
          <p:cNvSpPr txBox="1"/>
          <p:nvPr>
            <p:ph type="title"/>
          </p:nvPr>
        </p:nvSpPr>
        <p:spPr>
          <a:xfrm>
            <a:off x="152325"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100">
                <a:solidFill>
                  <a:schemeClr val="dk1"/>
                </a:solidFill>
              </a:rPr>
              <a:t>Selective-security Proof Idea</a:t>
            </a:r>
            <a:endParaRPr sz="3100">
              <a:solidFill>
                <a:srgbClr val="4A86E8"/>
              </a:solidFill>
            </a:endParaRPr>
          </a:p>
        </p:txBody>
      </p:sp>
      <p:sp>
        <p:nvSpPr>
          <p:cNvPr id="1636" name="Google Shape;1636;p109"/>
          <p:cNvSpPr/>
          <p:nvPr/>
        </p:nvSpPr>
        <p:spPr>
          <a:xfrm>
            <a:off x="6524025" y="4585500"/>
            <a:ext cx="20058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(0, 0, 0, 0, 1)</a:t>
            </a:r>
            <a:endParaRPr sz="2400">
              <a:solidFill>
                <a:schemeClr val="dk1"/>
              </a:solidFill>
            </a:endParaRPr>
          </a:p>
        </p:txBody>
      </p:sp>
      <p:sp>
        <p:nvSpPr>
          <p:cNvPr id="1637" name="Google Shape;1637;p109"/>
          <p:cNvSpPr/>
          <p:nvPr/>
        </p:nvSpPr>
        <p:spPr>
          <a:xfrm>
            <a:off x="1362825" y="5512125"/>
            <a:ext cx="6418200" cy="865800"/>
          </a:xfrm>
          <a:prstGeom prst="ellipse">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500"/>
              <a:t>Identically distributed</a:t>
            </a:r>
            <a:endParaRPr sz="2500"/>
          </a:p>
        </p:txBody>
      </p:sp>
      <p:pic>
        <p:nvPicPr>
          <p:cNvPr id="1638" name="Google Shape;1638;p109"/>
          <p:cNvPicPr preferRelativeResize="0"/>
          <p:nvPr/>
        </p:nvPicPr>
        <p:blipFill>
          <a:blip r:embed="rId5">
            <a:alphaModFix/>
          </a:blip>
          <a:stretch>
            <a:fillRect/>
          </a:stretch>
        </p:blipFill>
        <p:spPr>
          <a:xfrm>
            <a:off x="6209150" y="5411625"/>
            <a:ext cx="685801" cy="685801"/>
          </a:xfrm>
          <a:prstGeom prst="rect">
            <a:avLst/>
          </a:prstGeom>
          <a:noFill/>
          <a:ln>
            <a:noFill/>
          </a:ln>
        </p:spPr>
      </p:pic>
      <p:sp>
        <p:nvSpPr>
          <p:cNvPr id="1639" name="Google Shape;1639;p109"/>
          <p:cNvSpPr txBox="1"/>
          <p:nvPr/>
        </p:nvSpPr>
        <p:spPr>
          <a:xfrm>
            <a:off x="183575" y="6323600"/>
            <a:ext cx="7719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Montserrat"/>
                <a:ea typeface="Montserrat"/>
                <a:cs typeface="Montserrat"/>
                <a:sym typeface="Montserrat"/>
              </a:rPr>
              <a:t>Need Admissibility Criteria:</a:t>
            </a:r>
            <a:endParaRPr b="1" sz="2500">
              <a:latin typeface="Montserrat"/>
              <a:ea typeface="Montserrat"/>
              <a:cs typeface="Montserrat"/>
              <a:sym typeface="Montserrat"/>
            </a:endParaRPr>
          </a:p>
        </p:txBody>
      </p:sp>
      <p:pic>
        <p:nvPicPr>
          <p:cNvPr descr="\sum_{i \in H} \langle x_{i,t}^{(0)}, y_{i}^{(0)} \rangle = \sum_{i \in H} \langle x_{i,t}^{(1)}, y_{i}^{(1)} \rangle" id="1640" name="Google Shape;1640;p109" title="MathEquation,#000000"/>
          <p:cNvPicPr preferRelativeResize="0"/>
          <p:nvPr/>
        </p:nvPicPr>
        <p:blipFill>
          <a:blip r:embed="rId6">
            <a:alphaModFix/>
          </a:blip>
          <a:stretch>
            <a:fillRect/>
          </a:stretch>
        </p:blipFill>
        <p:spPr>
          <a:xfrm>
            <a:off x="4959688" y="6367175"/>
            <a:ext cx="3995506" cy="444500"/>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645" name="Shape 1645"/>
        <p:cNvGrpSpPr/>
        <p:nvPr/>
      </p:nvGrpSpPr>
      <p:grpSpPr>
        <a:xfrm>
          <a:off x="0" y="0"/>
          <a:ext cx="0" cy="0"/>
          <a:chOff x="0" y="0"/>
          <a:chExt cx="0" cy="0"/>
        </a:xfrm>
      </p:grpSpPr>
      <p:sp>
        <p:nvSpPr>
          <p:cNvPr id="1646" name="Google Shape;1646;p110"/>
          <p:cNvSpPr/>
          <p:nvPr/>
        </p:nvSpPr>
        <p:spPr>
          <a:xfrm>
            <a:off x="52350" y="837700"/>
            <a:ext cx="8998800" cy="846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110"/>
          <p:cNvSpPr/>
          <p:nvPr/>
        </p:nvSpPr>
        <p:spPr>
          <a:xfrm>
            <a:off x="52400" y="5714500"/>
            <a:ext cx="8998800" cy="846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110"/>
          <p:cNvSpPr/>
          <p:nvPr/>
        </p:nvSpPr>
        <p:spPr>
          <a:xfrm>
            <a:off x="52350" y="4495300"/>
            <a:ext cx="8998800" cy="846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110"/>
          <p:cNvSpPr/>
          <p:nvPr/>
        </p:nvSpPr>
        <p:spPr>
          <a:xfrm>
            <a:off x="52350" y="2056900"/>
            <a:ext cx="8998800" cy="846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110"/>
          <p:cNvSpPr/>
          <p:nvPr/>
        </p:nvSpPr>
        <p:spPr>
          <a:xfrm>
            <a:off x="52350" y="3276100"/>
            <a:ext cx="8998800" cy="846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110"/>
          <p:cNvSpPr/>
          <p:nvPr/>
        </p:nvSpPr>
        <p:spPr>
          <a:xfrm>
            <a:off x="176325" y="936650"/>
            <a:ext cx="42903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0)</a:t>
            </a:r>
            <a:endParaRPr sz="2400">
              <a:solidFill>
                <a:schemeClr val="dk1"/>
              </a:solidFill>
            </a:endParaRPr>
          </a:p>
        </p:txBody>
      </p:sp>
      <p:sp>
        <p:nvSpPr>
          <p:cNvPr id="1652" name="Google Shape;1652;p110"/>
          <p:cNvSpPr/>
          <p:nvPr/>
        </p:nvSpPr>
        <p:spPr>
          <a:xfrm>
            <a:off x="5559200" y="947600"/>
            <a:ext cx="29706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(y1</a:t>
            </a:r>
            <a:r>
              <a:rPr baseline="30000" lang="en-US" sz="2400">
                <a:solidFill>
                  <a:schemeClr val="dk1"/>
                </a:solidFill>
              </a:rPr>
              <a:t>(0)</a:t>
            </a:r>
            <a:r>
              <a:rPr lang="en-US" sz="2400">
                <a:solidFill>
                  <a:schemeClr val="dk1"/>
                </a:solidFill>
              </a:rPr>
              <a:t>, 0, z, -z*a1, 0)</a:t>
            </a:r>
            <a:endParaRPr sz="2400">
              <a:solidFill>
                <a:schemeClr val="dk1"/>
              </a:solidFill>
            </a:endParaRPr>
          </a:p>
        </p:txBody>
      </p:sp>
      <p:pic>
        <p:nvPicPr>
          <p:cNvPr id="1653" name="Google Shape;1653;p110"/>
          <p:cNvPicPr preferRelativeResize="0"/>
          <p:nvPr/>
        </p:nvPicPr>
        <p:blipFill>
          <a:blip r:embed="rId3">
            <a:alphaModFix/>
          </a:blip>
          <a:stretch>
            <a:fillRect/>
          </a:stretch>
        </p:blipFill>
        <p:spPr>
          <a:xfrm>
            <a:off x="4240488" y="1270850"/>
            <a:ext cx="365760" cy="365760"/>
          </a:xfrm>
          <a:prstGeom prst="rect">
            <a:avLst/>
          </a:prstGeom>
          <a:noFill/>
          <a:ln>
            <a:noFill/>
          </a:ln>
        </p:spPr>
      </p:pic>
      <p:pic>
        <p:nvPicPr>
          <p:cNvPr id="1654" name="Google Shape;1654;p110"/>
          <p:cNvPicPr preferRelativeResize="0"/>
          <p:nvPr/>
        </p:nvPicPr>
        <p:blipFill>
          <a:blip r:embed="rId4">
            <a:alphaModFix/>
          </a:blip>
          <a:stretch>
            <a:fillRect/>
          </a:stretch>
        </p:blipFill>
        <p:spPr>
          <a:xfrm>
            <a:off x="8301063" y="956350"/>
            <a:ext cx="609600" cy="609600"/>
          </a:xfrm>
          <a:prstGeom prst="rect">
            <a:avLst/>
          </a:prstGeom>
          <a:noFill/>
          <a:ln>
            <a:noFill/>
          </a:ln>
        </p:spPr>
      </p:pic>
      <p:sp>
        <p:nvSpPr>
          <p:cNvPr id="1655" name="Google Shape;1655;p110"/>
          <p:cNvSpPr/>
          <p:nvPr/>
        </p:nvSpPr>
        <p:spPr>
          <a:xfrm>
            <a:off x="176325" y="5813450"/>
            <a:ext cx="42903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0)</a:t>
            </a:r>
            <a:endParaRPr sz="2400">
              <a:solidFill>
                <a:schemeClr val="dk1"/>
              </a:solidFill>
            </a:endParaRPr>
          </a:p>
        </p:txBody>
      </p:sp>
      <p:sp>
        <p:nvSpPr>
          <p:cNvPr id="1656" name="Google Shape;1656;p110"/>
          <p:cNvSpPr/>
          <p:nvPr/>
        </p:nvSpPr>
        <p:spPr>
          <a:xfrm>
            <a:off x="5559200" y="5790700"/>
            <a:ext cx="29706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a:t>
            </a:r>
            <a:r>
              <a:rPr lang="en-US" sz="2400">
                <a:solidFill>
                  <a:srgbClr val="4A86E8"/>
                </a:solidFill>
              </a:rPr>
              <a:t>0, y1</a:t>
            </a:r>
            <a:r>
              <a:rPr baseline="30000" lang="en-US" sz="2400">
                <a:solidFill>
                  <a:srgbClr val="4A86E8"/>
                </a:solidFill>
              </a:rPr>
              <a:t>(1)</a:t>
            </a:r>
            <a:r>
              <a:rPr lang="en-US" sz="2400">
                <a:solidFill>
                  <a:schemeClr val="dk1"/>
                </a:solidFill>
              </a:rPr>
              <a:t>, z, -z*a1, 0)</a:t>
            </a:r>
            <a:endParaRPr sz="2400">
              <a:solidFill>
                <a:schemeClr val="dk1"/>
              </a:solidFill>
            </a:endParaRPr>
          </a:p>
        </p:txBody>
      </p:sp>
      <p:pic>
        <p:nvPicPr>
          <p:cNvPr id="1657" name="Google Shape;1657;p110"/>
          <p:cNvPicPr preferRelativeResize="0"/>
          <p:nvPr/>
        </p:nvPicPr>
        <p:blipFill>
          <a:blip r:embed="rId3">
            <a:alphaModFix/>
          </a:blip>
          <a:stretch>
            <a:fillRect/>
          </a:stretch>
        </p:blipFill>
        <p:spPr>
          <a:xfrm>
            <a:off x="4240488" y="6147650"/>
            <a:ext cx="365760" cy="365760"/>
          </a:xfrm>
          <a:prstGeom prst="rect">
            <a:avLst/>
          </a:prstGeom>
          <a:noFill/>
          <a:ln>
            <a:noFill/>
          </a:ln>
        </p:spPr>
      </p:pic>
      <p:pic>
        <p:nvPicPr>
          <p:cNvPr id="1658" name="Google Shape;1658;p110"/>
          <p:cNvPicPr preferRelativeResize="0"/>
          <p:nvPr/>
        </p:nvPicPr>
        <p:blipFill>
          <a:blip r:embed="rId4">
            <a:alphaModFix/>
          </a:blip>
          <a:stretch>
            <a:fillRect/>
          </a:stretch>
        </p:blipFill>
        <p:spPr>
          <a:xfrm>
            <a:off x="8301063" y="5833150"/>
            <a:ext cx="609600" cy="609600"/>
          </a:xfrm>
          <a:prstGeom prst="rect">
            <a:avLst/>
          </a:prstGeom>
          <a:noFill/>
          <a:ln>
            <a:noFill/>
          </a:ln>
        </p:spPr>
      </p:pic>
      <p:sp>
        <p:nvSpPr>
          <p:cNvPr id="1659" name="Google Shape;1659;p110"/>
          <p:cNvSpPr/>
          <p:nvPr/>
        </p:nvSpPr>
        <p:spPr>
          <a:xfrm>
            <a:off x="176325" y="4594250"/>
            <a:ext cx="63477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a:t>
            </a:r>
            <a:r>
              <a:rPr lang="en-US" sz="2400">
                <a:solidFill>
                  <a:srgbClr val="4A86E8"/>
                </a:solidFill>
              </a:rPr>
              <a:t>x1</a:t>
            </a:r>
            <a:r>
              <a:rPr baseline="30000" lang="en-US" sz="2400">
                <a:solidFill>
                  <a:srgbClr val="4A86E8"/>
                </a:solidFill>
              </a:rPr>
              <a:t>(1)</a:t>
            </a:r>
            <a:r>
              <a:rPr lang="en-US" sz="2400">
                <a:solidFill>
                  <a:srgbClr val="4A86E8"/>
                </a:solidFill>
              </a:rPr>
              <a:t>y1</a:t>
            </a:r>
            <a:r>
              <a:rPr baseline="30000" lang="en-US" sz="2400">
                <a:solidFill>
                  <a:srgbClr val="4A86E8"/>
                </a:solidFill>
              </a:rPr>
              <a:t>(1)</a:t>
            </a:r>
            <a:r>
              <a:rPr lang="en-US" sz="2400">
                <a:solidFill>
                  <a:schemeClr val="dk1"/>
                </a:solidFill>
              </a:rPr>
              <a:t>+T1)</a:t>
            </a:r>
            <a:endParaRPr sz="2400">
              <a:solidFill>
                <a:schemeClr val="dk1"/>
              </a:solidFill>
            </a:endParaRPr>
          </a:p>
        </p:txBody>
      </p:sp>
      <p:pic>
        <p:nvPicPr>
          <p:cNvPr id="1660" name="Google Shape;1660;p110"/>
          <p:cNvPicPr preferRelativeResize="0"/>
          <p:nvPr/>
        </p:nvPicPr>
        <p:blipFill>
          <a:blip r:embed="rId3">
            <a:alphaModFix/>
          </a:blip>
          <a:stretch>
            <a:fillRect/>
          </a:stretch>
        </p:blipFill>
        <p:spPr>
          <a:xfrm>
            <a:off x="6297888" y="4885750"/>
            <a:ext cx="365760" cy="365760"/>
          </a:xfrm>
          <a:prstGeom prst="rect">
            <a:avLst/>
          </a:prstGeom>
          <a:noFill/>
          <a:ln>
            <a:noFill/>
          </a:ln>
        </p:spPr>
      </p:pic>
      <p:pic>
        <p:nvPicPr>
          <p:cNvPr id="1661" name="Google Shape;1661;p110"/>
          <p:cNvPicPr preferRelativeResize="0"/>
          <p:nvPr/>
        </p:nvPicPr>
        <p:blipFill>
          <a:blip r:embed="rId4">
            <a:alphaModFix/>
          </a:blip>
          <a:stretch>
            <a:fillRect/>
          </a:stretch>
        </p:blipFill>
        <p:spPr>
          <a:xfrm>
            <a:off x="8301063" y="4613950"/>
            <a:ext cx="609600" cy="609600"/>
          </a:xfrm>
          <a:prstGeom prst="rect">
            <a:avLst/>
          </a:prstGeom>
          <a:noFill/>
          <a:ln>
            <a:noFill/>
          </a:ln>
        </p:spPr>
      </p:pic>
      <p:sp>
        <p:nvSpPr>
          <p:cNvPr id="1662" name="Google Shape;1662;p110"/>
          <p:cNvSpPr/>
          <p:nvPr/>
        </p:nvSpPr>
        <p:spPr>
          <a:xfrm>
            <a:off x="176325" y="2155850"/>
            <a:ext cx="63477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a:t>
            </a:r>
            <a:r>
              <a:rPr lang="en-US" sz="2400">
                <a:solidFill>
                  <a:srgbClr val="4A86E8"/>
                </a:solidFill>
              </a:rPr>
              <a:t>x1</a:t>
            </a:r>
            <a:r>
              <a:rPr baseline="30000" lang="en-US" sz="2400">
                <a:solidFill>
                  <a:srgbClr val="4A86E8"/>
                </a:solidFill>
              </a:rPr>
              <a:t>(0)</a:t>
            </a:r>
            <a:r>
              <a:rPr lang="en-US" sz="2400">
                <a:solidFill>
                  <a:srgbClr val="4A86E8"/>
                </a:solidFill>
              </a:rPr>
              <a:t>y1</a:t>
            </a:r>
            <a:r>
              <a:rPr baseline="30000" lang="en-US" sz="2400">
                <a:solidFill>
                  <a:srgbClr val="4A86E8"/>
                </a:solidFill>
              </a:rPr>
              <a:t>(0)</a:t>
            </a:r>
            <a:r>
              <a:rPr lang="en-US" sz="2400">
                <a:solidFill>
                  <a:srgbClr val="4A86E8"/>
                </a:solidFill>
              </a:rPr>
              <a:t>+z*K1(t)</a:t>
            </a:r>
            <a:r>
              <a:rPr lang="en-US" sz="2400">
                <a:solidFill>
                  <a:schemeClr val="dk1"/>
                </a:solidFill>
              </a:rPr>
              <a:t>)</a:t>
            </a:r>
            <a:endParaRPr sz="2400">
              <a:solidFill>
                <a:schemeClr val="dk1"/>
              </a:solidFill>
            </a:endParaRPr>
          </a:p>
        </p:txBody>
      </p:sp>
      <p:sp>
        <p:nvSpPr>
          <p:cNvPr id="1663" name="Google Shape;1663;p110"/>
          <p:cNvSpPr/>
          <p:nvPr/>
        </p:nvSpPr>
        <p:spPr>
          <a:xfrm>
            <a:off x="6524037" y="2166800"/>
            <a:ext cx="20058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a:t>
            </a:r>
            <a:r>
              <a:rPr lang="en-US" sz="2400">
                <a:solidFill>
                  <a:srgbClr val="4A86E8"/>
                </a:solidFill>
              </a:rPr>
              <a:t>0, 0, 0, 0, 1</a:t>
            </a:r>
            <a:r>
              <a:rPr lang="en-US" sz="2400">
                <a:solidFill>
                  <a:schemeClr val="dk1"/>
                </a:solidFill>
              </a:rPr>
              <a:t>)</a:t>
            </a:r>
            <a:endParaRPr sz="2400">
              <a:solidFill>
                <a:schemeClr val="dk1"/>
              </a:solidFill>
            </a:endParaRPr>
          </a:p>
        </p:txBody>
      </p:sp>
      <p:pic>
        <p:nvPicPr>
          <p:cNvPr id="1664" name="Google Shape;1664;p110"/>
          <p:cNvPicPr preferRelativeResize="0"/>
          <p:nvPr/>
        </p:nvPicPr>
        <p:blipFill>
          <a:blip r:embed="rId3">
            <a:alphaModFix/>
          </a:blip>
          <a:stretch>
            <a:fillRect/>
          </a:stretch>
        </p:blipFill>
        <p:spPr>
          <a:xfrm>
            <a:off x="6297888" y="2490050"/>
            <a:ext cx="365760" cy="365760"/>
          </a:xfrm>
          <a:prstGeom prst="rect">
            <a:avLst/>
          </a:prstGeom>
          <a:noFill/>
          <a:ln>
            <a:noFill/>
          </a:ln>
        </p:spPr>
      </p:pic>
      <p:pic>
        <p:nvPicPr>
          <p:cNvPr id="1665" name="Google Shape;1665;p110"/>
          <p:cNvPicPr preferRelativeResize="0"/>
          <p:nvPr/>
        </p:nvPicPr>
        <p:blipFill>
          <a:blip r:embed="rId4">
            <a:alphaModFix/>
          </a:blip>
          <a:stretch>
            <a:fillRect/>
          </a:stretch>
        </p:blipFill>
        <p:spPr>
          <a:xfrm>
            <a:off x="8352788" y="2226800"/>
            <a:ext cx="609600" cy="609600"/>
          </a:xfrm>
          <a:prstGeom prst="rect">
            <a:avLst/>
          </a:prstGeom>
          <a:noFill/>
          <a:ln>
            <a:noFill/>
          </a:ln>
        </p:spPr>
      </p:pic>
      <p:sp>
        <p:nvSpPr>
          <p:cNvPr id="1666" name="Google Shape;1666;p110"/>
          <p:cNvSpPr/>
          <p:nvPr/>
        </p:nvSpPr>
        <p:spPr>
          <a:xfrm>
            <a:off x="176325" y="3375050"/>
            <a:ext cx="63477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x1</a:t>
            </a:r>
            <a:r>
              <a:rPr baseline="30000" lang="en-US" sz="2400">
                <a:solidFill>
                  <a:schemeClr val="dk1"/>
                </a:solidFill>
              </a:rPr>
              <a:t>(0)</a:t>
            </a:r>
            <a:r>
              <a:rPr lang="en-US" sz="2400">
                <a:solidFill>
                  <a:schemeClr val="dk1"/>
                </a:solidFill>
              </a:rPr>
              <a:t>y1</a:t>
            </a:r>
            <a:r>
              <a:rPr baseline="30000" lang="en-US" sz="2400">
                <a:solidFill>
                  <a:schemeClr val="dk1"/>
                </a:solidFill>
              </a:rPr>
              <a:t>(0)</a:t>
            </a:r>
            <a:r>
              <a:rPr lang="en-US" sz="2400">
                <a:solidFill>
                  <a:schemeClr val="dk1"/>
                </a:solidFill>
              </a:rPr>
              <a:t>+</a:t>
            </a:r>
            <a:r>
              <a:rPr lang="en-US" sz="2400">
                <a:solidFill>
                  <a:srgbClr val="4A86E8"/>
                </a:solidFill>
              </a:rPr>
              <a:t>T1</a:t>
            </a:r>
            <a:r>
              <a:rPr lang="en-US" sz="2400">
                <a:solidFill>
                  <a:schemeClr val="dk1"/>
                </a:solidFill>
              </a:rPr>
              <a:t>)</a:t>
            </a:r>
            <a:endParaRPr sz="2400">
              <a:solidFill>
                <a:schemeClr val="dk1"/>
              </a:solidFill>
            </a:endParaRPr>
          </a:p>
        </p:txBody>
      </p:sp>
      <p:sp>
        <p:nvSpPr>
          <p:cNvPr id="1667" name="Google Shape;1667;p110"/>
          <p:cNvSpPr/>
          <p:nvPr/>
        </p:nvSpPr>
        <p:spPr>
          <a:xfrm>
            <a:off x="6524025" y="3366300"/>
            <a:ext cx="20058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(0, 0, 0, 0, 1)</a:t>
            </a:r>
            <a:endParaRPr sz="2400">
              <a:solidFill>
                <a:schemeClr val="dk1"/>
              </a:solidFill>
            </a:endParaRPr>
          </a:p>
        </p:txBody>
      </p:sp>
      <p:pic>
        <p:nvPicPr>
          <p:cNvPr id="1668" name="Google Shape;1668;p110"/>
          <p:cNvPicPr preferRelativeResize="0"/>
          <p:nvPr/>
        </p:nvPicPr>
        <p:blipFill>
          <a:blip r:embed="rId3">
            <a:alphaModFix/>
          </a:blip>
          <a:stretch>
            <a:fillRect/>
          </a:stretch>
        </p:blipFill>
        <p:spPr>
          <a:xfrm>
            <a:off x="6297888" y="3681050"/>
            <a:ext cx="365760" cy="365760"/>
          </a:xfrm>
          <a:prstGeom prst="rect">
            <a:avLst/>
          </a:prstGeom>
          <a:noFill/>
          <a:ln>
            <a:noFill/>
          </a:ln>
        </p:spPr>
      </p:pic>
      <p:pic>
        <p:nvPicPr>
          <p:cNvPr id="1669" name="Google Shape;1669;p110"/>
          <p:cNvPicPr preferRelativeResize="0"/>
          <p:nvPr/>
        </p:nvPicPr>
        <p:blipFill>
          <a:blip r:embed="rId4">
            <a:alphaModFix/>
          </a:blip>
          <a:stretch>
            <a:fillRect/>
          </a:stretch>
        </p:blipFill>
        <p:spPr>
          <a:xfrm>
            <a:off x="8301063" y="3394750"/>
            <a:ext cx="609600" cy="609600"/>
          </a:xfrm>
          <a:prstGeom prst="rect">
            <a:avLst/>
          </a:prstGeom>
          <a:noFill/>
          <a:ln>
            <a:noFill/>
          </a:ln>
        </p:spPr>
      </p:pic>
      <p:sp>
        <p:nvSpPr>
          <p:cNvPr id="1670" name="Google Shape;1670;p110"/>
          <p:cNvSpPr txBox="1"/>
          <p:nvPr>
            <p:ph type="title"/>
          </p:nvPr>
        </p:nvSpPr>
        <p:spPr>
          <a:xfrm>
            <a:off x="152325" y="1096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100">
                <a:solidFill>
                  <a:schemeClr val="dk1"/>
                </a:solidFill>
              </a:rPr>
              <a:t>Selective-security Proof Idea</a:t>
            </a:r>
            <a:endParaRPr sz="3100">
              <a:solidFill>
                <a:srgbClr val="4A86E8"/>
              </a:solidFill>
            </a:endParaRPr>
          </a:p>
        </p:txBody>
      </p:sp>
      <p:sp>
        <p:nvSpPr>
          <p:cNvPr id="1671" name="Google Shape;1671;p110"/>
          <p:cNvSpPr/>
          <p:nvPr/>
        </p:nvSpPr>
        <p:spPr>
          <a:xfrm>
            <a:off x="6524025" y="4585500"/>
            <a:ext cx="2005800" cy="5991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(0, 0, 0, 0, 1)</a:t>
            </a:r>
            <a:endParaRPr sz="2400">
              <a:solidFill>
                <a:schemeClr val="dk1"/>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1676" name="Shape 1676"/>
        <p:cNvGrpSpPr/>
        <p:nvPr/>
      </p:nvGrpSpPr>
      <p:grpSpPr>
        <a:xfrm>
          <a:off x="0" y="0"/>
          <a:ext cx="0" cy="0"/>
          <a:chOff x="0" y="0"/>
          <a:chExt cx="0" cy="0"/>
        </a:xfrm>
      </p:grpSpPr>
      <p:sp>
        <p:nvSpPr>
          <p:cNvPr id="1677" name="Google Shape;1677;p111"/>
          <p:cNvSpPr/>
          <p:nvPr/>
        </p:nvSpPr>
        <p:spPr>
          <a:xfrm>
            <a:off x="-6450" y="1338725"/>
            <a:ext cx="52350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(x1</a:t>
            </a:r>
            <a:r>
              <a:rPr baseline="30000" lang="en-US" sz="3000">
                <a:solidFill>
                  <a:schemeClr val="dk1"/>
                </a:solidFill>
              </a:rPr>
              <a:t>(0)</a:t>
            </a:r>
            <a:r>
              <a:rPr lang="en-US" sz="3000">
                <a:solidFill>
                  <a:schemeClr val="dk1"/>
                </a:solidFill>
              </a:rPr>
              <a:t>, x1</a:t>
            </a:r>
            <a:r>
              <a:rPr baseline="30000" lang="en-US" sz="3000">
                <a:solidFill>
                  <a:schemeClr val="dk1"/>
                </a:solidFill>
              </a:rPr>
              <a:t>(1)</a:t>
            </a:r>
            <a:r>
              <a:rPr lang="en-US" sz="3000">
                <a:solidFill>
                  <a:schemeClr val="dk1"/>
                </a:solidFill>
              </a:rPr>
              <a:t>, K1(t)+a1*r1, r1, 0)</a:t>
            </a:r>
            <a:endParaRPr>
              <a:solidFill>
                <a:schemeClr val="dk1"/>
              </a:solidFill>
            </a:endParaRPr>
          </a:p>
        </p:txBody>
      </p:sp>
      <p:sp>
        <p:nvSpPr>
          <p:cNvPr id="1678" name="Google Shape;1678;p111"/>
          <p:cNvSpPr/>
          <p:nvPr/>
        </p:nvSpPr>
        <p:spPr>
          <a:xfrm>
            <a:off x="5407788" y="1349675"/>
            <a:ext cx="36333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(y1</a:t>
            </a:r>
            <a:r>
              <a:rPr baseline="30000" lang="en-US" sz="3000">
                <a:solidFill>
                  <a:schemeClr val="dk1"/>
                </a:solidFill>
              </a:rPr>
              <a:t>(0)</a:t>
            </a:r>
            <a:r>
              <a:rPr lang="en-US" sz="3000">
                <a:solidFill>
                  <a:schemeClr val="dk1"/>
                </a:solidFill>
              </a:rPr>
              <a:t>, 0, z, -z*a1, 0)</a:t>
            </a:r>
            <a:endParaRPr>
              <a:solidFill>
                <a:schemeClr val="dk1"/>
              </a:solidFill>
            </a:endParaRPr>
          </a:p>
        </p:txBody>
      </p:sp>
      <p:pic>
        <p:nvPicPr>
          <p:cNvPr id="1679" name="Google Shape;1679;p111"/>
          <p:cNvPicPr preferRelativeResize="0"/>
          <p:nvPr/>
        </p:nvPicPr>
        <p:blipFill>
          <a:blip r:embed="rId3">
            <a:alphaModFix/>
          </a:blip>
          <a:stretch>
            <a:fillRect/>
          </a:stretch>
        </p:blipFill>
        <p:spPr>
          <a:xfrm>
            <a:off x="5002413" y="1672925"/>
            <a:ext cx="365760" cy="365760"/>
          </a:xfrm>
          <a:prstGeom prst="rect">
            <a:avLst/>
          </a:prstGeom>
          <a:noFill/>
          <a:ln>
            <a:noFill/>
          </a:ln>
        </p:spPr>
      </p:pic>
      <p:pic>
        <p:nvPicPr>
          <p:cNvPr id="1680" name="Google Shape;1680;p111"/>
          <p:cNvPicPr preferRelativeResize="0"/>
          <p:nvPr/>
        </p:nvPicPr>
        <p:blipFill>
          <a:blip r:embed="rId3">
            <a:alphaModFix/>
          </a:blip>
          <a:stretch>
            <a:fillRect/>
          </a:stretch>
        </p:blipFill>
        <p:spPr>
          <a:xfrm>
            <a:off x="8812413" y="1672925"/>
            <a:ext cx="365760" cy="365760"/>
          </a:xfrm>
          <a:prstGeom prst="rect">
            <a:avLst/>
          </a:prstGeom>
          <a:noFill/>
          <a:ln>
            <a:noFill/>
          </a:ln>
        </p:spPr>
      </p:pic>
      <p:sp>
        <p:nvSpPr>
          <p:cNvPr id="1681" name="Google Shape;1681;p111"/>
          <p:cNvSpPr/>
          <p:nvPr/>
        </p:nvSpPr>
        <p:spPr>
          <a:xfrm>
            <a:off x="-6450" y="5910725"/>
            <a:ext cx="52350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(x1</a:t>
            </a:r>
            <a:r>
              <a:rPr baseline="30000" lang="en-US" sz="3000">
                <a:solidFill>
                  <a:schemeClr val="dk1"/>
                </a:solidFill>
              </a:rPr>
              <a:t>(0)</a:t>
            </a:r>
            <a:r>
              <a:rPr lang="en-US" sz="3000">
                <a:solidFill>
                  <a:schemeClr val="dk1"/>
                </a:solidFill>
              </a:rPr>
              <a:t>, x1</a:t>
            </a:r>
            <a:r>
              <a:rPr baseline="30000" lang="en-US" sz="3000">
                <a:solidFill>
                  <a:schemeClr val="dk1"/>
                </a:solidFill>
              </a:rPr>
              <a:t>(1)</a:t>
            </a:r>
            <a:r>
              <a:rPr lang="en-US" sz="3000">
                <a:solidFill>
                  <a:schemeClr val="dk1"/>
                </a:solidFill>
              </a:rPr>
              <a:t>, K1(t)+a1*r1, r1, 0)</a:t>
            </a:r>
            <a:endParaRPr>
              <a:solidFill>
                <a:schemeClr val="dk1"/>
              </a:solidFill>
            </a:endParaRPr>
          </a:p>
        </p:txBody>
      </p:sp>
      <p:sp>
        <p:nvSpPr>
          <p:cNvPr id="1682" name="Google Shape;1682;p111"/>
          <p:cNvSpPr/>
          <p:nvPr/>
        </p:nvSpPr>
        <p:spPr>
          <a:xfrm>
            <a:off x="5407788" y="5921675"/>
            <a:ext cx="36333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a:t>
            </a:r>
            <a:r>
              <a:rPr lang="en-US" sz="3000">
                <a:solidFill>
                  <a:srgbClr val="4A86E8"/>
                </a:solidFill>
              </a:rPr>
              <a:t>0, y1</a:t>
            </a:r>
            <a:r>
              <a:rPr baseline="30000" lang="en-US" sz="3000">
                <a:solidFill>
                  <a:srgbClr val="4A86E8"/>
                </a:solidFill>
              </a:rPr>
              <a:t>(1)</a:t>
            </a:r>
            <a:r>
              <a:rPr lang="en-US" sz="3000">
                <a:solidFill>
                  <a:schemeClr val="dk1"/>
                </a:solidFill>
              </a:rPr>
              <a:t>, z, -z*a1, 0)</a:t>
            </a:r>
            <a:endParaRPr>
              <a:solidFill>
                <a:schemeClr val="dk1"/>
              </a:solidFill>
            </a:endParaRPr>
          </a:p>
        </p:txBody>
      </p:sp>
      <p:pic>
        <p:nvPicPr>
          <p:cNvPr id="1683" name="Google Shape;1683;p111"/>
          <p:cNvPicPr preferRelativeResize="0"/>
          <p:nvPr/>
        </p:nvPicPr>
        <p:blipFill>
          <a:blip r:embed="rId3">
            <a:alphaModFix/>
          </a:blip>
          <a:stretch>
            <a:fillRect/>
          </a:stretch>
        </p:blipFill>
        <p:spPr>
          <a:xfrm>
            <a:off x="5002413" y="6244925"/>
            <a:ext cx="365760" cy="365760"/>
          </a:xfrm>
          <a:prstGeom prst="rect">
            <a:avLst/>
          </a:prstGeom>
          <a:noFill/>
          <a:ln>
            <a:noFill/>
          </a:ln>
        </p:spPr>
      </p:pic>
      <p:pic>
        <p:nvPicPr>
          <p:cNvPr id="1684" name="Google Shape;1684;p111"/>
          <p:cNvPicPr preferRelativeResize="0"/>
          <p:nvPr/>
        </p:nvPicPr>
        <p:blipFill>
          <a:blip r:embed="rId3">
            <a:alphaModFix/>
          </a:blip>
          <a:stretch>
            <a:fillRect/>
          </a:stretch>
        </p:blipFill>
        <p:spPr>
          <a:xfrm>
            <a:off x="8812413" y="6244925"/>
            <a:ext cx="365760" cy="365760"/>
          </a:xfrm>
          <a:prstGeom prst="rect">
            <a:avLst/>
          </a:prstGeom>
          <a:noFill/>
          <a:ln>
            <a:noFill/>
          </a:ln>
        </p:spPr>
      </p:pic>
      <p:sp>
        <p:nvSpPr>
          <p:cNvPr id="1685" name="Google Shape;1685;p111"/>
          <p:cNvSpPr txBox="1"/>
          <p:nvPr>
            <p:ph type="title"/>
          </p:nvPr>
        </p:nvSpPr>
        <p:spPr>
          <a:xfrm>
            <a:off x="-75" y="338200"/>
            <a:ext cx="9144000" cy="728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US" sz="3300">
                <a:solidFill>
                  <a:schemeClr val="dk1"/>
                </a:solidFill>
              </a:rPr>
              <a:t>Selective-security Proof Idea</a:t>
            </a:r>
            <a:endParaRPr sz="3300">
              <a:solidFill>
                <a:schemeClr val="dk1"/>
              </a:solidFill>
            </a:endParaRPr>
          </a:p>
        </p:txBody>
      </p:sp>
      <p:sp>
        <p:nvSpPr>
          <p:cNvPr id="1686" name="Google Shape;1686;p111"/>
          <p:cNvSpPr/>
          <p:nvPr/>
        </p:nvSpPr>
        <p:spPr>
          <a:xfrm>
            <a:off x="-6450" y="2557925"/>
            <a:ext cx="62865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a:t>
            </a:r>
            <a:r>
              <a:rPr lang="en-US" sz="2400">
                <a:solidFill>
                  <a:srgbClr val="4A86E8"/>
                </a:solidFill>
              </a:rPr>
              <a:t>x1</a:t>
            </a:r>
            <a:r>
              <a:rPr baseline="30000" lang="en-US" sz="2400">
                <a:solidFill>
                  <a:srgbClr val="4A86E8"/>
                </a:solidFill>
              </a:rPr>
              <a:t>(0)</a:t>
            </a:r>
            <a:r>
              <a:rPr lang="en-US" sz="2400">
                <a:solidFill>
                  <a:srgbClr val="4A86E8"/>
                </a:solidFill>
              </a:rPr>
              <a:t>y1</a:t>
            </a:r>
            <a:r>
              <a:rPr baseline="30000" lang="en-US" sz="2400">
                <a:solidFill>
                  <a:srgbClr val="4A86E8"/>
                </a:solidFill>
              </a:rPr>
              <a:t>(0)</a:t>
            </a:r>
            <a:r>
              <a:rPr lang="en-US" sz="2400">
                <a:solidFill>
                  <a:srgbClr val="4A86E8"/>
                </a:solidFill>
              </a:rPr>
              <a:t>+z*K1(t)</a:t>
            </a:r>
            <a:r>
              <a:rPr lang="en-US" sz="2400">
                <a:solidFill>
                  <a:schemeClr val="dk1"/>
                </a:solidFill>
              </a:rPr>
              <a:t>)</a:t>
            </a:r>
            <a:endParaRPr sz="800">
              <a:solidFill>
                <a:schemeClr val="dk1"/>
              </a:solidFill>
            </a:endParaRPr>
          </a:p>
        </p:txBody>
      </p:sp>
      <p:sp>
        <p:nvSpPr>
          <p:cNvPr id="1687" name="Google Shape;1687;p111"/>
          <p:cNvSpPr/>
          <p:nvPr/>
        </p:nvSpPr>
        <p:spPr>
          <a:xfrm>
            <a:off x="6515350" y="2568875"/>
            <a:ext cx="25257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a:t>
            </a:r>
            <a:r>
              <a:rPr lang="en-US" sz="3000">
                <a:solidFill>
                  <a:srgbClr val="4A86E8"/>
                </a:solidFill>
              </a:rPr>
              <a:t>0, 0, 0, 0, 1</a:t>
            </a:r>
            <a:r>
              <a:rPr lang="en-US" sz="3000">
                <a:solidFill>
                  <a:schemeClr val="dk1"/>
                </a:solidFill>
              </a:rPr>
              <a:t>)</a:t>
            </a:r>
            <a:endParaRPr>
              <a:solidFill>
                <a:schemeClr val="dk1"/>
              </a:solidFill>
            </a:endParaRPr>
          </a:p>
        </p:txBody>
      </p:sp>
      <p:pic>
        <p:nvPicPr>
          <p:cNvPr id="1688" name="Google Shape;1688;p111"/>
          <p:cNvPicPr preferRelativeResize="0"/>
          <p:nvPr/>
        </p:nvPicPr>
        <p:blipFill>
          <a:blip r:embed="rId3">
            <a:alphaModFix/>
          </a:blip>
          <a:stretch>
            <a:fillRect/>
          </a:stretch>
        </p:blipFill>
        <p:spPr>
          <a:xfrm>
            <a:off x="6069213" y="2892125"/>
            <a:ext cx="365760" cy="365760"/>
          </a:xfrm>
          <a:prstGeom prst="rect">
            <a:avLst/>
          </a:prstGeom>
          <a:noFill/>
          <a:ln>
            <a:noFill/>
          </a:ln>
        </p:spPr>
      </p:pic>
      <p:pic>
        <p:nvPicPr>
          <p:cNvPr id="1689" name="Google Shape;1689;p111"/>
          <p:cNvPicPr preferRelativeResize="0"/>
          <p:nvPr/>
        </p:nvPicPr>
        <p:blipFill>
          <a:blip r:embed="rId3">
            <a:alphaModFix/>
          </a:blip>
          <a:stretch>
            <a:fillRect/>
          </a:stretch>
        </p:blipFill>
        <p:spPr>
          <a:xfrm>
            <a:off x="8812413" y="2892125"/>
            <a:ext cx="365760" cy="365760"/>
          </a:xfrm>
          <a:prstGeom prst="rect">
            <a:avLst/>
          </a:prstGeom>
          <a:noFill/>
          <a:ln>
            <a:noFill/>
          </a:ln>
        </p:spPr>
      </p:pic>
      <p:sp>
        <p:nvSpPr>
          <p:cNvPr id="1690" name="Google Shape;1690;p111"/>
          <p:cNvSpPr/>
          <p:nvPr/>
        </p:nvSpPr>
        <p:spPr>
          <a:xfrm>
            <a:off x="-6450" y="3777125"/>
            <a:ext cx="62865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x1</a:t>
            </a:r>
            <a:r>
              <a:rPr baseline="30000" lang="en-US" sz="2400">
                <a:solidFill>
                  <a:schemeClr val="dk1"/>
                </a:solidFill>
              </a:rPr>
              <a:t>(0)</a:t>
            </a:r>
            <a:r>
              <a:rPr lang="en-US" sz="2400">
                <a:solidFill>
                  <a:schemeClr val="dk1"/>
                </a:solidFill>
              </a:rPr>
              <a:t>y1</a:t>
            </a:r>
            <a:r>
              <a:rPr baseline="30000" lang="en-US" sz="2400">
                <a:solidFill>
                  <a:schemeClr val="dk1"/>
                </a:solidFill>
              </a:rPr>
              <a:t>(0)</a:t>
            </a:r>
            <a:r>
              <a:rPr lang="en-US" sz="2400">
                <a:solidFill>
                  <a:schemeClr val="dk1"/>
                </a:solidFill>
              </a:rPr>
              <a:t>+</a:t>
            </a:r>
            <a:r>
              <a:rPr lang="en-US" sz="2400">
                <a:solidFill>
                  <a:srgbClr val="4A86E8"/>
                </a:solidFill>
              </a:rPr>
              <a:t>T1</a:t>
            </a:r>
            <a:r>
              <a:rPr lang="en-US" sz="2400">
                <a:solidFill>
                  <a:schemeClr val="dk1"/>
                </a:solidFill>
              </a:rPr>
              <a:t>)</a:t>
            </a:r>
            <a:endParaRPr sz="800">
              <a:solidFill>
                <a:schemeClr val="dk1"/>
              </a:solidFill>
            </a:endParaRPr>
          </a:p>
        </p:txBody>
      </p:sp>
      <p:sp>
        <p:nvSpPr>
          <p:cNvPr id="1691" name="Google Shape;1691;p111"/>
          <p:cNvSpPr/>
          <p:nvPr/>
        </p:nvSpPr>
        <p:spPr>
          <a:xfrm>
            <a:off x="6515350" y="3788075"/>
            <a:ext cx="25257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(0, 0, 0, 0, 1)</a:t>
            </a:r>
            <a:endParaRPr>
              <a:solidFill>
                <a:schemeClr val="dk1"/>
              </a:solidFill>
            </a:endParaRPr>
          </a:p>
        </p:txBody>
      </p:sp>
      <p:pic>
        <p:nvPicPr>
          <p:cNvPr id="1692" name="Google Shape;1692;p111"/>
          <p:cNvPicPr preferRelativeResize="0"/>
          <p:nvPr/>
        </p:nvPicPr>
        <p:blipFill>
          <a:blip r:embed="rId3">
            <a:alphaModFix/>
          </a:blip>
          <a:stretch>
            <a:fillRect/>
          </a:stretch>
        </p:blipFill>
        <p:spPr>
          <a:xfrm>
            <a:off x="6069213" y="4111325"/>
            <a:ext cx="365760" cy="365760"/>
          </a:xfrm>
          <a:prstGeom prst="rect">
            <a:avLst/>
          </a:prstGeom>
          <a:noFill/>
          <a:ln>
            <a:noFill/>
          </a:ln>
        </p:spPr>
      </p:pic>
      <p:pic>
        <p:nvPicPr>
          <p:cNvPr id="1693" name="Google Shape;1693;p111"/>
          <p:cNvPicPr preferRelativeResize="0"/>
          <p:nvPr/>
        </p:nvPicPr>
        <p:blipFill>
          <a:blip r:embed="rId3">
            <a:alphaModFix/>
          </a:blip>
          <a:stretch>
            <a:fillRect/>
          </a:stretch>
        </p:blipFill>
        <p:spPr>
          <a:xfrm>
            <a:off x="8812413" y="4111325"/>
            <a:ext cx="365760" cy="365760"/>
          </a:xfrm>
          <a:prstGeom prst="rect">
            <a:avLst/>
          </a:prstGeom>
          <a:noFill/>
          <a:ln>
            <a:noFill/>
          </a:ln>
        </p:spPr>
      </p:pic>
      <p:sp>
        <p:nvSpPr>
          <p:cNvPr id="1694" name="Google Shape;1694;p111"/>
          <p:cNvSpPr/>
          <p:nvPr/>
        </p:nvSpPr>
        <p:spPr>
          <a:xfrm>
            <a:off x="-6450" y="4843925"/>
            <a:ext cx="62865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400">
                <a:solidFill>
                  <a:schemeClr val="dk1"/>
                </a:solidFill>
              </a:rPr>
              <a:t>(x1</a:t>
            </a:r>
            <a:r>
              <a:rPr baseline="30000" lang="en-US" sz="2400">
                <a:solidFill>
                  <a:schemeClr val="dk1"/>
                </a:solidFill>
              </a:rPr>
              <a:t>(0)</a:t>
            </a:r>
            <a:r>
              <a:rPr lang="en-US" sz="2400">
                <a:solidFill>
                  <a:schemeClr val="dk1"/>
                </a:solidFill>
              </a:rPr>
              <a:t>, x1</a:t>
            </a:r>
            <a:r>
              <a:rPr baseline="30000" lang="en-US" sz="2400">
                <a:solidFill>
                  <a:schemeClr val="dk1"/>
                </a:solidFill>
              </a:rPr>
              <a:t>(1)</a:t>
            </a:r>
            <a:r>
              <a:rPr lang="en-US" sz="2400">
                <a:solidFill>
                  <a:schemeClr val="dk1"/>
                </a:solidFill>
              </a:rPr>
              <a:t>, K1(t)+a1*r1, r1, </a:t>
            </a:r>
            <a:r>
              <a:rPr lang="en-US" sz="2400">
                <a:solidFill>
                  <a:srgbClr val="4A86E8"/>
                </a:solidFill>
              </a:rPr>
              <a:t>x1</a:t>
            </a:r>
            <a:r>
              <a:rPr baseline="30000" lang="en-US" sz="2400">
                <a:solidFill>
                  <a:srgbClr val="4A86E8"/>
                </a:solidFill>
              </a:rPr>
              <a:t>(1)</a:t>
            </a:r>
            <a:r>
              <a:rPr lang="en-US" sz="2400">
                <a:solidFill>
                  <a:srgbClr val="4A86E8"/>
                </a:solidFill>
              </a:rPr>
              <a:t>y1</a:t>
            </a:r>
            <a:r>
              <a:rPr baseline="30000" lang="en-US" sz="2400">
                <a:solidFill>
                  <a:srgbClr val="4A86E8"/>
                </a:solidFill>
              </a:rPr>
              <a:t>(1)</a:t>
            </a:r>
            <a:r>
              <a:rPr lang="en-US" sz="2400">
                <a:solidFill>
                  <a:schemeClr val="dk1"/>
                </a:solidFill>
              </a:rPr>
              <a:t>+T1)</a:t>
            </a:r>
            <a:endParaRPr sz="800">
              <a:solidFill>
                <a:schemeClr val="dk1"/>
              </a:solidFill>
            </a:endParaRPr>
          </a:p>
        </p:txBody>
      </p:sp>
      <p:sp>
        <p:nvSpPr>
          <p:cNvPr id="1695" name="Google Shape;1695;p111"/>
          <p:cNvSpPr/>
          <p:nvPr/>
        </p:nvSpPr>
        <p:spPr>
          <a:xfrm>
            <a:off x="6515350" y="4854875"/>
            <a:ext cx="2525700" cy="599100"/>
          </a:xfrm>
          <a:prstGeom prst="roundRect">
            <a:avLst>
              <a:gd fmla="val 16667" name="adj"/>
            </a:avLst>
          </a:prstGeom>
          <a:solidFill>
            <a:srgbClr val="CCCCCC"/>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000">
                <a:solidFill>
                  <a:schemeClr val="dk1"/>
                </a:solidFill>
              </a:rPr>
              <a:t>(0, 0, 0, 0, 1)</a:t>
            </a:r>
            <a:endParaRPr>
              <a:solidFill>
                <a:schemeClr val="dk1"/>
              </a:solidFill>
            </a:endParaRPr>
          </a:p>
        </p:txBody>
      </p:sp>
      <p:pic>
        <p:nvPicPr>
          <p:cNvPr id="1696" name="Google Shape;1696;p111"/>
          <p:cNvPicPr preferRelativeResize="0"/>
          <p:nvPr/>
        </p:nvPicPr>
        <p:blipFill>
          <a:blip r:embed="rId3">
            <a:alphaModFix/>
          </a:blip>
          <a:stretch>
            <a:fillRect/>
          </a:stretch>
        </p:blipFill>
        <p:spPr>
          <a:xfrm>
            <a:off x="6069213" y="5178125"/>
            <a:ext cx="365760" cy="365760"/>
          </a:xfrm>
          <a:prstGeom prst="rect">
            <a:avLst/>
          </a:prstGeom>
          <a:noFill/>
          <a:ln>
            <a:noFill/>
          </a:ln>
        </p:spPr>
      </p:pic>
      <p:pic>
        <p:nvPicPr>
          <p:cNvPr id="1697" name="Google Shape;1697;p111"/>
          <p:cNvPicPr preferRelativeResize="0"/>
          <p:nvPr/>
        </p:nvPicPr>
        <p:blipFill>
          <a:blip r:embed="rId3">
            <a:alphaModFix/>
          </a:blip>
          <a:stretch>
            <a:fillRect/>
          </a:stretch>
        </p:blipFill>
        <p:spPr>
          <a:xfrm>
            <a:off x="8812413" y="5178125"/>
            <a:ext cx="365760" cy="365760"/>
          </a:xfrm>
          <a:prstGeom prst="rect">
            <a:avLst/>
          </a:prstGeom>
          <a:noFill/>
          <a:ln>
            <a:noFill/>
          </a:ln>
        </p:spPr>
      </p:pic>
      <p:cxnSp>
        <p:nvCxnSpPr>
          <p:cNvPr id="1698" name="Google Shape;1698;p111"/>
          <p:cNvCxnSpPr/>
          <p:nvPr/>
        </p:nvCxnSpPr>
        <p:spPr>
          <a:xfrm>
            <a:off x="5354050" y="2077275"/>
            <a:ext cx="15600" cy="476700"/>
          </a:xfrm>
          <a:prstGeom prst="straightConnector1">
            <a:avLst/>
          </a:prstGeom>
          <a:noFill/>
          <a:ln cap="flat" cmpd="sng" w="38100">
            <a:solidFill>
              <a:srgbClr val="4A86E8"/>
            </a:solidFill>
            <a:prstDash val="solid"/>
            <a:round/>
            <a:headEnd len="med" w="med" type="none"/>
            <a:tailEnd len="med" w="med" type="triangle"/>
          </a:ln>
        </p:spPr>
      </p:cxnSp>
      <p:sp>
        <p:nvSpPr>
          <p:cNvPr id="1699" name="Google Shape;1699;p111"/>
          <p:cNvSpPr txBox="1"/>
          <p:nvPr/>
        </p:nvSpPr>
        <p:spPr>
          <a:xfrm>
            <a:off x="4517575" y="2013600"/>
            <a:ext cx="737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latin typeface="Montserrat"/>
                <a:ea typeface="Montserrat"/>
                <a:cs typeface="Montserrat"/>
                <a:sym typeface="Montserrat"/>
              </a:rPr>
              <a:t>IPE</a:t>
            </a:r>
            <a:endParaRPr b="1" sz="2500">
              <a:latin typeface="Montserrat"/>
              <a:ea typeface="Montserrat"/>
              <a:cs typeface="Montserrat"/>
              <a:sym typeface="Montserrat"/>
            </a:endParaRPr>
          </a:p>
        </p:txBody>
      </p:sp>
      <p:cxnSp>
        <p:nvCxnSpPr>
          <p:cNvPr id="1700" name="Google Shape;1700;p111"/>
          <p:cNvCxnSpPr/>
          <p:nvPr/>
        </p:nvCxnSpPr>
        <p:spPr>
          <a:xfrm>
            <a:off x="5354050" y="3220275"/>
            <a:ext cx="15600" cy="476700"/>
          </a:xfrm>
          <a:prstGeom prst="straightConnector1">
            <a:avLst/>
          </a:prstGeom>
          <a:noFill/>
          <a:ln cap="flat" cmpd="sng" w="38100">
            <a:solidFill>
              <a:srgbClr val="4A86E8"/>
            </a:solidFill>
            <a:prstDash val="solid"/>
            <a:round/>
            <a:headEnd len="med" w="med" type="none"/>
            <a:tailEnd len="med" w="med" type="triangle"/>
          </a:ln>
        </p:spPr>
      </p:cxnSp>
      <p:sp>
        <p:nvSpPr>
          <p:cNvPr id="1701" name="Google Shape;1701;p111"/>
          <p:cNvSpPr txBox="1"/>
          <p:nvPr/>
        </p:nvSpPr>
        <p:spPr>
          <a:xfrm>
            <a:off x="466625" y="3232800"/>
            <a:ext cx="50172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900">
                <a:latin typeface="Montserrat"/>
                <a:ea typeface="Montserrat"/>
                <a:cs typeface="Montserrat"/>
                <a:sym typeface="Montserrat"/>
              </a:rPr>
              <a:t>CPRF + Decisional Linear assumption</a:t>
            </a:r>
            <a:endParaRPr b="1" sz="1900">
              <a:latin typeface="Montserrat"/>
              <a:ea typeface="Montserrat"/>
              <a:cs typeface="Montserrat"/>
              <a:sym typeface="Montserrat"/>
            </a:endParaRPr>
          </a:p>
        </p:txBody>
      </p:sp>
      <p:cxnSp>
        <p:nvCxnSpPr>
          <p:cNvPr id="1702" name="Google Shape;1702;p111"/>
          <p:cNvCxnSpPr/>
          <p:nvPr/>
        </p:nvCxnSpPr>
        <p:spPr>
          <a:xfrm>
            <a:off x="5354050" y="4363275"/>
            <a:ext cx="15600" cy="476700"/>
          </a:xfrm>
          <a:prstGeom prst="straightConnector1">
            <a:avLst/>
          </a:prstGeom>
          <a:noFill/>
          <a:ln cap="flat" cmpd="sng" w="28575">
            <a:solidFill>
              <a:srgbClr val="4A86E8"/>
            </a:solidFill>
            <a:prstDash val="solid"/>
            <a:round/>
            <a:headEnd len="med" w="med" type="triangle"/>
            <a:tailEnd len="med" w="med" type="triangle"/>
          </a:ln>
        </p:spPr>
      </p:cxnSp>
      <p:cxnSp>
        <p:nvCxnSpPr>
          <p:cNvPr id="1703" name="Google Shape;1703;p111"/>
          <p:cNvCxnSpPr/>
          <p:nvPr/>
        </p:nvCxnSpPr>
        <p:spPr>
          <a:xfrm>
            <a:off x="5354050" y="5506275"/>
            <a:ext cx="15600" cy="444600"/>
          </a:xfrm>
          <a:prstGeom prst="straightConnector1">
            <a:avLst/>
          </a:prstGeom>
          <a:noFill/>
          <a:ln cap="flat" cmpd="sng" w="38100">
            <a:solidFill>
              <a:srgbClr val="4A86E8"/>
            </a:solidFill>
            <a:prstDash val="dot"/>
            <a:round/>
            <a:headEnd len="med" w="med" type="none"/>
            <a:tailEnd len="med" w="med" type="none"/>
          </a:ln>
        </p:spPr>
      </p:cxnSp>
      <p:sp>
        <p:nvSpPr>
          <p:cNvPr id="1704" name="Google Shape;1704;p111"/>
          <p:cNvSpPr/>
          <p:nvPr/>
        </p:nvSpPr>
        <p:spPr>
          <a:xfrm>
            <a:off x="94500" y="3693175"/>
            <a:ext cx="9022800" cy="1980900"/>
          </a:xfrm>
          <a:prstGeom prst="roundRect">
            <a:avLst>
              <a:gd fmla="val 16667" name="adj"/>
            </a:avLst>
          </a:prstGeom>
          <a:noFill/>
          <a:ln cap="flat" cmpd="sng" w="38100">
            <a:solidFill>
              <a:srgbClr val="C51C3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111"/>
          <p:cNvSpPr txBox="1"/>
          <p:nvPr/>
        </p:nvSpPr>
        <p:spPr>
          <a:xfrm>
            <a:off x="3643475" y="4299600"/>
            <a:ext cx="17640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500">
                <a:solidFill>
                  <a:srgbClr val="C51C30"/>
                </a:solidFill>
                <a:latin typeface="Montserrat"/>
                <a:ea typeface="Montserrat"/>
                <a:cs typeface="Montserrat"/>
                <a:sym typeface="Montserrat"/>
              </a:rPr>
              <a:t>identical</a:t>
            </a:r>
            <a:endParaRPr b="1" sz="2500">
              <a:solidFill>
                <a:srgbClr val="C51C30"/>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