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E0BEF-386B-45B8-B291-936BDDED8DF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7A188-7AD7-4F88-8A48-E0C4ABF97F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C3C8F-3E77-4E19-9E0B-62A8E10AA8BB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7848" y="691734"/>
            <a:ext cx="4530070" cy="3416508"/>
          </a:xfrm>
          <a:ln w="12700" cap="flat">
            <a:solidFill>
              <a:schemeClr val="tx1"/>
            </a:solidFill>
          </a:ln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5587"/>
            <a:ext cx="5028579" cy="4114487"/>
          </a:xfrm>
          <a:noFill/>
          <a:ln/>
        </p:spPr>
        <p:txBody>
          <a:bodyPr lIns="84282" tIns="42141" rIns="84282" bIns="42141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5203BF-929C-42DB-AEB5-8949B9185A40}" type="slidenum">
              <a:rPr lang="en-US" altLang="en-US">
                <a:solidFill>
                  <a:prstClr val="black"/>
                </a:solidFill>
              </a:rPr>
              <a:pPr/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7848" y="691734"/>
            <a:ext cx="4530070" cy="3416508"/>
          </a:xfrm>
          <a:ln w="12700" cap="flat">
            <a:solidFill>
              <a:schemeClr val="tx1"/>
            </a:solidFill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5587"/>
            <a:ext cx="5028579" cy="4114487"/>
          </a:xfrm>
          <a:noFill/>
          <a:ln/>
        </p:spPr>
        <p:txBody>
          <a:bodyPr lIns="84282" tIns="42141" rIns="84282" bIns="42141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CAB0A-08F4-4D73-8CBC-EBD6BF2AC2CB}" type="slidenum">
              <a:rPr lang="en-US" altLang="en-US">
                <a:solidFill>
                  <a:prstClr val="black"/>
                </a:solidFill>
              </a:rPr>
              <a:pPr/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7848" y="691734"/>
            <a:ext cx="4530070" cy="3416508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5587"/>
            <a:ext cx="5028579" cy="4114487"/>
          </a:xfrm>
          <a:noFill/>
          <a:ln/>
        </p:spPr>
        <p:txBody>
          <a:bodyPr lIns="84282" tIns="42141" rIns="84282" bIns="42141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9E96-71FA-4B80-A145-CF462FC09947}" type="slidenum">
              <a:rPr lang="en-US" altLang="en-US">
                <a:solidFill>
                  <a:prstClr val="black"/>
                </a:solidFill>
              </a:rPr>
              <a:pPr/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7848" y="691734"/>
            <a:ext cx="4530070" cy="3416508"/>
          </a:xfrm>
          <a:ln w="12700" cap="flat">
            <a:solidFill>
              <a:schemeClr val="tx1"/>
            </a:solidFill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5587"/>
            <a:ext cx="5028579" cy="4114487"/>
          </a:xfrm>
          <a:noFill/>
          <a:ln/>
        </p:spPr>
        <p:txBody>
          <a:bodyPr lIns="84282" tIns="42141" rIns="84282" bIns="42141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E791C3-0E52-4317-B60A-9242B0D14DF7}" type="slidenum">
              <a:rPr lang="en-US" altLang="en-US">
                <a:solidFill>
                  <a:prstClr val="black"/>
                </a:solidFill>
              </a:rPr>
              <a:pPr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13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7848" y="691734"/>
            <a:ext cx="4530070" cy="3416508"/>
          </a:xfrm>
          <a:ln w="12700" cap="flat">
            <a:solidFill>
              <a:schemeClr val="tx1"/>
            </a:solidFill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5587"/>
            <a:ext cx="5028579" cy="4114487"/>
          </a:xfrm>
          <a:noFill/>
          <a:ln/>
        </p:spPr>
        <p:txBody>
          <a:bodyPr lIns="84282" tIns="42141" rIns="84282" bIns="42141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5719D-1301-4464-AA63-31E909659186}" type="slidenum">
              <a:rPr lang="en-US" altLang="en-US">
                <a:solidFill>
                  <a:prstClr val="black"/>
                </a:solidFill>
              </a:rPr>
              <a:pPr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2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250596-E8D4-4C19-9CF9-01FF9D4AB336}" type="slidenum">
              <a:rPr lang="en-US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A6FAD-F037-42B3-A426-62476A724A4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11DD8-AF3E-4A08-9047-4E98396DFFE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9417-BFB0-4E94-94A3-C5B09633159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B4ACC-6C49-4006-B7D2-5090218001A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56526-E9B8-4274-9764-04E4A47DCA7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14171-7A63-4FF7-9533-74990F71974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AF85-CA76-461D-BFA8-01543C0BF7A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181DA-6135-461C-A509-3F07042E967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151B6-3567-4BFF-92D4-DF8EDA6F6AE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AA1B4-53F4-42AB-A4E3-13A09BE4CAB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C0101-9438-4500-9092-988EA5A1A74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C772E-2B04-4755-8888-301ECEEBDC2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D349-E134-450D-ACD3-8FEB77CE94A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6FFCF"/>
            </a:gs>
            <a:gs pos="50000">
              <a:srgbClr val="B6FFDF"/>
            </a:gs>
            <a:gs pos="100000">
              <a:srgbClr val="DCFFE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800000">
                  <a:alpha val="50000"/>
                </a:srgbClr>
              </a:gs>
              <a:gs pos="100000">
                <a:srgbClr val="FAE2F6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38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638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Tahoma" pitchFamily="34" charset="0"/>
              </a:rPr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21F028-C8F6-4BAE-8591-DA9E8D37044B}" type="slidenum">
              <a:rPr lang="en-US" altLang="en-US">
                <a:solidFill>
                  <a:srgbClr val="000000"/>
                </a:solidFill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smtClean="0"/>
              <a:t>Example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 bwMode="auto">
          <a:xfrm>
            <a:off x="1981200" y="2286000"/>
            <a:ext cx="4906963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52400" y="838200"/>
            <a:ext cx="8763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 calculations for learning by the backpropagation algorithm. Figure shows 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multilayer feed-forward neural network. Let the learning rate be 0.9. The initial weight and bias values of the network are given in Table , along with the first training tuple, </a:t>
            </a:r>
            <a:r>
              <a:rPr lang="en-US" altLang="en-US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= (1, 0, 1), whose class label is 1.</a:t>
            </a:r>
            <a:endParaRPr lang="en-US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34000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smtClean="0"/>
              <a:t>Example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 bwMode="auto">
          <a:xfrm>
            <a:off x="1981200" y="2286000"/>
            <a:ext cx="4906963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52400" y="838200"/>
            <a:ext cx="8763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 calculations for learning by the backpropagation algorithm. Figure shows </a:t>
            </a: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multilayer feed-forward neural network. Let the learning rate be 0.9. The initial weight and bias values of the network are given in Table , along with the first training tuple, </a:t>
            </a:r>
            <a:r>
              <a:rPr lang="en-US" altLang="en-US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= (1, 0, 1), whose class label is 1.</a:t>
            </a:r>
            <a:endParaRPr lang="en-US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34000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smtClean="0"/>
              <a:t>Net Input and Output Calculation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995863"/>
            <a:ext cx="320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5029200"/>
            <a:ext cx="2644775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Box 8"/>
          <p:cNvSpPr txBox="1">
            <a:spLocks noChangeArrowheads="1"/>
          </p:cNvSpPr>
          <p:nvPr/>
        </p:nvSpPr>
        <p:spPr bwMode="auto">
          <a:xfrm>
            <a:off x="1371600" y="6248400"/>
            <a:ext cx="228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 Input </a:t>
            </a:r>
          </a:p>
        </p:txBody>
      </p:sp>
      <p:sp>
        <p:nvSpPr>
          <p:cNvPr id="58375" name="TextBox 9"/>
          <p:cNvSpPr txBox="1">
            <a:spLocks noChangeArrowheads="1"/>
          </p:cNvSpPr>
          <p:nvPr/>
        </p:nvSpPr>
        <p:spPr bwMode="auto">
          <a:xfrm>
            <a:off x="4876800" y="6248400"/>
            <a:ext cx="228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 Output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smtClean="0"/>
              <a:t>Calculation of error at each node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34000"/>
            <a:ext cx="45291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5334000"/>
            <a:ext cx="3863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Box 6"/>
          <p:cNvSpPr txBox="1">
            <a:spLocks noChangeArrowheads="1"/>
          </p:cNvSpPr>
          <p:nvPr/>
        </p:nvSpPr>
        <p:spPr bwMode="auto">
          <a:xfrm>
            <a:off x="914400" y="6096000"/>
            <a:ext cx="281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 Node</a:t>
            </a:r>
          </a:p>
        </p:txBody>
      </p:sp>
      <p:sp>
        <p:nvSpPr>
          <p:cNvPr id="59399" name="TextBox 7"/>
          <p:cNvSpPr txBox="1">
            <a:spLocks noChangeArrowheads="1"/>
          </p:cNvSpPr>
          <p:nvPr/>
        </p:nvSpPr>
        <p:spPr bwMode="auto">
          <a:xfrm>
            <a:off x="5715000" y="60960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Hidden Node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 smtClean="0"/>
              <a:t>Calculation of Weights and Biases Updating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5562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2133600"/>
            <a:ext cx="30416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4495800"/>
            <a:ext cx="2971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TextBox 5"/>
          <p:cNvSpPr txBox="1">
            <a:spLocks noChangeArrowheads="1"/>
          </p:cNvSpPr>
          <p:nvPr/>
        </p:nvSpPr>
        <p:spPr bwMode="auto">
          <a:xfrm>
            <a:off x="6096000" y="1600200"/>
            <a:ext cx="228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 Update</a:t>
            </a:r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6096000" y="3962400"/>
            <a:ext cx="228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Bias Update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Neural Network as a Classifier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Weakness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Long training time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Require a number of parameters typically best determined empirically, e.g., the network topology or “structure.”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Poor interpretability: Difficult to interpret the symbolic meaning behind the learned weights and of “hidden units” in the network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Strength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High tolerance to noisy data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Ability to classify untrained patterns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Successful on an array of real-world data, e.g., hand-written letters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(4:3)</PresentationFormat>
  <Paragraphs>29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Blends</vt:lpstr>
      <vt:lpstr>Example</vt:lpstr>
      <vt:lpstr>Example</vt:lpstr>
      <vt:lpstr>Net Input and Output Calculation</vt:lpstr>
      <vt:lpstr>Calculation of error at each node</vt:lpstr>
      <vt:lpstr>Calculation of Weights and Biases Updating</vt:lpstr>
      <vt:lpstr>Neural Network as a Classifier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Nitk</dc:creator>
  <cp:lastModifiedBy>Nitk</cp:lastModifiedBy>
  <cp:revision>1</cp:revision>
  <dcterms:created xsi:type="dcterms:W3CDTF">2021-03-04T06:51:28Z</dcterms:created>
  <dcterms:modified xsi:type="dcterms:W3CDTF">2021-03-04T06:52:09Z</dcterms:modified>
</cp:coreProperties>
</file>