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1"/>
  </p:handoutMasterIdLst>
  <p:sldIdLst>
    <p:sldId id="256" r:id="rId2"/>
    <p:sldId id="258" r:id="rId3"/>
    <p:sldId id="263" r:id="rId4"/>
    <p:sldId id="285" r:id="rId5"/>
    <p:sldId id="286" r:id="rId6"/>
    <p:sldId id="268" r:id="rId7"/>
    <p:sldId id="264" r:id="rId8"/>
    <p:sldId id="288" r:id="rId9"/>
    <p:sldId id="289" r:id="rId10"/>
    <p:sldId id="287" r:id="rId11"/>
    <p:sldId id="269" r:id="rId12"/>
    <p:sldId id="271" r:id="rId13"/>
    <p:sldId id="272" r:id="rId14"/>
    <p:sldId id="274" r:id="rId15"/>
    <p:sldId id="299" r:id="rId16"/>
    <p:sldId id="273" r:id="rId17"/>
    <p:sldId id="300" r:id="rId18"/>
    <p:sldId id="301" r:id="rId19"/>
    <p:sldId id="302" r:id="rId20"/>
    <p:sldId id="275" r:id="rId21"/>
    <p:sldId id="293" r:id="rId22"/>
    <p:sldId id="294" r:id="rId23"/>
    <p:sldId id="292" r:id="rId24"/>
    <p:sldId id="295" r:id="rId25"/>
    <p:sldId id="296" r:id="rId26"/>
    <p:sldId id="297" r:id="rId27"/>
    <p:sldId id="298" r:id="rId28"/>
    <p:sldId id="270" r:id="rId29"/>
    <p:sldId id="283" r:id="rId30"/>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937FF2FF-5177-4C36-8017-621F26A153D1}" type="datetimeFigureOut">
              <a:rPr lang="en-US" smtClean="0"/>
              <a:pPr/>
              <a:t>8/1/2019</a:t>
            </a:fld>
            <a:endParaRPr lang="en-US"/>
          </a:p>
        </p:txBody>
      </p:sp>
      <p:sp>
        <p:nvSpPr>
          <p:cNvPr id="4" name="Footer Placeholder 3"/>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49688" y="9428163"/>
            <a:ext cx="2946400" cy="496887"/>
          </a:xfrm>
          <a:prstGeom prst="rect">
            <a:avLst/>
          </a:prstGeom>
        </p:spPr>
        <p:txBody>
          <a:bodyPr vert="horz" lIns="91440" tIns="45720" rIns="91440" bIns="45720" rtlCol="0" anchor="b"/>
          <a:lstStyle>
            <a:lvl1pPr algn="r">
              <a:defRPr sz="1200"/>
            </a:lvl1pPr>
          </a:lstStyle>
          <a:p>
            <a:fld id="{B38580F6-C5F0-45B5-A5C8-F51D84ED5BA9}"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821FB31-B934-4DD2-98A8-CDAD8FD7A9E4}" type="datetimeFigureOut">
              <a:rPr lang="en-US" smtClean="0"/>
              <a:pPr/>
              <a:t>8/1/2019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FE4CC2-D9BC-4971-8234-490F5A05B3D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21FB31-B934-4DD2-98A8-CDAD8FD7A9E4}" type="datetimeFigureOut">
              <a:rPr lang="en-US" smtClean="0"/>
              <a:pPr/>
              <a:t>8/1/2019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FE4CC2-D9BC-4971-8234-490F5A05B3D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21FB31-B934-4DD2-98A8-CDAD8FD7A9E4}" type="datetimeFigureOut">
              <a:rPr lang="en-US" smtClean="0"/>
              <a:pPr/>
              <a:t>8/1/2019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FE4CC2-D9BC-4971-8234-490F5A05B3D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C00000"/>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21FB31-B934-4DD2-98A8-CDAD8FD7A9E4}" type="datetimeFigureOut">
              <a:rPr lang="en-US" smtClean="0"/>
              <a:pPr/>
              <a:t>8/1/2019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FE4CC2-D9BC-4971-8234-490F5A05B3D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21FB31-B934-4DD2-98A8-CDAD8FD7A9E4}" type="datetimeFigureOut">
              <a:rPr lang="en-US" smtClean="0"/>
              <a:pPr/>
              <a:t>8/1/2019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FE4CC2-D9BC-4971-8234-490F5A05B3D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821FB31-B934-4DD2-98A8-CDAD8FD7A9E4}" type="datetimeFigureOut">
              <a:rPr lang="en-US" smtClean="0"/>
              <a:pPr/>
              <a:t>8/1/2019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FE4CC2-D9BC-4971-8234-490F5A05B3D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821FB31-B934-4DD2-98A8-CDAD8FD7A9E4}" type="datetimeFigureOut">
              <a:rPr lang="en-US" smtClean="0"/>
              <a:pPr/>
              <a:t>8/1/2019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FE4CC2-D9BC-4971-8234-490F5A05B3D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821FB31-B934-4DD2-98A8-CDAD8FD7A9E4}" type="datetimeFigureOut">
              <a:rPr lang="en-US" smtClean="0"/>
              <a:pPr/>
              <a:t>8/1/2019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FE4CC2-D9BC-4971-8234-490F5A05B3D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21FB31-B934-4DD2-98A8-CDAD8FD7A9E4}" type="datetimeFigureOut">
              <a:rPr lang="en-US" smtClean="0"/>
              <a:pPr/>
              <a:t>8/1/2019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FE4CC2-D9BC-4971-8234-490F5A05B3D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21FB31-B934-4DD2-98A8-CDAD8FD7A9E4}" type="datetimeFigureOut">
              <a:rPr lang="en-US" smtClean="0"/>
              <a:pPr/>
              <a:t>8/1/2019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FE4CC2-D9BC-4971-8234-490F5A05B3D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21FB31-B934-4DD2-98A8-CDAD8FD7A9E4}" type="datetimeFigureOut">
              <a:rPr lang="en-US" smtClean="0"/>
              <a:pPr/>
              <a:t>8/1/2019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FE4CC2-D9BC-4971-8234-490F5A05B3D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21FB31-B934-4DD2-98A8-CDAD8FD7A9E4}" type="datetimeFigureOut">
              <a:rPr lang="en-US" smtClean="0"/>
              <a:pPr/>
              <a:t>8/1/2019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FE4CC2-D9BC-4971-8234-490F5A05B3D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b="1" kern="1200">
          <a:solidFill>
            <a:srgbClr val="C00000"/>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www.amazon.in/s/ref=dp_byline_sr_book_1?ie=UTF8&amp;field-author=PETERSON+LARRY+L.+ET.AL&amp;search-alias=stripbooks" TargetMode="Externa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Computer Communication Network</a:t>
            </a:r>
            <a:br>
              <a:rPr lang="en-US" dirty="0"/>
            </a:br>
            <a:r>
              <a:rPr lang="en-US" dirty="0"/>
              <a:t>-Performance</a:t>
            </a:r>
          </a:p>
        </p:txBody>
      </p:sp>
      <p:sp>
        <p:nvSpPr>
          <p:cNvPr id="3" name="Subtitle 2"/>
          <p:cNvSpPr>
            <a:spLocks noGrp="1"/>
          </p:cNvSpPr>
          <p:nvPr>
            <p:ph type="subTitle" idx="1"/>
          </p:nvPr>
        </p:nvSpPr>
        <p:spPr/>
        <p:txBody>
          <a:bodyPr>
            <a:normAutofit fontScale="85000" lnSpcReduction="20000"/>
          </a:bodyPr>
          <a:lstStyle/>
          <a:p>
            <a:r>
              <a:rPr lang="en-US" b="1" dirty="0">
                <a:solidFill>
                  <a:schemeClr val="tx1"/>
                </a:solidFill>
              </a:rPr>
              <a:t>Dr. </a:t>
            </a:r>
            <a:r>
              <a:rPr lang="en-US" b="1" dirty="0" err="1">
                <a:solidFill>
                  <a:schemeClr val="tx1"/>
                </a:solidFill>
              </a:rPr>
              <a:t>Geetha</a:t>
            </a:r>
            <a:r>
              <a:rPr lang="en-US" b="1" dirty="0">
                <a:solidFill>
                  <a:schemeClr val="tx1"/>
                </a:solidFill>
              </a:rPr>
              <a:t>. V</a:t>
            </a:r>
          </a:p>
          <a:p>
            <a:r>
              <a:rPr lang="en-US" b="1" dirty="0">
                <a:solidFill>
                  <a:schemeClr val="tx1"/>
                </a:solidFill>
              </a:rPr>
              <a:t>Asst Professor</a:t>
            </a:r>
          </a:p>
          <a:p>
            <a:r>
              <a:rPr lang="en-US" b="1" dirty="0">
                <a:solidFill>
                  <a:schemeClr val="tx1"/>
                </a:solidFill>
              </a:rPr>
              <a:t>Dept of IT</a:t>
            </a:r>
          </a:p>
          <a:p>
            <a:r>
              <a:rPr lang="en-US" b="1" dirty="0">
                <a:solidFill>
                  <a:schemeClr val="tx1"/>
                </a:solidFill>
              </a:rPr>
              <a:t>NITK </a:t>
            </a:r>
            <a:r>
              <a:rPr lang="en-US" b="1" dirty="0" err="1">
                <a:solidFill>
                  <a:schemeClr val="tx1"/>
                </a:solidFill>
              </a:rPr>
              <a:t>Surathkal</a:t>
            </a:r>
            <a:endParaRPr lang="en-US" b="1"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 Latency</a:t>
            </a:r>
          </a:p>
        </p:txBody>
      </p:sp>
      <p:sp>
        <p:nvSpPr>
          <p:cNvPr id="3" name="Content Placeholder 2"/>
          <p:cNvSpPr>
            <a:spLocks noGrp="1"/>
          </p:cNvSpPr>
          <p:nvPr>
            <p:ph idx="1"/>
          </p:nvPr>
        </p:nvSpPr>
        <p:spPr/>
        <p:txBody>
          <a:bodyPr>
            <a:normAutofit fontScale="92500" lnSpcReduction="20000"/>
          </a:bodyPr>
          <a:lstStyle/>
          <a:p>
            <a:r>
              <a:rPr lang="en-US" b="1" dirty="0"/>
              <a:t>Latency: </a:t>
            </a:r>
            <a:r>
              <a:rPr lang="en-US" dirty="0"/>
              <a:t>How long it takes a message to travel from one end of network to other. </a:t>
            </a:r>
          </a:p>
          <a:p>
            <a:r>
              <a:rPr lang="en-US" b="1" i="1" dirty="0"/>
              <a:t>Latency = </a:t>
            </a:r>
            <a:r>
              <a:rPr lang="en-US" b="1" i="1" dirty="0">
                <a:solidFill>
                  <a:srgbClr val="FF0000"/>
                </a:solidFill>
              </a:rPr>
              <a:t>Propagation</a:t>
            </a:r>
            <a:r>
              <a:rPr lang="en-US" b="1" i="1" dirty="0"/>
              <a:t> + </a:t>
            </a:r>
            <a:r>
              <a:rPr lang="en-US" b="1" i="1" dirty="0">
                <a:solidFill>
                  <a:srgbClr val="00B050"/>
                </a:solidFill>
              </a:rPr>
              <a:t>Transmit </a:t>
            </a:r>
            <a:r>
              <a:rPr lang="en-US" b="1" i="1" dirty="0"/>
              <a:t>+ Queue</a:t>
            </a:r>
          </a:p>
          <a:p>
            <a:r>
              <a:rPr lang="en-US" b="1" i="1" dirty="0">
                <a:solidFill>
                  <a:srgbClr val="FF0000"/>
                </a:solidFill>
              </a:rPr>
              <a:t>Propagation=Distance/Speed of Light</a:t>
            </a:r>
          </a:p>
          <a:p>
            <a:r>
              <a:rPr lang="en-US" b="1" i="1" dirty="0">
                <a:solidFill>
                  <a:srgbClr val="00B050"/>
                </a:solidFill>
              </a:rPr>
              <a:t>Transmit = Size/Bandwidth</a:t>
            </a:r>
          </a:p>
          <a:p>
            <a:r>
              <a:rPr lang="en-US" b="1" i="1" dirty="0"/>
              <a:t>Round Trip Time = 2 x Latency</a:t>
            </a:r>
          </a:p>
          <a:p>
            <a:r>
              <a:rPr lang="en-US" dirty="0"/>
              <a:t>Speed of Light: </a:t>
            </a:r>
          </a:p>
          <a:p>
            <a:pPr lvl="1"/>
            <a:r>
              <a:rPr lang="en-US" b="1" dirty="0"/>
              <a:t>3.0 x 10</a:t>
            </a:r>
            <a:r>
              <a:rPr lang="en-US" b="1" baseline="30000" dirty="0"/>
              <a:t>8</a:t>
            </a:r>
            <a:r>
              <a:rPr lang="en-US" b="1" dirty="0"/>
              <a:t>m/s in vacuum, </a:t>
            </a:r>
          </a:p>
          <a:p>
            <a:pPr lvl="1"/>
            <a:r>
              <a:rPr lang="en-US" b="1" dirty="0"/>
              <a:t>2.3 x 10</a:t>
            </a:r>
            <a:r>
              <a:rPr lang="en-US" b="1" baseline="30000" dirty="0"/>
              <a:t>8</a:t>
            </a:r>
            <a:r>
              <a:rPr lang="en-US" b="1" dirty="0"/>
              <a:t> m/s in copper cable ,</a:t>
            </a:r>
          </a:p>
          <a:p>
            <a:pPr lvl="1"/>
            <a:r>
              <a:rPr lang="en-US" b="1" dirty="0"/>
              <a:t>2.0 x10</a:t>
            </a:r>
            <a:r>
              <a:rPr lang="en-US" b="1" baseline="30000" dirty="0"/>
              <a:t>8</a:t>
            </a:r>
            <a:r>
              <a:rPr lang="en-US" b="1" dirty="0"/>
              <a:t> m/s in optical fiber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Performance</a:t>
            </a:r>
          </a:p>
        </p:txBody>
      </p:sp>
      <p:sp>
        <p:nvSpPr>
          <p:cNvPr id="3" name="Content Placeholder 2"/>
          <p:cNvSpPr>
            <a:spLocks noGrp="1"/>
          </p:cNvSpPr>
          <p:nvPr>
            <p:ph idx="1"/>
          </p:nvPr>
        </p:nvSpPr>
        <p:spPr>
          <a:xfrm>
            <a:off x="457200" y="914400"/>
            <a:ext cx="8229600" cy="5211763"/>
          </a:xfrm>
        </p:spPr>
        <p:txBody>
          <a:bodyPr/>
          <a:lstStyle/>
          <a:p>
            <a:r>
              <a:rPr lang="en-US" dirty="0"/>
              <a:t>Delay x Bandwidth Product: </a:t>
            </a:r>
          </a:p>
          <a:p>
            <a:pPr lvl="1"/>
            <a:r>
              <a:rPr lang="en-US" sz="2400" dirty="0"/>
              <a:t>We think the channel between a pair of processes as a hollow pipe</a:t>
            </a:r>
          </a:p>
          <a:p>
            <a:pPr lvl="1"/>
            <a:r>
              <a:rPr lang="en-US" sz="2400" dirty="0"/>
              <a:t>Latency (delay) length of the pipe and bandwidth the width of the pipe</a:t>
            </a:r>
          </a:p>
          <a:p>
            <a:pPr lvl="1"/>
            <a:r>
              <a:rPr lang="en-US" sz="2400" dirty="0"/>
              <a:t>Delay of 50 ms and bandwidth of 45 Mbps</a:t>
            </a:r>
          </a:p>
          <a:p>
            <a:pPr lvl="1">
              <a:buFont typeface="Symbol" pitchFamily="18" charset="2"/>
              <a:buChar char="Þ"/>
            </a:pPr>
            <a:r>
              <a:rPr lang="en-US" sz="2400" dirty="0"/>
              <a:t>50 x 10</a:t>
            </a:r>
            <a:r>
              <a:rPr lang="en-US" sz="2400" baseline="30000" dirty="0"/>
              <a:t>-3</a:t>
            </a:r>
            <a:r>
              <a:rPr lang="en-US" sz="2400" dirty="0"/>
              <a:t> seconds x 45 x 10</a:t>
            </a:r>
            <a:r>
              <a:rPr lang="en-US" sz="2400" baseline="30000" dirty="0"/>
              <a:t>6</a:t>
            </a:r>
            <a:r>
              <a:rPr lang="en-US" sz="2400" dirty="0"/>
              <a:t> bits/second = 2.25 x 10</a:t>
            </a:r>
            <a:r>
              <a:rPr lang="en-US" sz="2400" baseline="30000" dirty="0"/>
              <a:t>6</a:t>
            </a:r>
            <a:r>
              <a:rPr lang="en-US" sz="2400" dirty="0"/>
              <a:t> bits</a:t>
            </a:r>
          </a:p>
          <a:p>
            <a:pPr>
              <a:buNone/>
            </a:pPr>
            <a:endParaRPr lang="en-US" dirty="0"/>
          </a:p>
        </p:txBody>
      </p:sp>
      <p:pic>
        <p:nvPicPr>
          <p:cNvPr id="1028" name="Picture 4"/>
          <p:cNvPicPr>
            <a:picLocks noChangeAspect="1" noChangeArrowheads="1"/>
          </p:cNvPicPr>
          <p:nvPr/>
        </p:nvPicPr>
        <p:blipFill>
          <a:blip r:embed="rId2" cstate="print"/>
          <a:srcRect/>
          <a:stretch>
            <a:fillRect/>
          </a:stretch>
        </p:blipFill>
        <p:spPr bwMode="auto">
          <a:xfrm>
            <a:off x="1295400" y="4419600"/>
            <a:ext cx="6696075" cy="188595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a:t>
            </a:r>
          </a:p>
        </p:txBody>
      </p:sp>
      <p:sp>
        <p:nvSpPr>
          <p:cNvPr id="3" name="Content Placeholder 2"/>
          <p:cNvSpPr>
            <a:spLocks noGrp="1"/>
          </p:cNvSpPr>
          <p:nvPr>
            <p:ph idx="1"/>
          </p:nvPr>
        </p:nvSpPr>
        <p:spPr/>
        <p:txBody>
          <a:bodyPr/>
          <a:lstStyle/>
          <a:p>
            <a:r>
              <a:rPr lang="en-US" sz="2800" dirty="0"/>
              <a:t>Relative importance of bandwidth and latency depends on application</a:t>
            </a:r>
          </a:p>
          <a:p>
            <a:pPr lvl="1"/>
            <a:r>
              <a:rPr lang="en-US" dirty="0">
                <a:solidFill>
                  <a:srgbClr val="FF0000"/>
                </a:solidFill>
              </a:rPr>
              <a:t>For large file transfer, bandwidth is critical</a:t>
            </a:r>
          </a:p>
          <a:p>
            <a:pPr marL="457200" lvl="1" indent="0">
              <a:buNone/>
            </a:pPr>
            <a:endParaRPr lang="en-US" dirty="0"/>
          </a:p>
          <a:p>
            <a:pPr lvl="1"/>
            <a:r>
              <a:rPr lang="en-US" dirty="0">
                <a:solidFill>
                  <a:srgbClr val="0070C0"/>
                </a:solidFill>
              </a:rPr>
              <a:t>For small messages (HTTP, NFS, etc.), latency is critical</a:t>
            </a:r>
          </a:p>
          <a:p>
            <a:pPr marL="457200" lvl="1" indent="0">
              <a:buNone/>
            </a:pPr>
            <a:endParaRPr lang="en-US" dirty="0"/>
          </a:p>
          <a:p>
            <a:pPr lvl="1"/>
            <a:r>
              <a:rPr lang="en-US" dirty="0">
                <a:solidFill>
                  <a:schemeClr val="tx1">
                    <a:lumMod val="50000"/>
                    <a:lumOff val="50000"/>
                  </a:schemeClr>
                </a:solidFill>
              </a:rPr>
              <a:t>Variance in latency (jitter) can also affect some applications (</a:t>
            </a:r>
            <a:r>
              <a:rPr lang="en-US" i="1" dirty="0">
                <a:solidFill>
                  <a:schemeClr val="tx1">
                    <a:lumMod val="50000"/>
                    <a:lumOff val="50000"/>
                  </a:schemeClr>
                </a:solidFill>
              </a:rPr>
              <a:t>e.g.</a:t>
            </a:r>
            <a:r>
              <a:rPr lang="en-US" dirty="0">
                <a:solidFill>
                  <a:schemeClr val="tx1">
                    <a:lumMod val="50000"/>
                    <a:lumOff val="50000"/>
                  </a:schemeClr>
                </a:solidFill>
              </a:rPr>
              <a:t>, audio/video conferencing)</a:t>
            </a:r>
          </a:p>
          <a:p>
            <a:pPr marL="0" indent="0">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a:t>
            </a:r>
          </a:p>
        </p:txBody>
      </p:sp>
      <p:sp>
        <p:nvSpPr>
          <p:cNvPr id="3" name="Content Placeholder 2"/>
          <p:cNvSpPr>
            <a:spLocks noGrp="1"/>
          </p:cNvSpPr>
          <p:nvPr>
            <p:ph idx="1"/>
          </p:nvPr>
        </p:nvSpPr>
        <p:spPr/>
        <p:txBody>
          <a:bodyPr>
            <a:normAutofit lnSpcReduction="10000"/>
          </a:bodyPr>
          <a:lstStyle/>
          <a:p>
            <a:pPr marL="457200" lvl="1" indent="0">
              <a:buNone/>
            </a:pPr>
            <a:r>
              <a:rPr lang="en-US" dirty="0">
                <a:solidFill>
                  <a:srgbClr val="FF0000"/>
                </a:solidFill>
              </a:rPr>
              <a:t>Delay X Bandwidth Product helps to </a:t>
            </a:r>
            <a:r>
              <a:rPr lang="en-US" dirty="0" err="1">
                <a:solidFill>
                  <a:srgbClr val="FF0000"/>
                </a:solidFill>
              </a:rPr>
              <a:t>analyse</a:t>
            </a:r>
            <a:endParaRPr lang="en-US" dirty="0">
              <a:solidFill>
                <a:srgbClr val="FF0000"/>
              </a:solidFill>
            </a:endParaRPr>
          </a:p>
          <a:p>
            <a:pPr lvl="1"/>
            <a:r>
              <a:rPr lang="en-US" dirty="0"/>
              <a:t>How many bits the sender must transmit before the first bit arrives at the receiver if the sender keeps the pipe full</a:t>
            </a:r>
          </a:p>
          <a:p>
            <a:pPr lvl="1"/>
            <a:r>
              <a:rPr lang="en-US" dirty="0"/>
              <a:t>Takes another one-way latency to receive a response from the receiver</a:t>
            </a:r>
          </a:p>
          <a:p>
            <a:pPr lvl="1"/>
            <a:r>
              <a:rPr lang="en-US" dirty="0">
                <a:solidFill>
                  <a:schemeClr val="tx2">
                    <a:lumMod val="60000"/>
                    <a:lumOff val="40000"/>
                  </a:schemeClr>
                </a:solidFill>
              </a:rPr>
              <a:t>If the sender does not fill the pipe—send a whole delay × bandwidth product’s worth of data before it stops to wait for a signal—the sender will not fully utilize the network</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Performance</a:t>
            </a:r>
          </a:p>
        </p:txBody>
      </p:sp>
      <p:pic>
        <p:nvPicPr>
          <p:cNvPr id="4" name="Picture 6" descr="f01-19-9780123850591 copy"/>
          <p:cNvPicPr>
            <a:picLocks noGrp="1" noChangeAspect="1" noChangeArrowheads="1"/>
          </p:cNvPicPr>
          <p:nvPr>
            <p:ph idx="1"/>
          </p:nvPr>
        </p:nvPicPr>
        <p:blipFill>
          <a:blip r:embed="rId2" cstate="print"/>
          <a:stretch>
            <a:fillRect/>
          </a:stretch>
        </p:blipFill>
        <p:spPr bwMode="auto">
          <a:xfrm>
            <a:off x="2656332" y="2800191"/>
            <a:ext cx="3831336" cy="2125980"/>
          </a:xfrm>
          <a:prstGeom prst="rect">
            <a:avLst/>
          </a:prstGeom>
          <a:noFill/>
          <a:ln w="9525">
            <a:noFill/>
            <a:miter lim="800000"/>
            <a:headEnd/>
            <a:tailEnd/>
          </a:ln>
        </p:spPr>
      </p:pic>
      <p:sp>
        <p:nvSpPr>
          <p:cNvPr id="5" name="Text Box 8"/>
          <p:cNvSpPr txBox="1">
            <a:spLocks noChangeArrowheads="1"/>
          </p:cNvSpPr>
          <p:nvPr/>
        </p:nvSpPr>
        <p:spPr bwMode="auto">
          <a:xfrm>
            <a:off x="1981200" y="5181600"/>
            <a:ext cx="5472112" cy="769938"/>
          </a:xfrm>
          <a:prstGeom prst="rect">
            <a:avLst/>
          </a:prstGeom>
          <a:noFill/>
          <a:ln w="9525" algn="ctr">
            <a:noFill/>
            <a:miter lim="800000"/>
            <a:headEnd/>
            <a:tailEnd/>
          </a:ln>
        </p:spPr>
        <p:txBody>
          <a:bodyPr>
            <a:spAutoFit/>
          </a:bodyPr>
          <a:lstStyle/>
          <a:p>
            <a:pPr>
              <a:spcBef>
                <a:spcPct val="20000"/>
              </a:spcBef>
              <a:buClr>
                <a:schemeClr val="tx1"/>
              </a:buClr>
              <a:buSzPct val="60000"/>
              <a:buFont typeface="Wingdings" pitchFamily="2" charset="2"/>
              <a:buNone/>
              <a:defRPr/>
            </a:pPr>
            <a:r>
              <a:rPr lang="en-US" sz="2000" dirty="0">
                <a:solidFill>
                  <a:srgbClr val="000066"/>
                </a:solidFill>
                <a:latin typeface="+mj-lt"/>
              </a:rPr>
              <a:t>A 1-MB file would fill the 1-Mbps link 80 times, </a:t>
            </a:r>
          </a:p>
          <a:p>
            <a:pPr>
              <a:spcBef>
                <a:spcPct val="20000"/>
              </a:spcBef>
              <a:buClr>
                <a:schemeClr val="tx1"/>
              </a:buClr>
              <a:buSzPct val="60000"/>
              <a:buFont typeface="Wingdings" pitchFamily="2" charset="2"/>
              <a:buNone/>
              <a:defRPr/>
            </a:pPr>
            <a:r>
              <a:rPr lang="en-US" sz="2000" dirty="0">
                <a:solidFill>
                  <a:srgbClr val="000066"/>
                </a:solidFill>
                <a:latin typeface="+mj-lt"/>
              </a:rPr>
              <a:t>but only fill the 1-Gbps link 1/12 of one time</a:t>
            </a:r>
            <a:endParaRPr lang="en-GB" sz="2000" dirty="0">
              <a:solidFill>
                <a:srgbClr val="000066"/>
              </a:solidFill>
              <a:latin typeface="+mj-lt"/>
            </a:endParaRPr>
          </a:p>
        </p:txBody>
      </p:sp>
      <p:sp>
        <p:nvSpPr>
          <p:cNvPr id="7" name="TextBox 6"/>
          <p:cNvSpPr txBox="1"/>
          <p:nvPr/>
        </p:nvSpPr>
        <p:spPr>
          <a:xfrm>
            <a:off x="1066800" y="1905000"/>
            <a:ext cx="6934200" cy="523220"/>
          </a:xfrm>
          <a:prstGeom prst="rect">
            <a:avLst/>
          </a:prstGeom>
          <a:noFill/>
        </p:spPr>
        <p:txBody>
          <a:bodyPr wrap="square" rtlCol="0">
            <a:spAutoFit/>
          </a:bodyPr>
          <a:lstStyle/>
          <a:p>
            <a:pPr algn="ctr"/>
            <a:r>
              <a:rPr lang="en-US" sz="2800" b="1" dirty="0"/>
              <a:t>Relationship between bandwidth and latency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Performance</a:t>
            </a:r>
          </a:p>
        </p:txBody>
      </p:sp>
      <p:sp>
        <p:nvSpPr>
          <p:cNvPr id="7" name="TextBox 6"/>
          <p:cNvSpPr txBox="1"/>
          <p:nvPr/>
        </p:nvSpPr>
        <p:spPr>
          <a:xfrm>
            <a:off x="1104900" y="1031434"/>
            <a:ext cx="6934200" cy="523220"/>
          </a:xfrm>
          <a:prstGeom prst="rect">
            <a:avLst/>
          </a:prstGeom>
          <a:noFill/>
        </p:spPr>
        <p:txBody>
          <a:bodyPr wrap="square" rtlCol="0">
            <a:spAutoFit/>
          </a:bodyPr>
          <a:lstStyle/>
          <a:p>
            <a:pPr algn="ctr"/>
            <a:r>
              <a:rPr lang="en-US" sz="2800" b="1" dirty="0"/>
              <a:t>Relationship between bandwidth and latency</a:t>
            </a:r>
          </a:p>
        </p:txBody>
      </p:sp>
      <p:pic>
        <p:nvPicPr>
          <p:cNvPr id="8" name="Picture 7">
            <a:extLst>
              <a:ext uri="{FF2B5EF4-FFF2-40B4-BE49-F238E27FC236}">
                <a16:creationId xmlns:a16="http://schemas.microsoft.com/office/drawing/2014/main" id="{F5FC0E87-8F5D-41D5-AB88-905C9235492B}"/>
              </a:ext>
            </a:extLst>
          </p:cNvPr>
          <p:cNvPicPr>
            <a:picLocks noChangeAspect="1"/>
          </p:cNvPicPr>
          <p:nvPr/>
        </p:nvPicPr>
        <p:blipFill>
          <a:blip r:embed="rId2"/>
          <a:stretch>
            <a:fillRect/>
          </a:stretch>
        </p:blipFill>
        <p:spPr>
          <a:xfrm>
            <a:off x="533400" y="1752600"/>
            <a:ext cx="8153399" cy="4429781"/>
          </a:xfrm>
          <a:prstGeom prst="rect">
            <a:avLst/>
          </a:prstGeom>
        </p:spPr>
      </p:pic>
    </p:spTree>
    <p:extLst>
      <p:ext uri="{BB962C8B-B14F-4D97-AF65-F5344CB8AC3E}">
        <p14:creationId xmlns:p14="http://schemas.microsoft.com/office/powerpoint/2010/main" val="444441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a:t>
            </a:r>
          </a:p>
        </p:txBody>
      </p:sp>
      <p:sp>
        <p:nvSpPr>
          <p:cNvPr id="3" name="Content Placeholder 2"/>
          <p:cNvSpPr>
            <a:spLocks noGrp="1"/>
          </p:cNvSpPr>
          <p:nvPr>
            <p:ph idx="1"/>
          </p:nvPr>
        </p:nvSpPr>
        <p:spPr/>
        <p:txBody>
          <a:bodyPr>
            <a:normAutofit/>
          </a:bodyPr>
          <a:lstStyle/>
          <a:p>
            <a:r>
              <a:rPr lang="en-US" dirty="0"/>
              <a:t>If we have Infinite bandwidth then </a:t>
            </a:r>
          </a:p>
          <a:p>
            <a:pPr lvl="1"/>
            <a:r>
              <a:rPr lang="en-US" dirty="0"/>
              <a:t>RTT dominates</a:t>
            </a:r>
          </a:p>
          <a:p>
            <a:pPr lvl="1"/>
            <a:r>
              <a:rPr lang="en-US" dirty="0"/>
              <a:t>Throughput = </a:t>
            </a:r>
            <a:r>
              <a:rPr lang="en-US" dirty="0" err="1"/>
              <a:t>TransferSize</a:t>
            </a:r>
            <a:r>
              <a:rPr lang="en-US" dirty="0"/>
              <a:t> / </a:t>
            </a:r>
            <a:r>
              <a:rPr lang="en-US" dirty="0" err="1">
                <a:solidFill>
                  <a:srgbClr val="FF0000"/>
                </a:solidFill>
              </a:rPr>
              <a:t>TransferTime</a:t>
            </a:r>
            <a:endParaRPr lang="en-US" dirty="0">
              <a:solidFill>
                <a:srgbClr val="FF0000"/>
              </a:solidFill>
            </a:endParaRPr>
          </a:p>
          <a:p>
            <a:pPr marL="457200" lvl="1" indent="0">
              <a:buNone/>
            </a:pPr>
            <a:r>
              <a:rPr lang="en-US" dirty="0">
                <a:solidFill>
                  <a:srgbClr val="FF0000"/>
                </a:solidFill>
              </a:rPr>
              <a:t>Here transfer time includes all other types of delay such as requesting or setting up for transfer.</a:t>
            </a:r>
          </a:p>
          <a:p>
            <a:pPr marL="457200" lvl="1" indent="0">
              <a:buNone/>
            </a:pPr>
            <a:r>
              <a:rPr lang="en-US" dirty="0">
                <a:solidFill>
                  <a:srgbClr val="FF0000"/>
                </a:solidFill>
              </a:rPr>
              <a:t>So, in general</a:t>
            </a:r>
          </a:p>
          <a:p>
            <a:pPr lvl="1"/>
            <a:r>
              <a:rPr lang="en-US" dirty="0" err="1"/>
              <a:t>TransferTime</a:t>
            </a:r>
            <a:r>
              <a:rPr lang="en-US" dirty="0"/>
              <a:t> = RTT + 1/Bandwidth x </a:t>
            </a:r>
            <a:r>
              <a:rPr lang="en-US" dirty="0" err="1"/>
              <a:t>TransferSize</a:t>
            </a:r>
            <a:endParaRPr lang="en-US" dirty="0"/>
          </a:p>
          <a:p>
            <a:pPr marL="457200" lvl="1" indent="0">
              <a:buNone/>
            </a:pPr>
            <a:r>
              <a:rPr lang="en-US" dirty="0">
                <a:solidFill>
                  <a:srgbClr val="FF0000"/>
                </a:solidFill>
              </a:rPr>
              <a:t>RTT: Assuming client request for file and then receives the file. </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16BFF-2FD3-4CC8-8102-75289976CB1D}"/>
              </a:ext>
            </a:extLst>
          </p:cNvPr>
          <p:cNvSpPr>
            <a:spLocks noGrp="1"/>
          </p:cNvSpPr>
          <p:nvPr>
            <p:ph type="title"/>
          </p:nvPr>
        </p:nvSpPr>
        <p:spPr/>
        <p:txBody>
          <a:bodyPr/>
          <a:lstStyle/>
          <a:p>
            <a:r>
              <a:rPr lang="en-IN" dirty="0"/>
              <a:t>Performance</a:t>
            </a:r>
          </a:p>
        </p:txBody>
      </p:sp>
      <p:sp>
        <p:nvSpPr>
          <p:cNvPr id="3" name="Content Placeholder 2">
            <a:extLst>
              <a:ext uri="{FF2B5EF4-FFF2-40B4-BE49-F238E27FC236}">
                <a16:creationId xmlns:a16="http://schemas.microsoft.com/office/drawing/2014/main" id="{455CC2E1-B2F3-456C-BD32-A8A42805ABEF}"/>
              </a:ext>
            </a:extLst>
          </p:cNvPr>
          <p:cNvSpPr>
            <a:spLocks noGrp="1"/>
          </p:cNvSpPr>
          <p:nvPr>
            <p:ph idx="1"/>
          </p:nvPr>
        </p:nvSpPr>
        <p:spPr>
          <a:xfrm>
            <a:off x="457200" y="1600200"/>
            <a:ext cx="8229600" cy="4525963"/>
          </a:xfrm>
        </p:spPr>
        <p:txBody>
          <a:bodyPr>
            <a:normAutofit fontScale="92500" lnSpcReduction="20000"/>
          </a:bodyPr>
          <a:lstStyle/>
          <a:p>
            <a:r>
              <a:rPr lang="en-IN" dirty="0"/>
              <a:t>Assume client requests for 1MB file across 1Gbps network with a round trip time 100ms. </a:t>
            </a:r>
          </a:p>
          <a:p>
            <a:r>
              <a:rPr lang="en-IN" dirty="0">
                <a:solidFill>
                  <a:srgbClr val="FF0000"/>
                </a:solidFill>
              </a:rPr>
              <a:t>Transfer Time = </a:t>
            </a:r>
            <a:r>
              <a:rPr lang="en-US" dirty="0">
                <a:solidFill>
                  <a:srgbClr val="FF0000"/>
                </a:solidFill>
              </a:rPr>
              <a:t>RTT + 1/Bandwidth x </a:t>
            </a:r>
            <a:r>
              <a:rPr lang="en-US" dirty="0" err="1">
                <a:solidFill>
                  <a:srgbClr val="FF0000"/>
                </a:solidFill>
              </a:rPr>
              <a:t>TransferSize</a:t>
            </a:r>
            <a:endParaRPr lang="en-US" dirty="0">
              <a:solidFill>
                <a:srgbClr val="FF0000"/>
              </a:solidFill>
            </a:endParaRPr>
          </a:p>
          <a:p>
            <a:r>
              <a:rPr lang="en-US" dirty="0">
                <a:solidFill>
                  <a:srgbClr val="FF0000"/>
                </a:solidFill>
              </a:rPr>
              <a:t>Transfer time = 100ms+1MB /1Gbps = 108 </a:t>
            </a:r>
            <a:r>
              <a:rPr lang="en-US" dirty="0" err="1">
                <a:solidFill>
                  <a:srgbClr val="FF0000"/>
                </a:solidFill>
              </a:rPr>
              <a:t>ms</a:t>
            </a:r>
            <a:endParaRPr lang="en-US" dirty="0">
              <a:solidFill>
                <a:srgbClr val="FF0000"/>
              </a:solidFill>
            </a:endParaRPr>
          </a:p>
          <a:p>
            <a:r>
              <a:rPr lang="en-IN" dirty="0">
                <a:solidFill>
                  <a:srgbClr val="FF0000"/>
                </a:solidFill>
              </a:rPr>
              <a:t>Throughput=1MB/108ms = 74.1 Mbps</a:t>
            </a:r>
          </a:p>
          <a:p>
            <a:pPr marL="0" indent="0">
              <a:buNone/>
            </a:pPr>
            <a:r>
              <a:rPr lang="en-IN" dirty="0"/>
              <a:t>Bandwidth is 1 Gbps but throughput is 74.1 Mbps</a:t>
            </a:r>
          </a:p>
          <a:p>
            <a:r>
              <a:rPr lang="en-IN" dirty="0">
                <a:solidFill>
                  <a:srgbClr val="0070C0"/>
                </a:solidFill>
              </a:rPr>
              <a:t>Larger amount of transfer size improves throughput</a:t>
            </a:r>
          </a:p>
          <a:p>
            <a:r>
              <a:rPr lang="en-IN" dirty="0">
                <a:solidFill>
                  <a:srgbClr val="0070C0"/>
                </a:solidFill>
              </a:rPr>
              <a:t>RTT for each retransmission of missing packet effect the effective throughput. </a:t>
            </a:r>
            <a:endParaRPr lang="en-US" dirty="0">
              <a:solidFill>
                <a:srgbClr val="0070C0"/>
              </a:solidFill>
            </a:endParaRPr>
          </a:p>
        </p:txBody>
      </p:sp>
    </p:spTree>
    <p:extLst>
      <p:ext uri="{BB962C8B-B14F-4D97-AF65-F5344CB8AC3E}">
        <p14:creationId xmlns:p14="http://schemas.microsoft.com/office/powerpoint/2010/main" val="283893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47AFA-C5DD-4EF3-97D6-DB0C12B0EFEF}"/>
              </a:ext>
            </a:extLst>
          </p:cNvPr>
          <p:cNvSpPr>
            <a:spLocks noGrp="1"/>
          </p:cNvSpPr>
          <p:nvPr>
            <p:ph type="title"/>
          </p:nvPr>
        </p:nvSpPr>
        <p:spPr/>
        <p:txBody>
          <a:bodyPr/>
          <a:lstStyle/>
          <a:p>
            <a:r>
              <a:rPr lang="en-IN" dirty="0"/>
              <a:t>Performance</a:t>
            </a:r>
          </a:p>
        </p:txBody>
      </p:sp>
      <p:sp>
        <p:nvSpPr>
          <p:cNvPr id="3" name="Content Placeholder 2">
            <a:extLst>
              <a:ext uri="{FF2B5EF4-FFF2-40B4-BE49-F238E27FC236}">
                <a16:creationId xmlns:a16="http://schemas.microsoft.com/office/drawing/2014/main" id="{BFAD72CB-D939-4C5E-9052-514AE68AE72B}"/>
              </a:ext>
            </a:extLst>
          </p:cNvPr>
          <p:cNvSpPr>
            <a:spLocks noGrp="1"/>
          </p:cNvSpPr>
          <p:nvPr>
            <p:ph idx="1"/>
          </p:nvPr>
        </p:nvSpPr>
        <p:spPr/>
        <p:txBody>
          <a:bodyPr/>
          <a:lstStyle/>
          <a:p>
            <a:r>
              <a:rPr lang="en-IN" dirty="0"/>
              <a:t>Application Performance Needs:</a:t>
            </a:r>
          </a:p>
          <a:p>
            <a:pPr lvl="1"/>
            <a:r>
              <a:rPr lang="en-IN" dirty="0"/>
              <a:t>Video streaming applications.</a:t>
            </a:r>
          </a:p>
          <a:p>
            <a:pPr lvl="1"/>
            <a:r>
              <a:rPr lang="en-IN" dirty="0"/>
              <a:t>352 x 240 pixels x 24bit </a:t>
            </a:r>
            <a:r>
              <a:rPr lang="en-IN" dirty="0" err="1"/>
              <a:t>color</a:t>
            </a:r>
            <a:r>
              <a:rPr lang="en-IN" dirty="0"/>
              <a:t> = 247.5 KB</a:t>
            </a:r>
          </a:p>
          <a:p>
            <a:pPr lvl="1"/>
            <a:r>
              <a:rPr lang="en-IN" dirty="0"/>
              <a:t>If 30 frames per second is the requirement of application then </a:t>
            </a:r>
          </a:p>
          <a:p>
            <a:pPr lvl="1"/>
            <a:r>
              <a:rPr lang="en-IN" dirty="0"/>
              <a:t>247.5 x 2^10 x 8 x 30 =75Mbps Throughput is required. </a:t>
            </a:r>
          </a:p>
          <a:p>
            <a:pPr lvl="1"/>
            <a:r>
              <a:rPr lang="en-IN" dirty="0"/>
              <a:t>Even if network bandwidth is more, the application needs only 75 Mbps.</a:t>
            </a:r>
          </a:p>
        </p:txBody>
      </p:sp>
    </p:spTree>
    <p:extLst>
      <p:ext uri="{BB962C8B-B14F-4D97-AF65-F5344CB8AC3E}">
        <p14:creationId xmlns:p14="http://schemas.microsoft.com/office/powerpoint/2010/main" val="20668550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1C8B2-1AA3-4542-BF9B-8349B3CDFCE1}"/>
              </a:ext>
            </a:extLst>
          </p:cNvPr>
          <p:cNvSpPr>
            <a:spLocks noGrp="1"/>
          </p:cNvSpPr>
          <p:nvPr>
            <p:ph type="title"/>
          </p:nvPr>
        </p:nvSpPr>
        <p:spPr/>
        <p:txBody>
          <a:bodyPr/>
          <a:lstStyle/>
          <a:p>
            <a:r>
              <a:rPr lang="en-IN" dirty="0"/>
              <a:t>Performance</a:t>
            </a:r>
          </a:p>
        </p:txBody>
      </p:sp>
      <p:sp>
        <p:nvSpPr>
          <p:cNvPr id="3" name="Content Placeholder 2">
            <a:extLst>
              <a:ext uri="{FF2B5EF4-FFF2-40B4-BE49-F238E27FC236}">
                <a16:creationId xmlns:a16="http://schemas.microsoft.com/office/drawing/2014/main" id="{E1AB1175-0A37-4E17-B357-FB3ACCCAA7DB}"/>
              </a:ext>
            </a:extLst>
          </p:cNvPr>
          <p:cNvSpPr>
            <a:spLocks noGrp="1"/>
          </p:cNvSpPr>
          <p:nvPr>
            <p:ph idx="1"/>
          </p:nvPr>
        </p:nvSpPr>
        <p:spPr/>
        <p:txBody>
          <a:bodyPr/>
          <a:lstStyle/>
          <a:p>
            <a:r>
              <a:rPr lang="en-IN" dirty="0"/>
              <a:t>Application Performance Needs</a:t>
            </a:r>
          </a:p>
          <a:p>
            <a:pPr lvl="1"/>
            <a:r>
              <a:rPr lang="en-IN" dirty="0"/>
              <a:t>Jitter effects the performance.</a:t>
            </a:r>
          </a:p>
          <a:p>
            <a:pPr lvl="1"/>
            <a:r>
              <a:rPr lang="en-IN" dirty="0"/>
              <a:t>Burst data and congestion in network affects the performance of the application</a:t>
            </a:r>
          </a:p>
        </p:txBody>
      </p:sp>
    </p:spTree>
    <p:extLst>
      <p:ext uri="{BB962C8B-B14F-4D97-AF65-F5344CB8AC3E}">
        <p14:creationId xmlns:p14="http://schemas.microsoft.com/office/powerpoint/2010/main" val="3328317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a:t>
            </a:r>
          </a:p>
        </p:txBody>
      </p:sp>
      <p:sp>
        <p:nvSpPr>
          <p:cNvPr id="3" name="Content Placeholder 2"/>
          <p:cNvSpPr>
            <a:spLocks noGrp="1"/>
          </p:cNvSpPr>
          <p:nvPr>
            <p:ph idx="1"/>
          </p:nvPr>
        </p:nvSpPr>
        <p:spPr/>
        <p:txBody>
          <a:bodyPr/>
          <a:lstStyle/>
          <a:p>
            <a:r>
              <a:rPr lang="en-US" dirty="0"/>
              <a:t>Performance</a:t>
            </a:r>
          </a:p>
          <a:p>
            <a:pPr lvl="1"/>
            <a:r>
              <a:rPr lang="en-US" dirty="0"/>
              <a:t>Bandwidth</a:t>
            </a:r>
          </a:p>
          <a:p>
            <a:pPr lvl="1"/>
            <a:r>
              <a:rPr lang="en-US" dirty="0"/>
              <a:t>Latency</a:t>
            </a:r>
          </a:p>
          <a:p>
            <a:r>
              <a:rPr lang="en-US" dirty="0" err="1"/>
              <a:t>Excercise</a:t>
            </a:r>
            <a:endParaRPr lang="en-US" dirty="0"/>
          </a:p>
          <a:p>
            <a:pPr lvl="1">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a:t>
            </a:r>
          </a:p>
        </p:txBody>
      </p:sp>
      <p:sp>
        <p:nvSpPr>
          <p:cNvPr id="3" name="Content Placeholder 2"/>
          <p:cNvSpPr>
            <a:spLocks noGrp="1"/>
          </p:cNvSpPr>
          <p:nvPr>
            <p:ph idx="1"/>
          </p:nvPr>
        </p:nvSpPr>
        <p:spPr/>
        <p:txBody>
          <a:bodyPr>
            <a:normAutofit fontScale="70000" lnSpcReduction="20000"/>
          </a:bodyPr>
          <a:lstStyle/>
          <a:p>
            <a:pPr algn="just">
              <a:buNone/>
            </a:pPr>
            <a:r>
              <a:rPr lang="en-US" dirty="0"/>
              <a:t>1</a:t>
            </a:r>
            <a:r>
              <a:rPr lang="en-US" sz="3400" dirty="0"/>
              <a:t>. Calculate the total time required to transfer a 1000-KB file in the following cases, assuming an RTT of 50 ms, a packet size of 1 KB data, and an initial 2×RTT of “handshaking” before data is sent:</a:t>
            </a:r>
          </a:p>
          <a:p>
            <a:pPr marL="514350" indent="-514350" algn="just">
              <a:buFont typeface="+mj-lt"/>
              <a:buAutoNum type="alphaLcParenR"/>
            </a:pPr>
            <a:r>
              <a:rPr lang="en-US" sz="3400" dirty="0"/>
              <a:t>The bandwidth is 1.5 Mbps, and data packets can be sent continuously.</a:t>
            </a:r>
          </a:p>
          <a:p>
            <a:pPr marL="514350" indent="-514350" algn="just">
              <a:buFont typeface="+mj-lt"/>
              <a:buAutoNum type="alphaLcParenR"/>
            </a:pPr>
            <a:r>
              <a:rPr lang="en-US" sz="3400" dirty="0"/>
              <a:t>The bandwidth is 1.5 Mbps, but after we finish sending each data packet we must wait one RTT before sending the next.</a:t>
            </a:r>
          </a:p>
          <a:p>
            <a:pPr marL="514350" indent="-514350" algn="just">
              <a:buFont typeface="+mj-lt"/>
              <a:buAutoNum type="alphaLcParenR"/>
            </a:pPr>
            <a:r>
              <a:rPr lang="en-US" sz="3400" dirty="0"/>
              <a:t>The bandwidth is “infinite,” meaning that we take transmit time to be zero, and up to 20 packets can be sent per RTT.</a:t>
            </a:r>
          </a:p>
          <a:p>
            <a:pPr marL="514350" indent="-514350" algn="just">
              <a:buFont typeface="+mj-lt"/>
              <a:buAutoNum type="alphaLcParenR"/>
            </a:pPr>
            <a:r>
              <a:rPr lang="en-US" sz="3400" dirty="0"/>
              <a:t>The bandwidth is infinite, and during the first RTT we can send one packet (2</a:t>
            </a:r>
            <a:r>
              <a:rPr lang="en-US" sz="3400" baseline="30000" dirty="0"/>
              <a:t>1−1</a:t>
            </a:r>
            <a:r>
              <a:rPr lang="en-US" sz="3400" dirty="0"/>
              <a:t>), during the second RTT we can send two packets (2</a:t>
            </a:r>
            <a:r>
              <a:rPr lang="en-US" sz="3400" baseline="30000" dirty="0"/>
              <a:t>2−1</a:t>
            </a:r>
            <a:r>
              <a:rPr lang="en-US" sz="3400" dirty="0"/>
              <a:t>), during the third we can send four (2</a:t>
            </a:r>
            <a:r>
              <a:rPr lang="en-US" sz="3400" baseline="30000" dirty="0"/>
              <a:t>3−1</a:t>
            </a:r>
            <a:r>
              <a:rPr lang="en-US" sz="3400" dirty="0"/>
              <a:t>), and so on.</a:t>
            </a:r>
          </a:p>
          <a:p>
            <a:endParaRPr lang="en-US" dirty="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Excersise</a:t>
            </a:r>
            <a:r>
              <a:rPr lang="en-US" dirty="0"/>
              <a:t> Problems</a:t>
            </a:r>
          </a:p>
        </p:txBody>
      </p:sp>
      <p:sp>
        <p:nvSpPr>
          <p:cNvPr id="3" name="Content Placeholder 2"/>
          <p:cNvSpPr>
            <a:spLocks noGrp="1"/>
          </p:cNvSpPr>
          <p:nvPr>
            <p:ph idx="1"/>
          </p:nvPr>
        </p:nvSpPr>
        <p:spPr>
          <a:xfrm>
            <a:off x="457200" y="1066800"/>
            <a:ext cx="8229600" cy="5059363"/>
          </a:xfrm>
        </p:spPr>
        <p:txBody>
          <a:bodyPr>
            <a:normAutofit/>
          </a:bodyPr>
          <a:lstStyle/>
          <a:p>
            <a:pPr algn="just">
              <a:buNone/>
            </a:pPr>
            <a:r>
              <a:rPr lang="en-US" dirty="0"/>
              <a:t>1</a:t>
            </a:r>
            <a:r>
              <a:rPr lang="en-US" sz="3400" dirty="0"/>
              <a:t>. Calculate the total time required to transfer a </a:t>
            </a:r>
            <a:r>
              <a:rPr lang="en-US" sz="3400" b="1" dirty="0">
                <a:solidFill>
                  <a:srgbClr val="C00000"/>
                </a:solidFill>
              </a:rPr>
              <a:t>1000-KB </a:t>
            </a:r>
            <a:r>
              <a:rPr lang="en-US" sz="3400" dirty="0"/>
              <a:t>file in the following cases, assuming an </a:t>
            </a:r>
            <a:r>
              <a:rPr lang="en-US" sz="3400" b="1" dirty="0">
                <a:solidFill>
                  <a:srgbClr val="C00000"/>
                </a:solidFill>
              </a:rPr>
              <a:t>RTT of 50 ms</a:t>
            </a:r>
            <a:r>
              <a:rPr lang="en-US" sz="3400" dirty="0"/>
              <a:t>, a packet size of </a:t>
            </a:r>
            <a:r>
              <a:rPr lang="en-US" sz="3400" b="1" dirty="0">
                <a:solidFill>
                  <a:srgbClr val="C00000"/>
                </a:solidFill>
              </a:rPr>
              <a:t>1 KB data</a:t>
            </a:r>
            <a:r>
              <a:rPr lang="en-US" sz="3400" dirty="0"/>
              <a:t>, and an initial </a:t>
            </a:r>
            <a:r>
              <a:rPr lang="en-US" sz="3400" b="1" dirty="0">
                <a:solidFill>
                  <a:srgbClr val="C00000"/>
                </a:solidFill>
              </a:rPr>
              <a:t>2×RTT</a:t>
            </a:r>
            <a:r>
              <a:rPr lang="en-US" sz="3400" dirty="0"/>
              <a:t> of “handshaking” before data is sent:</a:t>
            </a:r>
          </a:p>
          <a:p>
            <a:pPr marL="514350" indent="-514350" algn="just">
              <a:buFont typeface="+mj-lt"/>
              <a:buAutoNum type="alphaLcParenR"/>
            </a:pPr>
            <a:r>
              <a:rPr lang="en-US" sz="3400" dirty="0"/>
              <a:t>The bandwidth is </a:t>
            </a:r>
            <a:r>
              <a:rPr lang="en-US" sz="3400" b="1" dirty="0">
                <a:solidFill>
                  <a:srgbClr val="C00000"/>
                </a:solidFill>
              </a:rPr>
              <a:t>1.5 Mbps</a:t>
            </a:r>
            <a:r>
              <a:rPr lang="en-US" sz="3400" dirty="0"/>
              <a:t>, and data packets can be sent </a:t>
            </a:r>
            <a:r>
              <a:rPr lang="en-US" sz="3400" b="1" dirty="0">
                <a:solidFill>
                  <a:srgbClr val="C00000"/>
                </a:solidFill>
              </a:rPr>
              <a:t>continuously</a:t>
            </a:r>
            <a:r>
              <a:rPr lang="en-US" sz="3400" dirty="0"/>
              <a:t>.</a:t>
            </a:r>
          </a:p>
          <a:p>
            <a:pPr marL="514350" indent="-514350" algn="just">
              <a:buNone/>
            </a:pPr>
            <a:endParaRPr lang="en-US" sz="3400" dirty="0"/>
          </a:p>
          <a:p>
            <a:endParaRPr lang="en-US" dirty="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Excersise</a:t>
            </a:r>
            <a:r>
              <a:rPr lang="en-US" dirty="0"/>
              <a:t> Problems</a:t>
            </a:r>
          </a:p>
        </p:txBody>
      </p:sp>
      <p:sp>
        <p:nvSpPr>
          <p:cNvPr id="3" name="Content Placeholder 2"/>
          <p:cNvSpPr>
            <a:spLocks noGrp="1"/>
          </p:cNvSpPr>
          <p:nvPr>
            <p:ph idx="1"/>
          </p:nvPr>
        </p:nvSpPr>
        <p:spPr>
          <a:xfrm>
            <a:off x="457200" y="1066800"/>
            <a:ext cx="8229600" cy="5059363"/>
          </a:xfrm>
        </p:spPr>
        <p:txBody>
          <a:bodyPr>
            <a:normAutofit fontScale="92500" lnSpcReduction="10000"/>
          </a:bodyPr>
          <a:lstStyle/>
          <a:p>
            <a:pPr algn="just">
              <a:buNone/>
            </a:pPr>
            <a:r>
              <a:rPr lang="en-US" dirty="0"/>
              <a:t>1</a:t>
            </a:r>
            <a:r>
              <a:rPr lang="en-US" sz="3400" dirty="0"/>
              <a:t>. Calculate the total time required to transfer a </a:t>
            </a:r>
            <a:r>
              <a:rPr lang="en-US" sz="3400" b="1" dirty="0">
                <a:solidFill>
                  <a:srgbClr val="C00000"/>
                </a:solidFill>
              </a:rPr>
              <a:t>1000-KB </a:t>
            </a:r>
            <a:r>
              <a:rPr lang="en-US" sz="3400" dirty="0"/>
              <a:t>file in the following cases, assuming an </a:t>
            </a:r>
            <a:r>
              <a:rPr lang="en-US" sz="3400" b="1" dirty="0">
                <a:solidFill>
                  <a:srgbClr val="C00000"/>
                </a:solidFill>
              </a:rPr>
              <a:t>RTT of 50 ms</a:t>
            </a:r>
            <a:r>
              <a:rPr lang="en-US" sz="3400" dirty="0"/>
              <a:t>, a packet size of </a:t>
            </a:r>
            <a:r>
              <a:rPr lang="en-US" sz="3400" b="1" dirty="0">
                <a:solidFill>
                  <a:srgbClr val="C00000"/>
                </a:solidFill>
              </a:rPr>
              <a:t>1 KB data</a:t>
            </a:r>
            <a:r>
              <a:rPr lang="en-US" sz="3400" dirty="0"/>
              <a:t>, and an initial </a:t>
            </a:r>
            <a:r>
              <a:rPr lang="en-US" sz="3400" b="1" dirty="0">
                <a:solidFill>
                  <a:srgbClr val="C00000"/>
                </a:solidFill>
              </a:rPr>
              <a:t>2×RTT</a:t>
            </a:r>
            <a:r>
              <a:rPr lang="en-US" sz="3400" dirty="0"/>
              <a:t> of “handshaking” before data is sent:</a:t>
            </a:r>
          </a:p>
          <a:p>
            <a:pPr marL="514350" indent="-514350" algn="just">
              <a:buFont typeface="+mj-lt"/>
              <a:buAutoNum type="alphaLcParenR"/>
            </a:pPr>
            <a:r>
              <a:rPr lang="en-US" sz="3400" dirty="0"/>
              <a:t>The bandwidth is </a:t>
            </a:r>
            <a:r>
              <a:rPr lang="en-US" sz="3400" b="1" dirty="0">
                <a:solidFill>
                  <a:srgbClr val="C00000"/>
                </a:solidFill>
              </a:rPr>
              <a:t>1.5 Mbps</a:t>
            </a:r>
            <a:r>
              <a:rPr lang="en-US" sz="3400" dirty="0"/>
              <a:t>, and data packets can be sent </a:t>
            </a:r>
            <a:r>
              <a:rPr lang="en-US" sz="3400" b="1" dirty="0">
                <a:solidFill>
                  <a:srgbClr val="C00000"/>
                </a:solidFill>
              </a:rPr>
              <a:t>continuously</a:t>
            </a:r>
            <a:r>
              <a:rPr lang="en-US" sz="3400" dirty="0"/>
              <a:t>.</a:t>
            </a:r>
          </a:p>
          <a:p>
            <a:pPr>
              <a:buNone/>
            </a:pPr>
            <a:r>
              <a:rPr lang="en-US" sz="2800" b="1" i="1" dirty="0">
                <a:solidFill>
                  <a:srgbClr val="00B050"/>
                </a:solidFill>
              </a:rPr>
              <a:t>Given : Total size of Data: 1000 KB</a:t>
            </a:r>
          </a:p>
          <a:p>
            <a:pPr>
              <a:buNone/>
            </a:pPr>
            <a:r>
              <a:rPr lang="en-US" sz="2800" b="1" i="1" dirty="0">
                <a:solidFill>
                  <a:srgbClr val="00B050"/>
                </a:solidFill>
              </a:rPr>
              <a:t>              Packet Size= 1 KB </a:t>
            </a:r>
          </a:p>
          <a:p>
            <a:pPr>
              <a:buNone/>
            </a:pPr>
            <a:r>
              <a:rPr lang="en-US" sz="2800" b="1" i="1" dirty="0">
                <a:solidFill>
                  <a:srgbClr val="00B050"/>
                </a:solidFill>
              </a:rPr>
              <a:t>             Bandwidth = 1.5 Mbps</a:t>
            </a:r>
          </a:p>
          <a:p>
            <a:pPr>
              <a:buNone/>
            </a:pPr>
            <a:r>
              <a:rPr lang="en-US" sz="2800" b="1" i="1" dirty="0">
                <a:solidFill>
                  <a:srgbClr val="00B050"/>
                </a:solidFill>
              </a:rPr>
              <a:t>Latency=</a:t>
            </a:r>
            <a:r>
              <a:rPr lang="en-US" sz="2800" b="1" i="1" dirty="0" err="1">
                <a:solidFill>
                  <a:srgbClr val="00B050"/>
                </a:solidFill>
              </a:rPr>
              <a:t>Propagation+Tranmit</a:t>
            </a:r>
            <a:endParaRPr lang="en-US" sz="2800" b="1" i="1" dirty="0">
              <a:solidFill>
                <a:srgbClr val="00B050"/>
              </a:solidFill>
            </a:endParaRPr>
          </a:p>
          <a:p>
            <a:pPr marL="514350" indent="-514350" algn="just">
              <a:buNone/>
            </a:pPr>
            <a:endParaRPr lang="en-US" sz="3400" dirty="0"/>
          </a:p>
          <a:p>
            <a:endParaRPr lang="en-US" dirty="0"/>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Excersise</a:t>
            </a:r>
            <a:r>
              <a:rPr lang="en-US" dirty="0"/>
              <a:t> Problems</a:t>
            </a:r>
          </a:p>
        </p:txBody>
      </p:sp>
      <p:sp>
        <p:nvSpPr>
          <p:cNvPr id="3" name="Content Placeholder 2"/>
          <p:cNvSpPr>
            <a:spLocks noGrp="1"/>
          </p:cNvSpPr>
          <p:nvPr>
            <p:ph idx="1"/>
          </p:nvPr>
        </p:nvSpPr>
        <p:spPr>
          <a:xfrm>
            <a:off x="457200" y="1066800"/>
            <a:ext cx="8229600" cy="5059363"/>
          </a:xfrm>
        </p:spPr>
        <p:txBody>
          <a:bodyPr>
            <a:normAutofit fontScale="85000" lnSpcReduction="20000"/>
          </a:bodyPr>
          <a:lstStyle/>
          <a:p>
            <a:pPr algn="just">
              <a:buNone/>
            </a:pPr>
            <a:r>
              <a:rPr lang="en-US" dirty="0"/>
              <a:t>1</a:t>
            </a:r>
            <a:r>
              <a:rPr lang="en-US" sz="3400" dirty="0"/>
              <a:t>. Calculate the total time required to transfer a </a:t>
            </a:r>
            <a:r>
              <a:rPr lang="en-US" sz="3400" b="1" dirty="0">
                <a:solidFill>
                  <a:srgbClr val="C00000"/>
                </a:solidFill>
              </a:rPr>
              <a:t>1000-KB </a:t>
            </a:r>
            <a:r>
              <a:rPr lang="en-US" sz="3400" dirty="0"/>
              <a:t>file in the following cases, assuming an </a:t>
            </a:r>
            <a:r>
              <a:rPr lang="en-US" sz="3400" b="1" dirty="0">
                <a:solidFill>
                  <a:srgbClr val="C00000"/>
                </a:solidFill>
              </a:rPr>
              <a:t>RTT of 50 ms</a:t>
            </a:r>
            <a:r>
              <a:rPr lang="en-US" sz="3400" dirty="0"/>
              <a:t>, a packet size of </a:t>
            </a:r>
            <a:r>
              <a:rPr lang="en-US" sz="3400" b="1" dirty="0">
                <a:solidFill>
                  <a:srgbClr val="C00000"/>
                </a:solidFill>
              </a:rPr>
              <a:t>1 KB data</a:t>
            </a:r>
            <a:r>
              <a:rPr lang="en-US" sz="3400" dirty="0"/>
              <a:t>, and an initial </a:t>
            </a:r>
            <a:r>
              <a:rPr lang="en-US" sz="3400" b="1" dirty="0">
                <a:solidFill>
                  <a:srgbClr val="C00000"/>
                </a:solidFill>
              </a:rPr>
              <a:t>2×RTT</a:t>
            </a:r>
            <a:r>
              <a:rPr lang="en-US" sz="3400" dirty="0"/>
              <a:t> of “handshaking” before data is sent:</a:t>
            </a:r>
          </a:p>
          <a:p>
            <a:pPr marL="514350" indent="-514350" algn="just">
              <a:buFont typeface="+mj-lt"/>
              <a:buAutoNum type="alphaLcParenR"/>
            </a:pPr>
            <a:r>
              <a:rPr lang="en-US" sz="3400" dirty="0"/>
              <a:t>The bandwidth is </a:t>
            </a:r>
            <a:r>
              <a:rPr lang="en-US" sz="3400" b="1" dirty="0">
                <a:solidFill>
                  <a:srgbClr val="C00000"/>
                </a:solidFill>
              </a:rPr>
              <a:t>1.5 Mbps</a:t>
            </a:r>
            <a:r>
              <a:rPr lang="en-US" sz="3400" dirty="0"/>
              <a:t>, and data packets can be sent </a:t>
            </a:r>
            <a:r>
              <a:rPr lang="en-US" sz="3400" b="1" dirty="0">
                <a:solidFill>
                  <a:srgbClr val="C00000"/>
                </a:solidFill>
              </a:rPr>
              <a:t>continuously</a:t>
            </a:r>
            <a:r>
              <a:rPr lang="en-US" sz="3400" dirty="0"/>
              <a:t>.</a:t>
            </a:r>
          </a:p>
          <a:p>
            <a:pPr>
              <a:buNone/>
            </a:pPr>
            <a:r>
              <a:rPr lang="en-US" sz="2800" b="1" i="1" dirty="0">
                <a:solidFill>
                  <a:srgbClr val="00B050"/>
                </a:solidFill>
              </a:rPr>
              <a:t>Given : Total size of Data: 1000 KB</a:t>
            </a:r>
          </a:p>
          <a:p>
            <a:pPr>
              <a:buNone/>
            </a:pPr>
            <a:r>
              <a:rPr lang="en-US" sz="2800" b="1" i="1" dirty="0">
                <a:solidFill>
                  <a:srgbClr val="00B050"/>
                </a:solidFill>
              </a:rPr>
              <a:t>              Packet Size= 1 KB </a:t>
            </a:r>
          </a:p>
          <a:p>
            <a:pPr>
              <a:buNone/>
            </a:pPr>
            <a:r>
              <a:rPr lang="en-US" sz="2800" b="1" i="1" dirty="0">
                <a:solidFill>
                  <a:srgbClr val="00B050"/>
                </a:solidFill>
              </a:rPr>
              <a:t>             Bandwidth = 1.5 Mbps</a:t>
            </a:r>
          </a:p>
          <a:p>
            <a:pPr>
              <a:buNone/>
            </a:pPr>
            <a:r>
              <a:rPr lang="en-US" sz="2800" b="1" i="1" dirty="0"/>
              <a:t>Latency =2RTT+ </a:t>
            </a:r>
            <a:r>
              <a:rPr lang="en-US" sz="2800" b="1" i="1" dirty="0">
                <a:solidFill>
                  <a:srgbClr val="FF0000"/>
                </a:solidFill>
              </a:rPr>
              <a:t>Propagation</a:t>
            </a:r>
            <a:r>
              <a:rPr lang="en-US" sz="2800" b="1" i="1" dirty="0"/>
              <a:t> + </a:t>
            </a:r>
            <a:r>
              <a:rPr lang="en-US" sz="2800" b="1" i="1" dirty="0">
                <a:solidFill>
                  <a:srgbClr val="00B050"/>
                </a:solidFill>
              </a:rPr>
              <a:t>Transmit </a:t>
            </a:r>
            <a:r>
              <a:rPr lang="en-US" sz="2800" b="1" i="1" dirty="0"/>
              <a:t>+ Queue</a:t>
            </a:r>
          </a:p>
          <a:p>
            <a:pPr>
              <a:buNone/>
            </a:pPr>
            <a:r>
              <a:rPr lang="en-US" sz="2800" b="1" i="1" dirty="0"/>
              <a:t> Propagation = RTT/2 = 25ms</a:t>
            </a:r>
          </a:p>
          <a:p>
            <a:pPr>
              <a:buNone/>
            </a:pPr>
            <a:r>
              <a:rPr lang="en-US" sz="2800" b="1" i="1" dirty="0"/>
              <a:t>Transmit= 1000 KB/1.5Mbps =1000 x 2</a:t>
            </a:r>
            <a:r>
              <a:rPr lang="en-US" sz="2800" b="1" i="1" baseline="30000" dirty="0"/>
              <a:t>10 </a:t>
            </a:r>
            <a:r>
              <a:rPr lang="en-US" sz="2800" b="1" i="1" dirty="0"/>
              <a:t>x 8 / 1.5 x 10</a:t>
            </a:r>
            <a:r>
              <a:rPr lang="en-US" sz="2800" b="1" i="1" baseline="30000" dirty="0"/>
              <a:t>6 </a:t>
            </a:r>
            <a:r>
              <a:rPr lang="en-US" sz="2800" b="1" i="1" dirty="0"/>
              <a:t>=</a:t>
            </a:r>
            <a:r>
              <a:rPr lang="en-US" sz="2800" b="1" i="1" dirty="0">
                <a:solidFill>
                  <a:srgbClr val="C00000"/>
                </a:solidFill>
              </a:rPr>
              <a:t>5.4613</a:t>
            </a:r>
            <a:endParaRPr lang="en-US" sz="2800" b="1" i="1" baseline="30000" dirty="0">
              <a:solidFill>
                <a:srgbClr val="C00000"/>
              </a:solidFill>
            </a:endParaRPr>
          </a:p>
          <a:p>
            <a:pPr>
              <a:buNone/>
            </a:pPr>
            <a:r>
              <a:rPr lang="en-US" sz="2800" b="1" i="1" dirty="0"/>
              <a:t>Latency= 100ms+25ms+5.4613 sec=</a:t>
            </a:r>
            <a:r>
              <a:rPr lang="en-US" sz="2800" b="1" i="1" dirty="0">
                <a:solidFill>
                  <a:srgbClr val="C00000"/>
                </a:solidFill>
              </a:rPr>
              <a:t>5.5863 sec</a:t>
            </a:r>
          </a:p>
          <a:p>
            <a:pPr>
              <a:buNone/>
            </a:pPr>
            <a:endParaRPr lang="en-US" sz="2800" b="1" i="1" baseline="30000" dirty="0"/>
          </a:p>
          <a:p>
            <a:pPr>
              <a:buNone/>
            </a:pPr>
            <a:endParaRPr lang="en-US" sz="2800" b="1" i="1" dirty="0">
              <a:solidFill>
                <a:srgbClr val="00B050"/>
              </a:solidFill>
            </a:endParaRPr>
          </a:p>
          <a:p>
            <a:pPr marL="514350" indent="-514350" algn="just">
              <a:buNone/>
            </a:pPr>
            <a:endParaRPr lang="en-US" sz="3400" dirty="0"/>
          </a:p>
          <a:p>
            <a:endParaRPr lang="en-US" dirty="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a:t>
            </a:r>
          </a:p>
        </p:txBody>
      </p:sp>
      <p:sp>
        <p:nvSpPr>
          <p:cNvPr id="3" name="Content Placeholder 2"/>
          <p:cNvSpPr>
            <a:spLocks noGrp="1"/>
          </p:cNvSpPr>
          <p:nvPr>
            <p:ph idx="1"/>
          </p:nvPr>
        </p:nvSpPr>
        <p:spPr>
          <a:xfrm>
            <a:off x="457200" y="1295400"/>
            <a:ext cx="8229600" cy="4830763"/>
          </a:xfrm>
        </p:spPr>
        <p:txBody>
          <a:bodyPr>
            <a:normAutofit fontScale="62500" lnSpcReduction="20000"/>
          </a:bodyPr>
          <a:lstStyle/>
          <a:p>
            <a:pPr algn="just">
              <a:buNone/>
            </a:pPr>
            <a:r>
              <a:rPr lang="en-US" dirty="0"/>
              <a:t>1</a:t>
            </a:r>
            <a:r>
              <a:rPr lang="en-US" sz="3400" dirty="0"/>
              <a:t>. </a:t>
            </a:r>
            <a:r>
              <a:rPr lang="en-US" sz="3800" dirty="0"/>
              <a:t>Calculate the total time required to transfer a 1000-KB file in the following cases, assuming an RTT of 50 ms, a packet size of 1 KB data, and an initial 2×RTT of “handshaking” before data is sent:</a:t>
            </a:r>
          </a:p>
          <a:p>
            <a:pPr marL="514350" indent="-514350" algn="just">
              <a:buFont typeface="+mj-lt"/>
              <a:buAutoNum type="alphaLcParenR"/>
            </a:pPr>
            <a:r>
              <a:rPr lang="en-US" sz="3800" dirty="0"/>
              <a:t>The bandwidth is 1.5 Mbps, and data packets can be sent continuously.</a:t>
            </a:r>
          </a:p>
          <a:p>
            <a:pPr marL="514350" indent="-514350" algn="just">
              <a:buFont typeface="+mj-lt"/>
              <a:buAutoNum type="alphaLcParenR"/>
            </a:pPr>
            <a:r>
              <a:rPr lang="en-US" sz="3800" b="1" dirty="0">
                <a:solidFill>
                  <a:srgbClr val="C00000"/>
                </a:solidFill>
              </a:rPr>
              <a:t>The bandwidth is 1.5 Mbps, but after we finish sending each data packet we must wait one RTT before sending the next.</a:t>
            </a:r>
          </a:p>
          <a:p>
            <a:pPr marL="514350" indent="-514350" algn="just">
              <a:buFont typeface="+mj-lt"/>
              <a:buAutoNum type="alphaLcParenR"/>
            </a:pPr>
            <a:r>
              <a:rPr lang="en-US" sz="3800" dirty="0"/>
              <a:t>The bandwidth is “infinite,” meaning that we take transmit time to be zero, and up to 20 packets can be sent per RTT.</a:t>
            </a:r>
          </a:p>
          <a:p>
            <a:pPr marL="514350" indent="-514350" algn="just">
              <a:buFont typeface="+mj-lt"/>
              <a:buAutoNum type="alphaLcParenR"/>
            </a:pPr>
            <a:r>
              <a:rPr lang="en-US" sz="3800" dirty="0"/>
              <a:t>The bandwidth is infinite, and during the first RTT we can send one packet (2</a:t>
            </a:r>
            <a:r>
              <a:rPr lang="en-US" sz="3800" baseline="30000" dirty="0"/>
              <a:t>1−1</a:t>
            </a:r>
            <a:r>
              <a:rPr lang="en-US" sz="3800" dirty="0"/>
              <a:t>), during the second RTT we can send two packets (2</a:t>
            </a:r>
            <a:r>
              <a:rPr lang="en-US" sz="3800" baseline="30000" dirty="0"/>
              <a:t>2−1</a:t>
            </a:r>
            <a:r>
              <a:rPr lang="en-US" sz="3800" dirty="0"/>
              <a:t>), during the third we can send four (2</a:t>
            </a:r>
            <a:r>
              <a:rPr lang="en-US" sz="3800" baseline="30000" dirty="0"/>
              <a:t>3−1</a:t>
            </a:r>
            <a:r>
              <a:rPr lang="en-US" sz="3800" dirty="0"/>
              <a:t>), and so on.</a:t>
            </a:r>
          </a:p>
          <a:p>
            <a:endParaRPr lang="en-US" dirty="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a:t>
            </a:r>
          </a:p>
        </p:txBody>
      </p:sp>
      <p:sp>
        <p:nvSpPr>
          <p:cNvPr id="3" name="Content Placeholder 2"/>
          <p:cNvSpPr>
            <a:spLocks noGrp="1"/>
          </p:cNvSpPr>
          <p:nvPr>
            <p:ph idx="1"/>
          </p:nvPr>
        </p:nvSpPr>
        <p:spPr>
          <a:xfrm>
            <a:off x="457200" y="1295400"/>
            <a:ext cx="8229600" cy="4830763"/>
          </a:xfrm>
        </p:spPr>
        <p:txBody>
          <a:bodyPr>
            <a:normAutofit fontScale="55000" lnSpcReduction="20000"/>
          </a:bodyPr>
          <a:lstStyle/>
          <a:p>
            <a:pPr marL="742950" indent="-742950" algn="just">
              <a:buAutoNum type="arabicPeriod"/>
            </a:pPr>
            <a:r>
              <a:rPr lang="en-US" sz="3800" dirty="0"/>
              <a:t>Calculate the total time required to transfer a 1000-KB file in the following cases, assuming an RTT of 50 ms, a packet size of 1 KB data, and an initial 2×RTT of “handshaking” before data is sent:</a:t>
            </a:r>
          </a:p>
          <a:p>
            <a:pPr marL="742950" indent="-742950" algn="just">
              <a:buNone/>
            </a:pPr>
            <a:r>
              <a:rPr lang="en-US" sz="3800" b="1" dirty="0">
                <a:solidFill>
                  <a:srgbClr val="C00000"/>
                </a:solidFill>
              </a:rPr>
              <a:t>      The bandwidth is 1.5 Mbps, but after we finish sending each data packet we must wait one RTT before sending the next.</a:t>
            </a:r>
          </a:p>
          <a:p>
            <a:pPr>
              <a:buNone/>
            </a:pPr>
            <a:endParaRPr lang="en-US" sz="4000" b="1" i="1" dirty="0">
              <a:solidFill>
                <a:srgbClr val="00B050"/>
              </a:solidFill>
            </a:endParaRPr>
          </a:p>
          <a:p>
            <a:pPr>
              <a:buNone/>
            </a:pPr>
            <a:r>
              <a:rPr lang="en-US" sz="4000" b="1" i="1" dirty="0">
                <a:solidFill>
                  <a:srgbClr val="00B050"/>
                </a:solidFill>
              </a:rPr>
              <a:t>Given : Total size of Data: 1000 KB</a:t>
            </a:r>
          </a:p>
          <a:p>
            <a:pPr>
              <a:buNone/>
            </a:pPr>
            <a:r>
              <a:rPr lang="en-US" sz="4000" b="1" i="1" dirty="0">
                <a:solidFill>
                  <a:srgbClr val="00B050"/>
                </a:solidFill>
              </a:rPr>
              <a:t>              Packet Size= 1 KB </a:t>
            </a:r>
          </a:p>
          <a:p>
            <a:pPr>
              <a:buNone/>
            </a:pPr>
            <a:r>
              <a:rPr lang="en-US" sz="4000" b="1" i="1" dirty="0">
                <a:solidFill>
                  <a:srgbClr val="00B050"/>
                </a:solidFill>
              </a:rPr>
              <a:t>             Bandwidth = 1.5 Mbps</a:t>
            </a:r>
          </a:p>
          <a:p>
            <a:pPr>
              <a:buNone/>
            </a:pPr>
            <a:r>
              <a:rPr lang="en-US" sz="4000" b="1" i="1" dirty="0"/>
              <a:t>Latency =2RTT+ </a:t>
            </a:r>
            <a:r>
              <a:rPr lang="en-US" sz="4000" b="1" i="1" dirty="0">
                <a:solidFill>
                  <a:srgbClr val="FF0000"/>
                </a:solidFill>
              </a:rPr>
              <a:t>Propagation</a:t>
            </a:r>
            <a:r>
              <a:rPr lang="en-US" sz="4000" b="1" i="1" dirty="0"/>
              <a:t> + </a:t>
            </a:r>
            <a:r>
              <a:rPr lang="en-US" sz="4000" b="1" i="1" dirty="0">
                <a:solidFill>
                  <a:srgbClr val="00B050"/>
                </a:solidFill>
              </a:rPr>
              <a:t>Transmit </a:t>
            </a:r>
            <a:r>
              <a:rPr lang="en-US" sz="4000" b="1" i="1" dirty="0"/>
              <a:t>+ Queue</a:t>
            </a:r>
          </a:p>
          <a:p>
            <a:pPr>
              <a:buNone/>
            </a:pPr>
            <a:r>
              <a:rPr lang="en-US" sz="4000" b="1" i="1" dirty="0"/>
              <a:t> Propagation = RTT/2 = 25ms</a:t>
            </a:r>
          </a:p>
          <a:p>
            <a:pPr>
              <a:buNone/>
            </a:pPr>
            <a:endParaRPr lang="en-US" sz="4000" b="1" i="1" dirty="0"/>
          </a:p>
          <a:p>
            <a:pPr>
              <a:buNone/>
            </a:pPr>
            <a:r>
              <a:rPr lang="en-US" sz="4000" b="1" i="1" dirty="0"/>
              <a:t>Transmit= 1000 KB/1.5Mbps =1000 x 2</a:t>
            </a:r>
            <a:r>
              <a:rPr lang="en-US" sz="4000" b="1" i="1" baseline="30000" dirty="0"/>
              <a:t>10 </a:t>
            </a:r>
            <a:r>
              <a:rPr lang="en-US" sz="4000" b="1" i="1" dirty="0"/>
              <a:t>x 8 / 1.5 x 10</a:t>
            </a:r>
            <a:r>
              <a:rPr lang="en-US" sz="4000" b="1" i="1" baseline="30000" dirty="0"/>
              <a:t>6 </a:t>
            </a:r>
            <a:r>
              <a:rPr lang="en-US" sz="4000" b="1" i="1" dirty="0"/>
              <a:t>=</a:t>
            </a:r>
            <a:r>
              <a:rPr lang="en-US" sz="4000" b="1" i="1" dirty="0">
                <a:solidFill>
                  <a:srgbClr val="C00000"/>
                </a:solidFill>
              </a:rPr>
              <a:t>5.4613</a:t>
            </a:r>
            <a:endParaRPr lang="en-US" sz="4000" b="1" i="1" baseline="30000" dirty="0">
              <a:solidFill>
                <a:srgbClr val="C00000"/>
              </a:solidFill>
            </a:endParaRPr>
          </a:p>
          <a:p>
            <a:pPr>
              <a:buNone/>
            </a:pPr>
            <a:r>
              <a:rPr lang="en-US" sz="4000" b="1" i="1" dirty="0"/>
              <a:t>Latency= 100ms+25ms+5.4613 sec +999 x 50ms=</a:t>
            </a:r>
            <a:r>
              <a:rPr lang="en-US" sz="4000" b="1" i="1" dirty="0">
                <a:solidFill>
                  <a:srgbClr val="C00000"/>
                </a:solidFill>
              </a:rPr>
              <a:t>5.4613+49.95 = 55.4113</a:t>
            </a:r>
          </a:p>
          <a:p>
            <a:pPr marL="742950" indent="-742950" algn="just">
              <a:buNone/>
            </a:pPr>
            <a:endParaRPr lang="en-US" sz="3800" b="1" dirty="0">
              <a:solidFill>
                <a:srgbClr val="C00000"/>
              </a:solidFill>
            </a:endParaRPr>
          </a:p>
          <a:p>
            <a:pPr marL="742950" indent="-742950" algn="just">
              <a:buNone/>
            </a:pPr>
            <a:endParaRPr lang="en-US" sz="3800" b="1" dirty="0">
              <a:solidFill>
                <a:srgbClr val="C00000"/>
              </a:solidFill>
            </a:endParaRPr>
          </a:p>
          <a:p>
            <a:endParaRPr lang="en-US" dirty="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a:t>
            </a:r>
          </a:p>
        </p:txBody>
      </p:sp>
      <p:sp>
        <p:nvSpPr>
          <p:cNvPr id="3" name="Content Placeholder 2"/>
          <p:cNvSpPr>
            <a:spLocks noGrp="1"/>
          </p:cNvSpPr>
          <p:nvPr>
            <p:ph idx="1"/>
          </p:nvPr>
        </p:nvSpPr>
        <p:spPr/>
        <p:txBody>
          <a:bodyPr>
            <a:normAutofit fontScale="70000" lnSpcReduction="20000"/>
          </a:bodyPr>
          <a:lstStyle/>
          <a:p>
            <a:pPr algn="just">
              <a:buNone/>
            </a:pPr>
            <a:r>
              <a:rPr lang="en-US" dirty="0"/>
              <a:t>1</a:t>
            </a:r>
            <a:r>
              <a:rPr lang="en-US" sz="3400" dirty="0"/>
              <a:t>. Calculate the total time required to transfer a 1000-KB file in the following cases, assuming an RTT of 50 ms, a packet size of 1 KB data, and an initial 2×RTT of “handshaking” before data is sent:</a:t>
            </a:r>
          </a:p>
          <a:p>
            <a:pPr marL="514350" indent="-514350" algn="just">
              <a:buFont typeface="+mj-lt"/>
              <a:buAutoNum type="alphaLcParenR"/>
            </a:pPr>
            <a:r>
              <a:rPr lang="en-US" sz="3400" dirty="0"/>
              <a:t>The bandwidth is 1.5 Mbps, and data packets can be sent continuously.</a:t>
            </a:r>
          </a:p>
          <a:p>
            <a:pPr marL="514350" indent="-514350" algn="just">
              <a:buFont typeface="+mj-lt"/>
              <a:buAutoNum type="alphaLcParenR"/>
            </a:pPr>
            <a:r>
              <a:rPr lang="en-US" sz="3400" dirty="0"/>
              <a:t>The bandwidth is 1.5 Mbps, but after we finish sending each data packet we must wait one RTT before sending the next.</a:t>
            </a:r>
          </a:p>
          <a:p>
            <a:pPr marL="514350" indent="-514350" algn="just">
              <a:buFont typeface="+mj-lt"/>
              <a:buAutoNum type="alphaLcParenR"/>
            </a:pPr>
            <a:r>
              <a:rPr lang="en-US" sz="3400" b="1" dirty="0">
                <a:solidFill>
                  <a:srgbClr val="C00000"/>
                </a:solidFill>
              </a:rPr>
              <a:t>The bandwidth is “infinite,” meaning that we take transmit time to be zero, and up to 20 packets can be sent per RTT.</a:t>
            </a:r>
          </a:p>
          <a:p>
            <a:pPr marL="514350" indent="-514350" algn="just">
              <a:buFont typeface="+mj-lt"/>
              <a:buAutoNum type="alphaLcParenR"/>
            </a:pPr>
            <a:r>
              <a:rPr lang="en-US" sz="3400" dirty="0"/>
              <a:t>The bandwidth is infinite, and during the first RTT we can send one packet (2</a:t>
            </a:r>
            <a:r>
              <a:rPr lang="en-US" sz="3400" baseline="30000" dirty="0"/>
              <a:t>1−1</a:t>
            </a:r>
            <a:r>
              <a:rPr lang="en-US" sz="3400" dirty="0"/>
              <a:t>), during the second RTT we can send two packets (2</a:t>
            </a:r>
            <a:r>
              <a:rPr lang="en-US" sz="3400" baseline="30000" dirty="0"/>
              <a:t>2−1</a:t>
            </a:r>
            <a:r>
              <a:rPr lang="en-US" sz="3400" dirty="0"/>
              <a:t>), during the third we can send four (2</a:t>
            </a:r>
            <a:r>
              <a:rPr lang="en-US" sz="3400" baseline="30000" dirty="0"/>
              <a:t>3−1</a:t>
            </a:r>
            <a:r>
              <a:rPr lang="en-US" sz="3400" dirty="0"/>
              <a:t>), and so on.</a:t>
            </a:r>
          </a:p>
          <a:p>
            <a:endParaRPr lang="en-US" dirty="0"/>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a:t>
            </a:r>
          </a:p>
        </p:txBody>
      </p:sp>
      <p:sp>
        <p:nvSpPr>
          <p:cNvPr id="3" name="Content Placeholder 2"/>
          <p:cNvSpPr>
            <a:spLocks noGrp="1"/>
          </p:cNvSpPr>
          <p:nvPr>
            <p:ph idx="1"/>
          </p:nvPr>
        </p:nvSpPr>
        <p:spPr/>
        <p:txBody>
          <a:bodyPr>
            <a:normAutofit fontScale="70000" lnSpcReduction="20000"/>
          </a:bodyPr>
          <a:lstStyle/>
          <a:p>
            <a:pPr algn="just">
              <a:buNone/>
            </a:pPr>
            <a:r>
              <a:rPr lang="en-US" dirty="0"/>
              <a:t>1</a:t>
            </a:r>
            <a:r>
              <a:rPr lang="en-US" sz="3400" dirty="0"/>
              <a:t>. Calculate the total time required to transfer a 1000-KB file in the following cases, assuming an RTT of 50 ms, a packet size of 1 KB data, and an initial 2×RTT of “handshaking” before data is sent:</a:t>
            </a:r>
          </a:p>
          <a:p>
            <a:pPr marL="514350" indent="-514350" algn="just">
              <a:buFont typeface="+mj-lt"/>
              <a:buAutoNum type="alphaLcParenR"/>
            </a:pPr>
            <a:r>
              <a:rPr lang="en-US" sz="3400" dirty="0"/>
              <a:t>The bandwidth is 1.5 Mbps, and data packets can be sent continuously.</a:t>
            </a:r>
          </a:p>
          <a:p>
            <a:pPr marL="514350" indent="-514350" algn="just">
              <a:buFont typeface="+mj-lt"/>
              <a:buAutoNum type="alphaLcParenR"/>
            </a:pPr>
            <a:r>
              <a:rPr lang="en-US" sz="3400" dirty="0"/>
              <a:t>The bandwidth is 1.5 Mbps, but after we finish sending each data packet we must wait one RTT before sending the next.</a:t>
            </a:r>
          </a:p>
          <a:p>
            <a:pPr marL="514350" indent="-514350" algn="just">
              <a:buFont typeface="+mj-lt"/>
              <a:buAutoNum type="alphaLcParenR"/>
            </a:pPr>
            <a:r>
              <a:rPr lang="en-US" sz="3400" dirty="0"/>
              <a:t>The bandwidth is “infinite,” meaning that we take transmit time to be zero, and up to 20 packets can be sent per RTT.</a:t>
            </a:r>
          </a:p>
          <a:p>
            <a:pPr marL="514350" indent="-514350" algn="just">
              <a:buFont typeface="+mj-lt"/>
              <a:buAutoNum type="alphaLcParenR"/>
            </a:pPr>
            <a:r>
              <a:rPr lang="en-US" sz="3400" b="1" dirty="0">
                <a:solidFill>
                  <a:srgbClr val="C00000"/>
                </a:solidFill>
              </a:rPr>
              <a:t>The bandwidth is infinite, and during the first RTT we can send one packet (2</a:t>
            </a:r>
            <a:r>
              <a:rPr lang="en-US" sz="3400" b="1" baseline="30000" dirty="0">
                <a:solidFill>
                  <a:srgbClr val="C00000"/>
                </a:solidFill>
              </a:rPr>
              <a:t>1−1</a:t>
            </a:r>
            <a:r>
              <a:rPr lang="en-US" sz="3400" b="1" dirty="0">
                <a:solidFill>
                  <a:srgbClr val="C00000"/>
                </a:solidFill>
              </a:rPr>
              <a:t>), during the second RTT we can send two packets (2</a:t>
            </a:r>
            <a:r>
              <a:rPr lang="en-US" sz="3400" b="1" baseline="30000" dirty="0">
                <a:solidFill>
                  <a:srgbClr val="C00000"/>
                </a:solidFill>
              </a:rPr>
              <a:t>2−1</a:t>
            </a:r>
            <a:r>
              <a:rPr lang="en-US" sz="3400" b="1" dirty="0">
                <a:solidFill>
                  <a:srgbClr val="C00000"/>
                </a:solidFill>
              </a:rPr>
              <a:t>), during the third we can send four (2</a:t>
            </a:r>
            <a:r>
              <a:rPr lang="en-US" sz="3400" b="1" baseline="30000" dirty="0">
                <a:solidFill>
                  <a:srgbClr val="C00000"/>
                </a:solidFill>
              </a:rPr>
              <a:t>3−1</a:t>
            </a:r>
            <a:r>
              <a:rPr lang="en-US" sz="3400" b="1" dirty="0">
                <a:solidFill>
                  <a:srgbClr val="C00000"/>
                </a:solidFill>
              </a:rPr>
              <a:t>), and so on.</a:t>
            </a:r>
          </a:p>
          <a:p>
            <a:endParaRPr lang="en-US" dirty="0"/>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a:t>
            </a:r>
          </a:p>
        </p:txBody>
      </p:sp>
      <p:sp>
        <p:nvSpPr>
          <p:cNvPr id="3" name="Content Placeholder 2"/>
          <p:cNvSpPr>
            <a:spLocks noGrp="1"/>
          </p:cNvSpPr>
          <p:nvPr>
            <p:ph idx="1"/>
          </p:nvPr>
        </p:nvSpPr>
        <p:spPr>
          <a:xfrm>
            <a:off x="457200" y="1219200"/>
            <a:ext cx="8229600" cy="4906963"/>
          </a:xfrm>
        </p:spPr>
        <p:txBody>
          <a:bodyPr>
            <a:normAutofit fontScale="77500" lnSpcReduction="20000"/>
          </a:bodyPr>
          <a:lstStyle/>
          <a:p>
            <a:pPr algn="just">
              <a:buNone/>
            </a:pPr>
            <a:r>
              <a:rPr lang="en-US" dirty="0"/>
              <a:t>2. Calculate the total time required to transfer a 1.5 MB file in the following cases, assuming an RTT of 80 ms, a packet size of 1KB data, and an initial 2 x RTT of “handshaking” before data is sent:</a:t>
            </a:r>
          </a:p>
          <a:p>
            <a:pPr marL="514350" indent="-514350" algn="just">
              <a:buFont typeface="+mj-lt"/>
              <a:buAutoNum type="alphaLcParenR"/>
            </a:pPr>
            <a:r>
              <a:rPr lang="en-US" dirty="0"/>
              <a:t>The bandwidth is 10 Mbps, and data packets can be sent continuously.</a:t>
            </a:r>
          </a:p>
          <a:p>
            <a:pPr marL="514350" indent="-514350" algn="just">
              <a:buFont typeface="+mj-lt"/>
              <a:buAutoNum type="alphaLcParenR"/>
            </a:pPr>
            <a:r>
              <a:rPr lang="en-US" dirty="0"/>
              <a:t>The bandwidth is 10 Mbps, but after we finish sending each data packet we must wait one RTT before sending the next. </a:t>
            </a:r>
          </a:p>
          <a:p>
            <a:pPr marL="514350" indent="-514350" algn="just">
              <a:buFont typeface="+mj-lt"/>
              <a:buAutoNum type="alphaLcParenR"/>
            </a:pPr>
            <a:r>
              <a:rPr lang="en-US" dirty="0"/>
              <a:t>The link allows infinitely fast transmit, but limits bandwidth such that only 20 packets can be sent per RTT</a:t>
            </a:r>
          </a:p>
          <a:p>
            <a:pPr marL="514350" indent="-514350" algn="just">
              <a:buFont typeface="+mj-lt"/>
              <a:buAutoNum type="alphaLcParenR"/>
            </a:pPr>
            <a:r>
              <a:rPr lang="en-US" dirty="0"/>
              <a:t>Zero transmit time as in (c), but during the first RTT we can send one packet, during the second RTT we can send two packets, during the third we can send four (2</a:t>
            </a:r>
            <a:r>
              <a:rPr lang="en-US" baseline="30000" dirty="0"/>
              <a:t>3-1</a:t>
            </a:r>
            <a:r>
              <a:rPr lang="en-US" dirty="0"/>
              <a:t>), etc.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a:t>
            </a:r>
          </a:p>
        </p:txBody>
      </p:sp>
      <p:sp>
        <p:nvSpPr>
          <p:cNvPr id="4" name="Text Placeholder 3"/>
          <p:cNvSpPr>
            <a:spLocks noGrp="1"/>
          </p:cNvSpPr>
          <p:nvPr>
            <p:ph type="body" idx="1"/>
          </p:nvPr>
        </p:nvSpPr>
        <p:spPr/>
        <p:txBody>
          <a:bodyPr/>
          <a:lstStyle/>
          <a:p>
            <a:endParaRPr lang="en-US"/>
          </a:p>
        </p:txBody>
      </p:sp>
      <p:sp>
        <p:nvSpPr>
          <p:cNvPr id="5" name="Content Placeholder 4"/>
          <p:cNvSpPr>
            <a:spLocks noGrp="1"/>
          </p:cNvSpPr>
          <p:nvPr>
            <p:ph sz="half" idx="2"/>
          </p:nvPr>
        </p:nvSpPr>
        <p:spPr/>
        <p:txBody>
          <a:bodyPr/>
          <a:lstStyle/>
          <a:p>
            <a:endParaRPr lang="en-US"/>
          </a:p>
        </p:txBody>
      </p:sp>
      <p:sp>
        <p:nvSpPr>
          <p:cNvPr id="6" name="Text Placeholder 5"/>
          <p:cNvSpPr>
            <a:spLocks noGrp="1"/>
          </p:cNvSpPr>
          <p:nvPr>
            <p:ph type="body" sz="quarter" idx="3"/>
          </p:nvPr>
        </p:nvSpPr>
        <p:spPr/>
        <p:txBody>
          <a:bodyPr/>
          <a:lstStyle/>
          <a:p>
            <a:endParaRPr lang="en-US"/>
          </a:p>
        </p:txBody>
      </p:sp>
      <p:sp>
        <p:nvSpPr>
          <p:cNvPr id="7" name="Content Placeholder 6"/>
          <p:cNvSpPr>
            <a:spLocks noGrp="1"/>
          </p:cNvSpPr>
          <p:nvPr>
            <p:ph sz="quarter" idx="4"/>
          </p:nvPr>
        </p:nvSpPr>
        <p:spPr/>
        <p:txBody>
          <a:bodyPr/>
          <a:lstStyle/>
          <a:p>
            <a:pPr algn="just">
              <a:buNone/>
            </a:pPr>
            <a:r>
              <a:rPr lang="en-US" b="1" dirty="0"/>
              <a:t>Computer Networks: A Systems Approach, 5Th Edition </a:t>
            </a:r>
            <a:r>
              <a:rPr lang="en-US" dirty="0"/>
              <a:t>by </a:t>
            </a:r>
            <a:r>
              <a:rPr lang="en-US" dirty="0">
                <a:hlinkClick r:id="rId2"/>
              </a:rPr>
              <a:t>PETERSON LARRY L. ET.AL</a:t>
            </a:r>
            <a:r>
              <a:rPr lang="en-US" dirty="0"/>
              <a:t> (Author)</a:t>
            </a:r>
          </a:p>
          <a:p>
            <a:endParaRPr lang="en-US" dirty="0"/>
          </a:p>
        </p:txBody>
      </p:sp>
      <p:pic>
        <p:nvPicPr>
          <p:cNvPr id="1026" name="Picture 2" descr="https://images-na.ssl-images-amazon.com/images/I/41nBHY8UK0L._SX403_BO1,204,203,200_.jpg"/>
          <p:cNvPicPr>
            <a:picLocks noChangeAspect="1" noChangeArrowheads="1"/>
          </p:cNvPicPr>
          <p:nvPr/>
        </p:nvPicPr>
        <p:blipFill>
          <a:blip r:embed="rId3" cstate="print"/>
          <a:srcRect/>
          <a:stretch>
            <a:fillRect/>
          </a:stretch>
        </p:blipFill>
        <p:spPr bwMode="auto">
          <a:xfrm>
            <a:off x="609600" y="1447800"/>
            <a:ext cx="3857625" cy="47625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-Bandwidth</a:t>
            </a:r>
          </a:p>
        </p:txBody>
      </p:sp>
      <p:sp>
        <p:nvSpPr>
          <p:cNvPr id="3" name="Content Placeholder 2"/>
          <p:cNvSpPr>
            <a:spLocks noGrp="1"/>
          </p:cNvSpPr>
          <p:nvPr>
            <p:ph idx="1"/>
          </p:nvPr>
        </p:nvSpPr>
        <p:spPr/>
        <p:txBody>
          <a:bodyPr/>
          <a:lstStyle/>
          <a:p>
            <a:pPr algn="just"/>
            <a:r>
              <a:rPr lang="en-US" b="1" dirty="0"/>
              <a:t>Bandwidth:</a:t>
            </a:r>
            <a:r>
              <a:rPr lang="en-US" dirty="0"/>
              <a:t> (Throughput) of a network is given by the </a:t>
            </a:r>
            <a:r>
              <a:rPr lang="en-US" b="1" dirty="0"/>
              <a:t>number of bits </a:t>
            </a:r>
            <a:r>
              <a:rPr lang="en-US" dirty="0"/>
              <a:t>that can be transmitted </a:t>
            </a:r>
            <a:r>
              <a:rPr lang="en-US" b="1" dirty="0"/>
              <a:t>over the network </a:t>
            </a:r>
            <a:r>
              <a:rPr lang="en-US" dirty="0"/>
              <a:t>in a </a:t>
            </a:r>
            <a:r>
              <a:rPr lang="en-US" b="1" dirty="0"/>
              <a:t>certain period of time</a:t>
            </a:r>
            <a:r>
              <a:rPr lang="en-US" dirty="0"/>
              <a:t>. </a:t>
            </a:r>
          </a:p>
          <a:p>
            <a:pPr lvl="1" algn="just"/>
            <a:r>
              <a:rPr lang="en-US" b="1" dirty="0">
                <a:solidFill>
                  <a:srgbClr val="C00000"/>
                </a:solidFill>
              </a:rPr>
              <a:t>Bandwidth in Hertz</a:t>
            </a:r>
          </a:p>
          <a:p>
            <a:pPr lvl="1" algn="just"/>
            <a:r>
              <a:rPr lang="en-US" b="1" dirty="0">
                <a:solidFill>
                  <a:srgbClr val="C00000"/>
                </a:solidFill>
              </a:rPr>
              <a:t>Bandwidth in Bits per Second</a:t>
            </a:r>
          </a:p>
          <a:p>
            <a:pPr algn="just">
              <a:buNone/>
            </a:pPr>
            <a:endParaRPr lang="en-US" dirty="0"/>
          </a:p>
          <a:p>
            <a:pPr algn="just"/>
            <a:endParaRPr lang="en-US" dirty="0"/>
          </a:p>
          <a:p>
            <a:pPr algn="just"/>
            <a:endParaRPr lang="en-US" dirty="0"/>
          </a:p>
          <a:p>
            <a:pPr algn="just"/>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 </a:t>
            </a:r>
            <a:r>
              <a:rPr lang="en-US" dirty="0" err="1"/>
              <a:t>Bandwith</a:t>
            </a:r>
            <a:endParaRPr lang="en-US" dirty="0"/>
          </a:p>
        </p:txBody>
      </p:sp>
      <p:sp>
        <p:nvSpPr>
          <p:cNvPr id="3" name="Content Placeholder 2"/>
          <p:cNvSpPr>
            <a:spLocks noGrp="1"/>
          </p:cNvSpPr>
          <p:nvPr>
            <p:ph idx="1"/>
          </p:nvPr>
        </p:nvSpPr>
        <p:spPr/>
        <p:txBody>
          <a:bodyPr/>
          <a:lstStyle/>
          <a:p>
            <a:r>
              <a:rPr lang="en-US" dirty="0"/>
              <a:t>Bandwidth in Hertz</a:t>
            </a:r>
          </a:p>
          <a:p>
            <a:pPr lvl="1"/>
            <a:r>
              <a:rPr lang="en-US" dirty="0"/>
              <a:t>Bandwidth in Hertz is the range of frequencies contained in a composite signal or the range of frequencies a channel can pass.</a:t>
            </a:r>
          </a:p>
          <a:p>
            <a:pPr lvl="1">
              <a:buNone/>
            </a:pPr>
            <a:endParaRPr lang="en-US" dirty="0"/>
          </a:p>
          <a:p>
            <a:pPr lvl="1"/>
            <a:r>
              <a:rPr lang="en-US" dirty="0"/>
              <a:t>If the telephone network bandwidth ranges from 300Hz to 3300 Hz, then bandwidth = 3300-300=3000 Hz</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 </a:t>
            </a:r>
            <a:r>
              <a:rPr lang="en-US" dirty="0" err="1"/>
              <a:t>Bandwith</a:t>
            </a:r>
            <a:endParaRPr lang="en-US" dirty="0"/>
          </a:p>
        </p:txBody>
      </p:sp>
      <p:sp>
        <p:nvSpPr>
          <p:cNvPr id="3" name="Content Placeholder 2"/>
          <p:cNvSpPr>
            <a:spLocks noGrp="1"/>
          </p:cNvSpPr>
          <p:nvPr>
            <p:ph idx="1"/>
          </p:nvPr>
        </p:nvSpPr>
        <p:spPr/>
        <p:txBody>
          <a:bodyPr/>
          <a:lstStyle/>
          <a:p>
            <a:r>
              <a:rPr lang="en-US" dirty="0"/>
              <a:t>Bandwidth in Bits per second</a:t>
            </a:r>
          </a:p>
          <a:p>
            <a:pPr lvl="1"/>
            <a:r>
              <a:rPr lang="en-US" dirty="0"/>
              <a:t>Bandwidth can also refer to the number of bits per second that a channel, a link, or even a network can transmit. </a:t>
            </a:r>
          </a:p>
          <a:p>
            <a:pPr lvl="1"/>
            <a:endParaRPr lang="en-US" dirty="0"/>
          </a:p>
          <a:p>
            <a:pPr lvl="1"/>
            <a:r>
              <a:rPr lang="en-US" dirty="0" err="1"/>
              <a:t>Eg</a:t>
            </a:r>
            <a:r>
              <a:rPr lang="en-US" dirty="0"/>
              <a:t>. Ethernet Bandwidth 10Mbps. </a:t>
            </a:r>
          </a:p>
          <a:p>
            <a:pPr lvl="1">
              <a:buNone/>
            </a:pPr>
            <a:r>
              <a:rPr lang="en-US" dirty="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 Bit length</a:t>
            </a:r>
          </a:p>
        </p:txBody>
      </p:sp>
      <p:pic>
        <p:nvPicPr>
          <p:cNvPr id="4" name="Picture 6" descr="f01-16-9780123850591 copy"/>
          <p:cNvPicPr>
            <a:picLocks noGrp="1" noChangeAspect="1" noChangeArrowheads="1"/>
          </p:cNvPicPr>
          <p:nvPr>
            <p:ph idx="1"/>
          </p:nvPr>
        </p:nvPicPr>
        <p:blipFill>
          <a:blip r:embed="rId2" cstate="print"/>
          <a:stretch>
            <a:fillRect/>
          </a:stretch>
        </p:blipFill>
        <p:spPr bwMode="auto">
          <a:xfrm>
            <a:off x="1905000" y="1676400"/>
            <a:ext cx="5562600" cy="2286000"/>
          </a:xfrm>
          <a:prstGeom prst="rect">
            <a:avLst/>
          </a:prstGeom>
          <a:noFill/>
          <a:ln w="9525">
            <a:noFill/>
            <a:miter lim="800000"/>
            <a:headEnd/>
            <a:tailEnd/>
          </a:ln>
        </p:spPr>
      </p:pic>
      <p:sp>
        <p:nvSpPr>
          <p:cNvPr id="5" name="Rectangle 4"/>
          <p:cNvSpPr/>
          <p:nvPr/>
        </p:nvSpPr>
        <p:spPr>
          <a:xfrm>
            <a:off x="304800" y="4191000"/>
            <a:ext cx="8153400" cy="954107"/>
          </a:xfrm>
          <a:prstGeom prst="rect">
            <a:avLst/>
          </a:prstGeom>
        </p:spPr>
        <p:txBody>
          <a:bodyPr wrap="square">
            <a:spAutoFit/>
          </a:bodyPr>
          <a:lstStyle/>
          <a:p>
            <a:pPr algn="just"/>
            <a:r>
              <a:rPr lang="en-US" sz="2800" dirty="0"/>
              <a:t>Each bit on a 1 Mbps line is 1 µs wide. (1/10^6)</a:t>
            </a:r>
          </a:p>
          <a:p>
            <a:pPr algn="just"/>
            <a:r>
              <a:rPr lang="en-US" sz="2800" dirty="0"/>
              <a:t>Each bit on a 2 Mbps line is 0.5 µs wide. (1/(2 x 10^6))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 Latency</a:t>
            </a:r>
          </a:p>
        </p:txBody>
      </p:sp>
      <p:sp>
        <p:nvSpPr>
          <p:cNvPr id="3" name="Content Placeholder 2"/>
          <p:cNvSpPr>
            <a:spLocks noGrp="1"/>
          </p:cNvSpPr>
          <p:nvPr>
            <p:ph idx="1"/>
          </p:nvPr>
        </p:nvSpPr>
        <p:spPr>
          <a:xfrm>
            <a:off x="457200" y="1600201"/>
            <a:ext cx="8229600" cy="1371600"/>
          </a:xfrm>
        </p:spPr>
        <p:txBody>
          <a:bodyPr>
            <a:normAutofit/>
          </a:bodyPr>
          <a:lstStyle/>
          <a:p>
            <a:r>
              <a:rPr lang="en-US" b="1" dirty="0"/>
              <a:t>Latency: </a:t>
            </a:r>
            <a:r>
              <a:rPr lang="en-US" dirty="0"/>
              <a:t>How long it takes a message to travel from one end of network to other. </a:t>
            </a:r>
          </a:p>
          <a:p>
            <a:endParaRPr lang="en-US" dirty="0"/>
          </a:p>
        </p:txBody>
      </p:sp>
      <p:cxnSp>
        <p:nvCxnSpPr>
          <p:cNvPr id="5" name="Straight Connector 4"/>
          <p:cNvCxnSpPr/>
          <p:nvPr/>
        </p:nvCxnSpPr>
        <p:spPr>
          <a:xfrm>
            <a:off x="3429000" y="3810000"/>
            <a:ext cx="335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505200" y="3810000"/>
            <a:ext cx="0" cy="1143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781800" y="3810000"/>
            <a:ext cx="0" cy="990600"/>
          </a:xfrm>
          <a:prstGeom prst="line">
            <a:avLst/>
          </a:prstGeom>
        </p:spPr>
        <p:style>
          <a:lnRef idx="1">
            <a:schemeClr val="accent1"/>
          </a:lnRef>
          <a:fillRef idx="0">
            <a:schemeClr val="accent1"/>
          </a:fillRef>
          <a:effectRef idx="0">
            <a:schemeClr val="accent1"/>
          </a:effectRef>
          <a:fontRef idx="minor">
            <a:schemeClr val="tx1"/>
          </a:fontRef>
        </p:style>
      </p:cxnSp>
      <p:sp>
        <p:nvSpPr>
          <p:cNvPr id="19458" name="AutoShape 2" descr="Image result for train side vie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9460" name="AutoShape 4" descr="Image result for train side vie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9463" name="Picture 7"/>
          <p:cNvPicPr>
            <a:picLocks noChangeAspect="1" noChangeArrowheads="1"/>
          </p:cNvPicPr>
          <p:nvPr/>
        </p:nvPicPr>
        <p:blipFill>
          <a:blip r:embed="rId2" cstate="print"/>
          <a:srcRect/>
          <a:stretch>
            <a:fillRect/>
          </a:stretch>
        </p:blipFill>
        <p:spPr bwMode="auto">
          <a:xfrm>
            <a:off x="152400" y="3505200"/>
            <a:ext cx="3390900" cy="381000"/>
          </a:xfrm>
          <a:prstGeom prst="rect">
            <a:avLst/>
          </a:prstGeom>
          <a:noFill/>
          <a:ln w="9525">
            <a:noFill/>
            <a:miter lim="800000"/>
            <a:headEnd/>
            <a:tailEnd/>
          </a:ln>
        </p:spPr>
      </p:pic>
      <p:sp>
        <p:nvSpPr>
          <p:cNvPr id="10" name="TextBox 9"/>
          <p:cNvSpPr txBox="1"/>
          <p:nvPr/>
        </p:nvSpPr>
        <p:spPr>
          <a:xfrm>
            <a:off x="4267200" y="2895600"/>
            <a:ext cx="2362200" cy="461665"/>
          </a:xfrm>
          <a:prstGeom prst="rect">
            <a:avLst/>
          </a:prstGeom>
          <a:noFill/>
        </p:spPr>
        <p:txBody>
          <a:bodyPr wrap="square" rtlCol="0">
            <a:spAutoFit/>
          </a:bodyPr>
          <a:lstStyle/>
          <a:p>
            <a:r>
              <a:rPr lang="en-US" sz="2400" dirty="0"/>
              <a:t>1Km Bridge</a:t>
            </a:r>
          </a:p>
        </p:txBody>
      </p:sp>
      <p:sp>
        <p:nvSpPr>
          <p:cNvPr id="11" name="TextBox 10"/>
          <p:cNvSpPr txBox="1"/>
          <p:nvPr/>
        </p:nvSpPr>
        <p:spPr>
          <a:xfrm>
            <a:off x="1828800" y="3048000"/>
            <a:ext cx="1628972" cy="523220"/>
          </a:xfrm>
          <a:prstGeom prst="rect">
            <a:avLst/>
          </a:prstGeom>
          <a:noFill/>
        </p:spPr>
        <p:txBody>
          <a:bodyPr wrap="none" rtlCol="0">
            <a:spAutoFit/>
          </a:bodyPr>
          <a:lstStyle/>
          <a:p>
            <a:r>
              <a:rPr lang="en-US" sz="2800" dirty="0"/>
              <a:t>1Km Train</a:t>
            </a:r>
          </a:p>
        </p:txBody>
      </p:sp>
      <p:sp>
        <p:nvSpPr>
          <p:cNvPr id="12" name="TextBox 11"/>
          <p:cNvSpPr txBox="1"/>
          <p:nvPr/>
        </p:nvSpPr>
        <p:spPr>
          <a:xfrm>
            <a:off x="685800" y="5257800"/>
            <a:ext cx="8001000" cy="954107"/>
          </a:xfrm>
          <a:prstGeom prst="rect">
            <a:avLst/>
          </a:prstGeom>
          <a:noFill/>
        </p:spPr>
        <p:txBody>
          <a:bodyPr wrap="square" rtlCol="0">
            <a:spAutoFit/>
          </a:bodyPr>
          <a:lstStyle/>
          <a:p>
            <a:r>
              <a:rPr lang="en-US" sz="2800" dirty="0"/>
              <a:t>What is the time taken to completely cross the bridge</a:t>
            </a:r>
          </a:p>
          <a:p>
            <a:r>
              <a:rPr lang="en-US" sz="2800" dirty="0"/>
              <a:t> if the train taken 5minutes to travel 1Km.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 Latency</a:t>
            </a:r>
          </a:p>
        </p:txBody>
      </p:sp>
      <p:sp>
        <p:nvSpPr>
          <p:cNvPr id="3" name="Content Placeholder 2"/>
          <p:cNvSpPr>
            <a:spLocks noGrp="1"/>
          </p:cNvSpPr>
          <p:nvPr>
            <p:ph idx="1"/>
          </p:nvPr>
        </p:nvSpPr>
        <p:spPr>
          <a:xfrm>
            <a:off x="457200" y="1600201"/>
            <a:ext cx="8229600" cy="1371600"/>
          </a:xfrm>
        </p:spPr>
        <p:txBody>
          <a:bodyPr>
            <a:normAutofit/>
          </a:bodyPr>
          <a:lstStyle/>
          <a:p>
            <a:r>
              <a:rPr lang="en-US" b="1" dirty="0"/>
              <a:t>Latency: </a:t>
            </a:r>
            <a:r>
              <a:rPr lang="en-US" dirty="0"/>
              <a:t>How long it takes a message to travel from one end of network to other. </a:t>
            </a:r>
          </a:p>
          <a:p>
            <a:endParaRPr lang="en-US" dirty="0"/>
          </a:p>
        </p:txBody>
      </p:sp>
      <p:cxnSp>
        <p:nvCxnSpPr>
          <p:cNvPr id="5" name="Straight Connector 4"/>
          <p:cNvCxnSpPr/>
          <p:nvPr/>
        </p:nvCxnSpPr>
        <p:spPr>
          <a:xfrm>
            <a:off x="3429000" y="3810000"/>
            <a:ext cx="335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505200" y="3810000"/>
            <a:ext cx="0" cy="1143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781800" y="3810000"/>
            <a:ext cx="0" cy="990600"/>
          </a:xfrm>
          <a:prstGeom prst="line">
            <a:avLst/>
          </a:prstGeom>
        </p:spPr>
        <p:style>
          <a:lnRef idx="1">
            <a:schemeClr val="accent1"/>
          </a:lnRef>
          <a:fillRef idx="0">
            <a:schemeClr val="accent1"/>
          </a:fillRef>
          <a:effectRef idx="0">
            <a:schemeClr val="accent1"/>
          </a:effectRef>
          <a:fontRef idx="minor">
            <a:schemeClr val="tx1"/>
          </a:fontRef>
        </p:style>
      </p:cxnSp>
      <p:sp>
        <p:nvSpPr>
          <p:cNvPr id="19458" name="AutoShape 2" descr="Image result for train side vie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9460" name="AutoShape 4" descr="Image result for train side vie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9463" name="Picture 7"/>
          <p:cNvPicPr>
            <a:picLocks noChangeAspect="1" noChangeArrowheads="1"/>
          </p:cNvPicPr>
          <p:nvPr/>
        </p:nvPicPr>
        <p:blipFill>
          <a:blip r:embed="rId2" cstate="print"/>
          <a:srcRect/>
          <a:stretch>
            <a:fillRect/>
          </a:stretch>
        </p:blipFill>
        <p:spPr bwMode="auto">
          <a:xfrm>
            <a:off x="3505200" y="3505200"/>
            <a:ext cx="3390900" cy="381000"/>
          </a:xfrm>
          <a:prstGeom prst="rect">
            <a:avLst/>
          </a:prstGeom>
          <a:noFill/>
          <a:ln w="9525">
            <a:noFill/>
            <a:miter lim="800000"/>
            <a:headEnd/>
            <a:tailEnd/>
          </a:ln>
        </p:spPr>
      </p:pic>
      <p:sp>
        <p:nvSpPr>
          <p:cNvPr id="10" name="TextBox 9"/>
          <p:cNvSpPr txBox="1"/>
          <p:nvPr/>
        </p:nvSpPr>
        <p:spPr>
          <a:xfrm>
            <a:off x="4343400" y="5334000"/>
            <a:ext cx="1752600" cy="369332"/>
          </a:xfrm>
          <a:prstGeom prst="rect">
            <a:avLst/>
          </a:prstGeom>
          <a:noFill/>
        </p:spPr>
        <p:txBody>
          <a:bodyPr wrap="square" rtlCol="0">
            <a:spAutoFit/>
          </a:bodyPr>
          <a:lstStyle/>
          <a:p>
            <a:r>
              <a:rPr lang="en-US" b="1" dirty="0"/>
              <a:t>End of 5 Min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 Latency</a:t>
            </a:r>
          </a:p>
        </p:txBody>
      </p:sp>
      <p:sp>
        <p:nvSpPr>
          <p:cNvPr id="3" name="Content Placeholder 2"/>
          <p:cNvSpPr>
            <a:spLocks noGrp="1"/>
          </p:cNvSpPr>
          <p:nvPr>
            <p:ph idx="1"/>
          </p:nvPr>
        </p:nvSpPr>
        <p:spPr>
          <a:xfrm>
            <a:off x="457200" y="1600201"/>
            <a:ext cx="8229600" cy="1371600"/>
          </a:xfrm>
        </p:spPr>
        <p:txBody>
          <a:bodyPr>
            <a:normAutofit/>
          </a:bodyPr>
          <a:lstStyle/>
          <a:p>
            <a:r>
              <a:rPr lang="en-US" b="1" dirty="0"/>
              <a:t>Latency: </a:t>
            </a:r>
            <a:r>
              <a:rPr lang="en-US" dirty="0"/>
              <a:t>How long it takes a message to travel from one end of network to other. </a:t>
            </a:r>
          </a:p>
          <a:p>
            <a:endParaRPr lang="en-US" dirty="0"/>
          </a:p>
        </p:txBody>
      </p:sp>
      <p:cxnSp>
        <p:nvCxnSpPr>
          <p:cNvPr id="5" name="Straight Connector 4"/>
          <p:cNvCxnSpPr/>
          <p:nvPr/>
        </p:nvCxnSpPr>
        <p:spPr>
          <a:xfrm>
            <a:off x="1828800" y="3886200"/>
            <a:ext cx="335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828800" y="3886200"/>
            <a:ext cx="0" cy="1143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181600" y="3886200"/>
            <a:ext cx="0" cy="990600"/>
          </a:xfrm>
          <a:prstGeom prst="line">
            <a:avLst/>
          </a:prstGeom>
        </p:spPr>
        <p:style>
          <a:lnRef idx="1">
            <a:schemeClr val="accent1"/>
          </a:lnRef>
          <a:fillRef idx="0">
            <a:schemeClr val="accent1"/>
          </a:fillRef>
          <a:effectRef idx="0">
            <a:schemeClr val="accent1"/>
          </a:effectRef>
          <a:fontRef idx="minor">
            <a:schemeClr val="tx1"/>
          </a:fontRef>
        </p:style>
      </p:cxnSp>
      <p:sp>
        <p:nvSpPr>
          <p:cNvPr id="19458" name="AutoShape 2" descr="Image result for train side vie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9460" name="AutoShape 4" descr="Image result for train side vie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9463" name="Picture 7"/>
          <p:cNvPicPr>
            <a:picLocks noChangeAspect="1" noChangeArrowheads="1"/>
          </p:cNvPicPr>
          <p:nvPr/>
        </p:nvPicPr>
        <p:blipFill>
          <a:blip r:embed="rId2" cstate="print"/>
          <a:srcRect/>
          <a:stretch>
            <a:fillRect/>
          </a:stretch>
        </p:blipFill>
        <p:spPr bwMode="auto">
          <a:xfrm>
            <a:off x="5181600" y="3505200"/>
            <a:ext cx="3390900" cy="381000"/>
          </a:xfrm>
          <a:prstGeom prst="rect">
            <a:avLst/>
          </a:prstGeom>
          <a:noFill/>
          <a:ln w="9525">
            <a:noFill/>
            <a:miter lim="800000"/>
            <a:headEnd/>
            <a:tailEnd/>
          </a:ln>
        </p:spPr>
      </p:pic>
      <p:sp>
        <p:nvSpPr>
          <p:cNvPr id="10" name="TextBox 9"/>
          <p:cNvSpPr txBox="1"/>
          <p:nvPr/>
        </p:nvSpPr>
        <p:spPr>
          <a:xfrm>
            <a:off x="4343400" y="5334000"/>
            <a:ext cx="1752600" cy="369332"/>
          </a:xfrm>
          <a:prstGeom prst="rect">
            <a:avLst/>
          </a:prstGeom>
          <a:noFill/>
        </p:spPr>
        <p:txBody>
          <a:bodyPr wrap="square" rtlCol="0">
            <a:spAutoFit/>
          </a:bodyPr>
          <a:lstStyle/>
          <a:p>
            <a:r>
              <a:rPr lang="en-US" b="1" dirty="0"/>
              <a:t>End of 10 Min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311</TotalTime>
  <Words>2018</Words>
  <Application>Microsoft Office PowerPoint</Application>
  <PresentationFormat>On-screen Show (4:3)</PresentationFormat>
  <Paragraphs>175</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Symbol</vt:lpstr>
      <vt:lpstr>Wingdings</vt:lpstr>
      <vt:lpstr>Office Theme</vt:lpstr>
      <vt:lpstr>Computer Communication Network -Performance</vt:lpstr>
      <vt:lpstr>Index</vt:lpstr>
      <vt:lpstr>Performance -Bandwidth</vt:lpstr>
      <vt:lpstr>Performance - Bandwith</vt:lpstr>
      <vt:lpstr>Performance - Bandwith</vt:lpstr>
      <vt:lpstr>Performance – Bit length</vt:lpstr>
      <vt:lpstr>Performance - Latency</vt:lpstr>
      <vt:lpstr>Performance - Latency</vt:lpstr>
      <vt:lpstr>Performance - Latency</vt:lpstr>
      <vt:lpstr>Performance - Latency</vt:lpstr>
      <vt:lpstr>Performance</vt:lpstr>
      <vt:lpstr>Performance</vt:lpstr>
      <vt:lpstr>Performance</vt:lpstr>
      <vt:lpstr>Performance</vt:lpstr>
      <vt:lpstr>Performance</vt:lpstr>
      <vt:lpstr>Performance</vt:lpstr>
      <vt:lpstr>Performance</vt:lpstr>
      <vt:lpstr>Performance</vt:lpstr>
      <vt:lpstr>Performance</vt:lpstr>
      <vt:lpstr>Problems</vt:lpstr>
      <vt:lpstr>Excersise Problems</vt:lpstr>
      <vt:lpstr>Excersise Problems</vt:lpstr>
      <vt:lpstr>Excersise Problems</vt:lpstr>
      <vt:lpstr>Problems</vt:lpstr>
      <vt:lpstr>Problems</vt:lpstr>
      <vt:lpstr>Problems</vt:lpstr>
      <vt:lpstr>Problems</vt:lpstr>
      <vt:lpstr>Problems </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Communication Network</dc:title>
  <dc:creator>Nitk</dc:creator>
  <cp:lastModifiedBy> </cp:lastModifiedBy>
  <cp:revision>48</cp:revision>
  <dcterms:created xsi:type="dcterms:W3CDTF">2017-01-09T03:23:08Z</dcterms:created>
  <dcterms:modified xsi:type="dcterms:W3CDTF">2019-08-01T03:29:21Z</dcterms:modified>
</cp:coreProperties>
</file>