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5" r:id="rId6"/>
    <p:sldId id="266" r:id="rId7"/>
    <p:sldId id="267" r:id="rId8"/>
    <p:sldId id="273" r:id="rId9"/>
    <p:sldId id="268" r:id="rId10"/>
    <p:sldId id="269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>
      <p:cViewPr varScale="1">
        <p:scale>
          <a:sx n="89" d="100"/>
          <a:sy n="89" d="100"/>
        </p:scale>
        <p:origin x="108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D69C4-26B6-493A-8F71-3964CE2E2B2F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31A75-0C57-4D07-8F8D-09A1E8AD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31A75-0C57-4D07-8F8D-09A1E8AD48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97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Palatino Linotyp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Palatino Linotype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A9DC-60CE-44A2-99DD-11B6433B249C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rgbClr val="C00000"/>
          </a:solidFill>
          <a:latin typeface="Palatino Linotype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hat-when-how.com/data-communications-and-networking/network-and-transport-layers-data-communications-and-network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Transport Layer Protocols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Dr. </a:t>
            </a:r>
            <a:r>
              <a:rPr lang="en-US" dirty="0" err="1"/>
              <a:t>Geetha</a:t>
            </a:r>
            <a:r>
              <a:rPr lang="en-US" dirty="0"/>
              <a:t> V</a:t>
            </a:r>
          </a:p>
          <a:p>
            <a:r>
              <a:rPr lang="en-US" dirty="0"/>
              <a:t>Asst Professor, </a:t>
            </a:r>
          </a:p>
          <a:p>
            <a:r>
              <a:rPr lang="en-US" dirty="0"/>
              <a:t>Dept of IT,</a:t>
            </a:r>
          </a:p>
          <a:p>
            <a:r>
              <a:rPr lang="en-US" dirty="0"/>
              <a:t>NITK, </a:t>
            </a:r>
            <a:r>
              <a:rPr lang="en-US" dirty="0" err="1"/>
              <a:t>Surathkal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916"/>
            <a:ext cx="8229600" cy="48862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Window Size: </a:t>
            </a:r>
          </a:p>
          <a:p>
            <a:pPr lvl="1"/>
            <a:r>
              <a:rPr lang="en-US" dirty="0"/>
              <a:t>Sliding window flow control</a:t>
            </a:r>
          </a:p>
          <a:p>
            <a:pPr lvl="1"/>
            <a:r>
              <a:rPr lang="en-US" dirty="0"/>
              <a:t>How many bytes may be sent starting at the byte acknowledged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Synchronization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( 3 way handshake between sender and receiver)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Window size advertisement </a:t>
            </a:r>
            <a:r>
              <a:rPr lang="en-US" dirty="0"/>
              <a:t>(example)</a:t>
            </a:r>
          </a:p>
          <a:p>
            <a:pPr lvl="2"/>
            <a:r>
              <a:rPr lang="en-US" b="1" dirty="0"/>
              <a:t>Nagle’s Algorithm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Send one byte from sender and buffer other bytes till it receives ACK </a:t>
            </a:r>
          </a:p>
          <a:p>
            <a:pPr lvl="2">
              <a:buNone/>
            </a:pPr>
            <a:r>
              <a:rPr lang="en-US" b="1" dirty="0">
                <a:solidFill>
                  <a:schemeClr val="tx1"/>
                </a:solidFill>
              </a:rPr>
              <a:t>        Issue - Low bandwidth utilization</a:t>
            </a:r>
          </a:p>
          <a:p>
            <a:pPr lvl="2"/>
            <a:r>
              <a:rPr lang="en-US" b="1" dirty="0"/>
              <a:t>Silly Window syndrome 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Sending large blocks from sender and receiver, buffer is full and ACK for every byte getting free.</a:t>
            </a:r>
          </a:p>
          <a:p>
            <a:pPr lvl="2">
              <a:buNone/>
            </a:pPr>
            <a:r>
              <a:rPr lang="en-US" b="1" dirty="0">
                <a:solidFill>
                  <a:schemeClr val="tx1"/>
                </a:solidFill>
              </a:rPr>
              <a:t>      Issue – Every byte extra header overhead (TCP and IP)</a:t>
            </a:r>
          </a:p>
          <a:p>
            <a:pPr lvl="2"/>
            <a:r>
              <a:rPr lang="en-US" b="1" dirty="0"/>
              <a:t>Clark’ s Solution: </a:t>
            </a:r>
            <a:r>
              <a:rPr lang="en-US" dirty="0">
                <a:solidFill>
                  <a:schemeClr val="tx1"/>
                </a:solidFill>
              </a:rPr>
              <a:t>Receiver must wait and advertise only when sufficient buffer space is available </a:t>
            </a:r>
          </a:p>
          <a:p>
            <a:pPr lvl="2">
              <a:buNone/>
            </a:pPr>
            <a:r>
              <a:rPr lang="en-US" dirty="0">
                <a:solidFill>
                  <a:schemeClr val="tx1"/>
                </a:solidFill>
              </a:rPr>
              <a:t>      Issue: Sender must wait and it may increase response time. </a:t>
            </a:r>
          </a:p>
          <a:p>
            <a:pPr lvl="2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dirty="0">
                <a:hlinkClick r:id="rId2"/>
              </a:rPr>
              <a:t>http://what-when-how.com/data-communications-and-networking/network-and-transport-layers-data-communications-and-networking/</a:t>
            </a: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TCP Header Format</a:t>
            </a:r>
          </a:p>
          <a:p>
            <a:pPr marL="514350" indent="-514350">
              <a:buNone/>
            </a:pPr>
            <a:r>
              <a:rPr lang="en-US" dirty="0"/>
              <a:t>3. TCP </a:t>
            </a:r>
            <a:r>
              <a:rPr lang="en-US"/>
              <a:t>state diagram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Message Transmission using Layers </a:t>
            </a:r>
            <a:r>
              <a:rPr lang="en-US" sz="1600" dirty="0"/>
              <a:t>[1]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458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Transport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Guarantees message delivery</a:t>
            </a:r>
          </a:p>
          <a:p>
            <a:r>
              <a:rPr lang="en-US" sz="2800" dirty="0"/>
              <a:t>Delivers messages in the same order they are sent</a:t>
            </a:r>
          </a:p>
          <a:p>
            <a:r>
              <a:rPr lang="en-US" sz="2800" dirty="0"/>
              <a:t>Delivers at most one copy of each message</a:t>
            </a:r>
          </a:p>
          <a:p>
            <a:r>
              <a:rPr lang="en-US" sz="2800" dirty="0"/>
              <a:t>Supports arbitrarily large messages</a:t>
            </a:r>
          </a:p>
          <a:p>
            <a:r>
              <a:rPr lang="en-US" sz="2800" smtClean="0"/>
              <a:t>Allows </a:t>
            </a:r>
            <a:r>
              <a:rPr lang="en-US" sz="2800" dirty="0"/>
              <a:t>the receiver to apply flow control to the sender</a:t>
            </a:r>
          </a:p>
          <a:p>
            <a:r>
              <a:rPr lang="en-US" sz="2800" dirty="0"/>
              <a:t>Supports multiple application processes on each host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Network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Drop messages </a:t>
            </a:r>
            <a:r>
              <a:rPr lang="en-US" dirty="0"/>
              <a:t>: </a:t>
            </a:r>
            <a:r>
              <a:rPr lang="en-US" b="0" dirty="0"/>
              <a:t>Due to link failure or buffer full</a:t>
            </a:r>
          </a:p>
          <a:p>
            <a:r>
              <a:rPr lang="en-US" dirty="0">
                <a:solidFill>
                  <a:srgbClr val="0070C0"/>
                </a:solidFill>
              </a:rPr>
              <a:t>Reorder messages</a:t>
            </a:r>
            <a:r>
              <a:rPr lang="en-US" dirty="0"/>
              <a:t>: </a:t>
            </a:r>
            <a:r>
              <a:rPr lang="en-US" b="0" dirty="0"/>
              <a:t>Due to packets may travel in different path</a:t>
            </a:r>
          </a:p>
          <a:p>
            <a:r>
              <a:rPr lang="en-US" dirty="0">
                <a:solidFill>
                  <a:srgbClr val="0070C0"/>
                </a:solidFill>
              </a:rPr>
              <a:t>Deliver Duplicate copies</a:t>
            </a:r>
            <a:r>
              <a:rPr lang="en-US" dirty="0"/>
              <a:t>: </a:t>
            </a:r>
            <a:r>
              <a:rPr lang="en-US" b="0" dirty="0"/>
              <a:t>Due to timeout</a:t>
            </a:r>
          </a:p>
          <a:p>
            <a:r>
              <a:rPr lang="en-US" dirty="0">
                <a:solidFill>
                  <a:srgbClr val="0070C0"/>
                </a:solidFill>
              </a:rPr>
              <a:t>Limit messages to some finite size: </a:t>
            </a:r>
            <a:r>
              <a:rPr lang="en-US" b="0" dirty="0"/>
              <a:t>Due to network limitation</a:t>
            </a:r>
          </a:p>
          <a:p>
            <a:r>
              <a:rPr lang="en-US" dirty="0">
                <a:solidFill>
                  <a:srgbClr val="0070C0"/>
                </a:solidFill>
              </a:rPr>
              <a:t>Deliver messages after an arbitrarily long delay: </a:t>
            </a:r>
            <a:r>
              <a:rPr lang="en-US" b="0" dirty="0"/>
              <a:t>due to delay in path or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855" y="1278319"/>
            <a:ext cx="8487505" cy="380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6840" y="5003605"/>
            <a:ext cx="5837560" cy="1382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3106"/>
            <a:ext cx="8229600" cy="4963058"/>
          </a:xfrm>
        </p:spPr>
        <p:txBody>
          <a:bodyPr>
            <a:normAutofit/>
          </a:bodyPr>
          <a:lstStyle/>
          <a:p>
            <a:r>
              <a:rPr lang="en-US" dirty="0"/>
              <a:t>Total data bytes: 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C00000"/>
                </a:solidFill>
              </a:rPr>
              <a:t>65,535-20-20=65,515 bytes </a:t>
            </a:r>
            <a:r>
              <a:rPr lang="en-US" sz="2800" dirty="0"/>
              <a:t>(TCP Header 20  and IP header 20)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Source and Destination Port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698" name="AutoShape 2" descr="Image result for tcp private po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0" name="AutoShape 4" descr="Image result for tcp private po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2360" y="3429000"/>
            <a:ext cx="5991180" cy="11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4205" y="4773175"/>
            <a:ext cx="1974115" cy="142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1930" y="4734770"/>
            <a:ext cx="18764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Sequence Number (x) and Acknowledgement Number (x+1) :- </a:t>
            </a:r>
            <a:r>
              <a:rPr lang="en-US" dirty="0"/>
              <a:t>Indicates the next byte to be received. </a:t>
            </a:r>
          </a:p>
          <a:p>
            <a:pPr lvl="2"/>
            <a:r>
              <a:rPr lang="en-US" sz="3000" b="1" dirty="0"/>
              <a:t>32 bit =&gt; its numbers are  based on number of bytes</a:t>
            </a:r>
          </a:p>
          <a:p>
            <a:r>
              <a:rPr lang="en-US" dirty="0"/>
              <a:t>Example: explain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916"/>
            <a:ext cx="8229600" cy="488624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C00000"/>
                </a:solidFill>
              </a:rPr>
              <a:t>Offset/TCP header length </a:t>
            </a:r>
            <a:r>
              <a:rPr lang="en-US" dirty="0"/>
              <a:t>(no. of words) : number of 32 bit words in header</a:t>
            </a:r>
          </a:p>
          <a:p>
            <a:pPr lvl="1"/>
            <a:r>
              <a:rPr lang="en-US" dirty="0"/>
              <a:t>5 words =&gt; 5 x 4 = 20 bytes (without Options)</a:t>
            </a:r>
          </a:p>
          <a:p>
            <a:r>
              <a:rPr lang="en-US" dirty="0"/>
              <a:t>Options:</a:t>
            </a:r>
          </a:p>
          <a:p>
            <a:pPr lvl="1"/>
            <a:r>
              <a:rPr lang="en-US" b="1" dirty="0"/>
              <a:t>U: URG: </a:t>
            </a:r>
            <a:r>
              <a:rPr lang="en-US" dirty="0"/>
              <a:t>Urgent Pointer: </a:t>
            </a:r>
            <a:r>
              <a:rPr lang="en-US" dirty="0">
                <a:solidFill>
                  <a:srgbClr val="C00000"/>
                </a:solidFill>
              </a:rPr>
              <a:t>U=1 Urgent pointer is valid</a:t>
            </a:r>
          </a:p>
          <a:p>
            <a:pPr lvl="1"/>
            <a:r>
              <a:rPr lang="en-US" b="1" dirty="0"/>
              <a:t>A: ACK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A=1 Acknowledgment is Valid</a:t>
            </a:r>
          </a:p>
          <a:p>
            <a:pPr lvl="1"/>
            <a:r>
              <a:rPr lang="en-US" b="1" dirty="0"/>
              <a:t>P: PSH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P=1: Push data to application upon arrival</a:t>
            </a:r>
          </a:p>
          <a:p>
            <a:pPr lvl="1"/>
            <a:r>
              <a:rPr lang="en-US" b="1" dirty="0"/>
              <a:t>R: RST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R=1 Reset the connection</a:t>
            </a:r>
          </a:p>
          <a:p>
            <a:pPr lvl="1"/>
            <a:r>
              <a:rPr lang="en-US" b="1" dirty="0"/>
              <a:t>S: SYN </a:t>
            </a:r>
            <a:r>
              <a:rPr lang="en-US" dirty="0">
                <a:solidFill>
                  <a:srgbClr val="C00000"/>
                </a:solidFill>
              </a:rPr>
              <a:t>S=1 and A=0: Establish Connection</a:t>
            </a:r>
          </a:p>
          <a:p>
            <a:pPr lvl="1"/>
            <a:r>
              <a:rPr lang="en-US" b="1" dirty="0"/>
              <a:t>F: FIN </a:t>
            </a:r>
            <a:r>
              <a:rPr lang="en-US" dirty="0">
                <a:solidFill>
                  <a:srgbClr val="C00000"/>
                </a:solidFill>
              </a:rPr>
              <a:t>F=1: Release a connection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420</Words>
  <Application>Microsoft Office PowerPoint</Application>
  <PresentationFormat>On-screen Show (4:3)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Palatino Linotype</vt:lpstr>
      <vt:lpstr>Office Theme</vt:lpstr>
      <vt:lpstr>Transport Layer Protocols</vt:lpstr>
      <vt:lpstr>Index</vt:lpstr>
      <vt:lpstr>Message Transmission using Layers [1]</vt:lpstr>
      <vt:lpstr>Functions of Transport Layer</vt:lpstr>
      <vt:lpstr>Limitations of Network Layer</vt:lpstr>
      <vt:lpstr>TCP Header Format</vt:lpstr>
      <vt:lpstr>TCP Header</vt:lpstr>
      <vt:lpstr>TCP Header</vt:lpstr>
      <vt:lpstr>TCP Header</vt:lpstr>
      <vt:lpstr>TCP Header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layer Protocols</dc:title>
  <dc:creator>Geetha</dc:creator>
  <cp:lastModifiedBy>Nikhil Venkat</cp:lastModifiedBy>
  <cp:revision>65</cp:revision>
  <dcterms:created xsi:type="dcterms:W3CDTF">2019-08-21T06:23:02Z</dcterms:created>
  <dcterms:modified xsi:type="dcterms:W3CDTF">2019-09-06T04:02:53Z</dcterms:modified>
</cp:coreProperties>
</file>