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73" r:id="rId9"/>
    <p:sldId id="268" r:id="rId10"/>
    <p:sldId id="269" r:id="rId11"/>
    <p:sldId id="271" r:id="rId12"/>
    <p:sldId id="274" r:id="rId13"/>
    <p:sldId id="275" r:id="rId14"/>
    <p:sldId id="276" r:id="rId15"/>
    <p:sldId id="277" r:id="rId16"/>
    <p:sldId id="272" r:id="rId17"/>
    <p:sldId id="279" r:id="rId18"/>
    <p:sldId id="281" r:id="rId19"/>
    <p:sldId id="283" r:id="rId20"/>
    <p:sldId id="282" r:id="rId21"/>
    <p:sldId id="286" r:id="rId22"/>
    <p:sldId id="284" r:id="rId23"/>
    <p:sldId id="285" r:id="rId24"/>
    <p:sldId id="25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D69C4-26B6-493A-8F71-3964CE2E2B2F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31A75-0C57-4D07-8F8D-09A1E8AD48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31A75-0C57-4D07-8F8D-09A1E8AD48C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Palatino Linotype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Palatino Linotype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A9DC-60CE-44A2-99DD-11B6433B249C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A9DC-60CE-44A2-99DD-11B6433B249C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8E4F2-5DF7-45FE-B670-1424FA5ABA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rgbClr val="C00000"/>
          </a:solidFill>
          <a:latin typeface="Palatino Linotype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ngentsoft.net/wskfaq/articles/debugging-tcp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hat-when-how.com/data-communications-and-networking/network-and-transport-layers-data-communications-and-network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Transport Layer 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Dr. </a:t>
            </a:r>
            <a:r>
              <a:rPr lang="en-US" dirty="0" err="1"/>
              <a:t>Geetha</a:t>
            </a:r>
            <a:r>
              <a:rPr lang="en-US" dirty="0"/>
              <a:t> V</a:t>
            </a:r>
          </a:p>
          <a:p>
            <a:r>
              <a:rPr lang="en-US" dirty="0"/>
              <a:t>Asst Professor, </a:t>
            </a:r>
          </a:p>
          <a:p>
            <a:r>
              <a:rPr lang="en-US" dirty="0"/>
              <a:t>Dept of IT,</a:t>
            </a:r>
          </a:p>
          <a:p>
            <a:r>
              <a:rPr lang="en-US" dirty="0"/>
              <a:t>NITK, </a:t>
            </a:r>
            <a:r>
              <a:rPr lang="en-US" dirty="0" err="1"/>
              <a:t>Surathkal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916"/>
            <a:ext cx="8229600" cy="48862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Window Size: </a:t>
            </a:r>
          </a:p>
          <a:p>
            <a:pPr lvl="1"/>
            <a:r>
              <a:rPr lang="en-US" dirty="0"/>
              <a:t>Sliding window flow control</a:t>
            </a:r>
          </a:p>
          <a:p>
            <a:pPr lvl="1"/>
            <a:r>
              <a:rPr lang="en-US" dirty="0"/>
              <a:t>How many bytes may be sent starting at the byte acknowledged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Synchronization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( 3 way handshake between sender and receiver)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Window size advertisement </a:t>
            </a:r>
            <a:r>
              <a:rPr lang="en-US" dirty="0"/>
              <a:t>(example)</a:t>
            </a:r>
          </a:p>
          <a:p>
            <a:pPr lvl="2"/>
            <a:r>
              <a:rPr lang="en-US" b="1" dirty="0"/>
              <a:t>Nagle’s Algorithm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Send one byte from sender and buffer other bytes till it receives ACK </a:t>
            </a:r>
          </a:p>
          <a:p>
            <a:pPr lvl="2">
              <a:buNone/>
            </a:pPr>
            <a:r>
              <a:rPr lang="en-US" b="1" dirty="0">
                <a:solidFill>
                  <a:schemeClr val="tx1"/>
                </a:solidFill>
              </a:rPr>
              <a:t>        Issue - Low bandwidth utilization</a:t>
            </a:r>
          </a:p>
          <a:p>
            <a:pPr lvl="2"/>
            <a:r>
              <a:rPr lang="en-US" b="1" dirty="0"/>
              <a:t>Silly Window syndrome 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Sending large blocks from sender and receiver, buffer is full and ACK for every byte getting free.</a:t>
            </a:r>
          </a:p>
          <a:p>
            <a:pPr lvl="2">
              <a:buNone/>
            </a:pPr>
            <a:r>
              <a:rPr lang="en-US" b="1" dirty="0">
                <a:solidFill>
                  <a:schemeClr val="tx1"/>
                </a:solidFill>
              </a:rPr>
              <a:t>      Issue – Every byte extra header overhead (TCP and IP)</a:t>
            </a:r>
          </a:p>
          <a:p>
            <a:pPr lvl="2"/>
            <a:r>
              <a:rPr lang="en-US" b="1" dirty="0"/>
              <a:t>Clark’ s Solution: </a:t>
            </a:r>
            <a:r>
              <a:rPr lang="en-US" dirty="0">
                <a:solidFill>
                  <a:schemeClr val="tx1"/>
                </a:solidFill>
              </a:rPr>
              <a:t>Receiver must wait and advertise only when sufficient buffer space is available </a:t>
            </a:r>
          </a:p>
          <a:p>
            <a:pPr lvl="2">
              <a:buNone/>
            </a:pPr>
            <a:r>
              <a:rPr lang="en-US" dirty="0">
                <a:solidFill>
                  <a:schemeClr val="tx1"/>
                </a:solidFill>
              </a:rPr>
              <a:t>      Issue: Sender must wait and it may increase response time. </a:t>
            </a:r>
          </a:p>
          <a:p>
            <a:pPr lvl="2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41" y="1201510"/>
            <a:ext cx="4454980" cy="492465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Checksum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 ensure reliability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Checksum is calculated </a:t>
            </a:r>
            <a:r>
              <a:rPr lang="en-US" dirty="0">
                <a:solidFill>
                  <a:srgbClr val="C00000"/>
                </a:solidFill>
              </a:rPr>
              <a:t>with set of 16 bit words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Initial value for checksum is 0’s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Calculate checksum including </a:t>
            </a:r>
            <a:r>
              <a:rPr lang="en-US" b="1" dirty="0">
                <a:solidFill>
                  <a:srgbClr val="C00000"/>
                </a:solidFill>
              </a:rPr>
              <a:t>Pseudo header +TCP header and Payload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Sender side: Algorithm: </a:t>
            </a:r>
            <a:r>
              <a:rPr lang="en-US" dirty="0">
                <a:solidFill>
                  <a:srgbClr val="C00000"/>
                </a:solidFill>
              </a:rPr>
              <a:t>add all 16 bit words 1’s complement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Checksum is 1’s complement of the sum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Receiver side: calculate checksum: if the result is zero accept the segment. </a:t>
            </a:r>
          </a:p>
        </p:txBody>
      </p:sp>
      <p:pic>
        <p:nvPicPr>
          <p:cNvPr id="25602" name="Picture 2" descr="Image result for tcp urgent pointer 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6911" y="1201510"/>
            <a:ext cx="3264424" cy="49542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582620"/>
          <a:ext cx="82296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Source Port number = 80  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0x50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Destination Port number=80  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0x50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Sequence number = 512  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 0x200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Acknowledgement = 1024  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0x400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Offset=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sz="2000" b="1" dirty="0"/>
                        <a:t>      Res</a:t>
                      </a:r>
                      <a:r>
                        <a:rPr lang="en-US" sz="2000" b="1" baseline="0" dirty="0"/>
                        <a:t> =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sz="2000" b="1" baseline="0" dirty="0"/>
                        <a:t>        flags: U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sz="2000" b="1" baseline="0" dirty="0"/>
                        <a:t> P R S F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 Window Size = 1024   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0x400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Checksum 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0x00 (Initialization)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Urgent Pointer=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0x00 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1585560"/>
          <a:ext cx="8229600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Source address=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198.35.65.5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Destination address:</a:t>
                      </a:r>
                      <a:r>
                        <a:rPr lang="en-US" sz="2000" b="1" baseline="0" dirty="0"/>
                        <a:t>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199.27.46.9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Reserved: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0x00  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Protocol: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0x06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</a:rPr>
                        <a:t>tcp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)        TCP length: 20 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0x14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77457" y="1124700"/>
            <a:ext cx="218908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Pseudo header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1077" y="2967335"/>
            <a:ext cx="1881845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TCP header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0640" y="3582620"/>
          <a:ext cx="8604345" cy="198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8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Source Port 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0000 0000 0101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 0000 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b="1" dirty="0"/>
                        <a:t>Destination Port 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0000 0000 0101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 0000 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Sequence number = 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0000 0000 0000 0000 0000 0010 0000 0000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Acknowledgement 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0000 0000 0000 0000 0000 0100 0000 0000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b="1" dirty="0"/>
                        <a:t>Offset=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0101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/>
                        <a:t>flags: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0000 0001 0000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 Window Size =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0000 0100 0000 0000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b="1" dirty="0"/>
                        <a:t>Checksum =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0000 0000 0000 0000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Urgent Pointer=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0000 0000 0000 0000  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32235" y="1585560"/>
          <a:ext cx="8756339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5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Source address=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11000110.00100011.01000001.00000101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Destination address:</a:t>
                      </a:r>
                      <a:r>
                        <a:rPr lang="en-US" sz="2000" b="1" baseline="0" dirty="0"/>
                        <a:t>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11000111.00011011.00101110.00001001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Reserved: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0000 0000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Protocol: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0000 0110  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TCP length: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0001 0100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pad: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0000 0000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77457" y="1124700"/>
            <a:ext cx="35524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Pseudo header in bits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1077" y="2967335"/>
            <a:ext cx="297638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TCP header in bits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9920" y="279790"/>
            <a:ext cx="1887310" cy="1143000"/>
          </a:xfrm>
        </p:spPr>
        <p:txBody>
          <a:bodyPr>
            <a:noAutofit/>
          </a:bodyPr>
          <a:lstStyle/>
          <a:p>
            <a:r>
              <a:rPr lang="en-US" sz="2000" dirty="0"/>
              <a:t>TCP Header Checksum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62665" y="276860"/>
          <a:ext cx="3456449" cy="6329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456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1100 0110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0010 0011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0100 0001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0000 0101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1100 0111 0001 1011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0010 1110 0000 1001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0000 0000 0000 0110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1" baseline="0" dirty="0">
                          <a:solidFill>
                            <a:srgbClr val="C00000"/>
                          </a:solidFill>
                        </a:rPr>
                        <a:t>0001 0100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0000 0000 0101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0000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0000 0000 0101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0000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0000 0000 0000 0000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0000 0010 0000 0000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0000 0000 0000 0000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0000 0100 0000 0000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0101 0000 0001</a:t>
                      </a:r>
                      <a:r>
                        <a:rPr lang="en-US" baseline="0" dirty="0"/>
                        <a:t> 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0000 0100 0000 0000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0000 0000 0000 0000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0000 0000 0000 0000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Sum= 0110 1011 0000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94455" y="2315255"/>
            <a:ext cx="36868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1s complement of sum </a:t>
            </a:r>
          </a:p>
          <a:p>
            <a:r>
              <a:rPr lang="en-US" b="1" dirty="0">
                <a:solidFill>
                  <a:srgbClr val="C00000"/>
                </a:solidFill>
              </a:rPr>
              <a:t>0110 1011 0000 0100</a:t>
            </a:r>
          </a:p>
          <a:p>
            <a:r>
              <a:rPr lang="en-US" b="1" dirty="0"/>
              <a:t>That is </a:t>
            </a:r>
          </a:p>
          <a:p>
            <a:r>
              <a:rPr lang="en-US" b="1" dirty="0">
                <a:solidFill>
                  <a:srgbClr val="C00000"/>
                </a:solidFill>
              </a:rPr>
              <a:t>1001 0100 1111 1011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So check sum is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1001 0100 1111 1011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0640" y="3582620"/>
          <a:ext cx="8604345" cy="2346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8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Source Port 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0000 0000 0101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 0000 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b="1" dirty="0"/>
                        <a:t>Destination Port 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0000 0000 0101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 0000 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Sequence number = 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0000 0000 0000 0000 0000 0010 0000 0000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Acknowledgement 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0000 0000 0000 0000 0000 0100 0000 0000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b="1" dirty="0"/>
                        <a:t>Offset=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0101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baseline="0" dirty="0"/>
                        <a:t>flags: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0000 0001 0000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 Window Size =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0000 0100 0000 0000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Checksum =</a:t>
                      </a:r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1001 0100 1111 1011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Urgent Pointer=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0000 0000 0000 0000  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32235" y="1585560"/>
          <a:ext cx="8756339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5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Source address=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11000110.00100011.01000001.00000101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Destination address:</a:t>
                      </a:r>
                      <a:r>
                        <a:rPr lang="en-US" sz="2000" b="1" baseline="0" dirty="0"/>
                        <a:t>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11000111.00011011.00101110.00001001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Reserved: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0000 0000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Protocol: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0000 0110  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TCP length: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0010 1000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</a:rPr>
                        <a:t>pad: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0000 0000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77457" y="1124700"/>
            <a:ext cx="3552463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Pseudo header in bits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1077" y="2967335"/>
            <a:ext cx="2976388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TCP header in bits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320"/>
            <a:ext cx="8229600" cy="4847843"/>
          </a:xfrm>
        </p:spPr>
        <p:txBody>
          <a:bodyPr/>
          <a:lstStyle/>
          <a:p>
            <a:r>
              <a:rPr lang="en-US" dirty="0"/>
              <a:t>Urgent Pointer: </a:t>
            </a:r>
          </a:p>
          <a:p>
            <a:r>
              <a:rPr lang="en-US" sz="2000" dirty="0" err="1"/>
              <a:t>eg</a:t>
            </a:r>
            <a:r>
              <a:rPr lang="en-US" sz="2000" dirty="0"/>
              <a:t>: Upload of large data and TELNET working simultaneously </a:t>
            </a:r>
          </a:p>
          <a:p>
            <a:r>
              <a:rPr lang="en-US" sz="2000" dirty="0"/>
              <a:t>Portion of  data requested by receiver as urgent</a:t>
            </a:r>
          </a:p>
        </p:txBody>
      </p:sp>
      <p:pic>
        <p:nvPicPr>
          <p:cNvPr id="24578" name="Picture 2" descr="Image result for tcp urgent pointer ex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525" y="2776115"/>
            <a:ext cx="7296949" cy="34674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11875" y="1585560"/>
            <a:ext cx="38405" cy="4531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338630" y="1547155"/>
            <a:ext cx="0" cy="45317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51015" y="1201510"/>
            <a:ext cx="9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62555" y="1124700"/>
            <a:ext cx="115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11875" y="1969610"/>
            <a:ext cx="2765160" cy="53767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679623">
            <a:off x="4367163" y="1766440"/>
            <a:ext cx="10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07465" y="2200040"/>
            <a:ext cx="122896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SYN_REVD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50280" y="2622495"/>
            <a:ext cx="2688350" cy="80650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612443">
            <a:off x="4023822" y="2655030"/>
            <a:ext cx="10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 +ACK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37270" y="1739180"/>
            <a:ext cx="14209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SYN_SENT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75675" y="3429000"/>
            <a:ext cx="14209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ESTABLISHED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611875" y="3582620"/>
            <a:ext cx="2765160" cy="53767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679623">
            <a:off x="4904833" y="3379451"/>
            <a:ext cx="10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30655" y="4043480"/>
            <a:ext cx="142098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ESTABLISHED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49545" y="4465935"/>
            <a:ext cx="203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Data transfer state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0280" y="433410"/>
            <a:ext cx="1843440" cy="3456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CLOSED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50280" y="4926795"/>
            <a:ext cx="1843440" cy="3456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ESTABLISHED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63625" y="3083355"/>
            <a:ext cx="1843440" cy="3456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SYN_SENT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1070" y="3083355"/>
            <a:ext cx="1843440" cy="3456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SYN_RECD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50280" y="2161635"/>
            <a:ext cx="1843440" cy="3456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0280" y="0"/>
            <a:ext cx="222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Point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51750" y="1239915"/>
            <a:ext cx="19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Appl</a:t>
            </a:r>
            <a:r>
              <a:rPr lang="en-US" sz="1600" dirty="0"/>
              <a:t>: passive open</a:t>
            </a:r>
          </a:p>
          <a:p>
            <a:r>
              <a:rPr lang="en-US" sz="1600" dirty="0"/>
              <a:t>Send: Nothing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32125" y="740650"/>
            <a:ext cx="2075675" cy="232350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3273566">
            <a:off x="5928795" y="1357091"/>
            <a:ext cx="1782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Appl</a:t>
            </a:r>
            <a:r>
              <a:rPr lang="en-US" sz="1600" dirty="0"/>
              <a:t>: active open</a:t>
            </a:r>
          </a:p>
          <a:p>
            <a:r>
              <a:rPr lang="en-US" sz="1600" dirty="0"/>
              <a:t>Send: SYN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00225" y="3429000"/>
            <a:ext cx="184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Active Open</a:t>
            </a:r>
          </a:p>
        </p:txBody>
      </p:sp>
      <p:cxnSp>
        <p:nvCxnSpPr>
          <p:cNvPr id="24" name="Straight Arrow Connector 23"/>
          <p:cNvCxnSpPr>
            <a:stCxn id="6" idx="3"/>
          </p:cNvCxnSpPr>
          <p:nvPr/>
        </p:nvCxnSpPr>
        <p:spPr>
          <a:xfrm>
            <a:off x="8107065" y="3256178"/>
            <a:ext cx="804700" cy="192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911765" y="433410"/>
            <a:ext cx="1" cy="28035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493720" y="471815"/>
            <a:ext cx="341804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990045" y="2468875"/>
            <a:ext cx="9985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Appl</a:t>
            </a:r>
            <a:r>
              <a:rPr lang="en-US" sz="1400" b="1" dirty="0"/>
              <a:t>: close</a:t>
            </a:r>
          </a:p>
          <a:p>
            <a:r>
              <a:rPr lang="en-US" sz="1400" b="1" dirty="0"/>
              <a:t>Or timeout</a:t>
            </a:r>
          </a:p>
        </p:txBody>
      </p:sp>
      <p:cxnSp>
        <p:nvCxnSpPr>
          <p:cNvPr id="20" name="Straight Arrow Connector 19"/>
          <p:cNvCxnSpPr>
            <a:stCxn id="4" idx="2"/>
            <a:endCxn id="14" idx="0"/>
          </p:cNvCxnSpPr>
          <p:nvPr/>
        </p:nvCxnSpPr>
        <p:spPr>
          <a:xfrm>
            <a:off x="4572000" y="779055"/>
            <a:ext cx="0" cy="138258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00336" y="2200040"/>
            <a:ext cx="2649944" cy="84491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806840" y="2468875"/>
            <a:ext cx="1920250" cy="6144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0609678">
            <a:off x="1008264" y="1980404"/>
            <a:ext cx="1782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Recv:SYN</a:t>
            </a:r>
            <a:r>
              <a:rPr lang="en-US" sz="1600" dirty="0"/>
              <a:t>;</a:t>
            </a:r>
          </a:p>
          <a:p>
            <a:r>
              <a:rPr lang="en-US" sz="1600" dirty="0"/>
              <a:t>Send: SYN,ACK</a:t>
            </a:r>
          </a:p>
        </p:txBody>
      </p:sp>
      <p:sp>
        <p:nvSpPr>
          <p:cNvPr id="33" name="TextBox 32"/>
          <p:cNvSpPr txBox="1"/>
          <p:nvPr/>
        </p:nvSpPr>
        <p:spPr>
          <a:xfrm rot="20517249">
            <a:off x="2404774" y="2768338"/>
            <a:ext cx="124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Recv</a:t>
            </a:r>
            <a:r>
              <a:rPr lang="en-US" sz="1600" dirty="0"/>
              <a:t>: RST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50280" y="2584090"/>
            <a:ext cx="184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Passive Open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16285" y="510220"/>
            <a:ext cx="38406" cy="25347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16285" y="471815"/>
            <a:ext cx="3033995" cy="3840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1"/>
            <a:endCxn id="7" idx="3"/>
          </p:cNvCxnSpPr>
          <p:nvPr/>
        </p:nvCxnSpPr>
        <p:spPr>
          <a:xfrm flipH="1">
            <a:off x="2344510" y="3256178"/>
            <a:ext cx="391911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58255" y="2968140"/>
            <a:ext cx="1920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recv</a:t>
            </a:r>
            <a:r>
              <a:rPr lang="en-US" sz="1600" dirty="0"/>
              <a:t>: SYN</a:t>
            </a:r>
          </a:p>
          <a:p>
            <a:r>
              <a:rPr lang="en-US" sz="1600" dirty="0"/>
              <a:t>Send: SYN,ACK</a:t>
            </a:r>
          </a:p>
          <a:p>
            <a:r>
              <a:rPr lang="en-US" sz="1600" dirty="0"/>
              <a:t>Simultaneous Open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22055" y="3429000"/>
            <a:ext cx="1843440" cy="145939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309694">
            <a:off x="2063921" y="3920346"/>
            <a:ext cx="1782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recv</a:t>
            </a:r>
            <a:r>
              <a:rPr lang="en-US" sz="1600" dirty="0"/>
              <a:t>: ACK</a:t>
            </a:r>
          </a:p>
          <a:p>
            <a:r>
              <a:rPr lang="en-US" sz="1600" dirty="0"/>
              <a:t>Send: &lt;nothing&gt;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5301695" y="3429000"/>
            <a:ext cx="1497795" cy="149779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 rot="18802772">
            <a:off x="5042999" y="3985373"/>
            <a:ext cx="1782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</a:t>
            </a:r>
            <a:r>
              <a:rPr lang="en-US" sz="1600" dirty="0" err="1"/>
              <a:t>Recv:SYN,ACK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Send:ACK</a:t>
            </a:r>
            <a:endParaRPr lang="en-US" sz="1600" dirty="0"/>
          </a:p>
        </p:txBody>
      </p:sp>
      <p:cxnSp>
        <p:nvCxnSpPr>
          <p:cNvPr id="54" name="Straight Arrow Connector 53"/>
          <p:cNvCxnSpPr>
            <a:stCxn id="14" idx="3"/>
          </p:cNvCxnSpPr>
          <p:nvPr/>
        </p:nvCxnSpPr>
        <p:spPr>
          <a:xfrm>
            <a:off x="5493720" y="2334458"/>
            <a:ext cx="1113745" cy="71049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845716">
            <a:off x="5417775" y="2137326"/>
            <a:ext cx="1567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Appl</a:t>
            </a:r>
            <a:r>
              <a:rPr lang="en-US" sz="1600" dirty="0"/>
              <a:t>: send data</a:t>
            </a:r>
          </a:p>
          <a:p>
            <a:r>
              <a:rPr lang="en-US" sz="1600" dirty="0"/>
              <a:t>Send: SYN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4690" y="1086295"/>
            <a:ext cx="1782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Timeout</a:t>
            </a:r>
          </a:p>
          <a:p>
            <a:r>
              <a:rPr lang="en-US" sz="1600" dirty="0"/>
              <a:t>Send: RST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26065" y="6347780"/>
            <a:ext cx="87179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https://www.tangentsoft.net/wskfaq/articles/debugging-tcp.html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4725620" y="932675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2920585" y="3236975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5532125" y="2622495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40" name="Oval 39"/>
          <p:cNvSpPr/>
          <p:nvPr/>
        </p:nvSpPr>
        <p:spPr>
          <a:xfrm>
            <a:off x="7183540" y="2200040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459725" y="2046420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42" name="Oval 41"/>
          <p:cNvSpPr/>
          <p:nvPr/>
        </p:nvSpPr>
        <p:spPr>
          <a:xfrm>
            <a:off x="6261820" y="3928265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43" name="Oval 42"/>
          <p:cNvSpPr/>
          <p:nvPr/>
        </p:nvSpPr>
        <p:spPr>
          <a:xfrm>
            <a:off x="3343040" y="4197100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Connection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tcp closing connec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8005" y="1547155"/>
            <a:ext cx="5722345" cy="45317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TCP Header Format</a:t>
            </a:r>
          </a:p>
          <a:p>
            <a:pPr marL="514350" indent="-514350">
              <a:buNone/>
            </a:pPr>
            <a:r>
              <a:rPr lang="en-US" dirty="0"/>
              <a:t>3. TCP </a:t>
            </a:r>
            <a:r>
              <a:rPr lang="en-US"/>
              <a:t>state diagram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744" y="510220"/>
            <a:ext cx="8193401" cy="61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416910" y="1815990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1960460" y="2891330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846715" y="2776115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46715" y="4465935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1883650" y="5387655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4360772" y="5349250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2882180" y="3582620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4149545" y="4350720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2882180" y="4542745"/>
            <a:ext cx="422455" cy="3840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01695" y="5934670"/>
            <a:ext cx="3379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MSL: Maximum Segment Lifetime is the time a </a:t>
            </a:r>
            <a:r>
              <a:rPr lang="en-US" sz="1400" b="1" dirty="0"/>
              <a:t>TCP</a:t>
            </a:r>
            <a:r>
              <a:rPr lang="en-US" sz="1400" dirty="0"/>
              <a:t> segment can exist in the internetwork system. (approx 2 min)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1930" y="385763"/>
            <a:ext cx="7028115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Congestion Control in 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(User Datagram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>
                <a:hlinkClick r:id="rId2"/>
              </a:rPr>
              <a:t>http://what-when-how.com/data-communications-and-networking/network-and-transport-layers-data-communications-and-networking/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Computer Network : Andrew S </a:t>
            </a:r>
            <a:r>
              <a:rPr lang="en-US" sz="1600" dirty="0" err="1"/>
              <a:t>Tanenbaum</a:t>
            </a: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Message Transmission using Layers </a:t>
            </a:r>
            <a:r>
              <a:rPr lang="en-US" sz="1600" dirty="0"/>
              <a:t>[1]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458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Guarantees message delivery</a:t>
            </a:r>
          </a:p>
          <a:p>
            <a:r>
              <a:rPr lang="en-US" sz="2800" dirty="0"/>
              <a:t>Delivers messages in the same order they are sent</a:t>
            </a:r>
          </a:p>
          <a:p>
            <a:r>
              <a:rPr lang="en-US" sz="2800" dirty="0"/>
              <a:t>Delivers at most one copy of each message</a:t>
            </a:r>
          </a:p>
          <a:p>
            <a:r>
              <a:rPr lang="en-US" sz="2800" dirty="0"/>
              <a:t>Supports arbitrarily large messages</a:t>
            </a:r>
          </a:p>
          <a:p>
            <a:r>
              <a:rPr lang="en-US" sz="2800" dirty="0"/>
              <a:t>Supports synchronization between the sender and receiver</a:t>
            </a:r>
          </a:p>
          <a:p>
            <a:r>
              <a:rPr lang="en-US" sz="2800" dirty="0"/>
              <a:t>Allows the receiver to apply flow control to the sender</a:t>
            </a:r>
          </a:p>
          <a:p>
            <a:r>
              <a:rPr lang="en-US" sz="2800" dirty="0"/>
              <a:t>Supports multiple application processes on each host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Drop messages </a:t>
            </a:r>
            <a:r>
              <a:rPr lang="en-US" dirty="0"/>
              <a:t>: </a:t>
            </a:r>
            <a:r>
              <a:rPr lang="en-US" b="0" dirty="0"/>
              <a:t>Due to link failure or buffer full</a:t>
            </a:r>
          </a:p>
          <a:p>
            <a:r>
              <a:rPr lang="en-US" dirty="0">
                <a:solidFill>
                  <a:srgbClr val="0070C0"/>
                </a:solidFill>
              </a:rPr>
              <a:t>Reorder messages</a:t>
            </a:r>
            <a:r>
              <a:rPr lang="en-US" dirty="0"/>
              <a:t>: </a:t>
            </a:r>
            <a:r>
              <a:rPr lang="en-US" b="0" dirty="0"/>
              <a:t>Due to packets may travel in different path</a:t>
            </a:r>
          </a:p>
          <a:p>
            <a:r>
              <a:rPr lang="en-US" dirty="0">
                <a:solidFill>
                  <a:srgbClr val="0070C0"/>
                </a:solidFill>
              </a:rPr>
              <a:t>Deliver Duplicate copies</a:t>
            </a:r>
            <a:r>
              <a:rPr lang="en-US" dirty="0"/>
              <a:t>: </a:t>
            </a:r>
            <a:r>
              <a:rPr lang="en-US" b="0" dirty="0"/>
              <a:t>Due to timeout</a:t>
            </a:r>
          </a:p>
          <a:p>
            <a:r>
              <a:rPr lang="en-US" dirty="0">
                <a:solidFill>
                  <a:srgbClr val="0070C0"/>
                </a:solidFill>
              </a:rPr>
              <a:t>Limit messages to some finite size: </a:t>
            </a:r>
            <a:r>
              <a:rPr lang="en-US" b="0" dirty="0"/>
              <a:t>Due to network limitation</a:t>
            </a:r>
          </a:p>
          <a:p>
            <a:r>
              <a:rPr lang="en-US" dirty="0">
                <a:solidFill>
                  <a:srgbClr val="0070C0"/>
                </a:solidFill>
              </a:rPr>
              <a:t>Deliver messages after an arbitrarily long delay: </a:t>
            </a:r>
            <a:r>
              <a:rPr lang="en-US" b="0" dirty="0"/>
              <a:t>due to delay in path or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855" y="1278319"/>
            <a:ext cx="8487505" cy="380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6840" y="5003605"/>
            <a:ext cx="5837560" cy="1382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3106"/>
            <a:ext cx="8229600" cy="4963058"/>
          </a:xfrm>
        </p:spPr>
        <p:txBody>
          <a:bodyPr>
            <a:normAutofit/>
          </a:bodyPr>
          <a:lstStyle/>
          <a:p>
            <a:r>
              <a:rPr lang="en-US" dirty="0"/>
              <a:t>Total data bytes: 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65,535-20-20=65,515 bytes </a:t>
            </a:r>
            <a:r>
              <a:rPr lang="en-US" sz="2800" dirty="0"/>
              <a:t>(TCP Header 20  and IP header 20)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Source and Destination Port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698" name="AutoShape 2" descr="Image result for tcp private po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AutoShape 4" descr="Image result for tcp private por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360" y="3429000"/>
            <a:ext cx="5991180" cy="11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4205" y="4773175"/>
            <a:ext cx="1974115" cy="142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1930" y="4734770"/>
            <a:ext cx="18764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Sequence Number (x) and Acknowledgement Number (x+1) :- </a:t>
            </a:r>
            <a:r>
              <a:rPr lang="en-US" dirty="0"/>
              <a:t>Indicates the next byte to be received. </a:t>
            </a:r>
          </a:p>
          <a:p>
            <a:pPr lvl="2"/>
            <a:r>
              <a:rPr lang="en-US" sz="3000" b="1" dirty="0"/>
              <a:t>32 bit =&gt; its numbers are  based on number of bytes</a:t>
            </a:r>
          </a:p>
          <a:p>
            <a:r>
              <a:rPr lang="en-US" dirty="0"/>
              <a:t>Example: explain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916"/>
            <a:ext cx="8229600" cy="488624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C00000"/>
                </a:solidFill>
              </a:rPr>
              <a:t>Offset/TCP header length </a:t>
            </a:r>
            <a:r>
              <a:rPr lang="en-US" dirty="0"/>
              <a:t>(no. of words) : number of 32 bit words in header</a:t>
            </a:r>
          </a:p>
          <a:p>
            <a:pPr lvl="1"/>
            <a:r>
              <a:rPr lang="en-US" dirty="0"/>
              <a:t>5 words =&gt; 5 x 4 = 20 bytes (without Options)</a:t>
            </a:r>
          </a:p>
          <a:p>
            <a:r>
              <a:rPr lang="en-US" dirty="0"/>
              <a:t>Options:</a:t>
            </a:r>
          </a:p>
          <a:p>
            <a:pPr lvl="1"/>
            <a:r>
              <a:rPr lang="en-US" b="1" dirty="0"/>
              <a:t>U: URG: </a:t>
            </a:r>
            <a:r>
              <a:rPr lang="en-US" dirty="0"/>
              <a:t>Urgent Pointer: </a:t>
            </a:r>
            <a:r>
              <a:rPr lang="en-US" dirty="0">
                <a:solidFill>
                  <a:srgbClr val="C00000"/>
                </a:solidFill>
              </a:rPr>
              <a:t>U=1 Urgent pointer is valid</a:t>
            </a:r>
          </a:p>
          <a:p>
            <a:pPr lvl="1"/>
            <a:r>
              <a:rPr lang="en-US" b="1" dirty="0"/>
              <a:t>A: ACK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A=1 Acknowledgment is Valid</a:t>
            </a:r>
          </a:p>
          <a:p>
            <a:pPr lvl="1"/>
            <a:r>
              <a:rPr lang="en-US" b="1" dirty="0"/>
              <a:t>P: PSH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P=1: Push data to application upon arrival</a:t>
            </a:r>
          </a:p>
          <a:p>
            <a:pPr lvl="1"/>
            <a:r>
              <a:rPr lang="en-US" b="1" dirty="0"/>
              <a:t>R: RST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R=1 Reset the connection</a:t>
            </a:r>
          </a:p>
          <a:p>
            <a:pPr lvl="1"/>
            <a:r>
              <a:rPr lang="en-US" b="1" dirty="0"/>
              <a:t>S: SYN </a:t>
            </a:r>
            <a:r>
              <a:rPr lang="en-US" dirty="0">
                <a:solidFill>
                  <a:srgbClr val="C00000"/>
                </a:solidFill>
              </a:rPr>
              <a:t>S=1 and A=0: Establish Connection</a:t>
            </a:r>
          </a:p>
          <a:p>
            <a:pPr lvl="1"/>
            <a:r>
              <a:rPr lang="en-US" b="1" dirty="0"/>
              <a:t>F: FIN </a:t>
            </a:r>
            <a:r>
              <a:rPr lang="en-US" dirty="0">
                <a:solidFill>
                  <a:srgbClr val="C00000"/>
                </a:solidFill>
              </a:rPr>
              <a:t>F=1: Release a connection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1076</Words>
  <Application>Microsoft Office PowerPoint</Application>
  <PresentationFormat>On-screen Show (4:3)</PresentationFormat>
  <Paragraphs>205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Palatino Linotype</vt:lpstr>
      <vt:lpstr>Office Theme</vt:lpstr>
      <vt:lpstr>Transport Layer Protocols</vt:lpstr>
      <vt:lpstr>Index</vt:lpstr>
      <vt:lpstr>Message Transmission using Layers [1]</vt:lpstr>
      <vt:lpstr>Functions of Transport Layer</vt:lpstr>
      <vt:lpstr>Limitations of Network Layer</vt:lpstr>
      <vt:lpstr>TCP Header Format</vt:lpstr>
      <vt:lpstr>TCP Header</vt:lpstr>
      <vt:lpstr>TCP Header</vt:lpstr>
      <vt:lpstr>TCP Header</vt:lpstr>
      <vt:lpstr>TCP Header</vt:lpstr>
      <vt:lpstr>TCP Header </vt:lpstr>
      <vt:lpstr>TCP Header</vt:lpstr>
      <vt:lpstr>TCP Header</vt:lpstr>
      <vt:lpstr>TCP Header Checksum</vt:lpstr>
      <vt:lpstr>TCP Header</vt:lpstr>
      <vt:lpstr>TCP Header</vt:lpstr>
      <vt:lpstr>Synchronization</vt:lpstr>
      <vt:lpstr>PowerPoint Presentation</vt:lpstr>
      <vt:lpstr>Closing Connection 1 </vt:lpstr>
      <vt:lpstr>PowerPoint Presentation</vt:lpstr>
      <vt:lpstr>PowerPoint Presentation</vt:lpstr>
      <vt:lpstr>Congestion Control in Transport Layer</vt:lpstr>
      <vt:lpstr>UDP (User Datagram Protocol)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 Protocols</dc:title>
  <dc:creator>Geetha</dc:creator>
  <cp:lastModifiedBy>piyush ingale</cp:lastModifiedBy>
  <cp:revision>69</cp:revision>
  <dcterms:created xsi:type="dcterms:W3CDTF">2019-08-21T06:23:02Z</dcterms:created>
  <dcterms:modified xsi:type="dcterms:W3CDTF">2019-09-05T09:30:31Z</dcterms:modified>
</cp:coreProperties>
</file>