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73" r:id="rId9"/>
    <p:sldId id="268" r:id="rId10"/>
    <p:sldId id="269" r:id="rId11"/>
    <p:sldId id="271" r:id="rId12"/>
    <p:sldId id="274" r:id="rId13"/>
    <p:sldId id="275" r:id="rId14"/>
    <p:sldId id="276" r:id="rId15"/>
    <p:sldId id="277" r:id="rId16"/>
    <p:sldId id="272" r:id="rId17"/>
    <p:sldId id="279" r:id="rId18"/>
    <p:sldId id="281" r:id="rId19"/>
    <p:sldId id="283" r:id="rId20"/>
    <p:sldId id="282" r:id="rId21"/>
    <p:sldId id="286" r:id="rId22"/>
    <p:sldId id="287" r:id="rId23"/>
    <p:sldId id="284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7" r:id="rId33"/>
    <p:sldId id="298" r:id="rId34"/>
    <p:sldId id="299" r:id="rId35"/>
    <p:sldId id="300" r:id="rId36"/>
    <p:sldId id="301" r:id="rId37"/>
    <p:sldId id="296" r:id="rId38"/>
    <p:sldId id="303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20B4-ED45-4C62-A443-947AB714DFC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E0380-84BB-4527-8CB9-640DDB8974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D69C4-26B6-493A-8F71-3964CE2E2B2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1A75-0C57-4D07-8F8D-09A1E8AD4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31A75-0C57-4D07-8F8D-09A1E8AD48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Palatino Linotyp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Palatino Linotype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A9DC-60CE-44A2-99DD-11B6433B249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C00000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gentsoft.net/wskfaq/articles/debugging-tcp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ngWin_in_TCP_Tahoe_e_Reno.p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hat-when-how.com/data-communications-and-networking/network-and-transport-layers-data-communications-and-network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 Layer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Geetha</a:t>
            </a:r>
            <a:r>
              <a:rPr lang="en-US" dirty="0" smtClean="0"/>
              <a:t> V</a:t>
            </a:r>
          </a:p>
          <a:p>
            <a:r>
              <a:rPr lang="en-US" dirty="0" smtClean="0"/>
              <a:t>Asst Professor, </a:t>
            </a:r>
          </a:p>
          <a:p>
            <a:r>
              <a:rPr lang="en-US" dirty="0" smtClean="0"/>
              <a:t>Dept of IT,</a:t>
            </a:r>
          </a:p>
          <a:p>
            <a:r>
              <a:rPr lang="en-US" dirty="0" smtClean="0"/>
              <a:t>NITK, </a:t>
            </a:r>
            <a:r>
              <a:rPr lang="en-US" dirty="0" err="1" smtClean="0"/>
              <a:t>Surathkal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916"/>
            <a:ext cx="8229600" cy="48862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Window Size: </a:t>
            </a:r>
          </a:p>
          <a:p>
            <a:pPr lvl="1"/>
            <a:r>
              <a:rPr lang="en-US" dirty="0" smtClean="0"/>
              <a:t>Sliding window flow control</a:t>
            </a:r>
          </a:p>
          <a:p>
            <a:pPr lvl="1"/>
            <a:r>
              <a:rPr lang="en-US" dirty="0" smtClean="0"/>
              <a:t>How many bytes may be sent starting at the byte acknowledged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Synchronization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( 3 way handshake between sender and receiver)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Window size advertisement </a:t>
            </a:r>
            <a:r>
              <a:rPr lang="en-US" dirty="0" smtClean="0"/>
              <a:t>(example)</a:t>
            </a:r>
          </a:p>
          <a:p>
            <a:pPr lvl="2"/>
            <a:r>
              <a:rPr lang="en-US" b="1" dirty="0" smtClean="0"/>
              <a:t>Nagle’s Algorithm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Send one byte from sender and buffer other bytes till it receives ACK 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  Issue - Low bandwidth utilization</a:t>
            </a:r>
          </a:p>
          <a:p>
            <a:pPr lvl="2"/>
            <a:r>
              <a:rPr lang="en-US" b="1" dirty="0" smtClean="0"/>
              <a:t>Silly Window syndrome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Sending large blocks from sender and receiver, buffer is full and ACK for every byte getting free.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Issue – Every byte extra header overhead (TCP and IP)</a:t>
            </a:r>
          </a:p>
          <a:p>
            <a:pPr lvl="2"/>
            <a:r>
              <a:rPr lang="en-US" b="1" dirty="0" smtClean="0"/>
              <a:t>Clark’ s Solution: </a:t>
            </a:r>
            <a:r>
              <a:rPr lang="en-US" dirty="0" smtClean="0">
                <a:solidFill>
                  <a:schemeClr val="tx1"/>
                </a:solidFill>
              </a:rPr>
              <a:t>Receiver must wait and advertise only when sufficient buffer space is available </a:t>
            </a:r>
          </a:p>
          <a:p>
            <a:pPr lvl="2">
              <a:buNone/>
            </a:pPr>
            <a:r>
              <a:rPr lang="en-US" dirty="0" smtClean="0">
                <a:solidFill>
                  <a:schemeClr val="tx1"/>
                </a:solidFill>
              </a:rPr>
              <a:t>      Issue: Sender must wait and it may increase response time. 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1201510"/>
            <a:ext cx="4454980" cy="49246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ensure reliability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Checksum is calculated </a:t>
            </a:r>
            <a:r>
              <a:rPr lang="en-US" dirty="0" smtClean="0">
                <a:solidFill>
                  <a:srgbClr val="C00000"/>
                </a:solidFill>
              </a:rPr>
              <a:t>with set of 16 bit words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Initial value for checksum is 0’s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Calculate checksum including </a:t>
            </a:r>
            <a:r>
              <a:rPr lang="en-US" b="1" dirty="0" smtClean="0">
                <a:solidFill>
                  <a:srgbClr val="C00000"/>
                </a:solidFill>
              </a:rPr>
              <a:t>Pseudo header +TCP header and Payload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Sender side: Algorithm: </a:t>
            </a:r>
            <a:r>
              <a:rPr lang="en-US" dirty="0" smtClean="0">
                <a:solidFill>
                  <a:srgbClr val="C00000"/>
                </a:solidFill>
              </a:rPr>
              <a:t>add all 16 bit words 1’s complement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Checksum is 1’s complement of the sum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Receiver side: calculate checksum: if the result is zero accept the segment.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5602" name="Picture 2" descr="Image result for tcp urgent pointer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911" y="1201510"/>
            <a:ext cx="3264424" cy="4954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582620"/>
          <a:ext cx="82296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Source Port number = 80  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0x50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Destination Port number=80  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0x50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Sequence number = 512  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 0x200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Acknowledgement = 1024  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0x400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Offset=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2000" b="1" dirty="0" smtClean="0"/>
                        <a:t>      Res</a:t>
                      </a:r>
                      <a:r>
                        <a:rPr lang="en-US" sz="2000" b="1" baseline="0" dirty="0" smtClean="0"/>
                        <a:t> =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000" b="1" baseline="0" dirty="0" smtClean="0"/>
                        <a:t>        flags: U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sz="2000" b="1" baseline="0" dirty="0" smtClean="0"/>
                        <a:t> P R S 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 Window Size = 1024   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0x400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Checksum 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0x00 (Initialization)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Urgent Pointer=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0x00 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585560"/>
          <a:ext cx="82296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Source address=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198.35.65.5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Destination address: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199.27.46.9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Reserved: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0x00  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Protocol: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0x06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)        TCP length: 20    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0x14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7457" y="1124700"/>
            <a:ext cx="21890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Pseudo header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1077" y="2967335"/>
            <a:ext cx="188184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TCP header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0640" y="3582620"/>
          <a:ext cx="8604345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86145"/>
                <a:gridCol w="116840"/>
                <a:gridCol w="4301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Source Port 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Destination Port 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Sequence number = 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0000 0000 0000 0000 0000 0010 0000 0000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Acknowledgement 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0000 0000 0000 0000 0000 0100 0000 0000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Offset=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0101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baseline="0" dirty="0" smtClean="0"/>
                        <a:t>flags:  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0000 0001 0000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 Window Size =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0000 0100 0000 0000 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Checksum =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0000 0000 0000 0000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Urgent Pointer=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0000 0000 0000 0000  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32235" y="1585560"/>
          <a:ext cx="8756339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56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Source address=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11000110.00100011.01000001.00000101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Destination address: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11000111.00011011.00101110.00001001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Reserved: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0000 0000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Protocol: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0000 0110  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TCP length: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0001 0100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pad: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7457" y="1124700"/>
            <a:ext cx="35524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Pseudo header in bits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1077" y="2967335"/>
            <a:ext cx="297638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TCP header in bits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920" y="279790"/>
            <a:ext cx="188731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TCP Header Checksum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62665" y="276860"/>
          <a:ext cx="3456449" cy="6329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5644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1100 0110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0010 0011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0100 0001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0000 0101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1100 0111 0001 1011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0010 1110 0000 1001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0000 0000 0000 0110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</a:rPr>
                        <a:t>0001 0100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0000 0000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0000 0000 0101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0000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0000 0000 0101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0000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0000 0000 0000 0000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0000 0010 0000 0000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0000 0000 0000 0000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0000 0100 0000 0000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0101 0000 0001</a:t>
                      </a:r>
                      <a:r>
                        <a:rPr lang="en-US" baseline="0" dirty="0" smtClean="0"/>
                        <a:t>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0000 0100 0000 0000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0000 0000 0000 0000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0000 0000 0000 0000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Sum= 0110 1011 0000 0100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94455" y="2315255"/>
            <a:ext cx="36868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1s complement of sum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0110 1011 0000 0100</a:t>
            </a:r>
          </a:p>
          <a:p>
            <a:r>
              <a:rPr lang="en-US" b="1" dirty="0" smtClean="0"/>
              <a:t>That is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1001 0100 1111 1011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So check sum is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1001 0100 1111 1011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0640" y="3582620"/>
          <a:ext cx="8604345" cy="2346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86145"/>
                <a:gridCol w="116840"/>
                <a:gridCol w="4301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Source Port 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Destination Port 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Sequence number = 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0000 0000 0000 0000 0000 0010 0000 0000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Acknowledgement 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0000 0000 0000 0000 0000 0100 0000 0000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Offset=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0101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baseline="0" dirty="0" smtClean="0"/>
                        <a:t>flags:  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0000 0001 0000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 Window Size =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0000 0100 0000 0000 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Checksum =</a:t>
                      </a:r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1001 0100 1111 1011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Urgent Pointer=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0000 0000 0000 0000  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32235" y="1585560"/>
          <a:ext cx="8756339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56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Source address=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11000110.00100011.01000001.00000101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Destination address: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11000111.00011011.00101110.00001001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Reserved: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0000 0000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Protocol: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0000 0110  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TCP length: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0010 1000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pad: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0000 0000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7457" y="1124700"/>
            <a:ext cx="35524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Pseudo header in bits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1077" y="2967335"/>
            <a:ext cx="297638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TCP header in bits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320"/>
            <a:ext cx="8229600" cy="4847843"/>
          </a:xfrm>
        </p:spPr>
        <p:txBody>
          <a:bodyPr/>
          <a:lstStyle/>
          <a:p>
            <a:r>
              <a:rPr lang="en-US" dirty="0" smtClean="0"/>
              <a:t>Urgent Pointer: 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 Upload of large data and TELNET working simultaneously </a:t>
            </a:r>
          </a:p>
          <a:p>
            <a:r>
              <a:rPr lang="en-US" sz="2000" dirty="0" smtClean="0"/>
              <a:t>Portion of  data requested by receiver as urgent</a:t>
            </a:r>
            <a:endParaRPr lang="en-US" sz="2000" dirty="0"/>
          </a:p>
        </p:txBody>
      </p:sp>
      <p:pic>
        <p:nvPicPr>
          <p:cNvPr id="24578" name="Picture 2" descr="Image result for tcp urgent pointer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25" y="2776115"/>
            <a:ext cx="7296949" cy="3467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11875" y="1585560"/>
            <a:ext cx="38405" cy="4531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338630" y="1547155"/>
            <a:ext cx="0" cy="4531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1015" y="1201510"/>
            <a:ext cx="9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2555" y="1124700"/>
            <a:ext cx="11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11875" y="1969610"/>
            <a:ext cx="2765160" cy="5376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679623">
            <a:off x="4367163" y="1766440"/>
            <a:ext cx="10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7465" y="2200040"/>
            <a:ext cx="12289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SYN_REVD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50280" y="2622495"/>
            <a:ext cx="2688350" cy="8065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12443">
            <a:off x="4023822" y="2655030"/>
            <a:ext cx="10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 +ACK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37270" y="1739180"/>
            <a:ext cx="14209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SYN_SENT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5675" y="3429000"/>
            <a:ext cx="14209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ESTABLISHED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11875" y="3582620"/>
            <a:ext cx="2765160" cy="5376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679623">
            <a:off x="4904833" y="3379451"/>
            <a:ext cx="10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0655" y="4043480"/>
            <a:ext cx="14209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ESTABLISHED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49545" y="4465935"/>
            <a:ext cx="20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Data transfer state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0280" y="433410"/>
            <a:ext cx="1843440" cy="345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0280" y="4926795"/>
            <a:ext cx="1843440" cy="345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625" y="3083355"/>
            <a:ext cx="1843440" cy="345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SYN_SENT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1070" y="3083355"/>
            <a:ext cx="1843440" cy="345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SYN_RECD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0280" y="2161635"/>
            <a:ext cx="1843440" cy="345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0280" y="0"/>
            <a:ext cx="22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51750" y="1239915"/>
            <a:ext cx="19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Appl</a:t>
            </a:r>
            <a:r>
              <a:rPr lang="en-US" sz="1600" dirty="0" smtClean="0"/>
              <a:t>: passive open</a:t>
            </a:r>
          </a:p>
          <a:p>
            <a:r>
              <a:rPr lang="en-US" sz="1600" dirty="0" smtClean="0"/>
              <a:t>Send: Nothing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32125" y="740650"/>
            <a:ext cx="2075675" cy="232350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273566">
            <a:off x="5928795" y="1357091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Appl</a:t>
            </a:r>
            <a:r>
              <a:rPr lang="en-US" sz="1600" dirty="0" smtClean="0"/>
              <a:t>: active open</a:t>
            </a:r>
          </a:p>
          <a:p>
            <a:r>
              <a:rPr lang="en-US" sz="1600" dirty="0" smtClean="0"/>
              <a:t>Send: SYN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0225" y="3429000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Active Open</a:t>
            </a:r>
            <a:endParaRPr lang="en-US" i="1" dirty="0"/>
          </a:p>
        </p:txBody>
      </p:sp>
      <p:cxnSp>
        <p:nvCxnSpPr>
          <p:cNvPr id="24" name="Straight Arrow Connector 23"/>
          <p:cNvCxnSpPr>
            <a:stCxn id="6" idx="3"/>
          </p:cNvCxnSpPr>
          <p:nvPr/>
        </p:nvCxnSpPr>
        <p:spPr>
          <a:xfrm>
            <a:off x="8107065" y="3256178"/>
            <a:ext cx="804700" cy="192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911765" y="433410"/>
            <a:ext cx="1" cy="28035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93720" y="471815"/>
            <a:ext cx="34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90045" y="2468875"/>
            <a:ext cx="998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Appl</a:t>
            </a:r>
            <a:r>
              <a:rPr lang="en-US" sz="1400" b="1" dirty="0" smtClean="0"/>
              <a:t>: close</a:t>
            </a:r>
          </a:p>
          <a:p>
            <a:r>
              <a:rPr lang="en-US" sz="1400" b="1" dirty="0" smtClean="0"/>
              <a:t>Or timeout</a:t>
            </a:r>
            <a:endParaRPr lang="en-US" sz="1400" b="1" dirty="0"/>
          </a:p>
        </p:txBody>
      </p:sp>
      <p:cxnSp>
        <p:nvCxnSpPr>
          <p:cNvPr id="20" name="Straight Arrow Connector 19"/>
          <p:cNvCxnSpPr>
            <a:stCxn id="4" idx="2"/>
            <a:endCxn id="14" idx="0"/>
          </p:cNvCxnSpPr>
          <p:nvPr/>
        </p:nvCxnSpPr>
        <p:spPr>
          <a:xfrm>
            <a:off x="4572000" y="779055"/>
            <a:ext cx="0" cy="13825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00336" y="2200040"/>
            <a:ext cx="2649944" cy="84491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06840" y="2468875"/>
            <a:ext cx="1920250" cy="614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609678">
            <a:off x="1008264" y="1980404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Recv:SYN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Send: SYN,ACK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 rot="20517249">
            <a:off x="2404774" y="2768338"/>
            <a:ext cx="124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Recv</a:t>
            </a:r>
            <a:r>
              <a:rPr lang="en-US" sz="1600" dirty="0" smtClean="0"/>
              <a:t>: RST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650280" y="2584090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Passive Open</a:t>
            </a:r>
            <a:endParaRPr lang="en-US" i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16285" y="510220"/>
            <a:ext cx="38406" cy="25347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16285" y="471815"/>
            <a:ext cx="3033995" cy="384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  <a:endCxn id="7" idx="3"/>
          </p:cNvCxnSpPr>
          <p:nvPr/>
        </p:nvCxnSpPr>
        <p:spPr>
          <a:xfrm flipH="1">
            <a:off x="2344510" y="3256178"/>
            <a:ext cx="391911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58255" y="2968140"/>
            <a:ext cx="192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recv</a:t>
            </a:r>
            <a:r>
              <a:rPr lang="en-US" sz="1600" dirty="0" smtClean="0"/>
              <a:t>: SYN</a:t>
            </a:r>
          </a:p>
          <a:p>
            <a:r>
              <a:rPr lang="en-US" sz="1600" dirty="0" smtClean="0"/>
              <a:t>Send: SYN,ACK</a:t>
            </a:r>
          </a:p>
          <a:p>
            <a:r>
              <a:rPr lang="en-US" sz="1600" dirty="0" smtClean="0"/>
              <a:t>Simultaneous Open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22055" y="3429000"/>
            <a:ext cx="1843440" cy="145939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309694">
            <a:off x="2063921" y="3920346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recv</a:t>
            </a:r>
            <a:r>
              <a:rPr lang="en-US" sz="1600" dirty="0" smtClean="0"/>
              <a:t>: ACK</a:t>
            </a:r>
          </a:p>
          <a:p>
            <a:r>
              <a:rPr lang="en-US" sz="1600" dirty="0" smtClean="0"/>
              <a:t>Send: &lt;nothing&gt;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301695" y="3429000"/>
            <a:ext cx="1497795" cy="149779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802772">
            <a:off x="5042999" y="3985373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</a:t>
            </a:r>
            <a:r>
              <a:rPr lang="en-US" sz="1600" dirty="0" err="1" smtClean="0"/>
              <a:t>Recv:SYN,ACK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Send:ACK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stCxn id="14" idx="3"/>
          </p:cNvCxnSpPr>
          <p:nvPr/>
        </p:nvCxnSpPr>
        <p:spPr>
          <a:xfrm>
            <a:off x="5493720" y="2334458"/>
            <a:ext cx="1113745" cy="7104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845716">
            <a:off x="5417775" y="2137326"/>
            <a:ext cx="156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Appl</a:t>
            </a:r>
            <a:r>
              <a:rPr lang="en-US" sz="1600" dirty="0" smtClean="0"/>
              <a:t>: send data</a:t>
            </a:r>
          </a:p>
          <a:p>
            <a:r>
              <a:rPr lang="en-US" sz="1600" dirty="0" smtClean="0"/>
              <a:t>Send: SYN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654690" y="1086295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Timeout</a:t>
            </a:r>
          </a:p>
          <a:p>
            <a:r>
              <a:rPr lang="en-US" sz="1600" dirty="0" smtClean="0"/>
              <a:t>Send: RST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426065" y="6347780"/>
            <a:ext cx="8717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2"/>
              </a:rPr>
              <a:t>https://www.tangentsoft.net/wskfaq/articles/debugging-tcp.html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4725620" y="93267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920585" y="323697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32125" y="262249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83540" y="220004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459725" y="204642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261820" y="392826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6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43040" y="419710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7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Connection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tcp closing conne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005" y="1547155"/>
            <a:ext cx="5722345" cy="4531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TCP Header Format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TCP Flow Control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TCP State Diagram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Congestion control</a:t>
            </a:r>
          </a:p>
          <a:p>
            <a:pPr marL="914400" lvl="1" indent="-514350"/>
            <a:r>
              <a:rPr lang="en-US" dirty="0" smtClean="0"/>
              <a:t>Slow start</a:t>
            </a:r>
          </a:p>
          <a:p>
            <a:pPr marL="914400" lvl="1" indent="-514350"/>
            <a:r>
              <a:rPr lang="en-US" dirty="0" smtClean="0"/>
              <a:t>Congestion avoidance</a:t>
            </a:r>
          </a:p>
          <a:p>
            <a:pPr marL="914400" lvl="1" indent="-514350"/>
            <a:r>
              <a:rPr lang="en-US" dirty="0" smtClean="0"/>
              <a:t>Fast Recovery and Retransmit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44" y="510220"/>
            <a:ext cx="8193401" cy="61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416910" y="181599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60460" y="289133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6715" y="277611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6715" y="446593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83650" y="538765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0772" y="534925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6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82180" y="358262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7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49545" y="435072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8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82180" y="454274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1695" y="5934670"/>
            <a:ext cx="337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MSL: Maximum Segment Lifetime is the time a </a:t>
            </a:r>
            <a:r>
              <a:rPr lang="en-US" sz="1400" b="1" dirty="0" smtClean="0"/>
              <a:t>TCP</a:t>
            </a:r>
            <a:r>
              <a:rPr lang="en-US" sz="1400" dirty="0" smtClean="0"/>
              <a:t> segment can exist in the internetwork system. (approx 2 min)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30" y="385763"/>
            <a:ext cx="702811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Header Format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23525" y="2687320"/>
          <a:ext cx="725854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79215"/>
                <a:gridCol w="3679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Source Port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Destination Port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UDP</a:t>
                      </a:r>
                      <a:r>
                        <a:rPr lang="en-US" sz="3200" baseline="0" dirty="0" smtClean="0"/>
                        <a:t> Length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UDP Checksum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Data</a:t>
                      </a:r>
                      <a:r>
                        <a:rPr lang="en-US" sz="3200" baseline="0" dirty="0" smtClean="0"/>
                        <a:t> Payload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905" y="2200040"/>
            <a:ext cx="34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2305" y="2276850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315255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82805" y="2238445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00" y="4696365"/>
            <a:ext cx="7681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Connectionless transport protocol</a:t>
            </a:r>
          </a:p>
          <a:p>
            <a:pPr>
              <a:buFontTx/>
              <a:buChar char="-"/>
            </a:pPr>
            <a:r>
              <a:rPr lang="en-US" sz="2400" dirty="0" smtClean="0"/>
              <a:t>UDP length (Header + Data)in bytes</a:t>
            </a:r>
          </a:p>
          <a:p>
            <a:pPr>
              <a:buFontTx/>
              <a:buChar char="-"/>
            </a:pPr>
            <a:r>
              <a:rPr lang="en-US" sz="2400" dirty="0" smtClean="0"/>
              <a:t>Checksum is similar to TCP (Pseudo header + UDP header+ Data)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36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4" y="1393536"/>
            <a:ext cx="8377755" cy="47326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</a:t>
            </a:r>
            <a:r>
              <a:rPr lang="en-US" sz="2400" dirty="0" smtClean="0">
                <a:solidFill>
                  <a:srgbClr val="0070C0"/>
                </a:solidFill>
              </a:rPr>
              <a:t>receive capacity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network capacity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Sender sets Min(Receiver window, congestion window) in bytes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30" y="2814519"/>
            <a:ext cx="7220139" cy="35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Congestion Detection</a:t>
            </a:r>
          </a:p>
          <a:p>
            <a:pPr lvl="1">
              <a:buNone/>
            </a:pPr>
            <a:r>
              <a:rPr lang="en-US" b="1" dirty="0" smtClean="0"/>
              <a:t>Using the Occurrences of two events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Timeout (RTO: Retransmission </a:t>
            </a:r>
            <a:r>
              <a:rPr lang="en-US" dirty="0" err="1" smtClean="0">
                <a:solidFill>
                  <a:srgbClr val="C00000"/>
                </a:solidFill>
              </a:rPr>
              <a:t>TimeOut</a:t>
            </a:r>
            <a:r>
              <a:rPr lang="en-US" dirty="0" smtClean="0">
                <a:solidFill>
                  <a:srgbClr val="C00000"/>
                </a:solidFill>
              </a:rPr>
              <a:t>)with no ACK : </a:t>
            </a:r>
            <a:r>
              <a:rPr lang="en-US" dirty="0" smtClean="0">
                <a:solidFill>
                  <a:schemeClr val="tx1"/>
                </a:solidFill>
              </a:rPr>
              <a:t>Sender goes for </a:t>
            </a:r>
            <a:r>
              <a:rPr lang="en-US" dirty="0" err="1" smtClean="0">
                <a:solidFill>
                  <a:schemeClr val="tx1"/>
                </a:solidFill>
              </a:rPr>
              <a:t>backoff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Receiving three duplicate ACKs</a:t>
            </a:r>
          </a:p>
          <a:p>
            <a:r>
              <a:rPr lang="en-US" dirty="0" smtClean="0"/>
              <a:t>Congestion Policies Algorithm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Slow Start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Congestion Avoidance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Fast Recovery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Detection based on Timeout</a:t>
            </a:r>
          </a:p>
          <a:p>
            <a:pPr lvl="1"/>
            <a:r>
              <a:rPr lang="en-US" dirty="0" smtClean="0"/>
              <a:t>Due to noise on transmission</a:t>
            </a:r>
          </a:p>
          <a:p>
            <a:pPr lvl="1"/>
            <a:r>
              <a:rPr lang="en-US" dirty="0" smtClean="0"/>
              <a:t>Packet discard at a congested router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8295" cy="4525963"/>
          </a:xfrm>
        </p:spPr>
        <p:txBody>
          <a:bodyPr/>
          <a:lstStyle/>
          <a:p>
            <a:r>
              <a:rPr lang="en-US" dirty="0" smtClean="0"/>
              <a:t>Congestion Detection based Three duplicate ACK</a:t>
            </a:r>
          </a:p>
          <a:p>
            <a:endParaRPr lang="en-US" dirty="0"/>
          </a:p>
        </p:txBody>
      </p:sp>
      <p:pic>
        <p:nvPicPr>
          <p:cNvPr id="40962" name="Picture 2" descr="Image result for TCP receiving 3 duplicate 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280" y="1355130"/>
            <a:ext cx="5010150" cy="5267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58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2245"/>
            <a:ext cx="8229600" cy="4924653"/>
          </a:xfrm>
        </p:spPr>
        <p:txBody>
          <a:bodyPr/>
          <a:lstStyle/>
          <a:p>
            <a:r>
              <a:rPr lang="en-US" sz="2800" dirty="0" smtClean="0"/>
              <a:t>Congestion Policies Algorithm : </a:t>
            </a:r>
            <a:r>
              <a:rPr lang="en-US" sz="2800" dirty="0" smtClean="0">
                <a:solidFill>
                  <a:srgbClr val="C00000"/>
                </a:solidFill>
              </a:rPr>
              <a:t>Slow Start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Size of Congestion window increases exponentially until it reaches a threshold</a:t>
            </a:r>
          </a:p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80" y="1892800"/>
            <a:ext cx="74771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510"/>
            <a:ext cx="8229600" cy="4924653"/>
          </a:xfrm>
        </p:spPr>
        <p:txBody>
          <a:bodyPr/>
          <a:lstStyle/>
          <a:p>
            <a:r>
              <a:rPr lang="en-US" sz="2800" dirty="0" smtClean="0"/>
              <a:t>Congestion Policies Algorithm : </a:t>
            </a:r>
            <a:r>
              <a:rPr lang="en-US" sz="2800" dirty="0" smtClean="0">
                <a:solidFill>
                  <a:srgbClr val="C00000"/>
                </a:solidFill>
              </a:rPr>
              <a:t>Congestion Avoidance : </a:t>
            </a:r>
            <a:r>
              <a:rPr lang="en-US" sz="2800" dirty="0" smtClean="0">
                <a:solidFill>
                  <a:srgbClr val="0070C0"/>
                </a:solidFill>
              </a:rPr>
              <a:t>Additive increase</a:t>
            </a:r>
          </a:p>
          <a:p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50" y="2238445"/>
            <a:ext cx="61626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510"/>
            <a:ext cx="8229600" cy="4924653"/>
          </a:xfrm>
        </p:spPr>
        <p:txBody>
          <a:bodyPr/>
          <a:lstStyle/>
          <a:p>
            <a:r>
              <a:rPr lang="en-US" sz="2800" dirty="0" smtClean="0"/>
              <a:t>Congestion Policies Algorithm : </a:t>
            </a:r>
            <a:r>
              <a:rPr lang="en-US" sz="2800" dirty="0" smtClean="0">
                <a:solidFill>
                  <a:srgbClr val="C00000"/>
                </a:solidFill>
              </a:rPr>
              <a:t>Congestion Avoidance : </a:t>
            </a:r>
            <a:r>
              <a:rPr lang="en-US" sz="2800" dirty="0" smtClean="0">
                <a:solidFill>
                  <a:srgbClr val="0070C0"/>
                </a:solidFill>
              </a:rPr>
              <a:t>Additive increase</a:t>
            </a:r>
          </a:p>
          <a:p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50" y="2238445"/>
            <a:ext cx="61626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Message Transmission using Layers </a:t>
            </a:r>
            <a:r>
              <a:rPr lang="en-US" sz="1600" dirty="0" smtClean="0"/>
              <a:t>[1]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32" y="1623965"/>
            <a:ext cx="830833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304925"/>
            <a:ext cx="83248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Slowstart</a:t>
            </a:r>
            <a:endParaRPr lang="en-US" dirty="0" smtClean="0"/>
          </a:p>
          <a:p>
            <a:pPr lvl="1"/>
            <a:r>
              <a:rPr lang="en-US" dirty="0" smtClean="0"/>
              <a:t>Introduced by Van Jacobson in 1989.</a:t>
            </a:r>
          </a:p>
          <a:p>
            <a:pPr lvl="1"/>
            <a:r>
              <a:rPr lang="en-US" dirty="0" smtClean="0"/>
              <a:t>MSS: Maximum Segment Size in Bytes</a:t>
            </a:r>
          </a:p>
          <a:p>
            <a:pPr lvl="1"/>
            <a:r>
              <a:rPr lang="en-US" dirty="0" smtClean="0"/>
              <a:t>Initialize CWND = MSS</a:t>
            </a:r>
          </a:p>
          <a:p>
            <a:pPr lvl="1"/>
            <a:r>
              <a:rPr lang="en-US" dirty="0" smtClean="0"/>
              <a:t>For each </a:t>
            </a:r>
            <a:r>
              <a:rPr lang="en-US" dirty="0" err="1" smtClean="0"/>
              <a:t>ACKed</a:t>
            </a:r>
            <a:r>
              <a:rPr lang="en-US" dirty="0" smtClean="0"/>
              <a:t> Segment, CWND is increased by 1 MSS</a:t>
            </a:r>
          </a:p>
          <a:p>
            <a:pPr lvl="1"/>
            <a:r>
              <a:rPr lang="en-US" dirty="0" err="1" smtClean="0"/>
              <a:t>Slowstart</a:t>
            </a:r>
            <a:r>
              <a:rPr lang="en-US" dirty="0" smtClean="0"/>
              <a:t>: Window size grows exponentially</a:t>
            </a:r>
          </a:p>
          <a:p>
            <a:pPr lvl="2"/>
            <a:r>
              <a:rPr lang="en-US" dirty="0" smtClean="0"/>
              <a:t>CWND = 1        Send 1 segment      </a:t>
            </a:r>
            <a:r>
              <a:rPr lang="en-US" dirty="0" err="1" smtClean="0"/>
              <a:t>Recv</a:t>
            </a:r>
            <a:r>
              <a:rPr lang="en-US" dirty="0" smtClean="0"/>
              <a:t> ACK</a:t>
            </a:r>
          </a:p>
          <a:p>
            <a:pPr lvl="2"/>
            <a:r>
              <a:rPr lang="en-US" dirty="0" smtClean="0"/>
              <a:t>CWND=2          send 2 segment      </a:t>
            </a:r>
            <a:r>
              <a:rPr lang="en-US" dirty="0" err="1" smtClean="0"/>
              <a:t>Recv</a:t>
            </a:r>
            <a:r>
              <a:rPr lang="en-US" dirty="0" smtClean="0"/>
              <a:t> ACK</a:t>
            </a:r>
          </a:p>
          <a:p>
            <a:pPr lvl="2"/>
            <a:r>
              <a:rPr lang="en-US" dirty="0" smtClean="0"/>
              <a:t>CWND=4           send 4 segment    RECV ACK</a:t>
            </a:r>
          </a:p>
          <a:p>
            <a:pPr lvl="2"/>
            <a:r>
              <a:rPr lang="en-US" dirty="0" smtClean="0"/>
              <a:t>Up to the point it reaches threshold.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Congestion Avoidance Phase.</a:t>
            </a:r>
          </a:p>
          <a:p>
            <a:pPr lvl="1"/>
            <a:r>
              <a:rPr lang="en-US" dirty="0" err="1" smtClean="0"/>
              <a:t>Slowstart</a:t>
            </a:r>
            <a:r>
              <a:rPr lang="en-US" dirty="0" smtClean="0"/>
              <a:t> will increase CWND size exponentially until threshold value is reached</a:t>
            </a:r>
          </a:p>
          <a:p>
            <a:pPr lvl="1"/>
            <a:r>
              <a:rPr lang="en-US" dirty="0" smtClean="0"/>
              <a:t>To avoid congestion additive increase is used</a:t>
            </a:r>
          </a:p>
          <a:p>
            <a:pPr lvl="2"/>
            <a:r>
              <a:rPr lang="en-US" dirty="0" smtClean="0"/>
              <a:t> CWND = CWND+1        Send CWND  segment      </a:t>
            </a:r>
            <a:r>
              <a:rPr lang="en-US" dirty="0" err="1" smtClean="0"/>
              <a:t>Recv</a:t>
            </a:r>
            <a:r>
              <a:rPr lang="en-US" dirty="0" smtClean="0"/>
              <a:t> ACK</a:t>
            </a:r>
          </a:p>
          <a:p>
            <a:pPr lvl="2"/>
            <a:r>
              <a:rPr lang="en-US" dirty="0" smtClean="0"/>
              <a:t> CWND = CWND+1        Send CWND  segment      </a:t>
            </a:r>
            <a:r>
              <a:rPr lang="en-US" dirty="0" err="1" smtClean="0"/>
              <a:t>Recv</a:t>
            </a:r>
            <a:r>
              <a:rPr lang="en-US" dirty="0" smtClean="0"/>
              <a:t> ACK</a:t>
            </a:r>
          </a:p>
          <a:p>
            <a:pPr lvl="2"/>
            <a:r>
              <a:rPr lang="en-US" dirty="0" smtClean="0"/>
              <a:t> CWND = CWND+1        Send CWND  segment      </a:t>
            </a:r>
            <a:r>
              <a:rPr lang="en-US" dirty="0" err="1" smtClean="0"/>
              <a:t>Recv</a:t>
            </a:r>
            <a:r>
              <a:rPr lang="en-US" dirty="0" smtClean="0"/>
              <a:t> ACK</a:t>
            </a:r>
          </a:p>
          <a:p>
            <a:pPr lvl="2"/>
            <a:r>
              <a:rPr lang="en-US" dirty="0" smtClean="0"/>
              <a:t>Up to the point it gets either timeout or receives 3 duplicate ACKS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Congestion Avoidance Phase.</a:t>
            </a:r>
          </a:p>
          <a:p>
            <a:pPr lvl="2"/>
            <a:r>
              <a:rPr lang="en-US" dirty="0" smtClean="0"/>
              <a:t>CWND = CWND+1        Send CWND  segment      </a:t>
            </a:r>
            <a:r>
              <a:rPr lang="en-US" dirty="0" err="1" smtClean="0"/>
              <a:t>Recv</a:t>
            </a:r>
            <a:r>
              <a:rPr lang="en-US" dirty="0" smtClean="0"/>
              <a:t> ACK</a:t>
            </a:r>
          </a:p>
          <a:p>
            <a:pPr lvl="2"/>
            <a:r>
              <a:rPr lang="en-US" dirty="0" smtClean="0"/>
              <a:t>Up to the point it gets either timeout or receives 3 duplicate ACKS</a:t>
            </a:r>
          </a:p>
          <a:p>
            <a:pPr lvl="3"/>
            <a:r>
              <a:rPr lang="en-US" dirty="0" smtClean="0"/>
              <a:t>If Timeout then </a:t>
            </a:r>
          </a:p>
          <a:p>
            <a:pPr lvl="3">
              <a:buNone/>
            </a:pPr>
            <a:r>
              <a:rPr lang="en-US" dirty="0" smtClean="0"/>
              <a:t>   Threshold = CWND/2   and new  CWND=1 MSS   slow start phase</a:t>
            </a:r>
          </a:p>
          <a:p>
            <a:pPr lvl="3"/>
            <a:r>
              <a:rPr lang="en-US" dirty="0" smtClean="0"/>
              <a:t>If 3 DUPLICATE ACK  then</a:t>
            </a:r>
          </a:p>
          <a:p>
            <a:pPr lvl="3">
              <a:buNone/>
            </a:pPr>
            <a:r>
              <a:rPr lang="en-US" dirty="0" smtClean="0"/>
              <a:t>Threshold = CWND/2   and new  CWND=CWND/2 MSS   additive increase  phase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Fast Retransmit and Fast Recovery</a:t>
            </a:r>
          </a:p>
          <a:p>
            <a:pPr lvl="1"/>
            <a:r>
              <a:rPr lang="en-US" dirty="0" smtClean="0"/>
              <a:t>Van Jacobson introduced this modification to the congestion avoidance algorithm in 1990</a:t>
            </a:r>
          </a:p>
          <a:p>
            <a:pPr lvl="1"/>
            <a:r>
              <a:rPr lang="en-US" dirty="0" smtClean="0"/>
              <a:t>Cause of duplicate ACK could be</a:t>
            </a:r>
          </a:p>
          <a:p>
            <a:pPr lvl="2"/>
            <a:r>
              <a:rPr lang="en-US" dirty="0" smtClean="0"/>
              <a:t>Lost segment, or</a:t>
            </a:r>
          </a:p>
          <a:p>
            <a:pPr lvl="2"/>
            <a:r>
              <a:rPr lang="en-US" dirty="0" smtClean="0"/>
              <a:t>Reordering of segments</a:t>
            </a:r>
          </a:p>
          <a:p>
            <a:pPr lvl="2"/>
            <a:r>
              <a:rPr lang="en-US" dirty="0" smtClean="0"/>
              <a:t>But data is still flowing between the two ends</a:t>
            </a:r>
          </a:p>
          <a:p>
            <a:pPr lvl="1"/>
            <a:r>
              <a:rPr lang="en-US" dirty="0" smtClean="0"/>
              <a:t>If three or more duplicate ACKs are received in a row</a:t>
            </a:r>
          </a:p>
          <a:p>
            <a:pPr lvl="2"/>
            <a:r>
              <a:rPr lang="en-US" dirty="0" smtClean="0"/>
              <a:t>Retransmit immediately (before Timeout)- Fast Retransmit</a:t>
            </a:r>
          </a:p>
          <a:p>
            <a:pPr lvl="2"/>
            <a:r>
              <a:rPr lang="en-US" dirty="0" smtClean="0"/>
              <a:t>DO congestion avoidance (NOT slow start) – Fast Recovery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Retransmit and Fast Recovery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00" y="2276850"/>
            <a:ext cx="7834620" cy="425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Control in Transport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Comparison of TCP Tahoe and TCP Reno</a:t>
            </a:r>
            <a:endParaRPr lang="en-US" sz="2800" dirty="0"/>
          </a:p>
        </p:txBody>
      </p:sp>
      <p:pic>
        <p:nvPicPr>
          <p:cNvPr id="7170" name="Picture 2" descr="File:CongWin in TCP Tahoe e Re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69" y="2238444"/>
            <a:ext cx="7873025" cy="357166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2840" y="6078945"/>
            <a:ext cx="767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https://commons.wikimedia.org/wiki/File:CongWin_in_TCP_Tahoe_e_Reno.png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TCP Header Format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TCP Flow Control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TCP State Diagram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Congestion control</a:t>
            </a:r>
          </a:p>
          <a:p>
            <a:pPr marL="914400" lvl="1" indent="-514350"/>
            <a:r>
              <a:rPr lang="en-US" dirty="0" smtClean="0"/>
              <a:t>Slow start</a:t>
            </a:r>
          </a:p>
          <a:p>
            <a:pPr marL="914400" lvl="1" indent="-514350"/>
            <a:r>
              <a:rPr lang="en-US" dirty="0" smtClean="0"/>
              <a:t>Congestion avoidance</a:t>
            </a:r>
          </a:p>
          <a:p>
            <a:pPr marL="914400" lvl="1" indent="-514350"/>
            <a:r>
              <a:rPr lang="en-US" dirty="0" smtClean="0"/>
              <a:t>Fast Recovery and Retransmit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>
                <a:hlinkClick r:id="rId2"/>
              </a:rPr>
              <a:t>http://what-when-how.com/data-communications-and-networking/network-and-transport-layers-data-communications-and-networking/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Computer Network : Andrew S </a:t>
            </a:r>
            <a:r>
              <a:rPr lang="en-US" sz="1600" dirty="0" err="1" smtClean="0"/>
              <a:t>Tanenbaum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Data communication and Computer Networking: </a:t>
            </a:r>
            <a:r>
              <a:rPr lang="en-US" sz="1600" dirty="0" err="1" smtClean="0"/>
              <a:t>Behrouz</a:t>
            </a:r>
            <a:r>
              <a:rPr lang="en-US" sz="1600" dirty="0" smtClean="0"/>
              <a:t> </a:t>
            </a:r>
            <a:r>
              <a:rPr lang="en-US" sz="1600" dirty="0" err="1" smtClean="0"/>
              <a:t>Forouzan</a:t>
            </a:r>
            <a:endParaRPr lang="en-US" sz="1600" smtClean="0"/>
          </a:p>
          <a:p>
            <a:pPr>
              <a:buNone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Guarantees message delivery</a:t>
            </a:r>
          </a:p>
          <a:p>
            <a:r>
              <a:rPr lang="en-US" sz="2800" dirty="0" smtClean="0"/>
              <a:t>Delivers messages in the same order they are sent</a:t>
            </a:r>
          </a:p>
          <a:p>
            <a:r>
              <a:rPr lang="en-US" sz="2800" dirty="0" smtClean="0"/>
              <a:t>Delivers at most one copy of each message</a:t>
            </a:r>
          </a:p>
          <a:p>
            <a:r>
              <a:rPr lang="en-US" sz="2800" dirty="0" smtClean="0"/>
              <a:t>Supports arbitrarily large messages</a:t>
            </a:r>
          </a:p>
          <a:p>
            <a:r>
              <a:rPr lang="en-US" sz="2800" dirty="0" smtClean="0"/>
              <a:t>Supports synchronization between the sender and receiver</a:t>
            </a:r>
          </a:p>
          <a:p>
            <a:r>
              <a:rPr lang="en-US" sz="2800" dirty="0" smtClean="0"/>
              <a:t>Allows the receiver to apply flow control to the sender</a:t>
            </a:r>
          </a:p>
          <a:p>
            <a:r>
              <a:rPr lang="en-US" sz="2800" dirty="0" smtClean="0"/>
              <a:t>Supports multiple application processes on each host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Drop messages </a:t>
            </a:r>
            <a:r>
              <a:rPr lang="en-US" dirty="0" smtClean="0"/>
              <a:t>: </a:t>
            </a:r>
            <a:r>
              <a:rPr lang="en-US" b="0" dirty="0" smtClean="0"/>
              <a:t>Due to link failure or buffer full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Reorder messages</a:t>
            </a:r>
            <a:r>
              <a:rPr lang="en-US" dirty="0" smtClean="0"/>
              <a:t>: </a:t>
            </a:r>
            <a:r>
              <a:rPr lang="en-US" b="0" dirty="0" smtClean="0"/>
              <a:t>Due to packets may travel in different path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Deliver Duplicate copies</a:t>
            </a:r>
            <a:r>
              <a:rPr lang="en-US" dirty="0" smtClean="0"/>
              <a:t>: </a:t>
            </a:r>
            <a:r>
              <a:rPr lang="en-US" b="0" dirty="0" smtClean="0"/>
              <a:t>Due to timeout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Limit messages to some finite size: </a:t>
            </a:r>
            <a:r>
              <a:rPr lang="en-US" b="0" dirty="0" smtClean="0"/>
              <a:t>Due to network limitation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Deliver messages after an arbitrarily long delay: </a:t>
            </a:r>
            <a:r>
              <a:rPr lang="en-US" b="0" dirty="0" smtClean="0"/>
              <a:t>due to delay in path or queue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55" y="1278319"/>
            <a:ext cx="8487505" cy="380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840" y="5003605"/>
            <a:ext cx="5837560" cy="138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106"/>
            <a:ext cx="8229600" cy="4963058"/>
          </a:xfrm>
        </p:spPr>
        <p:txBody>
          <a:bodyPr>
            <a:normAutofit/>
          </a:bodyPr>
          <a:lstStyle/>
          <a:p>
            <a:r>
              <a:rPr lang="en-US" dirty="0" smtClean="0"/>
              <a:t>Total data bytes: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65,535-20-20=65,515 bytes </a:t>
            </a:r>
            <a:r>
              <a:rPr lang="en-US" sz="2800" dirty="0" smtClean="0"/>
              <a:t>(TCP Header 20  and IP header 20)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Source and Destination Port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9698" name="AutoShape 2" descr="Image result for tcp private 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Image result for tcp private 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3429000"/>
            <a:ext cx="5991180" cy="11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4205" y="4773175"/>
            <a:ext cx="1974115" cy="142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1930" y="4734770"/>
            <a:ext cx="18764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Sequence Number (x) and Acknowledgement Number (x+1) :- </a:t>
            </a:r>
            <a:r>
              <a:rPr lang="en-US" dirty="0" smtClean="0"/>
              <a:t>Indicates the next byte to be received. </a:t>
            </a:r>
          </a:p>
          <a:p>
            <a:pPr lvl="2"/>
            <a:r>
              <a:rPr lang="en-US" sz="3000" b="1" dirty="0" smtClean="0"/>
              <a:t>32 bit =&gt; its numbers are  based on number of bytes</a:t>
            </a:r>
          </a:p>
          <a:p>
            <a:r>
              <a:rPr lang="en-US" dirty="0" smtClean="0"/>
              <a:t>Example: explain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916"/>
            <a:ext cx="8229600" cy="488624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Offset/TCP header length </a:t>
            </a:r>
            <a:r>
              <a:rPr lang="en-US" dirty="0" smtClean="0"/>
              <a:t>(no. of words) : number of 32 bit words in header</a:t>
            </a:r>
          </a:p>
          <a:p>
            <a:pPr lvl="1"/>
            <a:r>
              <a:rPr lang="en-US" dirty="0" smtClean="0"/>
              <a:t>5 words =&gt; 5 x 4 = 20 bytes (without Options)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b="1" dirty="0" smtClean="0"/>
              <a:t>U: URG: </a:t>
            </a:r>
            <a:r>
              <a:rPr lang="en-US" dirty="0" smtClean="0"/>
              <a:t>Urgent Pointer: </a:t>
            </a:r>
            <a:r>
              <a:rPr lang="en-US" dirty="0" smtClean="0">
                <a:solidFill>
                  <a:srgbClr val="C00000"/>
                </a:solidFill>
              </a:rPr>
              <a:t>U=1 Urgent pointer is valid</a:t>
            </a:r>
          </a:p>
          <a:p>
            <a:pPr lvl="1"/>
            <a:r>
              <a:rPr lang="en-US" b="1" dirty="0" smtClean="0"/>
              <a:t>A: ACK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A=1 Acknowledgment is Valid</a:t>
            </a:r>
          </a:p>
          <a:p>
            <a:pPr lvl="1"/>
            <a:r>
              <a:rPr lang="en-US" b="1" dirty="0" smtClean="0"/>
              <a:t>P: PSH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P=1: Push data to application upon arrival</a:t>
            </a:r>
          </a:p>
          <a:p>
            <a:pPr lvl="1"/>
            <a:r>
              <a:rPr lang="en-US" b="1" dirty="0" smtClean="0"/>
              <a:t>R: RST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R=1 Reset the connection</a:t>
            </a:r>
          </a:p>
          <a:p>
            <a:pPr lvl="1"/>
            <a:r>
              <a:rPr lang="en-US" b="1" dirty="0" smtClean="0"/>
              <a:t>S: SYN </a:t>
            </a:r>
            <a:r>
              <a:rPr lang="en-US" dirty="0" smtClean="0">
                <a:solidFill>
                  <a:srgbClr val="C00000"/>
                </a:solidFill>
              </a:rPr>
              <a:t>S=1 and A=0: Establish Connection</a:t>
            </a:r>
          </a:p>
          <a:p>
            <a:pPr lvl="1"/>
            <a:r>
              <a:rPr lang="en-US" b="1" dirty="0" smtClean="0"/>
              <a:t>F: FIN </a:t>
            </a:r>
            <a:r>
              <a:rPr lang="en-US" dirty="0" smtClean="0">
                <a:solidFill>
                  <a:srgbClr val="C00000"/>
                </a:solidFill>
              </a:rPr>
              <a:t>F=1: Release a connection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1526</Words>
  <Application>Microsoft Office PowerPoint</Application>
  <PresentationFormat>On-screen Show (4:3)</PresentationFormat>
  <Paragraphs>307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Transport Layer Protocols</vt:lpstr>
      <vt:lpstr>Index</vt:lpstr>
      <vt:lpstr>Message Transmission using Layers [1]</vt:lpstr>
      <vt:lpstr>Functions of Transport Layer</vt:lpstr>
      <vt:lpstr>Limitations of Network Layer</vt:lpstr>
      <vt:lpstr>TCP Header Format</vt:lpstr>
      <vt:lpstr>TCP Header</vt:lpstr>
      <vt:lpstr>TCP Header</vt:lpstr>
      <vt:lpstr>TCP Header</vt:lpstr>
      <vt:lpstr>TCP Header</vt:lpstr>
      <vt:lpstr>TCP Header </vt:lpstr>
      <vt:lpstr>TCP Header</vt:lpstr>
      <vt:lpstr>TCP Header</vt:lpstr>
      <vt:lpstr>TCP Header Checksum</vt:lpstr>
      <vt:lpstr>TCP Header</vt:lpstr>
      <vt:lpstr>TCP Header</vt:lpstr>
      <vt:lpstr>Synchronization</vt:lpstr>
      <vt:lpstr>Slide 18</vt:lpstr>
      <vt:lpstr>Closing Connection 1 </vt:lpstr>
      <vt:lpstr>Slide 20</vt:lpstr>
      <vt:lpstr>Slide 21</vt:lpstr>
      <vt:lpstr>UDP Header Format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Congestion Control in Transport Layer</vt:lpstr>
      <vt:lpstr>Summary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Protocols</dc:title>
  <dc:creator>Geetha</dc:creator>
  <cp:lastModifiedBy>Geetha</cp:lastModifiedBy>
  <cp:revision>80</cp:revision>
  <dcterms:created xsi:type="dcterms:W3CDTF">2019-08-21T06:23:02Z</dcterms:created>
  <dcterms:modified xsi:type="dcterms:W3CDTF">2019-09-11T07:23:36Z</dcterms:modified>
</cp:coreProperties>
</file>