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7B0013-B523-434B-96C3-A11F53AAD464}">
  <a:tblStyle styleId="{8C7B0013-B523-434B-96C3-A11F53AAD4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5bac5f34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5bac5f34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5bac5f34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5bac5f34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5bac5f345_1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5bac5f345_1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5bac5f345_1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5bac5f345_1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5bac5f34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5bac5f34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ca961d4c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ca961d4c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17eb373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17eb373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f8f141f0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f8f141f0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1732a39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1732a39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5bac5f345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5bac5f345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1732a39e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1732a39e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619ffeb6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619ffeb6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619ffeb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619ffeb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5bac5f345_1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5bac5f345_1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5bac5f34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5bac5f34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1732a39e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1732a39e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1732a39e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1732a39e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1732a39e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1732a39e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619ffeb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619ffeb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5bac5f34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5bac5f34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619ffeb6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619ffeb6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41500" y="1392400"/>
            <a:ext cx="6202500" cy="24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Mitigating Unfairness and Bias</a:t>
            </a:r>
            <a:r>
              <a:rPr lang="en"/>
              <a:t> in Cold Start Recommenders</a:t>
            </a:r>
            <a:endParaRPr/>
          </a:p>
        </p:txBody>
      </p:sp>
      <p:sp>
        <p:nvSpPr>
          <p:cNvPr id="135" name="Google Shape;135;p13"/>
          <p:cNvSpPr txBox="1"/>
          <p:nvPr>
            <p:ph idx="1" type="subTitle"/>
          </p:nvPr>
        </p:nvSpPr>
        <p:spPr>
          <a:xfrm>
            <a:off x="5083950" y="3924925"/>
            <a:ext cx="3724200" cy="7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By Team 17</a:t>
            </a:r>
            <a:endParaRPr sz="1700"/>
          </a:p>
          <a:p>
            <a:pPr indent="0" lvl="0" marL="0" rtl="0" algn="l">
              <a:spcBef>
                <a:spcPts val="0"/>
              </a:spcBef>
              <a:spcAft>
                <a:spcPts val="0"/>
              </a:spcAft>
              <a:buNone/>
            </a:pPr>
            <a:r>
              <a:rPr lang="en" sz="1700"/>
              <a:t>Kumsetty Nikhil Venkat - 181IT224</a:t>
            </a:r>
            <a:endParaRPr sz="1700"/>
          </a:p>
          <a:p>
            <a:pPr indent="0" lvl="0" marL="0" rtl="0" algn="l">
              <a:spcBef>
                <a:spcPts val="0"/>
              </a:spcBef>
              <a:spcAft>
                <a:spcPts val="0"/>
              </a:spcAft>
              <a:buNone/>
            </a:pPr>
            <a:r>
              <a:rPr lang="en" sz="1700"/>
              <a:t>Amith Bhat Nekkare - 181IT105</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89" name="Google Shape;189;p22"/>
          <p:cNvSpPr txBox="1"/>
          <p:nvPr>
            <p:ph idx="1" type="body"/>
          </p:nvPr>
        </p:nvSpPr>
        <p:spPr>
          <a:xfrm>
            <a:off x="1255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To implement two machine learning models to improve the fairness in the ranking of and mitigate bias in recommenders in the cold start scenario.</a:t>
            </a:r>
            <a:endParaRPr sz="17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Develop a model to learn a transformation from item content feature of warm start items to user-item interactions between warm start users and items during training.</a:t>
            </a:r>
            <a:endParaRPr sz="1700"/>
          </a:p>
          <a:p>
            <a:pPr indent="-336550" lvl="0" marL="457200" rtl="0" algn="l">
              <a:spcBef>
                <a:spcPts val="0"/>
              </a:spcBef>
              <a:spcAft>
                <a:spcPts val="0"/>
              </a:spcAft>
              <a:buSzPts val="1700"/>
              <a:buChar char="●"/>
            </a:pPr>
            <a:r>
              <a:rPr lang="en" sz="1700"/>
              <a:t>Apply the learned transformation process to the </a:t>
            </a:r>
            <a:r>
              <a:rPr lang="en" sz="1700"/>
              <a:t>content</a:t>
            </a:r>
            <a:r>
              <a:rPr lang="en" sz="1700"/>
              <a:t> feature of a new item to predict the possible interactions between users and new items as a recommendation during testing.</a:t>
            </a:r>
            <a:endParaRPr sz="1700"/>
          </a:p>
          <a:p>
            <a:pPr indent="-336550" lvl="0" marL="457200" rtl="0" algn="l">
              <a:spcBef>
                <a:spcPts val="0"/>
              </a:spcBef>
              <a:spcAft>
                <a:spcPts val="0"/>
              </a:spcAft>
              <a:buSzPts val="1700"/>
              <a:buChar char="●"/>
            </a:pPr>
            <a:r>
              <a:rPr lang="en" sz="1700"/>
              <a:t>For this purpose we will use mainly 2 types of approaches </a:t>
            </a:r>
            <a:endParaRPr sz="1700"/>
          </a:p>
          <a:p>
            <a:pPr indent="-336550" lvl="1" marL="914400" rtl="0" algn="l">
              <a:spcBef>
                <a:spcPts val="0"/>
              </a:spcBef>
              <a:spcAft>
                <a:spcPts val="0"/>
              </a:spcAft>
              <a:buSzPts val="1700"/>
              <a:buChar char="○"/>
            </a:pPr>
            <a:r>
              <a:rPr lang="en" sz="1700"/>
              <a:t>Joint-learning Generative Method</a:t>
            </a:r>
            <a:endParaRPr sz="1700"/>
          </a:p>
          <a:p>
            <a:pPr indent="-336550" lvl="1" marL="914400" rtl="0" algn="l">
              <a:spcBef>
                <a:spcPts val="0"/>
              </a:spcBef>
              <a:spcAft>
                <a:spcPts val="0"/>
              </a:spcAft>
              <a:buSzPts val="1700"/>
              <a:buChar char="○"/>
            </a:pPr>
            <a:r>
              <a:rPr lang="en" sz="1700"/>
              <a:t>Score Scaling Method</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a:p>
            <a:pPr indent="0" lvl="0" marL="914400" rtl="0" algn="l">
              <a:spcBef>
                <a:spcPts val="0"/>
              </a:spcBef>
              <a:spcAft>
                <a:spcPts val="0"/>
              </a:spcAft>
              <a:buNone/>
            </a:pPr>
            <a:r>
              <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Joint-learning Generative Method:</a:t>
            </a:r>
            <a:endParaRPr sz="1700"/>
          </a:p>
        </p:txBody>
      </p:sp>
      <p:pic>
        <p:nvPicPr>
          <p:cNvPr id="202" name="Google Shape;202;p24"/>
          <p:cNvPicPr preferRelativeResize="0"/>
          <p:nvPr/>
        </p:nvPicPr>
        <p:blipFill>
          <a:blip r:embed="rId3">
            <a:alphaModFix/>
          </a:blip>
          <a:stretch>
            <a:fillRect/>
          </a:stretch>
        </p:blipFill>
        <p:spPr>
          <a:xfrm>
            <a:off x="2571750" y="2158221"/>
            <a:ext cx="4800601" cy="2088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Score Scaling Method:</a:t>
            </a:r>
            <a:endParaRPr sz="1700"/>
          </a:p>
          <a:p>
            <a:pPr indent="0" lvl="0" marL="457200" rtl="0" algn="l">
              <a:spcBef>
                <a:spcPts val="1200"/>
              </a:spcBef>
              <a:spcAft>
                <a:spcPts val="1200"/>
              </a:spcAft>
              <a:buNone/>
            </a:pPr>
            <a:r>
              <a:t/>
            </a:r>
            <a:endParaRPr/>
          </a:p>
        </p:txBody>
      </p:sp>
      <p:pic>
        <p:nvPicPr>
          <p:cNvPr id="209" name="Google Shape;209;p25"/>
          <p:cNvPicPr preferRelativeResize="0"/>
          <p:nvPr/>
        </p:nvPicPr>
        <p:blipFill>
          <a:blip r:embed="rId3">
            <a:alphaModFix/>
          </a:blip>
          <a:stretch>
            <a:fillRect/>
          </a:stretch>
        </p:blipFill>
        <p:spPr>
          <a:xfrm>
            <a:off x="2500775" y="2176292"/>
            <a:ext cx="5479250" cy="169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65975" y="320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WORK DONE</a:t>
            </a:r>
            <a:endParaRPr sz="3000"/>
          </a:p>
        </p:txBody>
      </p:sp>
      <p:sp>
        <p:nvSpPr>
          <p:cNvPr id="215" name="Google Shape;215;p26"/>
          <p:cNvSpPr txBox="1"/>
          <p:nvPr>
            <p:ph idx="1" type="body"/>
          </p:nvPr>
        </p:nvSpPr>
        <p:spPr>
          <a:xfrm>
            <a:off x="875375" y="1559450"/>
            <a:ext cx="7820100" cy="2586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We pre-processed the ML1M dataset. </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W</a:t>
            </a:r>
            <a:r>
              <a:rPr lang="en" sz="1700"/>
              <a:t>e have implemented the joint-learning generative, and the score-scaling models. It was run on the preprocessed ML1M dataset.</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Analysed the obtained results and optimized the gen and scale model to produce optimal results.</a:t>
            </a:r>
            <a:endParaRPr sz="1700"/>
          </a:p>
          <a:p>
            <a:pPr indent="0" lvl="0" marL="457200" rtl="0" algn="l">
              <a:lnSpc>
                <a:spcPct val="100000"/>
              </a:lnSpc>
              <a:spcBef>
                <a:spcPts val="1200"/>
              </a:spcBef>
              <a:spcAft>
                <a:spcPts val="0"/>
              </a:spcAft>
              <a:buNone/>
            </a:pPr>
            <a:r>
              <a:t/>
            </a:r>
            <a:endParaRPr sz="1700"/>
          </a:p>
          <a:p>
            <a:pPr indent="0" lvl="0" marL="0" rtl="0" algn="l">
              <a:spcBef>
                <a:spcPts val="1200"/>
              </a:spcBef>
              <a:spcAft>
                <a:spcPts val="12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318475" y="309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Results and Analysis - gen method</a:t>
            </a:r>
            <a:endParaRPr sz="3000"/>
          </a:p>
        </p:txBody>
      </p:sp>
      <p:sp>
        <p:nvSpPr>
          <p:cNvPr id="221" name="Google Shape;221;p27"/>
          <p:cNvSpPr txBox="1"/>
          <p:nvPr>
            <p:ph idx="1" type="body"/>
          </p:nvPr>
        </p:nvSpPr>
        <p:spPr>
          <a:xfrm>
            <a:off x="1088300" y="908150"/>
            <a:ext cx="7820100" cy="1937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We observe that from the results obtained the score scaling model is performing better than joint-learning generative method. hence, by decreasing the popularity bias in the cold start recommendation system the recommenders ranking of the new items has improved greatly.</a:t>
            </a:r>
            <a:endParaRPr sz="1700"/>
          </a:p>
          <a:p>
            <a:pPr indent="-336550" lvl="0" marL="457200" rtl="0" algn="l">
              <a:spcBef>
                <a:spcPts val="0"/>
              </a:spcBef>
              <a:spcAft>
                <a:spcPts val="0"/>
              </a:spcAft>
              <a:buSzPts val="1700"/>
              <a:buChar char="●"/>
            </a:pPr>
            <a:r>
              <a:rPr lang="en" sz="1700"/>
              <a:t>We also observe that the joint-learning generative method greatly helped in improving the fairness of the recommendation of new items.</a:t>
            </a:r>
            <a:endParaRPr sz="1700"/>
          </a:p>
          <a:p>
            <a:pPr indent="0" lvl="0" marL="457200" rtl="0" algn="l">
              <a:lnSpc>
                <a:spcPct val="100000"/>
              </a:lnSpc>
              <a:spcBef>
                <a:spcPts val="1200"/>
              </a:spcBef>
              <a:spcAft>
                <a:spcPts val="0"/>
              </a:spcAft>
              <a:buNone/>
            </a:pPr>
            <a:r>
              <a:t/>
            </a:r>
            <a:endParaRPr sz="1700"/>
          </a:p>
          <a:p>
            <a:pPr indent="0" lvl="0" marL="0" rtl="0" algn="l">
              <a:spcBef>
                <a:spcPts val="1200"/>
              </a:spcBef>
              <a:spcAft>
                <a:spcPts val="1200"/>
              </a:spcAft>
              <a:buNone/>
            </a:pPr>
            <a:r>
              <a:t/>
            </a:r>
            <a:endParaRPr sz="1400"/>
          </a:p>
        </p:txBody>
      </p:sp>
      <p:sp>
        <p:nvSpPr>
          <p:cNvPr id="222" name="Google Shape;222;p27"/>
          <p:cNvSpPr txBox="1"/>
          <p:nvPr>
            <p:ph idx="1" type="body"/>
          </p:nvPr>
        </p:nvSpPr>
        <p:spPr>
          <a:xfrm>
            <a:off x="1699775" y="4717500"/>
            <a:ext cx="6388800" cy="361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RESULTS OF JOINT-LEARNING GENERATIVE METHOD</a:t>
            </a:r>
            <a:endParaRPr/>
          </a:p>
          <a:p>
            <a:pPr indent="0" lvl="0" marL="0" rtl="0" algn="l">
              <a:spcBef>
                <a:spcPts val="1200"/>
              </a:spcBef>
              <a:spcAft>
                <a:spcPts val="1200"/>
              </a:spcAft>
              <a:buNone/>
            </a:pPr>
            <a:r>
              <a:t/>
            </a:r>
            <a:endParaRPr sz="1400"/>
          </a:p>
        </p:txBody>
      </p:sp>
      <p:pic>
        <p:nvPicPr>
          <p:cNvPr id="223" name="Google Shape;223;p27"/>
          <p:cNvPicPr preferRelativeResize="0"/>
          <p:nvPr/>
        </p:nvPicPr>
        <p:blipFill>
          <a:blip r:embed="rId3">
            <a:alphaModFix/>
          </a:blip>
          <a:stretch>
            <a:fillRect/>
          </a:stretch>
        </p:blipFill>
        <p:spPr>
          <a:xfrm>
            <a:off x="1154975" y="2845250"/>
            <a:ext cx="7365901" cy="187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318475" y="309825"/>
            <a:ext cx="72111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Results and Analysis - scale method</a:t>
            </a:r>
            <a:endParaRPr sz="3000"/>
          </a:p>
        </p:txBody>
      </p:sp>
      <p:sp>
        <p:nvSpPr>
          <p:cNvPr id="229" name="Google Shape;229;p28"/>
          <p:cNvSpPr txBox="1"/>
          <p:nvPr>
            <p:ph idx="1" type="body"/>
          </p:nvPr>
        </p:nvSpPr>
        <p:spPr>
          <a:xfrm>
            <a:off x="1088300" y="908150"/>
            <a:ext cx="7820100" cy="1937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item-view utility improvement in score scaling method is due to that items originally under-served by base models receive more utility from the two proposed models, leading to the improvement of overall item-view utility even though the best-served items receive lower utility.</a:t>
            </a:r>
            <a:endParaRPr sz="1700"/>
          </a:p>
          <a:p>
            <a:pPr indent="0" lvl="0" marL="457200" rtl="0" algn="l">
              <a:lnSpc>
                <a:spcPct val="100000"/>
              </a:lnSpc>
              <a:spcBef>
                <a:spcPts val="1200"/>
              </a:spcBef>
              <a:spcAft>
                <a:spcPts val="0"/>
              </a:spcAft>
              <a:buNone/>
            </a:pPr>
            <a:r>
              <a:t/>
            </a:r>
            <a:endParaRPr sz="1700"/>
          </a:p>
          <a:p>
            <a:pPr indent="0" lvl="0" marL="0" rtl="0" algn="l">
              <a:spcBef>
                <a:spcPts val="1200"/>
              </a:spcBef>
              <a:spcAft>
                <a:spcPts val="1200"/>
              </a:spcAft>
              <a:buNone/>
            </a:pPr>
            <a:r>
              <a:t/>
            </a:r>
            <a:endParaRPr sz="1400"/>
          </a:p>
        </p:txBody>
      </p:sp>
      <p:sp>
        <p:nvSpPr>
          <p:cNvPr id="230" name="Google Shape;230;p28"/>
          <p:cNvSpPr txBox="1"/>
          <p:nvPr>
            <p:ph idx="1" type="body"/>
          </p:nvPr>
        </p:nvSpPr>
        <p:spPr>
          <a:xfrm>
            <a:off x="1699775" y="4717500"/>
            <a:ext cx="6388800" cy="361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RESULTS OF SCORE SCALING METHOD</a:t>
            </a:r>
            <a:endParaRPr/>
          </a:p>
          <a:p>
            <a:pPr indent="0" lvl="0" marL="0" rtl="0" algn="l">
              <a:spcBef>
                <a:spcPts val="1200"/>
              </a:spcBef>
              <a:spcAft>
                <a:spcPts val="1200"/>
              </a:spcAft>
              <a:buNone/>
            </a:pPr>
            <a:r>
              <a:t/>
            </a:r>
            <a:endParaRPr sz="1400"/>
          </a:p>
        </p:txBody>
      </p:sp>
      <p:pic>
        <p:nvPicPr>
          <p:cNvPr id="231" name="Google Shape;231;p28"/>
          <p:cNvPicPr preferRelativeResize="0"/>
          <p:nvPr/>
        </p:nvPicPr>
        <p:blipFill>
          <a:blip r:embed="rId3">
            <a:alphaModFix/>
          </a:blip>
          <a:stretch>
            <a:fillRect/>
          </a:stretch>
        </p:blipFill>
        <p:spPr>
          <a:xfrm>
            <a:off x="1248700" y="2830474"/>
            <a:ext cx="7350649" cy="1887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NOVELTY</a:t>
            </a:r>
            <a:endParaRPr/>
          </a:p>
        </p:txBody>
      </p:sp>
      <p:sp>
        <p:nvSpPr>
          <p:cNvPr id="237" name="Google Shape;237;p29"/>
          <p:cNvSpPr txBox="1"/>
          <p:nvPr>
            <p:ph idx="1" type="body"/>
          </p:nvPr>
        </p:nvSpPr>
        <p:spPr>
          <a:xfrm>
            <a:off x="1224000" y="1083375"/>
            <a:ext cx="7404600" cy="399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implemented Dropout-Net based mitigating factor and RNN to to make use of each user’s recommendation by feeding it into an RNN in the Auto-encoder component. Hence, we observed fairly better results that the base paper.</a:t>
            </a:r>
            <a:endParaRPr sz="1600"/>
          </a:p>
          <a:p>
            <a:pPr indent="0" lvl="0" marL="457200" rtl="0" algn="l">
              <a:spcBef>
                <a:spcPts val="1200"/>
              </a:spcBef>
              <a:spcAft>
                <a:spcPts val="0"/>
              </a:spcAft>
              <a:buNone/>
            </a:pPr>
            <a:r>
              <a:t/>
            </a:r>
            <a:endParaRPr sz="100"/>
          </a:p>
          <a:p>
            <a:pPr indent="-330200" lvl="0" marL="457200" rtl="0" algn="l">
              <a:spcBef>
                <a:spcPts val="1200"/>
              </a:spcBef>
              <a:spcAft>
                <a:spcPts val="0"/>
              </a:spcAft>
              <a:buSzPts val="1600"/>
              <a:buChar char="●"/>
            </a:pPr>
            <a:r>
              <a:rPr lang="en" sz="1600"/>
              <a:t>We also run the models with k=200 ( 200 cold start items in a batch).  This greatly increases the values of the precision, recall and NDCG.</a:t>
            </a:r>
            <a:endParaRPr sz="1600"/>
          </a:p>
          <a:p>
            <a:pPr indent="0" lvl="0" marL="0" rtl="0" algn="l">
              <a:spcBef>
                <a:spcPts val="1200"/>
              </a:spcBef>
              <a:spcAft>
                <a:spcPts val="1200"/>
              </a:spcAft>
              <a:buNone/>
            </a:pPr>
            <a:r>
              <a:t/>
            </a:r>
            <a:endParaRPr/>
          </a:p>
        </p:txBody>
      </p:sp>
      <p:pic>
        <p:nvPicPr>
          <p:cNvPr id="238" name="Google Shape;238;p29"/>
          <p:cNvPicPr preferRelativeResize="0"/>
          <p:nvPr/>
        </p:nvPicPr>
        <p:blipFill>
          <a:blip r:embed="rId3">
            <a:alphaModFix/>
          </a:blip>
          <a:stretch>
            <a:fillRect/>
          </a:stretch>
        </p:blipFill>
        <p:spPr>
          <a:xfrm>
            <a:off x="1945225" y="3393075"/>
            <a:ext cx="5400299" cy="873075"/>
          </a:xfrm>
          <a:prstGeom prst="rect">
            <a:avLst/>
          </a:prstGeom>
          <a:noFill/>
          <a:ln>
            <a:noFill/>
          </a:ln>
        </p:spPr>
      </p:pic>
      <p:sp>
        <p:nvSpPr>
          <p:cNvPr id="239" name="Google Shape;239;p29"/>
          <p:cNvSpPr txBox="1"/>
          <p:nvPr/>
        </p:nvSpPr>
        <p:spPr>
          <a:xfrm>
            <a:off x="3268675" y="4418025"/>
            <a:ext cx="3790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300">
                <a:solidFill>
                  <a:schemeClr val="lt1"/>
                </a:solidFill>
                <a:latin typeface="Lato"/>
                <a:ea typeface="Lato"/>
                <a:cs typeface="Lato"/>
                <a:sym typeface="Lato"/>
              </a:rPr>
              <a:t>RESULTS OF BASE PAPER</a:t>
            </a:r>
            <a:endParaRPr sz="13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45" name="Google Shape;245;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800"/>
              <a:t>In this work, we investigated the fairness among new items in cold start recommendation systems.</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 sz="1800"/>
              <a:t>We implemented the Scoring scaling and joint-learning generative models.</a:t>
            </a:r>
            <a:endParaRPr sz="1800"/>
          </a:p>
          <a:p>
            <a:pPr indent="0" lvl="0" marL="0" rtl="0" algn="l">
              <a:spcBef>
                <a:spcPts val="1200"/>
              </a:spcBef>
              <a:spcAft>
                <a:spcPts val="0"/>
              </a:spcAft>
              <a:buNone/>
            </a:pPr>
            <a:r>
              <a:rPr lang="en" sz="1800"/>
              <a:t> Lastly, we perform experiments to show the effectiveness of the two proposed models for enhancing fairness and preserving recommendation utility.</a:t>
            </a:r>
            <a:endParaRPr sz="1800"/>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FUTURE WORK</a:t>
            </a:r>
            <a:endParaRPr sz="3000"/>
          </a:p>
        </p:txBody>
      </p:sp>
      <p:sp>
        <p:nvSpPr>
          <p:cNvPr id="251" name="Google Shape;251;p31"/>
          <p:cNvSpPr txBox="1"/>
          <p:nvPr>
            <p:ph idx="1" type="body"/>
          </p:nvPr>
        </p:nvSpPr>
        <p:spPr>
          <a:xfrm>
            <a:off x="1297500" y="946275"/>
            <a:ext cx="7038900" cy="3815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Explore other techniques to mitigate unfairness and bias in cold start recommenders</a:t>
            </a:r>
            <a:r>
              <a:rPr lang="en" sz="1700"/>
              <a:t>.</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Implement this model on other datasets such as CiteULike </a:t>
            </a:r>
            <a:r>
              <a:rPr lang="en" sz="1700"/>
              <a:t>(dataset re</a:t>
            </a:r>
            <a:r>
              <a:rPr lang="en" sz="1700"/>
              <a:t>cording user preferences toward scientific articles), etc.</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We would also like to deploy the trained models as an application that can recommend items to users.</a:t>
            </a:r>
            <a:endParaRPr sz="1700"/>
          </a:p>
          <a:p>
            <a:pPr indent="0" lvl="0" marL="457200" rtl="0" algn="l">
              <a:spcBef>
                <a:spcPts val="1200"/>
              </a:spcBef>
              <a:spcAft>
                <a:spcPts val="120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1" name="Google Shape;141;p14"/>
          <p:cNvSpPr txBox="1"/>
          <p:nvPr>
            <p:ph idx="1" type="body"/>
          </p:nvPr>
        </p:nvSpPr>
        <p:spPr>
          <a:xfrm>
            <a:off x="1297500" y="1567550"/>
            <a:ext cx="7467600" cy="342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Till date, attempts to study bias and fairness in recommender systems have focused on improving fairness and mitigating bias </a:t>
            </a:r>
            <a:r>
              <a:rPr lang="en" sz="1600"/>
              <a:t>in situations </a:t>
            </a:r>
            <a:r>
              <a:rPr lang="en" sz="1600"/>
              <a:t> where a history of the item already exists. In this project, we explore the bias against new items without any feedback history which are added to recommender systems.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For this purpose, we implement two models to mitigate bias, by using fairness measures such as equal opportunity and Rawlsian Min-Max scores and incorporating them into our models. We train and test our model over the ML1M dataset, and achieve favourable results over the base paper.</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Individual Con</a:t>
            </a:r>
            <a:r>
              <a:rPr lang="en"/>
              <a:t>tributions</a:t>
            </a:r>
            <a:endParaRPr/>
          </a:p>
        </p:txBody>
      </p:sp>
      <p:sp>
        <p:nvSpPr>
          <p:cNvPr id="257" name="Google Shape;257;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i="1" lang="en" sz="1700"/>
              <a:t>Amith Bhat</a:t>
            </a:r>
            <a:r>
              <a:rPr lang="en" sz="1700"/>
              <a:t>: Data Preprocessing on the ML1M dataset, implementing </a:t>
            </a:r>
            <a:r>
              <a:rPr lang="en" sz="1700"/>
              <a:t>score-scaling</a:t>
            </a:r>
            <a:r>
              <a:rPr lang="en" sz="1700"/>
              <a:t> model.</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b="1" i="1" lang="en" sz="1700"/>
              <a:t>Kumsetty Nikhil Venkat</a:t>
            </a:r>
            <a:r>
              <a:rPr lang="en" sz="1700"/>
              <a:t>: Data Preprocessing on the ML1M dataset, implementing </a:t>
            </a:r>
            <a:r>
              <a:rPr lang="en" sz="1700"/>
              <a:t>joint-learning generative</a:t>
            </a:r>
            <a:r>
              <a:rPr lang="en" sz="1700"/>
              <a:t> model.</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CITATIONS</a:t>
            </a:r>
            <a:endParaRPr/>
          </a:p>
        </p:txBody>
      </p:sp>
      <p:sp>
        <p:nvSpPr>
          <p:cNvPr id="263" name="Google Shape;263;p33"/>
          <p:cNvSpPr txBox="1"/>
          <p:nvPr>
            <p:ph idx="1" type="body"/>
          </p:nvPr>
        </p:nvSpPr>
        <p:spPr>
          <a:xfrm>
            <a:off x="1255500" y="928700"/>
            <a:ext cx="7038900" cy="4010400"/>
          </a:xfrm>
          <a:prstGeom prst="rect">
            <a:avLst/>
          </a:prstGeom>
        </p:spPr>
        <p:txBody>
          <a:bodyPr anchorCtr="0" anchor="t" bIns="91425" lIns="91425" spcFirstLastPara="1" rIns="91425" wrap="square" tIns="91425">
            <a:normAutofit lnSpcReduction="10000"/>
          </a:bodyPr>
          <a:lstStyle/>
          <a:p>
            <a:pPr indent="-457200" lvl="0" marL="457200" rtl="0" algn="l">
              <a:spcBef>
                <a:spcPts val="0"/>
              </a:spcBef>
              <a:spcAft>
                <a:spcPts val="0"/>
              </a:spcAft>
              <a:buNone/>
            </a:pPr>
            <a:r>
              <a:rPr b="1" lang="en" sz="1200">
                <a:highlight>
                  <a:schemeClr val="dk1"/>
                </a:highlight>
                <a:latin typeface="Courier New"/>
                <a:ea typeface="Courier New"/>
                <a:cs typeface="Courier New"/>
                <a:sym typeface="Courier New"/>
              </a:rPr>
              <a:t>[1]  </a:t>
            </a:r>
            <a:r>
              <a:rPr lang="en" sz="1200">
                <a:highlight>
                  <a:schemeClr val="dk1"/>
                </a:highlight>
                <a:latin typeface="Courier New"/>
                <a:ea typeface="Courier New"/>
                <a:cs typeface="Courier New"/>
                <a:sym typeface="Courier New"/>
              </a:rPr>
              <a:t>R.  Burke,  “Multisided  fairness  for  recommendation,”CoRR,  vol.abs/1707.00093,   2017.   [Online].   Available:   http://arxiv.org/abs/1707.00093</a:t>
            </a:r>
            <a:endParaRPr sz="1200">
              <a:highlight>
                <a:schemeClr val="dk1"/>
              </a:highlight>
              <a:latin typeface="Courier New"/>
              <a:ea typeface="Courier New"/>
              <a:cs typeface="Courier New"/>
              <a:sym typeface="Courier New"/>
            </a:endParaRPr>
          </a:p>
          <a:p>
            <a:pPr indent="-457200" lvl="0" marL="457200" rtl="0" algn="l">
              <a:spcBef>
                <a:spcPts val="1200"/>
              </a:spcBef>
              <a:spcAft>
                <a:spcPts val="0"/>
              </a:spcAft>
              <a:buNone/>
            </a:pPr>
            <a:r>
              <a:rPr b="1" lang="en" sz="1200">
                <a:highlight>
                  <a:schemeClr val="dk1"/>
                </a:highlight>
                <a:latin typeface="Courier New"/>
                <a:ea typeface="Courier New"/>
                <a:cs typeface="Courier New"/>
                <a:sym typeface="Courier New"/>
              </a:rPr>
              <a:t>[2] </a:t>
            </a:r>
            <a:r>
              <a:rPr lang="en" sz="1200">
                <a:highlight>
                  <a:schemeClr val="dk1"/>
                </a:highlight>
                <a:latin typeface="Courier New"/>
                <a:ea typeface="Courier New"/>
                <a:cs typeface="Courier New"/>
                <a:sym typeface="Courier New"/>
              </a:rPr>
              <a:t> T. Kamishima and S. Akaho, “Considerations on recommendation independence for a find-good-items task,” 2017.</a:t>
            </a:r>
            <a:endParaRPr sz="1200">
              <a:highlight>
                <a:schemeClr val="dk1"/>
              </a:highlight>
              <a:latin typeface="Courier New"/>
              <a:ea typeface="Courier New"/>
              <a:cs typeface="Courier New"/>
              <a:sym typeface="Courier New"/>
            </a:endParaRPr>
          </a:p>
          <a:p>
            <a:pPr indent="-457200" lvl="0" marL="457200" rtl="0" algn="l">
              <a:spcBef>
                <a:spcPts val="1200"/>
              </a:spcBef>
              <a:spcAft>
                <a:spcPts val="0"/>
              </a:spcAft>
              <a:buNone/>
            </a:pPr>
            <a:r>
              <a:rPr b="1" lang="en" sz="1200">
                <a:highlight>
                  <a:schemeClr val="dk1"/>
                </a:highlight>
                <a:latin typeface="Courier New"/>
                <a:ea typeface="Courier New"/>
                <a:cs typeface="Courier New"/>
                <a:sym typeface="Courier New"/>
              </a:rPr>
              <a:t>[3] </a:t>
            </a:r>
            <a:r>
              <a:rPr lang="en" sz="1200">
                <a:highlight>
                  <a:schemeClr val="dk1"/>
                </a:highlight>
                <a:latin typeface="Courier New"/>
                <a:ea typeface="Courier New"/>
                <a:cs typeface="Courier New"/>
                <a:sym typeface="Courier New"/>
              </a:rPr>
              <a:t>  Prost,  H.  Qian,  Q.  Chen,  E.  H.  Chi,  J.  Chen,  and  A.  Beutel,“Toward a better trade-off between performance and fairness with kernel-based  distribution  matching,”CoRR,  vol.  abs/1910.11779,2019. [Online]. Available: http://arxiv.org/abs/1910.11779</a:t>
            </a:r>
            <a:endParaRPr sz="1200">
              <a:highlight>
                <a:schemeClr val="dk1"/>
              </a:highlight>
              <a:latin typeface="Courier New"/>
              <a:ea typeface="Courier New"/>
              <a:cs typeface="Courier New"/>
              <a:sym typeface="Courier New"/>
            </a:endParaRPr>
          </a:p>
          <a:p>
            <a:pPr indent="-457200" lvl="0" marL="457200" rtl="0" algn="l">
              <a:spcBef>
                <a:spcPts val="1200"/>
              </a:spcBef>
              <a:spcAft>
                <a:spcPts val="1200"/>
              </a:spcAft>
              <a:buNone/>
            </a:pPr>
            <a:r>
              <a:rPr b="1" lang="en" sz="1200">
                <a:highlight>
                  <a:schemeClr val="dk1"/>
                </a:highlight>
                <a:latin typeface="Courier New"/>
                <a:ea typeface="Courier New"/>
                <a:cs typeface="Courier New"/>
                <a:sym typeface="Courier New"/>
              </a:rPr>
              <a:t>[4] </a:t>
            </a:r>
            <a:r>
              <a:rPr lang="en" sz="1200">
                <a:highlight>
                  <a:schemeClr val="dk1"/>
                </a:highlight>
                <a:latin typeface="Courier New"/>
                <a:ea typeface="Courier New"/>
                <a:cs typeface="Courier New"/>
                <a:sym typeface="Courier New"/>
              </a:rPr>
              <a:t> </a:t>
            </a:r>
            <a:r>
              <a:rPr b="1" lang="en" sz="1200">
                <a:highlight>
                  <a:schemeClr val="dk1"/>
                </a:highlight>
                <a:latin typeface="Courier New"/>
                <a:ea typeface="Courier New"/>
                <a:cs typeface="Courier New"/>
                <a:sym typeface="Courier New"/>
              </a:rPr>
              <a:t>(BASE PAPER)</a:t>
            </a:r>
            <a:r>
              <a:rPr lang="en" sz="1200">
                <a:highlight>
                  <a:schemeClr val="dk1"/>
                </a:highlight>
                <a:latin typeface="Courier New"/>
                <a:ea typeface="Courier New"/>
                <a:cs typeface="Courier New"/>
                <a:sym typeface="Courier New"/>
              </a:rPr>
              <a:t> </a:t>
            </a:r>
            <a:r>
              <a:rPr lang="en" sz="1200">
                <a:latin typeface="Courier New"/>
                <a:ea typeface="Courier New"/>
                <a:cs typeface="Courier New"/>
                <a:sym typeface="Courier New"/>
              </a:rPr>
              <a:t>Zhu,   J.   Kim,   T.   Nguyen,   A.   Fenton,   and   J.   Caverlee,“Fairness  among  new  items  in  cold  start  recommender  systems,”inProceedings  of  the  44th  International  ACM  SIGIR  Conference on   Research   and   Development   in   Information   Retrieval,   ser.SIGIR  ’21.New  York,  NY,  USA:  Association  for  Computing Machinery, 2021, p. 767–776. [Online]. Available: https://doi.org/10.1145/3404835.3462948</a:t>
            </a:r>
            <a:endParaRPr sz="1100">
              <a:highlight>
                <a:schemeClr val="dk1"/>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7" name="Google Shape;147;p15"/>
          <p:cNvSpPr txBox="1"/>
          <p:nvPr>
            <p:ph idx="1" type="body"/>
          </p:nvPr>
        </p:nvSpPr>
        <p:spPr>
          <a:xfrm>
            <a:off x="1297500" y="1264450"/>
            <a:ext cx="7394100" cy="3522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Recommender systems are important for connecting users to the right items. These systems are used in many places, such as Amazon’s product </a:t>
            </a:r>
            <a:r>
              <a:rPr lang="en" sz="1700"/>
              <a:t>recommender</a:t>
            </a:r>
            <a:r>
              <a:rPr lang="en" sz="1700"/>
              <a:t> system, Netflix’s movie recommender system, etc.</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However, a challenge associated with recommender systems is ensuring the fairness of the recommendations. For example, in a product recommender, how do we ensure the recommender gives equal treatment to products from big companies and products from new entrants ? Unfairness in recommendation may lead to potential negative impacts to user satisfaction, the recommendation platform itself, etc.</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53" name="Google Shape;153;p16"/>
          <p:cNvSpPr txBox="1"/>
          <p:nvPr>
            <p:ph idx="1" type="body"/>
          </p:nvPr>
        </p:nvSpPr>
        <p:spPr>
          <a:xfrm>
            <a:off x="1297500" y="1264450"/>
            <a:ext cx="7415100" cy="3585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Previous works have revealed that widely used recommendation algorithms can indeed produce unfair recommendations toward different items. </a:t>
            </a:r>
            <a:r>
              <a:rPr lang="en" sz="1700"/>
              <a:t> In this scenario, they show that the main driver of unfairness is the data bias in historical feedback (like clicks or views), and recommendation algorithms unaware of this bias can inherit and amplify this bias to produce unfair recommendations.</a:t>
            </a:r>
            <a:endParaRPr sz="1700"/>
          </a:p>
          <a:p>
            <a:pPr indent="0" lvl="0" marL="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We know that the data bias can be transferred from warm start items to new items through item content features due to the nature of machine learning algorithms.</a:t>
            </a:r>
            <a:endParaRPr sz="1700"/>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59" name="Google Shape;159;p17"/>
          <p:cNvSpPr txBox="1"/>
          <p:nvPr>
            <p:ph idx="1" type="body"/>
          </p:nvPr>
        </p:nvSpPr>
        <p:spPr>
          <a:xfrm>
            <a:off x="1150525" y="1253950"/>
            <a:ext cx="7677300" cy="348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This fairness gap can be especially problematic since unfairness introduced by cold start recommenders will be perpetuated and accumulated through the entire life cycle of an item, resulting in growing difficulty for mitigating unfairness as the life cycle goes on.</a:t>
            </a:r>
            <a:endParaRPr sz="1700"/>
          </a:p>
          <a:p>
            <a:pPr indent="0" lvl="0" marL="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One significant obstacle we face is the issue of formally defining fairness. How exactly should we quantify the concept of fairness? In this work, we follow two well-known concepts – equal opportunity and Rawlsian Max-Min fairness principle, and incorporate these concepts in our models.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65" name="Google Shape;165;p18"/>
          <p:cNvSpPr txBox="1"/>
          <p:nvPr>
            <p:ph idx="1" type="body"/>
          </p:nvPr>
        </p:nvSpPr>
        <p:spPr>
          <a:xfrm>
            <a:off x="1297500" y="1264450"/>
            <a:ext cx="7498800" cy="3469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By following equal opportunity to measure fairness by the true positive rate, the fairness is directly aligned with the feedback or economic gain items receive as well as user satisfaction.  The TPR is defined as the ratio of number of accurate recommendations made of items to users who will like it, to the total number of recommendations made. </a:t>
            </a:r>
            <a:endParaRPr sz="1700"/>
          </a:p>
          <a:p>
            <a:pPr indent="0" lvl="0" marL="9144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By following Rawlsian Max-Min fairness to accept inequalities, the fairness does not require decreasing utility for the better-served items and thus can  better preserve the overall utility.</a:t>
            </a:r>
            <a:endParaRPr sz="1700"/>
          </a:p>
          <a:p>
            <a:pPr indent="0" lvl="0" marL="91440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Motivation</a:t>
            </a:r>
            <a:endParaRPr sz="3000"/>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To create an equitable recommender system which gives fair recommendations to users even when there is no input about the new items.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4294967295" type="title"/>
          </p:nvPr>
        </p:nvSpPr>
        <p:spPr>
          <a:xfrm>
            <a:off x="1052550" y="57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graphicFrame>
        <p:nvGraphicFramePr>
          <p:cNvPr id="177" name="Google Shape;177;p20"/>
          <p:cNvGraphicFramePr/>
          <p:nvPr/>
        </p:nvGraphicFramePr>
        <p:xfrm>
          <a:off x="138350" y="863450"/>
          <a:ext cx="3000000" cy="3000000"/>
        </p:xfrm>
        <a:graphic>
          <a:graphicData uri="http://schemas.openxmlformats.org/drawingml/2006/table">
            <a:tbl>
              <a:tblPr>
                <a:noFill/>
                <a:tableStyleId>{8C7B0013-B523-434B-96C3-A11F53AAD464}</a:tableStyleId>
              </a:tblPr>
              <a:tblGrid>
                <a:gridCol w="2251800"/>
                <a:gridCol w="6615500"/>
              </a:tblGrid>
              <a:tr h="313525">
                <a:tc>
                  <a:txBody>
                    <a:bodyPr/>
                    <a:lstStyle/>
                    <a:p>
                      <a:pPr indent="0" lvl="0" marL="0" rtl="0" algn="l">
                        <a:spcBef>
                          <a:spcPts val="0"/>
                        </a:spcBef>
                        <a:spcAft>
                          <a:spcPts val="0"/>
                        </a:spcAft>
                        <a:buNone/>
                      </a:pPr>
                      <a:r>
                        <a:rPr lang="en">
                          <a:solidFill>
                            <a:schemeClr val="lt1"/>
                          </a:solidFill>
                        </a:rPr>
                        <a:t>Paper &amp; Author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Work Done</a:t>
                      </a:r>
                      <a:endParaRPr>
                        <a:solidFill>
                          <a:schemeClr val="lt1"/>
                        </a:solidFill>
                      </a:endParaRPr>
                    </a:p>
                  </a:txBody>
                  <a:tcPr marT="91425" marB="91425" marR="91425" marL="91425"/>
                </a:tc>
              </a:tr>
              <a:tr h="803325">
                <a:tc>
                  <a:txBody>
                    <a:bodyPr/>
                    <a:lstStyle/>
                    <a:p>
                      <a:pPr indent="0" lvl="0" marL="0" rtl="0" algn="l">
                        <a:spcBef>
                          <a:spcPts val="0"/>
                        </a:spcBef>
                        <a:spcAft>
                          <a:spcPts val="0"/>
                        </a:spcAft>
                        <a:buNone/>
                      </a:pPr>
                      <a:r>
                        <a:rPr lang="en" sz="1200">
                          <a:solidFill>
                            <a:schemeClr val="lt1"/>
                          </a:solidFill>
                        </a:rPr>
                        <a:t>Burke et al. [1] (2017)</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Mostly  concentrated  on the  rating  prediction  tasks.  Also  explored fairness  and  unfairness  in  the  ranking  of  an  item  by calculating   the   differences   in   the   rating   distributions predicted  by  recommenders  across  item  groups.</a:t>
                      </a:r>
                      <a:endParaRPr sz="1200">
                        <a:solidFill>
                          <a:schemeClr val="lt1"/>
                        </a:solidFill>
                      </a:endParaRPr>
                    </a:p>
                  </a:txBody>
                  <a:tcPr marT="91425" marB="91425" marR="91425" marL="91425"/>
                </a:tc>
              </a:tr>
              <a:tr h="822925">
                <a:tc>
                  <a:txBody>
                    <a:bodyPr/>
                    <a:lstStyle/>
                    <a:p>
                      <a:pPr indent="0" lvl="0" marL="0" rtl="0" algn="l">
                        <a:spcBef>
                          <a:spcPts val="0"/>
                        </a:spcBef>
                        <a:spcAft>
                          <a:spcPts val="0"/>
                        </a:spcAft>
                        <a:buNone/>
                      </a:pPr>
                      <a:r>
                        <a:rPr lang="en" sz="1200">
                          <a:solidFill>
                            <a:schemeClr val="lt1"/>
                          </a:solidFill>
                        </a:rPr>
                        <a:t>Kamishima et al. [2] (2017)</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Evolved into using a score  concept  of  fairness  among  items  using regularization based methods of evaluation of fairness in recommenders.</a:t>
                      </a:r>
                      <a:endParaRPr sz="1200">
                        <a:solidFill>
                          <a:schemeClr val="lt1"/>
                        </a:solidFill>
                      </a:endParaRPr>
                    </a:p>
                    <a:p>
                      <a:pPr indent="0" lvl="0" marL="0" rtl="0" algn="l">
                        <a:spcBef>
                          <a:spcPts val="0"/>
                        </a:spcBef>
                        <a:spcAft>
                          <a:spcPts val="0"/>
                        </a:spcAft>
                        <a:buNone/>
                      </a:pPr>
                      <a:r>
                        <a:t/>
                      </a:r>
                      <a:endParaRPr sz="1200">
                        <a:solidFill>
                          <a:schemeClr val="lt1"/>
                        </a:solidFill>
                      </a:endParaRPr>
                    </a:p>
                  </a:txBody>
                  <a:tcPr marT="91425" marB="91425" marR="91425" marL="91425"/>
                </a:tc>
              </a:tr>
              <a:tr h="919000">
                <a:tc>
                  <a:txBody>
                    <a:bodyPr/>
                    <a:lstStyle/>
                    <a:p>
                      <a:pPr indent="0" lvl="0" marL="0" rtl="0" algn="l">
                        <a:spcBef>
                          <a:spcPts val="0"/>
                        </a:spcBef>
                        <a:spcAft>
                          <a:spcPts val="0"/>
                        </a:spcAft>
                        <a:buNone/>
                      </a:pPr>
                      <a:r>
                        <a:rPr lang="en" sz="1200">
                          <a:solidFill>
                            <a:schemeClr val="lt1"/>
                          </a:solidFill>
                        </a:rPr>
                        <a:t>Prost et al. [3] (2019)</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Proposed a new algorithm which investigated fairness in  item  rankings  directly  than  on  the  predicted  scores which were more intermediary in nature.</a:t>
                      </a:r>
                      <a:endParaRPr sz="1200">
                        <a:solidFill>
                          <a:schemeClr val="lt1"/>
                        </a:solidFill>
                      </a:endParaRPr>
                    </a:p>
                  </a:txBody>
                  <a:tcPr marT="91425" marB="91425" marR="91425" marL="91425"/>
                </a:tc>
              </a:tr>
              <a:tr h="731500">
                <a:tc>
                  <a:txBody>
                    <a:bodyPr/>
                    <a:lstStyle/>
                    <a:p>
                      <a:pPr indent="0" lvl="0" marL="0" rtl="0" algn="l">
                        <a:spcBef>
                          <a:spcPts val="0"/>
                        </a:spcBef>
                        <a:spcAft>
                          <a:spcPts val="0"/>
                        </a:spcAft>
                        <a:buNone/>
                      </a:pPr>
                      <a:r>
                        <a:rPr lang="en" sz="1200">
                          <a:solidFill>
                            <a:schemeClr val="lt1"/>
                          </a:solidFill>
                        </a:rPr>
                        <a:t>Ziwei et al. [4] (2021)</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Introduced the innovation of cold start recommender systems.</a:t>
                      </a:r>
                      <a:endParaRPr sz="1200">
                        <a:solidFill>
                          <a:schemeClr val="lt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498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OUTCOME OF LITERATURE REVIEW</a:t>
            </a:r>
            <a:endParaRPr/>
          </a:p>
        </p:txBody>
      </p:sp>
      <p:sp>
        <p:nvSpPr>
          <p:cNvPr id="183" name="Google Shape;183;p21"/>
          <p:cNvSpPr txBox="1"/>
          <p:nvPr>
            <p:ph idx="1" type="body"/>
          </p:nvPr>
        </p:nvSpPr>
        <p:spPr>
          <a:xfrm>
            <a:off x="1297500" y="19768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In our literature review, we found that most papers in the domain of recommender systems focussed on improving fairness in the warm start scenario ( in the middle of an item’s life cycle in the recommender).  On the other hand, we focus on the cold start scenario (during the start of an item’s life cycle)</a:t>
            </a:r>
            <a:endParaRPr sz="17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