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Montserrat"/>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1BA9087-05C8-4A26-9389-A073C0AF3952}">
  <a:tblStyle styleId="{81BA9087-05C8-4A26-9389-A073C0AF395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ontserrat-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italic.fntdata"/><Relationship Id="rId30" Type="http://schemas.openxmlformats.org/officeDocument/2006/relationships/font" Target="fonts/Montserrat-bold.fntdata"/><Relationship Id="rId11" Type="http://schemas.openxmlformats.org/officeDocument/2006/relationships/slide" Target="slides/slide5.xml"/><Relationship Id="rId33" Type="http://schemas.openxmlformats.org/officeDocument/2006/relationships/font" Target="fonts/Lato-regular.fntdata"/><Relationship Id="rId10" Type="http://schemas.openxmlformats.org/officeDocument/2006/relationships/slide" Target="slides/slide4.xml"/><Relationship Id="rId32" Type="http://schemas.openxmlformats.org/officeDocument/2006/relationships/font" Target="fonts/Montserrat-boldItalic.fntdata"/><Relationship Id="rId13" Type="http://schemas.openxmlformats.org/officeDocument/2006/relationships/slide" Target="slides/slide7.xml"/><Relationship Id="rId35" Type="http://schemas.openxmlformats.org/officeDocument/2006/relationships/font" Target="fonts/Lato-italic.fntdata"/><Relationship Id="rId12" Type="http://schemas.openxmlformats.org/officeDocument/2006/relationships/slide" Target="slides/slide6.xml"/><Relationship Id="rId34" Type="http://schemas.openxmlformats.org/officeDocument/2006/relationships/font" Target="fonts/Lato-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Lato-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f5bac5f345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f5bac5f345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f5bac5f345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f5bac5f345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f5bac5f345_1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f5bac5f345_1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f5bac5f345_1_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f5bac5f345_1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f5bac5f345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f5bac5f345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fca961d4cf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fca961d4cf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017eb3732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017eb3732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cf8f141f0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cf8f141f0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01732a39e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01732a39e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f5bac5f345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f5bac5f345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1732a39e0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1732a39e0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f619ffeb6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f619ffeb6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f619ffeb6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f619ffeb6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f5bac5f345_1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f5bac5f345_1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f5bac5f34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f5bac5f34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01732a39e0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01732a39e0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01732a39e0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01732a39e0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01732a39e0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01732a39e0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f619ffeb6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f619ffeb6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f5bac5f345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f5bac5f345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f619ffeb6a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f619ffeb6a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2941500" y="1392400"/>
            <a:ext cx="6202500" cy="244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Mitigating Unfairness and Bias</a:t>
            </a:r>
            <a:r>
              <a:rPr lang="en"/>
              <a:t> in Cold Start Recommenders</a:t>
            </a:r>
            <a:endParaRPr/>
          </a:p>
        </p:txBody>
      </p:sp>
      <p:sp>
        <p:nvSpPr>
          <p:cNvPr id="135" name="Google Shape;135;p13"/>
          <p:cNvSpPr txBox="1"/>
          <p:nvPr>
            <p:ph idx="1" type="subTitle"/>
          </p:nvPr>
        </p:nvSpPr>
        <p:spPr>
          <a:xfrm>
            <a:off x="5083950" y="3924925"/>
            <a:ext cx="3724200" cy="76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By Team 17</a:t>
            </a:r>
            <a:endParaRPr sz="1700"/>
          </a:p>
          <a:p>
            <a:pPr indent="0" lvl="0" marL="0" rtl="0" algn="l">
              <a:spcBef>
                <a:spcPts val="0"/>
              </a:spcBef>
              <a:spcAft>
                <a:spcPts val="0"/>
              </a:spcAft>
              <a:buNone/>
            </a:pPr>
            <a:r>
              <a:rPr lang="en" sz="1700"/>
              <a:t>Kumsetty Nikhil Venkat - 181IT224</a:t>
            </a:r>
            <a:endParaRPr sz="1700"/>
          </a:p>
          <a:p>
            <a:pPr indent="0" lvl="0" marL="0" rtl="0" algn="l">
              <a:spcBef>
                <a:spcPts val="0"/>
              </a:spcBef>
              <a:spcAft>
                <a:spcPts val="0"/>
              </a:spcAft>
              <a:buNone/>
            </a:pPr>
            <a:r>
              <a:rPr lang="en" sz="1700"/>
              <a:t>Amith Bhat Nekkare - 181IT105</a:t>
            </a:r>
            <a:endParaRPr sz="1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
        <p:nvSpPr>
          <p:cNvPr id="189" name="Google Shape;189;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To show </a:t>
            </a:r>
            <a:r>
              <a:rPr lang="en" sz="1700"/>
              <a:t>the prevalence of unfairness in cold start recommender systems and  develop a  learnable post-processing model for enhancing fairness of the recommender system, </a:t>
            </a:r>
            <a:r>
              <a:rPr lang="en" sz="1700"/>
              <a:t>especially in the absence of user feedback data</a:t>
            </a:r>
            <a:r>
              <a:rPr lang="en" sz="1700"/>
              <a:t>.</a:t>
            </a:r>
            <a:endParaRPr sz="1700"/>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METHODOLOGY</a:t>
            </a:r>
            <a:endParaRPr/>
          </a:p>
        </p:txBody>
      </p:sp>
      <p:sp>
        <p:nvSpPr>
          <p:cNvPr id="195" name="Google Shape;195;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Develop a model to learn a transformation from item content feature of warm start items to user-item interactions between warm start users and items during training.</a:t>
            </a:r>
            <a:endParaRPr sz="1700"/>
          </a:p>
          <a:p>
            <a:pPr indent="-336550" lvl="0" marL="457200" rtl="0" algn="l">
              <a:spcBef>
                <a:spcPts val="0"/>
              </a:spcBef>
              <a:spcAft>
                <a:spcPts val="0"/>
              </a:spcAft>
              <a:buSzPts val="1700"/>
              <a:buChar char="●"/>
            </a:pPr>
            <a:r>
              <a:rPr lang="en" sz="1700"/>
              <a:t>Apply the learned transformation process to the </a:t>
            </a:r>
            <a:r>
              <a:rPr lang="en" sz="1700"/>
              <a:t>content</a:t>
            </a:r>
            <a:r>
              <a:rPr lang="en" sz="1700"/>
              <a:t> feature of a new item to predict the possible interactions between users and new items as a recommendation during testing.</a:t>
            </a:r>
            <a:endParaRPr sz="1700"/>
          </a:p>
          <a:p>
            <a:pPr indent="-336550" lvl="0" marL="457200" rtl="0" algn="l">
              <a:spcBef>
                <a:spcPts val="0"/>
              </a:spcBef>
              <a:spcAft>
                <a:spcPts val="0"/>
              </a:spcAft>
              <a:buSzPts val="1700"/>
              <a:buChar char="●"/>
            </a:pPr>
            <a:r>
              <a:rPr lang="en" sz="1700"/>
              <a:t>For this purpose we will use mainly 2 types of approaches </a:t>
            </a:r>
            <a:endParaRPr sz="1700"/>
          </a:p>
          <a:p>
            <a:pPr indent="-336550" lvl="1" marL="914400" rtl="0" algn="l">
              <a:spcBef>
                <a:spcPts val="0"/>
              </a:spcBef>
              <a:spcAft>
                <a:spcPts val="0"/>
              </a:spcAft>
              <a:buSzPts val="1700"/>
              <a:buChar char="○"/>
            </a:pPr>
            <a:r>
              <a:rPr lang="en" sz="1700"/>
              <a:t>Joint-learning Generative Method</a:t>
            </a:r>
            <a:endParaRPr sz="1700"/>
          </a:p>
          <a:p>
            <a:pPr indent="-336550" lvl="1" marL="914400" rtl="0" algn="l">
              <a:spcBef>
                <a:spcPts val="0"/>
              </a:spcBef>
              <a:spcAft>
                <a:spcPts val="0"/>
              </a:spcAft>
              <a:buSzPts val="1700"/>
              <a:buChar char="○"/>
            </a:pPr>
            <a:r>
              <a:rPr lang="en" sz="1700"/>
              <a:t>Score Scaling Method</a:t>
            </a:r>
            <a:endParaRPr sz="1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a:p>
            <a:pPr indent="0" lvl="0" marL="914400" rtl="0" algn="l">
              <a:spcBef>
                <a:spcPts val="0"/>
              </a:spcBef>
              <a:spcAft>
                <a:spcPts val="0"/>
              </a:spcAft>
              <a:buNone/>
            </a:pPr>
            <a:r>
              <a:t/>
            </a:r>
            <a:endParaRPr/>
          </a:p>
        </p:txBody>
      </p:sp>
      <p:sp>
        <p:nvSpPr>
          <p:cNvPr id="201" name="Google Shape;201;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Joint-learning Generative Method:</a:t>
            </a:r>
            <a:endParaRPr sz="1700"/>
          </a:p>
        </p:txBody>
      </p:sp>
      <p:pic>
        <p:nvPicPr>
          <p:cNvPr id="202" name="Google Shape;202;p24"/>
          <p:cNvPicPr preferRelativeResize="0"/>
          <p:nvPr/>
        </p:nvPicPr>
        <p:blipFill>
          <a:blip r:embed="rId3">
            <a:alphaModFix/>
          </a:blip>
          <a:stretch>
            <a:fillRect/>
          </a:stretch>
        </p:blipFill>
        <p:spPr>
          <a:xfrm>
            <a:off x="2571750" y="2158221"/>
            <a:ext cx="4800601" cy="2088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METHODOLOGY</a:t>
            </a:r>
            <a:endParaRPr/>
          </a:p>
        </p:txBody>
      </p:sp>
      <p:sp>
        <p:nvSpPr>
          <p:cNvPr id="208" name="Google Shape;208;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Score Scaling Method:</a:t>
            </a:r>
            <a:endParaRPr sz="1700"/>
          </a:p>
          <a:p>
            <a:pPr indent="0" lvl="0" marL="457200" rtl="0" algn="l">
              <a:spcBef>
                <a:spcPts val="1200"/>
              </a:spcBef>
              <a:spcAft>
                <a:spcPts val="1200"/>
              </a:spcAft>
              <a:buNone/>
            </a:pPr>
            <a:r>
              <a:t/>
            </a:r>
            <a:endParaRPr/>
          </a:p>
        </p:txBody>
      </p:sp>
      <p:pic>
        <p:nvPicPr>
          <p:cNvPr id="209" name="Google Shape;209;p25"/>
          <p:cNvPicPr preferRelativeResize="0"/>
          <p:nvPr/>
        </p:nvPicPr>
        <p:blipFill>
          <a:blip r:embed="rId3">
            <a:alphaModFix/>
          </a:blip>
          <a:stretch>
            <a:fillRect/>
          </a:stretch>
        </p:blipFill>
        <p:spPr>
          <a:xfrm>
            <a:off x="2500775" y="2176292"/>
            <a:ext cx="5479250" cy="1693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6"/>
          <p:cNvSpPr txBox="1"/>
          <p:nvPr>
            <p:ph type="title"/>
          </p:nvPr>
        </p:nvSpPr>
        <p:spPr>
          <a:xfrm>
            <a:off x="1265975" y="3203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WORK DONE</a:t>
            </a:r>
            <a:endParaRPr sz="3000"/>
          </a:p>
        </p:txBody>
      </p:sp>
      <p:sp>
        <p:nvSpPr>
          <p:cNvPr id="215" name="Google Shape;215;p26"/>
          <p:cNvSpPr txBox="1"/>
          <p:nvPr>
            <p:ph idx="1" type="body"/>
          </p:nvPr>
        </p:nvSpPr>
        <p:spPr>
          <a:xfrm>
            <a:off x="875375" y="1559450"/>
            <a:ext cx="7820100" cy="25860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We pre-processed the ML1M dataset. </a:t>
            </a:r>
            <a:endParaRPr sz="1700"/>
          </a:p>
          <a:p>
            <a:pPr indent="0" lvl="0" marL="457200" rtl="0" algn="l">
              <a:spcBef>
                <a:spcPts val="1200"/>
              </a:spcBef>
              <a:spcAft>
                <a:spcPts val="0"/>
              </a:spcAft>
              <a:buNone/>
            </a:pPr>
            <a:r>
              <a:t/>
            </a:r>
            <a:endParaRPr sz="1700"/>
          </a:p>
          <a:p>
            <a:pPr indent="-336550" lvl="0" marL="457200" rtl="0" algn="l">
              <a:spcBef>
                <a:spcPts val="1200"/>
              </a:spcBef>
              <a:spcAft>
                <a:spcPts val="0"/>
              </a:spcAft>
              <a:buSzPts val="1700"/>
              <a:buChar char="●"/>
            </a:pPr>
            <a:r>
              <a:rPr lang="en" sz="1700"/>
              <a:t>W</a:t>
            </a:r>
            <a:r>
              <a:rPr lang="en" sz="1700"/>
              <a:t>e have implemented the joint-learning generative, and the score-scaling models. It was run on the preprocessed ML1M dataset.</a:t>
            </a:r>
            <a:endParaRPr sz="1700"/>
          </a:p>
          <a:p>
            <a:pPr indent="0" lvl="0" marL="457200" rtl="0" algn="l">
              <a:spcBef>
                <a:spcPts val="1200"/>
              </a:spcBef>
              <a:spcAft>
                <a:spcPts val="0"/>
              </a:spcAft>
              <a:buNone/>
            </a:pPr>
            <a:r>
              <a:t/>
            </a:r>
            <a:endParaRPr sz="1700"/>
          </a:p>
          <a:p>
            <a:pPr indent="-336550" lvl="0" marL="457200" rtl="0" algn="l">
              <a:spcBef>
                <a:spcPts val="1200"/>
              </a:spcBef>
              <a:spcAft>
                <a:spcPts val="0"/>
              </a:spcAft>
              <a:buSzPts val="1700"/>
              <a:buChar char="●"/>
            </a:pPr>
            <a:r>
              <a:rPr lang="en" sz="1700"/>
              <a:t>Analysed the obtained results and optimized the gen and scale model to produce optimal results.</a:t>
            </a:r>
            <a:endParaRPr sz="1700"/>
          </a:p>
          <a:p>
            <a:pPr indent="0" lvl="0" marL="457200" rtl="0" algn="l">
              <a:lnSpc>
                <a:spcPct val="100000"/>
              </a:lnSpc>
              <a:spcBef>
                <a:spcPts val="1200"/>
              </a:spcBef>
              <a:spcAft>
                <a:spcPts val="0"/>
              </a:spcAft>
              <a:buNone/>
            </a:pPr>
            <a:r>
              <a:t/>
            </a:r>
            <a:endParaRPr sz="1700"/>
          </a:p>
          <a:p>
            <a:pPr indent="0" lvl="0" marL="0" rtl="0" algn="l">
              <a:spcBef>
                <a:spcPts val="1200"/>
              </a:spcBef>
              <a:spcAft>
                <a:spcPts val="1200"/>
              </a:spcAft>
              <a:buNone/>
            </a:pPr>
            <a:r>
              <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7"/>
          <p:cNvSpPr txBox="1"/>
          <p:nvPr>
            <p:ph type="title"/>
          </p:nvPr>
        </p:nvSpPr>
        <p:spPr>
          <a:xfrm>
            <a:off x="1318475" y="3098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Results and Analysis - gen method</a:t>
            </a:r>
            <a:endParaRPr sz="3000"/>
          </a:p>
        </p:txBody>
      </p:sp>
      <p:sp>
        <p:nvSpPr>
          <p:cNvPr id="221" name="Google Shape;221;p27"/>
          <p:cNvSpPr txBox="1"/>
          <p:nvPr>
            <p:ph idx="1" type="body"/>
          </p:nvPr>
        </p:nvSpPr>
        <p:spPr>
          <a:xfrm>
            <a:off x="1088300" y="908150"/>
            <a:ext cx="7820100" cy="19371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We observe that from the results obtained the score scaling model is performing better than joint-learning generative method. hence, by decreasing the popularity bias in the cold start recommendation system the recommenders ranking of the new items has improved greatly.</a:t>
            </a:r>
            <a:endParaRPr sz="1700"/>
          </a:p>
          <a:p>
            <a:pPr indent="-336550" lvl="0" marL="457200" rtl="0" algn="l">
              <a:spcBef>
                <a:spcPts val="0"/>
              </a:spcBef>
              <a:spcAft>
                <a:spcPts val="0"/>
              </a:spcAft>
              <a:buSzPts val="1700"/>
              <a:buChar char="●"/>
            </a:pPr>
            <a:r>
              <a:rPr lang="en" sz="1700"/>
              <a:t>We also observe that the joint-learning generative method greatly helped in improving the fairness of the recommendation of new items.</a:t>
            </a:r>
            <a:endParaRPr sz="1700"/>
          </a:p>
          <a:p>
            <a:pPr indent="0" lvl="0" marL="457200" rtl="0" algn="l">
              <a:lnSpc>
                <a:spcPct val="100000"/>
              </a:lnSpc>
              <a:spcBef>
                <a:spcPts val="1200"/>
              </a:spcBef>
              <a:spcAft>
                <a:spcPts val="0"/>
              </a:spcAft>
              <a:buNone/>
            </a:pPr>
            <a:r>
              <a:t/>
            </a:r>
            <a:endParaRPr sz="1700"/>
          </a:p>
          <a:p>
            <a:pPr indent="0" lvl="0" marL="0" rtl="0" algn="l">
              <a:spcBef>
                <a:spcPts val="1200"/>
              </a:spcBef>
              <a:spcAft>
                <a:spcPts val="1200"/>
              </a:spcAft>
              <a:buNone/>
            </a:pPr>
            <a:r>
              <a:t/>
            </a:r>
            <a:endParaRPr sz="1400"/>
          </a:p>
        </p:txBody>
      </p:sp>
      <p:sp>
        <p:nvSpPr>
          <p:cNvPr id="222" name="Google Shape;222;p27"/>
          <p:cNvSpPr txBox="1"/>
          <p:nvPr>
            <p:ph idx="1" type="body"/>
          </p:nvPr>
        </p:nvSpPr>
        <p:spPr>
          <a:xfrm>
            <a:off x="1699775" y="4717500"/>
            <a:ext cx="6388800" cy="3618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t>RESULTS OF JOINT-LEARNING GENERATIVE METHOD</a:t>
            </a:r>
            <a:endParaRPr/>
          </a:p>
          <a:p>
            <a:pPr indent="0" lvl="0" marL="0" rtl="0" algn="l">
              <a:spcBef>
                <a:spcPts val="1200"/>
              </a:spcBef>
              <a:spcAft>
                <a:spcPts val="1200"/>
              </a:spcAft>
              <a:buNone/>
            </a:pPr>
            <a:r>
              <a:t/>
            </a:r>
            <a:endParaRPr sz="1400"/>
          </a:p>
        </p:txBody>
      </p:sp>
      <p:pic>
        <p:nvPicPr>
          <p:cNvPr id="223" name="Google Shape;223;p27"/>
          <p:cNvPicPr preferRelativeResize="0"/>
          <p:nvPr/>
        </p:nvPicPr>
        <p:blipFill>
          <a:blip r:embed="rId3">
            <a:alphaModFix/>
          </a:blip>
          <a:stretch>
            <a:fillRect/>
          </a:stretch>
        </p:blipFill>
        <p:spPr>
          <a:xfrm>
            <a:off x="1154975" y="2845250"/>
            <a:ext cx="7365901" cy="1879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8"/>
          <p:cNvSpPr txBox="1"/>
          <p:nvPr>
            <p:ph type="title"/>
          </p:nvPr>
        </p:nvSpPr>
        <p:spPr>
          <a:xfrm>
            <a:off x="1318475" y="309825"/>
            <a:ext cx="72111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Results and Analysis - scale method</a:t>
            </a:r>
            <a:endParaRPr sz="3000"/>
          </a:p>
        </p:txBody>
      </p:sp>
      <p:sp>
        <p:nvSpPr>
          <p:cNvPr id="229" name="Google Shape;229;p28"/>
          <p:cNvSpPr txBox="1"/>
          <p:nvPr>
            <p:ph idx="1" type="body"/>
          </p:nvPr>
        </p:nvSpPr>
        <p:spPr>
          <a:xfrm>
            <a:off x="1088300" y="908150"/>
            <a:ext cx="7820100" cy="19371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The item-view utility improvement in score scaling method is due to that items originally under-served by base models receive more utility from the two proposed models, leading to the improvement of overall item-view utility even though the best-served items receive lower utility.</a:t>
            </a:r>
            <a:endParaRPr sz="1700"/>
          </a:p>
          <a:p>
            <a:pPr indent="0" lvl="0" marL="457200" rtl="0" algn="l">
              <a:lnSpc>
                <a:spcPct val="100000"/>
              </a:lnSpc>
              <a:spcBef>
                <a:spcPts val="1200"/>
              </a:spcBef>
              <a:spcAft>
                <a:spcPts val="0"/>
              </a:spcAft>
              <a:buNone/>
            </a:pPr>
            <a:r>
              <a:t/>
            </a:r>
            <a:endParaRPr sz="1700"/>
          </a:p>
          <a:p>
            <a:pPr indent="0" lvl="0" marL="0" rtl="0" algn="l">
              <a:spcBef>
                <a:spcPts val="1200"/>
              </a:spcBef>
              <a:spcAft>
                <a:spcPts val="1200"/>
              </a:spcAft>
              <a:buNone/>
            </a:pPr>
            <a:r>
              <a:t/>
            </a:r>
            <a:endParaRPr sz="1400"/>
          </a:p>
        </p:txBody>
      </p:sp>
      <p:sp>
        <p:nvSpPr>
          <p:cNvPr id="230" name="Google Shape;230;p28"/>
          <p:cNvSpPr txBox="1"/>
          <p:nvPr>
            <p:ph idx="1" type="body"/>
          </p:nvPr>
        </p:nvSpPr>
        <p:spPr>
          <a:xfrm>
            <a:off x="1699775" y="4717500"/>
            <a:ext cx="6388800" cy="3618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t>RESULTS OF SCORE SCALING METHOD</a:t>
            </a:r>
            <a:endParaRPr/>
          </a:p>
          <a:p>
            <a:pPr indent="0" lvl="0" marL="0" rtl="0" algn="l">
              <a:spcBef>
                <a:spcPts val="1200"/>
              </a:spcBef>
              <a:spcAft>
                <a:spcPts val="1200"/>
              </a:spcAft>
              <a:buNone/>
            </a:pPr>
            <a:r>
              <a:t/>
            </a:r>
            <a:endParaRPr sz="1400"/>
          </a:p>
        </p:txBody>
      </p:sp>
      <p:pic>
        <p:nvPicPr>
          <p:cNvPr id="231" name="Google Shape;231;p28"/>
          <p:cNvPicPr preferRelativeResize="0"/>
          <p:nvPr/>
        </p:nvPicPr>
        <p:blipFill>
          <a:blip r:embed="rId3">
            <a:alphaModFix/>
          </a:blip>
          <a:stretch>
            <a:fillRect/>
          </a:stretch>
        </p:blipFill>
        <p:spPr>
          <a:xfrm>
            <a:off x="1248700" y="2830474"/>
            <a:ext cx="7350649" cy="18870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NOVELTY</a:t>
            </a:r>
            <a:endParaRPr/>
          </a:p>
        </p:txBody>
      </p:sp>
      <p:sp>
        <p:nvSpPr>
          <p:cNvPr id="237" name="Google Shape;237;p29"/>
          <p:cNvSpPr txBox="1"/>
          <p:nvPr>
            <p:ph idx="1" type="body"/>
          </p:nvPr>
        </p:nvSpPr>
        <p:spPr>
          <a:xfrm>
            <a:off x="1192525" y="831425"/>
            <a:ext cx="7404600" cy="3997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We implemented various approaches to mitigate specific problems faced by cold start recommendation systems, such as bias of the cold start recommendation system as a whole (taken care of in gen method), and popularity bias which is taken care by the score scaling method. Hence we get fairly better results than the base paper.</a:t>
            </a:r>
            <a:endParaRPr sz="1600"/>
          </a:p>
          <a:p>
            <a:pPr indent="0" lvl="0" marL="457200" rtl="0" algn="l">
              <a:spcBef>
                <a:spcPts val="1200"/>
              </a:spcBef>
              <a:spcAft>
                <a:spcPts val="0"/>
              </a:spcAft>
              <a:buNone/>
            </a:pPr>
            <a:r>
              <a:t/>
            </a:r>
            <a:endParaRPr sz="100"/>
          </a:p>
          <a:p>
            <a:pPr indent="-330200" lvl="0" marL="457200" rtl="0" algn="l">
              <a:spcBef>
                <a:spcPts val="1200"/>
              </a:spcBef>
              <a:spcAft>
                <a:spcPts val="0"/>
              </a:spcAft>
              <a:buSzPts val="1600"/>
              <a:buChar char="●"/>
            </a:pPr>
            <a:r>
              <a:rPr lang="en" sz="1600"/>
              <a:t>We also run the gen and scale models with k=200 ( 200 cold start items in a batch).  This greatly increases the values of the precision, recall and NDCG.</a:t>
            </a:r>
            <a:endParaRPr sz="1600"/>
          </a:p>
          <a:p>
            <a:pPr indent="0" lvl="0" marL="0" rtl="0" algn="l">
              <a:spcBef>
                <a:spcPts val="1200"/>
              </a:spcBef>
              <a:spcAft>
                <a:spcPts val="1200"/>
              </a:spcAft>
              <a:buNone/>
            </a:pPr>
            <a:r>
              <a:t/>
            </a:r>
            <a:endParaRPr/>
          </a:p>
        </p:txBody>
      </p:sp>
      <p:pic>
        <p:nvPicPr>
          <p:cNvPr id="238" name="Google Shape;238;p29"/>
          <p:cNvPicPr preferRelativeResize="0"/>
          <p:nvPr/>
        </p:nvPicPr>
        <p:blipFill>
          <a:blip r:embed="rId3">
            <a:alphaModFix/>
          </a:blip>
          <a:stretch>
            <a:fillRect/>
          </a:stretch>
        </p:blipFill>
        <p:spPr>
          <a:xfrm>
            <a:off x="1945225" y="3393075"/>
            <a:ext cx="5400299" cy="873075"/>
          </a:xfrm>
          <a:prstGeom prst="rect">
            <a:avLst/>
          </a:prstGeom>
          <a:noFill/>
          <a:ln>
            <a:noFill/>
          </a:ln>
        </p:spPr>
      </p:pic>
      <p:sp>
        <p:nvSpPr>
          <p:cNvPr id="239" name="Google Shape;239;p29"/>
          <p:cNvSpPr txBox="1"/>
          <p:nvPr/>
        </p:nvSpPr>
        <p:spPr>
          <a:xfrm>
            <a:off x="3268675" y="4418025"/>
            <a:ext cx="37905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1200"/>
              </a:spcAft>
              <a:buNone/>
            </a:pPr>
            <a:r>
              <a:rPr lang="en" sz="1300">
                <a:solidFill>
                  <a:schemeClr val="lt1"/>
                </a:solidFill>
                <a:latin typeface="Lato"/>
                <a:ea typeface="Lato"/>
                <a:cs typeface="Lato"/>
                <a:sym typeface="Lato"/>
              </a:rPr>
              <a:t>RESULTS OF BASE PAPER</a:t>
            </a:r>
            <a:endParaRPr sz="1300">
              <a:solidFill>
                <a:schemeClr val="lt1"/>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245" name="Google Shape;245;p3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sz="1800"/>
              <a:t>In this work, we investigate the fairness among new items in cold start recommendation systems. First, we experimentally prove the presence of unfairness in existing cold start systems. </a:t>
            </a:r>
            <a:endParaRPr sz="1800"/>
          </a:p>
          <a:p>
            <a:pPr indent="0" lvl="0" marL="0" rtl="0" algn="l">
              <a:spcBef>
                <a:spcPts val="1200"/>
              </a:spcBef>
              <a:spcAft>
                <a:spcPts val="0"/>
              </a:spcAft>
              <a:buNone/>
            </a:pPr>
            <a:r>
              <a:t/>
            </a:r>
            <a:endParaRPr sz="1800"/>
          </a:p>
          <a:p>
            <a:pPr indent="0" lvl="0" marL="0" rtl="0" algn="l">
              <a:spcBef>
                <a:spcPts val="1200"/>
              </a:spcBef>
              <a:spcAft>
                <a:spcPts val="0"/>
              </a:spcAft>
              <a:buNone/>
            </a:pPr>
            <a:r>
              <a:rPr lang="en" sz="1800"/>
              <a:t>We implemented two concrete models – Scale and Gen. Lastly, we perform experiments to show the effectiveness of the two proposed models for enhancing fairness and preserving recommendation utility.</a:t>
            </a:r>
            <a:endParaRPr sz="1800"/>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FUTURE WORK</a:t>
            </a:r>
            <a:endParaRPr sz="3000"/>
          </a:p>
        </p:txBody>
      </p:sp>
      <p:sp>
        <p:nvSpPr>
          <p:cNvPr id="251" name="Google Shape;251;p31"/>
          <p:cNvSpPr txBox="1"/>
          <p:nvPr>
            <p:ph idx="1" type="body"/>
          </p:nvPr>
        </p:nvSpPr>
        <p:spPr>
          <a:xfrm>
            <a:off x="1297500" y="946275"/>
            <a:ext cx="7038900" cy="3815700"/>
          </a:xfrm>
          <a:prstGeom prst="rect">
            <a:avLst/>
          </a:prstGeom>
        </p:spPr>
        <p:txBody>
          <a:bodyPr anchorCtr="0" anchor="t" bIns="91425" lIns="91425" spcFirstLastPara="1" rIns="91425" wrap="square" tIns="91425">
            <a:normAutofit lnSpcReduction="10000"/>
          </a:bodyPr>
          <a:lstStyle/>
          <a:p>
            <a:pPr indent="-336550" lvl="0" marL="457200" rtl="0" algn="l">
              <a:spcBef>
                <a:spcPts val="0"/>
              </a:spcBef>
              <a:spcAft>
                <a:spcPts val="0"/>
              </a:spcAft>
              <a:buSzPts val="1700"/>
              <a:buChar char="●"/>
            </a:pPr>
            <a:r>
              <a:rPr lang="en" sz="1700"/>
              <a:t>Explore the recommendation fairness between cold and warm items in a unified recommendation scenario, </a:t>
            </a:r>
            <a:r>
              <a:rPr lang="en" sz="1700"/>
              <a:t>so as to apply this model in real-world context.</a:t>
            </a:r>
            <a:endParaRPr sz="1700"/>
          </a:p>
          <a:p>
            <a:pPr indent="0" lvl="0" marL="457200" rtl="0" algn="l">
              <a:spcBef>
                <a:spcPts val="1200"/>
              </a:spcBef>
              <a:spcAft>
                <a:spcPts val="0"/>
              </a:spcAft>
              <a:buNone/>
            </a:pPr>
            <a:r>
              <a:t/>
            </a:r>
            <a:endParaRPr sz="1700"/>
          </a:p>
          <a:p>
            <a:pPr indent="-336550" lvl="0" marL="457200" rtl="0" algn="l">
              <a:spcBef>
                <a:spcPts val="1200"/>
              </a:spcBef>
              <a:spcAft>
                <a:spcPts val="0"/>
              </a:spcAft>
              <a:buSzPts val="1700"/>
              <a:buChar char="●"/>
            </a:pPr>
            <a:r>
              <a:rPr lang="en" sz="1700"/>
              <a:t>Implement this model on other datasets such as CiteULike </a:t>
            </a:r>
            <a:r>
              <a:rPr lang="en" sz="1700"/>
              <a:t>(dataset re</a:t>
            </a:r>
            <a:r>
              <a:rPr lang="en" sz="1700"/>
              <a:t>cording user preferences toward scientific articles), etc.</a:t>
            </a:r>
            <a:endParaRPr sz="1700"/>
          </a:p>
          <a:p>
            <a:pPr indent="0" lvl="0" marL="457200" rtl="0" algn="l">
              <a:spcBef>
                <a:spcPts val="1200"/>
              </a:spcBef>
              <a:spcAft>
                <a:spcPts val="0"/>
              </a:spcAft>
              <a:buNone/>
            </a:pPr>
            <a:r>
              <a:t/>
            </a:r>
            <a:endParaRPr sz="1700"/>
          </a:p>
          <a:p>
            <a:pPr indent="-336550" lvl="0" marL="457200" rtl="0" algn="l">
              <a:spcBef>
                <a:spcPts val="1200"/>
              </a:spcBef>
              <a:spcAft>
                <a:spcPts val="0"/>
              </a:spcAft>
              <a:buSzPts val="1700"/>
              <a:buChar char="●"/>
            </a:pPr>
            <a:r>
              <a:rPr lang="en" sz="1700"/>
              <a:t>We would also like to deploy the trained models as an application that can recommend items to users.</a:t>
            </a:r>
            <a:endParaRPr sz="1700"/>
          </a:p>
          <a:p>
            <a:pPr indent="0" lvl="0" marL="457200" rtl="0" algn="l">
              <a:spcBef>
                <a:spcPts val="1200"/>
              </a:spcBef>
              <a:spcAft>
                <a:spcPts val="1200"/>
              </a:spcAft>
              <a:buNone/>
            </a:pPr>
            <a:r>
              <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ABSTRACT</a:t>
            </a:r>
            <a:endParaRPr/>
          </a:p>
        </p:txBody>
      </p:sp>
      <p:sp>
        <p:nvSpPr>
          <p:cNvPr id="141" name="Google Shape;141;p14"/>
          <p:cNvSpPr txBox="1"/>
          <p:nvPr>
            <p:ph idx="1" type="body"/>
          </p:nvPr>
        </p:nvSpPr>
        <p:spPr>
          <a:xfrm>
            <a:off x="1297500" y="1567550"/>
            <a:ext cx="7467600" cy="342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In this project we investigated the recommendation fairness among new items. Previous efforts in this field have studied fairness in recommender systems in scenarios where unfairness arises due to biased prior user-feedback history (like clicks or views). However, to date, the problem of ensuring fairness has not been studied in a system without feedback history. </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rPr lang="en" sz="1600"/>
              <a:t>In this project, we implemented a learnable post-processing framework as a blueprint for enhancing fairness, with which we create two concrete models. Experiments over the ML1M dataset shows the effectiveness of these models for enhancing fairness while also preserving recommendation utility.</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Individual Con</a:t>
            </a:r>
            <a:r>
              <a:rPr lang="en"/>
              <a:t>tributions</a:t>
            </a:r>
            <a:endParaRPr/>
          </a:p>
        </p:txBody>
      </p:sp>
      <p:sp>
        <p:nvSpPr>
          <p:cNvPr id="257" name="Google Shape;257;p3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b="1" i="1" lang="en" sz="1700"/>
              <a:t>Amith Bhat</a:t>
            </a:r>
            <a:r>
              <a:rPr lang="en" sz="1700"/>
              <a:t>: Data Preprocessing on the ML1M dataset, implementing joint-learning generative model.</a:t>
            </a:r>
            <a:endParaRPr sz="1700"/>
          </a:p>
          <a:p>
            <a:pPr indent="0" lvl="0" marL="457200" rtl="0" algn="l">
              <a:spcBef>
                <a:spcPts val="1200"/>
              </a:spcBef>
              <a:spcAft>
                <a:spcPts val="0"/>
              </a:spcAft>
              <a:buNone/>
            </a:pPr>
            <a:r>
              <a:t/>
            </a:r>
            <a:endParaRPr sz="1700"/>
          </a:p>
          <a:p>
            <a:pPr indent="-336550" lvl="0" marL="457200" rtl="0" algn="l">
              <a:spcBef>
                <a:spcPts val="1200"/>
              </a:spcBef>
              <a:spcAft>
                <a:spcPts val="0"/>
              </a:spcAft>
              <a:buSzPts val="1700"/>
              <a:buChar char="●"/>
            </a:pPr>
            <a:r>
              <a:rPr b="1" i="1" lang="en" sz="1700"/>
              <a:t>Kumsetty Nikhil Venkat</a:t>
            </a:r>
            <a:r>
              <a:rPr lang="en" sz="1700"/>
              <a:t>: Data Preprocessing on the ML1M dataset, implementing score-scaling model.</a:t>
            </a:r>
            <a:endParaRPr sz="17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CITATIONS</a:t>
            </a:r>
            <a:endParaRPr/>
          </a:p>
        </p:txBody>
      </p:sp>
      <p:sp>
        <p:nvSpPr>
          <p:cNvPr id="263" name="Google Shape;263;p33"/>
          <p:cNvSpPr txBox="1"/>
          <p:nvPr>
            <p:ph idx="1" type="body"/>
          </p:nvPr>
        </p:nvSpPr>
        <p:spPr>
          <a:xfrm>
            <a:off x="1255500" y="928700"/>
            <a:ext cx="7038900" cy="4010400"/>
          </a:xfrm>
          <a:prstGeom prst="rect">
            <a:avLst/>
          </a:prstGeom>
        </p:spPr>
        <p:txBody>
          <a:bodyPr anchorCtr="0" anchor="t" bIns="91425" lIns="91425" spcFirstLastPara="1" rIns="91425" wrap="square" tIns="91425">
            <a:normAutofit lnSpcReduction="10000"/>
          </a:bodyPr>
          <a:lstStyle/>
          <a:p>
            <a:pPr indent="-457200" lvl="0" marL="457200" rtl="0" algn="l">
              <a:spcBef>
                <a:spcPts val="0"/>
              </a:spcBef>
              <a:spcAft>
                <a:spcPts val="0"/>
              </a:spcAft>
              <a:buNone/>
            </a:pPr>
            <a:r>
              <a:rPr b="1" lang="en" sz="1200">
                <a:highlight>
                  <a:schemeClr val="dk1"/>
                </a:highlight>
                <a:latin typeface="Courier New"/>
                <a:ea typeface="Courier New"/>
                <a:cs typeface="Courier New"/>
                <a:sym typeface="Courier New"/>
              </a:rPr>
              <a:t>[1]  </a:t>
            </a:r>
            <a:r>
              <a:rPr lang="en" sz="1200">
                <a:highlight>
                  <a:schemeClr val="dk1"/>
                </a:highlight>
                <a:latin typeface="Courier New"/>
                <a:ea typeface="Courier New"/>
                <a:cs typeface="Courier New"/>
                <a:sym typeface="Courier New"/>
              </a:rPr>
              <a:t>R.  Burke,  “Multisided  fairness  for  recommendation,”CoRR,  vol.abs/1707.00093,   2017.   [Online].   Available:   http://arxiv.org/abs/1707.00093</a:t>
            </a:r>
            <a:endParaRPr sz="1200">
              <a:highlight>
                <a:schemeClr val="dk1"/>
              </a:highlight>
              <a:latin typeface="Courier New"/>
              <a:ea typeface="Courier New"/>
              <a:cs typeface="Courier New"/>
              <a:sym typeface="Courier New"/>
            </a:endParaRPr>
          </a:p>
          <a:p>
            <a:pPr indent="-457200" lvl="0" marL="457200" rtl="0" algn="l">
              <a:spcBef>
                <a:spcPts val="1200"/>
              </a:spcBef>
              <a:spcAft>
                <a:spcPts val="0"/>
              </a:spcAft>
              <a:buNone/>
            </a:pPr>
            <a:r>
              <a:rPr b="1" lang="en" sz="1200">
                <a:highlight>
                  <a:schemeClr val="dk1"/>
                </a:highlight>
                <a:latin typeface="Courier New"/>
                <a:ea typeface="Courier New"/>
                <a:cs typeface="Courier New"/>
                <a:sym typeface="Courier New"/>
              </a:rPr>
              <a:t>[2] </a:t>
            </a:r>
            <a:r>
              <a:rPr lang="en" sz="1200">
                <a:highlight>
                  <a:schemeClr val="dk1"/>
                </a:highlight>
                <a:latin typeface="Courier New"/>
                <a:ea typeface="Courier New"/>
                <a:cs typeface="Courier New"/>
                <a:sym typeface="Courier New"/>
              </a:rPr>
              <a:t> T. Kamishima and S. Akaho, “Considerations on recommendation independence for a find-good-items task,” 2017.</a:t>
            </a:r>
            <a:endParaRPr sz="1200">
              <a:highlight>
                <a:schemeClr val="dk1"/>
              </a:highlight>
              <a:latin typeface="Courier New"/>
              <a:ea typeface="Courier New"/>
              <a:cs typeface="Courier New"/>
              <a:sym typeface="Courier New"/>
            </a:endParaRPr>
          </a:p>
          <a:p>
            <a:pPr indent="-457200" lvl="0" marL="457200" rtl="0" algn="l">
              <a:spcBef>
                <a:spcPts val="1200"/>
              </a:spcBef>
              <a:spcAft>
                <a:spcPts val="0"/>
              </a:spcAft>
              <a:buNone/>
            </a:pPr>
            <a:r>
              <a:rPr b="1" lang="en" sz="1200">
                <a:highlight>
                  <a:schemeClr val="dk1"/>
                </a:highlight>
                <a:latin typeface="Courier New"/>
                <a:ea typeface="Courier New"/>
                <a:cs typeface="Courier New"/>
                <a:sym typeface="Courier New"/>
              </a:rPr>
              <a:t>[3] </a:t>
            </a:r>
            <a:r>
              <a:rPr lang="en" sz="1200">
                <a:highlight>
                  <a:schemeClr val="dk1"/>
                </a:highlight>
                <a:latin typeface="Courier New"/>
                <a:ea typeface="Courier New"/>
                <a:cs typeface="Courier New"/>
                <a:sym typeface="Courier New"/>
              </a:rPr>
              <a:t>  Prost,  H.  Qian,  Q.  Chen,  E.  H.  Chi,  J.  Chen,  and  A.  Beutel,“Toward a better trade-off between performance and fairness with kernel-based  distribution  matching,”CoRR,  vol.  abs/1910.11779,2019. [Online]. Available: http://arxiv.org/abs/1910.11779</a:t>
            </a:r>
            <a:endParaRPr sz="1200">
              <a:highlight>
                <a:schemeClr val="dk1"/>
              </a:highlight>
              <a:latin typeface="Courier New"/>
              <a:ea typeface="Courier New"/>
              <a:cs typeface="Courier New"/>
              <a:sym typeface="Courier New"/>
            </a:endParaRPr>
          </a:p>
          <a:p>
            <a:pPr indent="-457200" lvl="0" marL="457200" rtl="0" algn="l">
              <a:spcBef>
                <a:spcPts val="1200"/>
              </a:spcBef>
              <a:spcAft>
                <a:spcPts val="1200"/>
              </a:spcAft>
              <a:buNone/>
            </a:pPr>
            <a:r>
              <a:rPr b="1" lang="en" sz="1200">
                <a:highlight>
                  <a:schemeClr val="dk1"/>
                </a:highlight>
                <a:latin typeface="Courier New"/>
                <a:ea typeface="Courier New"/>
                <a:cs typeface="Courier New"/>
                <a:sym typeface="Courier New"/>
              </a:rPr>
              <a:t>[4] </a:t>
            </a:r>
            <a:r>
              <a:rPr lang="en" sz="1200">
                <a:highlight>
                  <a:schemeClr val="dk1"/>
                </a:highlight>
                <a:latin typeface="Courier New"/>
                <a:ea typeface="Courier New"/>
                <a:cs typeface="Courier New"/>
                <a:sym typeface="Courier New"/>
              </a:rPr>
              <a:t> </a:t>
            </a:r>
            <a:r>
              <a:rPr b="1" lang="en" sz="1200">
                <a:highlight>
                  <a:schemeClr val="dk1"/>
                </a:highlight>
                <a:latin typeface="Courier New"/>
                <a:ea typeface="Courier New"/>
                <a:cs typeface="Courier New"/>
                <a:sym typeface="Courier New"/>
              </a:rPr>
              <a:t>(BASE PAPER)</a:t>
            </a:r>
            <a:r>
              <a:rPr lang="en" sz="1200">
                <a:highlight>
                  <a:schemeClr val="dk1"/>
                </a:highlight>
                <a:latin typeface="Courier New"/>
                <a:ea typeface="Courier New"/>
                <a:cs typeface="Courier New"/>
                <a:sym typeface="Courier New"/>
              </a:rPr>
              <a:t> </a:t>
            </a:r>
            <a:r>
              <a:rPr lang="en" sz="1200">
                <a:latin typeface="Courier New"/>
                <a:ea typeface="Courier New"/>
                <a:cs typeface="Courier New"/>
                <a:sym typeface="Courier New"/>
              </a:rPr>
              <a:t>Zhu,   J.   Kim,   T.   Nguyen,   A.   Fenton,   and   J.   Caverlee,“Fairness  among  new  items  in  cold  start  recommender  systems,”inProceedings  of  the  44th  International  ACM  SIGIR  Conference on   Research   and   Development   in   Information   Retrieval,   ser.SIGIR  ’21.New  York,  NY,  USA:  Association  for  Computing Machinery, 2021, p. 767–776. [Online]. Available: https://doi.org/10.1145/3404835.3462948</a:t>
            </a:r>
            <a:endParaRPr sz="1100">
              <a:highlight>
                <a:schemeClr val="dk1"/>
              </a:highlight>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4"/>
          <p:cNvSpPr txBox="1"/>
          <p:nvPr>
            <p:ph type="title"/>
          </p:nvPr>
        </p:nvSpPr>
        <p:spPr>
          <a:xfrm>
            <a:off x="1052550" y="211470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4000"/>
              <a:t>Thank You</a:t>
            </a:r>
            <a:endParaRPr sz="4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47" name="Google Shape;147;p15"/>
          <p:cNvSpPr txBox="1"/>
          <p:nvPr>
            <p:ph idx="1" type="body"/>
          </p:nvPr>
        </p:nvSpPr>
        <p:spPr>
          <a:xfrm>
            <a:off x="1297500" y="1264450"/>
            <a:ext cx="7394100" cy="35220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Recommender systems are important for connecting users to the right items. These systems are used in many places, such as Amazon’s product </a:t>
            </a:r>
            <a:r>
              <a:rPr lang="en" sz="1700"/>
              <a:t>recommender</a:t>
            </a:r>
            <a:r>
              <a:rPr lang="en" sz="1700"/>
              <a:t> system, Netflix’s movie recommender system, etc.</a:t>
            </a:r>
            <a:endParaRPr sz="1700"/>
          </a:p>
          <a:p>
            <a:pPr indent="0" lvl="0" marL="457200" rtl="0" algn="l">
              <a:spcBef>
                <a:spcPts val="1200"/>
              </a:spcBef>
              <a:spcAft>
                <a:spcPts val="0"/>
              </a:spcAft>
              <a:buNone/>
            </a:pPr>
            <a:r>
              <a:t/>
            </a:r>
            <a:endParaRPr sz="1700"/>
          </a:p>
          <a:p>
            <a:pPr indent="-336550" lvl="0" marL="457200" rtl="0" algn="l">
              <a:spcBef>
                <a:spcPts val="1200"/>
              </a:spcBef>
              <a:spcAft>
                <a:spcPts val="0"/>
              </a:spcAft>
              <a:buSzPts val="1700"/>
              <a:buChar char="●"/>
            </a:pPr>
            <a:r>
              <a:rPr lang="en" sz="1700"/>
              <a:t>However, a challenge associated with recommender systems is ensuring the fairness of the recommendations. For example, in a a recruiting recommender that recommends job candidates , are candidates of different genders treated equally? Unfairness in recommendation may lead to potential negative impacts to user satisfaction, the recommendation platform itself, etc.</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53" name="Google Shape;153;p16"/>
          <p:cNvSpPr txBox="1"/>
          <p:nvPr>
            <p:ph idx="1" type="body"/>
          </p:nvPr>
        </p:nvSpPr>
        <p:spPr>
          <a:xfrm>
            <a:off x="1297500" y="1264450"/>
            <a:ext cx="7038900" cy="32145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Previous works have revealed that widely used recommendation algorithms can indeed produce unfair recommendations toward different items. </a:t>
            </a:r>
            <a:r>
              <a:rPr lang="en" sz="1700"/>
              <a:t> In this scenario, they show that the main driver of unfairness is the data bias in historical feedback (like clicks or views), and recommendation algorithms unaware of this bias can inherit and amplify this bias to produce unfair recommendations.</a:t>
            </a:r>
            <a:endParaRPr sz="1700"/>
          </a:p>
          <a:p>
            <a:pPr indent="0" lvl="0" marL="457200" rtl="0" algn="l">
              <a:spcBef>
                <a:spcPts val="1200"/>
              </a:spcBef>
              <a:spcAft>
                <a:spcPts val="0"/>
              </a:spcAft>
              <a:buNone/>
            </a:pPr>
            <a:r>
              <a:t/>
            </a:r>
            <a:endParaRPr sz="1700"/>
          </a:p>
          <a:p>
            <a:pPr indent="-336550" lvl="0" marL="457200" rtl="0" algn="l">
              <a:spcBef>
                <a:spcPts val="1200"/>
              </a:spcBef>
              <a:spcAft>
                <a:spcPts val="0"/>
              </a:spcAft>
              <a:buSzPts val="1700"/>
              <a:buChar char="●"/>
            </a:pPr>
            <a:r>
              <a:rPr lang="en" sz="1700"/>
              <a:t>What if there is no historical feedback?</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59" name="Google Shape;159;p17"/>
          <p:cNvSpPr txBox="1"/>
          <p:nvPr>
            <p:ph idx="1" type="body"/>
          </p:nvPr>
        </p:nvSpPr>
        <p:spPr>
          <a:xfrm>
            <a:off x="1297500" y="1264450"/>
            <a:ext cx="7038900" cy="32145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We know that the data bias can be transferred from warm start items to new items through item content features due to the nature of machine learning algorithms.</a:t>
            </a:r>
            <a:endParaRPr sz="1700"/>
          </a:p>
          <a:p>
            <a:pPr indent="0" lvl="0" marL="457200" rtl="0" algn="l">
              <a:spcBef>
                <a:spcPts val="1200"/>
              </a:spcBef>
              <a:spcAft>
                <a:spcPts val="0"/>
              </a:spcAft>
              <a:buNone/>
            </a:pPr>
            <a:r>
              <a:t/>
            </a:r>
            <a:endParaRPr sz="1700"/>
          </a:p>
          <a:p>
            <a:pPr indent="-336550" lvl="0" marL="457200" rtl="0" algn="l">
              <a:spcBef>
                <a:spcPts val="1200"/>
              </a:spcBef>
              <a:spcAft>
                <a:spcPts val="0"/>
              </a:spcAft>
              <a:buSzPts val="1700"/>
              <a:buChar char="●"/>
            </a:pPr>
            <a:r>
              <a:rPr lang="en" sz="1700"/>
              <a:t>This fairness gap can be especially problematic since unfairness introduced by cold start recommenders will be perpetuated and accumulated through the entire life cycle of an item, resulting in growing difficulty for mitigating unfairness as the life cycle goes on.</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65" name="Google Shape;165;p18"/>
          <p:cNvSpPr txBox="1"/>
          <p:nvPr>
            <p:ph idx="1" type="body"/>
          </p:nvPr>
        </p:nvSpPr>
        <p:spPr>
          <a:xfrm>
            <a:off x="1297500" y="1264450"/>
            <a:ext cx="7498800" cy="34698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One significant obstacle we face is the issue of formally defining fairness. How exactly should we quantify the concept of fairness? In this work, we follow two well-known concepts – </a:t>
            </a:r>
            <a:r>
              <a:rPr b="1" lang="en" sz="1700"/>
              <a:t>equal opportunity</a:t>
            </a:r>
            <a:r>
              <a:rPr lang="en" sz="1700"/>
              <a:t> and </a:t>
            </a:r>
            <a:r>
              <a:rPr b="1" lang="en" sz="1700"/>
              <a:t>Rawlsian Max-Min fairness</a:t>
            </a:r>
            <a:r>
              <a:rPr lang="en" sz="1700"/>
              <a:t> principle of distributive justice – to introduce the </a:t>
            </a:r>
            <a:r>
              <a:rPr b="1" i="1" lang="en" sz="1700"/>
              <a:t>Max-Min Opportunity Fairness</a:t>
            </a:r>
            <a:r>
              <a:rPr lang="en" sz="1700"/>
              <a:t> in the context of cold start scenarios.</a:t>
            </a:r>
            <a:endParaRPr sz="1700"/>
          </a:p>
          <a:p>
            <a:pPr indent="0" lvl="0" marL="914400" rtl="0" algn="l">
              <a:spcBef>
                <a:spcPts val="1200"/>
              </a:spcBef>
              <a:spcAft>
                <a:spcPts val="0"/>
              </a:spcAft>
              <a:buNone/>
            </a:pPr>
            <a:r>
              <a:t/>
            </a:r>
            <a:endParaRPr sz="1700"/>
          </a:p>
          <a:p>
            <a:pPr indent="-336550" lvl="0" marL="457200" rtl="0" algn="l">
              <a:spcBef>
                <a:spcPts val="1200"/>
              </a:spcBef>
              <a:spcAft>
                <a:spcPts val="0"/>
              </a:spcAft>
              <a:buSzPts val="1700"/>
              <a:buChar char="●"/>
            </a:pPr>
            <a:r>
              <a:rPr lang="en" sz="1700"/>
              <a:t>In a classification task, </a:t>
            </a:r>
            <a:r>
              <a:rPr b="1" lang="en" sz="1700"/>
              <a:t>equal opportunity</a:t>
            </a:r>
            <a:r>
              <a:rPr lang="en" sz="1700"/>
              <a:t> requires a model to produce the same true positive rate (TPR) for all individuals or groups. </a:t>
            </a:r>
            <a:r>
              <a:rPr b="1" lang="en" sz="1700"/>
              <a:t>Rawlsian Max-Min fairness</a:t>
            </a:r>
            <a:r>
              <a:rPr lang="en" sz="1700"/>
              <a:t> requires a model to maximize the minimum utility of individuals or groups so that no subject is underserved by the model.</a:t>
            </a:r>
            <a:endParaRPr sz="1700"/>
          </a:p>
          <a:p>
            <a:pPr indent="0" lvl="0" marL="914400" rtl="0" algn="l">
              <a:spcBef>
                <a:spcPts val="1200"/>
              </a:spcBef>
              <a:spcAft>
                <a:spcPts val="0"/>
              </a:spcAft>
              <a:buNone/>
            </a:pPr>
            <a:r>
              <a:t/>
            </a:r>
            <a:endParaRPr sz="1700"/>
          </a:p>
          <a:p>
            <a:pPr indent="0" lvl="0" marL="0" rtl="0" algn="l">
              <a:spcBef>
                <a:spcPts val="1200"/>
              </a:spcBef>
              <a:spcAft>
                <a:spcPts val="1200"/>
              </a:spcAft>
              <a:buNone/>
            </a:pPr>
            <a:r>
              <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Motivation</a:t>
            </a:r>
            <a:endParaRPr sz="3000"/>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t>To create an equitable recommender system which gives fair recommendations to users even when there is no input about the users’ preferences.</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idx="4294967295" type="title"/>
          </p:nvPr>
        </p:nvSpPr>
        <p:spPr>
          <a:xfrm>
            <a:off x="1052550" y="578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LITERATURE REVIEW</a:t>
            </a:r>
            <a:endParaRPr/>
          </a:p>
        </p:txBody>
      </p:sp>
      <p:graphicFrame>
        <p:nvGraphicFramePr>
          <p:cNvPr id="177" name="Google Shape;177;p20"/>
          <p:cNvGraphicFramePr/>
          <p:nvPr/>
        </p:nvGraphicFramePr>
        <p:xfrm>
          <a:off x="138350" y="863450"/>
          <a:ext cx="3000000" cy="3000000"/>
        </p:xfrm>
        <a:graphic>
          <a:graphicData uri="http://schemas.openxmlformats.org/drawingml/2006/table">
            <a:tbl>
              <a:tblPr>
                <a:noFill/>
                <a:tableStyleId>{81BA9087-05C8-4A26-9389-A073C0AF3952}</a:tableStyleId>
              </a:tblPr>
              <a:tblGrid>
                <a:gridCol w="2251800"/>
                <a:gridCol w="6615500"/>
              </a:tblGrid>
              <a:tr h="313525">
                <a:tc>
                  <a:txBody>
                    <a:bodyPr/>
                    <a:lstStyle/>
                    <a:p>
                      <a:pPr indent="0" lvl="0" marL="0" rtl="0" algn="l">
                        <a:spcBef>
                          <a:spcPts val="0"/>
                        </a:spcBef>
                        <a:spcAft>
                          <a:spcPts val="0"/>
                        </a:spcAft>
                        <a:buNone/>
                      </a:pPr>
                      <a:r>
                        <a:rPr lang="en">
                          <a:solidFill>
                            <a:schemeClr val="lt1"/>
                          </a:solidFill>
                        </a:rPr>
                        <a:t>Paper &amp; Author</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Work Done</a:t>
                      </a:r>
                      <a:endParaRPr>
                        <a:solidFill>
                          <a:schemeClr val="lt1"/>
                        </a:solidFill>
                      </a:endParaRPr>
                    </a:p>
                  </a:txBody>
                  <a:tcPr marT="91425" marB="91425" marR="91425" marL="91425"/>
                </a:tc>
              </a:tr>
              <a:tr h="803325">
                <a:tc>
                  <a:txBody>
                    <a:bodyPr/>
                    <a:lstStyle/>
                    <a:p>
                      <a:pPr indent="0" lvl="0" marL="0" rtl="0" algn="l">
                        <a:spcBef>
                          <a:spcPts val="0"/>
                        </a:spcBef>
                        <a:spcAft>
                          <a:spcPts val="0"/>
                        </a:spcAft>
                        <a:buNone/>
                      </a:pPr>
                      <a:r>
                        <a:rPr lang="en" sz="1200">
                          <a:solidFill>
                            <a:schemeClr val="lt1"/>
                          </a:solidFill>
                        </a:rPr>
                        <a:t>Burke et al. [1] (2017)</a:t>
                      </a:r>
                      <a:endParaRPr sz="1200">
                        <a:solidFill>
                          <a:schemeClr val="lt1"/>
                        </a:solidFill>
                      </a:endParaRPr>
                    </a:p>
                  </a:txBody>
                  <a:tcPr marT="91425" marB="91425" marR="91425" marL="91425"/>
                </a:tc>
                <a:tc>
                  <a:txBody>
                    <a:bodyPr/>
                    <a:lstStyle/>
                    <a:p>
                      <a:pPr indent="0" lvl="0" marL="0" rtl="0" algn="l">
                        <a:spcBef>
                          <a:spcPts val="0"/>
                        </a:spcBef>
                        <a:spcAft>
                          <a:spcPts val="0"/>
                        </a:spcAft>
                        <a:buNone/>
                      </a:pPr>
                      <a:r>
                        <a:rPr lang="en" sz="1200">
                          <a:solidFill>
                            <a:schemeClr val="lt1"/>
                          </a:solidFill>
                        </a:rPr>
                        <a:t>Mostly  concentrated  on the  rating  prediction  tasks.  Also  explored fairness  and  unfairness  in  the  ranking  of  an  item  by calculating   the   differences   in   the   rating   distributions predicted  by  recommenders  across  item  groups.</a:t>
                      </a:r>
                      <a:endParaRPr sz="1200">
                        <a:solidFill>
                          <a:schemeClr val="lt1"/>
                        </a:solidFill>
                      </a:endParaRPr>
                    </a:p>
                  </a:txBody>
                  <a:tcPr marT="91425" marB="91425" marR="91425" marL="91425"/>
                </a:tc>
              </a:tr>
              <a:tr h="822925">
                <a:tc>
                  <a:txBody>
                    <a:bodyPr/>
                    <a:lstStyle/>
                    <a:p>
                      <a:pPr indent="0" lvl="0" marL="0" rtl="0" algn="l">
                        <a:spcBef>
                          <a:spcPts val="0"/>
                        </a:spcBef>
                        <a:spcAft>
                          <a:spcPts val="0"/>
                        </a:spcAft>
                        <a:buNone/>
                      </a:pPr>
                      <a:r>
                        <a:rPr lang="en" sz="1200">
                          <a:solidFill>
                            <a:schemeClr val="lt1"/>
                          </a:solidFill>
                        </a:rPr>
                        <a:t>Kamishima et al. [2] (2017)</a:t>
                      </a:r>
                      <a:endParaRPr sz="1200">
                        <a:solidFill>
                          <a:schemeClr val="lt1"/>
                        </a:solidFill>
                      </a:endParaRPr>
                    </a:p>
                  </a:txBody>
                  <a:tcPr marT="91425" marB="91425" marR="91425" marL="91425"/>
                </a:tc>
                <a:tc>
                  <a:txBody>
                    <a:bodyPr/>
                    <a:lstStyle/>
                    <a:p>
                      <a:pPr indent="0" lvl="0" marL="0" rtl="0" algn="l">
                        <a:spcBef>
                          <a:spcPts val="0"/>
                        </a:spcBef>
                        <a:spcAft>
                          <a:spcPts val="0"/>
                        </a:spcAft>
                        <a:buNone/>
                      </a:pPr>
                      <a:r>
                        <a:rPr lang="en" sz="1200">
                          <a:solidFill>
                            <a:schemeClr val="lt1"/>
                          </a:solidFill>
                        </a:rPr>
                        <a:t>Evolved into using a score  concept  of  fairness  among  items  using regularization based methods of evaluation of fairness in recommenders.</a:t>
                      </a:r>
                      <a:endParaRPr sz="1200">
                        <a:solidFill>
                          <a:schemeClr val="lt1"/>
                        </a:solidFill>
                      </a:endParaRPr>
                    </a:p>
                    <a:p>
                      <a:pPr indent="0" lvl="0" marL="0" rtl="0" algn="l">
                        <a:spcBef>
                          <a:spcPts val="0"/>
                        </a:spcBef>
                        <a:spcAft>
                          <a:spcPts val="0"/>
                        </a:spcAft>
                        <a:buNone/>
                      </a:pPr>
                      <a:r>
                        <a:t/>
                      </a:r>
                      <a:endParaRPr sz="1200">
                        <a:solidFill>
                          <a:schemeClr val="lt1"/>
                        </a:solidFill>
                      </a:endParaRPr>
                    </a:p>
                  </a:txBody>
                  <a:tcPr marT="91425" marB="91425" marR="91425" marL="91425"/>
                </a:tc>
              </a:tr>
              <a:tr h="919000">
                <a:tc>
                  <a:txBody>
                    <a:bodyPr/>
                    <a:lstStyle/>
                    <a:p>
                      <a:pPr indent="0" lvl="0" marL="0" rtl="0" algn="l">
                        <a:spcBef>
                          <a:spcPts val="0"/>
                        </a:spcBef>
                        <a:spcAft>
                          <a:spcPts val="0"/>
                        </a:spcAft>
                        <a:buNone/>
                      </a:pPr>
                      <a:r>
                        <a:rPr lang="en" sz="1200">
                          <a:solidFill>
                            <a:schemeClr val="lt1"/>
                          </a:solidFill>
                        </a:rPr>
                        <a:t>Prost et al. [3] (2019)</a:t>
                      </a:r>
                      <a:endParaRPr sz="1200">
                        <a:solidFill>
                          <a:schemeClr val="lt1"/>
                        </a:solidFill>
                      </a:endParaRPr>
                    </a:p>
                  </a:txBody>
                  <a:tcPr marT="91425" marB="91425" marR="91425" marL="91425"/>
                </a:tc>
                <a:tc>
                  <a:txBody>
                    <a:bodyPr/>
                    <a:lstStyle/>
                    <a:p>
                      <a:pPr indent="0" lvl="0" marL="0" rtl="0" algn="l">
                        <a:spcBef>
                          <a:spcPts val="0"/>
                        </a:spcBef>
                        <a:spcAft>
                          <a:spcPts val="0"/>
                        </a:spcAft>
                        <a:buNone/>
                      </a:pPr>
                      <a:r>
                        <a:rPr lang="en" sz="1200">
                          <a:solidFill>
                            <a:schemeClr val="lt1"/>
                          </a:solidFill>
                        </a:rPr>
                        <a:t>Proposed a new algorithm which investigated fairness in  item  rankings  directly  than  on  the  predicted  scores which were more intermediary in nature.</a:t>
                      </a:r>
                      <a:endParaRPr sz="1200">
                        <a:solidFill>
                          <a:schemeClr val="lt1"/>
                        </a:solidFill>
                      </a:endParaRPr>
                    </a:p>
                  </a:txBody>
                  <a:tcPr marT="91425" marB="91425" marR="91425" marL="91425"/>
                </a:tc>
              </a:tr>
              <a:tr h="731500">
                <a:tc>
                  <a:txBody>
                    <a:bodyPr/>
                    <a:lstStyle/>
                    <a:p>
                      <a:pPr indent="0" lvl="0" marL="0" rtl="0" algn="l">
                        <a:spcBef>
                          <a:spcPts val="0"/>
                        </a:spcBef>
                        <a:spcAft>
                          <a:spcPts val="0"/>
                        </a:spcAft>
                        <a:buNone/>
                      </a:pPr>
                      <a:r>
                        <a:rPr lang="en" sz="1200">
                          <a:solidFill>
                            <a:schemeClr val="lt1"/>
                          </a:solidFill>
                        </a:rPr>
                        <a:t>Ziwei et al. [4] (2021)</a:t>
                      </a:r>
                      <a:endParaRPr sz="1200">
                        <a:solidFill>
                          <a:srgbClr val="FFFFFF"/>
                        </a:solidFill>
                      </a:endParaRPr>
                    </a:p>
                  </a:txBody>
                  <a:tcPr marT="91425" marB="91425" marR="91425" marL="91425"/>
                </a:tc>
                <a:tc>
                  <a:txBody>
                    <a:bodyPr/>
                    <a:lstStyle/>
                    <a:p>
                      <a:pPr indent="0" lvl="0" marL="0" rtl="0" algn="l">
                        <a:spcBef>
                          <a:spcPts val="0"/>
                        </a:spcBef>
                        <a:spcAft>
                          <a:spcPts val="0"/>
                        </a:spcAft>
                        <a:buNone/>
                      </a:pPr>
                      <a:r>
                        <a:rPr lang="en" sz="1200">
                          <a:solidFill>
                            <a:schemeClr val="lt1"/>
                          </a:solidFill>
                        </a:rPr>
                        <a:t>Introduced the innovation of cold start recommender systems.</a:t>
                      </a:r>
                      <a:endParaRPr sz="1200">
                        <a:solidFill>
                          <a:schemeClr val="lt1"/>
                        </a:solidFill>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OUTCOME OF LITERATURE REVIEW</a:t>
            </a:r>
            <a:endParaRPr/>
          </a:p>
        </p:txBody>
      </p:sp>
      <p:sp>
        <p:nvSpPr>
          <p:cNvPr id="183" name="Google Shape;183;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In our literature review, we found that most papers in the domain of recommender systems focussed on improving fairness in scenarios where unfairness arises due to biased prior user-feedback history (like clicks or views). Hence, unfairness in systems which do not have any user data was not explored till now.</a:t>
            </a:r>
            <a:endParaRPr sz="1700"/>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