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5AD414-B35D-4AE4-8D2A-6E23F4FDD392}">
  <a:tblStyle styleId="{885AD414-B35D-4AE4-8D2A-6E23F4FDD3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5bac5f345_1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5bac5f345_1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5bac5f34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5bac5f34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5bac5f345_1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5bac5f345_1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ca961d4c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ca961d4c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ca961d4c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ca961d4c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619ffeb6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619ffeb6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5bac5f345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5bac5f345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619ffeb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619ffeb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5bac5f345_1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5bac5f345_1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5bac5f3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5bac5f34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619ffeb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619ffeb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619ffeb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619ffeb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5bac5f34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5bac5f34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619ffeb6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619ffeb6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5bac5f34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5bac5f34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5bac5f34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5bac5f34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5bac5f345_1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5bac5f345_1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i.org/10.1145/3404835.346294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57400" y="1449825"/>
            <a:ext cx="6186600" cy="18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Mitigating Unfairness and Bias in Cold Start Recommenders</a:t>
            </a:r>
            <a:endParaRPr/>
          </a:p>
        </p:txBody>
      </p:sp>
      <p:sp>
        <p:nvSpPr>
          <p:cNvPr id="135" name="Google Shape;135;p13"/>
          <p:cNvSpPr txBox="1"/>
          <p:nvPr>
            <p:ph idx="1" type="subTitle"/>
          </p:nvPr>
        </p:nvSpPr>
        <p:spPr>
          <a:xfrm>
            <a:off x="5083950" y="3924925"/>
            <a:ext cx="3724200" cy="7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By Team 17</a:t>
            </a:r>
            <a:endParaRPr sz="1700"/>
          </a:p>
          <a:p>
            <a:pPr indent="0" lvl="0" marL="0" rtl="0" algn="l">
              <a:spcBef>
                <a:spcPts val="0"/>
              </a:spcBef>
              <a:spcAft>
                <a:spcPts val="0"/>
              </a:spcAft>
              <a:buNone/>
            </a:pPr>
            <a:r>
              <a:rPr lang="en" sz="1700"/>
              <a:t>Kumsetty Nikhil Venkat - 181IT224</a:t>
            </a:r>
            <a:endParaRPr sz="1700"/>
          </a:p>
          <a:p>
            <a:pPr indent="0" lvl="0" marL="0" rtl="0" algn="l">
              <a:spcBef>
                <a:spcPts val="0"/>
              </a:spcBef>
              <a:spcAft>
                <a:spcPts val="0"/>
              </a:spcAft>
              <a:buNone/>
            </a:pPr>
            <a:r>
              <a:rPr lang="en" sz="1700"/>
              <a:t>Amith Bhat Nekkare - 181IT105</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Score Scaling Method:</a:t>
            </a:r>
            <a:endParaRPr sz="1700"/>
          </a:p>
          <a:p>
            <a:pPr indent="0" lvl="0" marL="457200" rtl="0" algn="l">
              <a:spcBef>
                <a:spcPts val="1200"/>
              </a:spcBef>
              <a:spcAft>
                <a:spcPts val="1200"/>
              </a:spcAft>
              <a:buNone/>
            </a:pPr>
            <a:r>
              <a:t/>
            </a:r>
            <a:endParaRPr/>
          </a:p>
        </p:txBody>
      </p:sp>
      <p:pic>
        <p:nvPicPr>
          <p:cNvPr id="191" name="Google Shape;191;p22"/>
          <p:cNvPicPr preferRelativeResize="0"/>
          <p:nvPr/>
        </p:nvPicPr>
        <p:blipFill>
          <a:blip r:embed="rId3">
            <a:alphaModFix/>
          </a:blip>
          <a:stretch>
            <a:fillRect/>
          </a:stretch>
        </p:blipFill>
        <p:spPr>
          <a:xfrm>
            <a:off x="1832375" y="2176292"/>
            <a:ext cx="5479250" cy="169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65975" y="320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WORK DONE - Gen Model</a:t>
            </a:r>
            <a:endParaRPr sz="3000"/>
          </a:p>
        </p:txBody>
      </p:sp>
      <p:sp>
        <p:nvSpPr>
          <p:cNvPr id="197" name="Google Shape;197;p23"/>
          <p:cNvSpPr txBox="1"/>
          <p:nvPr>
            <p:ph idx="1" type="body"/>
          </p:nvPr>
        </p:nvSpPr>
        <p:spPr>
          <a:xfrm>
            <a:off x="1123200" y="1129450"/>
            <a:ext cx="7820100" cy="4293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For the mid-sem evaluation, we have implemented the joint-learning generative model. It was run on the ML1M benchmark dataset.</a:t>
            </a:r>
            <a:endParaRPr sz="1700"/>
          </a:p>
          <a:p>
            <a:pPr indent="0" lvl="0" marL="457200" rtl="0" algn="l">
              <a:lnSpc>
                <a:spcPct val="100000"/>
              </a:lnSpc>
              <a:spcBef>
                <a:spcPts val="1200"/>
              </a:spcBef>
              <a:spcAft>
                <a:spcPts val="0"/>
              </a:spcAft>
              <a:buNone/>
            </a:pPr>
            <a:r>
              <a:t/>
            </a:r>
            <a:endParaRPr sz="1700"/>
          </a:p>
          <a:p>
            <a:pPr indent="0" lvl="0" marL="457200" rtl="0" algn="l">
              <a:lnSpc>
                <a:spcPct val="100000"/>
              </a:lnSpc>
              <a:spcBef>
                <a:spcPts val="1200"/>
              </a:spcBef>
              <a:spcAft>
                <a:spcPts val="0"/>
              </a:spcAft>
              <a:buNone/>
            </a:pPr>
            <a:r>
              <a:rPr lang="en" sz="1700"/>
              <a:t>                        		 15      	   	30     		   200</a:t>
            </a:r>
            <a:endParaRPr sz="1700"/>
          </a:p>
          <a:p>
            <a:pPr indent="0" lvl="0" marL="457200" rtl="0" algn="l">
              <a:lnSpc>
                <a:spcPct val="100000"/>
              </a:lnSpc>
              <a:spcBef>
                <a:spcPts val="1200"/>
              </a:spcBef>
              <a:spcAft>
                <a:spcPts val="0"/>
              </a:spcAft>
              <a:buNone/>
            </a:pPr>
            <a:r>
              <a:rPr lang="en" sz="1700"/>
              <a:t>Curr test recall         0.230553 	0.354696 	0.782695</a:t>
            </a:r>
            <a:endParaRPr sz="1700"/>
          </a:p>
          <a:p>
            <a:pPr indent="0" lvl="0" marL="457200" rtl="0" algn="l">
              <a:lnSpc>
                <a:spcPct val="100000"/>
              </a:lnSpc>
              <a:spcBef>
                <a:spcPts val="1200"/>
              </a:spcBef>
              <a:spcAft>
                <a:spcPts val="0"/>
              </a:spcAft>
              <a:buNone/>
            </a:pPr>
            <a:r>
              <a:rPr lang="en" sz="1700"/>
              <a:t>Curr test precision 0.479451 	0.399922 	0.168609</a:t>
            </a:r>
            <a:endParaRPr sz="1700"/>
          </a:p>
          <a:p>
            <a:pPr indent="0" lvl="0" marL="457200" rtl="0" algn="l">
              <a:lnSpc>
                <a:spcPct val="100000"/>
              </a:lnSpc>
              <a:spcBef>
                <a:spcPts val="1200"/>
              </a:spcBef>
              <a:spcAft>
                <a:spcPts val="0"/>
              </a:spcAft>
              <a:buNone/>
            </a:pPr>
            <a:r>
              <a:rPr lang="en" sz="1700"/>
              <a:t>Curr test ndcg           0.535443 	0.518525 	0.625817</a:t>
            </a:r>
            <a:endParaRPr sz="1700"/>
          </a:p>
          <a:p>
            <a:pPr indent="0" lvl="0" marL="0" rtl="0" algn="l">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4"/>
          <p:cNvPicPr preferRelativeResize="0"/>
          <p:nvPr/>
        </p:nvPicPr>
        <p:blipFill rotWithShape="1">
          <a:blip r:embed="rId3">
            <a:alphaModFix/>
          </a:blip>
          <a:srcRect b="3750" l="0" r="54398" t="63689"/>
          <a:stretch/>
        </p:blipFill>
        <p:spPr>
          <a:xfrm>
            <a:off x="253150" y="840414"/>
            <a:ext cx="8637701" cy="3462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318475" y="309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WORK DONE - Scale Model</a:t>
            </a:r>
            <a:endParaRPr sz="3000"/>
          </a:p>
        </p:txBody>
      </p:sp>
      <p:sp>
        <p:nvSpPr>
          <p:cNvPr id="208" name="Google Shape;208;p25"/>
          <p:cNvSpPr txBox="1"/>
          <p:nvPr>
            <p:ph idx="1" type="body"/>
          </p:nvPr>
        </p:nvSpPr>
        <p:spPr>
          <a:xfrm>
            <a:off x="1123200" y="1129450"/>
            <a:ext cx="7820100" cy="4293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For the end-sem evaluation, we have implemented the joint-learning generative model. It was run on the ML1M benchmark dataset.</a:t>
            </a:r>
            <a:endParaRPr sz="1700"/>
          </a:p>
          <a:p>
            <a:pPr indent="0" lvl="0" marL="457200" rtl="0" algn="l">
              <a:lnSpc>
                <a:spcPct val="100000"/>
              </a:lnSpc>
              <a:spcBef>
                <a:spcPts val="1200"/>
              </a:spcBef>
              <a:spcAft>
                <a:spcPts val="0"/>
              </a:spcAft>
              <a:buNone/>
            </a:pPr>
            <a:r>
              <a:t/>
            </a:r>
            <a:endParaRPr sz="1700"/>
          </a:p>
          <a:p>
            <a:pPr indent="0" lvl="0" marL="457200" rtl="0" algn="l">
              <a:lnSpc>
                <a:spcPct val="100000"/>
              </a:lnSpc>
              <a:spcBef>
                <a:spcPts val="1200"/>
              </a:spcBef>
              <a:spcAft>
                <a:spcPts val="0"/>
              </a:spcAft>
              <a:buNone/>
            </a:pPr>
            <a:r>
              <a:rPr lang="en" sz="1700"/>
              <a:t>                        		 15      	   	      30     		   200</a:t>
            </a:r>
            <a:endParaRPr sz="1700"/>
          </a:p>
          <a:p>
            <a:pPr indent="0" lvl="0" marL="457200" rtl="0" algn="l">
              <a:lnSpc>
                <a:spcPct val="100000"/>
              </a:lnSpc>
              <a:spcBef>
                <a:spcPts val="1200"/>
              </a:spcBef>
              <a:spcAft>
                <a:spcPts val="0"/>
              </a:spcAft>
              <a:buNone/>
            </a:pPr>
            <a:r>
              <a:rPr lang="en" sz="1700"/>
              <a:t>Curr test recall        0.228791 		0.352389	0.784610</a:t>
            </a:r>
            <a:endParaRPr sz="1700"/>
          </a:p>
          <a:p>
            <a:pPr indent="0" lvl="0" marL="457200" rtl="0" algn="l">
              <a:lnSpc>
                <a:spcPct val="100000"/>
              </a:lnSpc>
              <a:spcBef>
                <a:spcPts val="1200"/>
              </a:spcBef>
              <a:spcAft>
                <a:spcPts val="0"/>
              </a:spcAft>
              <a:buNone/>
            </a:pPr>
            <a:r>
              <a:rPr lang="en" sz="1700"/>
              <a:t>Curr test precision     0.471120	0.394472 	0.171176</a:t>
            </a:r>
            <a:endParaRPr sz="1700"/>
          </a:p>
          <a:p>
            <a:pPr indent="0" lvl="0" marL="457200" rtl="0" algn="l">
              <a:lnSpc>
                <a:spcPct val="100000"/>
              </a:lnSpc>
              <a:spcBef>
                <a:spcPts val="1200"/>
              </a:spcBef>
              <a:spcAft>
                <a:spcPts val="0"/>
              </a:spcAft>
              <a:buNone/>
            </a:pPr>
            <a:r>
              <a:rPr lang="en" sz="1700"/>
              <a:t>Curr test ndcg          0.528151 		0.513501 	0.625947</a:t>
            </a:r>
            <a:endParaRPr sz="1700"/>
          </a:p>
          <a:p>
            <a:pPr indent="0" lvl="0" marL="0" rtl="0" algn="l">
              <a:spcBef>
                <a:spcPts val="1200"/>
              </a:spcBef>
              <a:spcAft>
                <a:spcPts val="12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26"/>
          <p:cNvPicPr preferRelativeResize="0"/>
          <p:nvPr/>
        </p:nvPicPr>
        <p:blipFill>
          <a:blip r:embed="rId3">
            <a:alphaModFix/>
          </a:blip>
          <a:stretch>
            <a:fillRect/>
          </a:stretch>
        </p:blipFill>
        <p:spPr>
          <a:xfrm>
            <a:off x="455250" y="473125"/>
            <a:ext cx="8498651" cy="362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Individual Con</a:t>
            </a:r>
            <a:r>
              <a:rPr lang="en"/>
              <a:t>tributions</a:t>
            </a:r>
            <a:endParaRPr/>
          </a:p>
        </p:txBody>
      </p:sp>
      <p:sp>
        <p:nvSpPr>
          <p:cNvPr id="221" name="Google Shape;221;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Data Preprocessing  on ML1M dataset - </a:t>
            </a:r>
            <a:r>
              <a:rPr b="1" i="1" lang="en" sz="1700"/>
              <a:t>Amith Bhat</a:t>
            </a:r>
            <a:endParaRPr b="1" i="1" sz="1700"/>
          </a:p>
          <a:p>
            <a:pPr indent="0" lvl="0" marL="457200" rtl="0" algn="l">
              <a:spcBef>
                <a:spcPts val="1200"/>
              </a:spcBef>
              <a:spcAft>
                <a:spcPts val="0"/>
              </a:spcAft>
              <a:buNone/>
            </a:pPr>
            <a:r>
              <a:t/>
            </a:r>
            <a:endParaRPr b="1" i="1" sz="1700"/>
          </a:p>
          <a:p>
            <a:pPr indent="-336550" lvl="0" marL="457200" rtl="0" algn="l">
              <a:spcBef>
                <a:spcPts val="1200"/>
              </a:spcBef>
              <a:spcAft>
                <a:spcPts val="0"/>
              </a:spcAft>
              <a:buSzPts val="1700"/>
              <a:buChar char="●"/>
            </a:pPr>
            <a:r>
              <a:rPr lang="en" sz="1700"/>
              <a:t>Implementing Joint-learning generative model to reduce the unfairness in cold start recommendation system- </a:t>
            </a:r>
            <a:r>
              <a:rPr b="1" i="1" lang="en" sz="1700"/>
              <a:t>Amith Bhat</a:t>
            </a:r>
            <a:endParaRPr b="1" i="1" sz="1700"/>
          </a:p>
          <a:p>
            <a:pPr indent="0" lvl="0" marL="0" rtl="0" algn="l">
              <a:spcBef>
                <a:spcPts val="1200"/>
              </a:spcBef>
              <a:spcAft>
                <a:spcPts val="0"/>
              </a:spcAft>
              <a:buNone/>
            </a:pPr>
            <a:r>
              <a:t/>
            </a:r>
            <a:endParaRPr b="1" i="1" sz="1700"/>
          </a:p>
          <a:p>
            <a:pPr indent="-336550" lvl="0" marL="457200" rtl="0" algn="l">
              <a:spcBef>
                <a:spcPts val="1200"/>
              </a:spcBef>
              <a:spcAft>
                <a:spcPts val="0"/>
              </a:spcAft>
              <a:buSzPts val="1700"/>
              <a:buChar char="●"/>
            </a:pPr>
            <a:r>
              <a:rPr lang="en" sz="1700"/>
              <a:t>Implementing score scaling model to reduce the unfairness in cold start recommendation system - </a:t>
            </a:r>
            <a:r>
              <a:rPr b="1" i="1" lang="en" sz="1700"/>
              <a:t>Nikhil Venkat</a:t>
            </a:r>
            <a:r>
              <a:rPr lang="en" sz="1700"/>
              <a:t>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FUTURE WORK</a:t>
            </a:r>
            <a:endParaRPr sz="3000"/>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Build a heater cold-start recommendation system, so as to apply this model in real-world context.</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Implement this model on other datasets such as CiteULike, etc.</a:t>
            </a:r>
            <a:r>
              <a:rPr lang="en" sz="1700"/>
              <a:t>             (dataset re</a:t>
            </a:r>
            <a:r>
              <a:rPr lang="en" sz="1700"/>
              <a:t>cording user preferences toward scientific articles)</a:t>
            </a:r>
            <a:endParaRPr sz="1700"/>
          </a:p>
          <a:p>
            <a:pPr indent="0" lvl="0" marL="457200" rtl="0" algn="l">
              <a:spcBef>
                <a:spcPts val="1200"/>
              </a:spcBef>
              <a:spcAft>
                <a:spcPts val="1200"/>
              </a:spcAft>
              <a:buNone/>
            </a:pPr>
            <a:r>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33" name="Google Shape;233;p29"/>
          <p:cNvSpPr txBox="1"/>
          <p:nvPr>
            <p:ph idx="1" type="body"/>
          </p:nvPr>
        </p:nvSpPr>
        <p:spPr>
          <a:xfrm>
            <a:off x="1255500" y="1578050"/>
            <a:ext cx="7038900" cy="2911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highlight>
                  <a:schemeClr val="dk1"/>
                </a:highlight>
                <a:latin typeface="Courier New"/>
                <a:ea typeface="Courier New"/>
                <a:cs typeface="Courier New"/>
                <a:sym typeface="Courier New"/>
              </a:rPr>
              <a:t>Ziwei Zhu, Jingu Kim, Trung Nguyen, Aish Fenton, and James Caverlee. 2021. Fairness among New Items in Cold Start Recommender Systems. In Proceedings of the 44th International ACM SIGIR Conference on Research and Development in Information Retrieval (SIGIR '21). Association for Computing Machinery, New York, NY, USA, 767–776. DOI:</a:t>
            </a:r>
            <a:r>
              <a:rPr lang="en" sz="1100" u="sng">
                <a:solidFill>
                  <a:schemeClr val="hlink"/>
                </a:solidFill>
                <a:highlight>
                  <a:schemeClr val="dk1"/>
                </a:highlight>
                <a:latin typeface="Courier New"/>
                <a:ea typeface="Courier New"/>
                <a:cs typeface="Courier New"/>
                <a:sym typeface="Courier New"/>
                <a:hlinkClick r:id="rId3"/>
              </a:rPr>
              <a:t>https://doi.org/10.1145/3404835.3462948</a:t>
            </a:r>
            <a:r>
              <a:rPr lang="en" sz="1100">
                <a:highlight>
                  <a:schemeClr val="dk1"/>
                </a:highlight>
                <a:latin typeface="Courier New"/>
                <a:ea typeface="Courier New"/>
                <a:cs typeface="Courier New"/>
                <a:sym typeface="Courier New"/>
              </a:rPr>
              <a:t> </a:t>
            </a:r>
            <a:r>
              <a:rPr b="1" lang="en" sz="1100">
                <a:highlight>
                  <a:schemeClr val="dk1"/>
                </a:highlight>
                <a:latin typeface="Courier New"/>
                <a:ea typeface="Courier New"/>
                <a:cs typeface="Courier New"/>
                <a:sym typeface="Courier New"/>
              </a:rPr>
              <a:t>(BASE PAPER)</a:t>
            </a:r>
            <a:endParaRPr b="1" sz="1100">
              <a:highlight>
                <a:schemeClr val="dk1"/>
              </a:highlight>
              <a:latin typeface="Courier New"/>
              <a:ea typeface="Courier New"/>
              <a:cs typeface="Courier New"/>
              <a:sym typeface="Courier New"/>
            </a:endParaRPr>
          </a:p>
          <a:p>
            <a:pPr indent="0" lvl="0" marL="457200" rtl="0" algn="l">
              <a:spcBef>
                <a:spcPts val="1200"/>
              </a:spcBef>
              <a:spcAft>
                <a:spcPts val="0"/>
              </a:spcAft>
              <a:buNone/>
            </a:pPr>
            <a:r>
              <a:t/>
            </a:r>
            <a:endParaRPr b="1" sz="1100">
              <a:highlight>
                <a:schemeClr val="dk1"/>
              </a:highlight>
              <a:latin typeface="Courier New"/>
              <a:ea typeface="Courier New"/>
              <a:cs typeface="Courier New"/>
              <a:sym typeface="Courier New"/>
            </a:endParaRPr>
          </a:p>
          <a:p>
            <a:pPr indent="-298450" lvl="0" marL="457200" rtl="0" algn="l">
              <a:spcBef>
                <a:spcPts val="1200"/>
              </a:spcBef>
              <a:spcAft>
                <a:spcPts val="0"/>
              </a:spcAft>
              <a:buSzPts val="1100"/>
              <a:buFont typeface="Courier New"/>
              <a:buChar char="●"/>
            </a:pPr>
            <a:r>
              <a:rPr lang="en" sz="1100">
                <a:highlight>
                  <a:schemeClr val="dk1"/>
                </a:highlight>
                <a:latin typeface="Courier New"/>
                <a:ea typeface="Courier New"/>
                <a:cs typeface="Courier New"/>
                <a:sym typeface="Courier New"/>
              </a:rPr>
              <a:t>Ziwei Zhu, Jianling Wang, and James Caverlee. 2020. Measuring and Mitigating Item Under-Recommendation Bias in Personalized Ranking Systems. In Proceedings of the 43rd International ACM SIGIR Conference on Research and Development in Information Retrieval. 449–458.</a:t>
            </a:r>
            <a:endParaRPr sz="1100">
              <a:highlight>
                <a:schemeClr val="dk1"/>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t>Thank 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264450"/>
            <a:ext cx="7038900" cy="3214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a:t>
            </a:r>
            <a:r>
              <a:rPr lang="en" sz="1700"/>
              <a:t>widely used recommendation algorithms can indeed produce unfair recommendations toward different items (like job candidates of different genders).</a:t>
            </a:r>
            <a:endParaRPr sz="1700"/>
          </a:p>
          <a:p>
            <a:pPr indent="-336550" lvl="0" marL="457200" rtl="0" algn="l">
              <a:spcBef>
                <a:spcPts val="0"/>
              </a:spcBef>
              <a:spcAft>
                <a:spcPts val="0"/>
              </a:spcAft>
              <a:buSzPts val="1700"/>
              <a:buChar char="●"/>
            </a:pPr>
            <a:r>
              <a:rPr lang="en" sz="1700"/>
              <a:t>The main driver of unfairness is the data bias in historical feedback (like clicks or views), and recommendation algorithms unaware of this bias can inherit and amplify this bias to produce unfair recommendations.</a:t>
            </a:r>
            <a:endParaRPr sz="1700"/>
          </a:p>
          <a:p>
            <a:pPr indent="-336550" lvl="0" marL="457200" rtl="0" algn="l">
              <a:spcBef>
                <a:spcPts val="0"/>
              </a:spcBef>
              <a:spcAft>
                <a:spcPts val="0"/>
              </a:spcAft>
              <a:buSzPts val="1700"/>
              <a:buChar char="●"/>
            </a:pPr>
            <a:r>
              <a:rPr lang="en" sz="1700"/>
              <a:t>We show that the data bias can be transferred from warm start items to new item</a:t>
            </a:r>
            <a:r>
              <a:rPr lang="en" sz="1700"/>
              <a:t>s </a:t>
            </a:r>
            <a:r>
              <a:rPr lang="en" sz="1700"/>
              <a:t>through item content features by machine learning based cold start recommendation algorithms, inducing unfair recommendations among these new items.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Issues and Challenges</a:t>
            </a:r>
            <a:endParaRPr sz="30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To understand the functioning of a cold start recommendation system.</a:t>
            </a:r>
            <a:endParaRPr sz="1700"/>
          </a:p>
          <a:p>
            <a:pPr indent="-336550" lvl="0" marL="457200" rtl="0" algn="l">
              <a:spcBef>
                <a:spcPts val="0"/>
              </a:spcBef>
              <a:spcAft>
                <a:spcPts val="0"/>
              </a:spcAft>
              <a:buSzPts val="1700"/>
              <a:buChar char="●"/>
            </a:pPr>
            <a:r>
              <a:rPr lang="en" sz="1700"/>
              <a:t>The </a:t>
            </a:r>
            <a:r>
              <a:rPr b="1" i="1" lang="en" sz="1700"/>
              <a:t>fairness gap</a:t>
            </a:r>
            <a:r>
              <a:rPr lang="en" sz="1700"/>
              <a:t> can be especially problematic since unfairness introduced by cold start recommenders will be perpetuated and accumulated through the entire life cycle of an item, resulting in growing difficulty for mitigating unfairness as the life cycle goes on.</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Motivation</a:t>
            </a:r>
            <a:endParaRPr sz="30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To create an equitable recommender system which gives fair recommendations to users even when there is no input about the users’ preferences.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4294967295" type="title"/>
          </p:nvPr>
        </p:nvSpPr>
        <p:spPr>
          <a:xfrm>
            <a:off x="1052550" y="57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graphicFrame>
        <p:nvGraphicFramePr>
          <p:cNvPr id="159" name="Google Shape;159;p17"/>
          <p:cNvGraphicFramePr/>
          <p:nvPr/>
        </p:nvGraphicFramePr>
        <p:xfrm>
          <a:off x="138350" y="863450"/>
          <a:ext cx="3000000" cy="3000000"/>
        </p:xfrm>
        <a:graphic>
          <a:graphicData uri="http://schemas.openxmlformats.org/drawingml/2006/table">
            <a:tbl>
              <a:tblPr>
                <a:noFill/>
                <a:tableStyleId>{885AD414-B35D-4AE4-8D2A-6E23F4FDD392}</a:tableStyleId>
              </a:tblPr>
              <a:tblGrid>
                <a:gridCol w="4044000"/>
                <a:gridCol w="4823300"/>
              </a:tblGrid>
              <a:tr h="313525">
                <a:tc>
                  <a:txBody>
                    <a:bodyPr/>
                    <a:lstStyle/>
                    <a:p>
                      <a:pPr indent="0" lvl="0" marL="0" rtl="0" algn="l">
                        <a:spcBef>
                          <a:spcPts val="0"/>
                        </a:spcBef>
                        <a:spcAft>
                          <a:spcPts val="0"/>
                        </a:spcAft>
                        <a:buNone/>
                      </a:pPr>
                      <a:r>
                        <a:rPr lang="en">
                          <a:solidFill>
                            <a:schemeClr val="lt1"/>
                          </a:solidFill>
                        </a:rPr>
                        <a:t>Paper &amp; Author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Work Done</a:t>
                      </a:r>
                      <a:endParaRPr>
                        <a:solidFill>
                          <a:schemeClr val="lt1"/>
                        </a:solidFill>
                      </a:endParaRPr>
                    </a:p>
                  </a:txBody>
                  <a:tcPr marT="91425" marB="91425" marR="91425" marL="91425"/>
                </a:tc>
              </a:tr>
              <a:tr h="803325">
                <a:tc>
                  <a:txBody>
                    <a:bodyPr/>
                    <a:lstStyle/>
                    <a:p>
                      <a:pPr indent="0" lvl="0" marL="0" rtl="0" algn="l">
                        <a:spcBef>
                          <a:spcPts val="0"/>
                        </a:spcBef>
                        <a:spcAft>
                          <a:spcPts val="0"/>
                        </a:spcAft>
                        <a:buNone/>
                      </a:pPr>
                      <a:r>
                        <a:rPr lang="en" sz="1200">
                          <a:solidFill>
                            <a:schemeClr val="lt1"/>
                          </a:solidFill>
                        </a:rPr>
                        <a:t>Toshihiro Kamishima, S Akaho, H Asoh, and J Sakuma. 2018. Recommendation Independence. In Conference on Fairness, Accountability and Transparency</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Focused on rating prediction tasks and investigate item fairness by measuring the difference of predicted rating distributions across item groups and regularization-based innovations</a:t>
                      </a:r>
                      <a:endParaRPr sz="1200">
                        <a:solidFill>
                          <a:schemeClr val="lt1"/>
                        </a:solidFill>
                      </a:endParaRPr>
                    </a:p>
                  </a:txBody>
                  <a:tcPr marT="91425" marB="91425" marR="91425" marL="91425"/>
                </a:tc>
              </a:tr>
              <a:tr h="822925">
                <a:tc>
                  <a:txBody>
                    <a:bodyPr/>
                    <a:lstStyle/>
                    <a:p>
                      <a:pPr indent="0" lvl="0" marL="0" rtl="0" algn="l">
                        <a:spcBef>
                          <a:spcPts val="0"/>
                        </a:spcBef>
                        <a:spcAft>
                          <a:spcPts val="0"/>
                        </a:spcAft>
                        <a:buNone/>
                      </a:pPr>
                      <a:r>
                        <a:rPr lang="en" sz="1200">
                          <a:solidFill>
                            <a:schemeClr val="lt1"/>
                          </a:solidFill>
                        </a:rPr>
                        <a:t>Weiwen Liu and Robin Burke. 2018. Personalizing fairness-aware re-ranking. arXiv preprint arXiv:1809.02921 (2018)</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Directly studied the item fairness on ranking results instead of on the intermediate predicted scores/ratings</a:t>
                      </a:r>
                      <a:endParaRPr sz="1200">
                        <a:solidFill>
                          <a:schemeClr val="lt1"/>
                        </a:solidFill>
                      </a:endParaRPr>
                    </a:p>
                  </a:txBody>
                  <a:tcPr marT="91425" marB="91425" marR="91425" marL="91425"/>
                </a:tc>
              </a:tr>
              <a:tr h="919000">
                <a:tc>
                  <a:txBody>
                    <a:bodyPr/>
                    <a:lstStyle/>
                    <a:p>
                      <a:pPr indent="0" lvl="0" marL="0" rtl="0" algn="l">
                        <a:spcBef>
                          <a:spcPts val="0"/>
                        </a:spcBef>
                        <a:spcAft>
                          <a:spcPts val="0"/>
                        </a:spcAft>
                        <a:buNone/>
                      </a:pPr>
                      <a:r>
                        <a:rPr lang="en" sz="1200">
                          <a:solidFill>
                            <a:schemeClr val="lt1"/>
                          </a:solidFill>
                        </a:rPr>
                        <a:t> Ziwei Zhu, Xia Hu, and James Caverlee. 2018. Fairness-aware tensor-based recommendation. In Proceedings of the 27th ACM International Conference on Information and Knowledge Management. 1153–1162</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Studies the equal opportunity based fairness concept that requires an equal true positive rate across item groups</a:t>
                      </a:r>
                      <a:endParaRPr sz="1200">
                        <a:solidFill>
                          <a:schemeClr val="lt1"/>
                        </a:solidFill>
                      </a:endParaRPr>
                    </a:p>
                  </a:txBody>
                  <a:tcPr marT="91425" marB="91425" marR="91425" marL="91425"/>
                </a:tc>
              </a:tr>
              <a:tr h="731500">
                <a:tc>
                  <a:txBody>
                    <a:bodyPr/>
                    <a:lstStyle/>
                    <a:p>
                      <a:pPr indent="0" lvl="0" marL="0" rtl="0" algn="l">
                        <a:spcBef>
                          <a:spcPts val="0"/>
                        </a:spcBef>
                        <a:spcAft>
                          <a:spcPts val="0"/>
                        </a:spcAft>
                        <a:buNone/>
                      </a:pPr>
                      <a:r>
                        <a:rPr i="1" lang="en" sz="1200">
                          <a:solidFill>
                            <a:srgbClr val="FFFFFF"/>
                          </a:solidFill>
                        </a:rPr>
                        <a:t>Ziwei Zhu, Jingu Kim, et al. 2021. Fairness among New Items in Cold Start Recommender Systems. In Proceedings of the 44th International ACM SIGIR Conference on Research and Development in Information Retrieval.</a:t>
                      </a:r>
                      <a:endParaRPr sz="1200">
                        <a:solidFill>
                          <a:srgbClr val="FFFFFF"/>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Introduced the innovation of cold start recommender systems</a:t>
                      </a:r>
                      <a:endParaRPr sz="1200">
                        <a:solidFill>
                          <a:schemeClr val="lt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OUTCOME OF LITERATURE REVIEW</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In our literature review, we found that most papers in the domain of recommender systems focussed on improving fairness in scenarios where unfairness arises due to biased prior user-feedback history (like clicks or views). Hence, unfairness in systems which do not have any user data was not explored till now.</a:t>
            </a:r>
            <a:endParaRPr sz="17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To show </a:t>
            </a:r>
            <a:r>
              <a:rPr lang="en" sz="1700"/>
              <a:t>the prevalence of unfairness in cold start recommender systems and  develop a  learnable post-processing model for enhancing fairness of the recommender system, </a:t>
            </a:r>
            <a:r>
              <a:rPr lang="en" sz="1700"/>
              <a:t>especially in the absence of user feedback data</a:t>
            </a:r>
            <a:r>
              <a:rPr lang="en" sz="1700"/>
              <a:t>.</a:t>
            </a:r>
            <a:endParaRPr sz="17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Develop a model to learn a transformation from item content feature of warm start items to user-item interactions between warm start users and items during training.</a:t>
            </a:r>
            <a:endParaRPr sz="1700"/>
          </a:p>
          <a:p>
            <a:pPr indent="-336550" lvl="0" marL="457200" rtl="0" algn="l">
              <a:spcBef>
                <a:spcPts val="0"/>
              </a:spcBef>
              <a:spcAft>
                <a:spcPts val="0"/>
              </a:spcAft>
              <a:buSzPts val="1700"/>
              <a:buChar char="●"/>
            </a:pPr>
            <a:r>
              <a:rPr lang="en" sz="1700"/>
              <a:t>Apply the learned transformation process to the </a:t>
            </a:r>
            <a:r>
              <a:rPr lang="en" sz="1700"/>
              <a:t>content</a:t>
            </a:r>
            <a:r>
              <a:rPr lang="en" sz="1700"/>
              <a:t> feature of a new item to predict the possible interactions between users and new items as a recommendation during testing.</a:t>
            </a:r>
            <a:endParaRPr sz="1700"/>
          </a:p>
          <a:p>
            <a:pPr indent="-336550" lvl="0" marL="457200" rtl="0" algn="l">
              <a:spcBef>
                <a:spcPts val="0"/>
              </a:spcBef>
              <a:spcAft>
                <a:spcPts val="0"/>
              </a:spcAft>
              <a:buSzPts val="1700"/>
              <a:buChar char="●"/>
            </a:pPr>
            <a:r>
              <a:rPr lang="en" sz="1700"/>
              <a:t>For this purpose we will use mainly 2 types of approaches </a:t>
            </a:r>
            <a:endParaRPr sz="1700"/>
          </a:p>
          <a:p>
            <a:pPr indent="-336550" lvl="1" marL="914400" rtl="0" algn="l">
              <a:spcBef>
                <a:spcPts val="0"/>
              </a:spcBef>
              <a:spcAft>
                <a:spcPts val="0"/>
              </a:spcAft>
              <a:buSzPts val="1700"/>
              <a:buChar char="○"/>
            </a:pPr>
            <a:r>
              <a:rPr lang="en" sz="1700"/>
              <a:t>Joint-learning Generative Method</a:t>
            </a:r>
            <a:endParaRPr sz="1700"/>
          </a:p>
          <a:p>
            <a:pPr indent="-336550" lvl="1" marL="914400" rtl="0" algn="l">
              <a:spcBef>
                <a:spcPts val="0"/>
              </a:spcBef>
              <a:spcAft>
                <a:spcPts val="0"/>
              </a:spcAft>
              <a:buSzPts val="1700"/>
              <a:buChar char="○"/>
            </a:pPr>
            <a:r>
              <a:rPr lang="en" sz="1700"/>
              <a:t>Score Scaling Method</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a:p>
            <a:pPr indent="0" lvl="0" marL="914400" rtl="0" algn="l">
              <a:spcBef>
                <a:spcPts val="0"/>
              </a:spcBef>
              <a:spcAft>
                <a:spcPts val="0"/>
              </a:spcAft>
              <a:buNone/>
            </a:pPr>
            <a:r>
              <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Joint-learning Generative Method:</a:t>
            </a:r>
            <a:endParaRPr sz="1700"/>
          </a:p>
        </p:txBody>
      </p:sp>
      <p:pic>
        <p:nvPicPr>
          <p:cNvPr id="184" name="Google Shape;184;p21"/>
          <p:cNvPicPr preferRelativeResize="0"/>
          <p:nvPr/>
        </p:nvPicPr>
        <p:blipFill>
          <a:blip r:embed="rId3">
            <a:alphaModFix/>
          </a:blip>
          <a:stretch>
            <a:fillRect/>
          </a:stretch>
        </p:blipFill>
        <p:spPr>
          <a:xfrm>
            <a:off x="2571750" y="2158221"/>
            <a:ext cx="4800601" cy="208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