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2" r:id="rId3"/>
    <p:sldId id="263" r:id="rId4"/>
    <p:sldId id="272" r:id="rId5"/>
    <p:sldId id="264" r:id="rId6"/>
    <p:sldId id="265" r:id="rId7"/>
    <p:sldId id="266" r:id="rId8"/>
    <p:sldId id="267" r:id="rId9"/>
    <p:sldId id="268" r:id="rId10"/>
    <p:sldId id="269" r:id="rId11"/>
    <p:sldId id="271" r:id="rId12"/>
    <p:sldId id="273"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48" autoAdjust="0"/>
  </p:normalViewPr>
  <p:slideViewPr>
    <p:cSldViewPr snapToGrid="0">
      <p:cViewPr varScale="1">
        <p:scale>
          <a:sx n="113" d="100"/>
          <a:sy n="113" d="100"/>
        </p:scale>
        <p:origin x="52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Data allocation in distributed database systems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501360" y="5794559"/>
            <a:ext cx="4208039" cy="484822"/>
          </a:xfrm>
        </p:spPr>
        <p:txBody>
          <a:bodyPr>
            <a:normAutofit/>
          </a:bodyPr>
          <a:lstStyle/>
          <a:p>
            <a:r>
              <a:rPr lang="en-US" dirty="0">
                <a:solidFill>
                  <a:srgbClr val="7CEBFF"/>
                </a:solidFill>
              </a:rPr>
              <a:t>Presented By – Nikhil </a:t>
            </a:r>
            <a:r>
              <a:rPr lang="en-US" dirty="0" err="1">
                <a:solidFill>
                  <a:srgbClr val="7CEBFF"/>
                </a:solidFill>
              </a:rPr>
              <a:t>verma</a:t>
            </a:r>
            <a:r>
              <a:rPr lang="en-US" dirty="0">
                <a:solidFill>
                  <a:srgbClr val="7CEBFF"/>
                </a:solidFill>
              </a:rPr>
              <a:t> ( 222IT026 )</a:t>
            </a:r>
          </a:p>
        </p:txBody>
      </p:sp>
      <p:sp>
        <p:nvSpPr>
          <p:cNvPr id="4" name="TextBox 3">
            <a:extLst>
              <a:ext uri="{FF2B5EF4-FFF2-40B4-BE49-F238E27FC236}">
                <a16:creationId xmlns:a16="http://schemas.microsoft.com/office/drawing/2014/main" id="{96DBA120-5F71-7B56-6F8A-BF781EC5F816}"/>
              </a:ext>
            </a:extLst>
          </p:cNvPr>
          <p:cNvSpPr txBox="1"/>
          <p:nvPr/>
        </p:nvSpPr>
        <p:spPr>
          <a:xfrm>
            <a:off x="581191" y="5744238"/>
            <a:ext cx="3902350" cy="369332"/>
          </a:xfrm>
          <a:prstGeom prst="rect">
            <a:avLst/>
          </a:prstGeom>
          <a:noFill/>
        </p:spPr>
        <p:txBody>
          <a:bodyPr wrap="none" rtlCol="0">
            <a:spAutoFit/>
          </a:bodyPr>
          <a:lstStyle/>
          <a:p>
            <a:r>
              <a:rPr lang="en-US" dirty="0">
                <a:solidFill>
                  <a:schemeClr val="accent3"/>
                </a:solidFill>
              </a:rPr>
              <a:t>Guided By – Dr. </a:t>
            </a:r>
            <a:r>
              <a:rPr lang="en-US" dirty="0" err="1">
                <a:solidFill>
                  <a:schemeClr val="accent3"/>
                </a:solidFill>
              </a:rPr>
              <a:t>Shrutilipi</a:t>
            </a:r>
            <a:r>
              <a:rPr lang="en-US" dirty="0">
                <a:solidFill>
                  <a:schemeClr val="accent3"/>
                </a:solidFill>
              </a:rPr>
              <a:t> Bhattacharjee</a:t>
            </a:r>
          </a:p>
        </p:txBody>
      </p:sp>
      <p:sp>
        <p:nvSpPr>
          <p:cNvPr id="5" name="TextBox 4">
            <a:extLst>
              <a:ext uri="{FF2B5EF4-FFF2-40B4-BE49-F238E27FC236}">
                <a16:creationId xmlns:a16="http://schemas.microsoft.com/office/drawing/2014/main" id="{7E483876-F4B4-D851-C0D2-8D95EEA8FE08}"/>
              </a:ext>
            </a:extLst>
          </p:cNvPr>
          <p:cNvSpPr txBox="1"/>
          <p:nvPr/>
        </p:nvSpPr>
        <p:spPr>
          <a:xfrm>
            <a:off x="4550017" y="582030"/>
            <a:ext cx="3395133" cy="523220"/>
          </a:xfrm>
          <a:prstGeom prst="rect">
            <a:avLst/>
          </a:prstGeom>
          <a:noFill/>
        </p:spPr>
        <p:txBody>
          <a:bodyPr wrap="square" rtlCol="0">
            <a:spAutoFit/>
          </a:bodyPr>
          <a:lstStyle/>
          <a:p>
            <a:r>
              <a:rPr lang="en-US" sz="2800" dirty="0">
                <a:solidFill>
                  <a:schemeClr val="bg1"/>
                </a:solidFill>
              </a:rPr>
              <a:t>IT 897 Minor Project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F6B3-06EE-2696-98D3-D9B6E6B9580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D21B0E5-03DB-C0B2-9A6D-69DA683B6994}"/>
              </a:ext>
            </a:extLst>
          </p:cNvPr>
          <p:cNvSpPr>
            <a:spLocks noGrp="1"/>
          </p:cNvSpPr>
          <p:nvPr>
            <p:ph idx="1"/>
          </p:nvPr>
        </p:nvSpPr>
        <p:spPr/>
        <p:txBody>
          <a:bodyPr/>
          <a:lstStyle/>
          <a:p>
            <a:r>
              <a:rPr lang="en-US" dirty="0"/>
              <a:t>Population size = 200</a:t>
            </a:r>
          </a:p>
          <a:p>
            <a:r>
              <a:rPr lang="en-US" dirty="0"/>
              <a:t>DAP instance size (number of fragments and sites) = 5</a:t>
            </a:r>
          </a:p>
          <a:p>
            <a:r>
              <a:rPr lang="en-US" dirty="0"/>
              <a:t>Number of iteration = 50</a:t>
            </a:r>
          </a:p>
          <a:p>
            <a:r>
              <a:rPr lang="en-US" dirty="0"/>
              <a:t>Cost of  solution with DEVNS = 320242</a:t>
            </a:r>
          </a:p>
          <a:p>
            <a:r>
              <a:rPr lang="en-US" dirty="0"/>
              <a:t>Minimum cost of solution with DEVNS = 4207</a:t>
            </a:r>
          </a:p>
        </p:txBody>
      </p:sp>
    </p:spTree>
    <p:extLst>
      <p:ext uri="{BB962C8B-B14F-4D97-AF65-F5344CB8AC3E}">
        <p14:creationId xmlns:p14="http://schemas.microsoft.com/office/powerpoint/2010/main" val="297158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1C0B-95B1-283E-E0E5-DB1C6D978626}"/>
              </a:ext>
            </a:extLst>
          </p:cNvPr>
          <p:cNvSpPr>
            <a:spLocks noGrp="1"/>
          </p:cNvSpPr>
          <p:nvPr>
            <p:ph type="title"/>
          </p:nvPr>
        </p:nvSpPr>
        <p:spPr/>
        <p:txBody>
          <a:bodyPr/>
          <a:lstStyle/>
          <a:p>
            <a:r>
              <a:rPr lang="en-IN" sz="2800" dirty="0"/>
              <a:t>Identified Problems and suggested correction</a:t>
            </a:r>
            <a:endParaRPr lang="en-US" dirty="0"/>
          </a:p>
        </p:txBody>
      </p:sp>
      <p:sp>
        <p:nvSpPr>
          <p:cNvPr id="3" name="Content Placeholder 2">
            <a:extLst>
              <a:ext uri="{FF2B5EF4-FFF2-40B4-BE49-F238E27FC236}">
                <a16:creationId xmlns:a16="http://schemas.microsoft.com/office/drawing/2014/main" id="{2A8175B9-6CA5-0C6C-20D0-F7557A2FFC93}"/>
              </a:ext>
            </a:extLst>
          </p:cNvPr>
          <p:cNvSpPr>
            <a:spLocks noGrp="1"/>
          </p:cNvSpPr>
          <p:nvPr>
            <p:ph idx="1"/>
          </p:nvPr>
        </p:nvSpPr>
        <p:spPr/>
        <p:txBody>
          <a:bodyPr/>
          <a:lstStyle/>
          <a:p>
            <a:r>
              <a:rPr lang="en-IN" b="1" dirty="0"/>
              <a:t>Problems</a:t>
            </a:r>
            <a:r>
              <a:rPr lang="en-IN" dirty="0"/>
              <a:t> - In the two point crossover function the solutions are updated with new solution that are found by two point crossover operation which some times gives the solution worse than the initial solutions.</a:t>
            </a:r>
          </a:p>
          <a:p>
            <a:r>
              <a:rPr lang="en-IN" b="1" dirty="0"/>
              <a:t>Solution</a:t>
            </a:r>
            <a:r>
              <a:rPr lang="en-IN" dirty="0"/>
              <a:t> – Instead of </a:t>
            </a:r>
            <a:r>
              <a:rPr lang="en-IN" dirty="0" err="1"/>
              <a:t>necessarly</a:t>
            </a:r>
            <a:r>
              <a:rPr lang="en-IN" dirty="0"/>
              <a:t> updating the solutions with the crossover result we first check if the solutions found by crossover is better than the initial solutions. If it is found to be better than we update the initial solutions by crossover solutions. This prevents movement into backward direction.</a:t>
            </a:r>
          </a:p>
          <a:p>
            <a:endParaRPr lang="en-US" dirty="0"/>
          </a:p>
        </p:txBody>
      </p:sp>
    </p:spTree>
    <p:extLst>
      <p:ext uri="{BB962C8B-B14F-4D97-AF65-F5344CB8AC3E}">
        <p14:creationId xmlns:p14="http://schemas.microsoft.com/office/powerpoint/2010/main" val="133404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1F07-069C-A0ED-B95D-5AC66AAF707E}"/>
              </a:ext>
            </a:extLst>
          </p:cNvPr>
          <p:cNvSpPr>
            <a:spLocks noGrp="1"/>
          </p:cNvSpPr>
          <p:nvPr>
            <p:ph type="title"/>
          </p:nvPr>
        </p:nvSpPr>
        <p:spPr/>
        <p:txBody>
          <a:bodyPr/>
          <a:lstStyle/>
          <a:p>
            <a:r>
              <a:rPr lang="en-US" dirty="0"/>
              <a:t>Results after modification in crossover function	</a:t>
            </a:r>
          </a:p>
        </p:txBody>
      </p:sp>
      <p:sp>
        <p:nvSpPr>
          <p:cNvPr id="3" name="Content Placeholder 2">
            <a:extLst>
              <a:ext uri="{FF2B5EF4-FFF2-40B4-BE49-F238E27FC236}">
                <a16:creationId xmlns:a16="http://schemas.microsoft.com/office/drawing/2014/main" id="{42B4B062-22E2-5DC1-3538-7AA0906CBFF1}"/>
              </a:ext>
            </a:extLst>
          </p:cNvPr>
          <p:cNvSpPr>
            <a:spLocks noGrp="1"/>
          </p:cNvSpPr>
          <p:nvPr>
            <p:ph idx="1"/>
          </p:nvPr>
        </p:nvSpPr>
        <p:spPr/>
        <p:txBody>
          <a:bodyPr/>
          <a:lstStyle/>
          <a:p>
            <a:r>
              <a:rPr lang="en-US" dirty="0"/>
              <a:t>Population size = 200</a:t>
            </a:r>
          </a:p>
          <a:p>
            <a:r>
              <a:rPr lang="en-US" dirty="0"/>
              <a:t>DAP instance size = 5</a:t>
            </a:r>
          </a:p>
          <a:p>
            <a:r>
              <a:rPr lang="en-US" dirty="0"/>
              <a:t>Number of iteration = 5</a:t>
            </a:r>
          </a:p>
          <a:p>
            <a:r>
              <a:rPr lang="en-US" dirty="0"/>
              <a:t>Cost of  solution with DEVNS = 246989</a:t>
            </a:r>
          </a:p>
          <a:p>
            <a:r>
              <a:rPr lang="en-US" dirty="0"/>
              <a:t>Minimum cost of solution with crossover function mentioned in base paper = 5192</a:t>
            </a:r>
          </a:p>
          <a:p>
            <a:r>
              <a:rPr lang="en-US" dirty="0"/>
              <a:t>Minimum cost of solution with modified crossover function = 5178</a:t>
            </a:r>
          </a:p>
          <a:p>
            <a:endParaRPr lang="en-US" dirty="0"/>
          </a:p>
        </p:txBody>
      </p:sp>
    </p:spTree>
    <p:extLst>
      <p:ext uri="{BB962C8B-B14F-4D97-AF65-F5344CB8AC3E}">
        <p14:creationId xmlns:p14="http://schemas.microsoft.com/office/powerpoint/2010/main" val="384987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08CC-B776-FA0C-2E24-67C8336EDE3A}"/>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BA33AC41-2581-8C33-5C61-349544A77DA2}"/>
              </a:ext>
            </a:extLst>
          </p:cNvPr>
          <p:cNvSpPr>
            <a:spLocks noGrp="1"/>
          </p:cNvSpPr>
          <p:nvPr>
            <p:ph idx="1"/>
          </p:nvPr>
        </p:nvSpPr>
        <p:spPr/>
        <p:txBody>
          <a:bodyPr/>
          <a:lstStyle/>
          <a:p>
            <a:r>
              <a:rPr lang="en-US" dirty="0"/>
              <a:t>Repeat the experiment with different instance size.</a:t>
            </a:r>
          </a:p>
          <a:p>
            <a:r>
              <a:rPr lang="en-US" dirty="0"/>
              <a:t>Try other meta-heuristic algorithms. </a:t>
            </a:r>
          </a:p>
        </p:txBody>
      </p:sp>
    </p:spTree>
    <p:extLst>
      <p:ext uri="{BB962C8B-B14F-4D97-AF65-F5344CB8AC3E}">
        <p14:creationId xmlns:p14="http://schemas.microsoft.com/office/powerpoint/2010/main" val="405655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D81D-F151-82FA-E38B-24B9087A5393}"/>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0CB1071D-7C86-E7A3-9C7B-8389A399A27A}"/>
              </a:ext>
            </a:extLst>
          </p:cNvPr>
          <p:cNvSpPr>
            <a:spLocks noGrp="1"/>
          </p:cNvSpPr>
          <p:nvPr>
            <p:ph idx="1"/>
          </p:nvPr>
        </p:nvSpPr>
        <p:spPr/>
        <p:txBody>
          <a:bodyPr>
            <a:normAutofit/>
          </a:bodyPr>
          <a:lstStyle/>
          <a:p>
            <a:r>
              <a:rPr lang="en-IN" sz="2800" dirty="0"/>
              <a:t>In a distributed database system main costs are transmission of data among sites for query execution. The solution proposed in the research aims to minimize the cost of transactions in distributed database system by allocating the fragments to sites in such a manner that the amount of data that need to be transmitted is minimized.</a:t>
            </a:r>
          </a:p>
          <a:p>
            <a:endParaRPr lang="en-US" sz="2800" dirty="0"/>
          </a:p>
        </p:txBody>
      </p:sp>
    </p:spTree>
    <p:extLst>
      <p:ext uri="{BB962C8B-B14F-4D97-AF65-F5344CB8AC3E}">
        <p14:creationId xmlns:p14="http://schemas.microsoft.com/office/powerpoint/2010/main" val="265478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38A8-38EB-E723-F30D-1E2383A338F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0F8AB05-EF6C-7AE0-0D30-6AFF202B1D2D}"/>
              </a:ext>
            </a:extLst>
          </p:cNvPr>
          <p:cNvSpPr>
            <a:spLocks noGrp="1"/>
          </p:cNvSpPr>
          <p:nvPr>
            <p:ph idx="1"/>
          </p:nvPr>
        </p:nvSpPr>
        <p:spPr/>
        <p:txBody>
          <a:bodyPr>
            <a:normAutofit/>
          </a:bodyPr>
          <a:lstStyle/>
          <a:p>
            <a:r>
              <a:rPr lang="en-IN" sz="2800" dirty="0"/>
              <a:t>In a distributed database system cost of data transmission is affected by how the fragments are allocated to the sites. The data allocation problem is an NP-hard optimization problem. In this project we have implemented a hybrid of two metaheuristics algorithm for generating solution for data allocation in distributed database.</a:t>
            </a:r>
          </a:p>
          <a:p>
            <a:endParaRPr lang="en-US" sz="2800" dirty="0"/>
          </a:p>
        </p:txBody>
      </p:sp>
    </p:spTree>
    <p:extLst>
      <p:ext uri="{BB962C8B-B14F-4D97-AF65-F5344CB8AC3E}">
        <p14:creationId xmlns:p14="http://schemas.microsoft.com/office/powerpoint/2010/main" val="14298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8AA3-4CC4-D821-96B4-0E5AA5F2DBFE}"/>
              </a:ext>
            </a:extLst>
          </p:cNvPr>
          <p:cNvSpPr>
            <a:spLocks noGrp="1"/>
          </p:cNvSpPr>
          <p:nvPr>
            <p:ph type="title"/>
          </p:nvPr>
        </p:nvSpPr>
        <p:spPr/>
        <p:txBody>
          <a:bodyPr/>
          <a:lstStyle/>
          <a:p>
            <a:r>
              <a:rPr lang="en-US" dirty="0"/>
              <a:t>Literature survey	</a:t>
            </a:r>
          </a:p>
        </p:txBody>
      </p:sp>
      <p:graphicFrame>
        <p:nvGraphicFramePr>
          <p:cNvPr id="4" name="Table 4">
            <a:extLst>
              <a:ext uri="{FF2B5EF4-FFF2-40B4-BE49-F238E27FC236}">
                <a16:creationId xmlns:a16="http://schemas.microsoft.com/office/drawing/2014/main" id="{A9E32E7D-82AA-9628-8963-B1AC2C2B8524}"/>
              </a:ext>
            </a:extLst>
          </p:cNvPr>
          <p:cNvGraphicFramePr>
            <a:graphicFrameLocks noGrp="1"/>
          </p:cNvGraphicFramePr>
          <p:nvPr>
            <p:ph idx="1"/>
            <p:extLst>
              <p:ext uri="{D42A27DB-BD31-4B8C-83A1-F6EECF244321}">
                <p14:modId xmlns:p14="http://schemas.microsoft.com/office/powerpoint/2010/main" val="2759752156"/>
              </p:ext>
            </p:extLst>
          </p:nvPr>
        </p:nvGraphicFramePr>
        <p:xfrm>
          <a:off x="581025" y="2181225"/>
          <a:ext cx="11029950" cy="3388360"/>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3996299811"/>
                    </a:ext>
                  </a:extLst>
                </a:gridCol>
                <a:gridCol w="3676650">
                  <a:extLst>
                    <a:ext uri="{9D8B030D-6E8A-4147-A177-3AD203B41FA5}">
                      <a16:colId xmlns:a16="http://schemas.microsoft.com/office/drawing/2014/main" val="1629628229"/>
                    </a:ext>
                  </a:extLst>
                </a:gridCol>
                <a:gridCol w="3676650">
                  <a:extLst>
                    <a:ext uri="{9D8B030D-6E8A-4147-A177-3AD203B41FA5}">
                      <a16:colId xmlns:a16="http://schemas.microsoft.com/office/drawing/2014/main" val="2176594715"/>
                    </a:ext>
                  </a:extLst>
                </a:gridCol>
              </a:tblGrid>
              <a:tr h="370840">
                <a:tc>
                  <a:txBody>
                    <a:bodyPr/>
                    <a:lstStyle/>
                    <a:p>
                      <a:pPr algn="ctr"/>
                      <a:r>
                        <a:rPr lang="en-US" dirty="0"/>
                        <a:t>Author</a:t>
                      </a:r>
                    </a:p>
                  </a:txBody>
                  <a:tcPr/>
                </a:tc>
                <a:tc>
                  <a:txBody>
                    <a:bodyPr/>
                    <a:lstStyle/>
                    <a:p>
                      <a:pPr algn="ctr"/>
                      <a:r>
                        <a:rPr lang="en-US" dirty="0"/>
                        <a:t>Title</a:t>
                      </a:r>
                    </a:p>
                  </a:txBody>
                  <a:tcPr/>
                </a:tc>
                <a:tc>
                  <a:txBody>
                    <a:bodyPr/>
                    <a:lstStyle/>
                    <a:p>
                      <a:pPr algn="ctr"/>
                      <a:r>
                        <a:rPr lang="en-US" dirty="0"/>
                        <a:t>Summary</a:t>
                      </a:r>
                    </a:p>
                  </a:txBody>
                  <a:tcPr/>
                </a:tc>
                <a:extLst>
                  <a:ext uri="{0D108BD9-81ED-4DB2-BD59-A6C34878D82A}">
                    <a16:rowId xmlns:a16="http://schemas.microsoft.com/office/drawing/2014/main" val="3963796597"/>
                  </a:ext>
                </a:extLst>
              </a:tr>
              <a:tr h="370840">
                <a:tc>
                  <a:txBody>
                    <a:bodyPr/>
                    <a:lstStyle/>
                    <a:p>
                      <a:r>
                        <a:rPr lang="en-US" dirty="0"/>
                        <a:t>Rosa Karimi </a:t>
                      </a:r>
                      <a:r>
                        <a:rPr lang="en-US" dirty="0" err="1"/>
                        <a:t>Adl</a:t>
                      </a:r>
                      <a:r>
                        <a:rPr lang="en-US" dirty="0"/>
                        <a:t>, </a:t>
                      </a:r>
                      <a:r>
                        <a:rPr lang="en-US" dirty="0" err="1"/>
                        <a:t>Seyed</a:t>
                      </a:r>
                      <a:r>
                        <a:rPr lang="en-US" dirty="0"/>
                        <a:t> Mohammad, Taghi Rouhani </a:t>
                      </a:r>
                      <a:r>
                        <a:rPr lang="en-US" dirty="0" err="1"/>
                        <a:t>Rankoohi</a:t>
                      </a:r>
                      <a:endParaRPr lang="en-US" dirty="0"/>
                    </a:p>
                  </a:txBody>
                  <a:tcPr/>
                </a:tc>
                <a:tc>
                  <a:txBody>
                    <a:bodyPr/>
                    <a:lstStyle/>
                    <a:p>
                      <a:r>
                        <a:rPr lang="en-US" dirty="0"/>
                        <a:t>A new ant colony optimization based algorithm for data allocation problem in distributed databases</a:t>
                      </a:r>
                    </a:p>
                  </a:txBody>
                  <a:tcPr/>
                </a:tc>
                <a:tc>
                  <a:txBody>
                    <a:bodyPr/>
                    <a:lstStyle/>
                    <a:p>
                      <a:r>
                        <a:rPr lang="en-US" dirty="0"/>
                        <a:t>Solution to DAP problem using Ant colony optimization.</a:t>
                      </a:r>
                    </a:p>
                  </a:txBody>
                  <a:tcPr/>
                </a:tc>
                <a:extLst>
                  <a:ext uri="{0D108BD9-81ED-4DB2-BD59-A6C34878D82A}">
                    <a16:rowId xmlns:a16="http://schemas.microsoft.com/office/drawing/2014/main" val="3859167788"/>
                  </a:ext>
                </a:extLst>
              </a:tr>
              <a:tr h="370840">
                <a:tc>
                  <a:txBody>
                    <a:bodyPr/>
                    <a:lstStyle/>
                    <a:p>
                      <a:r>
                        <a:rPr lang="en-US" dirty="0"/>
                        <a:t>Mostafa Mahi, Omer </a:t>
                      </a:r>
                      <a:r>
                        <a:rPr lang="en-US" dirty="0" err="1"/>
                        <a:t>Kaan</a:t>
                      </a:r>
                      <a:r>
                        <a:rPr lang="en-US" dirty="0"/>
                        <a:t> </a:t>
                      </a:r>
                      <a:r>
                        <a:rPr lang="en-US" dirty="0" err="1"/>
                        <a:t>Baykan</a:t>
                      </a:r>
                      <a:r>
                        <a:rPr lang="en-US" dirty="0"/>
                        <a:t>, </a:t>
                      </a:r>
                      <a:r>
                        <a:rPr lang="en-US" dirty="0" err="1"/>
                        <a:t>Halife</a:t>
                      </a:r>
                      <a:r>
                        <a:rPr lang="en-US" dirty="0"/>
                        <a:t> </a:t>
                      </a:r>
                      <a:r>
                        <a:rPr lang="en-US" dirty="0" err="1"/>
                        <a:t>Kodaz</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new approach based on particle swarm optimization algorithm for solving data allocation problem</a:t>
                      </a:r>
                    </a:p>
                    <a:p>
                      <a:endParaRPr lang="en-US" dirty="0"/>
                    </a:p>
                  </a:txBody>
                  <a:tcPr/>
                </a:tc>
                <a:tc>
                  <a:txBody>
                    <a:bodyPr/>
                    <a:lstStyle/>
                    <a:p>
                      <a:r>
                        <a:rPr lang="en-US" dirty="0"/>
                        <a:t>Solution to DAP problem using particle swarm optimization.</a:t>
                      </a:r>
                    </a:p>
                  </a:txBody>
                  <a:tcPr/>
                </a:tc>
                <a:extLst>
                  <a:ext uri="{0D108BD9-81ED-4DB2-BD59-A6C34878D82A}">
                    <a16:rowId xmlns:a16="http://schemas.microsoft.com/office/drawing/2014/main" val="468984602"/>
                  </a:ext>
                </a:extLst>
              </a:tr>
              <a:tr h="370840">
                <a:tc>
                  <a:txBody>
                    <a:bodyPr/>
                    <a:lstStyle/>
                    <a:p>
                      <a:r>
                        <a:rPr lang="en-US" dirty="0" err="1"/>
                        <a:t>Umut</a:t>
                      </a:r>
                      <a:r>
                        <a:rPr lang="en-US" dirty="0"/>
                        <a:t> </a:t>
                      </a:r>
                      <a:r>
                        <a:rPr lang="en-US" dirty="0" err="1"/>
                        <a:t>Tosun</a:t>
                      </a:r>
                      <a:endParaRPr lang="en-US" dirty="0"/>
                    </a:p>
                  </a:txBody>
                  <a:tcPr/>
                </a:tc>
                <a:tc>
                  <a:txBody>
                    <a:bodyPr/>
                    <a:lstStyle/>
                    <a:p>
                      <a:r>
                        <a:rPr lang="en-US" dirty="0"/>
                        <a:t>Distributed Database Design using</a:t>
                      </a:r>
                    </a:p>
                    <a:p>
                      <a:r>
                        <a:rPr lang="en-US" dirty="0"/>
                        <a:t>Evolutionary Algorithms</a:t>
                      </a:r>
                    </a:p>
                  </a:txBody>
                  <a:tcPr/>
                </a:tc>
                <a:tc>
                  <a:txBody>
                    <a:bodyPr/>
                    <a:lstStyle/>
                    <a:p>
                      <a:r>
                        <a:rPr lang="en-US" dirty="0"/>
                        <a:t>Hybrid solution for QAP and DAP problem using genetic algorithm, fast ant system and robust tabu search.</a:t>
                      </a:r>
                    </a:p>
                  </a:txBody>
                  <a:tcPr/>
                </a:tc>
                <a:extLst>
                  <a:ext uri="{0D108BD9-81ED-4DB2-BD59-A6C34878D82A}">
                    <a16:rowId xmlns:a16="http://schemas.microsoft.com/office/drawing/2014/main" val="99552931"/>
                  </a:ext>
                </a:extLst>
              </a:tr>
            </a:tbl>
          </a:graphicData>
        </a:graphic>
      </p:graphicFrame>
    </p:spTree>
    <p:extLst>
      <p:ext uri="{BB962C8B-B14F-4D97-AF65-F5344CB8AC3E}">
        <p14:creationId xmlns:p14="http://schemas.microsoft.com/office/powerpoint/2010/main" val="363607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57A5-3A61-9253-2680-339F01120DE2}"/>
              </a:ext>
            </a:extLst>
          </p:cNvPr>
          <p:cNvSpPr>
            <a:spLocks noGrp="1"/>
          </p:cNvSpPr>
          <p:nvPr>
            <p:ph type="title"/>
          </p:nvPr>
        </p:nvSpPr>
        <p:spPr/>
        <p:txBody>
          <a:bodyPr/>
          <a:lstStyle/>
          <a:p>
            <a:r>
              <a:rPr lang="en-IN" sz="2800" dirty="0"/>
              <a:t>Methodology</a:t>
            </a:r>
            <a:endParaRPr lang="en-US" dirty="0"/>
          </a:p>
        </p:txBody>
      </p:sp>
      <p:sp>
        <p:nvSpPr>
          <p:cNvPr id="3" name="Content Placeholder 2">
            <a:extLst>
              <a:ext uri="{FF2B5EF4-FFF2-40B4-BE49-F238E27FC236}">
                <a16:creationId xmlns:a16="http://schemas.microsoft.com/office/drawing/2014/main" id="{EA264F38-2FF2-1F9C-E945-A3376A757E87}"/>
              </a:ext>
            </a:extLst>
          </p:cNvPr>
          <p:cNvSpPr>
            <a:spLocks noGrp="1"/>
          </p:cNvSpPr>
          <p:nvPr>
            <p:ph idx="1"/>
          </p:nvPr>
        </p:nvSpPr>
        <p:spPr>
          <a:xfrm>
            <a:off x="581192" y="2057400"/>
            <a:ext cx="11029615" cy="3801399"/>
          </a:xfrm>
        </p:spPr>
        <p:txBody>
          <a:bodyPr>
            <a:normAutofit fontScale="92500" lnSpcReduction="20000"/>
          </a:bodyPr>
          <a:lstStyle/>
          <a:p>
            <a:r>
              <a:rPr lang="en-IN" dirty="0"/>
              <a:t>Solution to DAP is a vector of dimension 1Xm where m is the number of fragments and range of values in a solution will be an integer value between 0 and n-1, where n is the number of sites.</a:t>
            </a:r>
          </a:p>
          <a:p>
            <a:r>
              <a:rPr lang="en-IN" dirty="0"/>
              <a:t>The cost of a solution is calculated as follows: </a:t>
            </a:r>
          </a:p>
          <a:p>
            <a:r>
              <a:rPr lang="en-US" dirty="0"/>
              <a:t>The data allocation cost can be represented as the sum of direct and indirect transaction-fragment dependencies . ( Cost = Cost1 + Cost2)</a:t>
            </a:r>
          </a:p>
          <a:p>
            <a:pPr marL="324000" lvl="1" indent="0">
              <a:buNone/>
            </a:pPr>
            <a:r>
              <a:rPr lang="en-US" dirty="0"/>
              <a:t>  A transaction t and fragment f have a direct dependency if the data from the container site of f are transmitted for every execution of t. </a:t>
            </a:r>
          </a:p>
          <a:p>
            <a:pPr lvl="2"/>
            <a:r>
              <a:rPr lang="en-IN" dirty="0"/>
              <a:t>Cost1 = sum(uc X </a:t>
            </a:r>
            <a:r>
              <a:rPr lang="en-IN" dirty="0" err="1"/>
              <a:t>stfr</a:t>
            </a:r>
            <a:r>
              <a:rPr lang="en-IN" dirty="0"/>
              <a:t>)      	</a:t>
            </a:r>
          </a:p>
          <a:p>
            <a:pPr marL="630000" lvl="2" indent="0">
              <a:buNone/>
            </a:pPr>
            <a:r>
              <a:rPr lang="en-US" sz="1700" dirty="0"/>
              <a:t>There is an indirect dependency if the data need to be transmitted to a site other than from where the transaction originates.</a:t>
            </a:r>
            <a:endParaRPr lang="en-IN" sz="1700" dirty="0"/>
          </a:p>
          <a:p>
            <a:pPr lvl="2"/>
            <a:r>
              <a:rPr lang="en-IN" dirty="0"/>
              <a:t>Cost2 = sum(</a:t>
            </a:r>
            <a:r>
              <a:rPr lang="en-IN" dirty="0" err="1"/>
              <a:t>frdep</a:t>
            </a:r>
            <a:r>
              <a:rPr lang="en-IN" dirty="0"/>
              <a:t> X uc)</a:t>
            </a:r>
            <a:endParaRPr lang="en-US" dirty="0"/>
          </a:p>
          <a:p>
            <a:pPr lvl="2"/>
            <a:r>
              <a:rPr lang="en-US" dirty="0"/>
              <a:t>Where uc = unit cost of data transmission from one site to another.</a:t>
            </a:r>
          </a:p>
          <a:p>
            <a:pPr lvl="2"/>
            <a:r>
              <a:rPr lang="en-US" dirty="0" err="1"/>
              <a:t>stfr</a:t>
            </a:r>
            <a:r>
              <a:rPr lang="en-US" dirty="0"/>
              <a:t> = site fragment dependencies</a:t>
            </a:r>
            <a:r>
              <a:rPr lang="en-IN" dirty="0"/>
              <a:t>.</a:t>
            </a:r>
          </a:p>
          <a:p>
            <a:pPr lvl="2"/>
            <a:r>
              <a:rPr lang="en-US" dirty="0" err="1"/>
              <a:t>frdep</a:t>
            </a:r>
            <a:r>
              <a:rPr lang="en-US" dirty="0"/>
              <a:t> = inter fragment dependencies.</a:t>
            </a:r>
          </a:p>
          <a:p>
            <a:endParaRPr lang="en-US" dirty="0"/>
          </a:p>
        </p:txBody>
      </p:sp>
    </p:spTree>
    <p:extLst>
      <p:ext uri="{BB962C8B-B14F-4D97-AF65-F5344CB8AC3E}">
        <p14:creationId xmlns:p14="http://schemas.microsoft.com/office/powerpoint/2010/main" val="244314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C5A9-7A18-644E-B03C-C3A55DC2F130}"/>
              </a:ext>
            </a:extLst>
          </p:cNvPr>
          <p:cNvSpPr>
            <a:spLocks noGrp="1"/>
          </p:cNvSpPr>
          <p:nvPr>
            <p:ph type="title"/>
          </p:nvPr>
        </p:nvSpPr>
        <p:spPr/>
        <p:txBody>
          <a:bodyPr/>
          <a:lstStyle/>
          <a:p>
            <a:r>
              <a:rPr lang="en-IN" sz="2800" dirty="0"/>
              <a:t>Methodology CONT.</a:t>
            </a:r>
            <a:endParaRPr lang="en-US" dirty="0"/>
          </a:p>
        </p:txBody>
      </p:sp>
      <p:sp>
        <p:nvSpPr>
          <p:cNvPr id="3" name="Content Placeholder 2">
            <a:extLst>
              <a:ext uri="{FF2B5EF4-FFF2-40B4-BE49-F238E27FC236}">
                <a16:creationId xmlns:a16="http://schemas.microsoft.com/office/drawing/2014/main" id="{D5477435-CD7E-B373-E2F4-37082F78FCAE}"/>
              </a:ext>
            </a:extLst>
          </p:cNvPr>
          <p:cNvSpPr>
            <a:spLocks noGrp="1"/>
          </p:cNvSpPr>
          <p:nvPr>
            <p:ph idx="1"/>
          </p:nvPr>
        </p:nvSpPr>
        <p:spPr/>
        <p:txBody>
          <a:bodyPr/>
          <a:lstStyle/>
          <a:p>
            <a:r>
              <a:rPr lang="en-IN" dirty="0"/>
              <a:t>First we will generate initial population of solutions randomly.</a:t>
            </a:r>
          </a:p>
          <a:p>
            <a:r>
              <a:rPr lang="en-IN" dirty="0"/>
              <a:t>For every solution in the population we will apply Differential Evolution Algorithm and Variable Neighbourhood Search and replace that solution if an better solution is found.</a:t>
            </a:r>
          </a:p>
          <a:p>
            <a:r>
              <a:rPr lang="en-IN" dirty="0"/>
              <a:t>We will perform the above steps for a number of iterations that will result in optimized population and we select the solution with minimum cost from the population.</a:t>
            </a:r>
          </a:p>
          <a:p>
            <a:pPr marL="0" indent="0">
              <a:buNone/>
            </a:pPr>
            <a:endParaRPr lang="en-IN" dirty="0"/>
          </a:p>
          <a:p>
            <a:endParaRPr lang="en-US" dirty="0"/>
          </a:p>
        </p:txBody>
      </p:sp>
    </p:spTree>
    <p:extLst>
      <p:ext uri="{BB962C8B-B14F-4D97-AF65-F5344CB8AC3E}">
        <p14:creationId xmlns:p14="http://schemas.microsoft.com/office/powerpoint/2010/main" val="31859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1AD6-247A-59FE-E1E6-A77193FA5798}"/>
              </a:ext>
            </a:extLst>
          </p:cNvPr>
          <p:cNvSpPr>
            <a:spLocks noGrp="1"/>
          </p:cNvSpPr>
          <p:nvPr>
            <p:ph type="title"/>
          </p:nvPr>
        </p:nvSpPr>
        <p:spPr/>
        <p:txBody>
          <a:bodyPr/>
          <a:lstStyle/>
          <a:p>
            <a:r>
              <a:rPr lang="en-IN" sz="2800" dirty="0"/>
              <a:t>Flowchart</a:t>
            </a:r>
            <a:endParaRPr lang="en-US" dirty="0"/>
          </a:p>
        </p:txBody>
      </p:sp>
      <p:pic>
        <p:nvPicPr>
          <p:cNvPr id="4" name="Content Placeholder 4">
            <a:extLst>
              <a:ext uri="{FF2B5EF4-FFF2-40B4-BE49-F238E27FC236}">
                <a16:creationId xmlns:a16="http://schemas.microsoft.com/office/drawing/2014/main" id="{F1CCCB61-CE42-78BB-33C4-900F4A91A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0933" y="858963"/>
            <a:ext cx="6259875" cy="5626503"/>
          </a:xfrm>
        </p:spPr>
      </p:pic>
    </p:spTree>
    <p:extLst>
      <p:ext uri="{BB962C8B-B14F-4D97-AF65-F5344CB8AC3E}">
        <p14:creationId xmlns:p14="http://schemas.microsoft.com/office/powerpoint/2010/main" val="75264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54BE-D9DD-B866-6B7C-804333043EB5}"/>
              </a:ext>
            </a:extLst>
          </p:cNvPr>
          <p:cNvSpPr>
            <a:spLocks noGrp="1"/>
          </p:cNvSpPr>
          <p:nvPr>
            <p:ph type="title"/>
          </p:nvPr>
        </p:nvSpPr>
        <p:spPr/>
        <p:txBody>
          <a:bodyPr/>
          <a:lstStyle/>
          <a:p>
            <a:r>
              <a:rPr lang="en-IN" sz="2800" dirty="0"/>
              <a:t>Differential  Evolution  Algorithm</a:t>
            </a:r>
            <a:endParaRPr lang="en-US" dirty="0"/>
          </a:p>
        </p:txBody>
      </p:sp>
      <p:sp>
        <p:nvSpPr>
          <p:cNvPr id="3" name="Content Placeholder 2">
            <a:extLst>
              <a:ext uri="{FF2B5EF4-FFF2-40B4-BE49-F238E27FC236}">
                <a16:creationId xmlns:a16="http://schemas.microsoft.com/office/drawing/2014/main" id="{F75E27D3-2181-98A6-4F80-93D976176483}"/>
              </a:ext>
            </a:extLst>
          </p:cNvPr>
          <p:cNvSpPr>
            <a:spLocks noGrp="1"/>
          </p:cNvSpPr>
          <p:nvPr>
            <p:ph idx="1"/>
          </p:nvPr>
        </p:nvSpPr>
        <p:spPr>
          <a:xfrm>
            <a:off x="521925" y="2146630"/>
            <a:ext cx="11029615" cy="3678303"/>
          </a:xfrm>
        </p:spPr>
        <p:txBody>
          <a:bodyPr>
            <a:normAutofit lnSpcReduction="10000"/>
          </a:bodyPr>
          <a:lstStyle/>
          <a:p>
            <a:pPr marL="0" indent="0">
              <a:buNone/>
            </a:pPr>
            <a:endParaRPr lang="en-IN" dirty="0"/>
          </a:p>
          <a:p>
            <a:pPr marL="0" indent="0">
              <a:buNone/>
            </a:pPr>
            <a:r>
              <a:rPr lang="en-IN" dirty="0"/>
              <a:t>For every solution Si in population :</a:t>
            </a:r>
          </a:p>
          <a:p>
            <a:pPr marL="228600" lvl="1" indent="0">
              <a:buNone/>
            </a:pPr>
            <a:r>
              <a:rPr lang="en-IN" dirty="0"/>
              <a:t>1. Select three different solution.</a:t>
            </a:r>
          </a:p>
          <a:p>
            <a:pPr marL="228600" lvl="1" indent="0">
              <a:buNone/>
            </a:pPr>
            <a:r>
              <a:rPr lang="en-IN" dirty="0"/>
              <a:t>2. For every solution on population calculate </a:t>
            </a:r>
            <a:r>
              <a:rPr lang="en-IN" dirty="0" err="1"/>
              <a:t>NewCost</a:t>
            </a:r>
            <a:r>
              <a:rPr lang="en-IN" dirty="0"/>
              <a:t> where </a:t>
            </a:r>
            <a:r>
              <a:rPr lang="en-IN" dirty="0" err="1"/>
              <a:t>NewCost</a:t>
            </a:r>
            <a:r>
              <a:rPr lang="en-IN" dirty="0"/>
              <a:t> = Max(Cost) - cost(solution)</a:t>
            </a:r>
          </a:p>
          <a:p>
            <a:pPr marL="228600" lvl="1" indent="0">
              <a:buNone/>
            </a:pPr>
            <a:r>
              <a:rPr lang="en-IN" dirty="0"/>
              <a:t>3. select a value R between zero and </a:t>
            </a:r>
            <a:r>
              <a:rPr lang="en-IN" dirty="0" err="1"/>
              <a:t>NewCost</a:t>
            </a:r>
            <a:r>
              <a:rPr lang="en-IN" dirty="0"/>
              <a:t> and select three solution R1,R2,R3 that have </a:t>
            </a:r>
            <a:r>
              <a:rPr lang="en-IN" dirty="0" err="1"/>
              <a:t>NewCost</a:t>
            </a:r>
            <a:r>
              <a:rPr lang="en-IN" dirty="0"/>
              <a:t> less than or equal to R.</a:t>
            </a:r>
          </a:p>
          <a:p>
            <a:pPr marL="228600" lvl="1" indent="0">
              <a:buNone/>
            </a:pPr>
            <a:r>
              <a:rPr lang="en-IN" dirty="0"/>
              <a:t>4.  Select R2 and R3 and perform two point crossover and store as C the solution with lesser cost.</a:t>
            </a:r>
          </a:p>
          <a:p>
            <a:pPr marL="228600" lvl="1" indent="0">
              <a:buNone/>
            </a:pPr>
            <a:r>
              <a:rPr lang="en-IN" dirty="0"/>
              <a:t>5.  Perform crossover between C an R1 and update C with solution with lesser cost solution.</a:t>
            </a:r>
          </a:p>
          <a:p>
            <a:pPr marL="228600" lvl="1" indent="0">
              <a:buNone/>
            </a:pPr>
            <a:r>
              <a:rPr lang="en-IN" dirty="0"/>
              <a:t>6.  Apply crossover between Si and C and update C with solution with lesser cost solution.</a:t>
            </a:r>
          </a:p>
          <a:p>
            <a:pPr marL="228600" lvl="1" indent="0">
              <a:buNone/>
            </a:pPr>
            <a:r>
              <a:rPr lang="en-IN" dirty="0"/>
              <a:t>7.  Apply Variable Neighbourhood Search over solution C.</a:t>
            </a:r>
          </a:p>
          <a:p>
            <a:pPr marL="228600" lvl="1" indent="0">
              <a:buNone/>
            </a:pPr>
            <a:r>
              <a:rPr lang="en-IN" dirty="0"/>
              <a:t>8.  If solution C is better that Si then update Si with C.</a:t>
            </a:r>
          </a:p>
          <a:p>
            <a:endParaRPr lang="en-IN" dirty="0"/>
          </a:p>
          <a:p>
            <a:endParaRPr lang="en-US" dirty="0"/>
          </a:p>
        </p:txBody>
      </p:sp>
    </p:spTree>
    <p:extLst>
      <p:ext uri="{BB962C8B-B14F-4D97-AF65-F5344CB8AC3E}">
        <p14:creationId xmlns:p14="http://schemas.microsoft.com/office/powerpoint/2010/main" val="131180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50F4-54C8-3252-6247-818309A06848}"/>
              </a:ext>
            </a:extLst>
          </p:cNvPr>
          <p:cNvSpPr>
            <a:spLocks noGrp="1"/>
          </p:cNvSpPr>
          <p:nvPr>
            <p:ph type="title"/>
          </p:nvPr>
        </p:nvSpPr>
        <p:spPr/>
        <p:txBody>
          <a:bodyPr/>
          <a:lstStyle/>
          <a:p>
            <a:r>
              <a:rPr lang="en-IN" sz="2800" dirty="0"/>
              <a:t>Variable  Neighbourhood  Search</a:t>
            </a:r>
            <a:endParaRPr lang="en-US" dirty="0"/>
          </a:p>
        </p:txBody>
      </p:sp>
      <p:sp>
        <p:nvSpPr>
          <p:cNvPr id="3" name="Content Placeholder 2">
            <a:extLst>
              <a:ext uri="{FF2B5EF4-FFF2-40B4-BE49-F238E27FC236}">
                <a16:creationId xmlns:a16="http://schemas.microsoft.com/office/drawing/2014/main" id="{73DD717F-5040-A7E5-C9BA-35D33F34A420}"/>
              </a:ext>
            </a:extLst>
          </p:cNvPr>
          <p:cNvSpPr>
            <a:spLocks noGrp="1"/>
          </p:cNvSpPr>
          <p:nvPr>
            <p:ph idx="1"/>
          </p:nvPr>
        </p:nvSpPr>
        <p:spPr/>
        <p:txBody>
          <a:bodyPr/>
          <a:lstStyle/>
          <a:p>
            <a:pPr marL="0" indent="0">
              <a:buNone/>
            </a:pPr>
            <a:r>
              <a:rPr lang="en-IN" dirty="0"/>
              <a:t>for a solution S:</a:t>
            </a:r>
          </a:p>
          <a:p>
            <a:pPr marL="0" indent="0">
              <a:buNone/>
            </a:pPr>
            <a:r>
              <a:rPr lang="en-IN" dirty="0"/>
              <a:t>1. Generate a solution Y form X of same structure.</a:t>
            </a:r>
          </a:p>
          <a:p>
            <a:pPr marL="0" indent="0">
              <a:buNone/>
            </a:pPr>
            <a:r>
              <a:rPr lang="en-IN" dirty="0"/>
              <a:t>2. Generate a new solution Z from Y by changing 3 sites randomly</a:t>
            </a:r>
          </a:p>
          <a:p>
            <a:pPr marL="228600" lvl="1" indent="0">
              <a:buNone/>
            </a:pPr>
            <a:r>
              <a:rPr lang="en-IN" dirty="0"/>
              <a:t>If Z is better than Y then update Y with Z.</a:t>
            </a:r>
          </a:p>
          <a:p>
            <a:pPr marL="0" indent="0">
              <a:buNone/>
            </a:pPr>
            <a:r>
              <a:rPr lang="en-IN" dirty="0"/>
              <a:t>3. Repeat step 2  five times.</a:t>
            </a:r>
          </a:p>
          <a:p>
            <a:pPr marL="0" indent="0">
              <a:buNone/>
            </a:pPr>
            <a:r>
              <a:rPr lang="en-IN" dirty="0"/>
              <a:t>4. If  Y is better than X then update X with Y.</a:t>
            </a:r>
          </a:p>
          <a:p>
            <a:pPr marL="0" indent="0">
              <a:buNone/>
            </a:pPr>
            <a:r>
              <a:rPr lang="en-IN" dirty="0"/>
              <a:t>5. Repat step 2,3,and 4 ten times.</a:t>
            </a:r>
          </a:p>
          <a:p>
            <a:endParaRPr lang="en-US" dirty="0"/>
          </a:p>
        </p:txBody>
      </p:sp>
    </p:spTree>
    <p:extLst>
      <p:ext uri="{BB962C8B-B14F-4D97-AF65-F5344CB8AC3E}">
        <p14:creationId xmlns:p14="http://schemas.microsoft.com/office/powerpoint/2010/main" val="23669544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290</TotalTime>
  <Words>905</Words>
  <Application>Microsoft Office PowerPoint</Application>
  <PresentationFormat>Widescreen</PresentationFormat>
  <Paragraphs>79</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Dividend</vt:lpstr>
      <vt:lpstr>Data allocation in distributed database systems</vt:lpstr>
      <vt:lpstr>Introduction </vt:lpstr>
      <vt:lpstr>Problem Statement</vt:lpstr>
      <vt:lpstr>Literature survey </vt:lpstr>
      <vt:lpstr>Methodology</vt:lpstr>
      <vt:lpstr>Methodology CONT.</vt:lpstr>
      <vt:lpstr>Flowchart</vt:lpstr>
      <vt:lpstr>Differential  Evolution  Algorithm</vt:lpstr>
      <vt:lpstr>Variable  Neighbourhood  Search</vt:lpstr>
      <vt:lpstr>Results</vt:lpstr>
      <vt:lpstr>Identified Problems and suggested correction</vt:lpstr>
      <vt:lpstr>Results after modification in crossover function </vt:lpstr>
      <vt:lpstr>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allocation in distributed database systems</dc:title>
  <dc:creator>nikhil</dc:creator>
  <cp:lastModifiedBy>nikhil</cp:lastModifiedBy>
  <cp:revision>6</cp:revision>
  <dcterms:created xsi:type="dcterms:W3CDTF">2023-05-30T05:29:45Z</dcterms:created>
  <dcterms:modified xsi:type="dcterms:W3CDTF">2023-07-29T13:59:47Z</dcterms:modified>
</cp:coreProperties>
</file>